
<file path=[Content_Types].xml><?xml version="1.0" encoding="utf-8"?>
<Types xmlns="http://schemas.openxmlformats.org/package/2006/content-types">
  <Default Extension="xml" ContentType="application/xml"/>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41"/>
  </p:normalViewPr>
  <p:slideViewPr>
    <p:cSldViewPr snapToGrid="0">
      <p:cViewPr varScale="1">
        <p:scale>
          <a:sx n="121" d="100"/>
          <a:sy n="121" d="100"/>
        </p:scale>
        <p:origin x="200"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9/23/19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9/23/19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9/23/19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9/23/19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9/23/19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9/23/19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9/23/19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9/23/19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tiff"/><Relationship Id="rId1" Type="http://schemas.openxmlformats.org/officeDocument/2006/relationships/slideLayout" Target="../slideLayouts/slideLayout1.xml"/><Relationship Id="rId2"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5204EBEB-4E79-443B-AB82-8EFD884E32C5}"/>
              </a:ext>
            </a:extLst>
          </p:cNvPr>
          <p:cNvSpPr/>
          <p:nvPr/>
        </p:nvSpPr>
        <p:spPr>
          <a:xfrm>
            <a:off x="-23173" y="0"/>
            <a:ext cx="3618323" cy="26672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xmlns="" id="{DC771D86-6842-4144-B7C4-4336EFD70876}"/>
              </a:ext>
            </a:extLst>
          </p:cNvPr>
          <p:cNvSpPr txBox="1"/>
          <p:nvPr/>
        </p:nvSpPr>
        <p:spPr>
          <a:xfrm>
            <a:off x="106363" y="-187376"/>
            <a:ext cx="3488787" cy="2585323"/>
          </a:xfrm>
          <a:prstGeom prst="rect">
            <a:avLst/>
          </a:prstGeom>
          <a:noFill/>
        </p:spPr>
        <p:txBody>
          <a:bodyPr wrap="square" rtlCol="0">
            <a:spAutoFit/>
          </a:bodyPr>
          <a:lstStyle/>
          <a:p>
            <a:endParaRPr lang="en-GB" sz="1400" b="1" u="sng" dirty="0" smtClean="0"/>
          </a:p>
          <a:p>
            <a:r>
              <a:rPr lang="en-GB" sz="1200" b="1" u="sng" dirty="0" err="1" smtClean="0"/>
              <a:t>Amdana</a:t>
            </a:r>
            <a:r>
              <a:rPr lang="en-GB" sz="1200" b="1" u="sng" dirty="0" smtClean="0"/>
              <a:t> </a:t>
            </a:r>
            <a:r>
              <a:rPr lang="en-GB" sz="1200" b="1" u="sng" dirty="0" err="1" smtClean="0"/>
              <a:t>i</a:t>
            </a:r>
            <a:endParaRPr lang="en-GB" sz="1200" b="1" u="sng" dirty="0" smtClean="0"/>
          </a:p>
          <a:p>
            <a:r>
              <a:rPr lang="en-GB" sz="1200" b="1" u="sng" dirty="0" smtClean="0"/>
              <a:t>About Me</a:t>
            </a:r>
          </a:p>
          <a:p>
            <a:r>
              <a:rPr lang="en-GB" sz="1200" dirty="0" smtClean="0"/>
              <a:t>I am a young and motivated individual who always works hard to achieve the best outcomes. I have a passion for sport, particularly football, and enjoy playing for a local team. Music is another passion of mine and I am currently learning how to play guitar, piano and drums (self taught). My aim is to inspire children to find talents they never believed they had and motivate them to pursue these talents further.</a:t>
            </a:r>
            <a:endParaRPr lang="en-GB" sz="1200" b="1" u="sng" dirty="0"/>
          </a:p>
        </p:txBody>
      </p:sp>
      <p:pic>
        <p:nvPicPr>
          <p:cNvPr id="25" name="Picture 24">
            <a:extLst>
              <a:ext uri="{FF2B5EF4-FFF2-40B4-BE49-F238E27FC236}">
                <a16:creationId xmlns:a16="http://schemas.microsoft.com/office/drawing/2014/main" xmlns="" id="{27247FC5-9A3C-4853-BCDD-AE5AB8EC9A59}"/>
              </a:ext>
            </a:extLst>
          </p:cNvPr>
          <p:cNvPicPr>
            <a:picLocks noChangeAspect="1"/>
          </p:cNvPicPr>
          <p:nvPr/>
        </p:nvPicPr>
        <p:blipFill>
          <a:blip r:embed="rId2"/>
          <a:stretch>
            <a:fillRect/>
          </a:stretch>
        </p:blipFill>
        <p:spPr>
          <a:xfrm>
            <a:off x="8753" y="2936550"/>
            <a:ext cx="3628496" cy="3921449"/>
          </a:xfrm>
          <a:prstGeom prst="rect">
            <a:avLst/>
          </a:prstGeom>
        </p:spPr>
      </p:pic>
      <p:sp>
        <p:nvSpPr>
          <p:cNvPr id="26" name="TextBox 25">
            <a:extLst>
              <a:ext uri="{FF2B5EF4-FFF2-40B4-BE49-F238E27FC236}">
                <a16:creationId xmlns:a16="http://schemas.microsoft.com/office/drawing/2014/main" xmlns="" id="{DC883CD3-C83C-4023-86A9-8EB1A4090D56}"/>
              </a:ext>
            </a:extLst>
          </p:cNvPr>
          <p:cNvSpPr txBox="1"/>
          <p:nvPr/>
        </p:nvSpPr>
        <p:spPr>
          <a:xfrm>
            <a:off x="-6385" y="2667249"/>
            <a:ext cx="3488787" cy="4616648"/>
          </a:xfrm>
          <a:prstGeom prst="rect">
            <a:avLst/>
          </a:prstGeom>
          <a:noFill/>
        </p:spPr>
        <p:txBody>
          <a:bodyPr wrap="square" rtlCol="0">
            <a:spAutoFit/>
          </a:bodyPr>
          <a:lstStyle/>
          <a:p>
            <a:endParaRPr lang="en-GB" sz="1200" b="1" u="sng" dirty="0"/>
          </a:p>
          <a:p>
            <a:endParaRPr lang="en-GB" sz="1200" b="1" u="sng" dirty="0" smtClean="0"/>
          </a:p>
          <a:p>
            <a:endParaRPr lang="en-GB" sz="1200" b="1" u="sng" dirty="0"/>
          </a:p>
          <a:p>
            <a:r>
              <a:rPr lang="en-GB" sz="1200" b="1" u="sng" dirty="0" err="1" smtClean="0"/>
              <a:t>Profiad</a:t>
            </a:r>
            <a:r>
              <a:rPr lang="en-GB" sz="1200" b="1" u="sng" dirty="0" smtClean="0"/>
              <a:t> </a:t>
            </a:r>
            <a:r>
              <a:rPr lang="en-GB" sz="1200" b="1" u="sng" dirty="0" err="1" smtClean="0"/>
              <a:t>addysgu</a:t>
            </a:r>
            <a:r>
              <a:rPr lang="en-GB" sz="1200" b="1" u="sng" dirty="0" smtClean="0"/>
              <a:t> </a:t>
            </a:r>
            <a:r>
              <a:rPr lang="en-GB" sz="1200" b="1" u="sng" dirty="0" err="1" smtClean="0"/>
              <a:t>blaenorol</a:t>
            </a:r>
            <a:endParaRPr lang="en-GB" sz="1200" b="1" u="sng" dirty="0" smtClean="0"/>
          </a:p>
          <a:p>
            <a:r>
              <a:rPr lang="en-GB" sz="1200" b="1" u="sng" dirty="0" smtClean="0"/>
              <a:t>Previous </a:t>
            </a:r>
            <a:r>
              <a:rPr lang="en-GB" sz="1200" b="1" u="sng" dirty="0"/>
              <a:t>teaching experiences </a:t>
            </a:r>
          </a:p>
          <a:p>
            <a:endParaRPr lang="en-GB" sz="1200" dirty="0"/>
          </a:p>
          <a:p>
            <a:r>
              <a:rPr lang="en-GB" sz="1200" dirty="0" smtClean="0"/>
              <a:t>Learning Support Assistant for the agencies ’Valleys Education’ and ‘Teacher Active’. I worked with these two agencies for a combined total of 2 and a half years. I have had experience of working with children from the ages of 3-16. My role within the classroom was to :</a:t>
            </a:r>
            <a:r>
              <a:rPr lang="mr-IN" sz="1200" dirty="0" smtClean="0"/>
              <a:t>–</a:t>
            </a:r>
            <a:endParaRPr lang="en-GB" sz="1200" dirty="0" smtClean="0"/>
          </a:p>
          <a:p>
            <a:endParaRPr lang="en-GB" sz="1200" dirty="0"/>
          </a:p>
          <a:p>
            <a:pPr marL="171450" indent="-171450">
              <a:buFont typeface="Arial" charset="0"/>
              <a:buChar char="•"/>
            </a:pPr>
            <a:r>
              <a:rPr lang="en-GB" sz="1200" dirty="0" smtClean="0"/>
              <a:t>Lead a ‘Read </a:t>
            </a:r>
            <a:r>
              <a:rPr lang="en-GB" sz="1200" dirty="0"/>
              <a:t>W</a:t>
            </a:r>
            <a:r>
              <a:rPr lang="en-GB" sz="1200" dirty="0" smtClean="0"/>
              <a:t>rite Ink’ and ‘</a:t>
            </a:r>
            <a:r>
              <a:rPr lang="en-GB" sz="1200" dirty="0" err="1" smtClean="0"/>
              <a:t>Clic</a:t>
            </a:r>
            <a:r>
              <a:rPr lang="en-GB" sz="1200" dirty="0" smtClean="0"/>
              <a:t>’ group.</a:t>
            </a:r>
          </a:p>
          <a:p>
            <a:pPr marL="171450" indent="-171450">
              <a:buFont typeface="Arial" charset="0"/>
              <a:buChar char="•"/>
            </a:pPr>
            <a:r>
              <a:rPr lang="en-GB" sz="1200" dirty="0" smtClean="0"/>
              <a:t>Support children with an ALN.</a:t>
            </a:r>
          </a:p>
          <a:p>
            <a:pPr marL="171450" indent="-171450">
              <a:buFont typeface="Arial" charset="0"/>
              <a:buChar char="•"/>
            </a:pPr>
            <a:r>
              <a:rPr lang="en-GB" sz="1200" dirty="0" smtClean="0"/>
              <a:t>Assist the teacher with tasks.</a:t>
            </a:r>
          </a:p>
          <a:p>
            <a:pPr marL="171450" indent="-171450">
              <a:buFont typeface="Arial" charset="0"/>
              <a:buChar char="•"/>
            </a:pPr>
            <a:r>
              <a:rPr lang="en-GB" sz="1200" dirty="0" smtClean="0"/>
              <a:t>Lead group tasks within the classroom.</a:t>
            </a:r>
          </a:p>
          <a:p>
            <a:pPr marL="171450" indent="-171450">
              <a:buFont typeface="Arial" charset="0"/>
              <a:buChar char="•"/>
            </a:pPr>
            <a:r>
              <a:rPr lang="en-GB" sz="1200" dirty="0" smtClean="0"/>
              <a:t>Lead a P.E lesson.</a:t>
            </a:r>
          </a:p>
          <a:p>
            <a:pPr marL="171450" indent="-171450">
              <a:buFont typeface="Arial" charset="0"/>
              <a:buChar char="•"/>
            </a:pPr>
            <a:r>
              <a:rPr lang="en-GB" sz="1200" dirty="0" smtClean="0"/>
              <a:t>Documenting pupil progress.</a:t>
            </a:r>
          </a:p>
          <a:p>
            <a:pPr marL="171450" indent="-171450">
              <a:buFont typeface="Arial" charset="0"/>
              <a:buChar char="•"/>
            </a:pPr>
            <a:endParaRPr lang="en-GB" sz="1200" dirty="0" smtClean="0"/>
          </a:p>
          <a:p>
            <a:pPr marL="171450" indent="-171450">
              <a:buFont typeface="Arial" charset="0"/>
              <a:buChar char="•"/>
            </a:pPr>
            <a:endParaRPr lang="en-GB" sz="1200" dirty="0" smtClean="0"/>
          </a:p>
          <a:p>
            <a:endParaRPr lang="en-GB" sz="1200" dirty="0"/>
          </a:p>
          <a:p>
            <a:endParaRPr lang="en-GB" dirty="0"/>
          </a:p>
        </p:txBody>
      </p:sp>
      <p:pic>
        <p:nvPicPr>
          <p:cNvPr id="27" name="Picture 26">
            <a:extLst>
              <a:ext uri="{FF2B5EF4-FFF2-40B4-BE49-F238E27FC236}">
                <a16:creationId xmlns:a16="http://schemas.microsoft.com/office/drawing/2014/main" xmlns="" id="{FD98C07E-5EED-4E2B-BAD8-85196D45378F}"/>
              </a:ext>
            </a:extLst>
          </p:cNvPr>
          <p:cNvPicPr>
            <a:picLocks noChangeAspect="1"/>
          </p:cNvPicPr>
          <p:nvPr/>
        </p:nvPicPr>
        <p:blipFill>
          <a:blip r:embed="rId2"/>
          <a:stretch>
            <a:fillRect/>
          </a:stretch>
        </p:blipFill>
        <p:spPr>
          <a:xfrm>
            <a:off x="3916886" y="4457883"/>
            <a:ext cx="5602828" cy="2406546"/>
          </a:xfrm>
          <a:prstGeom prst="rect">
            <a:avLst/>
          </a:prstGeom>
        </p:spPr>
      </p:pic>
      <p:sp>
        <p:nvSpPr>
          <p:cNvPr id="28" name="TextBox 27">
            <a:extLst>
              <a:ext uri="{FF2B5EF4-FFF2-40B4-BE49-F238E27FC236}">
                <a16:creationId xmlns:a16="http://schemas.microsoft.com/office/drawing/2014/main" xmlns="" id="{790B48A9-DCB0-4E73-BD5B-5F3E3E50BE70}"/>
              </a:ext>
            </a:extLst>
          </p:cNvPr>
          <p:cNvSpPr txBox="1"/>
          <p:nvPr/>
        </p:nvSpPr>
        <p:spPr>
          <a:xfrm>
            <a:off x="4152267" y="4330208"/>
            <a:ext cx="5685528" cy="2646878"/>
          </a:xfrm>
          <a:prstGeom prst="rect">
            <a:avLst/>
          </a:prstGeom>
          <a:noFill/>
        </p:spPr>
        <p:txBody>
          <a:bodyPr wrap="square" rtlCol="0">
            <a:spAutoFit/>
          </a:bodyPr>
          <a:lstStyle/>
          <a:p>
            <a:endParaRPr lang="en-GB" sz="1400" b="1" u="sng" dirty="0" smtClean="0"/>
          </a:p>
          <a:p>
            <a:endParaRPr lang="en-GB" sz="1400" b="1" u="sng" dirty="0"/>
          </a:p>
          <a:p>
            <a:r>
              <a:rPr lang="en-GB" sz="1400" b="1" u="sng" dirty="0" err="1" smtClean="0"/>
              <a:t>Rhesymau</a:t>
            </a:r>
            <a:r>
              <a:rPr lang="en-GB" sz="1400" b="1" u="sng" dirty="0" smtClean="0"/>
              <a:t> </a:t>
            </a:r>
            <a:r>
              <a:rPr lang="en-GB" sz="1400" b="1" u="sng" dirty="0" err="1" smtClean="0"/>
              <a:t>dros</a:t>
            </a:r>
            <a:r>
              <a:rPr lang="en-GB" sz="1400" b="1" u="sng" dirty="0" smtClean="0"/>
              <a:t> </a:t>
            </a:r>
            <a:r>
              <a:rPr lang="en-GB" sz="1400" b="1" u="sng" dirty="0" err="1" smtClean="0"/>
              <a:t>ddewis</a:t>
            </a:r>
            <a:r>
              <a:rPr lang="en-GB" sz="1400" b="1" u="sng" dirty="0" smtClean="0"/>
              <a:t> </a:t>
            </a:r>
            <a:r>
              <a:rPr lang="en-GB" sz="1400" b="1" u="sng" dirty="0" err="1" smtClean="0"/>
              <a:t>addysgu</a:t>
            </a:r>
            <a:r>
              <a:rPr lang="en-GB" sz="1400" b="1" u="sng" dirty="0" smtClean="0"/>
              <a:t> </a:t>
            </a:r>
            <a:r>
              <a:rPr lang="en-GB" sz="1400" b="1" u="sng" dirty="0" err="1" smtClean="0"/>
              <a:t>fel</a:t>
            </a:r>
            <a:r>
              <a:rPr lang="en-GB" sz="1400" b="1" u="sng" dirty="0" smtClean="0"/>
              <a:t> </a:t>
            </a:r>
            <a:r>
              <a:rPr lang="en-GB" sz="1400" b="1" u="sng" dirty="0" err="1" smtClean="0"/>
              <a:t>proffesiwn</a:t>
            </a:r>
            <a:endParaRPr lang="en-GB" sz="1400" b="1" u="sng" dirty="0" smtClean="0"/>
          </a:p>
          <a:p>
            <a:r>
              <a:rPr lang="en-GB" sz="1400" b="1" u="sng" dirty="0" smtClean="0"/>
              <a:t>Reasons </a:t>
            </a:r>
            <a:r>
              <a:rPr lang="en-GB" sz="1400" b="1" u="sng" dirty="0"/>
              <a:t>for entering the teaching profession </a:t>
            </a:r>
          </a:p>
          <a:p>
            <a:endParaRPr lang="en-GB" sz="1100" dirty="0" smtClean="0"/>
          </a:p>
          <a:p>
            <a:pPr marL="228600" indent="-228600">
              <a:buAutoNum type="arabicPeriod"/>
            </a:pPr>
            <a:r>
              <a:rPr lang="en-GB" sz="1100" dirty="0" smtClean="0"/>
              <a:t>To give children the positive experiences I had in my education.</a:t>
            </a:r>
          </a:p>
          <a:p>
            <a:pPr marL="228600" indent="-228600">
              <a:buAutoNum type="arabicPeriod"/>
            </a:pPr>
            <a:r>
              <a:rPr lang="en-GB" sz="1100" dirty="0" smtClean="0"/>
              <a:t>To inspire and motivate children to further their potential.</a:t>
            </a:r>
          </a:p>
          <a:p>
            <a:pPr marL="228600" indent="-228600">
              <a:buAutoNum type="arabicPeriod"/>
            </a:pPr>
            <a:r>
              <a:rPr lang="en-GB" sz="1100" dirty="0" smtClean="0"/>
              <a:t>To give children opportunities where they can express their talents and interests.</a:t>
            </a:r>
          </a:p>
          <a:p>
            <a:pPr marL="228600" indent="-228600">
              <a:buAutoNum type="arabicPeriod"/>
            </a:pPr>
            <a:r>
              <a:rPr lang="en-GB" sz="1100" dirty="0" smtClean="0"/>
              <a:t>To provide early positive experiences that provide children with a love for learning that will benefit them in their physical, social and emotional development. </a:t>
            </a:r>
          </a:p>
          <a:p>
            <a:pPr marL="228600" indent="-228600">
              <a:buAutoNum type="arabicPeriod"/>
            </a:pPr>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xmlns="" id="{D918A36B-7853-4111-8D3B-8CD1DAA16AF6}"/>
              </a:ext>
            </a:extLst>
          </p:cNvPr>
          <p:cNvPicPr>
            <a:picLocks noChangeAspect="1"/>
          </p:cNvPicPr>
          <p:nvPr/>
        </p:nvPicPr>
        <p:blipFill>
          <a:blip r:embed="rId3"/>
          <a:stretch>
            <a:fillRect/>
          </a:stretch>
        </p:blipFill>
        <p:spPr>
          <a:xfrm>
            <a:off x="7255484" y="5853"/>
            <a:ext cx="4860438" cy="3313335"/>
          </a:xfrm>
          <a:prstGeom prst="rect">
            <a:avLst/>
          </a:prstGeom>
        </p:spPr>
      </p:pic>
      <p:sp>
        <p:nvSpPr>
          <p:cNvPr id="30" name="TextBox 29">
            <a:extLst>
              <a:ext uri="{FF2B5EF4-FFF2-40B4-BE49-F238E27FC236}">
                <a16:creationId xmlns:a16="http://schemas.microsoft.com/office/drawing/2014/main" xmlns="" id="{9B5B33C0-C8D5-40A4-8E7B-A15741A16A2F}"/>
              </a:ext>
            </a:extLst>
          </p:cNvPr>
          <p:cNvSpPr txBox="1"/>
          <p:nvPr/>
        </p:nvSpPr>
        <p:spPr>
          <a:xfrm>
            <a:off x="7295988" y="144944"/>
            <a:ext cx="4621928" cy="2862322"/>
          </a:xfrm>
          <a:prstGeom prst="rect">
            <a:avLst/>
          </a:prstGeom>
          <a:noFill/>
        </p:spPr>
        <p:txBody>
          <a:bodyPr wrap="square" rtlCol="0">
            <a:spAutoFit/>
          </a:bodyPr>
          <a:lstStyle/>
          <a:p>
            <a:r>
              <a:rPr lang="en-GB" sz="1200" b="1" u="sng" dirty="0" smtClean="0"/>
              <a:t>Y math o </a:t>
            </a:r>
            <a:r>
              <a:rPr lang="en-GB" sz="1200" b="1" u="sng" dirty="0" err="1" smtClean="0"/>
              <a:t>athro</a:t>
            </a:r>
            <a:r>
              <a:rPr lang="en-GB" sz="1200" b="1" u="sng" dirty="0" smtClean="0"/>
              <a:t> </a:t>
            </a:r>
            <a:r>
              <a:rPr lang="en-GB" sz="1200" b="1" u="sng" dirty="0" err="1" smtClean="0"/>
              <a:t>hoffaf</a:t>
            </a:r>
            <a:r>
              <a:rPr lang="en-GB" sz="1200" b="1" u="sng" dirty="0" smtClean="0"/>
              <a:t> bod</a:t>
            </a:r>
          </a:p>
          <a:p>
            <a:r>
              <a:rPr lang="en-GB" sz="1200" b="1" u="sng" dirty="0" smtClean="0"/>
              <a:t>The kind of teacher I aspire to be</a:t>
            </a:r>
            <a:endParaRPr lang="en-GB" sz="1200" b="1" u="sng" dirty="0"/>
          </a:p>
          <a:p>
            <a:endParaRPr lang="en-GB" sz="1200" dirty="0"/>
          </a:p>
          <a:p>
            <a:pPr marL="228600" indent="-228600">
              <a:buAutoNum type="arabicParenR"/>
            </a:pPr>
            <a:r>
              <a:rPr lang="en-GB" sz="1200" dirty="0" smtClean="0"/>
              <a:t>I aspire to be a teacher every pupil will remember for always believing in them and inspiring them to achieve their goals. I’d like my personality to reflect in the classroom so that a positive, fun and warm environment is created and children are not afraid to answer a question wrong. </a:t>
            </a:r>
          </a:p>
          <a:p>
            <a:pPr marL="228600" indent="-228600">
              <a:buAutoNum type="arabicParenR"/>
            </a:pPr>
            <a:r>
              <a:rPr lang="en-GB" sz="1200" dirty="0" smtClean="0"/>
              <a:t>I’d like to be a teacher that clearly shows they are interested in pupil voice. </a:t>
            </a:r>
            <a:r>
              <a:rPr lang="en-GB" sz="1200" dirty="0"/>
              <a:t>T</a:t>
            </a:r>
            <a:r>
              <a:rPr lang="en-GB" sz="1200" dirty="0" smtClean="0"/>
              <a:t>his will strengthen my relationship with the pupils as they will recognise that I am listening and therefore, if they have any issues at home or in school, then they will feel safe to share their feelings with me. </a:t>
            </a:r>
            <a:endParaRPr lang="en-GB" sz="1200" dirty="0"/>
          </a:p>
        </p:txBody>
      </p:sp>
      <p:pic>
        <p:nvPicPr>
          <p:cNvPr id="31" name="Picture 30">
            <a:extLst>
              <a:ext uri="{FF2B5EF4-FFF2-40B4-BE49-F238E27FC236}">
                <a16:creationId xmlns:a16="http://schemas.microsoft.com/office/drawing/2014/main" xmlns="" id="{FCC90589-A3E8-4369-8088-A861A56A2D39}"/>
              </a:ext>
            </a:extLst>
          </p:cNvPr>
          <p:cNvPicPr>
            <a:picLocks noChangeAspect="1"/>
          </p:cNvPicPr>
          <p:nvPr/>
        </p:nvPicPr>
        <p:blipFill>
          <a:blip r:embed="rId3"/>
          <a:stretch>
            <a:fillRect/>
          </a:stretch>
        </p:blipFill>
        <p:spPr>
          <a:xfrm>
            <a:off x="9664504" y="4200384"/>
            <a:ext cx="2451418" cy="2153222"/>
          </a:xfrm>
          <a:prstGeom prst="rect">
            <a:avLst/>
          </a:prstGeom>
        </p:spPr>
      </p:pic>
      <p:sp>
        <p:nvSpPr>
          <p:cNvPr id="32" name="TextBox 31">
            <a:extLst>
              <a:ext uri="{FF2B5EF4-FFF2-40B4-BE49-F238E27FC236}">
                <a16:creationId xmlns:a16="http://schemas.microsoft.com/office/drawing/2014/main" xmlns="" id="{64B893A5-04B7-4831-9F75-23466AF3DA69}"/>
              </a:ext>
            </a:extLst>
          </p:cNvPr>
          <p:cNvSpPr txBox="1"/>
          <p:nvPr/>
        </p:nvSpPr>
        <p:spPr>
          <a:xfrm>
            <a:off x="9741925" y="3916447"/>
            <a:ext cx="2229207" cy="2677656"/>
          </a:xfrm>
          <a:prstGeom prst="rect">
            <a:avLst/>
          </a:prstGeom>
          <a:noFill/>
        </p:spPr>
        <p:txBody>
          <a:bodyPr wrap="square" rtlCol="0">
            <a:spAutoFit/>
          </a:bodyPr>
          <a:lstStyle/>
          <a:p>
            <a:endParaRPr lang="en-GB" sz="1200" b="1" u="sng" dirty="0" smtClean="0"/>
          </a:p>
          <a:p>
            <a:endParaRPr lang="en-GB" sz="1200" b="1" u="sng" dirty="0"/>
          </a:p>
          <a:p>
            <a:r>
              <a:rPr lang="en-GB" sz="1200" b="1" u="sng" dirty="0" err="1" smtClean="0"/>
              <a:t>Meysydd</a:t>
            </a:r>
            <a:r>
              <a:rPr lang="en-GB" sz="1200" b="1" u="sng" dirty="0" smtClean="0"/>
              <a:t> / </a:t>
            </a:r>
            <a:r>
              <a:rPr lang="en-GB" sz="1200" b="1" u="sng" dirty="0" err="1" smtClean="0"/>
              <a:t>pynciau</a:t>
            </a:r>
            <a:r>
              <a:rPr lang="en-GB" sz="1200" b="1" u="sng" dirty="0" smtClean="0"/>
              <a:t> </a:t>
            </a:r>
            <a:r>
              <a:rPr lang="en-GB" sz="1200" b="1" u="sng" dirty="0" err="1" smtClean="0"/>
              <a:t>medraf</a:t>
            </a:r>
            <a:r>
              <a:rPr lang="en-GB" sz="1200" b="1" u="sng" dirty="0" smtClean="0"/>
              <a:t> </a:t>
            </a:r>
            <a:r>
              <a:rPr lang="en-GB" sz="1200" b="1" u="sng" dirty="0" err="1" smtClean="0"/>
              <a:t>eu</a:t>
            </a:r>
            <a:r>
              <a:rPr lang="en-GB" sz="1200" b="1" u="sng" dirty="0" smtClean="0"/>
              <a:t> </a:t>
            </a:r>
            <a:r>
              <a:rPr lang="en-GB" sz="1200" b="1" u="sng" dirty="0" err="1" smtClean="0"/>
              <a:t>haddysgu</a:t>
            </a:r>
            <a:endParaRPr lang="en-GB" sz="1200" b="1" u="sng" dirty="0" smtClean="0"/>
          </a:p>
          <a:p>
            <a:r>
              <a:rPr lang="en-GB" sz="1200" b="1" u="sng" dirty="0" smtClean="0"/>
              <a:t>Areas / subjects I could teach</a:t>
            </a:r>
          </a:p>
          <a:p>
            <a:endParaRPr lang="en-GB" sz="1200" b="1" u="sng" dirty="0"/>
          </a:p>
          <a:p>
            <a:r>
              <a:rPr lang="en-GB" sz="1200" b="1" dirty="0" smtClean="0"/>
              <a:t> All Primary </a:t>
            </a:r>
          </a:p>
          <a:p>
            <a:endParaRPr lang="en-GB" sz="1200" b="1" dirty="0"/>
          </a:p>
          <a:p>
            <a:r>
              <a:rPr lang="en-GB" sz="1200" b="1" dirty="0" smtClean="0"/>
              <a:t> Specific subjects </a:t>
            </a:r>
            <a:r>
              <a:rPr lang="mr-IN" sz="1200" b="1" dirty="0" smtClean="0"/>
              <a:t>–</a:t>
            </a:r>
            <a:r>
              <a:rPr lang="en-GB" sz="1200" b="1" dirty="0" smtClean="0"/>
              <a:t> possibly  :-</a:t>
            </a:r>
          </a:p>
          <a:p>
            <a:r>
              <a:rPr lang="en-GB" sz="1200" b="1" dirty="0"/>
              <a:t> </a:t>
            </a:r>
            <a:r>
              <a:rPr lang="en-GB" sz="1200" b="1" dirty="0" smtClean="0"/>
              <a:t>Music</a:t>
            </a:r>
          </a:p>
          <a:p>
            <a:r>
              <a:rPr lang="en-GB" sz="1200" b="1" dirty="0" smtClean="0"/>
              <a:t> P.E</a:t>
            </a:r>
          </a:p>
          <a:p>
            <a:endParaRPr lang="en-GB" sz="1200" b="1" dirty="0" smtClean="0"/>
          </a:p>
        </p:txBody>
      </p:sp>
      <p:pic>
        <p:nvPicPr>
          <p:cNvPr id="22" name="Picture 21">
            <a:extLst>
              <a:ext uri="{FF2B5EF4-FFF2-40B4-BE49-F238E27FC236}">
                <a16:creationId xmlns:a16="http://schemas.microsoft.com/office/drawing/2014/main" xmlns="" id="{27247FC5-9A3C-4853-BCDD-AE5AB8EC9A59}"/>
              </a:ext>
            </a:extLst>
          </p:cNvPr>
          <p:cNvPicPr>
            <a:picLocks noChangeAspect="1"/>
          </p:cNvPicPr>
          <p:nvPr/>
        </p:nvPicPr>
        <p:blipFill>
          <a:blip r:embed="rId2"/>
          <a:stretch>
            <a:fillRect/>
          </a:stretch>
        </p:blipFill>
        <p:spPr>
          <a:xfrm>
            <a:off x="3644004" y="3459587"/>
            <a:ext cx="4578461" cy="913720"/>
          </a:xfrm>
          <a:prstGeom prst="rect">
            <a:avLst/>
          </a:prstGeom>
        </p:spPr>
      </p:pic>
      <p:sp>
        <p:nvSpPr>
          <p:cNvPr id="24" name="TextBox 23">
            <a:extLst>
              <a:ext uri="{FF2B5EF4-FFF2-40B4-BE49-F238E27FC236}">
                <a16:creationId xmlns:a16="http://schemas.microsoft.com/office/drawing/2014/main" xmlns="" id="{DC883CD3-C83C-4023-86A9-8EB1A4090D56}"/>
              </a:ext>
            </a:extLst>
          </p:cNvPr>
          <p:cNvSpPr txBox="1"/>
          <p:nvPr/>
        </p:nvSpPr>
        <p:spPr>
          <a:xfrm>
            <a:off x="4141042" y="3431845"/>
            <a:ext cx="4008623" cy="1107996"/>
          </a:xfrm>
          <a:prstGeom prst="rect">
            <a:avLst/>
          </a:prstGeom>
          <a:noFill/>
        </p:spPr>
        <p:txBody>
          <a:bodyPr wrap="square" rtlCol="0">
            <a:spAutoFit/>
          </a:bodyPr>
          <a:lstStyle/>
          <a:p>
            <a:r>
              <a:rPr lang="en-GB" sz="1200" b="1" u="sng" dirty="0" err="1" smtClean="0"/>
              <a:t>Cefndir</a:t>
            </a:r>
            <a:r>
              <a:rPr lang="en-GB" sz="1200" b="1" u="sng" dirty="0" smtClean="0"/>
              <a:t> </a:t>
            </a:r>
            <a:r>
              <a:rPr lang="en-GB" sz="1200" b="1" u="sng" dirty="0" err="1" smtClean="0"/>
              <a:t>academaidd</a:t>
            </a:r>
            <a:r>
              <a:rPr lang="en-GB" sz="1200" b="1" u="sng" dirty="0"/>
              <a:t> </a:t>
            </a:r>
            <a:r>
              <a:rPr lang="en-GB" sz="1200" b="1" u="sng" dirty="0" smtClean="0"/>
              <a:t>- Academic history</a:t>
            </a:r>
            <a:endParaRPr lang="en-GB" sz="1200" b="1" u="sng" dirty="0"/>
          </a:p>
          <a:p>
            <a:endParaRPr lang="en-GB" sz="1200" dirty="0" smtClean="0"/>
          </a:p>
          <a:p>
            <a:r>
              <a:rPr lang="en-GB" sz="1200" dirty="0" smtClean="0"/>
              <a:t>Early Years Education and Care (Ba hons) First Class Honours </a:t>
            </a:r>
            <a:endParaRPr lang="en-GB" sz="1200" dirty="0"/>
          </a:p>
          <a:p>
            <a:endParaRPr lang="en-GB" dirty="0"/>
          </a:p>
        </p:txBody>
      </p:sp>
      <p:pic>
        <p:nvPicPr>
          <p:cNvPr id="2" name="Picture 1"/>
          <p:cNvPicPr>
            <a:picLocks noChangeAspect="1"/>
          </p:cNvPicPr>
          <p:nvPr/>
        </p:nvPicPr>
        <p:blipFill>
          <a:blip r:embed="rId4"/>
          <a:stretch>
            <a:fillRect/>
          </a:stretch>
        </p:blipFill>
        <p:spPr>
          <a:xfrm>
            <a:off x="3972181" y="31440"/>
            <a:ext cx="2946776" cy="3400405"/>
          </a:xfrm>
          <a:prstGeom prst="rect">
            <a:avLst/>
          </a:prstGeom>
        </p:spPr>
      </p:pic>
    </p:spTree>
    <p:extLst>
      <p:ext uri="{BB962C8B-B14F-4D97-AF65-F5344CB8AC3E}">
        <p14:creationId xmlns:p14="http://schemas.microsoft.com/office/powerpoint/2010/main" val="1084158819"/>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1247</TotalTime>
  <Words>427</Words>
  <Application>Microsoft Macintosh PowerPoint</Application>
  <PresentationFormat>Widescreen</PresentationFormat>
  <Paragraphs>47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Century Gothic</vt:lpstr>
      <vt:lpstr>Mangal</vt:lpstr>
      <vt:lpstr>Wingdings 3</vt:lpstr>
      <vt:lpstr>Arial</vt:lpstr>
      <vt:lpstr>Slice</vt:lpstr>
      <vt:lpstr>PowerPoint Presentation</vt:lpstr>
    </vt:vector>
  </TitlesOfParts>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Luke O'leary (1707818)</cp:lastModifiedBy>
  <cp:revision>15</cp:revision>
  <dcterms:created xsi:type="dcterms:W3CDTF">2019-09-05T20:58:34Z</dcterms:created>
  <dcterms:modified xsi:type="dcterms:W3CDTF">2019-09-24T10:00:43Z</dcterms:modified>
</cp:coreProperties>
</file>