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handoutMasterIdLst>
    <p:handoutMasterId r:id="rId21"/>
  </p:handoutMasterIdLst>
  <p:sldIdLst>
    <p:sldId id="258" r:id="rId2"/>
    <p:sldId id="259" r:id="rId3"/>
    <p:sldId id="260" r:id="rId4"/>
    <p:sldId id="261" r:id="rId5"/>
    <p:sldId id="262" r:id="rId6"/>
    <p:sldId id="274" r:id="rId7"/>
    <p:sldId id="275" r:id="rId8"/>
    <p:sldId id="267" r:id="rId9"/>
    <p:sldId id="268" r:id="rId10"/>
    <p:sldId id="276" r:id="rId11"/>
    <p:sldId id="269" r:id="rId12"/>
    <p:sldId id="277" r:id="rId13"/>
    <p:sldId id="278" r:id="rId14"/>
    <p:sldId id="279" r:id="rId15"/>
    <p:sldId id="264" r:id="rId16"/>
    <p:sldId id="265" r:id="rId17"/>
    <p:sldId id="263" r:id="rId18"/>
    <p:sldId id="273" r:id="rId19"/>
  </p:sldIdLst>
  <p:sldSz cx="9144000" cy="6858000" type="screen4x3"/>
  <p:notesSz cx="6858000" cy="9144000"/>
  <p:defaultTextStyle>
    <a:defPPr>
      <a:defRPr lang="en-GB"/>
    </a:defPPr>
    <a:lvl1pPr algn="l" rtl="0" fontAlgn="base">
      <a:spcBef>
        <a:spcPct val="0"/>
      </a:spcBef>
      <a:spcAft>
        <a:spcPct val="0"/>
      </a:spcAft>
      <a:defRPr sz="1400" kern="1200">
        <a:solidFill>
          <a:schemeClr val="tx1"/>
        </a:solidFill>
        <a:latin typeface="Arial" charset="0"/>
        <a:ea typeface="+mn-ea"/>
        <a:cs typeface="+mn-cs"/>
      </a:defRPr>
    </a:lvl1pPr>
    <a:lvl2pPr marL="457200" algn="l" rtl="0" fontAlgn="base">
      <a:spcBef>
        <a:spcPct val="0"/>
      </a:spcBef>
      <a:spcAft>
        <a:spcPct val="0"/>
      </a:spcAft>
      <a:defRPr sz="1400" kern="1200">
        <a:solidFill>
          <a:schemeClr val="tx1"/>
        </a:solidFill>
        <a:latin typeface="Arial" charset="0"/>
        <a:ea typeface="+mn-ea"/>
        <a:cs typeface="+mn-cs"/>
      </a:defRPr>
    </a:lvl2pPr>
    <a:lvl3pPr marL="914400" algn="l" rtl="0" fontAlgn="base">
      <a:spcBef>
        <a:spcPct val="0"/>
      </a:spcBef>
      <a:spcAft>
        <a:spcPct val="0"/>
      </a:spcAft>
      <a:defRPr sz="1400" kern="1200">
        <a:solidFill>
          <a:schemeClr val="tx1"/>
        </a:solidFill>
        <a:latin typeface="Arial" charset="0"/>
        <a:ea typeface="+mn-ea"/>
        <a:cs typeface="+mn-cs"/>
      </a:defRPr>
    </a:lvl3pPr>
    <a:lvl4pPr marL="1371600" algn="l" rtl="0" fontAlgn="base">
      <a:spcBef>
        <a:spcPct val="0"/>
      </a:spcBef>
      <a:spcAft>
        <a:spcPct val="0"/>
      </a:spcAft>
      <a:defRPr sz="1400" kern="1200">
        <a:solidFill>
          <a:schemeClr val="tx1"/>
        </a:solidFill>
        <a:latin typeface="Arial" charset="0"/>
        <a:ea typeface="+mn-ea"/>
        <a:cs typeface="+mn-cs"/>
      </a:defRPr>
    </a:lvl4pPr>
    <a:lvl5pPr marL="1828800" algn="l" rtl="0" fontAlgn="base">
      <a:spcBef>
        <a:spcPct val="0"/>
      </a:spcBef>
      <a:spcAft>
        <a:spcPct val="0"/>
      </a:spcAft>
      <a:defRPr sz="1400" kern="1200">
        <a:solidFill>
          <a:schemeClr val="tx1"/>
        </a:solidFill>
        <a:latin typeface="Arial" charset="0"/>
        <a:ea typeface="+mn-ea"/>
        <a:cs typeface="+mn-cs"/>
      </a:defRPr>
    </a:lvl5pPr>
    <a:lvl6pPr marL="2286000" algn="l" defTabSz="914400" rtl="0" eaLnBrk="1" latinLnBrk="0" hangingPunct="1">
      <a:defRPr sz="1400" kern="1200">
        <a:solidFill>
          <a:schemeClr val="tx1"/>
        </a:solidFill>
        <a:latin typeface="Arial" charset="0"/>
        <a:ea typeface="+mn-ea"/>
        <a:cs typeface="+mn-cs"/>
      </a:defRPr>
    </a:lvl6pPr>
    <a:lvl7pPr marL="2743200" algn="l" defTabSz="914400" rtl="0" eaLnBrk="1" latinLnBrk="0" hangingPunct="1">
      <a:defRPr sz="1400" kern="1200">
        <a:solidFill>
          <a:schemeClr val="tx1"/>
        </a:solidFill>
        <a:latin typeface="Arial" charset="0"/>
        <a:ea typeface="+mn-ea"/>
        <a:cs typeface="+mn-cs"/>
      </a:defRPr>
    </a:lvl7pPr>
    <a:lvl8pPr marL="3200400" algn="l" defTabSz="914400" rtl="0" eaLnBrk="1" latinLnBrk="0" hangingPunct="1">
      <a:defRPr sz="1400" kern="1200">
        <a:solidFill>
          <a:schemeClr val="tx1"/>
        </a:solidFill>
        <a:latin typeface="Arial" charset="0"/>
        <a:ea typeface="+mn-ea"/>
        <a:cs typeface="+mn-cs"/>
      </a:defRPr>
    </a:lvl8pPr>
    <a:lvl9pPr marL="3657600" algn="l" defTabSz="914400" rtl="0" eaLnBrk="1" latinLnBrk="0" hangingPunct="1">
      <a:defRPr sz="1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73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00" autoAdjust="0"/>
    <p:restoredTop sz="79226" autoAdjust="0"/>
  </p:normalViewPr>
  <p:slideViewPr>
    <p:cSldViewPr>
      <p:cViewPr varScale="1">
        <p:scale>
          <a:sx n="80" d="100"/>
          <a:sy n="80" d="100"/>
        </p:scale>
        <p:origin x="1628" y="64"/>
      </p:cViewPr>
      <p:guideLst>
        <p:guide orient="horz" pos="2160"/>
        <p:guide pos="2880"/>
      </p:guideLst>
    </p:cSldViewPr>
  </p:slideViewPr>
  <p:notesTextViewPr>
    <p:cViewPr>
      <p:scale>
        <a:sx n="100" d="100"/>
        <a:sy n="100" d="100"/>
      </p:scale>
      <p:origin x="0" y="0"/>
    </p:cViewPr>
  </p:notesTextViewPr>
  <p:sorterViewPr>
    <p:cViewPr>
      <p:scale>
        <a:sx n="110" d="100"/>
        <a:sy n="110" d="100"/>
      </p:scale>
      <p:origin x="0" y="-146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307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0AB993A5-2745-4DB5-9FA5-16DB95AE2FD0}" type="datetimeFigureOut">
              <a:rPr lang="en-GB"/>
              <a:pPr/>
              <a:t>07/02/2024</a:t>
            </a:fld>
            <a:endParaRPr lang="en-GB"/>
          </a:p>
        </p:txBody>
      </p:sp>
      <p:sp>
        <p:nvSpPr>
          <p:cNvPr id="307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307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360B430-E696-4FE7-911C-B023E2F814CD}" type="slidenum">
              <a:rPr lang="en-GB"/>
              <a:pPr/>
              <a:t>‹#›</a:t>
            </a:fld>
            <a:endParaRPr lang="en-GB"/>
          </a:p>
        </p:txBody>
      </p:sp>
    </p:spTree>
    <p:extLst>
      <p:ext uri="{BB962C8B-B14F-4D97-AF65-F5344CB8AC3E}">
        <p14:creationId xmlns:p14="http://schemas.microsoft.com/office/powerpoint/2010/main" val="27871321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B5ECC31-DBFD-431B-BAFF-31AF3437BA62}" type="slidenum">
              <a:rPr lang="en-GB"/>
              <a:pPr>
                <a:defRPr/>
              </a:pPr>
              <a:t>‹#›</a:t>
            </a:fld>
            <a:endParaRPr lang="en-GB"/>
          </a:p>
        </p:txBody>
      </p:sp>
    </p:spTree>
    <p:extLst>
      <p:ext uri="{BB962C8B-B14F-4D97-AF65-F5344CB8AC3E}">
        <p14:creationId xmlns:p14="http://schemas.microsoft.com/office/powerpoint/2010/main" val="33137311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2</a:t>
            </a:fld>
            <a:endParaRPr lang="en-GB"/>
          </a:p>
        </p:txBody>
      </p:sp>
    </p:spTree>
    <p:extLst>
      <p:ext uri="{BB962C8B-B14F-4D97-AF65-F5344CB8AC3E}">
        <p14:creationId xmlns:p14="http://schemas.microsoft.com/office/powerpoint/2010/main" val="288221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Is there an area you have touched on during the course that you would like to know more about?  Is there an area you know well but want to know more?</a:t>
            </a:r>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5</a:t>
            </a:fld>
            <a:endParaRPr lang="en-GB"/>
          </a:p>
        </p:txBody>
      </p:sp>
    </p:spTree>
    <p:extLst>
      <p:ext uri="{BB962C8B-B14F-4D97-AF65-F5344CB8AC3E}">
        <p14:creationId xmlns:p14="http://schemas.microsoft.com/office/powerpoint/2010/main" val="1893192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researchers effect – introduces </a:t>
            </a:r>
            <a:r>
              <a:rPr lang="en-GB" b="1" dirty="0"/>
              <a:t>subjectivity</a:t>
            </a:r>
            <a:r>
              <a:rPr lang="en-GB" dirty="0"/>
              <a:t> into the research process</a:t>
            </a:r>
            <a:r>
              <a:rPr lang="en-GB" baseline="0" dirty="0"/>
              <a:t> because of positionality.</a:t>
            </a:r>
            <a:endParaRPr lang="en-GB" dirty="0"/>
          </a:p>
          <a:p>
            <a:endParaRPr lang="en-GB" dirty="0"/>
          </a:p>
          <a:p>
            <a:r>
              <a:rPr lang="en-GB" dirty="0"/>
              <a:t>Think of a move that you saw recently – how did the directors position affect the way the story was told (portrayed)</a:t>
            </a:r>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8</a:t>
            </a:fld>
            <a:endParaRPr lang="en-GB"/>
          </a:p>
        </p:txBody>
      </p:sp>
    </p:spTree>
    <p:extLst>
      <p:ext uri="{BB962C8B-B14F-4D97-AF65-F5344CB8AC3E}">
        <p14:creationId xmlns:p14="http://schemas.microsoft.com/office/powerpoint/2010/main" val="720270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always state your ontology in research studies.</a:t>
            </a:r>
          </a:p>
          <a:p>
            <a:r>
              <a:rPr lang="en-GB" dirty="0"/>
              <a:t>Being – perceptions, feelings, </a:t>
            </a:r>
            <a:r>
              <a:rPr lang="en-GB" dirty="0" err="1"/>
              <a:t>etc</a:t>
            </a:r>
            <a:endParaRPr lang="en-GB" dirty="0"/>
          </a:p>
          <a:p>
            <a:r>
              <a:rPr lang="en-GB" dirty="0"/>
              <a:t>Something that is externalised can be observed.</a:t>
            </a:r>
          </a:p>
          <a:p>
            <a:r>
              <a:rPr lang="en-GB" dirty="0"/>
              <a:t>How someone feels can be explored through recording their experience and what they observed during the event.</a:t>
            </a:r>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9</a:t>
            </a:fld>
            <a:endParaRPr lang="en-GB"/>
          </a:p>
        </p:txBody>
      </p:sp>
    </p:spTree>
    <p:extLst>
      <p:ext uri="{BB962C8B-B14F-4D97-AF65-F5344CB8AC3E}">
        <p14:creationId xmlns:p14="http://schemas.microsoft.com/office/powerpoint/2010/main" val="1753133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State the area under study, justify the need for the study.</a:t>
            </a:r>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10</a:t>
            </a:fld>
            <a:endParaRPr lang="en-GB"/>
          </a:p>
        </p:txBody>
      </p:sp>
    </p:spTree>
    <p:extLst>
      <p:ext uri="{BB962C8B-B14F-4D97-AF65-F5344CB8AC3E}">
        <p14:creationId xmlns:p14="http://schemas.microsoft.com/office/powerpoint/2010/main" val="1739985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where literature is important.  You need to read papers to be able to explore previous work and theory. Be able to state what knowledge is known and available, epistemology</a:t>
            </a:r>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11</a:t>
            </a:fld>
            <a:endParaRPr lang="en-GB"/>
          </a:p>
        </p:txBody>
      </p:sp>
    </p:spTree>
    <p:extLst>
      <p:ext uri="{BB962C8B-B14F-4D97-AF65-F5344CB8AC3E}">
        <p14:creationId xmlns:p14="http://schemas.microsoft.com/office/powerpoint/2010/main" val="14812261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Published</a:t>
            </a:r>
            <a:r>
              <a:rPr lang="en-GB" baseline="0" dirty="0"/>
              <a:t> research studies count as knowledge.</a:t>
            </a:r>
          </a:p>
          <a:p>
            <a:r>
              <a:rPr lang="en-GB" baseline="0" dirty="0"/>
              <a:t>What studies have been completed, reports publish what has been found and what the findings means?</a:t>
            </a:r>
          </a:p>
          <a:p>
            <a:r>
              <a:rPr lang="en-GB" sz="1200" b="0" i="0" kern="1200" dirty="0">
                <a:solidFill>
                  <a:schemeClr val="tx1"/>
                </a:solidFill>
                <a:effectLst/>
                <a:latin typeface="Arial" charset="0"/>
                <a:ea typeface="+mn-ea"/>
                <a:cs typeface="+mn-cs"/>
              </a:rPr>
              <a:t>In February 2002, Donald Rumsfeld, the then US Secretary of State for Defence, stated at a Defence Department briefing: ‘There are known knowns. There are things we know that we know. There are known unknowns. That is to say, there are things that we now know we don't know. But there are also unknown unknowns. There are things we do not know we don't know.’</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12</a:t>
            </a:fld>
            <a:endParaRPr lang="en-GB"/>
          </a:p>
        </p:txBody>
      </p:sp>
    </p:spTree>
    <p:extLst>
      <p:ext uri="{BB962C8B-B14F-4D97-AF65-F5344CB8AC3E}">
        <p14:creationId xmlns:p14="http://schemas.microsoft.com/office/powerpoint/2010/main" val="4180648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Paradigm</a:t>
            </a:r>
            <a:r>
              <a:rPr lang="en-GB" baseline="0" dirty="0"/>
              <a:t> – the theoretical perspective of the topic viewed as a qualitative or quantitative.</a:t>
            </a:r>
          </a:p>
          <a:p>
            <a:r>
              <a:rPr lang="en-GB" baseline="0" dirty="0"/>
              <a:t>When you want to initiate a new study, set out the question and what technique should be followed (qualitative or quantitative)</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13</a:t>
            </a:fld>
            <a:endParaRPr lang="en-GB"/>
          </a:p>
        </p:txBody>
      </p:sp>
    </p:spTree>
    <p:extLst>
      <p:ext uri="{BB962C8B-B14F-4D97-AF65-F5344CB8AC3E}">
        <p14:creationId xmlns:p14="http://schemas.microsoft.com/office/powerpoint/2010/main" val="361650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2 – Would you need to collect data (numbers</a:t>
            </a:r>
            <a:r>
              <a:rPr lang="en-GB" baseline="0" dirty="0"/>
              <a:t> or ideas (text)), quantitative analysis or qualitative analysis.</a:t>
            </a:r>
            <a:endParaRPr lang="en-GB" dirty="0"/>
          </a:p>
        </p:txBody>
      </p:sp>
      <p:sp>
        <p:nvSpPr>
          <p:cNvPr id="4" name="Slide Number Placeholder 3"/>
          <p:cNvSpPr>
            <a:spLocks noGrp="1"/>
          </p:cNvSpPr>
          <p:nvPr>
            <p:ph type="sldNum" sz="quarter" idx="10"/>
          </p:nvPr>
        </p:nvSpPr>
        <p:spPr/>
        <p:txBody>
          <a:bodyPr/>
          <a:lstStyle/>
          <a:p>
            <a:pPr>
              <a:defRPr/>
            </a:pPr>
            <a:fld id="{EB5ECC31-DBFD-431B-BAFF-31AF3437BA62}" type="slidenum">
              <a:rPr lang="en-GB" smtClean="0"/>
              <a:pPr>
                <a:defRPr/>
              </a:pPr>
              <a:t>17</a:t>
            </a:fld>
            <a:endParaRPr lang="en-GB"/>
          </a:p>
        </p:txBody>
      </p:sp>
    </p:spTree>
    <p:extLst>
      <p:ext uri="{BB962C8B-B14F-4D97-AF65-F5344CB8AC3E}">
        <p14:creationId xmlns:p14="http://schemas.microsoft.com/office/powerpoint/2010/main" val="5341162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pPr>
              <a:defRPr/>
            </a:pPr>
            <a:fld id="{17FE8922-C152-4205-B09F-8B140A2C7C14}" type="datetime1">
              <a:rPr lang="en-GB" smtClean="0"/>
              <a:pPr>
                <a:defRPr/>
              </a:pPr>
              <a:t>07/02/2024</a:t>
            </a:fld>
            <a:endParaRPr lang="en-GB"/>
          </a:p>
        </p:txBody>
      </p:sp>
      <p:sp>
        <p:nvSpPr>
          <p:cNvPr id="5" name="Footer Placeholder 4"/>
          <p:cNvSpPr>
            <a:spLocks noGrp="1"/>
          </p:cNvSpPr>
          <p:nvPr>
            <p:ph type="ftr" sz="quarter" idx="11"/>
          </p:nvPr>
        </p:nvSpPr>
        <p:spPr>
          <a:xfrm>
            <a:off x="914400" y="4323846"/>
            <a:ext cx="4880610" cy="365125"/>
          </a:xfrm>
        </p:spPr>
        <p:txBody>
          <a:bodyPr/>
          <a:lstStyle/>
          <a:p>
            <a:pPr>
              <a:defRPr/>
            </a:pPr>
            <a:r>
              <a:rPr lang="en-GB"/>
              <a:t>Footer</a:t>
            </a:r>
          </a:p>
        </p:txBody>
      </p:sp>
      <p:sp>
        <p:nvSpPr>
          <p:cNvPr id="6" name="Slide Number Placeholder 5"/>
          <p:cNvSpPr>
            <a:spLocks noGrp="1"/>
          </p:cNvSpPr>
          <p:nvPr>
            <p:ph type="sldNum" sz="quarter" idx="12"/>
          </p:nvPr>
        </p:nvSpPr>
        <p:spPr>
          <a:xfrm>
            <a:off x="6057900" y="1430867"/>
            <a:ext cx="2171700" cy="365125"/>
          </a:xfrm>
        </p:spPr>
        <p:txBody>
          <a:bodyPr/>
          <a:lstStyle/>
          <a:p>
            <a:pPr>
              <a:defRPr/>
            </a:pPr>
            <a:fld id="{B8FFC9FF-1892-4742-BAAB-4B8C2CCC832A}" type="slidenum">
              <a:rPr lang="en-GB" smtClean="0"/>
              <a:pPr>
                <a:defRPr/>
              </a:pPr>
              <a:t>‹#›</a:t>
            </a:fld>
            <a:endParaRPr lang="en-GB"/>
          </a:p>
        </p:txBody>
      </p:sp>
    </p:spTree>
    <p:extLst>
      <p:ext uri="{BB962C8B-B14F-4D97-AF65-F5344CB8AC3E}">
        <p14:creationId xmlns:p14="http://schemas.microsoft.com/office/powerpoint/2010/main" val="1123253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1B833B7-5A9E-4D5C-BC27-68B09F32DCF7}" type="datetime1">
              <a:rPr lang="en-GB" smtClean="0"/>
              <a:pPr>
                <a:defRPr/>
              </a:pPr>
              <a:t>07/02/2024</a:t>
            </a:fld>
            <a:endParaRPr lang="en-GB"/>
          </a:p>
        </p:txBody>
      </p:sp>
      <p:sp>
        <p:nvSpPr>
          <p:cNvPr id="5" name="Footer Placeholder 4"/>
          <p:cNvSpPr>
            <a:spLocks noGrp="1"/>
          </p:cNvSpPr>
          <p:nvPr>
            <p:ph type="ftr" sz="quarter" idx="11"/>
          </p:nvPr>
        </p:nvSpPr>
        <p:spPr/>
        <p:txBody>
          <a:bodyPr/>
          <a:lstStyle/>
          <a:p>
            <a:pPr>
              <a:defRPr/>
            </a:pPr>
            <a:r>
              <a:rPr lang="en-GB"/>
              <a:t>Footer</a:t>
            </a:r>
          </a:p>
        </p:txBody>
      </p:sp>
      <p:sp>
        <p:nvSpPr>
          <p:cNvPr id="6" name="Slide Number Placeholder 5"/>
          <p:cNvSpPr>
            <a:spLocks noGrp="1"/>
          </p:cNvSpPr>
          <p:nvPr>
            <p:ph type="sldNum" sz="quarter" idx="12"/>
          </p:nvPr>
        </p:nvSpPr>
        <p:spPr/>
        <p:txBody>
          <a:bodyPr/>
          <a:lstStyle/>
          <a:p>
            <a:pPr>
              <a:defRPr/>
            </a:pPr>
            <a:fld id="{1BE7484A-B726-4172-89E0-D10FBD3ECDBC}" type="slidenum">
              <a:rPr lang="en-GB" smtClean="0"/>
              <a:pPr>
                <a:defRPr/>
              </a:pPr>
              <a:t>‹#›</a:t>
            </a:fld>
            <a:endParaRPr lang="en-GB"/>
          </a:p>
        </p:txBody>
      </p:sp>
    </p:spTree>
    <p:extLst>
      <p:ext uri="{BB962C8B-B14F-4D97-AF65-F5344CB8AC3E}">
        <p14:creationId xmlns:p14="http://schemas.microsoft.com/office/powerpoint/2010/main" val="2399634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45B2A6E8-12FA-4BF2-8F19-DC8491403C18}" type="datetime1">
              <a:rPr lang="en-GB" smtClean="0"/>
              <a:pPr>
                <a:defRPr/>
              </a:pPr>
              <a:t>07/02/2024</a:t>
            </a:fld>
            <a:endParaRPr lang="en-GB"/>
          </a:p>
        </p:txBody>
      </p:sp>
      <p:sp>
        <p:nvSpPr>
          <p:cNvPr id="5" name="Footer Placeholder 4"/>
          <p:cNvSpPr>
            <a:spLocks noGrp="1"/>
          </p:cNvSpPr>
          <p:nvPr>
            <p:ph type="ftr" sz="quarter" idx="11"/>
          </p:nvPr>
        </p:nvSpPr>
        <p:spPr>
          <a:xfrm>
            <a:off x="594360" y="381001"/>
            <a:ext cx="4830656" cy="365125"/>
          </a:xfrm>
        </p:spPr>
        <p:txBody>
          <a:bodyPr/>
          <a:lstStyle/>
          <a:p>
            <a:pPr>
              <a:defRPr/>
            </a:pPr>
            <a:r>
              <a:rPr lang="en-GB"/>
              <a:t>Footer</a:t>
            </a:r>
          </a:p>
        </p:txBody>
      </p:sp>
      <p:sp>
        <p:nvSpPr>
          <p:cNvPr id="6" name="Slide Number Placeholder 5"/>
          <p:cNvSpPr>
            <a:spLocks noGrp="1"/>
          </p:cNvSpPr>
          <p:nvPr>
            <p:ph type="sldNum" sz="quarter" idx="12"/>
          </p:nvPr>
        </p:nvSpPr>
        <p:spPr>
          <a:xfrm>
            <a:off x="7882466" y="381001"/>
            <a:ext cx="667173" cy="365125"/>
          </a:xfrm>
        </p:spPr>
        <p:txBody>
          <a:bodyPr/>
          <a:lstStyle/>
          <a:p>
            <a:pPr>
              <a:defRPr/>
            </a:pPr>
            <a:fld id="{D29C253F-7CAF-4567-96EC-B72A3B57B947}" type="slidenum">
              <a:rPr lang="en-GB" smtClean="0"/>
              <a:pPr>
                <a:defRPr/>
              </a:pPr>
              <a:t>‹#›</a:t>
            </a:fld>
            <a:endParaRPr lang="en-GB"/>
          </a:p>
        </p:txBody>
      </p:sp>
    </p:spTree>
    <p:extLst>
      <p:ext uri="{BB962C8B-B14F-4D97-AF65-F5344CB8AC3E}">
        <p14:creationId xmlns:p14="http://schemas.microsoft.com/office/powerpoint/2010/main" val="2688667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B538F565-AA16-44DC-BDA6-0B56D633B3FA}" type="datetime1">
              <a:rPr lang="en-GB" smtClean="0"/>
              <a:pPr>
                <a:defRPr/>
              </a:pPr>
              <a:t>07/02/2024</a:t>
            </a:fld>
            <a:endParaRPr lang="en-GB"/>
          </a:p>
        </p:txBody>
      </p:sp>
      <p:sp>
        <p:nvSpPr>
          <p:cNvPr id="6" name="Footer Placeholder 5"/>
          <p:cNvSpPr>
            <a:spLocks noGrp="1"/>
          </p:cNvSpPr>
          <p:nvPr>
            <p:ph type="ftr" sz="quarter" idx="11"/>
          </p:nvPr>
        </p:nvSpPr>
        <p:spPr/>
        <p:txBody>
          <a:bodyPr/>
          <a:lstStyle/>
          <a:p>
            <a:pPr>
              <a:defRPr/>
            </a:pPr>
            <a:r>
              <a:rPr lang="en-GB"/>
              <a:t>Footer</a:t>
            </a:r>
          </a:p>
        </p:txBody>
      </p:sp>
      <p:sp>
        <p:nvSpPr>
          <p:cNvPr id="7" name="Slide Number Placeholder 6"/>
          <p:cNvSpPr>
            <a:spLocks noGrp="1"/>
          </p:cNvSpPr>
          <p:nvPr>
            <p:ph type="sldNum" sz="quarter" idx="12"/>
          </p:nvPr>
        </p:nvSpPr>
        <p:spPr/>
        <p:txBody>
          <a:bodyPr/>
          <a:lstStyle/>
          <a:p>
            <a:pPr>
              <a:defRPr/>
            </a:pPr>
            <a:fld id="{6729ECB8-A05B-4AA2-ACE6-FE09823232D0}" type="slidenum">
              <a:rPr lang="en-GB" smtClean="0"/>
              <a:pPr>
                <a:defRPr/>
              </a:pPr>
              <a:t>‹#›</a:t>
            </a:fld>
            <a:endParaRPr lang="en-GB"/>
          </a:p>
        </p:txBody>
      </p:sp>
    </p:spTree>
    <p:extLst>
      <p:ext uri="{BB962C8B-B14F-4D97-AF65-F5344CB8AC3E}">
        <p14:creationId xmlns:p14="http://schemas.microsoft.com/office/powerpoint/2010/main" val="2377664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4F0B8A81-ECA1-4645-A31D-6FE7864222F5}" type="datetime1">
              <a:rPr lang="en-GB" smtClean="0"/>
              <a:pPr>
                <a:defRPr/>
              </a:pPr>
              <a:t>07/02/2024</a:t>
            </a:fld>
            <a:endParaRPr lang="en-GB"/>
          </a:p>
        </p:txBody>
      </p:sp>
      <p:sp>
        <p:nvSpPr>
          <p:cNvPr id="8" name="Footer Placeholder 7"/>
          <p:cNvSpPr>
            <a:spLocks noGrp="1"/>
          </p:cNvSpPr>
          <p:nvPr>
            <p:ph type="ftr" sz="quarter" idx="11"/>
          </p:nvPr>
        </p:nvSpPr>
        <p:spPr/>
        <p:txBody>
          <a:bodyPr/>
          <a:lstStyle/>
          <a:p>
            <a:pPr>
              <a:defRPr/>
            </a:pPr>
            <a:r>
              <a:rPr lang="en-GB"/>
              <a:t>Footer</a:t>
            </a:r>
          </a:p>
        </p:txBody>
      </p:sp>
      <p:sp>
        <p:nvSpPr>
          <p:cNvPr id="9" name="Slide Number Placeholder 8"/>
          <p:cNvSpPr>
            <a:spLocks noGrp="1"/>
          </p:cNvSpPr>
          <p:nvPr>
            <p:ph type="sldNum" sz="quarter" idx="12"/>
          </p:nvPr>
        </p:nvSpPr>
        <p:spPr/>
        <p:txBody>
          <a:bodyPr/>
          <a:lstStyle/>
          <a:p>
            <a:pPr>
              <a:defRPr/>
            </a:pPr>
            <a:fld id="{326C5FCF-B2F8-4711-9D6F-B4D0B7525DAA}" type="slidenum">
              <a:rPr lang="en-GB" smtClean="0"/>
              <a:pPr>
                <a:defRPr/>
              </a:pPr>
              <a:t>‹#›</a:t>
            </a:fld>
            <a:endParaRPr lang="en-GB"/>
          </a:p>
        </p:txBody>
      </p:sp>
    </p:spTree>
    <p:extLst>
      <p:ext uri="{BB962C8B-B14F-4D97-AF65-F5344CB8AC3E}">
        <p14:creationId xmlns:p14="http://schemas.microsoft.com/office/powerpoint/2010/main" val="391254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1EF49082-E7CF-4173-A9A2-010FBCA71800}" type="datetime1">
              <a:rPr lang="en-GB" smtClean="0"/>
              <a:pPr>
                <a:defRPr/>
              </a:pPr>
              <a:t>07/02/2024</a:t>
            </a:fld>
            <a:endParaRPr lang="en-GB"/>
          </a:p>
        </p:txBody>
      </p:sp>
      <p:sp>
        <p:nvSpPr>
          <p:cNvPr id="4" name="Footer Placeholder 3"/>
          <p:cNvSpPr>
            <a:spLocks noGrp="1"/>
          </p:cNvSpPr>
          <p:nvPr>
            <p:ph type="ftr" sz="quarter" idx="11"/>
          </p:nvPr>
        </p:nvSpPr>
        <p:spPr/>
        <p:txBody>
          <a:bodyPr/>
          <a:lstStyle/>
          <a:p>
            <a:pPr>
              <a:defRPr/>
            </a:pPr>
            <a:r>
              <a:rPr lang="en-GB"/>
              <a:t>Footer</a:t>
            </a:r>
          </a:p>
        </p:txBody>
      </p:sp>
      <p:sp>
        <p:nvSpPr>
          <p:cNvPr id="5" name="Slide Number Placeholder 4"/>
          <p:cNvSpPr>
            <a:spLocks noGrp="1"/>
          </p:cNvSpPr>
          <p:nvPr>
            <p:ph type="sldNum" sz="quarter" idx="12"/>
          </p:nvPr>
        </p:nvSpPr>
        <p:spPr/>
        <p:txBody>
          <a:bodyPr/>
          <a:lstStyle/>
          <a:p>
            <a:pPr>
              <a:defRPr/>
            </a:pPr>
            <a:fld id="{6235237F-613A-4645-A6D3-1A48104F124D}" type="slidenum">
              <a:rPr lang="en-GB" smtClean="0"/>
              <a:pPr>
                <a:defRPr/>
              </a:pPr>
              <a:t>‹#›</a:t>
            </a:fld>
            <a:endParaRPr lang="en-GB"/>
          </a:p>
        </p:txBody>
      </p:sp>
    </p:spTree>
    <p:extLst>
      <p:ext uri="{BB962C8B-B14F-4D97-AF65-F5344CB8AC3E}">
        <p14:creationId xmlns:p14="http://schemas.microsoft.com/office/powerpoint/2010/main" val="2850677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57AB128C-78BB-41CF-98FE-21578B4FB493}" type="datetime1">
              <a:rPr lang="en-GB" smtClean="0"/>
              <a:pPr>
                <a:defRPr/>
              </a:pPr>
              <a:t>07/02/2024</a:t>
            </a:fld>
            <a:endParaRPr lang="en-GB"/>
          </a:p>
        </p:txBody>
      </p:sp>
      <p:sp>
        <p:nvSpPr>
          <p:cNvPr id="3" name="Footer Placeholder 2"/>
          <p:cNvSpPr>
            <a:spLocks noGrp="1"/>
          </p:cNvSpPr>
          <p:nvPr>
            <p:ph type="ftr" sz="quarter" idx="11"/>
          </p:nvPr>
        </p:nvSpPr>
        <p:spPr/>
        <p:txBody>
          <a:bodyPr/>
          <a:lstStyle/>
          <a:p>
            <a:pPr>
              <a:defRPr/>
            </a:pPr>
            <a:r>
              <a:rPr lang="en-GB"/>
              <a:t>Footer</a:t>
            </a:r>
          </a:p>
        </p:txBody>
      </p:sp>
      <p:sp>
        <p:nvSpPr>
          <p:cNvPr id="4" name="Slide Number Placeholder 3"/>
          <p:cNvSpPr>
            <a:spLocks noGrp="1"/>
          </p:cNvSpPr>
          <p:nvPr>
            <p:ph type="sldNum" sz="quarter" idx="12"/>
          </p:nvPr>
        </p:nvSpPr>
        <p:spPr/>
        <p:txBody>
          <a:bodyPr/>
          <a:lstStyle/>
          <a:p>
            <a:pPr>
              <a:defRPr/>
            </a:pPr>
            <a:fld id="{BEAA90D2-ED34-4A24-B012-02C4EE7F5F1F}" type="slidenum">
              <a:rPr lang="en-GB" smtClean="0"/>
              <a:pPr>
                <a:defRPr/>
              </a:pPr>
              <a:t>‹#›</a:t>
            </a:fld>
            <a:endParaRPr lang="en-GB"/>
          </a:p>
        </p:txBody>
      </p:sp>
    </p:spTree>
    <p:extLst>
      <p:ext uri="{BB962C8B-B14F-4D97-AF65-F5344CB8AC3E}">
        <p14:creationId xmlns:p14="http://schemas.microsoft.com/office/powerpoint/2010/main" val="4000686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D9AB199B-BE9F-4691-820A-40E1784A98C7}" type="datetime1">
              <a:rPr lang="en-GB" smtClean="0"/>
              <a:pPr>
                <a:defRPr/>
              </a:pPr>
              <a:t>07/02/2024</a:t>
            </a:fld>
            <a:endParaRPr lang="en-GB"/>
          </a:p>
        </p:txBody>
      </p:sp>
      <p:sp>
        <p:nvSpPr>
          <p:cNvPr id="6" name="Footer Placeholder 5"/>
          <p:cNvSpPr>
            <a:spLocks noGrp="1"/>
          </p:cNvSpPr>
          <p:nvPr>
            <p:ph type="ftr" sz="quarter" idx="11"/>
          </p:nvPr>
        </p:nvSpPr>
        <p:spPr/>
        <p:txBody>
          <a:bodyPr/>
          <a:lstStyle/>
          <a:p>
            <a:pPr>
              <a:defRPr/>
            </a:pPr>
            <a:r>
              <a:rPr lang="en-GB"/>
              <a:t>Footer</a:t>
            </a:r>
          </a:p>
        </p:txBody>
      </p:sp>
      <p:sp>
        <p:nvSpPr>
          <p:cNvPr id="7" name="Slide Number Placeholder 6"/>
          <p:cNvSpPr>
            <a:spLocks noGrp="1"/>
          </p:cNvSpPr>
          <p:nvPr>
            <p:ph type="sldNum" sz="quarter" idx="12"/>
          </p:nvPr>
        </p:nvSpPr>
        <p:spPr/>
        <p:txBody>
          <a:bodyPr/>
          <a:lstStyle/>
          <a:p>
            <a:pPr>
              <a:defRPr/>
            </a:pPr>
            <a:fld id="{BA4EE47B-3D29-42EB-A07E-59831DCCB1B9}" type="slidenum">
              <a:rPr lang="en-GB" smtClean="0"/>
              <a:pPr>
                <a:defRPr/>
              </a:pPr>
              <a:t>‹#›</a:t>
            </a:fld>
            <a:endParaRPr lang="en-GB"/>
          </a:p>
        </p:txBody>
      </p:sp>
    </p:spTree>
    <p:extLst>
      <p:ext uri="{BB962C8B-B14F-4D97-AF65-F5344CB8AC3E}">
        <p14:creationId xmlns:p14="http://schemas.microsoft.com/office/powerpoint/2010/main" val="266673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071D58B4-D21C-4992-9D4E-8F404AD6B68F}" type="datetime1">
              <a:rPr lang="en-GB" smtClean="0"/>
              <a:pPr>
                <a:defRPr/>
              </a:pPr>
              <a:t>07/02/2024</a:t>
            </a:fld>
            <a:endParaRPr lang="en-GB"/>
          </a:p>
        </p:txBody>
      </p:sp>
      <p:sp>
        <p:nvSpPr>
          <p:cNvPr id="6" name="Footer Placeholder 5"/>
          <p:cNvSpPr>
            <a:spLocks noGrp="1"/>
          </p:cNvSpPr>
          <p:nvPr>
            <p:ph type="ftr" sz="quarter" idx="11"/>
          </p:nvPr>
        </p:nvSpPr>
        <p:spPr/>
        <p:txBody>
          <a:bodyPr/>
          <a:lstStyle/>
          <a:p>
            <a:pPr>
              <a:defRPr/>
            </a:pPr>
            <a:r>
              <a:rPr lang="en-GB"/>
              <a:t>Footer</a:t>
            </a:r>
          </a:p>
        </p:txBody>
      </p:sp>
      <p:sp>
        <p:nvSpPr>
          <p:cNvPr id="7" name="Slide Number Placeholder 6"/>
          <p:cNvSpPr>
            <a:spLocks noGrp="1"/>
          </p:cNvSpPr>
          <p:nvPr>
            <p:ph type="sldNum" sz="quarter" idx="12"/>
          </p:nvPr>
        </p:nvSpPr>
        <p:spPr/>
        <p:txBody>
          <a:bodyPr/>
          <a:lstStyle/>
          <a:p>
            <a:pPr>
              <a:defRPr/>
            </a:pPr>
            <a:fld id="{35F8AAC5-116D-4A8A-9AF5-3E66F95469BE}" type="slidenum">
              <a:rPr lang="en-GB" smtClean="0"/>
              <a:pPr>
                <a:defRPr/>
              </a:pPr>
              <a:t>‹#›</a:t>
            </a:fld>
            <a:endParaRPr lang="en-GB"/>
          </a:p>
        </p:txBody>
      </p:sp>
    </p:spTree>
    <p:extLst>
      <p:ext uri="{BB962C8B-B14F-4D97-AF65-F5344CB8AC3E}">
        <p14:creationId xmlns:p14="http://schemas.microsoft.com/office/powerpoint/2010/main" val="607778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9D8945B-93A1-429D-B0FA-D7025178041E}" type="datetime1">
              <a:rPr lang="en-GB" smtClean="0"/>
              <a:pPr>
                <a:defRPr/>
              </a:pPr>
              <a:t>07/02/2024</a:t>
            </a:fld>
            <a:endParaRPr lang="en-GB"/>
          </a:p>
        </p:txBody>
      </p:sp>
      <p:sp>
        <p:nvSpPr>
          <p:cNvPr id="6" name="Footer Placeholder 5"/>
          <p:cNvSpPr>
            <a:spLocks noGrp="1"/>
          </p:cNvSpPr>
          <p:nvPr>
            <p:ph type="ftr" sz="quarter" idx="11"/>
          </p:nvPr>
        </p:nvSpPr>
        <p:spPr/>
        <p:txBody>
          <a:bodyPr/>
          <a:lstStyle/>
          <a:p>
            <a:pPr>
              <a:defRPr/>
            </a:pPr>
            <a:r>
              <a:rPr lang="en-GB"/>
              <a:t>Footer</a:t>
            </a:r>
          </a:p>
        </p:txBody>
      </p:sp>
      <p:sp>
        <p:nvSpPr>
          <p:cNvPr id="7" name="Slide Number Placeholder 6"/>
          <p:cNvSpPr>
            <a:spLocks noGrp="1"/>
          </p:cNvSpPr>
          <p:nvPr>
            <p:ph type="sldNum" sz="quarter" idx="12"/>
          </p:nvPr>
        </p:nvSpPr>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4086048397"/>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A9D8945B-93A1-429D-B0FA-D7025178041E}" type="datetime1">
              <a:rPr lang="en-GB" smtClean="0"/>
              <a:pPr>
                <a:defRPr/>
              </a:pPr>
              <a:t>07/02/2024</a:t>
            </a:fld>
            <a:endParaRPr lang="en-GB"/>
          </a:p>
        </p:txBody>
      </p:sp>
      <p:sp>
        <p:nvSpPr>
          <p:cNvPr id="6" name="Footer Placeholder 5"/>
          <p:cNvSpPr>
            <a:spLocks noGrp="1"/>
          </p:cNvSpPr>
          <p:nvPr>
            <p:ph type="ftr" sz="quarter" idx="11"/>
          </p:nvPr>
        </p:nvSpPr>
        <p:spPr>
          <a:xfrm>
            <a:off x="594360" y="381001"/>
            <a:ext cx="4830656" cy="365125"/>
          </a:xfrm>
        </p:spPr>
        <p:txBody>
          <a:bodyPr/>
          <a:lstStyle/>
          <a:p>
            <a:pPr>
              <a:defRPr/>
            </a:pPr>
            <a:r>
              <a:rPr lang="en-GB"/>
              <a:t>Footer</a:t>
            </a:r>
          </a:p>
        </p:txBody>
      </p:sp>
      <p:sp>
        <p:nvSpPr>
          <p:cNvPr id="7" name="Slide Number Placeholder 6"/>
          <p:cNvSpPr>
            <a:spLocks noGrp="1"/>
          </p:cNvSpPr>
          <p:nvPr>
            <p:ph type="sldNum" sz="quarter" idx="12"/>
          </p:nvPr>
        </p:nvSpPr>
        <p:spPr>
          <a:xfrm>
            <a:off x="7882466" y="381001"/>
            <a:ext cx="667174" cy="365125"/>
          </a:xfrm>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725244282"/>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A9D8945B-93A1-429D-B0FA-D7025178041E}" type="datetime1">
              <a:rPr lang="en-GB" smtClean="0"/>
              <a:pPr>
                <a:defRPr/>
              </a:pPr>
              <a:t>07/02/2024</a:t>
            </a:fld>
            <a:endParaRPr lang="en-GB"/>
          </a:p>
        </p:txBody>
      </p:sp>
      <p:sp>
        <p:nvSpPr>
          <p:cNvPr id="6" name="Footer Placeholder 5"/>
          <p:cNvSpPr>
            <a:spLocks noGrp="1"/>
          </p:cNvSpPr>
          <p:nvPr>
            <p:ph type="ftr" sz="quarter" idx="11"/>
          </p:nvPr>
        </p:nvSpPr>
        <p:spPr>
          <a:xfrm>
            <a:off x="594360" y="379438"/>
            <a:ext cx="4830656" cy="365125"/>
          </a:xfrm>
        </p:spPr>
        <p:txBody>
          <a:bodyPr/>
          <a:lstStyle/>
          <a:p>
            <a:pPr>
              <a:defRPr/>
            </a:pPr>
            <a:r>
              <a:rPr lang="en-GB"/>
              <a:t>Footer</a:t>
            </a:r>
          </a:p>
        </p:txBody>
      </p:sp>
      <p:sp>
        <p:nvSpPr>
          <p:cNvPr id="7" name="Slide Number Placeholder 6"/>
          <p:cNvSpPr>
            <a:spLocks noGrp="1"/>
          </p:cNvSpPr>
          <p:nvPr>
            <p:ph type="sldNum" sz="quarter" idx="12"/>
          </p:nvPr>
        </p:nvSpPr>
        <p:spPr>
          <a:xfrm>
            <a:off x="7882466" y="381001"/>
            <a:ext cx="667174" cy="365125"/>
          </a:xfrm>
        </p:spPr>
        <p:txBody>
          <a:bodyPr/>
          <a:lstStyle/>
          <a:p>
            <a:pPr>
              <a:defRPr/>
            </a:pPr>
            <a:fld id="{58AD01DE-9915-4DA4-9EC9-D27FC7E145AD}" type="slidenum">
              <a:rPr lang="en-GB" smtClean="0"/>
              <a:pPr>
                <a:defRPr/>
              </a:pPr>
              <a:t>‹#›</a:t>
            </a:fld>
            <a:endParaRPr lang="en-GB"/>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57488261"/>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pPr>
              <a:defRPr/>
            </a:pPr>
            <a:fld id="{A9D8945B-93A1-429D-B0FA-D7025178041E}" type="datetime1">
              <a:rPr lang="en-GB" smtClean="0"/>
              <a:pPr>
                <a:defRPr/>
              </a:pPr>
              <a:t>07/02/2024</a:t>
            </a:fld>
            <a:endParaRPr lang="en-GB"/>
          </a:p>
        </p:txBody>
      </p:sp>
      <p:sp>
        <p:nvSpPr>
          <p:cNvPr id="6" name="Footer Placeholder 5"/>
          <p:cNvSpPr>
            <a:spLocks noGrp="1"/>
          </p:cNvSpPr>
          <p:nvPr>
            <p:ph type="ftr" sz="quarter" idx="11"/>
          </p:nvPr>
        </p:nvSpPr>
        <p:spPr>
          <a:xfrm>
            <a:off x="594360" y="378884"/>
            <a:ext cx="4830656" cy="365125"/>
          </a:xfrm>
        </p:spPr>
        <p:txBody>
          <a:bodyPr/>
          <a:lstStyle/>
          <a:p>
            <a:pPr>
              <a:defRPr/>
            </a:pPr>
            <a:r>
              <a:rPr lang="en-GB"/>
              <a:t>Footer</a:t>
            </a:r>
          </a:p>
        </p:txBody>
      </p:sp>
      <p:sp>
        <p:nvSpPr>
          <p:cNvPr id="7" name="Slide Number Placeholder 6"/>
          <p:cNvSpPr>
            <a:spLocks noGrp="1"/>
          </p:cNvSpPr>
          <p:nvPr>
            <p:ph type="sldNum" sz="quarter" idx="12"/>
          </p:nvPr>
        </p:nvSpPr>
        <p:spPr>
          <a:xfrm>
            <a:off x="7882466" y="381001"/>
            <a:ext cx="667174" cy="365125"/>
          </a:xfrm>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1445897253"/>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A9D8945B-93A1-429D-B0FA-D7025178041E}" type="datetime1">
              <a:rPr lang="en-GB" smtClean="0"/>
              <a:pPr>
                <a:defRPr/>
              </a:pPr>
              <a:t>07/02/2024</a:t>
            </a:fld>
            <a:endParaRPr lang="en-GB"/>
          </a:p>
        </p:txBody>
      </p:sp>
      <p:sp>
        <p:nvSpPr>
          <p:cNvPr id="4" name="Footer Placeholder 3"/>
          <p:cNvSpPr>
            <a:spLocks noGrp="1"/>
          </p:cNvSpPr>
          <p:nvPr>
            <p:ph type="ftr" sz="quarter" idx="11"/>
          </p:nvPr>
        </p:nvSpPr>
        <p:spPr/>
        <p:txBody>
          <a:bodyPr/>
          <a:lstStyle/>
          <a:p>
            <a:pPr>
              <a:defRPr/>
            </a:pPr>
            <a:r>
              <a:rPr lang="en-GB"/>
              <a:t>Footer</a:t>
            </a:r>
          </a:p>
        </p:txBody>
      </p:sp>
      <p:sp>
        <p:nvSpPr>
          <p:cNvPr id="5" name="Slide Number Placeholder 4"/>
          <p:cNvSpPr>
            <a:spLocks noGrp="1"/>
          </p:cNvSpPr>
          <p:nvPr>
            <p:ph type="sldNum" sz="quarter" idx="12"/>
          </p:nvPr>
        </p:nvSpPr>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1618863148"/>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A9D8945B-93A1-429D-B0FA-D7025178041E}" type="datetime1">
              <a:rPr lang="en-GB" smtClean="0"/>
              <a:pPr>
                <a:defRPr/>
              </a:pPr>
              <a:t>07/02/2024</a:t>
            </a:fld>
            <a:endParaRPr lang="en-GB"/>
          </a:p>
        </p:txBody>
      </p:sp>
      <p:sp>
        <p:nvSpPr>
          <p:cNvPr id="4" name="Footer Placeholder 3"/>
          <p:cNvSpPr>
            <a:spLocks noGrp="1"/>
          </p:cNvSpPr>
          <p:nvPr>
            <p:ph type="ftr" sz="quarter" idx="11"/>
          </p:nvPr>
        </p:nvSpPr>
        <p:spPr/>
        <p:txBody>
          <a:bodyPr/>
          <a:lstStyle/>
          <a:p>
            <a:pPr>
              <a:defRPr/>
            </a:pPr>
            <a:r>
              <a:rPr lang="en-GB"/>
              <a:t>Footer</a:t>
            </a:r>
          </a:p>
        </p:txBody>
      </p:sp>
      <p:sp>
        <p:nvSpPr>
          <p:cNvPr id="5" name="Slide Number Placeholder 4"/>
          <p:cNvSpPr>
            <a:spLocks noGrp="1"/>
          </p:cNvSpPr>
          <p:nvPr>
            <p:ph type="sldNum" sz="quarter" idx="12"/>
          </p:nvPr>
        </p:nvSpPr>
        <p:spPr/>
        <p:txBody>
          <a:body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3626000994"/>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9BDDC0CD-46A1-4FEF-ADBB-D8551F0BF7CD}" type="datetime1">
              <a:rPr lang="en-GB" smtClean="0"/>
              <a:pPr>
                <a:defRPr/>
              </a:pPr>
              <a:t>07/02/2024</a:t>
            </a:fld>
            <a:endParaRPr lang="en-GB"/>
          </a:p>
        </p:txBody>
      </p:sp>
      <p:sp>
        <p:nvSpPr>
          <p:cNvPr id="5" name="Footer Placeholder 4"/>
          <p:cNvSpPr>
            <a:spLocks noGrp="1"/>
          </p:cNvSpPr>
          <p:nvPr>
            <p:ph type="ftr" sz="quarter" idx="11"/>
          </p:nvPr>
        </p:nvSpPr>
        <p:spPr/>
        <p:txBody>
          <a:bodyPr/>
          <a:lstStyle/>
          <a:p>
            <a:pPr>
              <a:defRPr/>
            </a:pPr>
            <a:r>
              <a:rPr lang="en-GB"/>
              <a:t>Footer</a:t>
            </a:r>
          </a:p>
        </p:txBody>
      </p:sp>
      <p:sp>
        <p:nvSpPr>
          <p:cNvPr id="6" name="Slide Number Placeholder 5"/>
          <p:cNvSpPr>
            <a:spLocks noGrp="1"/>
          </p:cNvSpPr>
          <p:nvPr>
            <p:ph type="sldNum" sz="quarter" idx="12"/>
          </p:nvPr>
        </p:nvSpPr>
        <p:spPr/>
        <p:txBody>
          <a:bodyPr/>
          <a:lstStyle/>
          <a:p>
            <a:pPr>
              <a:defRPr/>
            </a:pPr>
            <a:fld id="{3845E67E-D607-404D-95C4-6E3957084901}" type="slidenum">
              <a:rPr lang="en-GB" smtClean="0"/>
              <a:pPr>
                <a:defRPr/>
              </a:pPr>
              <a:t>‹#›</a:t>
            </a:fld>
            <a:endParaRPr lang="en-GB"/>
          </a:p>
        </p:txBody>
      </p:sp>
    </p:spTree>
    <p:extLst>
      <p:ext uri="{BB962C8B-B14F-4D97-AF65-F5344CB8AC3E}">
        <p14:creationId xmlns:p14="http://schemas.microsoft.com/office/powerpoint/2010/main" val="4238769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1156C73D-C971-4312-AEDB-92AFEE2F8D45}" type="datetime1">
              <a:rPr lang="en-GB" smtClean="0"/>
              <a:pPr>
                <a:defRPr/>
              </a:pPr>
              <a:t>07/02/2024</a:t>
            </a:fld>
            <a:endParaRPr lang="en-GB"/>
          </a:p>
        </p:txBody>
      </p:sp>
      <p:sp>
        <p:nvSpPr>
          <p:cNvPr id="5" name="Footer Placeholder 4"/>
          <p:cNvSpPr>
            <a:spLocks noGrp="1"/>
          </p:cNvSpPr>
          <p:nvPr>
            <p:ph type="ftr" sz="quarter" idx="11"/>
          </p:nvPr>
        </p:nvSpPr>
        <p:spPr>
          <a:xfrm>
            <a:off x="594360" y="381001"/>
            <a:ext cx="4830656" cy="365125"/>
          </a:xfrm>
        </p:spPr>
        <p:txBody>
          <a:bodyPr/>
          <a:lstStyle/>
          <a:p>
            <a:pPr>
              <a:defRPr/>
            </a:pPr>
            <a:r>
              <a:rPr lang="en-GB"/>
              <a:t>Footer</a:t>
            </a:r>
          </a:p>
        </p:txBody>
      </p:sp>
      <p:sp>
        <p:nvSpPr>
          <p:cNvPr id="6" name="Slide Number Placeholder 5"/>
          <p:cNvSpPr>
            <a:spLocks noGrp="1"/>
          </p:cNvSpPr>
          <p:nvPr>
            <p:ph type="sldNum" sz="quarter" idx="12"/>
          </p:nvPr>
        </p:nvSpPr>
        <p:spPr>
          <a:xfrm>
            <a:off x="7882466" y="381001"/>
            <a:ext cx="667174" cy="365125"/>
          </a:xfrm>
        </p:spPr>
        <p:txBody>
          <a:bodyPr/>
          <a:lstStyle/>
          <a:p>
            <a:pPr>
              <a:defRPr/>
            </a:pPr>
            <a:fld id="{F1C96B82-C44C-4D6E-AFF7-FAE44AB46977}" type="slidenum">
              <a:rPr lang="en-GB" smtClean="0"/>
              <a:pPr>
                <a:defRPr/>
              </a:pPr>
              <a:t>‹#›</a:t>
            </a:fld>
            <a:endParaRPr lang="en-GB"/>
          </a:p>
        </p:txBody>
      </p:sp>
    </p:spTree>
    <p:extLst>
      <p:ext uri="{BB962C8B-B14F-4D97-AF65-F5344CB8AC3E}">
        <p14:creationId xmlns:p14="http://schemas.microsoft.com/office/powerpoint/2010/main" val="4201161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A9D8945B-93A1-429D-B0FA-D7025178041E}" type="datetime1">
              <a:rPr lang="en-GB" smtClean="0"/>
              <a:pPr>
                <a:defRPr/>
              </a:pPr>
              <a:t>07/02/2024</a:t>
            </a:fld>
            <a:endParaRPr lang="en-GB"/>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a:defRPr/>
            </a:pPr>
            <a:r>
              <a:rPr lang="en-GB"/>
              <a:t>Footer</a:t>
            </a:r>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58AD01DE-9915-4DA4-9EC9-D27FC7E145AD}" type="slidenum">
              <a:rPr lang="en-GB" smtClean="0"/>
              <a:pPr>
                <a:defRPr/>
              </a:pPr>
              <a:t>‹#›</a:t>
            </a:fld>
            <a:endParaRPr lang="en-GB"/>
          </a:p>
        </p:txBody>
      </p:sp>
    </p:spTree>
    <p:extLst>
      <p:ext uri="{BB962C8B-B14F-4D97-AF65-F5344CB8AC3E}">
        <p14:creationId xmlns:p14="http://schemas.microsoft.com/office/powerpoint/2010/main" val="13765506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users/PublicDomainPictures-14/?utm_source=link-attribution&amp;utm_medium=referral&amp;utm_campaign=image&amp;utm_content=18197"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pixabay.com/?utm_source=link-attribution&amp;utm_medium=referral&amp;utm_campaign=image&amp;utm_content=18197"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achelorprint.com/wp-content/uploads/2018/06/Abstract-research-paper.jpg" TargetMode="External"/><Relationship Id="rId1" Type="http://schemas.openxmlformats.org/officeDocument/2006/relationships/slideLayout" Target="../slideLayouts/slideLayout2.xml"/><Relationship Id="rId4" Type="http://schemas.openxmlformats.org/officeDocument/2006/relationships/hyperlink" Target="https://www.bachelorprint.eu/academic-writing/research-questio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pixabay.com/users/geralt-9301/?utm_source=link-attribution&amp;utm_medium=referral&amp;utm_campaign=image&amp;utm_content=767983"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hyperlink" Target="https://pixabay.com/?utm_source=link-attribution&amp;utm_medium=referral&amp;utm_campaign=image&amp;utm_content=767983"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users/johnhain-352999/?utm_source=link-attribution&amp;utm_medium=referral&amp;utm_campaign=image&amp;utm_content=998996"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s://pixabay.com/?utm_source=link-attribution&amp;utm_medium=referral&amp;utm_campaign=image&amp;utm_content=998996"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ctrTitle"/>
          </p:nvPr>
        </p:nvSpPr>
        <p:spPr>
          <a:xfrm>
            <a:off x="685800" y="260648"/>
            <a:ext cx="7772400" cy="1470025"/>
          </a:xfrm>
        </p:spPr>
        <p:txBody>
          <a:bodyPr>
            <a:normAutofit fontScale="90000"/>
          </a:bodyPr>
          <a:lstStyle/>
          <a:p>
            <a:r>
              <a:rPr lang="en-GB" dirty="0"/>
              <a:t>Business Inquiry &amp; Research (BMSP5015)</a:t>
            </a:r>
          </a:p>
        </p:txBody>
      </p:sp>
      <p:sp>
        <p:nvSpPr>
          <p:cNvPr id="14338" name="Rectangle 3"/>
          <p:cNvSpPr>
            <a:spLocks noGrp="1" noChangeArrowheads="1"/>
          </p:cNvSpPr>
          <p:nvPr>
            <p:ph type="subTitle" idx="1"/>
          </p:nvPr>
        </p:nvSpPr>
        <p:spPr>
          <a:xfrm>
            <a:off x="827584" y="2060848"/>
            <a:ext cx="7556265" cy="4104456"/>
          </a:xfrm>
        </p:spPr>
        <p:txBody>
          <a:bodyPr>
            <a:noAutofit/>
          </a:bodyPr>
          <a:lstStyle/>
          <a:p>
            <a:r>
              <a:rPr lang="en-GB" sz="4000" dirty="0">
                <a:latin typeface="Arial" panose="020B0604020202020204" pitchFamily="34" charset="0"/>
                <a:cs typeface="Arial" panose="020B0604020202020204" pitchFamily="34" charset="0"/>
              </a:rPr>
              <a:t>Week  2</a:t>
            </a:r>
          </a:p>
          <a:p>
            <a:endParaRPr lang="en-GB" sz="4000" dirty="0">
              <a:latin typeface="Arial" panose="020B0604020202020204" pitchFamily="34" charset="0"/>
              <a:cs typeface="Arial" panose="020B0604020202020204" pitchFamily="34" charset="0"/>
            </a:endParaRPr>
          </a:p>
          <a:p>
            <a:r>
              <a:rPr lang="en-GB" sz="4000" dirty="0">
                <a:latin typeface="Arial" panose="020B0604020202020204" pitchFamily="34" charset="0"/>
                <a:cs typeface="Arial" panose="020B0604020202020204" pitchFamily="34" charset="0"/>
              </a:rPr>
              <a:t>Introduce the Research Process</a:t>
            </a:r>
          </a:p>
          <a:p>
            <a:endParaRPr lang="en-GB" sz="4000" dirty="0">
              <a:latin typeface="Arial" panose="020B0604020202020204" pitchFamily="34" charset="0"/>
              <a:cs typeface="Arial" panose="020B0604020202020204" pitchFamily="34" charset="0"/>
            </a:endParaRPr>
          </a:p>
          <a:p>
            <a:r>
              <a:rPr lang="en-GB" sz="4000" dirty="0">
                <a:latin typeface="Arial" panose="020B0604020202020204" pitchFamily="34" charset="0"/>
                <a:cs typeface="Arial" panose="020B0604020202020204" pitchFamily="34" charset="0"/>
              </a:rPr>
              <a:t>Dr Roisin Mullins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r>
              <a:rPr lang="en-GB" dirty="0"/>
              <a:t>Learning outcomes</a:t>
            </a:r>
          </a:p>
        </p:txBody>
      </p:sp>
      <p:sp>
        <p:nvSpPr>
          <p:cNvPr id="15362" name="Rectangle 3"/>
          <p:cNvSpPr>
            <a:spLocks noGrp="1" noChangeArrowheads="1"/>
          </p:cNvSpPr>
          <p:nvPr>
            <p:ph idx="1"/>
          </p:nvPr>
        </p:nvSpPr>
        <p:spPr/>
        <p:txBody>
          <a:bodyPr>
            <a:noAutofit/>
          </a:bodyPr>
          <a:lstStyle/>
          <a:p>
            <a:pPr>
              <a:buFont typeface="Wingdings" pitchFamily="2" charset="2"/>
              <a:buNone/>
            </a:pPr>
            <a:r>
              <a:rPr lang="en-GB" sz="2800" dirty="0">
                <a:latin typeface="Arial" panose="020B0604020202020204" pitchFamily="34" charset="0"/>
                <a:cs typeface="Arial" panose="020B0604020202020204" pitchFamily="34" charset="0"/>
              </a:rPr>
              <a:t>By the end of this Session, you will be able to:</a:t>
            </a:r>
            <a:r>
              <a:rPr lang="en-GB" sz="2800" b="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State what is meant by the term ‘research’.</a:t>
            </a:r>
          </a:p>
          <a:p>
            <a:r>
              <a:rPr lang="en-GB" sz="2800" dirty="0">
                <a:latin typeface="Arial" panose="020B0604020202020204" pitchFamily="34" charset="0"/>
                <a:cs typeface="Arial" panose="020B0604020202020204" pitchFamily="34" charset="0"/>
              </a:rPr>
              <a:t>Outline the key steps of the research process.</a:t>
            </a:r>
          </a:p>
          <a:p>
            <a:r>
              <a:rPr lang="en-GB" sz="2800" dirty="0">
                <a:latin typeface="Arial" panose="020B0604020202020204" pitchFamily="34" charset="0"/>
                <a:cs typeface="Arial" panose="020B0604020202020204" pitchFamily="34" charset="0"/>
              </a:rPr>
              <a:t>Discuss the relevance of ontology and epistemology to research design.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1331640" y="404664"/>
            <a:ext cx="7578040" cy="1293028"/>
          </a:xfrm>
        </p:spPr>
        <p:txBody>
          <a:bodyPr/>
          <a:lstStyle/>
          <a:p>
            <a:r>
              <a:rPr lang="en-GB" dirty="0"/>
              <a:t>Frameworks for Research</a:t>
            </a:r>
          </a:p>
        </p:txBody>
      </p:sp>
      <p:sp>
        <p:nvSpPr>
          <p:cNvPr id="16386" name="Rectangle 3"/>
          <p:cNvSpPr>
            <a:spLocks noGrp="1" noChangeArrowheads="1"/>
          </p:cNvSpPr>
          <p:nvPr>
            <p:ph idx="1"/>
          </p:nvPr>
        </p:nvSpPr>
        <p:spPr>
          <a:xfrm>
            <a:off x="395536" y="2348880"/>
            <a:ext cx="8586152" cy="2853740"/>
          </a:xfrm>
        </p:spPr>
        <p:txBody>
          <a:bodyPr>
            <a:noAutofit/>
          </a:bodyPr>
          <a:lstStyle/>
          <a:p>
            <a:pPr>
              <a:lnSpc>
                <a:spcPct val="90000"/>
              </a:lnSpc>
            </a:pPr>
            <a:r>
              <a:rPr lang="en-GB" sz="2600" dirty="0"/>
              <a:t>This module takes the view of research as a </a:t>
            </a:r>
            <a:r>
              <a:rPr lang="en-GB" sz="2600" i="1" dirty="0"/>
              <a:t>process</a:t>
            </a:r>
            <a:r>
              <a:rPr lang="en-GB" sz="2600" dirty="0"/>
              <a:t> of systematic inquiry to generate new knowledge.</a:t>
            </a:r>
          </a:p>
          <a:p>
            <a:pPr>
              <a:lnSpc>
                <a:spcPct val="90000"/>
              </a:lnSpc>
            </a:pPr>
            <a:r>
              <a:rPr lang="en-GB" sz="2600" dirty="0"/>
              <a:t>The emphasis is on understanding how to think about the research process.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1840" y="4848025"/>
            <a:ext cx="2123728" cy="1592796"/>
          </a:xfrm>
          <a:prstGeom prst="rect">
            <a:avLst/>
          </a:prstGeom>
        </p:spPr>
      </p:pic>
      <p:sp>
        <p:nvSpPr>
          <p:cNvPr id="4" name="Rectangle 3"/>
          <p:cNvSpPr/>
          <p:nvPr/>
        </p:nvSpPr>
        <p:spPr>
          <a:xfrm>
            <a:off x="2142045" y="6470517"/>
            <a:ext cx="3868367" cy="307777"/>
          </a:xfrm>
          <a:prstGeom prst="rect">
            <a:avLst/>
          </a:prstGeom>
        </p:spPr>
        <p:txBody>
          <a:bodyPr wrap="none">
            <a:spAutoFit/>
          </a:bodyPr>
          <a:lstStyle/>
          <a:p>
            <a:r>
              <a:rPr lang="en-GB" dirty="0">
                <a:solidFill>
                  <a:srgbClr val="191B26"/>
                </a:solidFill>
                <a:latin typeface="Open Sans"/>
              </a:rPr>
              <a:t>Image by </a:t>
            </a:r>
            <a:r>
              <a:rPr lang="en-GB" u="sng" dirty="0" err="1">
                <a:solidFill>
                  <a:srgbClr val="191B26"/>
                </a:solidFill>
                <a:latin typeface="Open Sans"/>
                <a:hlinkClick r:id="rId3"/>
              </a:rPr>
              <a:t>PublicDomainPictures</a:t>
            </a:r>
            <a:r>
              <a:rPr lang="en-GB" dirty="0">
                <a:solidFill>
                  <a:srgbClr val="191B26"/>
                </a:solidFill>
                <a:latin typeface="Open Sans"/>
              </a:rPr>
              <a:t> from </a:t>
            </a:r>
            <a:r>
              <a:rPr lang="en-GB" u="sng" dirty="0" err="1">
                <a:solidFill>
                  <a:srgbClr val="191B26"/>
                </a:solidFill>
                <a:latin typeface="Open Sans"/>
                <a:hlinkClick r:id="rId4"/>
              </a:rPr>
              <a:t>Pixabay</a:t>
            </a:r>
            <a:r>
              <a:rPr lang="en-GB" dirty="0">
                <a:solidFill>
                  <a:srgbClr val="191B26"/>
                </a:solidFill>
                <a:latin typeface="Open Sans"/>
              </a:rPr>
              <a:t>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971600" y="116632"/>
            <a:ext cx="7812758" cy="1293028"/>
          </a:xfrm>
        </p:spPr>
        <p:txBody>
          <a:bodyPr>
            <a:normAutofit fontScale="90000"/>
          </a:bodyPr>
          <a:lstStyle/>
          <a:p>
            <a:r>
              <a:rPr lang="en-GB" sz="4000" dirty="0"/>
              <a:t>Look around you: </a:t>
            </a:r>
            <a:br>
              <a:rPr lang="en-GB" sz="4000" dirty="0"/>
            </a:br>
            <a:r>
              <a:rPr lang="en-GB" sz="4000" dirty="0"/>
              <a:t>what do you want to know?</a:t>
            </a:r>
          </a:p>
        </p:txBody>
      </p:sp>
      <p:sp>
        <p:nvSpPr>
          <p:cNvPr id="17410" name="Rectangle 3"/>
          <p:cNvSpPr>
            <a:spLocks noGrp="1" noChangeArrowheads="1"/>
          </p:cNvSpPr>
          <p:nvPr>
            <p:ph idx="1"/>
          </p:nvPr>
        </p:nvSpPr>
        <p:spPr>
          <a:xfrm>
            <a:off x="611560" y="1628800"/>
            <a:ext cx="7955280" cy="5040560"/>
          </a:xfrm>
        </p:spPr>
        <p:txBody>
          <a:bodyPr>
            <a:noAutofit/>
          </a:bodyPr>
          <a:lstStyle/>
          <a:p>
            <a:pPr>
              <a:lnSpc>
                <a:spcPct val="80000"/>
              </a:lnSpc>
            </a:pPr>
            <a:r>
              <a:rPr lang="en-GB" dirty="0"/>
              <a:t>A researcher wants to find out more.  </a:t>
            </a:r>
          </a:p>
          <a:p>
            <a:pPr>
              <a:lnSpc>
                <a:spcPct val="80000"/>
              </a:lnSpc>
            </a:pPr>
            <a:r>
              <a:rPr lang="en-GB" dirty="0">
                <a:solidFill>
                  <a:srgbClr val="FFFF00"/>
                </a:solidFill>
              </a:rPr>
              <a:t>Big questions</a:t>
            </a:r>
          </a:p>
          <a:p>
            <a:pPr lvl="1">
              <a:lnSpc>
                <a:spcPct val="80000"/>
              </a:lnSpc>
            </a:pPr>
            <a:r>
              <a:rPr lang="en-GB" sz="2200" dirty="0"/>
              <a:t>Why do people behave the way that they do?  </a:t>
            </a:r>
          </a:p>
          <a:p>
            <a:pPr lvl="1">
              <a:lnSpc>
                <a:spcPct val="80000"/>
              </a:lnSpc>
            </a:pPr>
            <a:r>
              <a:rPr lang="en-GB" sz="2200" dirty="0"/>
              <a:t>How do their interactions change under different circumstances? </a:t>
            </a:r>
          </a:p>
          <a:p>
            <a:pPr lvl="1">
              <a:lnSpc>
                <a:spcPct val="80000"/>
              </a:lnSpc>
            </a:pPr>
            <a:r>
              <a:rPr lang="en-GB" sz="2200" dirty="0"/>
              <a:t>Why do some people seem to fare better in life than others?</a:t>
            </a:r>
          </a:p>
          <a:p>
            <a:pPr>
              <a:lnSpc>
                <a:spcPct val="80000"/>
              </a:lnSpc>
            </a:pPr>
            <a:r>
              <a:rPr lang="en-GB" dirty="0">
                <a:solidFill>
                  <a:srgbClr val="FFFF00"/>
                </a:solidFill>
              </a:rPr>
              <a:t>Narrow questions </a:t>
            </a:r>
          </a:p>
          <a:p>
            <a:pPr lvl="1">
              <a:lnSpc>
                <a:spcPct val="80000"/>
              </a:lnSpc>
            </a:pPr>
            <a:r>
              <a:rPr lang="en-GB" sz="2200" dirty="0"/>
              <a:t>Do men and women notice different things in an outdoor adventure advertisement?</a:t>
            </a:r>
          </a:p>
          <a:p>
            <a:pPr lvl="1">
              <a:lnSpc>
                <a:spcPct val="80000"/>
              </a:lnSpc>
            </a:pPr>
            <a:r>
              <a:rPr lang="en-GB" sz="2200" dirty="0"/>
              <a:t>How many more people are using the leisure centre swimming pool in my town in the last five years?  </a:t>
            </a:r>
          </a:p>
          <a:p>
            <a:pPr lvl="1">
              <a:lnSpc>
                <a:spcPct val="80000"/>
              </a:lnSpc>
            </a:pPr>
            <a:r>
              <a:rPr lang="en-GB" sz="2200" dirty="0"/>
              <a:t>What prompted several of my co-workers to seek employment in this social enterprise organisation?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idx="1"/>
          </p:nvPr>
        </p:nvSpPr>
        <p:spPr>
          <a:xfrm>
            <a:off x="611560" y="1628800"/>
            <a:ext cx="7955280" cy="4069080"/>
          </a:xfrm>
        </p:spPr>
        <p:txBody>
          <a:bodyPr>
            <a:normAutofit/>
          </a:bodyPr>
          <a:lstStyle/>
          <a:p>
            <a:pPr>
              <a:lnSpc>
                <a:spcPct val="90000"/>
              </a:lnSpc>
            </a:pPr>
            <a:r>
              <a:rPr lang="en-GB" sz="2400" dirty="0"/>
              <a:t>Chances are you can easily think of a great many economic, environmental and social topics that you would like to know more about.  </a:t>
            </a:r>
          </a:p>
          <a:p>
            <a:pPr marL="0" indent="0">
              <a:lnSpc>
                <a:spcPct val="90000"/>
              </a:lnSpc>
              <a:buNone/>
            </a:pPr>
            <a:endParaRPr lang="en-GB" sz="2400" dirty="0"/>
          </a:p>
          <a:p>
            <a:pPr>
              <a:lnSpc>
                <a:spcPct val="90000"/>
              </a:lnSpc>
            </a:pPr>
            <a:r>
              <a:rPr lang="en-GB" sz="2400" dirty="0"/>
              <a:t>The rest of this module will show you how to go from wondering about a topic to identifying specific questions related to that topic, and systematically investigating them in order to arrive at some conclusion.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GB" dirty="0"/>
              <a:t>Deriving a research question from a topic</a:t>
            </a:r>
            <a:br>
              <a:rPr lang="en-GB" dirty="0"/>
            </a:br>
            <a:endParaRPr lang="en-GB" dirty="0"/>
          </a:p>
        </p:txBody>
      </p:sp>
      <p:sp>
        <p:nvSpPr>
          <p:cNvPr id="3" name="Content Placeholder 2"/>
          <p:cNvSpPr>
            <a:spLocks noGrp="1"/>
          </p:cNvSpPr>
          <p:nvPr>
            <p:ph idx="1"/>
          </p:nvPr>
        </p:nvSpPr>
        <p:spPr/>
        <p:txBody>
          <a:bodyPr/>
          <a:lstStyle/>
          <a:p>
            <a:endParaRPr lang="en-GB"/>
          </a:p>
        </p:txBody>
      </p:sp>
      <p:sp>
        <p:nvSpPr>
          <p:cNvPr id="4" name="Date Placeholder 3"/>
          <p:cNvSpPr>
            <a:spLocks noGrp="1"/>
          </p:cNvSpPr>
          <p:nvPr>
            <p:ph type="dt" sz="half" idx="10"/>
          </p:nvPr>
        </p:nvSpPr>
        <p:spPr/>
        <p:txBody>
          <a:bodyPr/>
          <a:lstStyle/>
          <a:p>
            <a:pPr>
              <a:defRPr/>
            </a:pPr>
            <a:fld id="{31B833B7-5A9E-4D5C-BC27-68B09F32DCF7}" type="datetime1">
              <a:rPr lang="en-GB" smtClean="0"/>
              <a:pPr>
                <a:defRPr/>
              </a:pPr>
              <a:t>07/02/2024</a:t>
            </a:fld>
            <a:endParaRPr lang="en-GB"/>
          </a:p>
        </p:txBody>
      </p:sp>
      <p:sp>
        <p:nvSpPr>
          <p:cNvPr id="5" name="Footer Placeholder 4"/>
          <p:cNvSpPr>
            <a:spLocks noGrp="1"/>
          </p:cNvSpPr>
          <p:nvPr>
            <p:ph type="ftr" sz="quarter" idx="11"/>
          </p:nvPr>
        </p:nvSpPr>
        <p:spPr/>
        <p:txBody>
          <a:bodyPr/>
          <a:lstStyle/>
          <a:p>
            <a:pPr>
              <a:defRPr/>
            </a:pPr>
            <a:r>
              <a:rPr lang="en-GB"/>
              <a:t>Footer</a:t>
            </a:r>
          </a:p>
        </p:txBody>
      </p:sp>
      <p:sp>
        <p:nvSpPr>
          <p:cNvPr id="6" name="Slide Number Placeholder 5"/>
          <p:cNvSpPr>
            <a:spLocks noGrp="1"/>
          </p:cNvSpPr>
          <p:nvPr>
            <p:ph type="sldNum" sz="quarter" idx="12"/>
          </p:nvPr>
        </p:nvSpPr>
        <p:spPr/>
        <p:txBody>
          <a:bodyPr/>
          <a:lstStyle/>
          <a:p>
            <a:pPr>
              <a:defRPr/>
            </a:pPr>
            <a:fld id="{1BE7484A-B726-4172-89E0-D10FBD3ECDBC}" type="slidenum">
              <a:rPr lang="en-GB" smtClean="0"/>
              <a:pPr>
                <a:defRPr/>
              </a:pPr>
              <a:t>6</a:t>
            </a:fld>
            <a:endParaRPr lang="en-GB"/>
          </a:p>
        </p:txBody>
      </p:sp>
      <p:sp>
        <p:nvSpPr>
          <p:cNvPr id="7" name="Rectangle 1"/>
          <p:cNvSpPr>
            <a:spLocks noChangeArrowheads="1"/>
          </p:cNvSpPr>
          <p:nvPr/>
        </p:nvSpPr>
        <p:spPr bwMode="auto">
          <a:xfrm>
            <a:off x="109662" y="1633881"/>
            <a:ext cx="8272272" cy="397349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7935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1" i="0" u="none" strike="noStrike" cap="none" normalizeH="0" baseline="0">
                <a:ln>
                  <a:noFill/>
                </a:ln>
                <a:solidFill>
                  <a:srgbClr val="333333"/>
                </a:solidFill>
                <a:effectLst/>
                <a:latin typeface="inherit"/>
              </a:rPr>
              <a:t>Examples: Deriving a research question from a topic</a:t>
            </a:r>
            <a:endParaRPr kumimoji="0" lang="en-US" altLang="en-US" sz="1500" b="0" i="0" u="none" strike="noStrike" cap="none" normalizeH="0" baseline="0">
              <a:ln>
                <a:noFill/>
              </a:ln>
              <a:solidFill>
                <a:srgbClr val="333333"/>
              </a:solidFill>
              <a:effectLst/>
              <a:latin typeface="Lato"/>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333333"/>
                </a:solidFill>
                <a:effectLst/>
                <a:latin typeface="Lato"/>
                <a:hlinkClick r:id="rId2"/>
              </a:rPr>
              <a:t>  </a:t>
            </a:r>
            <a:r>
              <a:rPr kumimoji="0" lang="en-US" altLang="en-US" sz="23800" b="0" i="0" u="none" strike="noStrike" cap="none" normalizeH="0" baseline="0">
                <a:ln>
                  <a:noFill/>
                </a:ln>
                <a:solidFill>
                  <a:srgbClr val="333333"/>
                </a:solidFill>
                <a:effectLst/>
                <a:latin typeface="Lato"/>
              </a:rPr>
              <a:t> </a:t>
            </a:r>
            <a:r>
              <a:rPr kumimoji="0" lang="en-US" altLang="en-US" sz="1100" b="0" i="0" u="none" strike="noStrike" cap="none" normalizeH="0" baseline="0">
                <a:ln>
                  <a:noFill/>
                </a:ln>
                <a:solidFill>
                  <a:srgbClr val="333333"/>
                </a:solidFill>
                <a:effectLst/>
                <a:latin typeface="Lato"/>
              </a:rPr>
              <a:t>                                                                                                                                       </a:t>
            </a:r>
          </a:p>
        </p:txBody>
      </p:sp>
      <p:pic>
        <p:nvPicPr>
          <p:cNvPr id="1026" name="Picture 2" descr="Research Question Exampl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12144"/>
            <a:ext cx="8744184" cy="347144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779912" y="6126163"/>
            <a:ext cx="5886400" cy="307777"/>
          </a:xfrm>
          <a:prstGeom prst="rect">
            <a:avLst/>
          </a:prstGeom>
        </p:spPr>
        <p:txBody>
          <a:bodyPr wrap="square">
            <a:spAutoFit/>
          </a:bodyPr>
          <a:lstStyle/>
          <a:p>
            <a:r>
              <a:rPr lang="en-GB" dirty="0">
                <a:hlinkClick r:id="rId4"/>
              </a:rPr>
              <a:t>https://www.bachelorprint.eu/academic-writing/research-question/</a:t>
            </a:r>
            <a:endParaRPr lang="en-GB" dirty="0"/>
          </a:p>
        </p:txBody>
      </p:sp>
    </p:spTree>
    <p:extLst>
      <p:ext uri="{BB962C8B-B14F-4D97-AF65-F5344CB8AC3E}">
        <p14:creationId xmlns:p14="http://schemas.microsoft.com/office/powerpoint/2010/main" val="1290141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7704" y="116632"/>
            <a:ext cx="6377940" cy="1293028"/>
          </a:xfrm>
        </p:spPr>
        <p:txBody>
          <a:bodyPr>
            <a:normAutofit/>
          </a:bodyPr>
          <a:lstStyle/>
          <a:p>
            <a:r>
              <a:rPr lang="en-US" b="1" dirty="0"/>
              <a:t>Philosophy</a:t>
            </a:r>
            <a:endParaRPr lang="en-US" sz="2200" dirty="0"/>
          </a:p>
        </p:txBody>
      </p:sp>
      <p:sp>
        <p:nvSpPr>
          <p:cNvPr id="3" name="Content Placeholder 2"/>
          <p:cNvSpPr>
            <a:spLocks noGrp="1"/>
          </p:cNvSpPr>
          <p:nvPr>
            <p:ph idx="1"/>
          </p:nvPr>
        </p:nvSpPr>
        <p:spPr>
          <a:xfrm>
            <a:off x="611560" y="1409660"/>
            <a:ext cx="8064896" cy="5187692"/>
          </a:xfrm>
        </p:spPr>
        <p:txBody>
          <a:bodyPr>
            <a:noAutofit/>
          </a:bodyPr>
          <a:lstStyle/>
          <a:p>
            <a:r>
              <a:rPr lang="en-US" sz="2400" dirty="0"/>
              <a:t>The term philosophy is taken from the Greek word, (</a:t>
            </a:r>
            <a:r>
              <a:rPr lang="en-US" sz="2400" dirty="0" err="1"/>
              <a:t>phileo</a:t>
            </a:r>
            <a:r>
              <a:rPr lang="en-US" sz="2400" dirty="0"/>
              <a:t>) meaning "to love" or "to befriend" and , (</a:t>
            </a:r>
            <a:r>
              <a:rPr lang="en-US" sz="2400" dirty="0" err="1"/>
              <a:t>sophia</a:t>
            </a:r>
            <a:r>
              <a:rPr lang="en-US" sz="2400" dirty="0"/>
              <a:t>) meaning "wisdom." “Philosophy" means "</a:t>
            </a:r>
            <a:r>
              <a:rPr lang="en-US" sz="2400" dirty="0">
                <a:solidFill>
                  <a:srgbClr val="FFFF00"/>
                </a:solidFill>
              </a:rPr>
              <a:t>the love of wisdom</a:t>
            </a:r>
            <a:r>
              <a:rPr lang="en-US" sz="2400" dirty="0"/>
              <a:t>". </a:t>
            </a:r>
          </a:p>
          <a:p>
            <a:pPr marL="0" indent="0">
              <a:buNone/>
            </a:pPr>
            <a:endParaRPr lang="en-US" sz="2400" dirty="0"/>
          </a:p>
          <a:p>
            <a:r>
              <a:rPr lang="en-US" sz="2400" dirty="0"/>
              <a:t>Philosophy is the study of the fundamental </a:t>
            </a:r>
            <a:r>
              <a:rPr lang="en-US" sz="2400" dirty="0">
                <a:solidFill>
                  <a:srgbClr val="FFFF00"/>
                </a:solidFill>
              </a:rPr>
              <a:t>nature of knowledge</a:t>
            </a:r>
            <a:r>
              <a:rPr lang="en-US" sz="2400" dirty="0"/>
              <a:t>, reality, truth and existence, especially when considered as an academic discipline.</a:t>
            </a:r>
          </a:p>
          <a:p>
            <a:pPr marL="0" indent="0">
              <a:buNone/>
            </a:pPr>
            <a:endParaRPr lang="en-US" sz="2400" dirty="0"/>
          </a:p>
          <a:p>
            <a:r>
              <a:rPr lang="en-US" sz="2400" dirty="0"/>
              <a:t>Philosophy in the West begins with the Greeks </a:t>
            </a:r>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57036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a:xfrm>
            <a:off x="2123728" y="23737"/>
            <a:ext cx="6377940" cy="1077004"/>
          </a:xfrm>
        </p:spPr>
        <p:txBody>
          <a:bodyPr/>
          <a:lstStyle/>
          <a:p>
            <a:r>
              <a:rPr lang="en-GB" dirty="0"/>
              <a:t>Positionality</a:t>
            </a:r>
          </a:p>
        </p:txBody>
      </p:sp>
      <p:sp>
        <p:nvSpPr>
          <p:cNvPr id="23554" name="Rectangle 3"/>
          <p:cNvSpPr>
            <a:spLocks noGrp="1" noChangeArrowheads="1"/>
          </p:cNvSpPr>
          <p:nvPr>
            <p:ph idx="1"/>
          </p:nvPr>
        </p:nvSpPr>
        <p:spPr>
          <a:xfrm>
            <a:off x="786212" y="1120118"/>
            <a:ext cx="7955280" cy="4069080"/>
          </a:xfrm>
        </p:spPr>
        <p:txBody>
          <a:bodyPr>
            <a:normAutofit fontScale="92500" lnSpcReduction="10000"/>
          </a:bodyPr>
          <a:lstStyle/>
          <a:p>
            <a:pPr>
              <a:lnSpc>
                <a:spcPct val="80000"/>
              </a:lnSpc>
            </a:pPr>
            <a:r>
              <a:rPr lang="en-GB" sz="2400" dirty="0"/>
              <a:t>Although research is systematic, the presence of the researcher inevitably has an effect on the subject under study.</a:t>
            </a:r>
          </a:p>
          <a:p>
            <a:pPr>
              <a:lnSpc>
                <a:spcPct val="80000"/>
              </a:lnSpc>
            </a:pPr>
            <a:r>
              <a:rPr lang="en-GB" sz="2400" dirty="0"/>
              <a:t>The researcher’s own position and world view will always have an effect on </a:t>
            </a:r>
            <a:r>
              <a:rPr lang="en-GB" sz="2400" dirty="0">
                <a:solidFill>
                  <a:srgbClr val="FFFF00"/>
                </a:solidFill>
              </a:rPr>
              <a:t>the way the research is carried out and how the findings are interpreted</a:t>
            </a:r>
            <a:r>
              <a:rPr lang="en-GB" sz="2400" dirty="0"/>
              <a:t>.  </a:t>
            </a:r>
          </a:p>
          <a:p>
            <a:pPr>
              <a:lnSpc>
                <a:spcPct val="80000"/>
              </a:lnSpc>
            </a:pPr>
            <a:r>
              <a:rPr lang="en-GB" sz="2400" dirty="0"/>
              <a:t>It is crucial to reflect on your own roles (as researcher, as a professional, as a student, as a friend, etc.) and the influence they will have on the research you conduct.  </a:t>
            </a:r>
          </a:p>
          <a:p>
            <a:pPr>
              <a:lnSpc>
                <a:spcPct val="80000"/>
              </a:lnSpc>
            </a:pPr>
            <a:r>
              <a:rPr lang="en-GB" sz="2400" dirty="0"/>
              <a:t>When you read about research that somebody else has done, ask yourself how that person’s roles and world views may have influenced the research that was conducted and its interpretation.</a:t>
            </a:r>
          </a:p>
        </p:txBody>
      </p:sp>
      <p:sp>
        <p:nvSpPr>
          <p:cNvPr id="2" name="Rectangle 1"/>
          <p:cNvSpPr/>
          <p:nvPr/>
        </p:nvSpPr>
        <p:spPr>
          <a:xfrm>
            <a:off x="5724128" y="6453336"/>
            <a:ext cx="3209276" cy="307777"/>
          </a:xfrm>
          <a:prstGeom prst="rect">
            <a:avLst/>
          </a:prstGeom>
        </p:spPr>
        <p:txBody>
          <a:bodyPr wrap="none">
            <a:spAutoFit/>
          </a:bodyPr>
          <a:lstStyle/>
          <a:p>
            <a:r>
              <a:rPr lang="en-GB" dirty="0">
                <a:solidFill>
                  <a:srgbClr val="191B26"/>
                </a:solidFill>
                <a:latin typeface="Open Sans"/>
              </a:rPr>
              <a:t>Image by </a:t>
            </a:r>
            <a:r>
              <a:rPr lang="en-GB" u="sng" dirty="0" err="1">
                <a:solidFill>
                  <a:srgbClr val="191B26"/>
                </a:solidFill>
                <a:latin typeface="Open Sans"/>
                <a:hlinkClick r:id="rId3"/>
              </a:rPr>
              <a:t>Gerd</a:t>
            </a:r>
            <a:r>
              <a:rPr lang="en-GB" u="sng" dirty="0">
                <a:solidFill>
                  <a:srgbClr val="191B26"/>
                </a:solidFill>
                <a:latin typeface="Open Sans"/>
                <a:hlinkClick r:id="rId3"/>
              </a:rPr>
              <a:t> </a:t>
            </a:r>
            <a:r>
              <a:rPr lang="en-GB" u="sng" dirty="0" err="1">
                <a:solidFill>
                  <a:srgbClr val="191B26"/>
                </a:solidFill>
                <a:latin typeface="Open Sans"/>
                <a:hlinkClick r:id="rId3"/>
              </a:rPr>
              <a:t>Altmann</a:t>
            </a:r>
            <a:r>
              <a:rPr lang="en-GB" dirty="0">
                <a:solidFill>
                  <a:srgbClr val="191B26"/>
                </a:solidFill>
                <a:latin typeface="Open Sans"/>
              </a:rPr>
              <a:t> from </a:t>
            </a:r>
            <a:r>
              <a:rPr lang="en-GB" u="sng" dirty="0" err="1">
                <a:solidFill>
                  <a:srgbClr val="191B26"/>
                </a:solidFill>
                <a:latin typeface="Open Sans"/>
                <a:hlinkClick r:id="rId4"/>
              </a:rPr>
              <a:t>Pixabay</a:t>
            </a:r>
            <a:r>
              <a:rPr lang="en-GB" dirty="0">
                <a:solidFill>
                  <a:srgbClr val="191B26"/>
                </a:solidFill>
                <a:latin typeface="Open Sans"/>
              </a:rPr>
              <a:t> </a:t>
            </a:r>
            <a:endParaRPr lang="en-GB" dirty="0"/>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4934096"/>
            <a:ext cx="3552056" cy="180377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a:xfrm>
            <a:off x="683568" y="2434725"/>
            <a:ext cx="8009191" cy="4069080"/>
          </a:xfrm>
        </p:spPr>
        <p:txBody>
          <a:bodyPr>
            <a:normAutofit/>
          </a:bodyPr>
          <a:lstStyle/>
          <a:p>
            <a:pPr>
              <a:lnSpc>
                <a:spcPct val="80000"/>
              </a:lnSpc>
            </a:pPr>
            <a:r>
              <a:rPr lang="en-GB" sz="2400" dirty="0"/>
              <a:t>Positionality issues are sometimes referred to as ‘ontology’ in research.</a:t>
            </a:r>
          </a:p>
          <a:p>
            <a:pPr>
              <a:lnSpc>
                <a:spcPct val="80000"/>
              </a:lnSpc>
            </a:pPr>
            <a:r>
              <a:rPr lang="en-GB" sz="2400" dirty="0"/>
              <a:t>Ontology is, literally, </a:t>
            </a:r>
            <a:r>
              <a:rPr lang="en-GB" sz="2400" dirty="0">
                <a:solidFill>
                  <a:srgbClr val="FFFF00"/>
                </a:solidFill>
              </a:rPr>
              <a:t>the study of </a:t>
            </a:r>
            <a:r>
              <a:rPr lang="en-GB" sz="2400" i="1" dirty="0">
                <a:solidFill>
                  <a:srgbClr val="FFFF00"/>
                </a:solidFill>
              </a:rPr>
              <a:t>being</a:t>
            </a:r>
            <a:r>
              <a:rPr lang="en-GB" sz="2400" dirty="0"/>
              <a:t>.</a:t>
            </a:r>
          </a:p>
          <a:p>
            <a:pPr>
              <a:lnSpc>
                <a:spcPct val="80000"/>
              </a:lnSpc>
            </a:pPr>
            <a:r>
              <a:rPr lang="en-GB" sz="2400" dirty="0"/>
              <a:t>Ontological considerations in research:</a:t>
            </a:r>
          </a:p>
          <a:p>
            <a:pPr lvl="1">
              <a:lnSpc>
                <a:spcPct val="80000"/>
              </a:lnSpc>
            </a:pPr>
            <a:r>
              <a:rPr lang="en-GB" sz="2000" dirty="0"/>
              <a:t>Who you are</a:t>
            </a:r>
          </a:p>
          <a:p>
            <a:pPr lvl="1">
              <a:lnSpc>
                <a:spcPct val="80000"/>
              </a:lnSpc>
            </a:pPr>
            <a:r>
              <a:rPr lang="en-GB" sz="2000" dirty="0"/>
              <a:t>Who your research subjects are</a:t>
            </a:r>
          </a:p>
          <a:p>
            <a:pPr lvl="1">
              <a:lnSpc>
                <a:spcPct val="80000"/>
              </a:lnSpc>
            </a:pPr>
            <a:r>
              <a:rPr lang="en-GB" sz="2000" dirty="0"/>
              <a:t>The relationship between you and the subject of your research</a:t>
            </a:r>
          </a:p>
          <a:p>
            <a:pPr lvl="1">
              <a:lnSpc>
                <a:spcPct val="80000"/>
              </a:lnSpc>
            </a:pPr>
            <a:r>
              <a:rPr lang="en-GB" sz="2000" dirty="0"/>
              <a:t>What aspects of ‘</a:t>
            </a:r>
            <a:r>
              <a:rPr lang="en-GB" sz="2000" dirty="0">
                <a:solidFill>
                  <a:srgbClr val="FFFF00"/>
                </a:solidFill>
              </a:rPr>
              <a:t>being</a:t>
            </a:r>
            <a:r>
              <a:rPr lang="en-GB" sz="2000" dirty="0"/>
              <a:t>’ will </a:t>
            </a:r>
            <a:r>
              <a:rPr lang="en-GB" sz="2000" dirty="0">
                <a:solidFill>
                  <a:srgbClr val="FFFF00"/>
                </a:solidFill>
              </a:rPr>
              <a:t>you investigate</a:t>
            </a:r>
            <a:r>
              <a:rPr lang="en-GB" sz="2000" dirty="0"/>
              <a:t>? </a:t>
            </a:r>
          </a:p>
        </p:txBody>
      </p:sp>
      <p:sp>
        <p:nvSpPr>
          <p:cNvPr id="4" name="Title 1"/>
          <p:cNvSpPr txBox="1">
            <a:spLocks/>
          </p:cNvSpPr>
          <p:nvPr/>
        </p:nvSpPr>
        <p:spPr>
          <a:xfrm>
            <a:off x="551988" y="692696"/>
            <a:ext cx="8587308" cy="1266423"/>
          </a:xfrm>
          <a:prstGeom prst="rect">
            <a:avLst/>
          </a:prstGeom>
        </p:spPr>
        <p:txBody>
          <a:bodyPr vert="horz" lIns="91440" tIns="45720" rIns="91440" bIns="45720" rtlCol="0" anchor="ctr">
            <a:no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sz="3200" b="1" dirty="0"/>
              <a:t>Ontology: </a:t>
            </a:r>
            <a:r>
              <a:rPr lang="en-US" sz="2000" b="1" dirty="0"/>
              <a:t>the Greek </a:t>
            </a:r>
            <a:r>
              <a:rPr lang="en-US" sz="2000" b="1" i="1" dirty="0"/>
              <a:t>onto </a:t>
            </a:r>
            <a:r>
              <a:rPr lang="en-US" sz="2000" b="1" dirty="0"/>
              <a:t>(being) and </a:t>
            </a:r>
            <a:br>
              <a:rPr lang="en-US" sz="2000" b="1" dirty="0"/>
            </a:br>
            <a:r>
              <a:rPr lang="en-US" sz="2000" b="1" i="1" dirty="0"/>
              <a:t>logia </a:t>
            </a:r>
            <a:r>
              <a:rPr lang="en-US" sz="2000" b="1" dirty="0"/>
              <a:t>(written or spoken discourse). </a:t>
            </a:r>
            <a:br>
              <a:rPr lang="en-US" sz="2000" b="1" dirty="0"/>
            </a:br>
            <a:r>
              <a:rPr lang="en-US" sz="2000" b="1" dirty="0">
                <a:solidFill>
                  <a:srgbClr val="FFFF00"/>
                </a:solidFill>
              </a:rPr>
              <a:t>the study of existence, </a:t>
            </a:r>
          </a:p>
          <a:p>
            <a:pPr fontAlgn="auto">
              <a:spcAft>
                <a:spcPts val="0"/>
              </a:spcAft>
            </a:pPr>
            <a:r>
              <a:rPr lang="en-US" sz="2000" b="1" dirty="0">
                <a:solidFill>
                  <a:srgbClr val="FFFF00"/>
                </a:solidFill>
              </a:rPr>
              <a:t>reality </a:t>
            </a:r>
            <a:r>
              <a:rPr lang="en-US" sz="2000" b="1" dirty="0"/>
              <a:t>or</a:t>
            </a:r>
            <a:r>
              <a:rPr lang="en-US" sz="2000" b="1" dirty="0">
                <a:solidFill>
                  <a:srgbClr val="FFFF00"/>
                </a:solidFill>
              </a:rPr>
              <a:t> the essence of things</a:t>
            </a:r>
            <a:r>
              <a:rPr lang="en-US" sz="2000" b="1" dirty="0"/>
              <a:t>.</a:t>
            </a:r>
          </a:p>
        </p:txBody>
      </p:sp>
      <p:sp>
        <p:nvSpPr>
          <p:cNvPr id="3" name="Rectangle 2"/>
          <p:cNvSpPr/>
          <p:nvPr/>
        </p:nvSpPr>
        <p:spPr>
          <a:xfrm>
            <a:off x="5436096" y="6515066"/>
            <a:ext cx="2871299" cy="307777"/>
          </a:xfrm>
          <a:prstGeom prst="rect">
            <a:avLst/>
          </a:prstGeom>
        </p:spPr>
        <p:txBody>
          <a:bodyPr wrap="none">
            <a:spAutoFit/>
          </a:bodyPr>
          <a:lstStyle/>
          <a:p>
            <a:r>
              <a:rPr lang="en-GB" dirty="0">
                <a:solidFill>
                  <a:srgbClr val="191B26"/>
                </a:solidFill>
                <a:latin typeface="Open Sans"/>
              </a:rPr>
              <a:t>Image by </a:t>
            </a:r>
            <a:r>
              <a:rPr lang="en-GB" u="sng" dirty="0">
                <a:solidFill>
                  <a:srgbClr val="191B26"/>
                </a:solidFill>
                <a:latin typeface="Open Sans"/>
                <a:hlinkClick r:id="rId3"/>
              </a:rPr>
              <a:t>John Hain</a:t>
            </a:r>
            <a:r>
              <a:rPr lang="en-GB" dirty="0">
                <a:solidFill>
                  <a:srgbClr val="191B26"/>
                </a:solidFill>
                <a:latin typeface="Open Sans"/>
              </a:rPr>
              <a:t> from </a:t>
            </a:r>
            <a:r>
              <a:rPr lang="en-GB" u="sng" dirty="0" err="1">
                <a:solidFill>
                  <a:srgbClr val="191B26"/>
                </a:solidFill>
                <a:latin typeface="Open Sans"/>
                <a:hlinkClick r:id="rId4"/>
              </a:rPr>
              <a:t>Pixabay</a:t>
            </a:r>
            <a:endParaRPr lang="en-GB" dirty="0"/>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4" y="200080"/>
            <a:ext cx="2664296" cy="1910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346" y="404664"/>
            <a:ext cx="8587308" cy="896112"/>
          </a:xfrm>
        </p:spPr>
        <p:txBody>
          <a:bodyPr>
            <a:noAutofit/>
          </a:bodyPr>
          <a:lstStyle/>
          <a:p>
            <a:r>
              <a:rPr lang="en-US" sz="3200" b="1" dirty="0"/>
              <a:t>Ontology: </a:t>
            </a:r>
            <a:r>
              <a:rPr lang="en-US" sz="2000" b="1" dirty="0"/>
              <a:t>the Greek </a:t>
            </a:r>
            <a:r>
              <a:rPr lang="en-US" sz="2000" b="1" i="1" dirty="0"/>
              <a:t>onto </a:t>
            </a:r>
            <a:r>
              <a:rPr lang="en-US" sz="2000" b="1" dirty="0"/>
              <a:t>(being) and </a:t>
            </a:r>
            <a:br>
              <a:rPr lang="en-US" sz="2000" b="1" dirty="0"/>
            </a:br>
            <a:r>
              <a:rPr lang="en-US" sz="2000" b="1" i="1" dirty="0"/>
              <a:t>logia </a:t>
            </a:r>
            <a:r>
              <a:rPr lang="en-US" sz="2000" b="1" dirty="0"/>
              <a:t>(written or spoken discourse). </a:t>
            </a:r>
            <a:br>
              <a:rPr lang="en-US" sz="2000" b="1" dirty="0"/>
            </a:br>
            <a:r>
              <a:rPr lang="en-US" sz="2000" b="1" dirty="0">
                <a:solidFill>
                  <a:srgbClr val="FFFF00"/>
                </a:solidFill>
              </a:rPr>
              <a:t>the study of existence, reality or the essence of things</a:t>
            </a:r>
            <a:r>
              <a:rPr lang="en-US" sz="2000" b="1" dirty="0"/>
              <a:t>.</a:t>
            </a:r>
          </a:p>
        </p:txBody>
      </p:sp>
      <p:sp>
        <p:nvSpPr>
          <p:cNvPr id="3" name="Content Placeholder 2"/>
          <p:cNvSpPr>
            <a:spLocks noGrp="1"/>
          </p:cNvSpPr>
          <p:nvPr>
            <p:ph idx="1"/>
          </p:nvPr>
        </p:nvSpPr>
        <p:spPr>
          <a:xfrm>
            <a:off x="278346" y="1772816"/>
            <a:ext cx="8707647" cy="4069080"/>
          </a:xfrm>
        </p:spPr>
        <p:txBody>
          <a:bodyPr>
            <a:noAutofit/>
          </a:bodyPr>
          <a:lstStyle/>
          <a:p>
            <a:r>
              <a:rPr lang="en-US" dirty="0"/>
              <a:t>Philosophical ontology is concerned with the nature of being or the kinds of things that have existence – what entities exist there in the universe. </a:t>
            </a:r>
          </a:p>
          <a:p>
            <a:r>
              <a:rPr lang="en-US" dirty="0"/>
              <a:t>Jacob </a:t>
            </a:r>
            <a:r>
              <a:rPr lang="en-US" dirty="0" err="1"/>
              <a:t>Lorhard</a:t>
            </a:r>
            <a:r>
              <a:rPr lang="en-US" dirty="0"/>
              <a:t> coined the term ‘ontology’ (</a:t>
            </a:r>
            <a:r>
              <a:rPr lang="en-US" dirty="0" err="1"/>
              <a:t>ontologia</a:t>
            </a:r>
            <a:r>
              <a:rPr lang="en-US" dirty="0"/>
              <a:t>) around 1613</a:t>
            </a:r>
            <a:endParaRPr lang="en-GB" dirty="0">
              <a:ea typeface="ＭＳ Ｐゴシック" pitchFamily="34" charset="-128"/>
            </a:endParaRPr>
          </a:p>
          <a:p>
            <a:pPr marL="0" indent="0">
              <a:buNone/>
            </a:pPr>
            <a:r>
              <a:rPr lang="en-GB" dirty="0">
                <a:ea typeface="ＭＳ Ｐゴシック" pitchFamily="34" charset="-128"/>
              </a:rPr>
              <a:t>Ontological questions</a:t>
            </a:r>
          </a:p>
          <a:p>
            <a:pPr marL="342900" indent="-342900">
              <a:buFont typeface="+mj-lt"/>
              <a:buAutoNum type="arabicPeriod"/>
            </a:pPr>
            <a:r>
              <a:rPr lang="en-US" b="1" dirty="0"/>
              <a:t>"What can be said to exist?"</a:t>
            </a:r>
          </a:p>
          <a:p>
            <a:pPr marL="342900" indent="-342900">
              <a:buFont typeface="+mj-lt"/>
              <a:buAutoNum type="arabicPeriod"/>
            </a:pPr>
            <a:r>
              <a:rPr lang="en-US" b="1" dirty="0"/>
              <a:t>"What is a thing?"</a:t>
            </a:r>
          </a:p>
          <a:p>
            <a:pPr marL="342900" indent="-342900">
              <a:buFont typeface="+mj-lt"/>
              <a:buAutoNum type="arabicPeriod"/>
            </a:pPr>
            <a:r>
              <a:rPr lang="en-US" b="1" dirty="0"/>
              <a:t>"What are the meanings of being?“</a:t>
            </a:r>
          </a:p>
          <a:p>
            <a:pPr marL="342900" indent="-342900">
              <a:buFont typeface="+mj-lt"/>
              <a:buAutoNum type="arabicPeriod"/>
            </a:pPr>
            <a:r>
              <a:rPr lang="en-US" b="1" dirty="0"/>
              <a:t>What is existence, i.e. what does it mean for a being to be?</a:t>
            </a:r>
          </a:p>
          <a:p>
            <a:pPr marL="0" indent="0">
              <a:buNone/>
            </a:pPr>
            <a:r>
              <a:rPr lang="en-US" dirty="0"/>
              <a:t>	Prominent </a:t>
            </a:r>
            <a:r>
              <a:rPr lang="en-US" dirty="0" err="1"/>
              <a:t>Ontologists</a:t>
            </a:r>
            <a:endParaRPr lang="en-US" dirty="0"/>
          </a:p>
          <a:p>
            <a:pPr>
              <a:buNone/>
            </a:pPr>
            <a:r>
              <a:rPr lang="en-US" dirty="0"/>
              <a:t>    	Plato, Aristotle, Avicenna, Al-</a:t>
            </a:r>
            <a:r>
              <a:rPr lang="en-US" dirty="0" err="1"/>
              <a:t>Ghazali</a:t>
            </a:r>
            <a:r>
              <a:rPr lang="en-US" dirty="0"/>
              <a:t>, Bertrand Russell, 	</a:t>
            </a:r>
            <a:r>
              <a:rPr lang="en-US" dirty="0" err="1"/>
              <a:t>Immanual</a:t>
            </a:r>
            <a:r>
              <a:rPr lang="en-US" dirty="0"/>
              <a:t> Kant</a:t>
            </a:r>
          </a:p>
        </p:txBody>
      </p:sp>
    </p:spTree>
    <p:extLst>
      <p:ext uri="{BB962C8B-B14F-4D97-AF65-F5344CB8AC3E}">
        <p14:creationId xmlns:p14="http://schemas.microsoft.com/office/powerpoint/2010/main" val="93938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ox(i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ox(i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ox(i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ox(i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ox(in)">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ox(in)">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539552" y="2492896"/>
            <a:ext cx="7955280" cy="4069080"/>
          </a:xfrm>
        </p:spPr>
        <p:txBody>
          <a:bodyPr/>
          <a:lstStyle/>
          <a:p>
            <a:r>
              <a:rPr lang="en-GB" dirty="0"/>
              <a:t>Epistemology is </a:t>
            </a:r>
            <a:r>
              <a:rPr lang="en-GB" dirty="0">
                <a:solidFill>
                  <a:srgbClr val="FFFF00"/>
                </a:solidFill>
              </a:rPr>
              <a:t>theory of knowledge</a:t>
            </a:r>
            <a:endParaRPr lang="en-GB" dirty="0"/>
          </a:p>
          <a:p>
            <a:pPr marL="0" indent="0">
              <a:buNone/>
            </a:pPr>
            <a:endParaRPr lang="en-GB" dirty="0"/>
          </a:p>
          <a:p>
            <a:r>
              <a:rPr lang="en-GB" dirty="0"/>
              <a:t>While this might initially seem like a needlessly abstract concept, it is in fact very important for designing a research project aimed at gaining new knowledge. –The researcher asks -  </a:t>
            </a:r>
            <a:r>
              <a:rPr lang="en-GB" dirty="0">
                <a:solidFill>
                  <a:srgbClr val="FFFF00"/>
                </a:solidFill>
              </a:rPr>
              <a:t>what do we know</a:t>
            </a:r>
            <a:r>
              <a:rPr lang="en-GB" dirty="0"/>
              <a:t> and </a:t>
            </a:r>
            <a:r>
              <a:rPr lang="en-GB" dirty="0">
                <a:solidFill>
                  <a:srgbClr val="FFFF00"/>
                </a:solidFill>
              </a:rPr>
              <a:t>how do we know it</a:t>
            </a:r>
            <a:r>
              <a:rPr lang="en-GB" dirty="0"/>
              <a:t>? </a:t>
            </a:r>
          </a:p>
          <a:p>
            <a:endParaRPr lang="en-GB" dirty="0"/>
          </a:p>
          <a:p>
            <a:r>
              <a:rPr lang="en-GB" dirty="0"/>
              <a:t>What do you know or want to know?</a:t>
            </a:r>
          </a:p>
          <a:p>
            <a:r>
              <a:rPr lang="en-GB" dirty="0"/>
              <a:t>How do you know this?  </a:t>
            </a:r>
          </a:p>
          <a:p>
            <a:endParaRPr lang="en-GB" dirty="0"/>
          </a:p>
        </p:txBody>
      </p:sp>
      <p:sp>
        <p:nvSpPr>
          <p:cNvPr id="5" name="Title 1"/>
          <p:cNvSpPr txBox="1">
            <a:spLocks/>
          </p:cNvSpPr>
          <p:nvPr/>
        </p:nvSpPr>
        <p:spPr>
          <a:xfrm>
            <a:off x="755576" y="836712"/>
            <a:ext cx="8229600" cy="1152128"/>
          </a:xfrm>
          <a:prstGeom prst="rect">
            <a:avLst/>
          </a:prstGeom>
        </p:spPr>
        <p:txBody>
          <a:bodyPr vert="horz" lIns="91440" tIns="45720" rIns="91440" bIns="45720" rtlCol="0" anchor="ctr">
            <a:normAutofit fontScale="90000" lnSpcReduction="1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dirty="0"/>
              <a:t>Epistemology </a:t>
            </a:r>
            <a:r>
              <a:rPr lang="en-US" sz="2400" dirty="0"/>
              <a:t>derived from Greek</a:t>
            </a:r>
            <a:r>
              <a:rPr lang="en-US" sz="2400" i="1" dirty="0"/>
              <a:t> </a:t>
            </a:r>
            <a:r>
              <a:rPr lang="en-US" sz="2400" i="1" dirty="0" err="1"/>
              <a:t>epistēmē</a:t>
            </a:r>
            <a:r>
              <a:rPr lang="en-US" sz="2400" dirty="0"/>
              <a:t>, meaning "</a:t>
            </a:r>
            <a:r>
              <a:rPr lang="en-US" sz="2400" dirty="0">
                <a:solidFill>
                  <a:srgbClr val="FFFF00"/>
                </a:solidFill>
              </a:rPr>
              <a:t>knowledge</a:t>
            </a:r>
            <a:r>
              <a:rPr lang="en-US" sz="2400" dirty="0"/>
              <a:t>, </a:t>
            </a:r>
            <a:r>
              <a:rPr lang="en-US" sz="2400" dirty="0">
                <a:solidFill>
                  <a:srgbClr val="FFFF00"/>
                </a:solidFill>
              </a:rPr>
              <a:t>understanding</a:t>
            </a:r>
            <a:r>
              <a:rPr lang="en-US" sz="2400" dirty="0"/>
              <a:t>", and</a:t>
            </a:r>
            <a:r>
              <a:rPr lang="en-US" sz="2400" i="1" dirty="0"/>
              <a:t> </a:t>
            </a:r>
            <a:br>
              <a:rPr lang="en-US" sz="2400" i="1" dirty="0"/>
            </a:br>
            <a:r>
              <a:rPr lang="en-US" sz="2400" i="1" dirty="0"/>
              <a:t>logos</a:t>
            </a:r>
            <a:r>
              <a:rPr lang="en-US" sz="2400" dirty="0"/>
              <a:t>, meaning "study of"</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332656"/>
            <a:ext cx="8229600" cy="1152128"/>
          </a:xfrm>
        </p:spPr>
        <p:txBody>
          <a:bodyPr>
            <a:normAutofit fontScale="90000"/>
          </a:bodyPr>
          <a:lstStyle/>
          <a:p>
            <a:r>
              <a:rPr lang="en-US" sz="4000" dirty="0"/>
              <a:t>Epistemology </a:t>
            </a:r>
            <a:r>
              <a:rPr lang="en-US" sz="2400" dirty="0"/>
              <a:t>derived from Greek</a:t>
            </a:r>
            <a:r>
              <a:rPr lang="en-US" sz="2400" i="1" dirty="0"/>
              <a:t> </a:t>
            </a:r>
            <a:r>
              <a:rPr lang="en-US" sz="2400" i="1" dirty="0" err="1"/>
              <a:t>epistēmē</a:t>
            </a:r>
            <a:r>
              <a:rPr lang="en-US" sz="2400" dirty="0"/>
              <a:t>, meaning "</a:t>
            </a:r>
            <a:r>
              <a:rPr lang="en-US" sz="2400" dirty="0">
                <a:solidFill>
                  <a:srgbClr val="FFFF00"/>
                </a:solidFill>
              </a:rPr>
              <a:t>knowledge</a:t>
            </a:r>
            <a:r>
              <a:rPr lang="en-US" sz="2400" dirty="0"/>
              <a:t>, </a:t>
            </a:r>
            <a:r>
              <a:rPr lang="en-US" sz="2400" dirty="0">
                <a:solidFill>
                  <a:srgbClr val="FFFF00"/>
                </a:solidFill>
              </a:rPr>
              <a:t>understanding</a:t>
            </a:r>
            <a:r>
              <a:rPr lang="en-US" sz="2400" dirty="0"/>
              <a:t>", and</a:t>
            </a:r>
            <a:r>
              <a:rPr lang="en-US" sz="2400" i="1" dirty="0"/>
              <a:t> </a:t>
            </a:r>
            <a:br>
              <a:rPr lang="en-US" sz="2400" i="1" dirty="0"/>
            </a:br>
            <a:r>
              <a:rPr lang="en-US" sz="2400" i="1" dirty="0"/>
              <a:t>logos</a:t>
            </a:r>
            <a:r>
              <a:rPr lang="en-US" sz="2400" dirty="0"/>
              <a:t>, meaning "study of"</a:t>
            </a:r>
          </a:p>
        </p:txBody>
      </p:sp>
      <p:sp>
        <p:nvSpPr>
          <p:cNvPr id="3" name="Content Placeholder 2"/>
          <p:cNvSpPr>
            <a:spLocks noGrp="1"/>
          </p:cNvSpPr>
          <p:nvPr>
            <p:ph idx="1"/>
          </p:nvPr>
        </p:nvSpPr>
        <p:spPr>
          <a:xfrm>
            <a:off x="539552" y="1844824"/>
            <a:ext cx="8229600" cy="4764360"/>
          </a:xfrm>
        </p:spPr>
        <p:txBody>
          <a:bodyPr>
            <a:noAutofit/>
          </a:bodyPr>
          <a:lstStyle/>
          <a:p>
            <a:r>
              <a:rPr lang="en-US" dirty="0"/>
              <a:t>Epistemology is the branch of philosophy concerned with the nature and </a:t>
            </a:r>
            <a:r>
              <a:rPr lang="en-US" dirty="0">
                <a:solidFill>
                  <a:srgbClr val="FFFF00"/>
                </a:solidFill>
              </a:rPr>
              <a:t>scope of knowledge </a:t>
            </a:r>
            <a:r>
              <a:rPr lang="en-US" dirty="0"/>
              <a:t>and justified beliefs.</a:t>
            </a:r>
          </a:p>
          <a:p>
            <a:pPr marL="0" indent="0">
              <a:buNone/>
            </a:pPr>
            <a:endParaRPr lang="en-US" dirty="0"/>
          </a:p>
          <a:p>
            <a:r>
              <a:rPr lang="en-US" dirty="0"/>
              <a:t>The term "epistemology" was introduced by the Scottish philosopher James Frederick Ferrier .</a:t>
            </a:r>
          </a:p>
          <a:p>
            <a:pPr marL="0" indent="0">
              <a:buNone/>
            </a:pPr>
            <a:endParaRPr lang="en-US" dirty="0"/>
          </a:p>
          <a:p>
            <a:r>
              <a:rPr lang="en-US" dirty="0"/>
              <a:t>As the study of knowledge, epistemology is concerned with the following questions: </a:t>
            </a:r>
          </a:p>
          <a:p>
            <a:pPr lvl="1"/>
            <a:r>
              <a:rPr lang="en-US" sz="2200" dirty="0"/>
              <a:t>What counts as knowledge? </a:t>
            </a:r>
          </a:p>
          <a:p>
            <a:pPr lvl="1"/>
            <a:r>
              <a:rPr lang="en-US" sz="2200" dirty="0"/>
              <a:t>What are its sources? </a:t>
            </a:r>
          </a:p>
          <a:p>
            <a:pPr lvl="1"/>
            <a:r>
              <a:rPr lang="en-US" sz="2200" dirty="0"/>
              <a:t>What is the relationship between the knower  and what is known? </a:t>
            </a:r>
          </a:p>
          <a:p>
            <a:pPr lvl="1"/>
            <a:r>
              <a:rPr lang="en-US" sz="2200" dirty="0"/>
              <a:t>How do we know what we know?</a:t>
            </a:r>
          </a:p>
        </p:txBody>
      </p:sp>
    </p:spTree>
    <p:extLst>
      <p:ext uri="{BB962C8B-B14F-4D97-AF65-F5344CB8AC3E}">
        <p14:creationId xmlns:p14="http://schemas.microsoft.com/office/powerpoint/2010/main" val="103948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heckerboard(across)">
                                      <p:cBhvr>
                                        <p:cTn id="22" dur="500"/>
                                        <p:tgtEl>
                                          <p:spTgt spid="3">
                                            <p:txEl>
                                              <p:pRg st="4" end="4"/>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checkerboard(across)">
                                      <p:cBhvr>
                                        <p:cTn id="25" dur="500"/>
                                        <p:tgtEl>
                                          <p:spTgt spid="3">
                                            <p:txEl>
                                              <p:pRg st="5" end="5"/>
                                            </p:tx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checkerboard(across)">
                                      <p:cBhvr>
                                        <p:cTn id="28" dur="500"/>
                                        <p:tgtEl>
                                          <p:spTgt spid="3">
                                            <p:txEl>
                                              <p:pRg st="6" end="6"/>
                                            </p:txEl>
                                          </p:spTgt>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checkerboard(across)">
                                      <p:cBhvr>
                                        <p:cTn id="31" dur="500"/>
                                        <p:tgtEl>
                                          <p:spTgt spid="3">
                                            <p:txEl>
                                              <p:pRg st="7" end="7"/>
                                            </p:txEl>
                                          </p:spTgt>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checkerboard(across)">
                                      <p:cBhvr>
                                        <p:cTn id="3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812" y="404664"/>
            <a:ext cx="8229600" cy="990600"/>
          </a:xfrm>
        </p:spPr>
        <p:txBody>
          <a:bodyPr>
            <a:normAutofit fontScale="90000"/>
          </a:bodyPr>
          <a:lstStyle/>
          <a:p>
            <a:r>
              <a:rPr lang="en-US" dirty="0"/>
              <a:t>Paradigm- </a:t>
            </a:r>
            <a:r>
              <a:rPr lang="en-US" sz="3100" dirty="0"/>
              <a:t>or worldview is an overarching  ‘conceptual framework’ through which scientists view the world </a:t>
            </a:r>
          </a:p>
        </p:txBody>
      </p:sp>
      <p:sp>
        <p:nvSpPr>
          <p:cNvPr id="3" name="Content Placeholder 2"/>
          <p:cNvSpPr>
            <a:spLocks noGrp="1"/>
          </p:cNvSpPr>
          <p:nvPr>
            <p:ph idx="1"/>
          </p:nvPr>
        </p:nvSpPr>
        <p:spPr>
          <a:xfrm>
            <a:off x="470812" y="1844824"/>
            <a:ext cx="8493676" cy="4495800"/>
          </a:xfrm>
        </p:spPr>
        <p:txBody>
          <a:bodyPr>
            <a:noAutofit/>
          </a:bodyPr>
          <a:lstStyle/>
          <a:p>
            <a:r>
              <a:rPr lang="en-US" dirty="0">
                <a:ea typeface="ＭＳ Ｐゴシック" pitchFamily="34" charset="-128"/>
              </a:rPr>
              <a:t>a philosophical and theoretical framework of a scientific school or discipline within which theories, laws, and </a:t>
            </a:r>
            <a:r>
              <a:rPr lang="en-US" dirty="0" err="1">
                <a:ea typeface="ＭＳ Ｐゴシック" pitchFamily="34" charset="-128"/>
              </a:rPr>
              <a:t>generalisations</a:t>
            </a:r>
            <a:r>
              <a:rPr lang="en-US" dirty="0">
                <a:ea typeface="ＭＳ Ｐゴシック" pitchFamily="34" charset="-128"/>
              </a:rPr>
              <a:t> and the experiments performed in support of them are formulated” Merriam Webster Dictionary, 2007)</a:t>
            </a:r>
          </a:p>
          <a:p>
            <a:r>
              <a:rPr lang="en-US" dirty="0">
                <a:ea typeface="ＭＳ Ｐゴシック" pitchFamily="34" charset="-128"/>
              </a:rPr>
              <a:t>Kuhn (The Structure of Scientific Revolutions, 1962) says </a:t>
            </a:r>
            <a:r>
              <a:rPr lang="en-US" dirty="0">
                <a:solidFill>
                  <a:srgbClr val="FFFF00"/>
                </a:solidFill>
                <a:ea typeface="ＭＳ Ｐゴシック" pitchFamily="34" charset="-128"/>
              </a:rPr>
              <a:t>paradigm</a:t>
            </a:r>
            <a:r>
              <a:rPr lang="en-US" dirty="0">
                <a:ea typeface="ＭＳ Ｐゴシック" pitchFamily="34" charset="-128"/>
              </a:rPr>
              <a:t> means </a:t>
            </a:r>
            <a:r>
              <a:rPr lang="en-US" dirty="0">
                <a:solidFill>
                  <a:srgbClr val="FFFF00"/>
                </a:solidFill>
                <a:ea typeface="ＭＳ Ｐゴシック" pitchFamily="34" charset="-128"/>
              </a:rPr>
              <a:t>a theoretical perspective</a:t>
            </a:r>
            <a:r>
              <a:rPr lang="en-US" dirty="0">
                <a:ea typeface="ＭＳ Ｐゴシック" pitchFamily="34" charset="-128"/>
              </a:rPr>
              <a:t>:</a:t>
            </a:r>
          </a:p>
          <a:p>
            <a:pPr marL="0" indent="0">
              <a:buNone/>
            </a:pPr>
            <a:endParaRPr lang="en-US" dirty="0">
              <a:ea typeface="ＭＳ Ｐゴシック" pitchFamily="34" charset="-128"/>
            </a:endParaRPr>
          </a:p>
          <a:p>
            <a:pPr marL="514350" indent="-514350">
              <a:buFont typeface="+mj-lt"/>
              <a:buAutoNum type="arabicPeriod"/>
            </a:pPr>
            <a:r>
              <a:rPr lang="en-US" dirty="0">
                <a:ea typeface="ＭＳ Ｐゴシック" pitchFamily="34" charset="-128"/>
              </a:rPr>
              <a:t>That directs research through:</a:t>
            </a:r>
          </a:p>
          <a:p>
            <a:pPr marL="971550" lvl="1" indent="-514350">
              <a:buFont typeface="Courier New" pitchFamily="49" charset="0"/>
              <a:buChar char="o"/>
            </a:pPr>
            <a:r>
              <a:rPr lang="en-US" sz="2200" dirty="0">
                <a:ea typeface="ＭＳ Ｐゴシック" pitchFamily="34" charset="-128"/>
              </a:rPr>
              <a:t>The specification and choice of </a:t>
            </a:r>
            <a:r>
              <a:rPr lang="en-US" sz="2200" dirty="0">
                <a:solidFill>
                  <a:srgbClr val="FFFF00"/>
                </a:solidFill>
                <a:ea typeface="ＭＳ Ｐゴシック" pitchFamily="34" charset="-128"/>
              </a:rPr>
              <a:t>what to study</a:t>
            </a:r>
          </a:p>
          <a:p>
            <a:pPr marL="971550" lvl="1" indent="-514350">
              <a:buFont typeface="Courier New" pitchFamily="49" charset="0"/>
              <a:buChar char="o"/>
            </a:pPr>
            <a:r>
              <a:rPr lang="en-US" sz="2200" dirty="0">
                <a:ea typeface="ＭＳ Ｐゴシック" pitchFamily="34" charset="-128"/>
              </a:rPr>
              <a:t>The formulation of hypothesis to explain the </a:t>
            </a:r>
            <a:r>
              <a:rPr lang="en-US" sz="2200" dirty="0">
                <a:solidFill>
                  <a:srgbClr val="FFFF00"/>
                </a:solidFill>
                <a:ea typeface="ＭＳ Ｐゴシック" pitchFamily="34" charset="-128"/>
              </a:rPr>
              <a:t>phenomenon</a:t>
            </a:r>
            <a:r>
              <a:rPr lang="en-US" sz="2200" dirty="0">
                <a:ea typeface="ＭＳ Ｐゴシック" pitchFamily="34" charset="-128"/>
              </a:rPr>
              <a:t> observed</a:t>
            </a:r>
          </a:p>
          <a:p>
            <a:pPr marL="971550" lvl="1" indent="-514350">
              <a:buFont typeface="Courier New" pitchFamily="49" charset="0"/>
              <a:buChar char="o"/>
            </a:pPr>
            <a:r>
              <a:rPr lang="en-US" sz="2200" dirty="0">
                <a:ea typeface="ＭＳ Ｐゴシック" pitchFamily="34" charset="-128"/>
              </a:rPr>
              <a:t>The identification of the most suitable empirical </a:t>
            </a:r>
            <a:r>
              <a:rPr lang="en-US" sz="2200" dirty="0">
                <a:solidFill>
                  <a:srgbClr val="FFFF00"/>
                </a:solidFill>
                <a:ea typeface="ＭＳ Ｐゴシック" pitchFamily="34" charset="-128"/>
              </a:rPr>
              <a:t>research technique</a:t>
            </a:r>
            <a:r>
              <a:rPr lang="en-US" sz="2200" dirty="0"/>
              <a:t> </a:t>
            </a:r>
          </a:p>
        </p:txBody>
      </p:sp>
    </p:spTree>
    <p:extLst>
      <p:ext uri="{BB962C8B-B14F-4D97-AF65-F5344CB8AC3E}">
        <p14:creationId xmlns:p14="http://schemas.microsoft.com/office/powerpoint/2010/main" val="1155423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amond(in)">
                                      <p:cBhvr>
                                        <p:cTn id="22" dur="2000"/>
                                        <p:tgtEl>
                                          <p:spTgt spid="3">
                                            <p:txEl>
                                              <p:pRg st="3" end="3"/>
                                            </p:txEl>
                                          </p:spTgt>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diamond(in)">
                                      <p:cBhvr>
                                        <p:cTn id="25" dur="2000"/>
                                        <p:tgtEl>
                                          <p:spTgt spid="3">
                                            <p:txEl>
                                              <p:pRg st="4" end="4"/>
                                            </p:txEl>
                                          </p:spTgt>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diamond(in)">
                                      <p:cBhvr>
                                        <p:cTn id="28" dur="2000"/>
                                        <p:tgtEl>
                                          <p:spTgt spid="3">
                                            <p:txEl>
                                              <p:pRg st="5" end="5"/>
                                            </p:txEl>
                                          </p:spTgt>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diamond(in)">
                                      <p:cBhvr>
                                        <p:cTn id="31"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lstStyle/>
          <a:p>
            <a:r>
              <a:rPr lang="en-US" dirty="0"/>
              <a:t>Three basic questions</a:t>
            </a:r>
          </a:p>
        </p:txBody>
      </p:sp>
      <p:sp>
        <p:nvSpPr>
          <p:cNvPr id="6" name="Content Placeholder 5"/>
          <p:cNvSpPr>
            <a:spLocks noGrp="1"/>
          </p:cNvSpPr>
          <p:nvPr>
            <p:ph idx="1"/>
          </p:nvPr>
        </p:nvSpPr>
        <p:spPr>
          <a:xfrm>
            <a:off x="457200" y="1600200"/>
            <a:ext cx="8229600" cy="4724400"/>
          </a:xfrm>
        </p:spPr>
        <p:txBody>
          <a:bodyPr>
            <a:normAutofit/>
          </a:bodyPr>
          <a:lstStyle/>
          <a:p>
            <a:r>
              <a:rPr lang="en-US" dirty="0"/>
              <a:t>The Ontological Question: This is the of ‘</a:t>
            </a:r>
            <a:r>
              <a:rPr lang="en-US" b="1" dirty="0">
                <a:solidFill>
                  <a:srgbClr val="FFFF00"/>
                </a:solidFill>
              </a:rPr>
              <a:t>what</a:t>
            </a:r>
            <a:r>
              <a:rPr lang="en-US" dirty="0"/>
              <a:t>’. What is the nature and form of social reality? Is the world of social phenomenon a real and objective world independent from the interpretations given to it?</a:t>
            </a:r>
          </a:p>
          <a:p>
            <a:r>
              <a:rPr lang="en-US" dirty="0"/>
              <a:t>The Epistemological Question: This is the question of relationship between ‘</a:t>
            </a:r>
            <a:r>
              <a:rPr lang="en-US" b="1" dirty="0">
                <a:solidFill>
                  <a:srgbClr val="FFFF00"/>
                </a:solidFill>
              </a:rPr>
              <a:t>what</a:t>
            </a:r>
            <a:r>
              <a:rPr lang="en-US" dirty="0"/>
              <a:t>’ and ‘</a:t>
            </a:r>
            <a:r>
              <a:rPr lang="en-US" b="1" dirty="0">
                <a:solidFill>
                  <a:srgbClr val="FFFF00"/>
                </a:solidFill>
              </a:rPr>
              <a:t>who</a:t>
            </a:r>
            <a:r>
              <a:rPr lang="en-US" dirty="0"/>
              <a:t>’. What is the relationship between the knower  and what is known? How do we know what we know?</a:t>
            </a:r>
          </a:p>
          <a:p>
            <a:r>
              <a:rPr lang="en-US" dirty="0"/>
              <a:t>Methodological question: This is the question of ‘</a:t>
            </a:r>
            <a:r>
              <a:rPr lang="en-US" b="1" dirty="0">
                <a:solidFill>
                  <a:srgbClr val="FFFF00"/>
                </a:solidFill>
              </a:rPr>
              <a:t>how</a:t>
            </a:r>
            <a:r>
              <a:rPr lang="en-US" dirty="0"/>
              <a:t>’. How can social reality be studied?</a:t>
            </a:r>
          </a:p>
          <a:p>
            <a:r>
              <a:rPr lang="en-US" dirty="0"/>
              <a:t>These questions are inter-related and inter-dependent.</a:t>
            </a:r>
          </a:p>
          <a:p>
            <a:endParaRPr lang="en-US" dirty="0"/>
          </a:p>
        </p:txBody>
      </p:sp>
    </p:spTree>
    <p:extLst>
      <p:ext uri="{BB962C8B-B14F-4D97-AF65-F5344CB8AC3E}">
        <p14:creationId xmlns:p14="http://schemas.microsoft.com/office/powerpoint/2010/main" val="226238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linds(horizontal)">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Effect transition="in" filter="blinds(horizontal)">
                                      <p:cBhvr>
                                        <p:cTn id="2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r>
              <a:rPr lang="en-GB"/>
              <a:t>Building on previous research</a:t>
            </a:r>
          </a:p>
        </p:txBody>
      </p:sp>
      <p:sp>
        <p:nvSpPr>
          <p:cNvPr id="20482" name="Rectangle 3"/>
          <p:cNvSpPr>
            <a:spLocks noGrp="1" noChangeArrowheads="1"/>
          </p:cNvSpPr>
          <p:nvPr>
            <p:ph idx="1"/>
          </p:nvPr>
        </p:nvSpPr>
        <p:spPr/>
        <p:txBody>
          <a:bodyPr>
            <a:normAutofit lnSpcReduction="10000"/>
          </a:bodyPr>
          <a:lstStyle/>
          <a:p>
            <a:r>
              <a:rPr lang="en-GB" sz="2800" dirty="0"/>
              <a:t>Many topics have already been researched.  </a:t>
            </a:r>
          </a:p>
          <a:p>
            <a:r>
              <a:rPr lang="en-GB" sz="2800" dirty="0"/>
              <a:t>However, just because somebody else has done research on a subject, there is no reason to assume that no more can be learned.  </a:t>
            </a:r>
          </a:p>
          <a:p>
            <a:r>
              <a:rPr lang="en-GB" sz="2800" dirty="0"/>
              <a:t>Each individual researcher (including you) will look at a topic or question in a different way from another researcher. </a:t>
            </a:r>
            <a:r>
              <a:rPr lang="en-GB" sz="2800" dirty="0">
                <a:solidFill>
                  <a:srgbClr val="FFFF00"/>
                </a:solidFill>
              </a:rPr>
              <a:t>Interpretivist perspective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GB"/>
              <a:t>Observations and research</a:t>
            </a:r>
          </a:p>
        </p:txBody>
      </p:sp>
      <p:sp>
        <p:nvSpPr>
          <p:cNvPr id="21506" name="Rectangle 3"/>
          <p:cNvSpPr>
            <a:spLocks noGrp="1" noChangeArrowheads="1"/>
          </p:cNvSpPr>
          <p:nvPr>
            <p:ph idx="1"/>
          </p:nvPr>
        </p:nvSpPr>
        <p:spPr/>
        <p:txBody>
          <a:bodyPr/>
          <a:lstStyle/>
          <a:p>
            <a:r>
              <a:rPr lang="en-GB" sz="2800"/>
              <a:t>Day-to-day observations are not quite the same thing as research.</a:t>
            </a:r>
          </a:p>
          <a:p>
            <a:r>
              <a:rPr lang="en-GB" sz="2800"/>
              <a:t>What defines </a:t>
            </a:r>
            <a:r>
              <a:rPr lang="en-GB" sz="2800" i="1"/>
              <a:t>research</a:t>
            </a:r>
            <a:r>
              <a:rPr lang="en-GB" sz="2800"/>
              <a:t> and sets it apart is that it uses particular, pre-specified </a:t>
            </a:r>
            <a:r>
              <a:rPr lang="en-GB" sz="2800" i="1"/>
              <a:t>methods</a:t>
            </a:r>
            <a:r>
              <a:rPr lang="en-GB" sz="2800"/>
              <a:t> to </a:t>
            </a:r>
            <a:r>
              <a:rPr lang="en-GB" sz="2800" i="1"/>
              <a:t>systematically</a:t>
            </a:r>
            <a:r>
              <a:rPr lang="en-GB" sz="2800"/>
              <a:t> seek answers to a particular </a:t>
            </a:r>
            <a:r>
              <a:rPr lang="en-GB" sz="2800" i="1"/>
              <a:t>question</a:t>
            </a:r>
            <a:r>
              <a:rPr lang="en-GB" sz="2800"/>
              <a:t>. </a:t>
            </a:r>
          </a:p>
          <a:p>
            <a:r>
              <a:rPr lang="en-GB" sz="2800"/>
              <a:t>Research is best conceived of as a </a:t>
            </a:r>
            <a:r>
              <a:rPr lang="en-GB" sz="2800" i="1"/>
              <a:t>process</a:t>
            </a:r>
            <a:r>
              <a:rPr lang="en-GB" sz="2800"/>
              <a:t> of </a:t>
            </a:r>
            <a:r>
              <a:rPr lang="en-GB" sz="2800" i="1"/>
              <a:t>original</a:t>
            </a:r>
            <a:r>
              <a:rPr lang="en-GB" sz="2800"/>
              <a:t> investigation to learn something </a:t>
            </a:r>
            <a:r>
              <a:rPr lang="en-GB" sz="2800" i="1"/>
              <a:t>new</a:t>
            </a:r>
            <a:r>
              <a:rPr lang="en-GB" sz="280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r>
              <a:rPr lang="en-GB"/>
              <a:t>The research process</a:t>
            </a:r>
          </a:p>
        </p:txBody>
      </p:sp>
      <p:sp>
        <p:nvSpPr>
          <p:cNvPr id="19458" name="Rectangle 3"/>
          <p:cNvSpPr>
            <a:spLocks noGrp="1" noChangeArrowheads="1"/>
          </p:cNvSpPr>
          <p:nvPr>
            <p:ph idx="1"/>
          </p:nvPr>
        </p:nvSpPr>
        <p:spPr/>
        <p:txBody>
          <a:bodyPr>
            <a:normAutofit fontScale="92500" lnSpcReduction="10000"/>
          </a:bodyPr>
          <a:lstStyle/>
          <a:p>
            <a:pPr>
              <a:lnSpc>
                <a:spcPct val="90000"/>
              </a:lnSpc>
            </a:pPr>
            <a:r>
              <a:rPr lang="en-GB" sz="2400" dirty="0"/>
              <a:t>Identifying a topic and a question to be answered</a:t>
            </a:r>
          </a:p>
          <a:p>
            <a:pPr>
              <a:lnSpc>
                <a:spcPct val="90000"/>
              </a:lnSpc>
            </a:pPr>
            <a:r>
              <a:rPr lang="en-GB" sz="2400" dirty="0"/>
              <a:t>Determining what kind of information is needed to answer that question </a:t>
            </a:r>
          </a:p>
          <a:p>
            <a:pPr>
              <a:lnSpc>
                <a:spcPct val="90000"/>
              </a:lnSpc>
            </a:pPr>
            <a:r>
              <a:rPr lang="en-GB" sz="2400" dirty="0"/>
              <a:t>Determining what methods are best for generating that information</a:t>
            </a:r>
          </a:p>
          <a:p>
            <a:pPr>
              <a:lnSpc>
                <a:spcPct val="90000"/>
              </a:lnSpc>
            </a:pPr>
            <a:r>
              <a:rPr lang="en-GB" sz="2400" dirty="0"/>
              <a:t>Getting the information using the chosen methods</a:t>
            </a:r>
          </a:p>
          <a:p>
            <a:pPr>
              <a:lnSpc>
                <a:spcPct val="90000"/>
              </a:lnSpc>
            </a:pPr>
            <a:r>
              <a:rPr lang="en-GB" sz="2400" dirty="0"/>
              <a:t>Drawing conclusions from the information</a:t>
            </a:r>
          </a:p>
          <a:p>
            <a:pPr>
              <a:lnSpc>
                <a:spcPct val="90000"/>
              </a:lnSpc>
            </a:pPr>
            <a:r>
              <a:rPr lang="en-GB" sz="2400" dirty="0"/>
              <a:t>Presenting conclusions to others</a:t>
            </a:r>
          </a:p>
          <a:p>
            <a:pPr>
              <a:lnSpc>
                <a:spcPct val="90000"/>
              </a:lnSpc>
            </a:pPr>
            <a:r>
              <a:rPr lang="en-GB" sz="2400" dirty="0"/>
              <a:t>Often, in the process of drawing and presenting conclusions, a new topic for research presents itself, and the process begins again.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r>
              <a:rPr lang="en-GB"/>
              <a:t>Self-check of learning outcomes</a:t>
            </a:r>
          </a:p>
        </p:txBody>
      </p:sp>
      <p:sp>
        <p:nvSpPr>
          <p:cNvPr id="29698" name="Rectangle 3"/>
          <p:cNvSpPr>
            <a:spLocks noGrp="1" noChangeArrowheads="1"/>
          </p:cNvSpPr>
          <p:nvPr>
            <p:ph idx="1"/>
          </p:nvPr>
        </p:nvSpPr>
        <p:spPr/>
        <p:txBody>
          <a:bodyPr/>
          <a:lstStyle/>
          <a:p>
            <a:pPr>
              <a:buFont typeface="Wingdings" pitchFamily="2" charset="2"/>
              <a:buNone/>
            </a:pPr>
            <a:r>
              <a:rPr lang="en-GB" dirty="0"/>
              <a:t>By now, you should be able to:</a:t>
            </a:r>
            <a:r>
              <a:rPr lang="en-GB" b="1" dirty="0"/>
              <a:t> </a:t>
            </a:r>
            <a:endParaRPr lang="en-GB" dirty="0"/>
          </a:p>
          <a:p>
            <a:r>
              <a:rPr lang="en-GB" dirty="0"/>
              <a:t>State what is meant by the term ‘research’.</a:t>
            </a:r>
          </a:p>
          <a:p>
            <a:r>
              <a:rPr lang="en-GB" dirty="0"/>
              <a:t>Understand the relevance of ontology and epistemology to research design.</a:t>
            </a:r>
          </a:p>
          <a:p>
            <a:r>
              <a:rPr lang="en-GB" dirty="0"/>
              <a:t>Outline the key steps of the research process.</a:t>
            </a:r>
          </a:p>
          <a:p>
            <a:endParaRPr lang="en-GB" dirty="0"/>
          </a:p>
        </p:txBody>
      </p:sp>
    </p:spTree>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Vapor Trail</Template>
  <TotalTime>0</TotalTime>
  <Words>1674</Words>
  <Application>Microsoft Office PowerPoint</Application>
  <PresentationFormat>On-screen Show (4:3)</PresentationFormat>
  <Paragraphs>145</Paragraphs>
  <Slides>18</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inherit</vt:lpstr>
      <vt:lpstr>Arial</vt:lpstr>
      <vt:lpstr>Century Gothic</vt:lpstr>
      <vt:lpstr>Courier New</vt:lpstr>
      <vt:lpstr>Lato</vt:lpstr>
      <vt:lpstr>Open Sans</vt:lpstr>
      <vt:lpstr>Wingdings</vt:lpstr>
      <vt:lpstr>Vapor Trail</vt:lpstr>
      <vt:lpstr>Business Inquiry &amp; Research (BMSP5015)</vt:lpstr>
      <vt:lpstr>Learning outcomes</vt:lpstr>
      <vt:lpstr>Frameworks for Research</vt:lpstr>
      <vt:lpstr>Look around you:  what do you want to know?</vt:lpstr>
      <vt:lpstr>PowerPoint Presentation</vt:lpstr>
      <vt:lpstr>Deriving a research question from a topic </vt:lpstr>
      <vt:lpstr>Philosophy</vt:lpstr>
      <vt:lpstr>Positionality</vt:lpstr>
      <vt:lpstr>PowerPoint Presentation</vt:lpstr>
      <vt:lpstr>Ontology: the Greek onto (being) and  logia (written or spoken discourse).  the study of existence, reality or the essence of things.</vt:lpstr>
      <vt:lpstr>PowerPoint Presentation</vt:lpstr>
      <vt:lpstr>Epistemology derived from Greek epistēmē, meaning "knowledge, understanding", and  logos, meaning "study of"</vt:lpstr>
      <vt:lpstr>Paradigm- or worldview is an overarching  ‘conceptual framework’ through which scientists view the world </vt:lpstr>
      <vt:lpstr>Three basic questions</vt:lpstr>
      <vt:lpstr>Building on previous research</vt:lpstr>
      <vt:lpstr>Observations and research</vt:lpstr>
      <vt:lpstr>The research process</vt:lpstr>
      <vt:lpstr>Self-check of learning outcomes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dc:title>
  <dc:creator>RMullins</dc:creator>
  <cp:lastModifiedBy>Roisin Mullins</cp:lastModifiedBy>
  <cp:revision>45</cp:revision>
  <dcterms:created xsi:type="dcterms:W3CDTF">2011-03-23T11:28:18Z</dcterms:created>
  <dcterms:modified xsi:type="dcterms:W3CDTF">2024-02-07T12:23:10Z</dcterms:modified>
</cp:coreProperties>
</file>