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5" r:id="rId1"/>
  </p:sldMasterIdLst>
  <p:notesMasterIdLst>
    <p:notesMasterId r:id="rId33"/>
  </p:notesMasterIdLst>
  <p:handoutMasterIdLst>
    <p:handoutMasterId r:id="rId34"/>
  </p:handoutMasterIdLst>
  <p:sldIdLst>
    <p:sldId id="1540" r:id="rId2"/>
    <p:sldId id="544" r:id="rId3"/>
    <p:sldId id="643" r:id="rId4"/>
    <p:sldId id="1317" r:id="rId5"/>
    <p:sldId id="1330" r:id="rId6"/>
    <p:sldId id="1333" r:id="rId7"/>
    <p:sldId id="1337" r:id="rId8"/>
    <p:sldId id="1338" r:id="rId9"/>
    <p:sldId id="1339" r:id="rId10"/>
    <p:sldId id="1346" r:id="rId11"/>
    <p:sldId id="867" r:id="rId12"/>
    <p:sldId id="1423" r:id="rId13"/>
    <p:sldId id="709" r:id="rId14"/>
    <p:sldId id="710" r:id="rId15"/>
    <p:sldId id="1394" r:id="rId16"/>
    <p:sldId id="794" r:id="rId17"/>
    <p:sldId id="1541" r:id="rId18"/>
    <p:sldId id="1554" r:id="rId19"/>
    <p:sldId id="1546" r:id="rId20"/>
    <p:sldId id="1547" r:id="rId21"/>
    <p:sldId id="1548" r:id="rId22"/>
    <p:sldId id="1549" r:id="rId23"/>
    <p:sldId id="1550" r:id="rId24"/>
    <p:sldId id="1551" r:id="rId25"/>
    <p:sldId id="1552" r:id="rId26"/>
    <p:sldId id="1553" r:id="rId27"/>
    <p:sldId id="1544" r:id="rId28"/>
    <p:sldId id="1542" r:id="rId29"/>
    <p:sldId id="1543" r:id="rId30"/>
    <p:sldId id="1545" r:id="rId31"/>
    <p:sldId id="155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925"/>
    <p:restoredTop sz="79080"/>
  </p:normalViewPr>
  <p:slideViewPr>
    <p:cSldViewPr snapToGrid="0" snapToObjects="1">
      <p:cViewPr varScale="1">
        <p:scale>
          <a:sx n="70" d="100"/>
          <a:sy n="70" d="100"/>
        </p:scale>
        <p:origin x="200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2/11/22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2/11/22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3248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220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7642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89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61952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516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115223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51865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50043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834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651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3828126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695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461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8045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157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8077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  <p:sldLayoutId id="214748389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tiff"/><Relationship Id="rId13" Type="http://schemas.openxmlformats.org/officeDocument/2006/relationships/image" Target="../media/image23.tiff"/><Relationship Id="rId3" Type="http://schemas.openxmlformats.org/officeDocument/2006/relationships/image" Target="../media/image13.tiff"/><Relationship Id="rId7" Type="http://schemas.openxmlformats.org/officeDocument/2006/relationships/image" Target="../media/image17.tiff"/><Relationship Id="rId12" Type="http://schemas.openxmlformats.org/officeDocument/2006/relationships/image" Target="../media/image22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tiff"/><Relationship Id="rId11" Type="http://schemas.openxmlformats.org/officeDocument/2006/relationships/image" Target="../media/image21.tiff"/><Relationship Id="rId5" Type="http://schemas.openxmlformats.org/officeDocument/2006/relationships/image" Target="../media/image15.tiff"/><Relationship Id="rId10" Type="http://schemas.openxmlformats.org/officeDocument/2006/relationships/image" Target="../media/image20.tiff"/><Relationship Id="rId4" Type="http://schemas.openxmlformats.org/officeDocument/2006/relationships/image" Target="../media/image14.tiff"/><Relationship Id="rId9" Type="http://schemas.openxmlformats.org/officeDocument/2006/relationships/image" Target="../media/image19.tiff"/><Relationship Id="rId14" Type="http://schemas.openxmlformats.org/officeDocument/2006/relationships/image" Target="../media/image24.tif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BA2C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01206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4343400" y="5534425"/>
            <a:ext cx="3782292" cy="875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7: 17.2.22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(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ar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gampws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)</a:t>
            </a:r>
            <a:endParaRPr lang="en-GB" sz="1600" b="1" dirty="0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772041" y="6040583"/>
            <a:ext cx="312164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nia.evans@pcydds.ac.uk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689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1427798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siarad</a:t>
            </a:r>
            <a:r>
              <a:rPr lang="en-US" sz="2800" dirty="0"/>
              <a:t> </a:t>
            </a:r>
            <a:r>
              <a:rPr lang="en-US" sz="2800" dirty="0" err="1"/>
              <a:t>amdano</a:t>
            </a:r>
            <a:r>
              <a:rPr lang="en-US" sz="2800" dirty="0"/>
              <a:t> </a:t>
            </a:r>
            <a:r>
              <a:rPr lang="en-US" sz="2800" dirty="0" err="1"/>
              <a:t>fe</a:t>
            </a:r>
            <a:r>
              <a:rPr lang="en-US" sz="2800" dirty="0"/>
              <a:t> ac </a:t>
            </a:r>
            <a:r>
              <a:rPr lang="en-US" sz="2800" dirty="0" err="1"/>
              <a:t>amdani</a:t>
            </a:r>
            <a:r>
              <a:rPr lang="en-US" sz="2800" dirty="0"/>
              <a:t> hi.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6799" y="1427798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discuss him and her</a:t>
            </a:r>
          </a:p>
          <a:p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511364" y="513891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61CC1B-88F0-004F-BCAF-9BC14BECCC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8609856"/>
              </p:ext>
            </p:extLst>
          </p:nvPr>
        </p:nvGraphicFramePr>
        <p:xfrm>
          <a:off x="365312" y="1295332"/>
          <a:ext cx="11468100" cy="4542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701559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701559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701559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268879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701559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6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701559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6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14672" y="272146"/>
            <a:ext cx="10223888" cy="85733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4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4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DD0A624-7CA1-324C-908C-9A20B4C88B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……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…… today?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60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014780" y="968982"/>
            <a:ext cx="7888637" cy="292387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 hi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iwrnod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 hi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645154" y="4210169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>
                <a:solidFill>
                  <a:srgbClr val="0070C0"/>
                </a:solidFill>
              </a:rPr>
              <a:t>ydy</a:t>
            </a:r>
            <a:r>
              <a:rPr lang="en-US" sz="6600" b="1" dirty="0">
                <a:solidFill>
                  <a:srgbClr val="0070C0"/>
                </a:solidFill>
              </a:rPr>
              <a:t> hi </a:t>
            </a:r>
            <a:r>
              <a:rPr lang="en-US" sz="6600" b="1" dirty="0" err="1">
                <a:solidFill>
                  <a:srgbClr val="0070C0"/>
                </a:solidFill>
              </a:rPr>
              <a:t>heddiw</a:t>
            </a:r>
            <a:r>
              <a:rPr lang="en-US" sz="66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22643" y="3281646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</a:t>
            </a:r>
            <a:r>
              <a:rPr lang="en-US" sz="3200" b="1" dirty="0" err="1">
                <a:solidFill>
                  <a:srgbClr val="0070C0"/>
                </a:solidFill>
              </a:rPr>
              <a:t>Iau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71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/>
              <a:t>is</a:t>
            </a:r>
            <a:r>
              <a:rPr lang="en-US" sz="4400" b="1" dirty="0"/>
              <a:t> …… </a:t>
            </a:r>
            <a:r>
              <a:rPr lang="en-US" sz="4400" b="1" dirty="0" err="1"/>
              <a:t>nawr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…… now?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04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2293749" y="1041694"/>
            <a:ext cx="7339270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fis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nawr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month is it now?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2887756" y="3485882"/>
            <a:ext cx="3883077" cy="2278838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</a:rPr>
              <a:t>Ionawr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6355061" y="4071303"/>
            <a:ext cx="54474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>
                <a:solidFill>
                  <a:srgbClr val="0070C0"/>
                </a:solidFill>
              </a:rPr>
              <a:t>ydy</a:t>
            </a:r>
            <a:r>
              <a:rPr lang="en-US" sz="6600" b="1" dirty="0">
                <a:solidFill>
                  <a:srgbClr val="0070C0"/>
                </a:solidFill>
              </a:rPr>
              <a:t> hi </a:t>
            </a:r>
            <a:r>
              <a:rPr lang="en-US" sz="6600" b="1" dirty="0" err="1">
                <a:solidFill>
                  <a:srgbClr val="0070C0"/>
                </a:solidFill>
              </a:rPr>
              <a:t>nawr</a:t>
            </a:r>
            <a:r>
              <a:rPr lang="en-US" sz="66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AF173A-B81A-0441-9D3B-170F387EDF16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521DE2-8C54-1D4D-90E8-6D1FC193E2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A593335-7B33-3E4E-81E4-5DE2138A0DC2}"/>
              </a:ext>
            </a:extLst>
          </p:cNvPr>
          <p:cNvSpPr txBox="1"/>
          <p:nvPr/>
        </p:nvSpPr>
        <p:spPr>
          <a:xfrm>
            <a:off x="907373" y="4071303"/>
            <a:ext cx="21252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>
                <a:solidFill>
                  <a:srgbClr val="0070C0"/>
                </a:solidFill>
              </a:rPr>
              <a:t>Mis</a:t>
            </a:r>
          </a:p>
        </p:txBody>
      </p:sp>
    </p:spTree>
    <p:extLst>
      <p:ext uri="{BB962C8B-B14F-4D97-AF65-F5344CB8AC3E}">
        <p14:creationId xmlns:p14="http://schemas.microsoft.com/office/powerpoint/2010/main" val="235517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17.2.2022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458563" y="3801888"/>
            <a:ext cx="9020168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</a:t>
            </a:r>
            <a:r>
              <a:rPr lang="en-US" sz="3200" b="1" dirty="0" err="1"/>
              <a:t>yr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/>
              <a:t>………............ o ……….. 2022.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……….. </a:t>
            </a:r>
            <a:r>
              <a:rPr lang="en-US" sz="3200" b="1" dirty="0" err="1"/>
              <a:t>yr</a:t>
            </a:r>
            <a:r>
              <a:rPr lang="en-US" sz="3200" b="1" dirty="0"/>
              <a:t> ………..…… 2022.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068" y="45731"/>
            <a:ext cx="5624736" cy="36164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001464" y="421897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096539" y="5219181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856382" y="4202370"/>
            <a:ext cx="222453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ail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842154" y="4198500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Chwefror</a:t>
            </a:r>
            <a:endParaRPr lang="en-US" b="1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473607F-B35C-4143-AA96-AA3CDB1A57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08B3A96-35A5-1E4D-966B-C159A799E8F1}"/>
              </a:ext>
            </a:extLst>
          </p:cNvPr>
          <p:cNvSpPr txBox="1"/>
          <p:nvPr/>
        </p:nvSpPr>
        <p:spPr>
          <a:xfrm>
            <a:off x="4646659" y="5196063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Chwefror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1EC3792-BEF0-0540-A5DF-01868E8DEEC0}"/>
              </a:ext>
            </a:extLst>
          </p:cNvPr>
          <p:cNvSpPr txBox="1"/>
          <p:nvPr/>
        </p:nvSpPr>
        <p:spPr>
          <a:xfrm>
            <a:off x="6569902" y="5221452"/>
            <a:ext cx="222453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ail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09847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6" grpId="0" animBg="1"/>
      <p:bldP spid="14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3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……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13570" y="3908214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……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Nac</a:t>
            </a:r>
            <a:r>
              <a:rPr lang="en-US" sz="3600" b="1" dirty="0">
                <a:solidFill>
                  <a:schemeClr val="accent3"/>
                </a:solidFill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……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2604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E6094012-F251-174A-90DE-B3FC91762B94}"/>
              </a:ext>
            </a:extLst>
          </p:cNvPr>
          <p:cNvSpPr txBox="1">
            <a:spLocks/>
          </p:cNvSpPr>
          <p:nvPr/>
        </p:nvSpPr>
        <p:spPr>
          <a:xfrm>
            <a:off x="1978089" y="156532"/>
            <a:ext cx="8714792" cy="86696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Sut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mae'r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tywydd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  <a:endParaRPr lang="en-US" sz="4000" b="1" dirty="0">
              <a:solidFill>
                <a:schemeClr val="tx1"/>
              </a:solidFill>
              <a:latin typeface="Segoe Print" panose="02000800000000000000" pitchFamily="2" charset="0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221CF4-2693-C341-8A0E-72EA83F54485}"/>
              </a:ext>
            </a:extLst>
          </p:cNvPr>
          <p:cNvSpPr txBox="1">
            <a:spLocks/>
          </p:cNvSpPr>
          <p:nvPr/>
        </p:nvSpPr>
        <p:spPr>
          <a:xfrm>
            <a:off x="2397967" y="4113924"/>
            <a:ext cx="7875036" cy="162352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Mae 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 …… 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.</a:t>
            </a:r>
          </a:p>
          <a:p>
            <a:pPr algn="ctr"/>
            <a:endParaRPr lang="en-GB" sz="1800" b="1" dirty="0">
              <a:solidFill>
                <a:schemeClr val="bg1"/>
              </a:solidFill>
              <a:latin typeface="Segoe Print" panose="02000800000000000000" pitchFamily="2" charset="0"/>
              <a:cs typeface="Calibri"/>
            </a:endParaRPr>
          </a:p>
          <a:p>
            <a:pPr algn="ctr"/>
            <a:r>
              <a:rPr lang="en-GB" sz="2600" i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It is …… today.</a:t>
            </a:r>
            <a:endParaRPr lang="en-US" sz="2200" i="1" dirty="0">
              <a:solidFill>
                <a:schemeClr val="bg1"/>
              </a:solidFill>
              <a:latin typeface="Segoe Print" panose="02000800000000000000" pitchFamily="2" charset="0"/>
              <a:cs typeface="Calibri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5CB1D9-D32A-B14B-8189-A6BC6E5616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6FAFAB3-2F07-1440-A31D-0B630F88B5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4831"/>
          <a:stretch/>
        </p:blipFill>
        <p:spPr>
          <a:xfrm>
            <a:off x="4053872" y="1156639"/>
            <a:ext cx="4563226" cy="282414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86789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cofio</a:t>
            </a:r>
            <a:r>
              <a:rPr lang="en-US" sz="3200" b="1" dirty="0">
                <a:solidFill>
                  <a:schemeClr val="bg1"/>
                </a:solidFill>
              </a:rPr>
              <a:t>?      </a:t>
            </a:r>
          </a:p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barod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1" t="13326"/>
          <a:stretch/>
        </p:blipFill>
        <p:spPr>
          <a:xfrm>
            <a:off x="4464879" y="1616240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58430" y="1616240"/>
            <a:ext cx="3790075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The aim of today’s lesson is to learn about hobbies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3706183" y="4177580"/>
            <a:ext cx="409877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Look at me.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1" y="3066188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Any questions?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707206" y="3179240"/>
            <a:ext cx="289252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Nod y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dysgu</a:t>
            </a:r>
            <a:r>
              <a:rPr lang="en-US" b="1" dirty="0"/>
              <a:t> am </a:t>
            </a:r>
            <a:r>
              <a:rPr lang="en-US" b="1" dirty="0" err="1"/>
              <a:t>hobïau</a:t>
            </a:r>
            <a:r>
              <a:rPr lang="en-US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4468517" y="4919640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Edrychwch</a:t>
            </a:r>
            <a:r>
              <a:rPr lang="en-US" b="1" dirty="0"/>
              <a:t> </a:t>
            </a:r>
            <a:r>
              <a:rPr lang="en-US" b="1" dirty="0" err="1"/>
              <a:t>arna</a:t>
            </a:r>
            <a:r>
              <a:rPr lang="en-US" b="1" dirty="0"/>
              <a:t>’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3699612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Oes</a:t>
            </a:r>
            <a:r>
              <a:rPr lang="en-US" b="1" dirty="0"/>
              <a:t> </a:t>
            </a:r>
            <a:r>
              <a:rPr lang="en-US" b="1" dirty="0" err="1"/>
              <a:t>cwestiwn</a:t>
            </a:r>
            <a:r>
              <a:rPr lang="en-US" b="1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804961" y="1595008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Are you happy?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604406" y="2306533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hapus</a:t>
            </a:r>
            <a:r>
              <a:rPr lang="en-US" b="1" dirty="0"/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93A065A-E23D-0C49-9130-4C0780EDD3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24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3" grpId="0" animBg="1"/>
      <p:bldP spid="6" grpId="0" animBg="1"/>
      <p:bldP spid="18" grpId="0" animBg="1"/>
      <p:bldP spid="19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803649" y="230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8A4698A-B413-E44F-A0A3-8ABCAE4B3A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FA8F9AB-ACC9-9C4E-A0AD-F57BF775D7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360832"/>
              </p:ext>
            </p:extLst>
          </p:nvPr>
        </p:nvGraphicFramePr>
        <p:xfrm>
          <a:off x="1115567" y="1176866"/>
          <a:ext cx="10209783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09783">
                  <a:extLst>
                    <a:ext uri="{9D8B030D-6E8A-4147-A177-3AD203B41FA5}">
                      <a16:colId xmlns:a16="http://schemas.microsoft.com/office/drawing/2014/main" val="24199310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indent="-457200">
                        <a:buAutoNum type="arabicPeriod"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pêl-droed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nos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Fawrth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parc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pPr marL="457200" indent="-457200">
                        <a:buAutoNum type="arabicPeriod"/>
                      </a:pP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54641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ysgol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gwersi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Cymraeg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Saesneg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55739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3. 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penwythnos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llyfr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o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0235394"/>
                  </a:ext>
                </a:extLst>
              </a:tr>
            </a:tbl>
          </a:graphicData>
        </a:graphic>
      </p:graphicFrame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DA7E66FB-0DE4-D34C-96EA-12C9BA50B6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0954834"/>
              </p:ext>
            </p:extLst>
          </p:nvPr>
        </p:nvGraphicFramePr>
        <p:xfrm>
          <a:off x="2622045" y="3815612"/>
          <a:ext cx="7766305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66305">
                  <a:extLst>
                    <a:ext uri="{9D8B030D-6E8A-4147-A177-3AD203B41FA5}">
                      <a16:colId xmlns:a16="http://schemas.microsoft.com/office/drawing/2014/main" val="24199310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indent="-457200">
                        <a:buAutoNum type="arabicPeriod"/>
                      </a:pPr>
                      <a:r>
                        <a:rPr lang="en-US" sz="2000" b="1" i="1" dirty="0">
                          <a:solidFill>
                            <a:schemeClr val="tx1"/>
                          </a:solidFill>
                        </a:rPr>
                        <a:t>I like playing football on Tuesday in the park.</a:t>
                      </a:r>
                    </a:p>
                    <a:p>
                      <a:pPr marL="457200" indent="-457200">
                        <a:buAutoNum type="arabicPeriod"/>
                      </a:pPr>
                      <a:endParaRPr lang="en-US" sz="20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54641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i="1" dirty="0">
                          <a:solidFill>
                            <a:schemeClr val="tx1"/>
                          </a:solidFill>
                        </a:rPr>
                        <a:t>2. In school, I like Welsh and English lessons.</a:t>
                      </a:r>
                    </a:p>
                    <a:p>
                      <a:endParaRPr lang="en-US" sz="20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55739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AutoNum type="arabicPeriod" startAt="3"/>
                      </a:pPr>
                      <a:r>
                        <a:rPr lang="en-US" sz="2000" b="1" i="1" dirty="0">
                          <a:solidFill>
                            <a:schemeClr val="tx1"/>
                          </a:solidFill>
                        </a:rPr>
                        <a:t>On the weekend, I like to read as it is a good way to relax.</a:t>
                      </a:r>
                    </a:p>
                    <a:p>
                      <a:pPr marL="457200" indent="-457200">
                        <a:buAutoNum type="arabicPeriod" startAt="3"/>
                      </a:pPr>
                      <a:endParaRPr lang="en-US" sz="20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02353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866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842681" y="2081123"/>
            <a:ext cx="29993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Ydw</a:t>
            </a:r>
            <a:r>
              <a:rPr lang="en-US" sz="4400" b="1" dirty="0"/>
              <a:t>, </a:t>
            </a:r>
            <a:r>
              <a:rPr lang="en-US" sz="4400" b="1" dirty="0" err="1"/>
              <a:t>dw</a:t>
            </a:r>
            <a:r>
              <a:rPr lang="en-US" sz="4400" b="1" dirty="0"/>
              <a:t> </a:t>
            </a:r>
            <a:r>
              <a:rPr lang="en-US" sz="4400" b="1" dirty="0" err="1"/>
              <a:t>i’n</a:t>
            </a:r>
            <a:r>
              <a:rPr lang="en-US" sz="4400" b="1" dirty="0"/>
              <a:t> </a:t>
            </a:r>
            <a:r>
              <a:rPr lang="en-US" sz="4400" b="1" dirty="0" err="1"/>
              <a:t>hoffi</a:t>
            </a:r>
            <a:r>
              <a:rPr lang="en-US" sz="4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2548934" y="996521"/>
            <a:ext cx="577819" cy="124907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590765" y="3527673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50348A-A6A4-774D-8F28-065DBA9951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35824" y="3061074"/>
            <a:ext cx="1646897" cy="16468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B39F044-5AE3-8B4F-BB75-CDACF86015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228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551330" y="1943046"/>
            <a:ext cx="368449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ydw</a:t>
            </a:r>
            <a:r>
              <a:rPr lang="en-US" sz="4400" b="1" dirty="0"/>
              <a:t>, </a:t>
            </a:r>
            <a:r>
              <a:rPr lang="en-US" sz="4400" b="1" dirty="0" err="1"/>
              <a:t>dw</a:t>
            </a:r>
            <a:r>
              <a:rPr lang="en-US" sz="4400" b="1" dirty="0"/>
              <a:t> i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yn</a:t>
            </a:r>
            <a:r>
              <a:rPr lang="en-US" sz="4400" b="1" dirty="0"/>
              <a:t> </a:t>
            </a:r>
            <a:r>
              <a:rPr lang="en-US" sz="4400" b="1" dirty="0" err="1"/>
              <a:t>hoffi</a:t>
            </a:r>
            <a:r>
              <a:rPr lang="en-US" sz="4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2703262" y="926479"/>
            <a:ext cx="577819" cy="12289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751103" y="4126535"/>
            <a:ext cx="3284948" cy="171753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0ECDD9-B46E-C045-9EA9-B8F691A0D5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35597" y="3186581"/>
            <a:ext cx="1355603" cy="13556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8993BB7-6EA0-D644-8245-28F336F907A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80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E3C58E-2EDE-BC40-ADE5-98B8C72759E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28171" y="1488142"/>
          <a:ext cx="3579688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806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70788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Jack Underhill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Yvonne Bradley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Rebecca Nash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Emma Jayne Davies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Lauren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Georgia Cox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88918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Hollie Mathias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46755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Amy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8555460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D37CF4F-0FBF-1648-989C-65B93D8F38B5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7856210" y="1298116"/>
          <a:ext cx="3905294" cy="3717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80051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Alisha Williams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Emily Edwards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Robert Barn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Alyssa Bagshaw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Zac </a:t>
                      </a:r>
                      <a:r>
                        <a:rPr lang="en-US" dirty="0" err="1"/>
                        <a:t>Foinski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Meg Ward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Harri</a:t>
                      </a:r>
                      <a:r>
                        <a:rPr lang="en-US" dirty="0"/>
                        <a:t> Williams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4085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George Rogers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394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Annie Phillips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5342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D038A701-CE71-EA43-83B7-12537C8F76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43D6E0C-A031-3C4B-A816-BB834DD34E34}"/>
              </a:ext>
            </a:extLst>
          </p:cNvPr>
          <p:cNvSpPr txBox="1"/>
          <p:nvPr/>
        </p:nvSpPr>
        <p:spPr>
          <a:xfrm>
            <a:off x="3102521" y="169330"/>
            <a:ext cx="6259028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Mae </a:t>
            </a:r>
            <a:r>
              <a:rPr lang="en-US" sz="3600" dirty="0" err="1">
                <a:solidFill>
                  <a:schemeClr val="bg1"/>
                </a:solidFill>
              </a:rPr>
              <a:t>hi’n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amser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cofrestru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14E474-E7CC-3B49-8A6A-4F05CD9E0147}"/>
              </a:ext>
            </a:extLst>
          </p:cNvPr>
          <p:cNvSpPr txBox="1"/>
          <p:nvPr/>
        </p:nvSpPr>
        <p:spPr>
          <a:xfrm>
            <a:off x="4905258" y="1571871"/>
            <a:ext cx="2653553" cy="409342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Greeting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It is registration time.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Is … here today?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How are you?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The weather.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Do you like …. (lesson)? / Which lesson do you like?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Why?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Do you like … (hobby)?  Why?</a:t>
            </a:r>
          </a:p>
        </p:txBody>
      </p:sp>
    </p:spTree>
    <p:extLst>
      <p:ext uri="{BB962C8B-B14F-4D97-AF65-F5344CB8AC3E}">
        <p14:creationId xmlns:p14="http://schemas.microsoft.com/office/powerpoint/2010/main" val="23748940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211666" y="0"/>
            <a:ext cx="4538134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i="1" dirty="0" err="1">
                <a:solidFill>
                  <a:schemeClr val="bg1"/>
                </a:solidFill>
              </a:rPr>
              <a:t>Coeden</a:t>
            </a:r>
            <a:r>
              <a:rPr lang="en-US" sz="3200" b="1" i="1" dirty="0">
                <a:solidFill>
                  <a:schemeClr val="bg1"/>
                </a:solidFill>
              </a:rPr>
              <a:t> </a:t>
            </a:r>
            <a:r>
              <a:rPr lang="en-US" sz="3200" b="1" i="1" dirty="0" err="1">
                <a:solidFill>
                  <a:schemeClr val="bg1"/>
                </a:solidFill>
              </a:rPr>
              <a:t>deulu</a:t>
            </a:r>
            <a:r>
              <a:rPr lang="en-US" sz="3200" b="1" i="1" dirty="0">
                <a:solidFill>
                  <a:schemeClr val="bg1"/>
                </a:solidFill>
              </a:rPr>
              <a:t>               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Family tree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E8D20D-E71B-B249-8344-DEF6A04E6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2771" y="237067"/>
            <a:ext cx="4794929" cy="65433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5B9CA4-350F-934F-B9CD-85927FBF7A75}"/>
              </a:ext>
            </a:extLst>
          </p:cNvPr>
          <p:cNvSpPr txBox="1"/>
          <p:nvPr/>
        </p:nvSpPr>
        <p:spPr>
          <a:xfrm>
            <a:off x="211666" y="1314285"/>
            <a:ext cx="4792133" cy="51706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Tad-cu?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Mam-</a:t>
            </a:r>
            <a:r>
              <a:rPr lang="en-US" sz="2200" b="1" dirty="0" err="1"/>
              <a:t>gu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mam </a:t>
            </a:r>
            <a:r>
              <a:rPr lang="en-US" sz="2200" b="1" dirty="0" err="1"/>
              <a:t>Ifan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tad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 Rhian?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Rhys?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cefnder</a:t>
            </a:r>
            <a:r>
              <a:rPr lang="en-US" sz="2200" b="1" dirty="0"/>
              <a:t>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cyfnither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Gareth?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Rhys a Rhian?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gwr</a:t>
            </a:r>
            <a:r>
              <a:rPr lang="en-US" sz="2200" b="1" dirty="0"/>
              <a:t> </a:t>
            </a:r>
            <a:r>
              <a:rPr lang="en-US" sz="2200" b="1" dirty="0" err="1"/>
              <a:t>Bronwen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partner Gareth?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dydy</a:t>
            </a:r>
            <a:r>
              <a:rPr lang="en-US" sz="2200" b="1" dirty="0"/>
              <a:t> merch </a:t>
            </a:r>
            <a:r>
              <a:rPr lang="en-US" sz="2200" b="1" dirty="0" err="1"/>
              <a:t>Siân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mab</a:t>
            </a:r>
            <a:r>
              <a:rPr lang="en-US" sz="2200" b="1" dirty="0"/>
              <a:t> Geraint?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0836117-6A25-EB45-975D-894ACF115356}"/>
              </a:ext>
            </a:extLst>
          </p:cNvPr>
          <p:cNvSpPr/>
          <p:nvPr/>
        </p:nvSpPr>
        <p:spPr>
          <a:xfrm>
            <a:off x="4749800" y="2794001"/>
            <a:ext cx="2786969" cy="2302932"/>
          </a:xfrm>
          <a:prstGeom prst="star12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TASG</a:t>
            </a:r>
          </a:p>
        </p:txBody>
      </p:sp>
    </p:spTree>
    <p:extLst>
      <p:ext uri="{BB962C8B-B14F-4D97-AF65-F5344CB8AC3E}">
        <p14:creationId xmlns:p14="http://schemas.microsoft.com/office/powerpoint/2010/main" val="3250290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211666" y="16934"/>
            <a:ext cx="4538134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i="1" dirty="0" err="1">
                <a:solidFill>
                  <a:schemeClr val="bg1"/>
                </a:solidFill>
              </a:rPr>
              <a:t>Coeden</a:t>
            </a:r>
            <a:r>
              <a:rPr lang="en-US" sz="3200" b="1" i="1" dirty="0">
                <a:solidFill>
                  <a:schemeClr val="bg1"/>
                </a:solidFill>
              </a:rPr>
              <a:t> </a:t>
            </a:r>
            <a:r>
              <a:rPr lang="en-US" sz="3200" b="1" i="1" dirty="0" err="1">
                <a:solidFill>
                  <a:schemeClr val="bg1"/>
                </a:solidFill>
              </a:rPr>
              <a:t>deulu</a:t>
            </a:r>
            <a:r>
              <a:rPr lang="en-US" sz="3200" b="1" i="1" dirty="0">
                <a:solidFill>
                  <a:schemeClr val="bg1"/>
                </a:solidFill>
              </a:rPr>
              <a:t>               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Family tree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E8D20D-E71B-B249-8344-DEF6A04E6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2771" y="237067"/>
            <a:ext cx="4794929" cy="65433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5B9CA4-350F-934F-B9CD-85927FBF7A75}"/>
              </a:ext>
            </a:extLst>
          </p:cNvPr>
          <p:cNvSpPr txBox="1"/>
          <p:nvPr/>
        </p:nvSpPr>
        <p:spPr>
          <a:xfrm>
            <a:off x="211666" y="1314285"/>
            <a:ext cx="6866467" cy="51706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Tad-cu?   (</a:t>
            </a:r>
            <a:r>
              <a:rPr lang="en-US" sz="2200" b="1" dirty="0" err="1"/>
              <a:t>Islwyn</a:t>
            </a:r>
            <a:r>
              <a:rPr lang="en-US" sz="2200" b="1" dirty="0"/>
              <a:t>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Mam-</a:t>
            </a:r>
            <a:r>
              <a:rPr lang="en-US" sz="2200" b="1" dirty="0" err="1"/>
              <a:t>gu</a:t>
            </a:r>
            <a:r>
              <a:rPr lang="en-US" sz="2200" b="1" dirty="0"/>
              <a:t>?   (</a:t>
            </a:r>
            <a:r>
              <a:rPr lang="en-US" sz="2200" b="1" dirty="0" err="1"/>
              <a:t>Bronwen</a:t>
            </a:r>
            <a:r>
              <a:rPr lang="en-US" sz="2200" b="1" dirty="0"/>
              <a:t>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mam </a:t>
            </a:r>
            <a:r>
              <a:rPr lang="en-US" sz="2200" b="1" dirty="0" err="1"/>
              <a:t>Ifan</a:t>
            </a:r>
            <a:r>
              <a:rPr lang="en-US" sz="2200" b="1" dirty="0"/>
              <a:t>?  (Iona)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tad </a:t>
            </a:r>
            <a:r>
              <a:rPr lang="en-US" sz="2200" b="1" dirty="0" err="1"/>
              <a:t>Guto</a:t>
            </a:r>
            <a:r>
              <a:rPr lang="en-US" sz="2200" b="1" dirty="0"/>
              <a:t>? (Gareth)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 Rhian? (Geraint)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Rhys? (Rhian)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cefnder</a:t>
            </a:r>
            <a:r>
              <a:rPr lang="en-US" sz="2200" b="1" dirty="0"/>
              <a:t> </a:t>
            </a:r>
            <a:r>
              <a:rPr lang="en-US" sz="2200" b="1" dirty="0" err="1"/>
              <a:t>Guto</a:t>
            </a:r>
            <a:r>
              <a:rPr lang="en-US" sz="2200" b="1" dirty="0"/>
              <a:t>? (Rhys)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cyfnither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 (Rhian)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Gareth? (</a:t>
            </a:r>
            <a:r>
              <a:rPr lang="en-US" sz="2200" b="1" dirty="0" err="1"/>
              <a:t>Siân</a:t>
            </a:r>
            <a:r>
              <a:rPr lang="en-US" sz="2200" b="1" dirty="0"/>
              <a:t>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 (Iona a Gareth)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Rhys a Rhian? (</a:t>
            </a:r>
            <a:r>
              <a:rPr lang="en-US" sz="2200" b="1" dirty="0" err="1"/>
              <a:t>Siân</a:t>
            </a:r>
            <a:r>
              <a:rPr lang="en-US" sz="2200" b="1" dirty="0"/>
              <a:t> a Geraint)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gwr</a:t>
            </a:r>
            <a:r>
              <a:rPr lang="en-US" sz="2200" b="1" dirty="0"/>
              <a:t> </a:t>
            </a:r>
            <a:r>
              <a:rPr lang="en-US" sz="2200" b="1" dirty="0" err="1"/>
              <a:t>Bronwen</a:t>
            </a:r>
            <a:r>
              <a:rPr lang="en-US" sz="2200" b="1" dirty="0"/>
              <a:t>? (</a:t>
            </a:r>
            <a:r>
              <a:rPr lang="en-US" sz="2200" b="1" dirty="0" err="1"/>
              <a:t>Islwyn</a:t>
            </a:r>
            <a:r>
              <a:rPr lang="en-US" sz="2200" b="1" dirty="0"/>
              <a:t>)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partner Gareth?  (Iona)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dydy</a:t>
            </a:r>
            <a:r>
              <a:rPr lang="en-US" sz="2200" b="1" dirty="0"/>
              <a:t> merch </a:t>
            </a:r>
            <a:r>
              <a:rPr lang="en-US" sz="2200" b="1" dirty="0" err="1"/>
              <a:t>Siân</a:t>
            </a:r>
            <a:r>
              <a:rPr lang="en-US" sz="2200" b="1" dirty="0"/>
              <a:t>? (Rhian)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mab</a:t>
            </a:r>
            <a:r>
              <a:rPr lang="en-US" sz="2200" b="1" dirty="0"/>
              <a:t> Geraint? (Rhys)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0836117-6A25-EB45-975D-894ACF115356}"/>
              </a:ext>
            </a:extLst>
          </p:cNvPr>
          <p:cNvSpPr/>
          <p:nvPr/>
        </p:nvSpPr>
        <p:spPr>
          <a:xfrm>
            <a:off x="4815784" y="0"/>
            <a:ext cx="2720985" cy="1744133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ATEBION</a:t>
            </a:r>
          </a:p>
        </p:txBody>
      </p:sp>
    </p:spTree>
    <p:extLst>
      <p:ext uri="{BB962C8B-B14F-4D97-AF65-F5344CB8AC3E}">
        <p14:creationId xmlns:p14="http://schemas.microsoft.com/office/powerpoint/2010/main" val="9380615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85351A-0E47-6D43-93CA-72375433E6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BB1F49E-6DDB-2347-A21B-76CDACEBD5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617" b="7648"/>
          <a:stretch/>
        </p:blipFill>
        <p:spPr>
          <a:xfrm>
            <a:off x="3255264" y="112212"/>
            <a:ext cx="5497374" cy="58915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305504-D0D6-B84E-8541-A57A99F2E2F5}"/>
              </a:ext>
            </a:extLst>
          </p:cNvPr>
          <p:cNvSpPr txBox="1"/>
          <p:nvPr/>
        </p:nvSpPr>
        <p:spPr>
          <a:xfrm>
            <a:off x="5029200" y="786384"/>
            <a:ext cx="2176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Ydych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cofio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578155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1D0EE-D5C5-1643-B0B9-E3060A816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48" y="2210889"/>
            <a:ext cx="7148092" cy="37928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600" b="1" dirty="0" err="1"/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yng</a:t>
            </a:r>
            <a:r>
              <a:rPr lang="en-US" sz="3600" b="1" dirty="0"/>
              <a:t> </a:t>
            </a:r>
            <a:r>
              <a:rPr lang="en-US" sz="3600" b="1" dirty="0" err="1"/>
              <a:t>Ngheredigion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mewn</a:t>
            </a:r>
            <a:r>
              <a:rPr lang="en-US" sz="3600" b="1" dirty="0"/>
              <a:t> ty </a:t>
            </a:r>
            <a:r>
              <a:rPr lang="en-US" sz="3600" b="1" dirty="0" err="1"/>
              <a:t>ar</a:t>
            </a:r>
            <a:r>
              <a:rPr lang="en-US" sz="3600" b="1" dirty="0"/>
              <a:t> </a:t>
            </a:r>
            <a:r>
              <a:rPr lang="en-US" sz="3600" b="1" dirty="0" err="1"/>
              <a:t>wahân</a:t>
            </a:r>
            <a:r>
              <a:rPr lang="en-US" sz="3600" b="1" dirty="0"/>
              <a:t>.</a:t>
            </a:r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US" sz="3600" b="1" dirty="0" err="1"/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ym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Mangor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mewn</a:t>
            </a:r>
            <a:r>
              <a:rPr lang="en-US" sz="3600" b="1" dirty="0"/>
              <a:t> </a:t>
            </a:r>
            <a:r>
              <a:rPr lang="en-US" sz="3600" b="1" dirty="0" err="1"/>
              <a:t>fflat</a:t>
            </a:r>
            <a:r>
              <a:rPr lang="en-US" sz="3600" b="1" dirty="0"/>
              <a:t>.</a:t>
            </a:r>
          </a:p>
          <a:p>
            <a:pPr marL="0" indent="0">
              <a:buNone/>
            </a:pPr>
            <a:endParaRPr lang="en-US" sz="36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ECC783-3836-7441-9FF8-2B44E35A56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6FBAD2-A584-0E4A-ACD9-99B84FBFD83A}"/>
              </a:ext>
            </a:extLst>
          </p:cNvPr>
          <p:cNvSpPr txBox="1"/>
          <p:nvPr/>
        </p:nvSpPr>
        <p:spPr>
          <a:xfrm>
            <a:off x="2586011" y="208552"/>
            <a:ext cx="6356964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Where do you live?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06C132F0-6A21-4647-95B5-FD8DE83D6BE9}"/>
              </a:ext>
            </a:extLst>
          </p:cNvPr>
          <p:cNvSpPr/>
          <p:nvPr/>
        </p:nvSpPr>
        <p:spPr>
          <a:xfrm>
            <a:off x="7622225" y="1241703"/>
            <a:ext cx="4402667" cy="459270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u="sng" dirty="0"/>
              <a:t>RHEOL:</a:t>
            </a:r>
          </a:p>
          <a:p>
            <a:pPr algn="ctr"/>
            <a:endParaRPr lang="en-US" sz="3200" b="1" u="sng" dirty="0"/>
          </a:p>
          <a:p>
            <a:pPr algn="ctr"/>
            <a:r>
              <a:rPr lang="en-US" b="1" dirty="0"/>
              <a:t>YN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penodol</a:t>
            </a:r>
            <a:r>
              <a:rPr lang="en-US" b="1" dirty="0"/>
              <a:t> (definite place)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MEWN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amhenodol</a:t>
            </a:r>
            <a:r>
              <a:rPr lang="en-US" b="1" dirty="0"/>
              <a:t> 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24927035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57926" y="1574192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5" y="276858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3882968" y="106542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oed</a:t>
            </a:r>
            <a:r>
              <a:rPr lang="en-US" sz="36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5" y="399261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rwyt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99924" y="3823946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499927" y="465467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1965458" y="4667318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713282" y="5341758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473524" y="3600210"/>
            <a:ext cx="562354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6" y="4900366"/>
            <a:ext cx="778247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dwyt</a:t>
            </a:r>
            <a:r>
              <a:rPr lang="en-US" sz="3600" b="1" dirty="0"/>
              <a:t> </a:t>
            </a:r>
            <a:r>
              <a:rPr lang="en-US" sz="3600" b="1" dirty="0" err="1"/>
              <a:t>ti</a:t>
            </a:r>
            <a:r>
              <a:rPr lang="en-US" sz="3600" b="1" dirty="0"/>
              <a:t>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991A7D2-E861-7F4F-B292-F0B50A0DA6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28839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61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Nia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41</a:t>
            </a:r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Medi</a:t>
            </a:r>
            <a:endParaRPr lang="en-US" sz="3600" b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B05C96C-3675-0A4C-BF9F-321540842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8084" y="139119"/>
            <a:ext cx="2018002" cy="243347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598897-4D3B-B540-9037-D4CF8BB1A1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34" y="3582402"/>
            <a:ext cx="1612900" cy="12573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43FE3DC-42BA-194D-BE45-B8F06F2A63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8787" y="4204702"/>
            <a:ext cx="1587500" cy="12700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1E63A37-481B-6644-B7D1-803AC02A1F5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751" t="4687" r="13047" b="13361"/>
          <a:stretch/>
        </p:blipFill>
        <p:spPr>
          <a:xfrm>
            <a:off x="629239" y="5133385"/>
            <a:ext cx="1520961" cy="155786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153ECCF-1909-E64B-9DAA-E839E07C88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281" r="17502"/>
          <a:stretch/>
        </p:blipFill>
        <p:spPr>
          <a:xfrm>
            <a:off x="2709332" y="5573652"/>
            <a:ext cx="1049867" cy="11176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0" name="12-Point Star 19">
            <a:extLst>
              <a:ext uri="{FF2B5EF4-FFF2-40B4-BE49-F238E27FC236}">
                <a16:creationId xmlns:a16="http://schemas.microsoft.com/office/drawing/2014/main" id="{FCC6CDC7-24A6-5A46-A62B-E7C95CF1A716}"/>
              </a:ext>
            </a:extLst>
          </p:cNvPr>
          <p:cNvSpPr/>
          <p:nvPr/>
        </p:nvSpPr>
        <p:spPr>
          <a:xfrm rot="322858">
            <a:off x="1491614" y="3178382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58F6293-98C3-AD4E-92D1-E1970094FD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381" y="4042991"/>
            <a:ext cx="1460500" cy="13843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54B6902-5597-1640-9362-2229D007AAF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464" t="29585" r="9996" b="17703"/>
          <a:stretch/>
        </p:blipFill>
        <p:spPr>
          <a:xfrm rot="1305199">
            <a:off x="6281838" y="4066150"/>
            <a:ext cx="1880154" cy="11134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5003088-3FC5-1D47-B021-E5E8137A2AE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303" t="14613" r="270" b="10370"/>
          <a:stretch/>
        </p:blipFill>
        <p:spPr>
          <a:xfrm>
            <a:off x="4953965" y="5557998"/>
            <a:ext cx="1371600" cy="106703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4" name="12-Point Star 23">
            <a:extLst>
              <a:ext uri="{FF2B5EF4-FFF2-40B4-BE49-F238E27FC236}">
                <a16:creationId xmlns:a16="http://schemas.microsoft.com/office/drawing/2014/main" id="{4F79ABBB-FFCD-1646-9958-0889040E1AE7}"/>
              </a:ext>
            </a:extLst>
          </p:cNvPr>
          <p:cNvSpPr/>
          <p:nvPr/>
        </p:nvSpPr>
        <p:spPr>
          <a:xfrm>
            <a:off x="5111148" y="3108633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1324805-C813-BB4D-82FA-A6131B9F4B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70037" y="4006905"/>
            <a:ext cx="1638300" cy="12319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B9D72AAA-CDC0-2F49-8F5E-40912EAAECF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79759" y="3830232"/>
            <a:ext cx="1422400" cy="14224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BC53E8C-A613-2A48-942C-E7D7BFC93C4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11450" y="5326965"/>
            <a:ext cx="2166846" cy="143929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A01B2A0-A0B1-DC44-A8C8-9359EA421173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21130" t="24224" r="19445" b="6260"/>
          <a:stretch/>
        </p:blipFill>
        <p:spPr>
          <a:xfrm>
            <a:off x="8200467" y="5468692"/>
            <a:ext cx="1612004" cy="1139285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1B75A4B-F1DF-924F-870C-A9BB0DB7988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1238" y="5409398"/>
            <a:ext cx="1169463" cy="116946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901244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04393" y="1560935"/>
            <a:ext cx="5684036" cy="1138773"/>
          </a:xfrm>
          <a:prstGeom prst="rect">
            <a:avLst/>
          </a:prstGeom>
          <a:solidFill>
            <a:schemeClr val="accent1"/>
          </a:solidFill>
          <a:ln w="76200"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Oes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>
                <a:solidFill>
                  <a:schemeClr val="bg1"/>
                </a:solidFill>
              </a:rPr>
              <a:t>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4268125"/>
            <a:ext cx="4406859" cy="1107996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76200"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have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6962653" y="4237518"/>
            <a:ext cx="4792467" cy="1107996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76200"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Nac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have …..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9188429" y="2779469"/>
            <a:ext cx="949204" cy="11324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325027" y="2779469"/>
            <a:ext cx="1031976" cy="101066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3F869E18-9111-C94E-8B99-D6F88D8EE2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630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39773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01C960-E954-8147-90D1-AE33D44A9DD1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28410" y="1178544"/>
          <a:ext cx="8127999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41560425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9326509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6051163"/>
                    </a:ext>
                  </a:extLst>
                </a:gridCol>
              </a:tblGrid>
              <a:tr h="362373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(hair)</a:t>
                      </a:r>
                      <a:endParaRPr lang="en-US" sz="105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du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hir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(long)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489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brown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byr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(short)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4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sinsir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(ginger)</a:t>
                      </a:r>
                      <a:endParaRPr lang="en-US" sz="105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syth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(straight)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041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(light / blonde)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cyrliog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(curly)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789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(dark)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8075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(eyes)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mawr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(big)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glas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429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200" b="1" i="1" dirty="0">
                          <a:solidFill>
                            <a:schemeClr val="tx1"/>
                          </a:solidFill>
                        </a:rPr>
                        <a:t>(small)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gwyrdd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517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273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croen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(skin)</a:t>
                      </a:r>
                      <a:endParaRPr lang="en-US" sz="20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812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915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bochau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(cheeks)</a:t>
                      </a:r>
                      <a:endParaRPr lang="en-US" sz="20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58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pinc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04298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858E04-25E6-7A4B-A16F-89664D434742}"/>
              </a:ext>
            </a:extLst>
          </p:cNvPr>
          <p:cNvSpPr txBox="1"/>
          <p:nvPr/>
        </p:nvSpPr>
        <p:spPr>
          <a:xfrm>
            <a:off x="382287" y="193660"/>
            <a:ext cx="3048000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DAA85-A47B-AF4F-B13C-F02D226CBD79}"/>
              </a:ext>
            </a:extLst>
          </p:cNvPr>
          <p:cNvSpPr txBox="1"/>
          <p:nvPr/>
        </p:nvSpPr>
        <p:spPr>
          <a:xfrm>
            <a:off x="8483268" y="193660"/>
            <a:ext cx="3319265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Nac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399EA3-D335-6C4D-989E-CF4F41313D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045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182626" y="1115666"/>
            <a:ext cx="3959335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209727" y="1061782"/>
            <a:ext cx="4792467" cy="677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Nac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A36DE5-EB5D-6E40-99D2-EC1C043F0A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99"/>
          <a:stretch/>
        </p:blipFill>
        <p:spPr>
          <a:xfrm rot="16200000">
            <a:off x="3681867" y="752515"/>
            <a:ext cx="4453988" cy="64702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DDD8D4-2606-1441-94CE-21185A33EE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37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61298" y="1278170"/>
            <a:ext cx="3959335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155269" y="1283046"/>
            <a:ext cx="4792467" cy="677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Nac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4A7D30-80FA-4146-92BC-B0F4C239F039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61298" y="2351765"/>
          <a:ext cx="11686440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4569">
                  <a:extLst>
                    <a:ext uri="{9D8B030D-6E8A-4147-A177-3AD203B41FA5}">
                      <a16:colId xmlns:a16="http://schemas.microsoft.com/office/drawing/2014/main" val="2916587084"/>
                    </a:ext>
                  </a:extLst>
                </a:gridCol>
                <a:gridCol w="1507066">
                  <a:extLst>
                    <a:ext uri="{9D8B030D-6E8A-4147-A177-3AD203B41FA5}">
                      <a16:colId xmlns:a16="http://schemas.microsoft.com/office/drawing/2014/main" val="249662778"/>
                    </a:ext>
                  </a:extLst>
                </a:gridCol>
                <a:gridCol w="2531585">
                  <a:extLst>
                    <a:ext uri="{9D8B030D-6E8A-4147-A177-3AD203B41FA5}">
                      <a16:colId xmlns:a16="http://schemas.microsoft.com/office/drawing/2014/main" val="2784421369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525219883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464457194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773129946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Cooper Black" panose="0208090404030B020404" pitchFamily="18" charset="77"/>
                        </a:rPr>
                        <a:t>Y TEULU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29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mam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ewythr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uncle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6578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llysfam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276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grand-daughter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28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llysdad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husband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868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brawd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brother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cefnder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gwraig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wife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477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chwaer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sister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cyfnither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(female)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5163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rhieni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modryb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auntie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mam-</a:t>
                      </a:r>
                      <a:r>
                        <a:rPr lang="en-US" sz="2000" b="1" dirty="0" err="1"/>
                        <a:t>gu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71080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tad-cu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taid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nain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305299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357949-A650-8C4F-AACB-5FD45D2C2A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83997" y="947104"/>
            <a:ext cx="1596330" cy="159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493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84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961D0B34-5184-0842-812E-2640723E81D1}"/>
              </a:ext>
            </a:extLst>
          </p:cNvPr>
          <p:cNvSpPr txBox="1"/>
          <p:nvPr/>
        </p:nvSpPr>
        <p:spPr>
          <a:xfrm>
            <a:off x="3255830" y="152400"/>
            <a:ext cx="5671301" cy="584775"/>
          </a:xfrm>
          <a:prstGeom prst="rect">
            <a:avLst/>
          </a:prstGeom>
          <a:solidFill>
            <a:schemeClr val="accent1"/>
          </a:solidFill>
          <a:ln w="57150"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Oes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>
                <a:solidFill>
                  <a:schemeClr val="bg1"/>
                </a:solidFill>
              </a:rPr>
              <a:t>….....  </a:t>
            </a:r>
            <a:r>
              <a:rPr lang="en-US" sz="3200" b="1" dirty="0" err="1">
                <a:solidFill>
                  <a:schemeClr val="bg1"/>
                </a:solidFill>
              </a:rPr>
              <a:t>gyda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E28779-5187-C047-851A-90768CB9F7C2}"/>
              </a:ext>
            </a:extLst>
          </p:cNvPr>
          <p:cNvSpPr txBox="1"/>
          <p:nvPr/>
        </p:nvSpPr>
        <p:spPr>
          <a:xfrm>
            <a:off x="176631" y="1044488"/>
            <a:ext cx="3959335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D429EFF-0C88-0949-B225-83B692822487}"/>
              </a:ext>
            </a:extLst>
          </p:cNvPr>
          <p:cNvSpPr txBox="1"/>
          <p:nvPr/>
        </p:nvSpPr>
        <p:spPr>
          <a:xfrm>
            <a:off x="7155269" y="1044488"/>
            <a:ext cx="4792467" cy="677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Nac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9634287-F231-D940-ABF9-B5962DE32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7894" y="2738333"/>
            <a:ext cx="2810837" cy="22486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CF46447-28B2-284C-B2F3-99FE744035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79831F0-FF7C-834A-A8FA-8E3935478BD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49943" y="2193887"/>
          <a:ext cx="3579688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806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70788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Jack Underhill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Yvonne Bradley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Rebecca Nash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Emma Jayne Davies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Lauren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Georgia Cox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88918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Hollie Mathias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46755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Amy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8555460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BC4B888E-D10E-7C4B-8756-62892F7E7F92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7676995" y="2028909"/>
          <a:ext cx="3905294" cy="3717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80051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Alisha Williams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Emily Edwards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Robert Barn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Alyssa Bagshaw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Zac </a:t>
                      </a:r>
                      <a:r>
                        <a:rPr lang="en-US" dirty="0" err="1"/>
                        <a:t>Foinski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Meg Ward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Harri</a:t>
                      </a:r>
                      <a:r>
                        <a:rPr lang="en-US" dirty="0"/>
                        <a:t> Williams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4085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George Rogers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394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Annie Phillips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53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296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055199"/>
              </p:ext>
            </p:extLst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Nia Evans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Medi</a:t>
                      </a:r>
                      <a:r>
                        <a:rPr lang="en-US" dirty="0"/>
                        <a:t> 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ty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wahân</a:t>
                      </a:r>
                      <a:r>
                        <a:rPr lang="en-US" dirty="0"/>
                        <a:t>, Ceredigion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nofelau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cylchgronau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âr</a:t>
                      </a:r>
                      <a:r>
                        <a:rPr lang="en-US" dirty="0"/>
                        <a:t> ci am </a:t>
                      </a:r>
                      <a:r>
                        <a:rPr lang="en-US" dirty="0" err="1"/>
                        <a:t>dro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pobi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cacen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cawl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cyri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</a:t>
                      </a:r>
                      <a:r>
                        <a:rPr lang="en-US" dirty="0" err="1"/>
                        <a:t>siocled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Dairymilk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lliw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proffor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canhwyllau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glaw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llygod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annibendod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brown, </a:t>
                      </a:r>
                      <a:r>
                        <a:rPr lang="en-US" dirty="0" err="1"/>
                        <a:t>byr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gwyrdd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dirty="0" err="1"/>
                        <a:t>gwr</a:t>
                      </a:r>
                      <a:r>
                        <a:rPr lang="en-US" dirty="0"/>
                        <a:t>, un </a:t>
                      </a:r>
                      <a:r>
                        <a:rPr lang="en-US" dirty="0" err="1"/>
                        <a:t>mab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dwy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ferch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brawd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</a:t>
                      </a:r>
                      <a:r>
                        <a:rPr lang="en-US" dirty="0" err="1"/>
                        <a:t>r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un ci, un </a:t>
                      </a:r>
                      <a:r>
                        <a:rPr lang="en-US" dirty="0" err="1"/>
                        <a:t>gath</a:t>
                      </a:r>
                      <a:r>
                        <a:rPr lang="en-US" dirty="0"/>
                        <a:t>, un </a:t>
                      </a:r>
                      <a:r>
                        <a:rPr lang="en-US" dirty="0" err="1"/>
                        <a:t>ceffyl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683E625E-2B6E-C54B-B978-1700275353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9470" b="53704"/>
          <a:stretch/>
        </p:blipFill>
        <p:spPr>
          <a:xfrm>
            <a:off x="8449733" y="3040522"/>
            <a:ext cx="3437467" cy="282577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Fy</a:t>
            </a:r>
            <a:r>
              <a:rPr lang="en-US" sz="2800" b="1" dirty="0"/>
              <a:t> </a:t>
            </a:r>
            <a:r>
              <a:rPr lang="en-US" sz="2800" b="1" dirty="0" err="1"/>
              <a:t>mhasbort</a:t>
            </a:r>
            <a:endParaRPr lang="en-US" sz="28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D6D30B-F20A-4F41-8F6B-790D970859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8669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Fy</a:t>
            </a:r>
            <a:r>
              <a:rPr lang="en-US" sz="2800" b="1" dirty="0"/>
              <a:t> </a:t>
            </a:r>
            <a:r>
              <a:rPr lang="en-US" sz="2800" b="1" dirty="0" err="1"/>
              <a:t>mhasbort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79AE78-F1C1-3148-899A-BD74EC9118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3817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1A7DD7-49D7-6B4C-93A6-A124C34FA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0"/>
            <a:ext cx="11413066" cy="69380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3A3814-ABFC-5D4F-9B7B-1D842F86ECD2}"/>
              </a:ext>
            </a:extLst>
          </p:cNvPr>
          <p:cNvSpPr txBox="1"/>
          <p:nvPr/>
        </p:nvSpPr>
        <p:spPr>
          <a:xfrm>
            <a:off x="1744134" y="437429"/>
            <a:ext cx="9736665" cy="6194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>
                <a:latin typeface="Segoe Print" panose="02000800000000000000" pitchFamily="2" charset="0"/>
              </a:rPr>
              <a:t>Dydd</a:t>
            </a:r>
            <a:r>
              <a:rPr lang="en-US" b="1" u="sng" dirty="0">
                <a:latin typeface="Segoe Print" panose="02000800000000000000" pitchFamily="2" charset="0"/>
              </a:rPr>
              <a:t> </a:t>
            </a:r>
            <a:r>
              <a:rPr lang="en-US" b="1" u="sng" dirty="0" err="1">
                <a:latin typeface="Segoe Print" panose="02000800000000000000" pitchFamily="2" charset="0"/>
              </a:rPr>
              <a:t>Iau</a:t>
            </a:r>
            <a:r>
              <a:rPr lang="en-US" b="1" u="sng" dirty="0">
                <a:latin typeface="Segoe Print" panose="02000800000000000000" pitchFamily="2" charset="0"/>
              </a:rPr>
              <a:t>, y </a:t>
            </a:r>
            <a:r>
              <a:rPr lang="en-US" b="1" u="sng" dirty="0" err="1">
                <a:latin typeface="Segoe Print" panose="02000800000000000000" pitchFamily="2" charset="0"/>
              </a:rPr>
              <a:t>deuddegfed</a:t>
            </a:r>
            <a:r>
              <a:rPr lang="en-US" b="1" u="sng" dirty="0">
                <a:latin typeface="Segoe Print" panose="02000800000000000000" pitchFamily="2" charset="0"/>
              </a:rPr>
              <a:t> o </a:t>
            </a:r>
            <a:r>
              <a:rPr lang="en-US" b="1" u="sng" dirty="0" err="1">
                <a:latin typeface="Segoe Print" panose="02000800000000000000" pitchFamily="2" charset="0"/>
              </a:rPr>
              <a:t>Dachwedd</a:t>
            </a:r>
            <a:r>
              <a:rPr lang="en-US" b="1" u="sng" dirty="0">
                <a:latin typeface="Segoe Print" panose="02000800000000000000" pitchFamily="2" charset="0"/>
              </a:rPr>
              <a:t>, 2020</a:t>
            </a:r>
          </a:p>
          <a:p>
            <a:endParaRPr lang="en-US" sz="800" b="1" u="sng" dirty="0">
              <a:latin typeface="Segoe Print" panose="02000800000000000000" pitchFamily="2" charset="0"/>
            </a:endParaRPr>
          </a:p>
          <a:p>
            <a:pPr algn="ctr"/>
            <a:r>
              <a:rPr lang="en-US" b="1" u="sng" dirty="0" err="1">
                <a:latin typeface="Segoe Print" panose="02000800000000000000" pitchFamily="2" charset="0"/>
              </a:rPr>
              <a:t>Dyma</a:t>
            </a:r>
            <a:r>
              <a:rPr lang="en-US" b="1" u="sng" dirty="0">
                <a:latin typeface="Segoe Print" panose="02000800000000000000" pitchFamily="2" charset="0"/>
              </a:rPr>
              <a:t> fi!</a:t>
            </a:r>
          </a:p>
          <a:p>
            <a:endParaRPr lang="en-US" sz="2400" b="1" dirty="0">
              <a:latin typeface="Segoe Print" panose="02000800000000000000" pitchFamily="2" charset="0"/>
            </a:endParaRPr>
          </a:p>
          <a:p>
            <a:r>
              <a:rPr lang="en-US" b="1" dirty="0">
                <a:latin typeface="Segoe Print" panose="02000800000000000000" pitchFamily="2" charset="0"/>
              </a:rPr>
              <a:t>Nod y </a:t>
            </a:r>
            <a:r>
              <a:rPr lang="en-US" b="1" dirty="0" err="1">
                <a:latin typeface="Segoe Print" panose="02000800000000000000" pitchFamily="2" charset="0"/>
              </a:rPr>
              <a:t>wers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ydy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ysgrifennu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hunanbortread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yn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Gymraeg</a:t>
            </a:r>
            <a:r>
              <a:rPr lang="en-US" b="1" dirty="0">
                <a:latin typeface="Segoe Print" panose="02000800000000000000" pitchFamily="2" charset="0"/>
              </a:rPr>
              <a:t>.</a:t>
            </a:r>
          </a:p>
          <a:p>
            <a:endParaRPr lang="en-US" sz="2400" dirty="0">
              <a:latin typeface="Segoe Print" panose="02000800000000000000" pitchFamily="2" charset="0"/>
            </a:endParaRPr>
          </a:p>
          <a:p>
            <a:endParaRPr lang="en-US" sz="2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	</a:t>
            </a:r>
            <a:r>
              <a:rPr lang="en-US" dirty="0" err="1">
                <a:latin typeface="Segoe Print" panose="02000800000000000000" pitchFamily="2" charset="0"/>
              </a:rPr>
              <a:t>Helo</a:t>
            </a:r>
            <a:r>
              <a:rPr lang="en-US" dirty="0">
                <a:latin typeface="Segoe Print" panose="02000800000000000000" pitchFamily="2" charset="0"/>
              </a:rPr>
              <a:t>!   Nia </a:t>
            </a:r>
            <a:r>
              <a:rPr lang="en-US" dirty="0" err="1">
                <a:latin typeface="Segoe Print" panose="02000800000000000000" pitchFamily="2" charset="0"/>
              </a:rPr>
              <a:t>ydw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</a:t>
            </a:r>
            <a:r>
              <a:rPr lang="en-US" dirty="0">
                <a:latin typeface="Segoe Print" panose="02000800000000000000" pitchFamily="2" charset="0"/>
              </a:rPr>
              <a:t>.  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41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 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dathlu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fy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mhen-blwydd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ym</a:t>
            </a:r>
            <a:endParaRPr lang="en-US" dirty="0">
              <a:latin typeface="Segoe Print" panose="02000800000000000000" pitchFamily="2" charset="0"/>
            </a:endParaRP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mis </a:t>
            </a:r>
            <a:r>
              <a:rPr lang="en-US" dirty="0" err="1">
                <a:latin typeface="Segoe Print" panose="02000800000000000000" pitchFamily="2" charset="0"/>
              </a:rPr>
              <a:t>Medi</a:t>
            </a:r>
            <a:r>
              <a:rPr lang="en-US" dirty="0">
                <a:latin typeface="Segoe Print" panose="02000800000000000000" pitchFamily="2" charset="0"/>
              </a:rPr>
              <a:t>.</a:t>
            </a: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	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byw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yng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Ngheredigion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mewn</a:t>
            </a:r>
            <a:r>
              <a:rPr lang="en-US" dirty="0">
                <a:latin typeface="Segoe Print" panose="02000800000000000000" pitchFamily="2" charset="0"/>
              </a:rPr>
              <a:t> ty </a:t>
            </a:r>
            <a:r>
              <a:rPr lang="en-US" dirty="0" err="1">
                <a:latin typeface="Segoe Print" panose="02000800000000000000" pitchFamily="2" charset="0"/>
              </a:rPr>
              <a:t>ar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wahân</a:t>
            </a:r>
            <a:r>
              <a:rPr lang="en-US" dirty="0">
                <a:latin typeface="Segoe Print" panose="02000800000000000000" pitchFamily="2" charset="0"/>
              </a:rPr>
              <a:t>.  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byw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fy</a:t>
            </a:r>
            <a:r>
              <a:rPr lang="en-US" dirty="0">
                <a:latin typeface="Segoe Print" panose="02000800000000000000" pitchFamily="2" charset="0"/>
              </a:rPr>
              <a:t> </a:t>
            </a:r>
          </a:p>
          <a:p>
            <a:endParaRPr lang="en-US" sz="1050" dirty="0">
              <a:latin typeface="Segoe Print" panose="02000800000000000000" pitchFamily="2" charset="0"/>
            </a:endParaRPr>
          </a:p>
          <a:p>
            <a:r>
              <a:rPr lang="en-US" dirty="0" err="1">
                <a:latin typeface="Segoe Print" panose="02000800000000000000" pitchFamily="2" charset="0"/>
              </a:rPr>
              <a:t>nheulu</a:t>
            </a:r>
            <a:r>
              <a:rPr lang="en-US" dirty="0">
                <a:latin typeface="Segoe Print" panose="02000800000000000000" pitchFamily="2" charset="0"/>
              </a:rPr>
              <a:t>.   Mae </a:t>
            </a:r>
            <a:r>
              <a:rPr lang="en-US" dirty="0" err="1">
                <a:latin typeface="Segoe Print" panose="02000800000000000000" pitchFamily="2" charset="0"/>
              </a:rPr>
              <a:t>gwr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fi.  Mae un </a:t>
            </a:r>
            <a:r>
              <a:rPr lang="en-US" dirty="0" err="1">
                <a:latin typeface="Segoe Print" panose="02000800000000000000" pitchFamily="2" charset="0"/>
              </a:rPr>
              <a:t>mab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fi. Mae </a:t>
            </a:r>
            <a:r>
              <a:rPr lang="en-US" dirty="0" err="1">
                <a:latin typeface="Segoe Print" panose="02000800000000000000" pitchFamily="2" charset="0"/>
              </a:rPr>
              <a:t>Ifan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11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 Mae </a:t>
            </a:r>
            <a:r>
              <a:rPr lang="en-US" dirty="0" err="1">
                <a:latin typeface="Segoe Print" panose="02000800000000000000" pitchFamily="2" charset="0"/>
              </a:rPr>
              <a:t>dwy</a:t>
            </a:r>
            <a:r>
              <a:rPr lang="en-US" dirty="0">
                <a:latin typeface="Segoe Print" panose="02000800000000000000" pitchFamily="2" charset="0"/>
              </a:rPr>
              <a:t> </a:t>
            </a:r>
          </a:p>
          <a:p>
            <a:endParaRPr lang="en-US" sz="600" dirty="0">
              <a:latin typeface="Segoe Print" panose="02000800000000000000" pitchFamily="2" charset="0"/>
            </a:endParaRPr>
          </a:p>
          <a:p>
            <a:r>
              <a:rPr lang="en-US" dirty="0" err="1">
                <a:latin typeface="Segoe Print" panose="02000800000000000000" pitchFamily="2" charset="0"/>
              </a:rPr>
              <a:t>ferch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 </a:t>
            </a:r>
            <a:r>
              <a:rPr lang="en-US" dirty="0" err="1">
                <a:latin typeface="Segoe Print" panose="02000800000000000000" pitchFamily="2" charset="0"/>
              </a:rPr>
              <a:t>hefyd</a:t>
            </a:r>
            <a:r>
              <a:rPr lang="en-US" dirty="0">
                <a:latin typeface="Segoe Print" panose="02000800000000000000" pitchFamily="2" charset="0"/>
              </a:rPr>
              <a:t>.  Mae Mali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13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 Mae Lois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9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Mae un </a:t>
            </a:r>
            <a:r>
              <a:rPr lang="en-US" dirty="0" err="1">
                <a:latin typeface="Segoe Print" panose="02000800000000000000" pitchFamily="2" charset="0"/>
              </a:rPr>
              <a:t>brawd</a:t>
            </a:r>
            <a:r>
              <a:rPr lang="en-US" dirty="0">
                <a:latin typeface="Segoe Print" panose="02000800000000000000" pitchFamily="2" charset="0"/>
              </a:rPr>
              <a:t> ac </a:t>
            </a: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un </a:t>
            </a:r>
            <a:r>
              <a:rPr lang="en-US" dirty="0" err="1">
                <a:latin typeface="Segoe Print" panose="02000800000000000000" pitchFamily="2" charset="0"/>
              </a:rPr>
              <a:t>chwaer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fi.  Fi </a:t>
            </a:r>
            <a:r>
              <a:rPr lang="en-US" dirty="0" err="1">
                <a:latin typeface="Segoe Print" panose="02000800000000000000" pitchFamily="2" charset="0"/>
              </a:rPr>
              <a:t>ydy’r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chwaer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fawr</a:t>
            </a:r>
            <a:r>
              <a:rPr lang="en-US" dirty="0">
                <a:latin typeface="Segoe Print" panose="02000800000000000000" pitchFamily="2" charset="0"/>
              </a:rPr>
              <a:t>!</a:t>
            </a:r>
          </a:p>
          <a:p>
            <a:endParaRPr lang="en-US" dirty="0">
              <a:latin typeface="Segoe Print" panose="02000800000000000000" pitchFamily="2" charset="0"/>
            </a:endParaRPr>
          </a:p>
          <a:p>
            <a:pPr algn="ctr"/>
            <a:r>
              <a:rPr lang="en-US" sz="54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Beth </a:t>
            </a:r>
            <a:r>
              <a:rPr lang="en-US" sz="5400" b="1" dirty="0" err="1">
                <a:solidFill>
                  <a:srgbClr val="FF0000"/>
                </a:solidFill>
                <a:latin typeface="Arial Rounded MT Bold" panose="020F0704030504030204" pitchFamily="34" charset="77"/>
              </a:rPr>
              <a:t>nesaf</a:t>
            </a:r>
            <a:r>
              <a:rPr lang="en-US" sz="54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?</a:t>
            </a:r>
          </a:p>
          <a:p>
            <a:endParaRPr lang="en-US" dirty="0">
              <a:latin typeface="Segoe Print" panose="02000800000000000000" pitchFamily="2" charset="0"/>
            </a:endParaRPr>
          </a:p>
          <a:p>
            <a:endParaRPr lang="en-US" dirty="0">
              <a:latin typeface="Segoe Print" panose="02000800000000000000" pitchFamily="2" charset="0"/>
            </a:endParaRPr>
          </a:p>
          <a:p>
            <a:endParaRPr lang="en-US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0529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3304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527237-EBB9-894B-B356-6C8184B7329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4933A2CF-67F1-A446-BA6B-6F7035CDD30E}"/>
              </a:ext>
            </a:extLst>
          </p:cNvPr>
          <p:cNvSpPr/>
          <p:nvPr/>
        </p:nvSpPr>
        <p:spPr>
          <a:xfrm>
            <a:off x="3178628" y="269630"/>
            <a:ext cx="5834743" cy="2895600"/>
          </a:xfrm>
          <a:prstGeom prst="star12">
            <a:avLst/>
          </a:prstGeom>
          <a:solidFill>
            <a:schemeClr val="accent3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chemeClr val="tx1"/>
                </a:solidFill>
              </a:rPr>
              <a:t>Oes</a:t>
            </a: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cwestiwn</a:t>
            </a:r>
            <a:r>
              <a:rPr lang="en-US" sz="4800" b="1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682798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412652" y="1638502"/>
            <a:ext cx="5683348" cy="230832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Dysgwch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patrymau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iaith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a’r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eirfa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6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Cwblhewch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dasg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ysgrifennu</a:t>
            </a: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312542" y="1638502"/>
            <a:ext cx="5462768" cy="230832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Learn the language patterns and any new vocabulary.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6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Complete your written task.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43E634-58AE-0940-9595-316D891E34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CB6A95-75DE-3042-A69A-9F0C6F29E9B0}"/>
              </a:ext>
            </a:extLst>
          </p:cNvPr>
          <p:cNvSpPr txBox="1"/>
          <p:nvPr/>
        </p:nvSpPr>
        <p:spPr>
          <a:xfrm>
            <a:off x="3398520" y="128016"/>
            <a:ext cx="5394960" cy="1261884"/>
          </a:xfrm>
          <a:prstGeom prst="rect">
            <a:avLst/>
          </a:prstGeom>
          <a:solidFill>
            <a:srgbClr val="002060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bg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Erbyn</a:t>
            </a:r>
            <a:r>
              <a:rPr lang="en-US" sz="4400" b="1" dirty="0">
                <a:solidFill>
                  <a:schemeClr val="bg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4400" b="1" dirty="0" err="1">
                <a:solidFill>
                  <a:schemeClr val="bg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tro</a:t>
            </a:r>
            <a:r>
              <a:rPr lang="en-US" sz="4400" b="1" dirty="0">
                <a:solidFill>
                  <a:schemeClr val="bg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400" b="1" dirty="0" err="1">
                <a:solidFill>
                  <a:schemeClr val="bg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nesaf</a:t>
            </a:r>
            <a:r>
              <a:rPr lang="en-US" sz="4400" b="1" dirty="0">
                <a:solidFill>
                  <a:schemeClr val="bg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</a:p>
          <a:p>
            <a:pPr algn="ctr"/>
            <a:r>
              <a:rPr lang="en-US" sz="3200" b="1" dirty="0">
                <a:solidFill>
                  <a:schemeClr val="bg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 next time …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1A3C8-3BDF-6246-8D85-0E3D84F6DCCB}"/>
              </a:ext>
            </a:extLst>
          </p:cNvPr>
          <p:cNvSpPr txBox="1"/>
          <p:nvPr/>
        </p:nvSpPr>
        <p:spPr>
          <a:xfrm>
            <a:off x="3615062" y="4344340"/>
            <a:ext cx="5394960" cy="1569660"/>
          </a:xfrm>
          <a:prstGeom prst="rect">
            <a:avLst/>
          </a:prstGeom>
          <a:solidFill>
            <a:schemeClr val="accent1"/>
          </a:solidFill>
          <a:ln w="571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Tro</a:t>
            </a:r>
            <a:r>
              <a:rPr lang="en-US" sz="3200" b="1" u="sng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u="sng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nesaf</a:t>
            </a:r>
            <a:r>
              <a:rPr lang="en-US" sz="3200" b="1" u="sng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:</a:t>
            </a:r>
          </a:p>
          <a:p>
            <a:pPr algn="ctr"/>
            <a:r>
              <a:rPr lang="en-US" sz="32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10.3.2022 @ 9am </a:t>
            </a:r>
          </a:p>
          <a:p>
            <a:pPr algn="ctr"/>
            <a:r>
              <a:rPr lang="en-US" sz="32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CJ1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3D34ACA-8E68-F743-9FB6-5140A83DD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5295" y="4351816"/>
            <a:ext cx="1444753" cy="144475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594DEF2-CBDA-2348-8EE8-89D76B2FA9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8735" y="4378634"/>
            <a:ext cx="1444753" cy="1444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251596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2300</TotalTime>
  <Words>1834</Words>
  <Application>Microsoft Macintosh PowerPoint</Application>
  <PresentationFormat>Widescreen</PresentationFormat>
  <Paragraphs>461</Paragraphs>
  <Slides>31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4" baseType="lpstr">
      <vt:lpstr>Arial</vt:lpstr>
      <vt:lpstr>Arial Rounded MT Bold</vt:lpstr>
      <vt:lpstr>Ayuthaya</vt:lpstr>
      <vt:lpstr>Bookman Old Style</vt:lpstr>
      <vt:lpstr>Calibri</vt:lpstr>
      <vt:lpstr>Calibri Light</vt:lpstr>
      <vt:lpstr>Century Gothic</vt:lpstr>
      <vt:lpstr>Cooper Black</vt:lpstr>
      <vt:lpstr>Gill Sans MT</vt:lpstr>
      <vt:lpstr>Impact</vt:lpstr>
      <vt:lpstr>Noteworthy Light</vt:lpstr>
      <vt:lpstr>Segoe Print</vt:lpstr>
      <vt:lpstr>Badge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Mwy o wybodaeth …      More information …   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193</cp:revision>
  <cp:lastPrinted>2022-02-11T14:26:07Z</cp:lastPrinted>
  <dcterms:created xsi:type="dcterms:W3CDTF">2020-09-11T11:29:22Z</dcterms:created>
  <dcterms:modified xsi:type="dcterms:W3CDTF">2022-02-11T14:27:48Z</dcterms:modified>
</cp:coreProperties>
</file>