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4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5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6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notesMasterIdLst>
    <p:notesMasterId r:id="rId45"/>
  </p:notesMasterIdLst>
  <p:sldIdLst>
    <p:sldId id="257" r:id="rId8"/>
    <p:sldId id="256" r:id="rId9"/>
    <p:sldId id="271" r:id="rId10"/>
    <p:sldId id="272" r:id="rId11"/>
    <p:sldId id="273" r:id="rId12"/>
    <p:sldId id="280" r:id="rId13"/>
    <p:sldId id="275" r:id="rId14"/>
    <p:sldId id="276" r:id="rId15"/>
    <p:sldId id="277" r:id="rId16"/>
    <p:sldId id="282" r:id="rId17"/>
    <p:sldId id="284" r:id="rId18"/>
    <p:sldId id="306" r:id="rId19"/>
    <p:sldId id="307" r:id="rId20"/>
    <p:sldId id="322" r:id="rId21"/>
    <p:sldId id="323" r:id="rId22"/>
    <p:sldId id="281" r:id="rId23"/>
    <p:sldId id="279" r:id="rId24"/>
    <p:sldId id="290" r:id="rId25"/>
    <p:sldId id="291" r:id="rId26"/>
    <p:sldId id="292" r:id="rId27"/>
    <p:sldId id="293" r:id="rId28"/>
    <p:sldId id="294" r:id="rId29"/>
    <p:sldId id="285" r:id="rId30"/>
    <p:sldId id="305" r:id="rId31"/>
    <p:sldId id="287" r:id="rId32"/>
    <p:sldId id="288" r:id="rId33"/>
    <p:sldId id="289" r:id="rId34"/>
    <p:sldId id="295" r:id="rId35"/>
    <p:sldId id="296" r:id="rId36"/>
    <p:sldId id="297" r:id="rId37"/>
    <p:sldId id="298" r:id="rId38"/>
    <p:sldId id="299" r:id="rId39"/>
    <p:sldId id="300" r:id="rId40"/>
    <p:sldId id="301" r:id="rId41"/>
    <p:sldId id="278" r:id="rId42"/>
    <p:sldId id="303" r:id="rId43"/>
    <p:sldId id="274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theme" Target="theme/theme1.xml"/><Relationship Id="rId8" Type="http://schemas.openxmlformats.org/officeDocument/2006/relationships/slide" Target="slides/slid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presProps" Target="presProps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E89D4-6094-4551-A5B4-D27CE92AEAD8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CD4B5-2B5D-47D0-98E9-D3387C93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Relationship Id="rId5" Type="http://schemas.microsoft.com/office/2007/relationships/hdphoto" Target="../media/hdphoto2.wdp"/><Relationship Id="rId4" Type="http://schemas.openxmlformats.org/officeDocument/2006/relationships/image" Target="../media/image17.png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6090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9152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2417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3637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80619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46793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68249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5429A-C492-4DD8-9FE8-355162630294}" type="datetime1">
              <a:rPr lang="en-US"/>
              <a:pPr>
                <a:defRPr/>
              </a:pPr>
              <a:t>4/26/2025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661B28-D657-444B-9D1F-53928476C6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7222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7AB3C-0001-A874-04F9-BC51A40661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4C860D-4EE7-A4B0-8993-417D17D6B7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16E06-DF08-1606-6FC9-A9C9D6C6C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84739D-9AAB-4EC9-A3A3-790D1BB61258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7F101-94B9-6F6D-F934-A6B4C75BB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790B1-DC1F-526A-8448-4793C44B4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1BB8E2-4BF9-456D-A101-E9F429AE6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3619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4/26/2025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5336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4/26/2025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9426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4/26/2025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954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4/26/2025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45037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4/26/2025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22600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866652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94889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79172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726951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268573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45836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10" Type="http://schemas.openxmlformats.org/officeDocument/2006/relationships/image" Target="../media/image7.png"/><Relationship Id="rId4" Type="http://schemas.openxmlformats.org/officeDocument/2006/relationships/slideLayout" Target="../slideLayouts/slideLayout11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5" Type="http://schemas.openxmlformats.org/officeDocument/2006/relationships/slideLayout" Target="../slideLayouts/slideLayout20.xml"/><Relationship Id="rId10" Type="http://schemas.openxmlformats.org/officeDocument/2006/relationships/image" Target="../media/image14.png"/><Relationship Id="rId4" Type="http://schemas.openxmlformats.org/officeDocument/2006/relationships/slideLayout" Target="../slideLayouts/slideLayout19.xml"/><Relationship Id="rId9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21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5" Type="http://schemas.openxmlformats.org/officeDocument/2006/relationships/slideLayout" Target="../slideLayouts/slideLayout34.xml"/><Relationship Id="rId4" Type="http://schemas.openxmlformats.org/officeDocument/2006/relationships/slideLayout" Target="../slideLayouts/slideLayout33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77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700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1498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1720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B6C5E-D79E-4BBE-B215-8729C72FA6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6500" dirty="0"/>
              <a:t>Social and Educational Research for Professional Practice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EA84ED-E8E1-4A97-8DB0-CA2A6166C86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ECYW5001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244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D1098-C4FD-4F42-A769-D3FCDC84E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35BFF-7AEA-41E8-9565-2631CDAE8B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Feedback from assignment so far</a:t>
            </a:r>
          </a:p>
          <a:p>
            <a:endParaRPr lang="en-GB" dirty="0"/>
          </a:p>
          <a:p>
            <a:r>
              <a:rPr lang="en-GB" dirty="0"/>
              <a:t>Recap last lecture – step by step and data analysis</a:t>
            </a:r>
          </a:p>
          <a:p>
            <a:endParaRPr lang="en-GB" dirty="0"/>
          </a:p>
          <a:p>
            <a:r>
              <a:rPr lang="en-GB" dirty="0"/>
              <a:t>Involving young people in research</a:t>
            </a:r>
          </a:p>
          <a:p>
            <a:endParaRPr lang="en-GB" dirty="0"/>
          </a:p>
          <a:p>
            <a:r>
              <a:rPr lang="en-GB" dirty="0"/>
              <a:t>Methods of data collection</a:t>
            </a:r>
          </a:p>
          <a:p>
            <a:endParaRPr lang="en-GB" dirty="0"/>
          </a:p>
          <a:p>
            <a:r>
              <a:rPr lang="en-GB" dirty="0"/>
              <a:t>Self directed study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871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31702-2612-4D21-9EE5-AFB9F653C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lecture…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6E090-5DDE-4130-BD6D-3759C9A461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endParaRPr lang="en-GB" dirty="0"/>
          </a:p>
          <a:p>
            <a:pPr marL="27432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6F305CE-A190-441D-A9E9-8E250B58948C}"/>
              </a:ext>
            </a:extLst>
          </p:cNvPr>
          <p:cNvSpPr txBox="1">
            <a:spLocks/>
          </p:cNvSpPr>
          <p:nvPr/>
        </p:nvSpPr>
        <p:spPr>
          <a:xfrm>
            <a:off x="1222248" y="22738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  <a:p>
            <a:r>
              <a:rPr lang="en-GB" dirty="0"/>
              <a:t>Step by step for research</a:t>
            </a:r>
          </a:p>
          <a:p>
            <a:endParaRPr lang="en-GB" dirty="0"/>
          </a:p>
          <a:p>
            <a:r>
              <a:rPr lang="en-GB" dirty="0"/>
              <a:t>Data analysis</a:t>
            </a:r>
          </a:p>
          <a:p>
            <a:endParaRPr lang="en-GB" dirty="0"/>
          </a:p>
          <a:p>
            <a:pPr marL="0" indent="0">
              <a:buFont typeface="Wingdings" pitchFamily="2" charset="2"/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298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FA2ED-D151-47FF-9944-051CCDF44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Young people in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6ED3C-60FC-41B3-88D9-64BF36213A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In two groups discuss the following questions </a:t>
            </a:r>
            <a:r>
              <a:rPr lang="en-GB" altLang="en-US"/>
              <a:t>(15 </a:t>
            </a:r>
            <a:r>
              <a:rPr lang="en-GB" altLang="en-US" dirty="0"/>
              <a:t>minutes):</a:t>
            </a:r>
          </a:p>
          <a:p>
            <a:endParaRPr lang="en-GB" altLang="en-US" dirty="0"/>
          </a:p>
          <a:p>
            <a:r>
              <a:rPr lang="en-GB" altLang="en-US" dirty="0"/>
              <a:t>Why involve Young People in Research?</a:t>
            </a:r>
          </a:p>
          <a:p>
            <a:endParaRPr lang="en-GB" altLang="en-US" dirty="0"/>
          </a:p>
          <a:p>
            <a:r>
              <a:rPr lang="en-GB" altLang="en-US" dirty="0"/>
              <a:t>To What extent should we? </a:t>
            </a:r>
          </a:p>
          <a:p>
            <a:endParaRPr lang="en-GB" altLang="en-US" dirty="0"/>
          </a:p>
          <a:p>
            <a:r>
              <a:rPr lang="en-GB" altLang="en-US" dirty="0"/>
              <a:t>To what extent are we able to?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680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3A7C4-219E-4FD0-A876-6755DB98C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5DAD6-E691-4A43-9DE4-34E187A8E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905000"/>
            <a:ext cx="10058400" cy="4343400"/>
          </a:xfrm>
        </p:spPr>
        <p:txBody>
          <a:bodyPr>
            <a:normAutofit fontScale="70000" lnSpcReduction="2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If the service is for them should they not have a stake in it? 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Become the creators of Knowledge; agents of change themselves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274320" indent="-274320">
              <a:defRPr/>
            </a:pPr>
            <a:r>
              <a:rPr lang="en-GB" altLang="en-US" dirty="0"/>
              <a:t>If we begin to view young people as agents of change then we begin to change our mindsets about them… a move from a preventive mindset towards a developmental one… from thinking that :</a:t>
            </a:r>
          </a:p>
          <a:p>
            <a:pPr marL="0" indent="0">
              <a:buNone/>
              <a:defRPr/>
            </a:pPr>
            <a:r>
              <a:rPr lang="en-GB" altLang="en-US" dirty="0"/>
              <a:t>“…youth problems are the principal barrier to youth development to valuing youth development as the most effective strategy for the prevention of youth problems… (Pittman and White, 1991)”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How do these two points fit with your role as Youth Workers? 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Can you relate it to your assignment?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634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F93BB-318B-44CF-BDB9-F76A490A5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Value of engaging young people in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25110-2C18-4593-9974-9D9E21CA9C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/>
              <a:t>What would be the advantages of engaging  young people in research for your organisation (your thoughts): </a:t>
            </a:r>
          </a:p>
          <a:p>
            <a:endParaRPr lang="en-GB" altLang="en-US" sz="2000" dirty="0"/>
          </a:p>
          <a:p>
            <a:r>
              <a:rPr lang="en-GB" altLang="en-US" sz="2000" dirty="0"/>
              <a:t>Enable them to change the programme according to their needs</a:t>
            </a:r>
            <a:endParaRPr lang="en-GB" altLang="en-US" dirty="0"/>
          </a:p>
          <a:p>
            <a:endParaRPr lang="en-GB" altLang="en-US" sz="2000" dirty="0"/>
          </a:p>
          <a:p>
            <a:r>
              <a:rPr lang="en-GB" altLang="en-US" sz="2000" dirty="0"/>
              <a:t>Cultural change</a:t>
            </a:r>
            <a:endParaRPr lang="en-GB" altLang="en-US" dirty="0"/>
          </a:p>
          <a:p>
            <a:endParaRPr lang="en-GB" altLang="en-US" sz="2000" dirty="0"/>
          </a:p>
          <a:p>
            <a:r>
              <a:rPr lang="en-GB" altLang="en-US" sz="2000" dirty="0"/>
              <a:t>Empowerment</a:t>
            </a:r>
            <a:endParaRPr lang="en-GB" altLang="en-US" dirty="0"/>
          </a:p>
          <a:p>
            <a:endParaRPr lang="en-GB" altLang="en-US" sz="2000" dirty="0"/>
          </a:p>
          <a:p>
            <a:r>
              <a:rPr lang="en-GB" altLang="en-US" sz="2000" dirty="0"/>
              <a:t>Reforming / Transformative experience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448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09903-2B28-48F7-B932-2B94C7FF6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we include young people?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E5AAC-4D6D-4744-B5F1-70C7CD867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Creating the right environment: 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How do you engage young people in any project you want them to be involved in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What are the key ingredients?</a:t>
            </a:r>
          </a:p>
          <a:p>
            <a:pPr marL="365760" lvl="1" indent="0" fontAlgn="auto">
              <a:spcAft>
                <a:spcPts val="0"/>
              </a:spcAft>
              <a:buNone/>
              <a:defRPr/>
            </a:pPr>
            <a:r>
              <a:rPr lang="en-GB" altLang="en-US" dirty="0"/>
              <a:t>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Do Young people want to participate?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Who should participate? 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How Many?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Should they be paid in some way?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What age should they be?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en-GB" altLang="en-US" dirty="0"/>
              <a:t>How do we engage others especially those in power?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4989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9187F-B2C3-4A40-91D4-8EA1B7131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Methods/tools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6309CA-477C-4004-88C6-AACFAA8FD8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Traditional: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A9405D-4BB6-4964-ACB7-D6AC4FA651C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GB" altLang="en-US" dirty="0"/>
              <a:t>Interviews    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Focus Groups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Questionnaires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Surveys 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206AB4-85B6-4615-A146-4E7CC549FA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Creative: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57A283-D1DA-4EA2-A07C-9506E35472D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Visual Techniques :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GB" altLang="en-US" dirty="0"/>
              <a:t>Drawing diary maps. 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Role Play Drama and songs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GB" altLang="en-US" dirty="0"/>
              <a:t>Drama, songs 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Photo Appraisal and Video Making </a:t>
            </a:r>
          </a:p>
          <a:p>
            <a:pPr marL="640080" lvl="1" indent="-274320" fontAlgn="auto">
              <a:spcAft>
                <a:spcPts val="0"/>
              </a:spcAft>
              <a:defRPr/>
            </a:pPr>
            <a:endParaRPr lang="en-GB" altLang="en-US" dirty="0"/>
          </a:p>
          <a:p>
            <a:pPr marL="640080" lvl="1" indent="-274320" fontAlgn="auto">
              <a:spcAft>
                <a:spcPts val="0"/>
              </a:spcAft>
              <a:defRPr/>
            </a:pPr>
            <a:r>
              <a:rPr lang="en-GB" altLang="en-US" dirty="0"/>
              <a:t>Any suggestions?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AD487-B06F-4FF2-A23A-E0B25C6BE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of data collection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5B1D63-3776-4088-999B-496F80901F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4630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8B73E-52AE-4374-ADAE-A3CF8B5DC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638175"/>
            <a:ext cx="4754880" cy="5534025"/>
          </a:xfrm>
        </p:spPr>
        <p:txBody>
          <a:bodyPr>
            <a:normAutofit/>
          </a:bodyPr>
          <a:lstStyle/>
          <a:p>
            <a:r>
              <a:rPr lang="en-GB" b="1" dirty="0"/>
              <a:t>What is quantitative research?</a:t>
            </a:r>
          </a:p>
          <a:p>
            <a:r>
              <a:rPr lang="en-GB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Qualitative research 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involves collecting and analysing non-numerical data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(e.g., text, video, or audio) to understand concepts, opinions, or experiences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a method of research that produces descriptive (non-numerical) data, such as observations of behaviour or personal accounts of experiences. The </a:t>
            </a:r>
            <a:r>
              <a:rPr lang="en-GB" b="0" i="0" dirty="0">
                <a:effectLst/>
              </a:rPr>
              <a:t>goal of gathering this </a:t>
            </a:r>
            <a:r>
              <a:rPr lang="en-GB" b="0" i="0" strike="noStrike" dirty="0">
                <a:effectLst/>
              </a:rPr>
              <a:t>qualitative data</a:t>
            </a:r>
            <a:r>
              <a:rPr lang="en-GB" b="0" i="0" dirty="0">
                <a:effectLst/>
              </a:rPr>
              <a:t> is to examine how individuals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can perceive the world from different vantage points.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</a:rPr>
              <a:t>	(APA Dictionary of Psychology)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4E1C35-B0E0-47F4-BE87-4069F2E9F1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4224" y="638175"/>
            <a:ext cx="4754880" cy="5534025"/>
          </a:xfrm>
        </p:spPr>
        <p:txBody>
          <a:bodyPr>
            <a:normAutofit/>
          </a:bodyPr>
          <a:lstStyle/>
          <a:p>
            <a:r>
              <a:rPr lang="en-GB" b="1" dirty="0"/>
              <a:t>What is qualitative research?</a:t>
            </a:r>
          </a:p>
          <a:p>
            <a:r>
              <a:rPr lang="en-GB" altLang="en-US" dirty="0"/>
              <a:t>Explaining phenomena by collecting numerical data that are analysed using mathematically based methods (in particular statistics).</a:t>
            </a:r>
          </a:p>
          <a:p>
            <a:pPr lvl="1" algn="r">
              <a:buNone/>
            </a:pPr>
            <a:r>
              <a:rPr lang="en-GB" altLang="en-US" dirty="0" err="1"/>
              <a:t>Aliaga</a:t>
            </a:r>
            <a:r>
              <a:rPr lang="en-GB" altLang="en-US" dirty="0"/>
              <a:t> and Gunderson (2002)</a:t>
            </a:r>
          </a:p>
          <a:p>
            <a:pPr lvl="1">
              <a:buNone/>
            </a:pPr>
            <a:endParaRPr lang="en-GB" altLang="en-US" sz="2000" dirty="0"/>
          </a:p>
          <a:p>
            <a:pPr lvl="1">
              <a:buNone/>
            </a:pPr>
            <a:r>
              <a:rPr lang="en-GB" altLang="en-US" sz="2000" dirty="0"/>
              <a:t>	Note – non-quantitative data (</a:t>
            </a:r>
            <a:r>
              <a:rPr lang="en-GB" altLang="en-US" sz="2000" dirty="0" err="1"/>
              <a:t>eg</a:t>
            </a:r>
            <a:r>
              <a:rPr lang="en-GB" altLang="en-US" sz="2000" dirty="0"/>
              <a:t> beliefs, attitudes) can be transformed into a quantitative form by using measurement tools for example the use of a Likert scale.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8741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AD3A2-540D-47B8-83F6-1AD614DAA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BC8CC-E867-44ED-87E9-FA487B1BAA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Qualitative:</a:t>
            </a:r>
          </a:p>
          <a:p>
            <a:r>
              <a:rPr lang="en-GB" dirty="0"/>
              <a:t>Case Study </a:t>
            </a:r>
          </a:p>
          <a:p>
            <a:r>
              <a:rPr lang="en-GB" dirty="0"/>
              <a:t>Life History </a:t>
            </a:r>
          </a:p>
          <a:p>
            <a:r>
              <a:rPr lang="en-GB" dirty="0"/>
              <a:t>Action and applied research </a:t>
            </a:r>
          </a:p>
          <a:p>
            <a:r>
              <a:rPr lang="en-GB" dirty="0"/>
              <a:t>Participatory research </a:t>
            </a:r>
          </a:p>
          <a:p>
            <a:r>
              <a:rPr lang="en-GB" dirty="0"/>
              <a:t>Focus groups</a:t>
            </a:r>
          </a:p>
          <a:p>
            <a:r>
              <a:rPr lang="en-GB" dirty="0"/>
              <a:t>Interviews</a:t>
            </a:r>
          </a:p>
          <a:p>
            <a:r>
              <a:rPr lang="en-GB" dirty="0"/>
              <a:t>Creative activities</a:t>
            </a:r>
          </a:p>
          <a:p>
            <a:r>
              <a:rPr lang="en-GB" dirty="0"/>
              <a:t>observations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66AC87-3894-481A-B1AA-8840E892C5D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Quantitative:</a:t>
            </a:r>
          </a:p>
          <a:p>
            <a:pPr marL="609600" indent="-609600">
              <a:buFontTx/>
              <a:buAutoNum type="arabicPeriod"/>
            </a:pPr>
            <a:r>
              <a:rPr lang="en-GB" altLang="en-US" dirty="0"/>
              <a:t>Data preparation</a:t>
            </a:r>
          </a:p>
          <a:p>
            <a:pPr marL="609600" indent="-609600">
              <a:buFontTx/>
              <a:buAutoNum type="arabicPeriod"/>
            </a:pPr>
            <a:r>
              <a:rPr lang="en-GB" altLang="en-US" dirty="0"/>
              <a:t>Counting</a:t>
            </a:r>
          </a:p>
          <a:p>
            <a:pPr marL="609600" indent="-609600">
              <a:buFontTx/>
              <a:buAutoNum type="arabicPeriod"/>
            </a:pPr>
            <a:r>
              <a:rPr lang="en-GB" altLang="en-US" dirty="0"/>
              <a:t>Grouping</a:t>
            </a:r>
          </a:p>
          <a:p>
            <a:pPr marL="609600" indent="-609600">
              <a:buFontTx/>
              <a:buAutoNum type="arabicPeriod"/>
            </a:pPr>
            <a:r>
              <a:rPr lang="en-GB" altLang="en-US" dirty="0"/>
              <a:t>Relating</a:t>
            </a:r>
          </a:p>
          <a:p>
            <a:pPr marL="609600" indent="-609600">
              <a:buFontTx/>
              <a:buAutoNum type="arabicPeriod"/>
            </a:pPr>
            <a:r>
              <a:rPr lang="en-GB" altLang="en-US" dirty="0"/>
              <a:t>Predicting</a:t>
            </a:r>
          </a:p>
          <a:p>
            <a:pPr marL="609600" indent="-609600">
              <a:buFontTx/>
              <a:buAutoNum type="arabicPeriod"/>
            </a:pPr>
            <a:r>
              <a:rPr lang="en-GB" altLang="en-US" dirty="0"/>
              <a:t>Statistical (significance) testing </a:t>
            </a:r>
          </a:p>
          <a:p>
            <a:pPr marL="609600" indent="-609600">
              <a:buFontTx/>
              <a:buAutoNum type="arabicPeriod"/>
            </a:pPr>
            <a:r>
              <a:rPr lang="en-GB" altLang="en-US" dirty="0"/>
              <a:t>Surveys </a:t>
            </a:r>
          </a:p>
          <a:p>
            <a:pPr marL="609600" indent="-609600" algn="r">
              <a:buNone/>
            </a:pPr>
            <a:endParaRPr lang="en-GB" altLang="en-US" sz="1600" dirty="0"/>
          </a:p>
          <a:p>
            <a:pPr marL="609600" indent="-609600" algn="r">
              <a:buNone/>
            </a:pPr>
            <a:r>
              <a:rPr lang="en-GB" altLang="en-US" dirty="0"/>
              <a:t>(</a:t>
            </a:r>
            <a:r>
              <a:rPr lang="en-GB" altLang="en-US" dirty="0" err="1"/>
              <a:t>Sarantakos</a:t>
            </a:r>
            <a:r>
              <a:rPr lang="en-GB" altLang="en-US" dirty="0"/>
              <a:t>, 2000, 328)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0751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Know the Difference between Quantitative and Qualitative Research. | Yukti">
            <a:extLst>
              <a:ext uri="{FF2B5EF4-FFF2-40B4-BE49-F238E27FC236}">
                <a16:creationId xmlns:a16="http://schemas.microsoft.com/office/drawing/2014/main" id="{3B5B9ADC-4A90-491B-B29D-BA85FEDA63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063" y="377957"/>
            <a:ext cx="10860505" cy="585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1526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831B8-AF2B-4586-BA4A-B0AB125A0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Interpreting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DE7FB-7E7C-4B9D-962B-A7F4A43FD3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Qualitative data usually provides an answer to a ‘why’? Question , and are generally open questions. </a:t>
            </a:r>
          </a:p>
          <a:p>
            <a:endParaRPr lang="en-GB" dirty="0"/>
          </a:p>
          <a:p>
            <a:r>
              <a:rPr lang="en-GB" dirty="0"/>
              <a:t>This kind of data will be gained from open ended questionnaires, interviews and focus groups as well as creative methods such as photographs videos and drawings. </a:t>
            </a:r>
          </a:p>
          <a:p>
            <a:endParaRPr lang="en-GB" dirty="0"/>
          </a:p>
          <a:p>
            <a:r>
              <a:rPr lang="en-GB" dirty="0"/>
              <a:t>There are a number of approaches to analysing this kind of data: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030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A7AF6-64A9-44F9-B75F-97337EE16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Explore Research Methods: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8BF76-5FD4-45EC-8A58-AAD7B6958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altLang="en-US" dirty="0"/>
              <a:t>Focus Groups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Semi Structured Interviews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Surveys 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Participatory methods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Case studies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74119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40840-8779-4191-81FE-426E72D1C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53E27-7717-4D63-A420-7C952BBDC2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74320" indent="-274320">
              <a:defRPr/>
            </a:pPr>
            <a:r>
              <a:rPr lang="en-GB" dirty="0"/>
              <a:t>Methods:</a:t>
            </a:r>
            <a:r>
              <a:rPr lang="en-US" dirty="0"/>
              <a:t> are the tools you use to collect data. </a:t>
            </a:r>
          </a:p>
          <a:p>
            <a:pPr marL="274320" indent="-274320">
              <a:defRPr/>
            </a:pPr>
            <a:endParaRPr lang="en-US" dirty="0"/>
          </a:p>
          <a:p>
            <a:pPr marL="274320" indent="-274320">
              <a:defRPr/>
            </a:pPr>
            <a:r>
              <a:rPr lang="en-GB" dirty="0"/>
              <a:t>They follow on from your methodological choice:</a:t>
            </a:r>
          </a:p>
          <a:p>
            <a:pPr marL="274320" indent="-274320">
              <a:defRPr/>
            </a:pPr>
            <a:endParaRPr lang="en-GB" dirty="0"/>
          </a:p>
          <a:p>
            <a:pPr marL="274320" indent="-274320">
              <a:defRPr/>
            </a:pPr>
            <a:r>
              <a:rPr lang="en-GB" dirty="0"/>
              <a:t>Qualitative uses qualitative methods :</a:t>
            </a:r>
          </a:p>
          <a:p>
            <a:pPr marL="548640" lvl="1" indent="-274320">
              <a:defRPr/>
            </a:pPr>
            <a:r>
              <a:rPr lang="en-GB" dirty="0"/>
              <a:t>e.g. Interviews, Focus groups</a:t>
            </a:r>
          </a:p>
          <a:p>
            <a:pPr marL="274320" indent="-274320">
              <a:defRPr/>
            </a:pPr>
            <a:endParaRPr lang="en-GB" dirty="0"/>
          </a:p>
          <a:p>
            <a:pPr marL="274320" indent="-274320">
              <a:defRPr/>
            </a:pPr>
            <a:r>
              <a:rPr lang="en-GB" dirty="0"/>
              <a:t>Quantitative methods:</a:t>
            </a:r>
          </a:p>
          <a:p>
            <a:pPr marL="548640" lvl="1" indent="-274320">
              <a:defRPr/>
            </a:pPr>
            <a:r>
              <a:rPr lang="en-GB" dirty="0"/>
              <a:t>e.g. Survey’s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78704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37312-038E-4099-9E84-65758AEBF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60C4B-F68B-43B3-851D-256CFA4209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74320" indent="-274320">
              <a:defRPr/>
            </a:pPr>
            <a:r>
              <a:rPr lang="en-GB" altLang="en-US" sz="2400" dirty="0"/>
              <a:t>What is a focus group? </a:t>
            </a:r>
          </a:p>
          <a:p>
            <a:pPr marL="274320" indent="-274320">
              <a:defRPr/>
            </a:pPr>
            <a:r>
              <a:rPr lang="en-US" altLang="en-US" sz="2400" dirty="0"/>
              <a:t>A group interview guided by a moderator:</a:t>
            </a: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r>
              <a:rPr lang="en-GB" altLang="en-US" sz="2400" dirty="0"/>
              <a:t>Generally conducted with small groups of people : no more than 12 no less than 4 </a:t>
            </a:r>
          </a:p>
          <a:p>
            <a:pPr marL="640080" lvl="1" indent="-274320">
              <a:spcAft>
                <a:spcPts val="0"/>
              </a:spcAft>
              <a:defRPr/>
            </a:pP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r>
              <a:rPr lang="en-GB" altLang="en-US" sz="2400" dirty="0"/>
              <a:t>The participants are asked to discuss a particular topic or topics.</a:t>
            </a:r>
          </a:p>
          <a:p>
            <a:pPr marL="640080" lvl="1" indent="-274320">
              <a:spcAft>
                <a:spcPts val="0"/>
              </a:spcAft>
              <a:defRPr/>
            </a:pP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r>
              <a:rPr lang="en-GB" altLang="en-US" sz="2400" dirty="0"/>
              <a:t>Differs from interviews in that you are not interested in each individuals response</a:t>
            </a:r>
          </a:p>
          <a:p>
            <a:pPr marL="640080" lvl="1" indent="-274320">
              <a:spcAft>
                <a:spcPts val="0"/>
              </a:spcAft>
              <a:defRPr/>
            </a:pPr>
            <a:endParaRPr lang="en-GB" altLang="en-US" sz="2400" dirty="0"/>
          </a:p>
          <a:p>
            <a:pPr marL="640080" lvl="1" indent="-274320">
              <a:spcAft>
                <a:spcPts val="0"/>
              </a:spcAft>
              <a:defRPr/>
            </a:pPr>
            <a:r>
              <a:rPr lang="en-GB" altLang="en-US" sz="2400" dirty="0"/>
              <a:t>Rather the discussion provides the data.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8390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06988-47E4-4222-BABB-367AAB775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276226"/>
            <a:ext cx="10058400" cy="1352550"/>
          </a:xfrm>
        </p:spPr>
        <p:txBody>
          <a:bodyPr/>
          <a:lstStyle/>
          <a:p>
            <a:r>
              <a:rPr lang="en-GB" dirty="0"/>
              <a:t>Focus groups - 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18042-0CF4-4AF1-BF9C-38F4EC04E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724026"/>
            <a:ext cx="10058400" cy="5019674"/>
          </a:xfrm>
        </p:spPr>
        <p:txBody>
          <a:bodyPr>
            <a:normAutofit fontScale="77500" lnSpcReduction="2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Can you think of the advantages to a focus group?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Foster deep, rich data about the group members shared and differing thoughts or feelings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Promote an understanding of the ways in which individuals are influenced by one another.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Participants helps remind each other of events.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For people to talk and think more deeply about a topic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Help builds Trust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Promote deeper understanding of perspectives and viewpoints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sz="26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sz="2600" dirty="0"/>
              <a:t>Help develop recommendations and solutions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17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06FDA-5345-470C-9EB4-7618D768C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group - 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33715-B4C0-474C-93F2-BC7A3F09C9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dirty="0"/>
              <a:t>Can you think of the disadvantages of a focus group?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Participants must be chosen carefully (small groups of either very similar or very different individuals) – why?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Difficult to run if there are too many conflicting opinions.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Data are difficult to analyse and summarise</a:t>
            </a:r>
          </a:p>
          <a:p>
            <a:pPr>
              <a:lnSpc>
                <a:spcPct val="80000"/>
              </a:lnSpc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Not effective for exploring individuals views and perspectives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248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22F22-F1D8-4F4B-8846-55CEE89AAE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Facilitating a focus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DA6B5-6E23-4846-B269-376F6C81C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/>
              <a:t>Develop  a guide or protocol</a:t>
            </a:r>
          </a:p>
          <a:p>
            <a:pPr lvl="1"/>
            <a:r>
              <a:rPr lang="en-GB" altLang="en-US" dirty="0"/>
              <a:t>Include ethics in here</a:t>
            </a:r>
          </a:p>
          <a:p>
            <a:pPr lvl="1"/>
            <a:r>
              <a:rPr lang="en-GB" altLang="en-US" dirty="0"/>
              <a:t>Consider confidentiality, group rules… anything else?</a:t>
            </a:r>
          </a:p>
          <a:p>
            <a:r>
              <a:rPr lang="en-GB" altLang="en-US" dirty="0"/>
              <a:t>Create a set of questions </a:t>
            </a:r>
          </a:p>
          <a:p>
            <a:pPr lvl="1"/>
            <a:r>
              <a:rPr lang="en-GB" altLang="en-US" dirty="0"/>
              <a:t>Demographic Information should be filled in (an identifying code,  age Sex, Nationality </a:t>
            </a:r>
            <a:r>
              <a:rPr lang="en-GB" altLang="en-US" dirty="0" err="1"/>
              <a:t>ect</a:t>
            </a:r>
            <a:r>
              <a:rPr lang="en-GB" altLang="en-US" dirty="0"/>
              <a:t>…)</a:t>
            </a:r>
          </a:p>
          <a:p>
            <a:pPr lvl="1"/>
            <a:r>
              <a:rPr lang="en-GB" altLang="en-US" dirty="0"/>
              <a:t>Begin with very simple questions</a:t>
            </a:r>
          </a:p>
          <a:p>
            <a:pPr lvl="1"/>
            <a:r>
              <a:rPr lang="en-GB" altLang="en-US" dirty="0"/>
              <a:t>Keep questions open not closed e.g. avoid yes or no answers.</a:t>
            </a:r>
          </a:p>
          <a:p>
            <a:r>
              <a:rPr lang="en-GB" altLang="en-US" dirty="0"/>
              <a:t>Select Respondents :</a:t>
            </a:r>
          </a:p>
          <a:p>
            <a:pPr lvl="1"/>
            <a:r>
              <a:rPr lang="en-GB" altLang="en-US" dirty="0"/>
              <a:t>Who should you engage?  And Why? </a:t>
            </a:r>
          </a:p>
          <a:p>
            <a:pPr lvl="1"/>
            <a:r>
              <a:rPr lang="en-GB" altLang="en-US" dirty="0"/>
              <a:t>How many focus groups? </a:t>
            </a:r>
          </a:p>
          <a:p>
            <a:pPr lvl="1"/>
            <a:r>
              <a:rPr lang="en-GB" altLang="en-US" dirty="0"/>
              <a:t>What mixture of young people will you have?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2276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CBC3C-C976-4AC4-A80A-2B36B2B547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Facilitating a focus group </a:t>
            </a:r>
            <a:r>
              <a:rPr lang="en-GB" dirty="0" err="1"/>
              <a:t>cont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CAB39-4400-4480-8B43-5C7E9E50B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sz="1800" dirty="0"/>
              <a:t>Conduct a focus Group </a:t>
            </a:r>
          </a:p>
          <a:p>
            <a:pPr marL="274320" indent="-274320">
              <a:lnSpc>
                <a:spcPct val="80000"/>
              </a:lnSpc>
              <a:buNone/>
              <a:defRPr/>
            </a:pPr>
            <a:r>
              <a:rPr lang="en-GB" altLang="en-US" sz="1800" dirty="0"/>
              <a:t>You will need: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500" dirty="0"/>
              <a:t>Facilitator / Moderator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500" dirty="0"/>
              <a:t>Note taker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1500" dirty="0"/>
              <a:t>Observer </a:t>
            </a:r>
            <a:endParaRPr lang="en-US" altLang="en-US" sz="1500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US" altLang="en-US" sz="1800" dirty="0"/>
              <a:t>Structure: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Introduction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Welcome participants and thank them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Introduce yourself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Describe the research project  and the other components of the work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Provide an overview of the subjects to be covered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Explain that participants need not provide personal information unless they choose not to. 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Set ground rules.</a:t>
            </a:r>
          </a:p>
          <a:p>
            <a:pPr marL="640080" lvl="1" indent="-274320">
              <a:lnSpc>
                <a:spcPct val="80000"/>
              </a:lnSpc>
              <a:spcAft>
                <a:spcPts val="0"/>
              </a:spcAft>
              <a:defRPr/>
            </a:pPr>
            <a:r>
              <a:rPr lang="en-US" altLang="en-US" sz="1500" dirty="0"/>
              <a:t>Start with questions you have developed.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43087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1CEBA-9396-4C8C-B3D8-BA4E038E4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Creative focus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8E727-B9BF-4EEF-BC14-3AA62B2F96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>
              <a:defRPr/>
            </a:pPr>
            <a:r>
              <a:rPr lang="en-GB" altLang="en-US" sz="2200" dirty="0"/>
              <a:t>Mind Map:</a:t>
            </a:r>
          </a:p>
          <a:p>
            <a:pPr marL="548640" lvl="1" indent="-274320">
              <a:defRPr/>
            </a:pPr>
            <a:r>
              <a:rPr lang="en-GB" altLang="en-US" sz="2000" dirty="0"/>
              <a:t>Have your overall focus in mind and questions but us other ways to engage the group:</a:t>
            </a:r>
          </a:p>
          <a:p>
            <a:pPr marL="822960" lvl="2" indent="-274320">
              <a:defRPr/>
            </a:pPr>
            <a:r>
              <a:rPr lang="en-GB" altLang="en-US" dirty="0"/>
              <a:t>What is the first thing you think of when I say…</a:t>
            </a:r>
          </a:p>
          <a:p>
            <a:pPr marL="822960" lvl="2" indent="-274320">
              <a:defRPr/>
            </a:pPr>
            <a:r>
              <a:rPr lang="en-GB" altLang="en-US" sz="1800" dirty="0"/>
              <a:t>E.g. the project you are involved in…capture the responses..</a:t>
            </a:r>
            <a:endParaRPr lang="en-GB" altLang="en-US" sz="2000" dirty="0"/>
          </a:p>
          <a:p>
            <a:pPr marL="274320" indent="-274320">
              <a:defRPr/>
            </a:pPr>
            <a:r>
              <a:rPr lang="en-GB" altLang="en-US" sz="2200" dirty="0"/>
              <a:t>Collage and Drawing:</a:t>
            </a:r>
          </a:p>
          <a:p>
            <a:pPr marL="548640" lvl="1" indent="-274320">
              <a:defRPr/>
            </a:pPr>
            <a:r>
              <a:rPr lang="en-GB" altLang="en-US" dirty="0"/>
              <a:t>Ask the group to determine the best subject for a collage or drawing activity (in relation to the topic you are exploring) </a:t>
            </a:r>
          </a:p>
          <a:p>
            <a:pPr marL="548640" lvl="1" indent="-274320">
              <a:defRPr/>
            </a:pPr>
            <a:r>
              <a:rPr lang="en-GB" altLang="en-US" sz="1800" dirty="0"/>
              <a:t>Individuals make their collages and then present to the group: ask the groups to then talk about the issues raised </a:t>
            </a:r>
          </a:p>
          <a:p>
            <a:pPr marL="548640" lvl="1" indent="-274320">
              <a:defRPr/>
            </a:pPr>
            <a:r>
              <a:rPr lang="en-GB" altLang="en-US" sz="1800" dirty="0"/>
              <a:t>You capture this information on a flip chart </a:t>
            </a:r>
          </a:p>
          <a:p>
            <a:pPr marL="548640" lvl="1" indent="-274320">
              <a:defRPr/>
            </a:pPr>
            <a:r>
              <a:rPr lang="en-GB" altLang="en-US" sz="1800" dirty="0"/>
              <a:t>Use follow up questions to explore issues further (again capture the information)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9018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E0868-F648-4F23-B5A4-5A9099B74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613F4-17C2-49F9-A69D-1BE8FD5B43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dirty="0"/>
              <a:t>Mapping: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sz="2000" dirty="0"/>
              <a:t>Helps understand the group’s experiences of space and relationships</a:t>
            </a:r>
          </a:p>
          <a:p>
            <a:pPr lvl="1"/>
            <a:r>
              <a:rPr lang="en-GB" altLang="en-US" sz="2000" dirty="0"/>
              <a:t>Mapping can be done in a variety of ways . Participants may produce flat maps, small scale models;  Maps of communities </a:t>
            </a:r>
          </a:p>
          <a:p>
            <a:pPr lvl="1"/>
            <a:r>
              <a:rPr lang="en-GB" altLang="en-US" sz="2000" dirty="0"/>
              <a:t>Looking at where young people like to hang out and why/ or danger</a:t>
            </a:r>
          </a:p>
          <a:p>
            <a:pPr lvl="1"/>
            <a:r>
              <a:rPr lang="en-GB" altLang="en-US" sz="2000" dirty="0"/>
              <a:t>Places where they grew up</a:t>
            </a:r>
          </a:p>
          <a:p>
            <a:pPr lvl="1"/>
            <a:r>
              <a:rPr lang="en-GB" altLang="en-US" sz="2000" dirty="0"/>
              <a:t>Again you can use the maps as points of discussion, they are visual tools to aid your discussion.</a:t>
            </a:r>
          </a:p>
          <a:p>
            <a:pPr lvl="1"/>
            <a:r>
              <a:rPr lang="en-GB" altLang="en-US" sz="2000" dirty="0"/>
              <a:t>Use of photographs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99421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C80F4-700C-4CA0-954A-D0B2526FE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0F656-4432-4227-84AC-140D4F391D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indent="-274320">
              <a:defRPr/>
            </a:pPr>
            <a:r>
              <a:rPr lang="en-US" altLang="en-US" dirty="0"/>
              <a:t>A one-sided conversation between the interviewer and the respondent</a:t>
            </a:r>
          </a:p>
          <a:p>
            <a:pPr marL="274320" indent="-274320">
              <a:buNone/>
              <a:defRPr/>
            </a:pPr>
            <a:endParaRPr lang="en-US" altLang="en-US" dirty="0"/>
          </a:p>
          <a:p>
            <a:pPr marL="274320" indent="-274320">
              <a:defRPr/>
            </a:pPr>
            <a:r>
              <a:rPr lang="en-US" altLang="en-US" dirty="0"/>
              <a:t>A way of listening to people and learning from them</a:t>
            </a:r>
          </a:p>
          <a:p>
            <a:pPr marL="274320" indent="-274320">
              <a:defRPr/>
            </a:pPr>
            <a:endParaRPr lang="en-US" altLang="en-US" dirty="0"/>
          </a:p>
          <a:p>
            <a:pPr marL="274320" indent="-274320">
              <a:defRPr/>
            </a:pPr>
            <a:r>
              <a:rPr lang="en-US" altLang="en-US" dirty="0"/>
              <a:t>A qualitative research method that is open-ended </a:t>
            </a:r>
          </a:p>
          <a:p>
            <a:pPr marL="274320" indent="-274320">
              <a:defRPr/>
            </a:pPr>
            <a:endParaRPr lang="en-US" altLang="en-US" dirty="0"/>
          </a:p>
          <a:p>
            <a:pPr marL="274320" indent="-274320">
              <a:defRPr/>
            </a:pPr>
            <a:r>
              <a:rPr lang="en-US" altLang="en-US" dirty="0"/>
              <a:t>A discussion around a predetermined set of topics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2128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5B005-5F58-405F-B82C-E4B83B909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protocols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1A6FF-4644-459B-9DD1-3F93934FE0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274320" indent="-274320">
              <a:defRPr/>
            </a:pPr>
            <a:r>
              <a:rPr lang="en-US" altLang="en-US" dirty="0"/>
              <a:t>Open-ended or exploratory interviews vary from one respondent to the next</a:t>
            </a:r>
          </a:p>
          <a:p>
            <a:pPr marL="274320" indent="-274320">
              <a:defRPr/>
            </a:pPr>
            <a:endParaRPr lang="en-US" altLang="en-US" dirty="0"/>
          </a:p>
          <a:p>
            <a:pPr marL="274320" indent="-274320">
              <a:defRPr/>
            </a:pPr>
            <a:r>
              <a:rPr lang="en-US" altLang="en-US" dirty="0"/>
              <a:t>Questions are written more as a guide to a conversation with the goal of covering topics</a:t>
            </a:r>
          </a:p>
          <a:p>
            <a:pPr marL="274320" indent="-274320">
              <a:defRPr/>
            </a:pPr>
            <a:endParaRPr lang="en-US" altLang="en-US" dirty="0"/>
          </a:p>
          <a:p>
            <a:pPr marL="274320" indent="-274320">
              <a:defRPr/>
            </a:pPr>
            <a:r>
              <a:rPr lang="en-US" altLang="en-US" dirty="0"/>
              <a:t>Highly structured interviews use  a standard set of questions asked the same way of each respondent </a:t>
            </a:r>
          </a:p>
          <a:p>
            <a:pPr marL="274320" indent="-274320">
              <a:defRPr/>
            </a:pPr>
            <a:endParaRPr lang="en-US" altLang="en-US" dirty="0"/>
          </a:p>
          <a:p>
            <a:pPr marL="274320" indent="-274320">
              <a:defRPr/>
            </a:pPr>
            <a:r>
              <a:rPr lang="en-US" altLang="en-US" dirty="0"/>
              <a:t>Follow your interview questions but, if unstructured interview follow the participant and where they’re going.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746380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54AA5-C558-4F0B-9541-594DC54843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61D0D-8A8C-444D-9908-7E8F0BDBC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Depending on the type of interview, </a:t>
            </a:r>
          </a:p>
          <a:p>
            <a:endParaRPr lang="en-GB" altLang="en-US" dirty="0"/>
          </a:p>
          <a:p>
            <a:pPr lvl="1"/>
            <a:r>
              <a:rPr lang="en-GB" altLang="en-US" dirty="0"/>
              <a:t>Use open ended rather than closed questions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Avoid questions that have a yes or no answer.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/>
              <a:t>Have a number of probes to help dig deeper into the questions.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0197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B00D2-A606-4C95-8B09-4458E50BE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Conducting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037C9-250C-4418-9846-7DC007F75C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90550" indent="-590550">
              <a:defRPr/>
            </a:pPr>
            <a:r>
              <a:rPr lang="en-US" altLang="en-US" dirty="0"/>
              <a:t>Describe research project, purpose of interview, use of data (how presented and for what), overview of subjects to be covered</a:t>
            </a:r>
          </a:p>
          <a:p>
            <a:pPr marL="590550" indent="-590550">
              <a:defRPr/>
            </a:pPr>
            <a:endParaRPr lang="en-US" altLang="en-US" dirty="0"/>
          </a:p>
          <a:p>
            <a:pPr marL="590550" indent="-590550">
              <a:defRPr/>
            </a:pPr>
            <a:r>
              <a:rPr lang="en-US" altLang="en-US" dirty="0"/>
              <a:t>Interviewer should assure interviewee that his/her confidentiality will be maintained and let respondents know that they can designate certain responses as confidential</a:t>
            </a:r>
          </a:p>
          <a:p>
            <a:pPr marL="590550" indent="-590550">
              <a:defRPr/>
            </a:pPr>
            <a:endParaRPr lang="en-US" altLang="en-US" dirty="0"/>
          </a:p>
          <a:p>
            <a:pPr marL="590550" indent="-590550">
              <a:defRPr/>
            </a:pPr>
            <a:r>
              <a:rPr lang="en-US" altLang="en-US" dirty="0"/>
              <a:t>Invite respondent to ask for clarity on question meaning, etc. </a:t>
            </a:r>
          </a:p>
          <a:p>
            <a:pPr marL="590550" indent="-590550">
              <a:defRPr/>
            </a:pPr>
            <a:endParaRPr lang="en-US" altLang="en-US" dirty="0"/>
          </a:p>
          <a:p>
            <a:pPr marL="590550" indent="-590550">
              <a:defRPr/>
            </a:pPr>
            <a:r>
              <a:rPr lang="en-US" altLang="en-US" dirty="0"/>
              <a:t>At the end of the interview reiterate main points raised and ask whether this is what they meant, this is called member checking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2108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9C51F-3F4B-4E89-A208-30C23436D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Creative interviewing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55134-2D1D-4CA5-982F-23058314A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Do you have any suggestions? </a:t>
            </a:r>
          </a:p>
          <a:p>
            <a:endParaRPr lang="en-GB" altLang="en-US" dirty="0"/>
          </a:p>
          <a:p>
            <a:r>
              <a:rPr lang="en-GB" altLang="en-US" dirty="0"/>
              <a:t>Peer interviews</a:t>
            </a:r>
          </a:p>
          <a:p>
            <a:endParaRPr lang="en-GB" altLang="en-US" dirty="0"/>
          </a:p>
          <a:p>
            <a:r>
              <a:rPr lang="en-GB" altLang="en-US" dirty="0"/>
              <a:t>Big brother type interviews</a:t>
            </a:r>
          </a:p>
          <a:p>
            <a:endParaRPr lang="en-GB" altLang="en-US" dirty="0"/>
          </a:p>
          <a:p>
            <a:r>
              <a:rPr lang="en-GB" altLang="en-US" dirty="0"/>
              <a:t>Mind mapping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22221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DAB5D-A559-469A-B350-AEA57FDDB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Surveys and questionnaires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485ED-C64A-4C81-B1F1-4A0527E4A0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dirty="0"/>
              <a:t>These generally include a series of questions with predetermined response choices (and Quantitative in nature) </a:t>
            </a:r>
          </a:p>
          <a:p>
            <a:endParaRPr lang="en-GB" altLang="en-US" dirty="0"/>
          </a:p>
          <a:p>
            <a:r>
              <a:rPr lang="en-GB" altLang="en-US" dirty="0"/>
              <a:t>Surveys are normally used when you have a large population 25-30 &gt; ; however for statistical validity 100+</a:t>
            </a:r>
          </a:p>
          <a:p>
            <a:endParaRPr lang="en-GB" altLang="en-US" dirty="0"/>
          </a:p>
          <a:p>
            <a:r>
              <a:rPr lang="en-GB" altLang="en-US" dirty="0"/>
              <a:t>You can also have a qualitative survey, a set of questions that require a response in words, this is like a very structured interview.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21056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D8690-C2CA-4805-8A78-9DA9F3434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surveys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E7FA-F84D-4848-8848-C7F2A2607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Can you think of the advantages of surveys?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Easy to quantify and summarise results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Useful when trying to collect data from large groups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God for studying attitudes and perceptions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Good for studying behaviour change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Good for collecting sensitive data that should be confidential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1770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7086B-5FA4-4488-AC38-8AED74DCA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surveys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C1760-781A-4FDA-B2E5-B89745DC5B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Can you think of the disadvantages of surveys?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Difficult to create because they rely on language that is clear, concise and understandable by respondents 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Impersonal</a:t>
            </a:r>
          </a:p>
          <a:p>
            <a:pPr marL="274320" indent="-274320">
              <a:lnSpc>
                <a:spcPct val="80000"/>
              </a:lnSpc>
              <a:defRPr/>
            </a:pPr>
            <a:endParaRPr lang="en-GB" altLang="en-US" dirty="0"/>
          </a:p>
          <a:p>
            <a:pPr marL="274320" indent="-274320">
              <a:lnSpc>
                <a:spcPct val="80000"/>
              </a:lnSpc>
              <a:defRPr/>
            </a:pPr>
            <a:r>
              <a:rPr lang="en-GB" altLang="en-US" dirty="0"/>
              <a:t>Often difficult to use with young children or people struggling with literacy issues (more creative approaches may help here)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703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03FBD-0063-47FE-B76C-9800CFE85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a survey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B0F27-BD41-4E2A-A1A2-56E9A8D54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altLang="en-US" dirty="0"/>
              <a:t>Key Questions and Themes </a:t>
            </a:r>
          </a:p>
          <a:p>
            <a:endParaRPr lang="en-GB" altLang="en-US" dirty="0"/>
          </a:p>
          <a:p>
            <a:r>
              <a:rPr lang="en-GB" altLang="en-US" dirty="0"/>
              <a:t>Introduction: outline overview and issues of confidentiality: </a:t>
            </a:r>
          </a:p>
          <a:p>
            <a:endParaRPr lang="en-GB" altLang="en-US" dirty="0"/>
          </a:p>
          <a:p>
            <a:r>
              <a:rPr lang="en-GB" altLang="en-US" dirty="0"/>
              <a:t>Demographic data captured: age, gender ethnicity….</a:t>
            </a:r>
          </a:p>
          <a:p>
            <a:endParaRPr lang="en-GB" altLang="en-US" dirty="0"/>
          </a:p>
          <a:p>
            <a:r>
              <a:rPr lang="en-GB" altLang="en-US" dirty="0"/>
              <a:t>Each questions asks only one question</a:t>
            </a:r>
          </a:p>
          <a:p>
            <a:endParaRPr lang="en-GB" altLang="en-US" dirty="0"/>
          </a:p>
          <a:p>
            <a:r>
              <a:rPr lang="en-GB" altLang="en-US" dirty="0"/>
              <a:t>Likert Scale response 1-5 or a lot…a little…some…not at all…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03676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E26BF-494C-4543-8461-203FCF2A3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Creative approach to surveys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EF648-0E2C-4E56-ABD1-7B9D23ACB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dirty="0"/>
              <a:t>If your Young People have literacy issues/ or merely to get them more involved….</a:t>
            </a:r>
          </a:p>
          <a:p>
            <a:endParaRPr lang="en-GB" altLang="en-US" dirty="0"/>
          </a:p>
          <a:p>
            <a:r>
              <a:rPr lang="en-GB" altLang="en-US" dirty="0"/>
              <a:t>Human surveys</a:t>
            </a:r>
            <a:r>
              <a:rPr lang="en-GB" altLang="en-US"/>
              <a:t>: </a:t>
            </a:r>
          </a:p>
          <a:p>
            <a:endParaRPr lang="en-GB" altLang="en-US" dirty="0"/>
          </a:p>
          <a:p>
            <a:pPr lvl="1"/>
            <a:r>
              <a:rPr lang="en-GB" altLang="en-US" dirty="0"/>
              <a:t>You do not need paper and pencil</a:t>
            </a:r>
          </a:p>
          <a:p>
            <a:pPr lvl="1"/>
            <a:r>
              <a:rPr lang="en-GB" altLang="en-US" dirty="0"/>
              <a:t>But you still need to devise a set of questions and statements to help rank Reponses, </a:t>
            </a:r>
          </a:p>
          <a:p>
            <a:endParaRPr lang="en-GB" dirty="0"/>
          </a:p>
          <a:p>
            <a:r>
              <a:rPr lang="en-GB" dirty="0"/>
              <a:t>Can you think of any others?</a:t>
            </a:r>
          </a:p>
        </p:txBody>
      </p:sp>
    </p:spTree>
    <p:extLst>
      <p:ext uri="{BB962C8B-B14F-4D97-AF65-F5344CB8AC3E}">
        <p14:creationId xmlns:p14="http://schemas.microsoft.com/office/powerpoint/2010/main" val="429198438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C2442-1036-405D-A29E-D9C54D52B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9F6E5-07A4-41A5-8D10-128A57A25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274320" indent="-274320">
              <a:defRPr/>
            </a:pPr>
            <a:r>
              <a:rPr lang="en-GB" altLang="en-US" dirty="0"/>
              <a:t>The case study outlines an example of a participatory research project with young people. </a:t>
            </a:r>
          </a:p>
          <a:p>
            <a:pPr marL="274320" indent="-274320">
              <a:defRPr/>
            </a:pPr>
            <a:endParaRPr lang="en-GB" altLang="en-US" dirty="0"/>
          </a:p>
          <a:p>
            <a:pPr marL="274320" indent="-274320">
              <a:defRPr/>
            </a:pPr>
            <a:r>
              <a:rPr lang="en-GB" b="0" i="0" dirty="0">
                <a:solidFill>
                  <a:srgbClr val="333333"/>
                </a:solidFill>
                <a:effectLst/>
              </a:rPr>
              <a:t>A case study is a research approach that is used to generate an in-depth, multi-faceted understanding of a complex issue in its real-life context</a:t>
            </a:r>
            <a:endParaRPr lang="en-GB" altLang="en-US" dirty="0"/>
          </a:p>
          <a:p>
            <a:pPr marL="274320" indent="-274320">
              <a:defRPr/>
            </a:pPr>
            <a:endParaRPr lang="en-GB" altLang="en-US" dirty="0"/>
          </a:p>
          <a:p>
            <a:pPr marL="274320" indent="-274320">
              <a:defRPr/>
            </a:pPr>
            <a:r>
              <a:rPr lang="en-GB" altLang="en-US" dirty="0"/>
              <a:t>Process of learning about the person and the product of our learning</a:t>
            </a:r>
          </a:p>
          <a:p>
            <a:pPr marL="274320" indent="-274320">
              <a:defRPr/>
            </a:pPr>
            <a:endParaRPr lang="en-GB" altLang="en-US" dirty="0"/>
          </a:p>
          <a:p>
            <a:pPr marL="274320" indent="-274320">
              <a:defRPr/>
            </a:pPr>
            <a:r>
              <a:rPr lang="en-GB" altLang="en-US" dirty="0"/>
              <a:t>In-depth study undertaken with one particular person or incident</a:t>
            </a:r>
          </a:p>
          <a:p>
            <a:pPr marL="274320" indent="-274320">
              <a:defRPr/>
            </a:pPr>
            <a:endParaRPr lang="en-GB" altLang="en-US" dirty="0"/>
          </a:p>
          <a:p>
            <a:pPr marL="274320" indent="-274320">
              <a:defRPr/>
            </a:pPr>
            <a:r>
              <a:rPr lang="en-GB" altLang="en-US" dirty="0"/>
              <a:t>The structure of the case study maybe useful as a template to write up your project.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6073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005DB-F0F7-40E6-A14C-9B76EE405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involve young people in research…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F6655-1E5D-4399-A4FE-80C2586DDE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defRPr/>
            </a:pPr>
            <a:endParaRPr lang="en-GB" altLang="en-US" kern="0" dirty="0"/>
          </a:p>
          <a:p>
            <a:pPr>
              <a:defRPr/>
            </a:pPr>
            <a:r>
              <a:rPr lang="en-GB" altLang="en-US" kern="0" dirty="0"/>
              <a:t>Participation is a Right: Why? 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r>
              <a:rPr lang="en-GB" altLang="en-US" kern="0" dirty="0"/>
              <a:t>Better Knowledge of Views and Perspectives to inform practice 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r>
              <a:rPr lang="en-GB" altLang="en-US" kern="0" dirty="0"/>
              <a:t>More Effective action 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r>
              <a:rPr lang="en-GB" altLang="en-US" kern="0" dirty="0"/>
              <a:t>Measure  properly how effective we are</a:t>
            </a:r>
          </a:p>
          <a:p>
            <a:pPr>
              <a:defRPr/>
            </a:pPr>
            <a:endParaRPr lang="en-GB" altLang="en-US" kern="0" dirty="0"/>
          </a:p>
          <a:p>
            <a:pPr>
              <a:defRPr/>
            </a:pPr>
            <a:r>
              <a:rPr lang="en-GB" altLang="en-US" kern="0" dirty="0"/>
              <a:t>Empowering children and Young People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5536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2D78F-69F7-415D-9A66-6A3C7BCCC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Directed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2F5F92-D5D5-44F1-AE39-6E171CBD3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Consider your own research and write down the Methods you want to consider in your research</a:t>
            </a:r>
          </a:p>
          <a:p>
            <a:endParaRPr lang="en-GB" altLang="en-US" dirty="0"/>
          </a:p>
          <a:p>
            <a:r>
              <a:rPr lang="en-GB" altLang="en-US" dirty="0"/>
              <a:t>Make reference to practical considerations and the ethical guidelines related to your method of data collection.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71961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1880</Words>
  <Application>Microsoft Office PowerPoint</Application>
  <PresentationFormat>Widescreen</PresentationFormat>
  <Paragraphs>330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37</vt:i4>
      </vt:variant>
    </vt:vector>
  </HeadingPairs>
  <TitlesOfParts>
    <vt:vector size="50" baseType="lpstr">
      <vt:lpstr>Aptos</vt:lpstr>
      <vt:lpstr>Arial</vt:lpstr>
      <vt:lpstr>Arial</vt:lpstr>
      <vt:lpstr>Calibri</vt:lpstr>
      <vt:lpstr>Calibri Light</vt:lpstr>
      <vt:lpstr>Wingdings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Social and Educational Research for Professional Practice </vt:lpstr>
      <vt:lpstr>Todays lecture</vt:lpstr>
      <vt:lpstr>Last lecture… </vt:lpstr>
      <vt:lpstr>Young people in research</vt:lpstr>
      <vt:lpstr>Starting points</vt:lpstr>
      <vt:lpstr>Value of engaging young people in research</vt:lpstr>
      <vt:lpstr>How do we include young people?</vt:lpstr>
      <vt:lpstr>Research Methods/tools</vt:lpstr>
      <vt:lpstr>Methods of data collection</vt:lpstr>
      <vt:lpstr>PowerPoint Presentation</vt:lpstr>
      <vt:lpstr>Data methods</vt:lpstr>
      <vt:lpstr>PowerPoint Presentation</vt:lpstr>
      <vt:lpstr>Interpreting findings</vt:lpstr>
      <vt:lpstr>Explore Research Methods:</vt:lpstr>
      <vt:lpstr>method</vt:lpstr>
      <vt:lpstr>Focus groups</vt:lpstr>
      <vt:lpstr>Focus groups - advantages</vt:lpstr>
      <vt:lpstr>Focus group - disadvantages</vt:lpstr>
      <vt:lpstr>Facilitating a focus group</vt:lpstr>
      <vt:lpstr>Facilitating a focus group cont…</vt:lpstr>
      <vt:lpstr>Creative focus group</vt:lpstr>
      <vt:lpstr>PowerPoint Presentation</vt:lpstr>
      <vt:lpstr>interviews</vt:lpstr>
      <vt:lpstr>Interview protocols</vt:lpstr>
      <vt:lpstr>Interview questions</vt:lpstr>
      <vt:lpstr>Conducting interviews</vt:lpstr>
      <vt:lpstr>Creative interviewing</vt:lpstr>
      <vt:lpstr>Surveys and questionnaires</vt:lpstr>
      <vt:lpstr>Advantages of surveys</vt:lpstr>
      <vt:lpstr>Disadvantages of surveys</vt:lpstr>
      <vt:lpstr>Developing a survey</vt:lpstr>
      <vt:lpstr>Creative approach to surveys</vt:lpstr>
      <vt:lpstr>Case studies</vt:lpstr>
      <vt:lpstr>Why involve young people in research…</vt:lpstr>
      <vt:lpstr>Directed 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Darren O'Connor</cp:lastModifiedBy>
  <cp:revision>6</cp:revision>
  <dcterms:created xsi:type="dcterms:W3CDTF">2024-09-09T10:46:02Z</dcterms:created>
  <dcterms:modified xsi:type="dcterms:W3CDTF">2025-04-26T08:37:14Z</dcterms:modified>
</cp:coreProperties>
</file>