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3" r:id="rId1"/>
  </p:sldMasterIdLst>
  <p:notesMasterIdLst>
    <p:notesMasterId r:id="rId17"/>
  </p:notesMasterIdLst>
  <p:sldIdLst>
    <p:sldId id="262" r:id="rId2"/>
    <p:sldId id="263" r:id="rId3"/>
    <p:sldId id="264" r:id="rId4"/>
    <p:sldId id="265" r:id="rId5"/>
    <p:sldId id="266" r:id="rId6"/>
    <p:sldId id="267" r:id="rId7"/>
    <p:sldId id="269" r:id="rId8"/>
    <p:sldId id="260" r:id="rId9"/>
    <p:sldId id="258" r:id="rId10"/>
    <p:sldId id="257" r:id="rId11"/>
    <p:sldId id="261" r:id="rId12"/>
    <p:sldId id="268"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57" autoAdjust="0"/>
    <p:restoredTop sz="81344"/>
  </p:normalViewPr>
  <p:slideViewPr>
    <p:cSldViewPr snapToGrid="0" snapToObjects="1">
      <p:cViewPr>
        <p:scale>
          <a:sx n="77" d="100"/>
          <a:sy n="77" d="100"/>
        </p:scale>
        <p:origin x="-1166" y="-326"/>
      </p:cViewPr>
      <p:guideLst>
        <p:guide orient="horz" pos="2160"/>
        <p:guide pos="3840"/>
      </p:guideLst>
    </p:cSldViewPr>
  </p:slideViewPr>
  <p:notesTextViewPr>
    <p:cViewPr>
      <p:scale>
        <a:sx n="1" d="1"/>
        <a:sy n="1" d="1"/>
      </p:scale>
      <p:origin x="0" y="0"/>
    </p:cViewPr>
  </p:notesTextViewPr>
  <p:sorterViewPr>
    <p:cViewPr>
      <p:scale>
        <a:sx n="190" d="100"/>
        <a:sy n="1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A51078-83C1-8C40-9E36-CAAC80B50199}" type="doc">
      <dgm:prSet loTypeId="urn:microsoft.com/office/officeart/2005/8/layout/venn1" loCatId="" qsTypeId="urn:microsoft.com/office/officeart/2005/8/quickstyle/simple1" qsCatId="simple" csTypeId="urn:microsoft.com/office/officeart/2005/8/colors/colorful5" csCatId="colorful" phldr="1"/>
      <dgm:spPr/>
    </dgm:pt>
    <dgm:pt modelId="{A60BDA09-88C4-8845-AD4C-D3DC4A888CC7}">
      <dgm:prSet phldrT="[Text]"/>
      <dgm:spPr/>
      <dgm:t>
        <a:bodyPr/>
        <a:lstStyle/>
        <a:p>
          <a:r>
            <a:rPr lang="en-US" dirty="0"/>
            <a:t>Customer care</a:t>
          </a:r>
        </a:p>
      </dgm:t>
    </dgm:pt>
    <dgm:pt modelId="{27812943-8D96-6E4B-AA8D-B8DA03DA8A6E}" type="parTrans" cxnId="{FF2B18E0-10AA-614F-9700-4695D630D3B1}">
      <dgm:prSet/>
      <dgm:spPr/>
      <dgm:t>
        <a:bodyPr/>
        <a:lstStyle/>
        <a:p>
          <a:endParaRPr lang="en-US"/>
        </a:p>
      </dgm:t>
    </dgm:pt>
    <dgm:pt modelId="{62460C69-0F8F-FC41-BA4F-FC317D591FDD}" type="sibTrans" cxnId="{FF2B18E0-10AA-614F-9700-4695D630D3B1}">
      <dgm:prSet/>
      <dgm:spPr/>
      <dgm:t>
        <a:bodyPr/>
        <a:lstStyle/>
        <a:p>
          <a:endParaRPr lang="en-US"/>
        </a:p>
      </dgm:t>
    </dgm:pt>
    <dgm:pt modelId="{A2195B86-0F55-6D4A-B738-C1C4C12C8876}">
      <dgm:prSet phldrT="[Text]"/>
      <dgm:spPr/>
      <dgm:t>
        <a:bodyPr/>
        <a:lstStyle/>
        <a:p>
          <a:r>
            <a:rPr lang="en-US" dirty="0"/>
            <a:t>Touchpoints</a:t>
          </a:r>
        </a:p>
      </dgm:t>
    </dgm:pt>
    <dgm:pt modelId="{B6E91781-8001-3840-B59C-3A0D83F2D571}" type="parTrans" cxnId="{D3495500-DE42-FB49-AE63-573B9E5F55BC}">
      <dgm:prSet/>
      <dgm:spPr/>
      <dgm:t>
        <a:bodyPr/>
        <a:lstStyle/>
        <a:p>
          <a:endParaRPr lang="en-US"/>
        </a:p>
      </dgm:t>
    </dgm:pt>
    <dgm:pt modelId="{F19D3242-BCE2-A340-9A09-13CB1BDB7DBC}" type="sibTrans" cxnId="{D3495500-DE42-FB49-AE63-573B9E5F55BC}">
      <dgm:prSet/>
      <dgm:spPr/>
      <dgm:t>
        <a:bodyPr/>
        <a:lstStyle/>
        <a:p>
          <a:endParaRPr lang="en-US"/>
        </a:p>
      </dgm:t>
    </dgm:pt>
    <dgm:pt modelId="{0ADDBF7E-A143-664C-9543-E6CA2BCABFA6}">
      <dgm:prSet phldrT="[Text]"/>
      <dgm:spPr/>
      <dgm:t>
        <a:bodyPr/>
        <a:lstStyle/>
        <a:p>
          <a:r>
            <a:rPr lang="en-US" dirty="0"/>
            <a:t>Quality Assurance</a:t>
          </a:r>
        </a:p>
      </dgm:t>
    </dgm:pt>
    <dgm:pt modelId="{8E0D5D66-27D1-394C-87DE-18BE74453A25}" type="parTrans" cxnId="{50ACC7CE-0C3A-FE4A-A541-7CA594BEF6F9}">
      <dgm:prSet/>
      <dgm:spPr/>
      <dgm:t>
        <a:bodyPr/>
        <a:lstStyle/>
        <a:p>
          <a:endParaRPr lang="en-US"/>
        </a:p>
      </dgm:t>
    </dgm:pt>
    <dgm:pt modelId="{FA565205-B18B-4C46-8C6E-A094AD219CCA}" type="sibTrans" cxnId="{50ACC7CE-0C3A-FE4A-A541-7CA594BEF6F9}">
      <dgm:prSet/>
      <dgm:spPr/>
      <dgm:t>
        <a:bodyPr/>
        <a:lstStyle/>
        <a:p>
          <a:endParaRPr lang="en-US"/>
        </a:p>
      </dgm:t>
    </dgm:pt>
    <dgm:pt modelId="{A6091A04-547B-3447-A719-6CB370E1352D}" type="pres">
      <dgm:prSet presAssocID="{EBA51078-83C1-8C40-9E36-CAAC80B50199}" presName="compositeShape" presStyleCnt="0">
        <dgm:presLayoutVars>
          <dgm:chMax val="7"/>
          <dgm:dir/>
          <dgm:resizeHandles val="exact"/>
        </dgm:presLayoutVars>
      </dgm:prSet>
      <dgm:spPr/>
    </dgm:pt>
    <dgm:pt modelId="{9485651B-CCE0-684D-86C3-0B42C7806D7E}" type="pres">
      <dgm:prSet presAssocID="{A60BDA09-88C4-8845-AD4C-D3DC4A888CC7}" presName="circ1" presStyleLbl="vennNode1" presStyleIdx="0" presStyleCnt="3"/>
      <dgm:spPr/>
      <dgm:t>
        <a:bodyPr/>
        <a:lstStyle/>
        <a:p>
          <a:endParaRPr lang="en-GB"/>
        </a:p>
      </dgm:t>
    </dgm:pt>
    <dgm:pt modelId="{FCB8BDEE-EFA4-054B-9461-E4237F3DBE97}" type="pres">
      <dgm:prSet presAssocID="{A60BDA09-88C4-8845-AD4C-D3DC4A888CC7}" presName="circ1Tx" presStyleLbl="revTx" presStyleIdx="0" presStyleCnt="0">
        <dgm:presLayoutVars>
          <dgm:chMax val="0"/>
          <dgm:chPref val="0"/>
          <dgm:bulletEnabled val="1"/>
        </dgm:presLayoutVars>
      </dgm:prSet>
      <dgm:spPr/>
      <dgm:t>
        <a:bodyPr/>
        <a:lstStyle/>
        <a:p>
          <a:endParaRPr lang="en-GB"/>
        </a:p>
      </dgm:t>
    </dgm:pt>
    <dgm:pt modelId="{480A051E-4E0A-984B-B56E-0B2BC0F8A69B}" type="pres">
      <dgm:prSet presAssocID="{A2195B86-0F55-6D4A-B738-C1C4C12C8876}" presName="circ2" presStyleLbl="vennNode1" presStyleIdx="1" presStyleCnt="3"/>
      <dgm:spPr/>
      <dgm:t>
        <a:bodyPr/>
        <a:lstStyle/>
        <a:p>
          <a:endParaRPr lang="en-GB"/>
        </a:p>
      </dgm:t>
    </dgm:pt>
    <dgm:pt modelId="{C981E071-6C42-2F4F-A931-FC3D7C2B8CB2}" type="pres">
      <dgm:prSet presAssocID="{A2195B86-0F55-6D4A-B738-C1C4C12C8876}" presName="circ2Tx" presStyleLbl="revTx" presStyleIdx="0" presStyleCnt="0">
        <dgm:presLayoutVars>
          <dgm:chMax val="0"/>
          <dgm:chPref val="0"/>
          <dgm:bulletEnabled val="1"/>
        </dgm:presLayoutVars>
      </dgm:prSet>
      <dgm:spPr/>
      <dgm:t>
        <a:bodyPr/>
        <a:lstStyle/>
        <a:p>
          <a:endParaRPr lang="en-GB"/>
        </a:p>
      </dgm:t>
    </dgm:pt>
    <dgm:pt modelId="{FE62DA69-DB06-7448-92E1-81BD6B6F0669}" type="pres">
      <dgm:prSet presAssocID="{0ADDBF7E-A143-664C-9543-E6CA2BCABFA6}" presName="circ3" presStyleLbl="vennNode1" presStyleIdx="2" presStyleCnt="3"/>
      <dgm:spPr/>
      <dgm:t>
        <a:bodyPr/>
        <a:lstStyle/>
        <a:p>
          <a:endParaRPr lang="en-GB"/>
        </a:p>
      </dgm:t>
    </dgm:pt>
    <dgm:pt modelId="{9F299B19-F9D3-2F43-8CDC-93F62C5167DE}" type="pres">
      <dgm:prSet presAssocID="{0ADDBF7E-A143-664C-9543-E6CA2BCABFA6}" presName="circ3Tx" presStyleLbl="revTx" presStyleIdx="0" presStyleCnt="0">
        <dgm:presLayoutVars>
          <dgm:chMax val="0"/>
          <dgm:chPref val="0"/>
          <dgm:bulletEnabled val="1"/>
        </dgm:presLayoutVars>
      </dgm:prSet>
      <dgm:spPr/>
      <dgm:t>
        <a:bodyPr/>
        <a:lstStyle/>
        <a:p>
          <a:endParaRPr lang="en-GB"/>
        </a:p>
      </dgm:t>
    </dgm:pt>
  </dgm:ptLst>
  <dgm:cxnLst>
    <dgm:cxn modelId="{D50055F9-6F86-7341-A306-4FAF2DC177A9}" type="presOf" srcId="{A60BDA09-88C4-8845-AD4C-D3DC4A888CC7}" destId="{9485651B-CCE0-684D-86C3-0B42C7806D7E}" srcOrd="0" destOrd="0" presId="urn:microsoft.com/office/officeart/2005/8/layout/venn1"/>
    <dgm:cxn modelId="{73251239-DDB7-3546-A254-3476714C5F0E}" type="presOf" srcId="{0ADDBF7E-A143-664C-9543-E6CA2BCABFA6}" destId="{FE62DA69-DB06-7448-92E1-81BD6B6F0669}" srcOrd="0" destOrd="0" presId="urn:microsoft.com/office/officeart/2005/8/layout/venn1"/>
    <dgm:cxn modelId="{D3495500-DE42-FB49-AE63-573B9E5F55BC}" srcId="{EBA51078-83C1-8C40-9E36-CAAC80B50199}" destId="{A2195B86-0F55-6D4A-B738-C1C4C12C8876}" srcOrd="1" destOrd="0" parTransId="{B6E91781-8001-3840-B59C-3A0D83F2D571}" sibTransId="{F19D3242-BCE2-A340-9A09-13CB1BDB7DBC}"/>
    <dgm:cxn modelId="{50ACC7CE-0C3A-FE4A-A541-7CA594BEF6F9}" srcId="{EBA51078-83C1-8C40-9E36-CAAC80B50199}" destId="{0ADDBF7E-A143-664C-9543-E6CA2BCABFA6}" srcOrd="2" destOrd="0" parTransId="{8E0D5D66-27D1-394C-87DE-18BE74453A25}" sibTransId="{FA565205-B18B-4C46-8C6E-A094AD219CCA}"/>
    <dgm:cxn modelId="{06EBD3F6-F1A3-044F-917B-335EEDC63182}" type="presOf" srcId="{A2195B86-0F55-6D4A-B738-C1C4C12C8876}" destId="{480A051E-4E0A-984B-B56E-0B2BC0F8A69B}" srcOrd="0" destOrd="0" presId="urn:microsoft.com/office/officeart/2005/8/layout/venn1"/>
    <dgm:cxn modelId="{FF2B18E0-10AA-614F-9700-4695D630D3B1}" srcId="{EBA51078-83C1-8C40-9E36-CAAC80B50199}" destId="{A60BDA09-88C4-8845-AD4C-D3DC4A888CC7}" srcOrd="0" destOrd="0" parTransId="{27812943-8D96-6E4B-AA8D-B8DA03DA8A6E}" sibTransId="{62460C69-0F8F-FC41-BA4F-FC317D591FDD}"/>
    <dgm:cxn modelId="{D2AAFA48-B96D-304E-BFA0-7309D566EBCE}" type="presOf" srcId="{EBA51078-83C1-8C40-9E36-CAAC80B50199}" destId="{A6091A04-547B-3447-A719-6CB370E1352D}" srcOrd="0" destOrd="0" presId="urn:microsoft.com/office/officeart/2005/8/layout/venn1"/>
    <dgm:cxn modelId="{D19ADF78-08AA-1F47-BD78-DE72F6B5821F}" type="presOf" srcId="{A2195B86-0F55-6D4A-B738-C1C4C12C8876}" destId="{C981E071-6C42-2F4F-A931-FC3D7C2B8CB2}" srcOrd="1" destOrd="0" presId="urn:microsoft.com/office/officeart/2005/8/layout/venn1"/>
    <dgm:cxn modelId="{6F80F380-BAE7-F24F-A194-1F7E1D512030}" type="presOf" srcId="{0ADDBF7E-A143-664C-9543-E6CA2BCABFA6}" destId="{9F299B19-F9D3-2F43-8CDC-93F62C5167DE}" srcOrd="1" destOrd="0" presId="urn:microsoft.com/office/officeart/2005/8/layout/venn1"/>
    <dgm:cxn modelId="{29A1C420-2D47-164A-B8E2-7FE718379DF7}" type="presOf" srcId="{A60BDA09-88C4-8845-AD4C-D3DC4A888CC7}" destId="{FCB8BDEE-EFA4-054B-9461-E4237F3DBE97}" srcOrd="1" destOrd="0" presId="urn:microsoft.com/office/officeart/2005/8/layout/venn1"/>
    <dgm:cxn modelId="{46D118A7-36BD-7549-B9C1-58981F20E9F4}" type="presParOf" srcId="{A6091A04-547B-3447-A719-6CB370E1352D}" destId="{9485651B-CCE0-684D-86C3-0B42C7806D7E}" srcOrd="0" destOrd="0" presId="urn:microsoft.com/office/officeart/2005/8/layout/venn1"/>
    <dgm:cxn modelId="{92BA33F8-42D7-4943-B39C-F6C29602F1BC}" type="presParOf" srcId="{A6091A04-547B-3447-A719-6CB370E1352D}" destId="{FCB8BDEE-EFA4-054B-9461-E4237F3DBE97}" srcOrd="1" destOrd="0" presId="urn:microsoft.com/office/officeart/2005/8/layout/venn1"/>
    <dgm:cxn modelId="{DCF3756D-D7C7-0345-97D9-CF4FF10F397C}" type="presParOf" srcId="{A6091A04-547B-3447-A719-6CB370E1352D}" destId="{480A051E-4E0A-984B-B56E-0B2BC0F8A69B}" srcOrd="2" destOrd="0" presId="urn:microsoft.com/office/officeart/2005/8/layout/venn1"/>
    <dgm:cxn modelId="{CF621A2D-2046-AA44-B06F-0AEF2B1779A9}" type="presParOf" srcId="{A6091A04-547B-3447-A719-6CB370E1352D}" destId="{C981E071-6C42-2F4F-A931-FC3D7C2B8CB2}" srcOrd="3" destOrd="0" presId="urn:microsoft.com/office/officeart/2005/8/layout/venn1"/>
    <dgm:cxn modelId="{88B76B88-45BC-0244-BE50-6547222DF55A}" type="presParOf" srcId="{A6091A04-547B-3447-A719-6CB370E1352D}" destId="{FE62DA69-DB06-7448-92E1-81BD6B6F0669}" srcOrd="4" destOrd="0" presId="urn:microsoft.com/office/officeart/2005/8/layout/venn1"/>
    <dgm:cxn modelId="{47E972FE-676A-1C48-B2E7-7A114F5D6CD9}" type="presParOf" srcId="{A6091A04-547B-3447-A719-6CB370E1352D}" destId="{9F299B19-F9D3-2F43-8CDC-93F62C5167DE}"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1FDFEE-2EC9-BD47-B2B4-1B73B1C34315}" type="doc">
      <dgm:prSet loTypeId="urn:microsoft.com/office/officeart/2005/8/layout/process3" loCatId="" qsTypeId="urn:microsoft.com/office/officeart/2005/8/quickstyle/simple1" qsCatId="simple" csTypeId="urn:microsoft.com/office/officeart/2005/8/colors/colorful1" csCatId="colorful" phldr="1"/>
      <dgm:spPr/>
      <dgm:t>
        <a:bodyPr/>
        <a:lstStyle/>
        <a:p>
          <a:endParaRPr lang="en-US"/>
        </a:p>
      </dgm:t>
    </dgm:pt>
    <dgm:pt modelId="{591BD105-C356-8F48-A50B-BBE2B01408DC}">
      <dgm:prSet phldrT="[Text]"/>
      <dgm:spPr/>
      <dgm:t>
        <a:bodyPr/>
        <a:lstStyle/>
        <a:p>
          <a:pPr algn="ctr"/>
          <a:r>
            <a:rPr lang="en-US" dirty="0"/>
            <a:t>PRE-PURCHASE</a:t>
          </a:r>
        </a:p>
      </dgm:t>
    </dgm:pt>
    <dgm:pt modelId="{3199CF6B-8FA2-D041-866C-984B9B76E9FF}" type="parTrans" cxnId="{C1B7779A-2153-3E46-BF1E-1DA549F25712}">
      <dgm:prSet/>
      <dgm:spPr/>
      <dgm:t>
        <a:bodyPr/>
        <a:lstStyle/>
        <a:p>
          <a:endParaRPr lang="en-US"/>
        </a:p>
      </dgm:t>
    </dgm:pt>
    <dgm:pt modelId="{1C79B1AF-FAD5-8040-B3EE-D374AD2F219D}" type="sibTrans" cxnId="{C1B7779A-2153-3E46-BF1E-1DA549F25712}">
      <dgm:prSet/>
      <dgm:spPr/>
      <dgm:t>
        <a:bodyPr/>
        <a:lstStyle/>
        <a:p>
          <a:endParaRPr lang="en-US"/>
        </a:p>
      </dgm:t>
    </dgm:pt>
    <dgm:pt modelId="{5FECA019-5694-2A42-88D4-6AB4E8C70D5F}">
      <dgm:prSet phldrT="[Text]"/>
      <dgm:spPr/>
      <dgm:t>
        <a:bodyPr/>
        <a:lstStyle/>
        <a:p>
          <a:pPr algn="l"/>
          <a:r>
            <a:rPr lang="en-US" dirty="0">
              <a:latin typeface="Times New Roman" panose="02020603050405020304" pitchFamily="18" charset="0"/>
              <a:cs typeface="Times New Roman" panose="02020603050405020304" pitchFamily="18" charset="0"/>
            </a:rPr>
            <a:t>Sales</a:t>
          </a:r>
        </a:p>
      </dgm:t>
    </dgm:pt>
    <dgm:pt modelId="{890E4275-46A3-0A49-94E9-A5EAE64E645F}" type="parTrans" cxnId="{51D477AB-DEDD-F64C-9C48-9F461A534649}">
      <dgm:prSet/>
      <dgm:spPr/>
      <dgm:t>
        <a:bodyPr/>
        <a:lstStyle/>
        <a:p>
          <a:endParaRPr lang="en-US"/>
        </a:p>
      </dgm:t>
    </dgm:pt>
    <dgm:pt modelId="{503D847D-11E5-D34D-AE86-D9CDE1A9E133}" type="sibTrans" cxnId="{51D477AB-DEDD-F64C-9C48-9F461A534649}">
      <dgm:prSet/>
      <dgm:spPr/>
      <dgm:t>
        <a:bodyPr/>
        <a:lstStyle/>
        <a:p>
          <a:endParaRPr lang="en-US"/>
        </a:p>
      </dgm:t>
    </dgm:pt>
    <dgm:pt modelId="{3E348D79-D35D-1F44-A3ED-BBD7259A0968}">
      <dgm:prSet phldrT="[Text]"/>
      <dgm:spPr/>
      <dgm:t>
        <a:bodyPr/>
        <a:lstStyle/>
        <a:p>
          <a:pPr algn="ctr"/>
          <a:r>
            <a:rPr lang="en-US" dirty="0"/>
            <a:t>PURCHASE</a:t>
          </a:r>
        </a:p>
      </dgm:t>
    </dgm:pt>
    <dgm:pt modelId="{23CD7F71-BD28-1B4F-98CD-E711F9D75112}" type="parTrans" cxnId="{7B9C49A0-56EF-264D-91AD-086388F29967}">
      <dgm:prSet/>
      <dgm:spPr/>
      <dgm:t>
        <a:bodyPr/>
        <a:lstStyle/>
        <a:p>
          <a:endParaRPr lang="en-US"/>
        </a:p>
      </dgm:t>
    </dgm:pt>
    <dgm:pt modelId="{7389A140-5E55-C748-8C9D-47AE17AF8FF7}" type="sibTrans" cxnId="{7B9C49A0-56EF-264D-91AD-086388F29967}">
      <dgm:prSet/>
      <dgm:spPr/>
      <dgm:t>
        <a:bodyPr/>
        <a:lstStyle/>
        <a:p>
          <a:endParaRPr lang="en-US"/>
        </a:p>
      </dgm:t>
    </dgm:pt>
    <dgm:pt modelId="{FCA9B6F9-AB92-E543-B7A8-15C0F922E466}">
      <dgm:prSet phldrT="[Text]"/>
      <dgm:spPr/>
      <dgm:t>
        <a:bodyPr/>
        <a:lstStyle/>
        <a:p>
          <a:r>
            <a:rPr lang="en-US" dirty="0">
              <a:latin typeface="Times New Roman" panose="02020603050405020304" pitchFamily="18" charset="0"/>
              <a:cs typeface="Times New Roman" panose="02020603050405020304" pitchFamily="18" charset="0"/>
            </a:rPr>
            <a:t>Ecommerce</a:t>
          </a:r>
        </a:p>
      </dgm:t>
    </dgm:pt>
    <dgm:pt modelId="{BEB816BA-53E8-C744-B2E5-01540AC94E7B}" type="parTrans" cxnId="{544163D1-E9FF-864D-A768-DF5D525A56FA}">
      <dgm:prSet/>
      <dgm:spPr/>
      <dgm:t>
        <a:bodyPr/>
        <a:lstStyle/>
        <a:p>
          <a:endParaRPr lang="en-US"/>
        </a:p>
      </dgm:t>
    </dgm:pt>
    <dgm:pt modelId="{6F2B6C6B-9798-E546-8875-973D8A13C0DB}" type="sibTrans" cxnId="{544163D1-E9FF-864D-A768-DF5D525A56FA}">
      <dgm:prSet/>
      <dgm:spPr/>
      <dgm:t>
        <a:bodyPr/>
        <a:lstStyle/>
        <a:p>
          <a:endParaRPr lang="en-US"/>
        </a:p>
      </dgm:t>
    </dgm:pt>
    <dgm:pt modelId="{3ACCCE13-BAFE-8042-B08F-F9E570AB5B3B}">
      <dgm:prSet phldrT="[Text]"/>
      <dgm:spPr/>
      <dgm:t>
        <a:bodyPr/>
        <a:lstStyle/>
        <a:p>
          <a:pPr algn="ctr"/>
          <a:r>
            <a:rPr lang="en-US" dirty="0"/>
            <a:t>POST-PURCHASE</a:t>
          </a:r>
        </a:p>
      </dgm:t>
    </dgm:pt>
    <dgm:pt modelId="{D977E5E2-2F46-A349-A099-2AF2DEC07B57}" type="parTrans" cxnId="{7580589D-133E-3B47-AEC6-B91F5B9448FC}">
      <dgm:prSet/>
      <dgm:spPr/>
      <dgm:t>
        <a:bodyPr/>
        <a:lstStyle/>
        <a:p>
          <a:endParaRPr lang="en-US"/>
        </a:p>
      </dgm:t>
    </dgm:pt>
    <dgm:pt modelId="{BA361236-339C-4F4A-BC88-7E7705DF7312}" type="sibTrans" cxnId="{7580589D-133E-3B47-AEC6-B91F5B9448FC}">
      <dgm:prSet/>
      <dgm:spPr/>
      <dgm:t>
        <a:bodyPr/>
        <a:lstStyle/>
        <a:p>
          <a:endParaRPr lang="en-US"/>
        </a:p>
      </dgm:t>
    </dgm:pt>
    <dgm:pt modelId="{228F4000-99CF-4D45-8FB5-0AFEBB8A51E5}">
      <dgm:prSet phldrT="[Text]"/>
      <dgm:spPr/>
      <dgm:t>
        <a:bodyPr/>
        <a:lstStyle/>
        <a:p>
          <a:r>
            <a:rPr lang="en-US" dirty="0">
              <a:latin typeface="Times New Roman" panose="02020603050405020304" pitchFamily="18" charset="0"/>
              <a:cs typeface="Times New Roman" panose="02020603050405020304" pitchFamily="18" charset="0"/>
            </a:rPr>
            <a:t>Customer Service</a:t>
          </a:r>
        </a:p>
      </dgm:t>
    </dgm:pt>
    <dgm:pt modelId="{BE583999-69BE-7E43-AB79-7F28C6EA2F70}" type="parTrans" cxnId="{D21E9173-4E74-7746-9F35-DFB734C09D14}">
      <dgm:prSet/>
      <dgm:spPr/>
      <dgm:t>
        <a:bodyPr/>
        <a:lstStyle/>
        <a:p>
          <a:endParaRPr lang="en-US"/>
        </a:p>
      </dgm:t>
    </dgm:pt>
    <dgm:pt modelId="{859AFFE6-61C2-9148-9BAB-03A632084D54}" type="sibTrans" cxnId="{D21E9173-4E74-7746-9F35-DFB734C09D14}">
      <dgm:prSet/>
      <dgm:spPr/>
      <dgm:t>
        <a:bodyPr/>
        <a:lstStyle/>
        <a:p>
          <a:endParaRPr lang="en-US"/>
        </a:p>
      </dgm:t>
    </dgm:pt>
    <dgm:pt modelId="{D5CF8E04-C81C-B541-9087-892A56D14A32}">
      <dgm:prSet phldrT="[Text]"/>
      <dgm:spPr/>
      <dgm:t>
        <a:bodyPr/>
        <a:lstStyle/>
        <a:p>
          <a:pPr algn="l"/>
          <a:r>
            <a:rPr lang="en-US" dirty="0">
              <a:latin typeface="Times New Roman" panose="02020603050405020304" pitchFamily="18" charset="0"/>
              <a:cs typeface="Times New Roman" panose="02020603050405020304" pitchFamily="18" charset="0"/>
            </a:rPr>
            <a:t>Social Media</a:t>
          </a:r>
        </a:p>
      </dgm:t>
    </dgm:pt>
    <dgm:pt modelId="{5C9B185F-6C27-1042-836A-0E48E929EE95}" type="parTrans" cxnId="{8BAB4630-BC78-4C46-ABEF-38452BA77076}">
      <dgm:prSet/>
      <dgm:spPr/>
      <dgm:t>
        <a:bodyPr/>
        <a:lstStyle/>
        <a:p>
          <a:endParaRPr lang="en-US"/>
        </a:p>
      </dgm:t>
    </dgm:pt>
    <dgm:pt modelId="{FF26CA9A-65F5-B746-A3AA-3970B3C92C91}" type="sibTrans" cxnId="{8BAB4630-BC78-4C46-ABEF-38452BA77076}">
      <dgm:prSet/>
      <dgm:spPr/>
      <dgm:t>
        <a:bodyPr/>
        <a:lstStyle/>
        <a:p>
          <a:endParaRPr lang="en-US"/>
        </a:p>
      </dgm:t>
    </dgm:pt>
    <dgm:pt modelId="{7DEB4D26-B4E0-5A40-BE01-234D71695849}">
      <dgm:prSet phldrT="[Text]"/>
      <dgm:spPr/>
      <dgm:t>
        <a:bodyPr/>
        <a:lstStyle/>
        <a:p>
          <a:pPr algn="l"/>
          <a:r>
            <a:rPr lang="en-US" dirty="0">
              <a:latin typeface="Times New Roman" panose="02020603050405020304" pitchFamily="18" charset="0"/>
              <a:cs typeface="Times New Roman" panose="02020603050405020304" pitchFamily="18" charset="0"/>
            </a:rPr>
            <a:t>Emails</a:t>
          </a:r>
        </a:p>
      </dgm:t>
    </dgm:pt>
    <dgm:pt modelId="{D498A003-D589-824B-AADE-BAC4C42253B9}" type="parTrans" cxnId="{833B48F7-903B-804B-AF69-C9C2D02CC0AA}">
      <dgm:prSet/>
      <dgm:spPr/>
      <dgm:t>
        <a:bodyPr/>
        <a:lstStyle/>
        <a:p>
          <a:endParaRPr lang="en-US"/>
        </a:p>
      </dgm:t>
    </dgm:pt>
    <dgm:pt modelId="{1B4F3E3F-6FFF-2745-9429-02C10F93B61F}" type="sibTrans" cxnId="{833B48F7-903B-804B-AF69-C9C2D02CC0AA}">
      <dgm:prSet/>
      <dgm:spPr/>
      <dgm:t>
        <a:bodyPr/>
        <a:lstStyle/>
        <a:p>
          <a:endParaRPr lang="en-US"/>
        </a:p>
      </dgm:t>
    </dgm:pt>
    <dgm:pt modelId="{CC4F0BBD-1D41-E04B-9CED-EEA4694F0A99}">
      <dgm:prSet phldrT="[Text]"/>
      <dgm:spPr/>
      <dgm:t>
        <a:bodyPr/>
        <a:lstStyle/>
        <a:p>
          <a:pPr algn="l"/>
          <a:r>
            <a:rPr lang="en-US" dirty="0">
              <a:latin typeface="Times New Roman" panose="02020603050405020304" pitchFamily="18" charset="0"/>
              <a:cs typeface="Times New Roman" panose="02020603050405020304" pitchFamily="18" charset="0"/>
            </a:rPr>
            <a:t>Word of Mouth</a:t>
          </a:r>
        </a:p>
      </dgm:t>
    </dgm:pt>
    <dgm:pt modelId="{5872F10F-262C-494F-8A36-0135F911750E}" type="parTrans" cxnId="{E0966990-5086-D945-B7F5-D92C3E198A9E}">
      <dgm:prSet/>
      <dgm:spPr/>
      <dgm:t>
        <a:bodyPr/>
        <a:lstStyle/>
        <a:p>
          <a:endParaRPr lang="en-US"/>
        </a:p>
      </dgm:t>
    </dgm:pt>
    <dgm:pt modelId="{12CD622E-31CA-4E48-833C-68A75F9D5F5C}" type="sibTrans" cxnId="{E0966990-5086-D945-B7F5-D92C3E198A9E}">
      <dgm:prSet/>
      <dgm:spPr/>
      <dgm:t>
        <a:bodyPr/>
        <a:lstStyle/>
        <a:p>
          <a:endParaRPr lang="en-US"/>
        </a:p>
      </dgm:t>
    </dgm:pt>
    <dgm:pt modelId="{76B37A8B-2F39-5047-AD2C-B40C18AB19A4}">
      <dgm:prSet phldrT="[Text]"/>
      <dgm:spPr/>
      <dgm:t>
        <a:bodyPr/>
        <a:lstStyle/>
        <a:p>
          <a:pPr algn="l"/>
          <a:r>
            <a:rPr lang="en-US" dirty="0">
              <a:latin typeface="Times New Roman" panose="02020603050405020304" pitchFamily="18" charset="0"/>
              <a:cs typeface="Times New Roman" panose="02020603050405020304" pitchFamily="18" charset="0"/>
            </a:rPr>
            <a:t>Advertisements</a:t>
          </a:r>
        </a:p>
      </dgm:t>
    </dgm:pt>
    <dgm:pt modelId="{55ACA6B3-C8E5-F84B-959A-B33FC54F2EFE}" type="parTrans" cxnId="{12950F41-BEC9-3748-B1F5-5CDB8E581B45}">
      <dgm:prSet/>
      <dgm:spPr/>
      <dgm:t>
        <a:bodyPr/>
        <a:lstStyle/>
        <a:p>
          <a:endParaRPr lang="en-US"/>
        </a:p>
      </dgm:t>
    </dgm:pt>
    <dgm:pt modelId="{C15ABCD4-D0D5-CA49-BE90-D178CB9F9398}" type="sibTrans" cxnId="{12950F41-BEC9-3748-B1F5-5CDB8E581B45}">
      <dgm:prSet/>
      <dgm:spPr/>
      <dgm:t>
        <a:bodyPr/>
        <a:lstStyle/>
        <a:p>
          <a:endParaRPr lang="en-US"/>
        </a:p>
      </dgm:t>
    </dgm:pt>
    <dgm:pt modelId="{E90ABD1E-12FD-EE4E-A47C-7A86F46525EA}">
      <dgm:prSet phldrT="[Text]"/>
      <dgm:spPr/>
      <dgm:t>
        <a:bodyPr/>
        <a:lstStyle/>
        <a:p>
          <a:pPr algn="l"/>
          <a:r>
            <a:rPr lang="en-GB" noProof="0" dirty="0">
              <a:latin typeface="Times New Roman" panose="02020603050405020304" pitchFamily="18" charset="0"/>
              <a:cs typeface="Times New Roman" panose="02020603050405020304" pitchFamily="18" charset="0"/>
            </a:rPr>
            <a:t>Promotions</a:t>
          </a:r>
        </a:p>
      </dgm:t>
    </dgm:pt>
    <dgm:pt modelId="{6BF716C8-DAA5-CA46-873D-D3D66117D756}" type="parTrans" cxnId="{F6C6F04A-5DDD-2740-A278-076401E0B2D4}">
      <dgm:prSet/>
      <dgm:spPr/>
      <dgm:t>
        <a:bodyPr/>
        <a:lstStyle/>
        <a:p>
          <a:endParaRPr lang="en-US"/>
        </a:p>
      </dgm:t>
    </dgm:pt>
    <dgm:pt modelId="{A756C141-987B-B84E-84DA-3F8847D8E4CC}" type="sibTrans" cxnId="{F6C6F04A-5DDD-2740-A278-076401E0B2D4}">
      <dgm:prSet/>
      <dgm:spPr/>
      <dgm:t>
        <a:bodyPr/>
        <a:lstStyle/>
        <a:p>
          <a:endParaRPr lang="en-US"/>
        </a:p>
      </dgm:t>
    </dgm:pt>
    <dgm:pt modelId="{B1CDF85C-7E12-FC4F-A61B-27EE7E7DA03F}">
      <dgm:prSet phldrT="[Text]"/>
      <dgm:spPr/>
      <dgm:t>
        <a:bodyPr/>
        <a:lstStyle/>
        <a:p>
          <a:r>
            <a:rPr lang="en-US" dirty="0">
              <a:latin typeface="Times New Roman" panose="02020603050405020304" pitchFamily="18" charset="0"/>
              <a:cs typeface="Times New Roman" panose="02020603050405020304" pitchFamily="18" charset="0"/>
            </a:rPr>
            <a:t>Up Sale</a:t>
          </a:r>
        </a:p>
      </dgm:t>
    </dgm:pt>
    <dgm:pt modelId="{7CEA7596-15F7-FD46-BDCE-F115DEE5580B}" type="parTrans" cxnId="{94D6C579-716A-7F46-BBEF-C335752055CD}">
      <dgm:prSet/>
      <dgm:spPr/>
      <dgm:t>
        <a:bodyPr/>
        <a:lstStyle/>
        <a:p>
          <a:endParaRPr lang="en-US"/>
        </a:p>
      </dgm:t>
    </dgm:pt>
    <dgm:pt modelId="{EF3A4111-E931-3D45-BBE3-85F96974101F}" type="sibTrans" cxnId="{94D6C579-716A-7F46-BBEF-C335752055CD}">
      <dgm:prSet/>
      <dgm:spPr/>
      <dgm:t>
        <a:bodyPr/>
        <a:lstStyle/>
        <a:p>
          <a:endParaRPr lang="en-US"/>
        </a:p>
      </dgm:t>
    </dgm:pt>
    <dgm:pt modelId="{B855660B-7E68-2343-91D7-E64086FF611C}">
      <dgm:prSet phldrT="[Text]"/>
      <dgm:spPr/>
      <dgm:t>
        <a:bodyPr/>
        <a:lstStyle/>
        <a:p>
          <a:r>
            <a:rPr lang="en-US" dirty="0">
              <a:latin typeface="Times New Roman" panose="02020603050405020304" pitchFamily="18" charset="0"/>
              <a:cs typeface="Times New Roman" panose="02020603050405020304" pitchFamily="18" charset="0"/>
            </a:rPr>
            <a:t>Web</a:t>
          </a:r>
        </a:p>
      </dgm:t>
    </dgm:pt>
    <dgm:pt modelId="{77ED18F9-F51D-AB44-A630-E3320CC56A3B}" type="parTrans" cxnId="{964012C3-EFF7-C941-A45F-D3A1EB07B6C2}">
      <dgm:prSet/>
      <dgm:spPr/>
      <dgm:t>
        <a:bodyPr/>
        <a:lstStyle/>
        <a:p>
          <a:endParaRPr lang="en-US"/>
        </a:p>
      </dgm:t>
    </dgm:pt>
    <dgm:pt modelId="{90E4E197-6056-CA43-9AB1-A5A71EC7C0AE}" type="sibTrans" cxnId="{964012C3-EFF7-C941-A45F-D3A1EB07B6C2}">
      <dgm:prSet/>
      <dgm:spPr/>
      <dgm:t>
        <a:bodyPr/>
        <a:lstStyle/>
        <a:p>
          <a:endParaRPr lang="en-US"/>
        </a:p>
      </dgm:t>
    </dgm:pt>
    <dgm:pt modelId="{7B97331A-2537-5C4D-B14A-3F0C7957465B}">
      <dgm:prSet phldrT="[Text]"/>
      <dgm:spPr/>
      <dgm:t>
        <a:bodyPr/>
        <a:lstStyle/>
        <a:p>
          <a:r>
            <a:rPr lang="en-US" dirty="0">
              <a:latin typeface="Times New Roman" panose="02020603050405020304" pitchFamily="18" charset="0"/>
              <a:cs typeface="Times New Roman" panose="02020603050405020304" pitchFamily="18" charset="0"/>
            </a:rPr>
            <a:t>Sales </a:t>
          </a:r>
        </a:p>
      </dgm:t>
    </dgm:pt>
    <dgm:pt modelId="{EF4A824E-8452-7F41-8C9B-C73F5556EB91}" type="parTrans" cxnId="{74651DA1-5722-9040-A84D-6F86F4239534}">
      <dgm:prSet/>
      <dgm:spPr/>
      <dgm:t>
        <a:bodyPr/>
        <a:lstStyle/>
        <a:p>
          <a:endParaRPr lang="en-US"/>
        </a:p>
      </dgm:t>
    </dgm:pt>
    <dgm:pt modelId="{F87F27CA-126C-9349-8610-3977CFADB8B7}" type="sibTrans" cxnId="{74651DA1-5722-9040-A84D-6F86F4239534}">
      <dgm:prSet/>
      <dgm:spPr/>
      <dgm:t>
        <a:bodyPr/>
        <a:lstStyle/>
        <a:p>
          <a:endParaRPr lang="en-US"/>
        </a:p>
      </dgm:t>
    </dgm:pt>
    <dgm:pt modelId="{CC041176-5C50-3342-925C-ADA939E04E82}">
      <dgm:prSet phldrT="[Text]"/>
      <dgm:spPr/>
      <dgm:t>
        <a:bodyPr/>
        <a:lstStyle/>
        <a:p>
          <a:r>
            <a:rPr lang="en-US" dirty="0">
              <a:latin typeface="Times New Roman" panose="02020603050405020304" pitchFamily="18" charset="0"/>
              <a:cs typeface="Times New Roman" panose="02020603050405020304" pitchFamily="18" charset="0"/>
            </a:rPr>
            <a:t>Packaging</a:t>
          </a:r>
        </a:p>
      </dgm:t>
    </dgm:pt>
    <dgm:pt modelId="{05E749D8-79F1-7F43-9619-C421884C9896}" type="parTrans" cxnId="{DA686DC8-DAD5-7746-9958-B486D5BDBF0F}">
      <dgm:prSet/>
      <dgm:spPr/>
      <dgm:t>
        <a:bodyPr/>
        <a:lstStyle/>
        <a:p>
          <a:endParaRPr lang="en-US"/>
        </a:p>
      </dgm:t>
    </dgm:pt>
    <dgm:pt modelId="{7CEDE7C3-09FE-6249-B473-2FFCDE9D786C}" type="sibTrans" cxnId="{DA686DC8-DAD5-7746-9958-B486D5BDBF0F}">
      <dgm:prSet/>
      <dgm:spPr/>
      <dgm:t>
        <a:bodyPr/>
        <a:lstStyle/>
        <a:p>
          <a:endParaRPr lang="en-US"/>
        </a:p>
      </dgm:t>
    </dgm:pt>
    <dgm:pt modelId="{7BC59F3B-0BDA-F04F-AE2C-0C7BCE110F97}">
      <dgm:prSet phldrT="[Text]"/>
      <dgm:spPr/>
      <dgm:t>
        <a:bodyPr/>
        <a:lstStyle/>
        <a:p>
          <a:r>
            <a:rPr lang="en-US" dirty="0">
              <a:latin typeface="Times New Roman" panose="02020603050405020304" pitchFamily="18" charset="0"/>
              <a:cs typeface="Times New Roman" panose="02020603050405020304" pitchFamily="18" charset="0"/>
            </a:rPr>
            <a:t>News letter</a:t>
          </a:r>
        </a:p>
      </dgm:t>
    </dgm:pt>
    <dgm:pt modelId="{D70BF122-569D-F948-BD7C-90606AE5DEDB}" type="parTrans" cxnId="{3B9714C7-E3D2-B243-81C6-3CAEDCE622C1}">
      <dgm:prSet/>
      <dgm:spPr/>
      <dgm:t>
        <a:bodyPr/>
        <a:lstStyle/>
        <a:p>
          <a:endParaRPr lang="en-US"/>
        </a:p>
      </dgm:t>
    </dgm:pt>
    <dgm:pt modelId="{B787EDC3-AF2A-DE4B-BBD8-9101ACD5FDB7}" type="sibTrans" cxnId="{3B9714C7-E3D2-B243-81C6-3CAEDCE622C1}">
      <dgm:prSet/>
      <dgm:spPr/>
      <dgm:t>
        <a:bodyPr/>
        <a:lstStyle/>
        <a:p>
          <a:endParaRPr lang="en-US"/>
        </a:p>
      </dgm:t>
    </dgm:pt>
    <dgm:pt modelId="{D6BA383B-6D33-144C-8E37-9C4646936767}">
      <dgm:prSet phldrT="[Text]"/>
      <dgm:spPr/>
      <dgm:t>
        <a:bodyPr/>
        <a:lstStyle/>
        <a:p>
          <a:r>
            <a:rPr lang="en-US" dirty="0">
              <a:latin typeface="Times New Roman" panose="02020603050405020304" pitchFamily="18" charset="0"/>
              <a:cs typeface="Times New Roman" panose="02020603050405020304" pitchFamily="18" charset="0"/>
            </a:rPr>
            <a:t>Social Media</a:t>
          </a:r>
        </a:p>
      </dgm:t>
    </dgm:pt>
    <dgm:pt modelId="{8DF964D8-7246-0549-B9DE-A5B417FC7F6F}" type="parTrans" cxnId="{050979C3-31D2-B345-B06A-A9DFBB466F46}">
      <dgm:prSet/>
      <dgm:spPr/>
      <dgm:t>
        <a:bodyPr/>
        <a:lstStyle/>
        <a:p>
          <a:endParaRPr lang="en-US"/>
        </a:p>
      </dgm:t>
    </dgm:pt>
    <dgm:pt modelId="{C4D41E78-77E4-B347-99F3-CB3D6E99ECC5}" type="sibTrans" cxnId="{050979C3-31D2-B345-B06A-A9DFBB466F46}">
      <dgm:prSet/>
      <dgm:spPr/>
      <dgm:t>
        <a:bodyPr/>
        <a:lstStyle/>
        <a:p>
          <a:endParaRPr lang="en-US"/>
        </a:p>
      </dgm:t>
    </dgm:pt>
    <dgm:pt modelId="{24736F4B-24D1-DD43-9FE1-5382A4FFAAC9}">
      <dgm:prSet phldrT="[Text]"/>
      <dgm:spPr/>
      <dgm:t>
        <a:bodyPr/>
        <a:lstStyle/>
        <a:p>
          <a:r>
            <a:rPr lang="en-US" dirty="0">
              <a:latin typeface="Times New Roman" panose="02020603050405020304" pitchFamily="18" charset="0"/>
              <a:cs typeface="Times New Roman" panose="02020603050405020304" pitchFamily="18" charset="0"/>
            </a:rPr>
            <a:t>Forums</a:t>
          </a:r>
        </a:p>
      </dgm:t>
    </dgm:pt>
    <dgm:pt modelId="{B7B6BD28-C74C-4A49-8D36-B72A17CA8989}" type="parTrans" cxnId="{B9C7EBEA-CD09-6149-BC8C-1789B4E28B5E}">
      <dgm:prSet/>
      <dgm:spPr/>
      <dgm:t>
        <a:bodyPr/>
        <a:lstStyle/>
        <a:p>
          <a:endParaRPr lang="en-US"/>
        </a:p>
      </dgm:t>
    </dgm:pt>
    <dgm:pt modelId="{41CCBD36-AEF5-FC4C-8488-E6DFC5172E5A}" type="sibTrans" cxnId="{B9C7EBEA-CD09-6149-BC8C-1789B4E28B5E}">
      <dgm:prSet/>
      <dgm:spPr/>
      <dgm:t>
        <a:bodyPr/>
        <a:lstStyle/>
        <a:p>
          <a:endParaRPr lang="en-US"/>
        </a:p>
      </dgm:t>
    </dgm:pt>
    <dgm:pt modelId="{6F1F784F-9B46-B443-A294-B424C78EE487}">
      <dgm:prSet phldrT="[Text]"/>
      <dgm:spPr/>
      <dgm:t>
        <a:bodyPr/>
        <a:lstStyle/>
        <a:p>
          <a:r>
            <a:rPr lang="en-US" dirty="0">
              <a:latin typeface="Times New Roman" panose="02020603050405020304" pitchFamily="18" charset="0"/>
              <a:cs typeface="Times New Roman" panose="02020603050405020304" pitchFamily="18" charset="0"/>
            </a:rPr>
            <a:t>Call Center</a:t>
          </a:r>
        </a:p>
      </dgm:t>
    </dgm:pt>
    <dgm:pt modelId="{A19B09C0-FFA1-B44F-9C48-424B1D0D64C1}" type="parTrans" cxnId="{E2410DE2-D2F4-9F4B-BFA8-CC1FDCD20B82}">
      <dgm:prSet/>
      <dgm:spPr/>
      <dgm:t>
        <a:bodyPr/>
        <a:lstStyle/>
        <a:p>
          <a:endParaRPr lang="en-US"/>
        </a:p>
      </dgm:t>
    </dgm:pt>
    <dgm:pt modelId="{C595455F-9E1E-A141-8D0C-144B450E84F9}" type="sibTrans" cxnId="{E2410DE2-D2F4-9F4B-BFA8-CC1FDCD20B82}">
      <dgm:prSet/>
      <dgm:spPr/>
      <dgm:t>
        <a:bodyPr/>
        <a:lstStyle/>
        <a:p>
          <a:endParaRPr lang="en-US"/>
        </a:p>
      </dgm:t>
    </dgm:pt>
    <dgm:pt modelId="{90958DEB-E79B-D246-BD93-647BA691DE1F}" type="pres">
      <dgm:prSet presAssocID="{7A1FDFEE-2EC9-BD47-B2B4-1B73B1C34315}" presName="linearFlow" presStyleCnt="0">
        <dgm:presLayoutVars>
          <dgm:dir/>
          <dgm:animLvl val="lvl"/>
          <dgm:resizeHandles val="exact"/>
        </dgm:presLayoutVars>
      </dgm:prSet>
      <dgm:spPr/>
      <dgm:t>
        <a:bodyPr/>
        <a:lstStyle/>
        <a:p>
          <a:endParaRPr lang="en-GB"/>
        </a:p>
      </dgm:t>
    </dgm:pt>
    <dgm:pt modelId="{C3041523-07A6-6842-A20C-7A2A9169A4D1}" type="pres">
      <dgm:prSet presAssocID="{591BD105-C356-8F48-A50B-BBE2B01408DC}" presName="composite" presStyleCnt="0"/>
      <dgm:spPr/>
    </dgm:pt>
    <dgm:pt modelId="{3F7DF539-4B96-6A49-A03D-383B091B5673}" type="pres">
      <dgm:prSet presAssocID="{591BD105-C356-8F48-A50B-BBE2B01408DC}" presName="parTx" presStyleLbl="node1" presStyleIdx="0" presStyleCnt="3">
        <dgm:presLayoutVars>
          <dgm:chMax val="0"/>
          <dgm:chPref val="0"/>
          <dgm:bulletEnabled val="1"/>
        </dgm:presLayoutVars>
      </dgm:prSet>
      <dgm:spPr/>
      <dgm:t>
        <a:bodyPr/>
        <a:lstStyle/>
        <a:p>
          <a:endParaRPr lang="en-GB"/>
        </a:p>
      </dgm:t>
    </dgm:pt>
    <dgm:pt modelId="{16220A5A-E9E0-6E4F-9BAE-FF4688B58F1E}" type="pres">
      <dgm:prSet presAssocID="{591BD105-C356-8F48-A50B-BBE2B01408DC}" presName="parSh" presStyleLbl="node1" presStyleIdx="0" presStyleCnt="3"/>
      <dgm:spPr/>
      <dgm:t>
        <a:bodyPr/>
        <a:lstStyle/>
        <a:p>
          <a:endParaRPr lang="en-GB"/>
        </a:p>
      </dgm:t>
    </dgm:pt>
    <dgm:pt modelId="{C83C2331-3DAB-B344-AE3E-FC3E5BAEDB1A}" type="pres">
      <dgm:prSet presAssocID="{591BD105-C356-8F48-A50B-BBE2B01408DC}" presName="desTx" presStyleLbl="fgAcc1" presStyleIdx="0" presStyleCnt="3">
        <dgm:presLayoutVars>
          <dgm:bulletEnabled val="1"/>
        </dgm:presLayoutVars>
      </dgm:prSet>
      <dgm:spPr/>
      <dgm:t>
        <a:bodyPr/>
        <a:lstStyle/>
        <a:p>
          <a:endParaRPr lang="en-GB"/>
        </a:p>
      </dgm:t>
    </dgm:pt>
    <dgm:pt modelId="{16B4D4AB-3EC5-F643-80DD-4BB290FEB58E}" type="pres">
      <dgm:prSet presAssocID="{1C79B1AF-FAD5-8040-B3EE-D374AD2F219D}" presName="sibTrans" presStyleLbl="sibTrans2D1" presStyleIdx="0" presStyleCnt="2"/>
      <dgm:spPr/>
      <dgm:t>
        <a:bodyPr/>
        <a:lstStyle/>
        <a:p>
          <a:endParaRPr lang="en-GB"/>
        </a:p>
      </dgm:t>
    </dgm:pt>
    <dgm:pt modelId="{8890EB6B-035D-DB47-A502-A854D9374043}" type="pres">
      <dgm:prSet presAssocID="{1C79B1AF-FAD5-8040-B3EE-D374AD2F219D}" presName="connTx" presStyleLbl="sibTrans2D1" presStyleIdx="0" presStyleCnt="2"/>
      <dgm:spPr/>
      <dgm:t>
        <a:bodyPr/>
        <a:lstStyle/>
        <a:p>
          <a:endParaRPr lang="en-GB"/>
        </a:p>
      </dgm:t>
    </dgm:pt>
    <dgm:pt modelId="{CD6F4BEE-ACB4-5942-995D-2E21DF63EA39}" type="pres">
      <dgm:prSet presAssocID="{3E348D79-D35D-1F44-A3ED-BBD7259A0968}" presName="composite" presStyleCnt="0"/>
      <dgm:spPr/>
    </dgm:pt>
    <dgm:pt modelId="{DD2C4B4C-3CCB-5945-8500-E5026B7A011E}" type="pres">
      <dgm:prSet presAssocID="{3E348D79-D35D-1F44-A3ED-BBD7259A0968}" presName="parTx" presStyleLbl="node1" presStyleIdx="0" presStyleCnt="3">
        <dgm:presLayoutVars>
          <dgm:chMax val="0"/>
          <dgm:chPref val="0"/>
          <dgm:bulletEnabled val="1"/>
        </dgm:presLayoutVars>
      </dgm:prSet>
      <dgm:spPr/>
      <dgm:t>
        <a:bodyPr/>
        <a:lstStyle/>
        <a:p>
          <a:endParaRPr lang="en-GB"/>
        </a:p>
      </dgm:t>
    </dgm:pt>
    <dgm:pt modelId="{55A7AE26-1B26-814E-AC59-5C6512B6F8EA}" type="pres">
      <dgm:prSet presAssocID="{3E348D79-D35D-1F44-A3ED-BBD7259A0968}" presName="parSh" presStyleLbl="node1" presStyleIdx="1" presStyleCnt="3"/>
      <dgm:spPr/>
      <dgm:t>
        <a:bodyPr/>
        <a:lstStyle/>
        <a:p>
          <a:endParaRPr lang="en-GB"/>
        </a:p>
      </dgm:t>
    </dgm:pt>
    <dgm:pt modelId="{127BFEC7-9F07-B845-905E-94B6C6ADE4D4}" type="pres">
      <dgm:prSet presAssocID="{3E348D79-D35D-1F44-A3ED-BBD7259A0968}" presName="desTx" presStyleLbl="fgAcc1" presStyleIdx="1" presStyleCnt="3">
        <dgm:presLayoutVars>
          <dgm:bulletEnabled val="1"/>
        </dgm:presLayoutVars>
      </dgm:prSet>
      <dgm:spPr/>
      <dgm:t>
        <a:bodyPr/>
        <a:lstStyle/>
        <a:p>
          <a:endParaRPr lang="en-GB"/>
        </a:p>
      </dgm:t>
    </dgm:pt>
    <dgm:pt modelId="{A2BF39BD-EE00-AA43-9CDA-7DBA09B8B223}" type="pres">
      <dgm:prSet presAssocID="{7389A140-5E55-C748-8C9D-47AE17AF8FF7}" presName="sibTrans" presStyleLbl="sibTrans2D1" presStyleIdx="1" presStyleCnt="2"/>
      <dgm:spPr/>
      <dgm:t>
        <a:bodyPr/>
        <a:lstStyle/>
        <a:p>
          <a:endParaRPr lang="en-GB"/>
        </a:p>
      </dgm:t>
    </dgm:pt>
    <dgm:pt modelId="{E4A733F5-916A-724D-8354-E44DA20FCE43}" type="pres">
      <dgm:prSet presAssocID="{7389A140-5E55-C748-8C9D-47AE17AF8FF7}" presName="connTx" presStyleLbl="sibTrans2D1" presStyleIdx="1" presStyleCnt="2"/>
      <dgm:spPr/>
      <dgm:t>
        <a:bodyPr/>
        <a:lstStyle/>
        <a:p>
          <a:endParaRPr lang="en-GB"/>
        </a:p>
      </dgm:t>
    </dgm:pt>
    <dgm:pt modelId="{51FFF790-C0BB-BA4F-B27D-BF2D3D4455B6}" type="pres">
      <dgm:prSet presAssocID="{3ACCCE13-BAFE-8042-B08F-F9E570AB5B3B}" presName="composite" presStyleCnt="0"/>
      <dgm:spPr/>
    </dgm:pt>
    <dgm:pt modelId="{6473CF12-663B-B849-9A27-6E65894582C4}" type="pres">
      <dgm:prSet presAssocID="{3ACCCE13-BAFE-8042-B08F-F9E570AB5B3B}" presName="parTx" presStyleLbl="node1" presStyleIdx="1" presStyleCnt="3">
        <dgm:presLayoutVars>
          <dgm:chMax val="0"/>
          <dgm:chPref val="0"/>
          <dgm:bulletEnabled val="1"/>
        </dgm:presLayoutVars>
      </dgm:prSet>
      <dgm:spPr/>
      <dgm:t>
        <a:bodyPr/>
        <a:lstStyle/>
        <a:p>
          <a:endParaRPr lang="en-GB"/>
        </a:p>
      </dgm:t>
    </dgm:pt>
    <dgm:pt modelId="{3A27EB82-EEE6-044A-8D3D-B9DCFC7399EF}" type="pres">
      <dgm:prSet presAssocID="{3ACCCE13-BAFE-8042-B08F-F9E570AB5B3B}" presName="parSh" presStyleLbl="node1" presStyleIdx="2" presStyleCnt="3"/>
      <dgm:spPr/>
      <dgm:t>
        <a:bodyPr/>
        <a:lstStyle/>
        <a:p>
          <a:endParaRPr lang="en-GB"/>
        </a:p>
      </dgm:t>
    </dgm:pt>
    <dgm:pt modelId="{7EE636AB-E83B-1D42-AD54-1D3CF9BC6F39}" type="pres">
      <dgm:prSet presAssocID="{3ACCCE13-BAFE-8042-B08F-F9E570AB5B3B}" presName="desTx" presStyleLbl="fgAcc1" presStyleIdx="2" presStyleCnt="3">
        <dgm:presLayoutVars>
          <dgm:bulletEnabled val="1"/>
        </dgm:presLayoutVars>
      </dgm:prSet>
      <dgm:spPr/>
      <dgm:t>
        <a:bodyPr/>
        <a:lstStyle/>
        <a:p>
          <a:endParaRPr lang="en-GB"/>
        </a:p>
      </dgm:t>
    </dgm:pt>
  </dgm:ptLst>
  <dgm:cxnLst>
    <dgm:cxn modelId="{12950F41-BEC9-3748-B1F5-5CDB8E581B45}" srcId="{591BD105-C356-8F48-A50B-BBE2B01408DC}" destId="{76B37A8B-2F39-5047-AD2C-B40C18AB19A4}" srcOrd="4" destOrd="0" parTransId="{55ACA6B3-C8E5-F84B-959A-B33FC54F2EFE}" sibTransId="{C15ABCD4-D0D5-CA49-BE90-D178CB9F9398}"/>
    <dgm:cxn modelId="{411843A5-46E0-C043-9CD3-CBB55A6997DB}" type="presOf" srcId="{7389A140-5E55-C748-8C9D-47AE17AF8FF7}" destId="{E4A733F5-916A-724D-8354-E44DA20FCE43}" srcOrd="1" destOrd="0" presId="urn:microsoft.com/office/officeart/2005/8/layout/process3"/>
    <dgm:cxn modelId="{BC3147F0-81FB-9B4D-891D-7317523611FC}" type="presOf" srcId="{7BC59F3B-0BDA-F04F-AE2C-0C7BCE110F97}" destId="{7EE636AB-E83B-1D42-AD54-1D3CF9BC6F39}" srcOrd="0" destOrd="2" presId="urn:microsoft.com/office/officeart/2005/8/layout/process3"/>
    <dgm:cxn modelId="{0326FC1D-79B3-F14F-9348-9B512C910562}" type="presOf" srcId="{5FECA019-5694-2A42-88D4-6AB4E8C70D5F}" destId="{C83C2331-3DAB-B344-AE3E-FC3E5BAEDB1A}" srcOrd="0" destOrd="0" presId="urn:microsoft.com/office/officeart/2005/8/layout/process3"/>
    <dgm:cxn modelId="{BADCA6A4-49D4-A842-8B88-6CC561AE3E02}" type="presOf" srcId="{B1CDF85C-7E12-FC4F-A61B-27EE7E7DA03F}" destId="{127BFEC7-9F07-B845-905E-94B6C6ADE4D4}" srcOrd="0" destOrd="1" presId="urn:microsoft.com/office/officeart/2005/8/layout/process3"/>
    <dgm:cxn modelId="{80926E7C-A129-AD47-B878-257171115BD3}" type="presOf" srcId="{3E348D79-D35D-1F44-A3ED-BBD7259A0968}" destId="{55A7AE26-1B26-814E-AC59-5C6512B6F8EA}" srcOrd="1" destOrd="0" presId="urn:microsoft.com/office/officeart/2005/8/layout/process3"/>
    <dgm:cxn modelId="{1EA14284-E20D-4740-83F0-B05F30A4D69F}" type="presOf" srcId="{591BD105-C356-8F48-A50B-BBE2B01408DC}" destId="{3F7DF539-4B96-6A49-A03D-383B091B5673}" srcOrd="0" destOrd="0" presId="urn:microsoft.com/office/officeart/2005/8/layout/process3"/>
    <dgm:cxn modelId="{B9C7EBEA-CD09-6149-BC8C-1789B4E28B5E}" srcId="{3ACCCE13-BAFE-8042-B08F-F9E570AB5B3B}" destId="{24736F4B-24D1-DD43-9FE1-5382A4FFAAC9}" srcOrd="4" destOrd="0" parTransId="{B7B6BD28-C74C-4A49-8D36-B72A17CA8989}" sibTransId="{41CCBD36-AEF5-FC4C-8488-E6DFC5172E5A}"/>
    <dgm:cxn modelId="{BAD31E0A-6BB3-604E-BC15-DB79B8ED1AED}" type="presOf" srcId="{7A1FDFEE-2EC9-BD47-B2B4-1B73B1C34315}" destId="{90958DEB-E79B-D246-BD93-647BA691DE1F}" srcOrd="0" destOrd="0" presId="urn:microsoft.com/office/officeart/2005/8/layout/process3"/>
    <dgm:cxn modelId="{360667F6-1CCC-6342-88EC-B77CBE5ED1AA}" type="presOf" srcId="{E90ABD1E-12FD-EE4E-A47C-7A86F46525EA}" destId="{C83C2331-3DAB-B344-AE3E-FC3E5BAEDB1A}" srcOrd="0" destOrd="5" presId="urn:microsoft.com/office/officeart/2005/8/layout/process3"/>
    <dgm:cxn modelId="{BC4A4E13-7E54-8A49-B661-56382CA96633}" type="presOf" srcId="{228F4000-99CF-4D45-8FB5-0AFEBB8A51E5}" destId="{7EE636AB-E83B-1D42-AD54-1D3CF9BC6F39}" srcOrd="0" destOrd="0" presId="urn:microsoft.com/office/officeart/2005/8/layout/process3"/>
    <dgm:cxn modelId="{D21E9173-4E74-7746-9F35-DFB734C09D14}" srcId="{3ACCCE13-BAFE-8042-B08F-F9E570AB5B3B}" destId="{228F4000-99CF-4D45-8FB5-0AFEBB8A51E5}" srcOrd="0" destOrd="0" parTransId="{BE583999-69BE-7E43-AB79-7F28C6EA2F70}" sibTransId="{859AFFE6-61C2-9148-9BAB-03A632084D54}"/>
    <dgm:cxn modelId="{513E93F5-4016-EA4B-BAF7-7002C384ACAE}" type="presOf" srcId="{3ACCCE13-BAFE-8042-B08F-F9E570AB5B3B}" destId="{6473CF12-663B-B849-9A27-6E65894582C4}" srcOrd="0" destOrd="0" presId="urn:microsoft.com/office/officeart/2005/8/layout/process3"/>
    <dgm:cxn modelId="{544163D1-E9FF-864D-A768-DF5D525A56FA}" srcId="{3E348D79-D35D-1F44-A3ED-BBD7259A0968}" destId="{FCA9B6F9-AB92-E543-B7A8-15C0F922E466}" srcOrd="0" destOrd="0" parTransId="{BEB816BA-53E8-C744-B2E5-01540AC94E7B}" sibTransId="{6F2B6C6B-9798-E546-8875-973D8A13C0DB}"/>
    <dgm:cxn modelId="{DA686DC8-DAD5-7746-9958-B486D5BDBF0F}" srcId="{3E348D79-D35D-1F44-A3ED-BBD7259A0968}" destId="{CC041176-5C50-3342-925C-ADA939E04E82}" srcOrd="4" destOrd="0" parTransId="{05E749D8-79F1-7F43-9619-C421884C9896}" sibTransId="{7CEDE7C3-09FE-6249-B473-2FFCDE9D786C}"/>
    <dgm:cxn modelId="{B8B88CF8-9D85-C940-BBB6-F70288940C5A}" type="presOf" srcId="{24736F4B-24D1-DD43-9FE1-5382A4FFAAC9}" destId="{7EE636AB-E83B-1D42-AD54-1D3CF9BC6F39}" srcOrd="0" destOrd="4" presId="urn:microsoft.com/office/officeart/2005/8/layout/process3"/>
    <dgm:cxn modelId="{522A707E-7E3D-E441-A12F-760DEB6B4954}" type="presOf" srcId="{D6BA383B-6D33-144C-8E37-9C4646936767}" destId="{7EE636AB-E83B-1D42-AD54-1D3CF9BC6F39}" srcOrd="0" destOrd="3" presId="urn:microsoft.com/office/officeart/2005/8/layout/process3"/>
    <dgm:cxn modelId="{EC2F3C14-000B-6D49-B83E-E68655B1C64A}" type="presOf" srcId="{1C79B1AF-FAD5-8040-B3EE-D374AD2F219D}" destId="{16B4D4AB-3EC5-F643-80DD-4BB290FEB58E}" srcOrd="0" destOrd="0" presId="urn:microsoft.com/office/officeart/2005/8/layout/process3"/>
    <dgm:cxn modelId="{BA0AE0A9-CFA0-F943-BE31-0C14EC78701F}" type="presOf" srcId="{76B37A8B-2F39-5047-AD2C-B40C18AB19A4}" destId="{C83C2331-3DAB-B344-AE3E-FC3E5BAEDB1A}" srcOrd="0" destOrd="4" presId="urn:microsoft.com/office/officeart/2005/8/layout/process3"/>
    <dgm:cxn modelId="{E2410DE2-D2F4-9F4B-BFA8-CC1FDCD20B82}" srcId="{3ACCCE13-BAFE-8042-B08F-F9E570AB5B3B}" destId="{6F1F784F-9B46-B443-A294-B424C78EE487}" srcOrd="1" destOrd="0" parTransId="{A19B09C0-FFA1-B44F-9C48-424B1D0D64C1}" sibTransId="{C595455F-9E1E-A141-8D0C-144B450E84F9}"/>
    <dgm:cxn modelId="{50CCC4C4-C966-1944-A1E9-1125BFC6DEDD}" type="presOf" srcId="{7DEB4D26-B4E0-5A40-BE01-234D71695849}" destId="{C83C2331-3DAB-B344-AE3E-FC3E5BAEDB1A}" srcOrd="0" destOrd="2" presId="urn:microsoft.com/office/officeart/2005/8/layout/process3"/>
    <dgm:cxn modelId="{25EC31FE-CBFF-CA44-8E56-C770457682B2}" type="presOf" srcId="{FCA9B6F9-AB92-E543-B7A8-15C0F922E466}" destId="{127BFEC7-9F07-B845-905E-94B6C6ADE4D4}" srcOrd="0" destOrd="0" presId="urn:microsoft.com/office/officeart/2005/8/layout/process3"/>
    <dgm:cxn modelId="{194B4594-707A-FE4E-AD5F-1543180FE2B3}" type="presOf" srcId="{7389A140-5E55-C748-8C9D-47AE17AF8FF7}" destId="{A2BF39BD-EE00-AA43-9CDA-7DBA09B8B223}" srcOrd="0" destOrd="0" presId="urn:microsoft.com/office/officeart/2005/8/layout/process3"/>
    <dgm:cxn modelId="{56A62961-9B41-8C41-9DC3-0BB4903B68FB}" type="presOf" srcId="{7B97331A-2537-5C4D-B14A-3F0C7957465B}" destId="{127BFEC7-9F07-B845-905E-94B6C6ADE4D4}" srcOrd="0" destOrd="3" presId="urn:microsoft.com/office/officeart/2005/8/layout/process3"/>
    <dgm:cxn modelId="{7580589D-133E-3B47-AEC6-B91F5B9448FC}" srcId="{7A1FDFEE-2EC9-BD47-B2B4-1B73B1C34315}" destId="{3ACCCE13-BAFE-8042-B08F-F9E570AB5B3B}" srcOrd="2" destOrd="0" parTransId="{D977E5E2-2F46-A349-A099-2AF2DEC07B57}" sibTransId="{BA361236-339C-4F4A-BC88-7E7705DF7312}"/>
    <dgm:cxn modelId="{050979C3-31D2-B345-B06A-A9DFBB466F46}" srcId="{3ACCCE13-BAFE-8042-B08F-F9E570AB5B3B}" destId="{D6BA383B-6D33-144C-8E37-9C4646936767}" srcOrd="3" destOrd="0" parTransId="{8DF964D8-7246-0549-B9DE-A5B417FC7F6F}" sibTransId="{C4D41E78-77E4-B347-99F3-CB3D6E99ECC5}"/>
    <dgm:cxn modelId="{3B9714C7-E3D2-B243-81C6-3CAEDCE622C1}" srcId="{3ACCCE13-BAFE-8042-B08F-F9E570AB5B3B}" destId="{7BC59F3B-0BDA-F04F-AE2C-0C7BCE110F97}" srcOrd="2" destOrd="0" parTransId="{D70BF122-569D-F948-BD7C-90606AE5DEDB}" sibTransId="{B787EDC3-AF2A-DE4B-BBD8-9101ACD5FDB7}"/>
    <dgm:cxn modelId="{B50E2A2E-07B4-654C-8507-6A9D933FBF0E}" type="presOf" srcId="{3ACCCE13-BAFE-8042-B08F-F9E570AB5B3B}" destId="{3A27EB82-EEE6-044A-8D3D-B9DCFC7399EF}" srcOrd="1" destOrd="0" presId="urn:microsoft.com/office/officeart/2005/8/layout/process3"/>
    <dgm:cxn modelId="{7B9C49A0-56EF-264D-91AD-086388F29967}" srcId="{7A1FDFEE-2EC9-BD47-B2B4-1B73B1C34315}" destId="{3E348D79-D35D-1F44-A3ED-BBD7259A0968}" srcOrd="1" destOrd="0" parTransId="{23CD7F71-BD28-1B4F-98CD-E711F9D75112}" sibTransId="{7389A140-5E55-C748-8C9D-47AE17AF8FF7}"/>
    <dgm:cxn modelId="{4B5001A5-C312-6247-8AEF-EC96BEAFC8F7}" type="presOf" srcId="{591BD105-C356-8F48-A50B-BBE2B01408DC}" destId="{16220A5A-E9E0-6E4F-9BAE-FF4688B58F1E}" srcOrd="1" destOrd="0" presId="urn:microsoft.com/office/officeart/2005/8/layout/process3"/>
    <dgm:cxn modelId="{833B48F7-903B-804B-AF69-C9C2D02CC0AA}" srcId="{591BD105-C356-8F48-A50B-BBE2B01408DC}" destId="{7DEB4D26-B4E0-5A40-BE01-234D71695849}" srcOrd="2" destOrd="0" parTransId="{D498A003-D589-824B-AADE-BAC4C42253B9}" sibTransId="{1B4F3E3F-6FFF-2745-9429-02C10F93B61F}"/>
    <dgm:cxn modelId="{51D477AB-DEDD-F64C-9C48-9F461A534649}" srcId="{591BD105-C356-8F48-A50B-BBE2B01408DC}" destId="{5FECA019-5694-2A42-88D4-6AB4E8C70D5F}" srcOrd="0" destOrd="0" parTransId="{890E4275-46A3-0A49-94E9-A5EAE64E645F}" sibTransId="{503D847D-11E5-D34D-AE86-D9CDE1A9E133}"/>
    <dgm:cxn modelId="{C1B7779A-2153-3E46-BF1E-1DA549F25712}" srcId="{7A1FDFEE-2EC9-BD47-B2B4-1B73B1C34315}" destId="{591BD105-C356-8F48-A50B-BBE2B01408DC}" srcOrd="0" destOrd="0" parTransId="{3199CF6B-8FA2-D041-866C-984B9B76E9FF}" sibTransId="{1C79B1AF-FAD5-8040-B3EE-D374AD2F219D}"/>
    <dgm:cxn modelId="{C4F9252B-A59B-8249-B99D-2F7DFC9384EC}" type="presOf" srcId="{1C79B1AF-FAD5-8040-B3EE-D374AD2F219D}" destId="{8890EB6B-035D-DB47-A502-A854D9374043}" srcOrd="1" destOrd="0" presId="urn:microsoft.com/office/officeart/2005/8/layout/process3"/>
    <dgm:cxn modelId="{F6C6F04A-5DDD-2740-A278-076401E0B2D4}" srcId="{591BD105-C356-8F48-A50B-BBE2B01408DC}" destId="{E90ABD1E-12FD-EE4E-A47C-7A86F46525EA}" srcOrd="5" destOrd="0" parTransId="{6BF716C8-DAA5-CA46-873D-D3D66117D756}" sibTransId="{A756C141-987B-B84E-84DA-3F8847D8E4CC}"/>
    <dgm:cxn modelId="{D6931EFE-D52C-AA4D-B8B3-7AA381E1B55F}" type="presOf" srcId="{CC041176-5C50-3342-925C-ADA939E04E82}" destId="{127BFEC7-9F07-B845-905E-94B6C6ADE4D4}" srcOrd="0" destOrd="4" presId="urn:microsoft.com/office/officeart/2005/8/layout/process3"/>
    <dgm:cxn modelId="{9005735B-CAC4-C248-9344-0E43CB07FC50}" type="presOf" srcId="{B855660B-7E68-2343-91D7-E64086FF611C}" destId="{127BFEC7-9F07-B845-905E-94B6C6ADE4D4}" srcOrd="0" destOrd="2" presId="urn:microsoft.com/office/officeart/2005/8/layout/process3"/>
    <dgm:cxn modelId="{3638DD21-2CA4-5244-83D8-C10B1FEF9B7A}" type="presOf" srcId="{3E348D79-D35D-1F44-A3ED-BBD7259A0968}" destId="{DD2C4B4C-3CCB-5945-8500-E5026B7A011E}" srcOrd="0" destOrd="0" presId="urn:microsoft.com/office/officeart/2005/8/layout/process3"/>
    <dgm:cxn modelId="{DDEC49DB-5541-9B49-A7BC-B0950689E0D5}" type="presOf" srcId="{D5CF8E04-C81C-B541-9087-892A56D14A32}" destId="{C83C2331-3DAB-B344-AE3E-FC3E5BAEDB1A}" srcOrd="0" destOrd="1" presId="urn:microsoft.com/office/officeart/2005/8/layout/process3"/>
    <dgm:cxn modelId="{8BAB4630-BC78-4C46-ABEF-38452BA77076}" srcId="{591BD105-C356-8F48-A50B-BBE2B01408DC}" destId="{D5CF8E04-C81C-B541-9087-892A56D14A32}" srcOrd="1" destOrd="0" parTransId="{5C9B185F-6C27-1042-836A-0E48E929EE95}" sibTransId="{FF26CA9A-65F5-B746-A3AA-3970B3C92C91}"/>
    <dgm:cxn modelId="{74651DA1-5722-9040-A84D-6F86F4239534}" srcId="{3E348D79-D35D-1F44-A3ED-BBD7259A0968}" destId="{7B97331A-2537-5C4D-B14A-3F0C7957465B}" srcOrd="3" destOrd="0" parTransId="{EF4A824E-8452-7F41-8C9B-C73F5556EB91}" sibTransId="{F87F27CA-126C-9349-8610-3977CFADB8B7}"/>
    <dgm:cxn modelId="{964012C3-EFF7-C941-A45F-D3A1EB07B6C2}" srcId="{3E348D79-D35D-1F44-A3ED-BBD7259A0968}" destId="{B855660B-7E68-2343-91D7-E64086FF611C}" srcOrd="2" destOrd="0" parTransId="{77ED18F9-F51D-AB44-A630-E3320CC56A3B}" sibTransId="{90E4E197-6056-CA43-9AB1-A5A71EC7C0AE}"/>
    <dgm:cxn modelId="{F6281CA6-EDCB-4C47-A1E4-07980C61876A}" type="presOf" srcId="{6F1F784F-9B46-B443-A294-B424C78EE487}" destId="{7EE636AB-E83B-1D42-AD54-1D3CF9BC6F39}" srcOrd="0" destOrd="1" presId="urn:microsoft.com/office/officeart/2005/8/layout/process3"/>
    <dgm:cxn modelId="{E0966990-5086-D945-B7F5-D92C3E198A9E}" srcId="{591BD105-C356-8F48-A50B-BBE2B01408DC}" destId="{CC4F0BBD-1D41-E04B-9CED-EEA4694F0A99}" srcOrd="3" destOrd="0" parTransId="{5872F10F-262C-494F-8A36-0135F911750E}" sibTransId="{12CD622E-31CA-4E48-833C-68A75F9D5F5C}"/>
    <dgm:cxn modelId="{94D6C579-716A-7F46-BBEF-C335752055CD}" srcId="{3E348D79-D35D-1F44-A3ED-BBD7259A0968}" destId="{B1CDF85C-7E12-FC4F-A61B-27EE7E7DA03F}" srcOrd="1" destOrd="0" parTransId="{7CEA7596-15F7-FD46-BDCE-F115DEE5580B}" sibTransId="{EF3A4111-E931-3D45-BBE3-85F96974101F}"/>
    <dgm:cxn modelId="{869C10E6-5CAD-B245-A025-DF6B7236D97C}" type="presOf" srcId="{CC4F0BBD-1D41-E04B-9CED-EEA4694F0A99}" destId="{C83C2331-3DAB-B344-AE3E-FC3E5BAEDB1A}" srcOrd="0" destOrd="3" presId="urn:microsoft.com/office/officeart/2005/8/layout/process3"/>
    <dgm:cxn modelId="{66BC13E5-D75C-194B-BF88-1AA6625AC6A0}" type="presParOf" srcId="{90958DEB-E79B-D246-BD93-647BA691DE1F}" destId="{C3041523-07A6-6842-A20C-7A2A9169A4D1}" srcOrd="0" destOrd="0" presId="urn:microsoft.com/office/officeart/2005/8/layout/process3"/>
    <dgm:cxn modelId="{3C8DAC82-68D7-6246-B927-5010227F9502}" type="presParOf" srcId="{C3041523-07A6-6842-A20C-7A2A9169A4D1}" destId="{3F7DF539-4B96-6A49-A03D-383B091B5673}" srcOrd="0" destOrd="0" presId="urn:microsoft.com/office/officeart/2005/8/layout/process3"/>
    <dgm:cxn modelId="{5E9A5C05-E61A-F144-9BF5-D8F5D1AF4588}" type="presParOf" srcId="{C3041523-07A6-6842-A20C-7A2A9169A4D1}" destId="{16220A5A-E9E0-6E4F-9BAE-FF4688B58F1E}" srcOrd="1" destOrd="0" presId="urn:microsoft.com/office/officeart/2005/8/layout/process3"/>
    <dgm:cxn modelId="{3ECF84DD-62CD-4F4E-B457-31AD1FC7AF2D}" type="presParOf" srcId="{C3041523-07A6-6842-A20C-7A2A9169A4D1}" destId="{C83C2331-3DAB-B344-AE3E-FC3E5BAEDB1A}" srcOrd="2" destOrd="0" presId="urn:microsoft.com/office/officeart/2005/8/layout/process3"/>
    <dgm:cxn modelId="{59FEF05F-DE45-5740-85D1-D71E74B5CDB4}" type="presParOf" srcId="{90958DEB-E79B-D246-BD93-647BA691DE1F}" destId="{16B4D4AB-3EC5-F643-80DD-4BB290FEB58E}" srcOrd="1" destOrd="0" presId="urn:microsoft.com/office/officeart/2005/8/layout/process3"/>
    <dgm:cxn modelId="{3A61B04D-B98C-8843-A2AE-D6266DC36F51}" type="presParOf" srcId="{16B4D4AB-3EC5-F643-80DD-4BB290FEB58E}" destId="{8890EB6B-035D-DB47-A502-A854D9374043}" srcOrd="0" destOrd="0" presId="urn:microsoft.com/office/officeart/2005/8/layout/process3"/>
    <dgm:cxn modelId="{02A2AA3E-38FB-4D46-82A9-E038B25D18E9}" type="presParOf" srcId="{90958DEB-E79B-D246-BD93-647BA691DE1F}" destId="{CD6F4BEE-ACB4-5942-995D-2E21DF63EA39}" srcOrd="2" destOrd="0" presId="urn:microsoft.com/office/officeart/2005/8/layout/process3"/>
    <dgm:cxn modelId="{8771B3BA-0D8C-D445-9D82-9115C000E846}" type="presParOf" srcId="{CD6F4BEE-ACB4-5942-995D-2E21DF63EA39}" destId="{DD2C4B4C-3CCB-5945-8500-E5026B7A011E}" srcOrd="0" destOrd="0" presId="urn:microsoft.com/office/officeart/2005/8/layout/process3"/>
    <dgm:cxn modelId="{2B64D6CE-00BE-6C4E-AA62-5865A05251FE}" type="presParOf" srcId="{CD6F4BEE-ACB4-5942-995D-2E21DF63EA39}" destId="{55A7AE26-1B26-814E-AC59-5C6512B6F8EA}" srcOrd="1" destOrd="0" presId="urn:microsoft.com/office/officeart/2005/8/layout/process3"/>
    <dgm:cxn modelId="{BB827D28-5AC5-8E46-B6A5-83643DC76D23}" type="presParOf" srcId="{CD6F4BEE-ACB4-5942-995D-2E21DF63EA39}" destId="{127BFEC7-9F07-B845-905E-94B6C6ADE4D4}" srcOrd="2" destOrd="0" presId="urn:microsoft.com/office/officeart/2005/8/layout/process3"/>
    <dgm:cxn modelId="{AF73AF69-DD12-DF48-8601-A1D0F2807780}" type="presParOf" srcId="{90958DEB-E79B-D246-BD93-647BA691DE1F}" destId="{A2BF39BD-EE00-AA43-9CDA-7DBA09B8B223}" srcOrd="3" destOrd="0" presId="urn:microsoft.com/office/officeart/2005/8/layout/process3"/>
    <dgm:cxn modelId="{3537B70F-F743-D644-9B28-F4523C8856ED}" type="presParOf" srcId="{A2BF39BD-EE00-AA43-9CDA-7DBA09B8B223}" destId="{E4A733F5-916A-724D-8354-E44DA20FCE43}" srcOrd="0" destOrd="0" presId="urn:microsoft.com/office/officeart/2005/8/layout/process3"/>
    <dgm:cxn modelId="{D340B9A9-15AA-A94D-99F2-FDB8534F2CFB}" type="presParOf" srcId="{90958DEB-E79B-D246-BD93-647BA691DE1F}" destId="{51FFF790-C0BB-BA4F-B27D-BF2D3D4455B6}" srcOrd="4" destOrd="0" presId="urn:microsoft.com/office/officeart/2005/8/layout/process3"/>
    <dgm:cxn modelId="{C3377AC6-69F2-4343-8008-89C649E7A45D}" type="presParOf" srcId="{51FFF790-C0BB-BA4F-B27D-BF2D3D4455B6}" destId="{6473CF12-663B-B849-9A27-6E65894582C4}" srcOrd="0" destOrd="0" presId="urn:microsoft.com/office/officeart/2005/8/layout/process3"/>
    <dgm:cxn modelId="{33EEDD94-F219-5A41-BB68-5F780856ED3E}" type="presParOf" srcId="{51FFF790-C0BB-BA4F-B27D-BF2D3D4455B6}" destId="{3A27EB82-EEE6-044A-8D3D-B9DCFC7399EF}" srcOrd="1" destOrd="0" presId="urn:microsoft.com/office/officeart/2005/8/layout/process3"/>
    <dgm:cxn modelId="{80540BCB-4D84-6743-967B-D1CEBA4B9FF2}" type="presParOf" srcId="{51FFF790-C0BB-BA4F-B27D-BF2D3D4455B6}" destId="{7EE636AB-E83B-1D42-AD54-1D3CF9BC6F39}"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5651B-CCE0-684D-86C3-0B42C7806D7E}">
      <dsp:nvSpPr>
        <dsp:cNvPr id="0" name=""/>
        <dsp:cNvSpPr/>
      </dsp:nvSpPr>
      <dsp:spPr>
        <a:xfrm>
          <a:off x="1537145" y="54361"/>
          <a:ext cx="2609332" cy="2609332"/>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US" sz="2400" kern="1200" dirty="0"/>
            <a:t>Customer care</a:t>
          </a:r>
        </a:p>
      </dsp:txBody>
      <dsp:txXfrm>
        <a:off x="1885056" y="510994"/>
        <a:ext cx="1913510" cy="1174199"/>
      </dsp:txXfrm>
    </dsp:sp>
    <dsp:sp modelId="{480A051E-4E0A-984B-B56E-0B2BC0F8A69B}">
      <dsp:nvSpPr>
        <dsp:cNvPr id="0" name=""/>
        <dsp:cNvSpPr/>
      </dsp:nvSpPr>
      <dsp:spPr>
        <a:xfrm>
          <a:off x="2478679" y="1685194"/>
          <a:ext cx="2609332" cy="2609332"/>
        </a:xfrm>
        <a:prstGeom prst="ellipse">
          <a:avLst/>
        </a:prstGeom>
        <a:solidFill>
          <a:schemeClr val="accent5">
            <a:alpha val="50000"/>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US" sz="2400" kern="1200" dirty="0"/>
            <a:t>Touchpoints</a:t>
          </a:r>
        </a:p>
      </dsp:txBody>
      <dsp:txXfrm>
        <a:off x="3276700" y="2359271"/>
        <a:ext cx="1565599" cy="1435133"/>
      </dsp:txXfrm>
    </dsp:sp>
    <dsp:sp modelId="{FE62DA69-DB06-7448-92E1-81BD6B6F0669}">
      <dsp:nvSpPr>
        <dsp:cNvPr id="0" name=""/>
        <dsp:cNvSpPr/>
      </dsp:nvSpPr>
      <dsp:spPr>
        <a:xfrm>
          <a:off x="595611" y="1685194"/>
          <a:ext cx="2609332" cy="2609332"/>
        </a:xfrm>
        <a:prstGeom prst="ellipse">
          <a:avLst/>
        </a:prstGeom>
        <a:solidFill>
          <a:schemeClr val="accent5">
            <a:alpha val="50000"/>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US" sz="2400" kern="1200" dirty="0"/>
            <a:t>Quality Assurance</a:t>
          </a:r>
        </a:p>
      </dsp:txBody>
      <dsp:txXfrm>
        <a:off x="841323" y="2359271"/>
        <a:ext cx="1565599" cy="1435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20A5A-E9E0-6E4F-9BAE-FF4688B58F1E}">
      <dsp:nvSpPr>
        <dsp:cNvPr id="0" name=""/>
        <dsp:cNvSpPr/>
      </dsp:nvSpPr>
      <dsp:spPr>
        <a:xfrm>
          <a:off x="5427" y="1180062"/>
          <a:ext cx="2467857" cy="95040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lvl="0" algn="ctr" defTabSz="977900">
            <a:lnSpc>
              <a:spcPct val="90000"/>
            </a:lnSpc>
            <a:spcBef>
              <a:spcPct val="0"/>
            </a:spcBef>
            <a:spcAft>
              <a:spcPct val="35000"/>
            </a:spcAft>
          </a:pPr>
          <a:r>
            <a:rPr lang="en-US" sz="2200" kern="1200" dirty="0"/>
            <a:t>PRE-PURCHASE</a:t>
          </a:r>
        </a:p>
      </dsp:txBody>
      <dsp:txXfrm>
        <a:off x="5427" y="1180062"/>
        <a:ext cx="2467857" cy="633600"/>
      </dsp:txXfrm>
    </dsp:sp>
    <dsp:sp modelId="{C83C2331-3DAB-B344-AE3E-FC3E5BAEDB1A}">
      <dsp:nvSpPr>
        <dsp:cNvPr id="0" name=""/>
        <dsp:cNvSpPr/>
      </dsp:nvSpPr>
      <dsp:spPr>
        <a:xfrm>
          <a:off x="510892"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Sales</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Social Media</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Emails</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Word of Mouth</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Advertisements</a:t>
          </a:r>
        </a:p>
        <a:p>
          <a:pPr marL="228600" lvl="1" indent="-228600" algn="l" defTabSz="977900">
            <a:lnSpc>
              <a:spcPct val="90000"/>
            </a:lnSpc>
            <a:spcBef>
              <a:spcPct val="0"/>
            </a:spcBef>
            <a:spcAft>
              <a:spcPct val="15000"/>
            </a:spcAft>
            <a:buChar char="••"/>
          </a:pPr>
          <a:r>
            <a:rPr lang="en-GB" sz="2200" kern="1200" noProof="0" dirty="0">
              <a:latin typeface="Times New Roman" panose="02020603050405020304" pitchFamily="18" charset="0"/>
              <a:cs typeface="Times New Roman" panose="02020603050405020304" pitchFamily="18" charset="0"/>
            </a:rPr>
            <a:t>Promotions</a:t>
          </a:r>
        </a:p>
      </dsp:txBody>
      <dsp:txXfrm>
        <a:off x="582802" y="1885572"/>
        <a:ext cx="2324037" cy="2311380"/>
      </dsp:txXfrm>
    </dsp:sp>
    <dsp:sp modelId="{16B4D4AB-3EC5-F643-80DD-4BB290FEB58E}">
      <dsp:nvSpPr>
        <dsp:cNvPr id="0" name=""/>
        <dsp:cNvSpPr/>
      </dsp:nvSpPr>
      <dsp:spPr>
        <a:xfrm>
          <a:off x="2847403" y="1189649"/>
          <a:ext cx="793130" cy="6144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a:off x="2847403" y="1312534"/>
        <a:ext cx="608803" cy="368655"/>
      </dsp:txXfrm>
    </dsp:sp>
    <dsp:sp modelId="{55A7AE26-1B26-814E-AC59-5C6512B6F8EA}">
      <dsp:nvSpPr>
        <dsp:cNvPr id="0" name=""/>
        <dsp:cNvSpPr/>
      </dsp:nvSpPr>
      <dsp:spPr>
        <a:xfrm>
          <a:off x="3969758" y="1180062"/>
          <a:ext cx="2467857" cy="95040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lvl="0" algn="ctr" defTabSz="977900">
            <a:lnSpc>
              <a:spcPct val="90000"/>
            </a:lnSpc>
            <a:spcBef>
              <a:spcPct val="0"/>
            </a:spcBef>
            <a:spcAft>
              <a:spcPct val="35000"/>
            </a:spcAft>
          </a:pPr>
          <a:r>
            <a:rPr lang="en-US" sz="2200" kern="1200" dirty="0"/>
            <a:t>PURCHASE</a:t>
          </a:r>
        </a:p>
      </dsp:txBody>
      <dsp:txXfrm>
        <a:off x="3969758" y="1180062"/>
        <a:ext cx="2467857" cy="633600"/>
      </dsp:txXfrm>
    </dsp:sp>
    <dsp:sp modelId="{127BFEC7-9F07-B845-905E-94B6C6ADE4D4}">
      <dsp:nvSpPr>
        <dsp:cNvPr id="0" name=""/>
        <dsp:cNvSpPr/>
      </dsp:nvSpPr>
      <dsp:spPr>
        <a:xfrm>
          <a:off x="4475223"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Ecommerce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Up Sale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Web</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Sales </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Packaging</a:t>
          </a:r>
        </a:p>
      </dsp:txBody>
      <dsp:txXfrm>
        <a:off x="4547133" y="1885572"/>
        <a:ext cx="2324037" cy="2311380"/>
      </dsp:txXfrm>
    </dsp:sp>
    <dsp:sp modelId="{A2BF39BD-EE00-AA43-9CDA-7DBA09B8B223}">
      <dsp:nvSpPr>
        <dsp:cNvPr id="0" name=""/>
        <dsp:cNvSpPr/>
      </dsp:nvSpPr>
      <dsp:spPr>
        <a:xfrm>
          <a:off x="6811734" y="1189649"/>
          <a:ext cx="793130" cy="6144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US" sz="1800" kern="1200"/>
        </a:p>
      </dsp:txBody>
      <dsp:txXfrm>
        <a:off x="6811734" y="1312534"/>
        <a:ext cx="608803" cy="368655"/>
      </dsp:txXfrm>
    </dsp:sp>
    <dsp:sp modelId="{3A27EB82-EEE6-044A-8D3D-B9DCFC7399EF}">
      <dsp:nvSpPr>
        <dsp:cNvPr id="0" name=""/>
        <dsp:cNvSpPr/>
      </dsp:nvSpPr>
      <dsp:spPr>
        <a:xfrm>
          <a:off x="7934089" y="1180062"/>
          <a:ext cx="2467857" cy="95040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83820" numCol="1" spcCol="1270" anchor="t" anchorCtr="0">
          <a:noAutofit/>
        </a:bodyPr>
        <a:lstStyle/>
        <a:p>
          <a:pPr lvl="0" algn="ctr" defTabSz="977900">
            <a:lnSpc>
              <a:spcPct val="90000"/>
            </a:lnSpc>
            <a:spcBef>
              <a:spcPct val="0"/>
            </a:spcBef>
            <a:spcAft>
              <a:spcPct val="35000"/>
            </a:spcAft>
          </a:pPr>
          <a:r>
            <a:rPr lang="en-US" sz="2200" kern="1200" dirty="0"/>
            <a:t>POST-PURCHASE</a:t>
          </a:r>
        </a:p>
      </dsp:txBody>
      <dsp:txXfrm>
        <a:off x="7934089" y="1180062"/>
        <a:ext cx="2467857" cy="633600"/>
      </dsp:txXfrm>
    </dsp:sp>
    <dsp:sp modelId="{7EE636AB-E83B-1D42-AD54-1D3CF9BC6F39}">
      <dsp:nvSpPr>
        <dsp:cNvPr id="0" name=""/>
        <dsp:cNvSpPr/>
      </dsp:nvSpPr>
      <dsp:spPr>
        <a:xfrm>
          <a:off x="8439553" y="1813662"/>
          <a:ext cx="2467857" cy="245520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464" tIns="156464" rIns="156464"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Customer Service</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Call Center</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News letter</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Social Media</a:t>
          </a:r>
        </a:p>
        <a:p>
          <a:pPr marL="228600" lvl="1" indent="-228600" algn="l" defTabSz="977900">
            <a:lnSpc>
              <a:spcPct val="90000"/>
            </a:lnSpc>
            <a:spcBef>
              <a:spcPct val="0"/>
            </a:spcBef>
            <a:spcAft>
              <a:spcPct val="15000"/>
            </a:spcAft>
            <a:buChar char="••"/>
          </a:pPr>
          <a:r>
            <a:rPr lang="en-US" sz="2200" kern="1200" dirty="0">
              <a:latin typeface="Times New Roman" panose="02020603050405020304" pitchFamily="18" charset="0"/>
              <a:cs typeface="Times New Roman" panose="02020603050405020304" pitchFamily="18" charset="0"/>
            </a:rPr>
            <a:t>Forums</a:t>
          </a:r>
        </a:p>
      </dsp:txBody>
      <dsp:txXfrm>
        <a:off x="8511463" y="1885572"/>
        <a:ext cx="2324037" cy="231138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246AB9-A423-FB4E-91C3-8C9A9F2B1D58}" type="datetimeFigureOut">
              <a:rPr lang="es-ES" smtClean="0"/>
              <a:t>24/04/2019</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1FD19-2C16-0140-B3CE-B07B8813F51C}" type="slidenum">
              <a:rPr lang="es-ES" smtClean="0"/>
              <a:t>‹#›</a:t>
            </a:fld>
            <a:endParaRPr lang="es-ES"/>
          </a:p>
        </p:txBody>
      </p:sp>
    </p:spTree>
    <p:extLst>
      <p:ext uri="{BB962C8B-B14F-4D97-AF65-F5344CB8AC3E}">
        <p14:creationId xmlns:p14="http://schemas.microsoft.com/office/powerpoint/2010/main" val="2718764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1</a:t>
            </a:fld>
            <a:endParaRPr lang="es-ES"/>
          </a:p>
        </p:txBody>
      </p:sp>
    </p:spTree>
    <p:extLst>
      <p:ext uri="{BB962C8B-B14F-4D97-AF65-F5344CB8AC3E}">
        <p14:creationId xmlns:p14="http://schemas.microsoft.com/office/powerpoint/2010/main" val="1263070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11FD19-2C16-0140-B3CE-B07B8813F51C}" type="slidenum">
              <a:rPr lang="es-ES" smtClean="0"/>
              <a:t>2</a:t>
            </a:fld>
            <a:endParaRPr lang="es-ES"/>
          </a:p>
        </p:txBody>
      </p:sp>
    </p:spTree>
    <p:extLst>
      <p:ext uri="{BB962C8B-B14F-4D97-AF65-F5344CB8AC3E}">
        <p14:creationId xmlns:p14="http://schemas.microsoft.com/office/powerpoint/2010/main" val="1693601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6</a:t>
            </a:fld>
            <a:endParaRPr lang="es-ES"/>
          </a:p>
        </p:txBody>
      </p:sp>
    </p:spTree>
    <p:extLst>
      <p:ext uri="{BB962C8B-B14F-4D97-AF65-F5344CB8AC3E}">
        <p14:creationId xmlns:p14="http://schemas.microsoft.com/office/powerpoint/2010/main" val="2902249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8</a:t>
            </a:fld>
            <a:endParaRPr lang="es-ES"/>
          </a:p>
        </p:txBody>
      </p:sp>
    </p:spTree>
    <p:extLst>
      <p:ext uri="{BB962C8B-B14F-4D97-AF65-F5344CB8AC3E}">
        <p14:creationId xmlns:p14="http://schemas.microsoft.com/office/powerpoint/2010/main" val="1225300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fld id="{2B11FD19-2C16-0140-B3CE-B07B8813F51C}" type="slidenum">
              <a:rPr lang="es-ES" smtClean="0"/>
              <a:t>9</a:t>
            </a:fld>
            <a:endParaRPr lang="es-ES"/>
          </a:p>
        </p:txBody>
      </p:sp>
    </p:spTree>
    <p:extLst>
      <p:ext uri="{BB962C8B-B14F-4D97-AF65-F5344CB8AC3E}">
        <p14:creationId xmlns:p14="http://schemas.microsoft.com/office/powerpoint/2010/main" val="2656173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10</a:t>
            </a:fld>
            <a:endParaRPr lang="es-ES"/>
          </a:p>
        </p:txBody>
      </p:sp>
    </p:spTree>
    <p:extLst>
      <p:ext uri="{BB962C8B-B14F-4D97-AF65-F5344CB8AC3E}">
        <p14:creationId xmlns:p14="http://schemas.microsoft.com/office/powerpoint/2010/main" val="67834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2B11FD19-2C16-0140-B3CE-B07B8813F51C}" type="slidenum">
              <a:rPr lang="es-ES" smtClean="0"/>
              <a:t>11</a:t>
            </a:fld>
            <a:endParaRPr lang="es-ES"/>
          </a:p>
        </p:txBody>
      </p:sp>
    </p:spTree>
    <p:extLst>
      <p:ext uri="{BB962C8B-B14F-4D97-AF65-F5344CB8AC3E}">
        <p14:creationId xmlns:p14="http://schemas.microsoft.com/office/powerpoint/2010/main" val="3236141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11FD19-2C16-0140-B3CE-B07B8813F51C}" type="slidenum">
              <a:rPr lang="es-ES" smtClean="0"/>
              <a:t>15</a:t>
            </a:fld>
            <a:endParaRPr lang="es-ES"/>
          </a:p>
        </p:txBody>
      </p:sp>
    </p:spTree>
    <p:extLst>
      <p:ext uri="{BB962C8B-B14F-4D97-AF65-F5344CB8AC3E}">
        <p14:creationId xmlns:p14="http://schemas.microsoft.com/office/powerpoint/2010/main" val="709287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r>
              <a:rPr lang="en-GB"/>
              <a:t>30/04/2019</a:t>
            </a:r>
            <a:endParaRPr lang="es-E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s-E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CEE562E-E40A-764B-BD4D-7844271214C6}" type="slidenum">
              <a:rPr lang="es-ES" smtClean="0"/>
              <a:t>‹#›</a:t>
            </a:fld>
            <a:endParaRPr lang="es-E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150718"/>
      </p:ext>
    </p:extLst>
  </p:cSld>
  <p:clrMapOvr>
    <a:masterClrMapping/>
  </p:clrMapOvr>
  <p:extLst>
    <p:ext uri="{DCECCB84-F9BA-43D5-87BE-67443E8EF086}">
      <p15:sldGuideLst xmlns:p15="http://schemas.microsoft.com/office/powerpoint/2012/main" xmlns=""/>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561524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340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023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30/04/2019</a:t>
            </a:r>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237552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30/04/2019</a:t>
            </a:r>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756095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30/04/2019</a:t>
            </a:r>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927830466"/>
      </p:ext>
    </p:extLst>
  </p:cSld>
  <p:clrMapOvr>
    <a:masterClrMapping/>
  </p:clrMapOvr>
  <p:extLst>
    <p:ext uri="{DCECCB84-F9BA-43D5-87BE-67443E8EF086}">
      <p15:sldGuideLst xmlns:p15="http://schemas.microsoft.com/office/powerpoint/2012/main" xmlns=""/>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312677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30/04/2019</a:t>
            </a:r>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66441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628003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30/04/2019</a:t>
            </a:r>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4CEE562E-E40A-764B-BD4D-7844271214C6}" type="slidenum">
              <a:rPr lang="es-ES" smtClean="0"/>
              <a:t>‹#›</a:t>
            </a:fld>
            <a:endParaRPr lang="es-ES"/>
          </a:p>
        </p:txBody>
      </p:sp>
    </p:spTree>
    <p:extLst>
      <p:ext uri="{BB962C8B-B14F-4D97-AF65-F5344CB8AC3E}">
        <p14:creationId xmlns:p14="http://schemas.microsoft.com/office/powerpoint/2010/main" val="133415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r>
              <a:rPr lang="en-GB"/>
              <a:t>30/04/2019</a:t>
            </a:r>
            <a:endParaRPr lang="es-E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s-E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CEE562E-E40A-764B-BD4D-7844271214C6}" type="slidenum">
              <a:rPr lang="es-ES" smtClean="0"/>
              <a:t>‹#›</a:t>
            </a:fld>
            <a:endParaRPr lang="es-ES"/>
          </a:p>
        </p:txBody>
      </p:sp>
    </p:spTree>
    <p:extLst>
      <p:ext uri="{BB962C8B-B14F-4D97-AF65-F5344CB8AC3E}">
        <p14:creationId xmlns:p14="http://schemas.microsoft.com/office/powerpoint/2010/main" val="513477021"/>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tif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jpg"/></Relationships>
</file>

<file path=ppt/slides/_rels/slide9.xml.rels><?xml version="1.0" encoding="UTF-8" standalone="yes"?>
<Relationships xmlns="http://schemas.openxmlformats.org/package/2006/relationships"><Relationship Id="rId8" Type="http://schemas.openxmlformats.org/officeDocument/2006/relationships/image" Target="../media/image6.tif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esco.c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wuaglobal.com/sparks/tesco-com-wins-digital-customer-experience-benchmark-study-online-groceries/" TargetMode="External"/><Relationship Id="rId5" Type="http://schemas.openxmlformats.org/officeDocument/2006/relationships/hyperlink" Target="http://customerthink.com/6-keys-to-a-successful-customer-experience-management-program/" TargetMode="External"/><Relationship Id="rId4" Type="http://schemas.openxmlformats.org/officeDocument/2006/relationships/hyperlink" Target="https://www.kantarworldpanel.com/en/grocery-market-share/great-brit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xmlns="" id="{448FD038-1A9F-4A41-B688-1B791B1094FD}"/>
              </a:ext>
            </a:extLst>
          </p:cNvPr>
          <p:cNvPicPr>
            <a:picLocks noGrp="1" noChangeAspect="1"/>
          </p:cNvPicPr>
          <p:nvPr>
            <p:ph idx="1"/>
          </p:nvPr>
        </p:nvPicPr>
        <p:blipFill>
          <a:blip r:embed="rId3"/>
          <a:stretch>
            <a:fillRect/>
          </a:stretch>
        </p:blipFill>
        <p:spPr>
          <a:xfrm>
            <a:off x="5974647" y="2221454"/>
            <a:ext cx="5247209" cy="2022438"/>
          </a:xfrm>
        </p:spPr>
      </p:pic>
      <p:sp>
        <p:nvSpPr>
          <p:cNvPr id="9" name="TextBox 8">
            <a:extLst>
              <a:ext uri="{FF2B5EF4-FFF2-40B4-BE49-F238E27FC236}">
                <a16:creationId xmlns:a16="http://schemas.microsoft.com/office/drawing/2014/main" xmlns="" id="{C7A79A6B-CB17-4F43-9719-AA8F551E2AEE}"/>
              </a:ext>
            </a:extLst>
          </p:cNvPr>
          <p:cNvSpPr txBox="1"/>
          <p:nvPr/>
        </p:nvSpPr>
        <p:spPr>
          <a:xfrm>
            <a:off x="556591" y="2512702"/>
            <a:ext cx="4999383" cy="3477875"/>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Presented by:</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Mohamed Gelle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Marino </a:t>
            </a:r>
            <a:r>
              <a:rPr lang="en-GB" sz="3000" dirty="0" err="1">
                <a:latin typeface="Times New Roman" panose="02020603050405020304" pitchFamily="18" charset="0"/>
                <a:cs typeface="Times New Roman" panose="02020603050405020304" pitchFamily="18" charset="0"/>
              </a:rPr>
              <a:t>Tatone</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Angel  </a:t>
            </a:r>
            <a:r>
              <a:rPr lang="en-GB" sz="3000" dirty="0" err="1">
                <a:latin typeface="Times New Roman" panose="02020603050405020304" pitchFamily="18" charset="0"/>
                <a:cs typeface="Times New Roman" panose="02020603050405020304" pitchFamily="18" charset="0"/>
              </a:rPr>
              <a:t>Gruychev</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Mahmud </a:t>
            </a:r>
            <a:r>
              <a:rPr lang="en-GB" sz="3000" dirty="0" err="1">
                <a:latin typeface="Times New Roman" panose="02020603050405020304" pitchFamily="18" charset="0"/>
                <a:cs typeface="Times New Roman" panose="02020603050405020304" pitchFamily="18" charset="0"/>
              </a:rPr>
              <a:t>Ahmov</a:t>
            </a:r>
            <a:r>
              <a:rPr lang="en-GB" sz="3000" dirty="0">
                <a:latin typeface="Times New Roman" panose="02020603050405020304" pitchFamily="18" charset="0"/>
                <a:cs typeface="Times New Roman" panose="02020603050405020304" pitchFamily="18" charset="0"/>
              </a:rPr>
              <a:t> </a:t>
            </a:r>
          </a:p>
          <a:p>
            <a:pPr marL="869950" indent="-514350">
              <a:buFont typeface="+mj-lt"/>
              <a:buAutoNum type="arabicPeriod"/>
            </a:pPr>
            <a:r>
              <a:rPr lang="en-GB" sz="3000" dirty="0">
                <a:latin typeface="Times New Roman" panose="02020603050405020304" pitchFamily="18" charset="0"/>
                <a:cs typeface="Times New Roman" panose="02020603050405020304" pitchFamily="18" charset="0"/>
              </a:rPr>
              <a:t>Ensure </a:t>
            </a:r>
            <a:r>
              <a:rPr lang="en-GB" sz="3000" dirty="0" err="1" smtClean="0">
                <a:latin typeface="Times New Roman" panose="02020603050405020304" pitchFamily="18" charset="0"/>
                <a:cs typeface="Times New Roman" panose="02020603050405020304" pitchFamily="18" charset="0"/>
              </a:rPr>
              <a:t>Okuoimose</a:t>
            </a:r>
            <a:r>
              <a:rPr lang="en-GB" sz="3000" dirty="0" smtClean="0">
                <a:latin typeface="Times New Roman" panose="02020603050405020304" pitchFamily="18" charset="0"/>
                <a:cs typeface="Times New Roman" panose="02020603050405020304" pitchFamily="18" charset="0"/>
              </a:rPr>
              <a:t> </a:t>
            </a:r>
            <a:r>
              <a:rPr lang="en-GB" sz="3000" dirty="0" err="1" smtClean="0">
                <a:latin typeface="Times New Roman" panose="02020603050405020304" pitchFamily="18" charset="0"/>
                <a:cs typeface="Times New Roman" panose="02020603050405020304" pitchFamily="18" charset="0"/>
              </a:rPr>
              <a:t>Okus</a:t>
            </a:r>
            <a:r>
              <a:rPr lang="en-GB" sz="3000" dirty="0">
                <a:latin typeface="Times New Roman" panose="02020603050405020304" pitchFamily="18" charset="0"/>
                <a:cs typeface="Times New Roman" panose="02020603050405020304" pitchFamily="18" charset="0"/>
              </a:rPr>
              <a:t>		</a:t>
            </a:r>
            <a:endParaRPr lang="en-GB" sz="40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4F1F584D-C4B4-4F96-A89E-A388ABFC022B}"/>
              </a:ext>
            </a:extLst>
          </p:cNvPr>
          <p:cNvSpPr txBox="1"/>
          <p:nvPr/>
        </p:nvSpPr>
        <p:spPr>
          <a:xfrm>
            <a:off x="5939249" y="4114786"/>
            <a:ext cx="5583219" cy="2331536"/>
          </a:xfrm>
          <a:prstGeom prst="rect">
            <a:avLst/>
          </a:prstGeom>
          <a:noFill/>
        </p:spPr>
        <p:txBody>
          <a:bodyPr wrap="square" rtlCol="0">
            <a:spAutoFit/>
          </a:bodyPr>
          <a:lstStyle/>
          <a:p>
            <a:pPr>
              <a:lnSpc>
                <a:spcPct val="150000"/>
              </a:lnSpc>
            </a:pPr>
            <a:r>
              <a:rPr lang="en-GB" sz="2500" dirty="0">
                <a:latin typeface="Times New Roman" panose="02020603050405020304" pitchFamily="18" charset="0"/>
                <a:cs typeface="Times New Roman" panose="02020603050405020304" pitchFamily="18" charset="0"/>
              </a:rPr>
              <a:t>Group 3</a:t>
            </a:r>
          </a:p>
          <a:p>
            <a:pPr>
              <a:lnSpc>
                <a:spcPct val="150000"/>
              </a:lnSpc>
            </a:pPr>
            <a:r>
              <a:rPr lang="en-GB" sz="2500" dirty="0">
                <a:latin typeface="Times New Roman" panose="02020603050405020304" pitchFamily="18" charset="0"/>
                <a:cs typeface="Times New Roman" panose="02020603050405020304" pitchFamily="18" charset="0"/>
              </a:rPr>
              <a:t>Master of Business Administration</a:t>
            </a:r>
          </a:p>
          <a:p>
            <a:pPr>
              <a:lnSpc>
                <a:spcPct val="150000"/>
              </a:lnSpc>
            </a:pPr>
            <a:r>
              <a:rPr lang="en-GB" sz="2500" dirty="0">
                <a:latin typeface="Times New Roman" panose="02020603050405020304" pitchFamily="18" charset="0"/>
                <a:cs typeface="Times New Roman" panose="02020603050405020304" pitchFamily="18" charset="0"/>
              </a:rPr>
              <a:t>Marketing Management - (LCMB7001) </a:t>
            </a:r>
          </a:p>
          <a:p>
            <a:pPr>
              <a:lnSpc>
                <a:spcPct val="150000"/>
              </a:lnSpc>
            </a:pPr>
            <a:r>
              <a:rPr lang="en-GB" sz="2500" dirty="0">
                <a:latin typeface="Times New Roman" panose="02020603050405020304" pitchFamily="18" charset="0"/>
                <a:cs typeface="Times New Roman" panose="02020603050405020304" pitchFamily="18" charset="0"/>
              </a:rPr>
              <a:t>24/04/2019</a:t>
            </a:r>
          </a:p>
        </p:txBody>
      </p:sp>
      <p:pic>
        <p:nvPicPr>
          <p:cNvPr id="12" name="Picture 11">
            <a:extLst>
              <a:ext uri="{FF2B5EF4-FFF2-40B4-BE49-F238E27FC236}">
                <a16:creationId xmlns:a16="http://schemas.microsoft.com/office/drawing/2014/main" xmlns="" id="{9B3D83C1-309E-4948-8A84-340D64692C53}"/>
              </a:ext>
            </a:extLst>
          </p:cNvPr>
          <p:cNvPicPr>
            <a:picLocks noChangeAspect="1"/>
          </p:cNvPicPr>
          <p:nvPr/>
        </p:nvPicPr>
        <p:blipFill>
          <a:blip r:embed="rId4"/>
          <a:stretch>
            <a:fillRect/>
          </a:stretch>
        </p:blipFill>
        <p:spPr>
          <a:xfrm>
            <a:off x="2874630" y="443951"/>
            <a:ext cx="5007600" cy="1770273"/>
          </a:xfrm>
          <a:prstGeom prst="rect">
            <a:avLst/>
          </a:prstGeom>
        </p:spPr>
      </p:pic>
      <p:pic>
        <p:nvPicPr>
          <p:cNvPr id="6" name="Content Placeholder 7">
            <a:extLst>
              <a:ext uri="{FF2B5EF4-FFF2-40B4-BE49-F238E27FC236}">
                <a16:creationId xmlns:a16="http://schemas.microsoft.com/office/drawing/2014/main" xmlns="" id="{448FD038-1A9F-4A41-B688-1B791B1094FD}"/>
              </a:ext>
            </a:extLst>
          </p:cNvPr>
          <p:cNvPicPr>
            <a:picLocks noChangeAspect="1"/>
          </p:cNvPicPr>
          <p:nvPr/>
        </p:nvPicPr>
        <p:blipFill>
          <a:blip r:embed="rId3"/>
          <a:stretch>
            <a:fillRect/>
          </a:stretch>
        </p:blipFill>
        <p:spPr>
          <a:xfrm>
            <a:off x="6127047" y="2373854"/>
            <a:ext cx="5247209" cy="2022438"/>
          </a:xfrm>
          <a:prstGeom prst="rect">
            <a:avLst/>
          </a:prstGeom>
        </p:spPr>
      </p:pic>
    </p:spTree>
    <p:extLst>
      <p:ext uri="{BB962C8B-B14F-4D97-AF65-F5344CB8AC3E}">
        <p14:creationId xmlns:p14="http://schemas.microsoft.com/office/powerpoint/2010/main" val="1158364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A8D86A1C-330D-4B37-9397-C21E6E197466}"/>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2</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F69E14B0-A624-4EF5-B885-4C504F9F8F5F}"/>
              </a:ext>
            </a:extLst>
          </p:cNvPr>
          <p:cNvSpPr txBox="1"/>
          <p:nvPr/>
        </p:nvSpPr>
        <p:spPr>
          <a:xfrm>
            <a:off x="908329" y="877444"/>
            <a:ext cx="10908254" cy="5293757"/>
          </a:xfrm>
          <a:prstGeom prst="rect">
            <a:avLst/>
          </a:prstGeom>
          <a:noFill/>
        </p:spPr>
        <p:txBody>
          <a:bodyPr wrap="square" rtlCol="0">
            <a:spAutoFit/>
          </a:bodyPr>
          <a:lstStyle/>
          <a:p>
            <a:endParaRPr lang="en-GB" sz="3500" dirty="0">
              <a:solidFill>
                <a:srgbClr val="0070C0"/>
              </a:solidFill>
              <a:latin typeface="Times New Roman" panose="02020603050405020304" pitchFamily="18" charset="0"/>
              <a:cs typeface="Times New Roman" panose="02020603050405020304" pitchFamily="18" charset="0"/>
            </a:endParaRPr>
          </a:p>
          <a:p>
            <a:r>
              <a:rPr lang="en-GB" sz="3500" dirty="0">
                <a:solidFill>
                  <a:srgbClr val="0070C0"/>
                </a:solidFill>
                <a:latin typeface="Times New Roman" panose="02020603050405020304" pitchFamily="18" charset="0"/>
                <a:cs typeface="Times New Roman" panose="02020603050405020304" pitchFamily="18" charset="0"/>
              </a:rPr>
              <a:t>Introduction </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Tesco is the largest supermarket chain in the United Kingdom, it is a multinational in-store and online retailer. With a market share of 27.7% in the UK.</a:t>
            </a:r>
          </a:p>
          <a:p>
            <a:endParaRPr lang="en-GB" sz="1500" dirty="0">
              <a:latin typeface="Times New Roman" panose="02020603050405020304" pitchFamily="18" charset="0"/>
              <a:cs typeface="Times New Roman" panose="02020603050405020304" pitchFamily="18" charset="0"/>
            </a:endParaRPr>
          </a:p>
          <a:p>
            <a:endParaRPr lang="en-GB" dirty="0"/>
          </a:p>
          <a:p>
            <a:r>
              <a:rPr lang="en-US" sz="3500" dirty="0">
                <a:solidFill>
                  <a:srgbClr val="0070C0"/>
                </a:solidFill>
                <a:latin typeface="Times New Roman" panose="02020603050405020304" pitchFamily="18" charset="0"/>
                <a:cs typeface="Times New Roman" panose="02020603050405020304" pitchFamily="18" charset="0"/>
              </a:rPr>
              <a:t>The role Marketing Plays Within Tesco</a:t>
            </a:r>
            <a:endParaRPr lang="en-GB" sz="3500" dirty="0">
              <a:solidFill>
                <a:srgbClr val="0070C0"/>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The way they introduce their products to their customers and convince their target customers to shop at their stores. </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Through marketing Tesco builds a long-term relationship with their customers.</a:t>
            </a:r>
          </a:p>
          <a:p>
            <a:pPr marL="285750" indent="-285750" algn="just">
              <a:buFont typeface="Wingdings" panose="05000000000000000000" pitchFamily="2" charset="2"/>
              <a:buChar char="ü"/>
            </a:pPr>
            <a:r>
              <a:rPr lang="en-GB" sz="2600" dirty="0">
                <a:latin typeface="Times New Roman" panose="02020603050405020304" pitchFamily="18" charset="0"/>
                <a:cs typeface="Times New Roman" panose="02020603050405020304" pitchFamily="18" charset="0"/>
              </a:rPr>
              <a:t>Part of Tesco’s strategic plan</a:t>
            </a:r>
            <a:endParaRPr lang="en-GB" b="1" dirty="0">
              <a:latin typeface="Times New Roman" panose="02020603050405020304" pitchFamily="18" charset="0"/>
              <a:cs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xmlns="" id="{653C4690-9649-45F5-871F-C3D047696A6B}"/>
              </a:ext>
            </a:extLst>
          </p:cNvPr>
          <p:cNvPicPr>
            <a:picLocks noChangeAspect="1"/>
          </p:cNvPicPr>
          <p:nvPr/>
        </p:nvPicPr>
        <p:blipFill>
          <a:blip r:embed="rId3"/>
          <a:stretch>
            <a:fillRect/>
          </a:stretch>
        </p:blipFill>
        <p:spPr>
          <a:xfrm>
            <a:off x="8346673" y="269047"/>
            <a:ext cx="3469910" cy="981075"/>
          </a:xfrm>
          <a:prstGeom prst="rect">
            <a:avLst/>
          </a:prstGeom>
        </p:spPr>
      </p:pic>
      <p:pic>
        <p:nvPicPr>
          <p:cNvPr id="7" name="Picture 6">
            <a:extLst>
              <a:ext uri="{FF2B5EF4-FFF2-40B4-BE49-F238E27FC236}">
                <a16:creationId xmlns:a16="http://schemas.microsoft.com/office/drawing/2014/main" xmlns="" id="{7FA8553D-B40E-4CD6-A1FD-A43D6F180D32}"/>
              </a:ext>
            </a:extLst>
          </p:cNvPr>
          <p:cNvPicPr>
            <a:picLocks noChangeAspect="1"/>
          </p:cNvPicPr>
          <p:nvPr/>
        </p:nvPicPr>
        <p:blipFill>
          <a:blip r:embed="rId4"/>
          <a:stretch>
            <a:fillRect/>
          </a:stretch>
        </p:blipFill>
        <p:spPr>
          <a:xfrm>
            <a:off x="285663" y="269047"/>
            <a:ext cx="3036071" cy="993734"/>
          </a:xfrm>
          <a:prstGeom prst="rect">
            <a:avLst/>
          </a:prstGeom>
        </p:spPr>
      </p:pic>
    </p:spTree>
    <p:extLst>
      <p:ext uri="{BB962C8B-B14F-4D97-AF65-F5344CB8AC3E}">
        <p14:creationId xmlns:p14="http://schemas.microsoft.com/office/powerpoint/2010/main" val="2548464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D886E4-6C99-4DCA-BDC2-2183CEB29EBB}"/>
              </a:ext>
            </a:extLst>
          </p:cNvPr>
          <p:cNvSpPr>
            <a:spLocks noGrp="1"/>
          </p:cNvSpPr>
          <p:nvPr>
            <p:ph type="title"/>
          </p:nvPr>
        </p:nvSpPr>
        <p:spPr>
          <a:xfrm>
            <a:off x="3217042" y="710005"/>
            <a:ext cx="5570869" cy="1217124"/>
          </a:xfrm>
        </p:spPr>
        <p:txBody>
          <a:bodyPr>
            <a:normAutofit fontScale="90000"/>
          </a:bodyPr>
          <a:lstStyle/>
          <a:p>
            <a:r>
              <a:rPr lang="en-GB" sz="4000" dirty="0">
                <a:solidFill>
                  <a:srgbClr val="0070C0"/>
                </a:solidFill>
                <a:latin typeface="Times New Roman" panose="02020603050405020304" pitchFamily="18" charset="0"/>
                <a:cs typeface="Times New Roman" panose="02020603050405020304" pitchFamily="18" charset="0"/>
              </a:rPr>
              <a:t/>
            </a:r>
            <a:br>
              <a:rPr lang="en-GB" sz="4000" dirty="0">
                <a:solidFill>
                  <a:srgbClr val="0070C0"/>
                </a:solidFill>
                <a:latin typeface="Times New Roman" panose="02020603050405020304" pitchFamily="18" charset="0"/>
                <a:cs typeface="Times New Roman" panose="02020603050405020304" pitchFamily="18" charset="0"/>
              </a:rPr>
            </a:br>
            <a:r>
              <a:rPr lang="en-GB" sz="4000" dirty="0">
                <a:solidFill>
                  <a:srgbClr val="0070C0"/>
                </a:solidFill>
                <a:latin typeface="Times New Roman" panose="02020603050405020304" pitchFamily="18" charset="0"/>
                <a:cs typeface="Times New Roman" panose="02020603050405020304" pitchFamily="18" charset="0"/>
              </a:rPr>
              <a:t>Tesco Marketing Mix (4P’s)</a:t>
            </a:r>
            <a:r>
              <a:rPr lang="en-GB" b="1" dirty="0"/>
              <a:t/>
            </a:r>
            <a:br>
              <a:rPr lang="en-GB" b="1" dirty="0"/>
            </a:br>
            <a:endParaRPr lang="en-GB" dirty="0"/>
          </a:p>
        </p:txBody>
      </p:sp>
      <p:sp>
        <p:nvSpPr>
          <p:cNvPr id="4" name="Slide Number Placeholder 3">
            <a:extLst>
              <a:ext uri="{FF2B5EF4-FFF2-40B4-BE49-F238E27FC236}">
                <a16:creationId xmlns:a16="http://schemas.microsoft.com/office/drawing/2014/main" xmlns="" id="{5178D45E-81F1-4606-B81B-30401C3AF03D}"/>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3</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xmlns="" id="{AD47FD31-7000-47FA-BD15-342F0FE74D4B}"/>
              </a:ext>
            </a:extLst>
          </p:cNvPr>
          <p:cNvSpPr/>
          <p:nvPr/>
        </p:nvSpPr>
        <p:spPr>
          <a:xfrm>
            <a:off x="2169268" y="1743162"/>
            <a:ext cx="2560320" cy="1882588"/>
          </a:xfrm>
          <a:prstGeom prst="rect">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Variety</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Quality</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Brand name</a:t>
            </a:r>
          </a:p>
          <a:p>
            <a:pPr marL="342900" indent="-342900">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Packaging</a:t>
            </a:r>
          </a:p>
        </p:txBody>
      </p:sp>
      <p:sp>
        <p:nvSpPr>
          <p:cNvPr id="14" name="Rectangle 13">
            <a:extLst>
              <a:ext uri="{FF2B5EF4-FFF2-40B4-BE49-F238E27FC236}">
                <a16:creationId xmlns:a16="http://schemas.microsoft.com/office/drawing/2014/main" xmlns="" id="{BAF49A0E-AF8F-40AC-8B20-2E039A881861}"/>
              </a:ext>
            </a:extLst>
          </p:cNvPr>
          <p:cNvSpPr/>
          <p:nvPr/>
        </p:nvSpPr>
        <p:spPr>
          <a:xfrm>
            <a:off x="2255384" y="3868217"/>
            <a:ext cx="2560320" cy="1882588"/>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Advertising</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Sales Promotions</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Public relations</a:t>
            </a:r>
          </a:p>
          <a:p>
            <a:pPr marL="342900" indent="-342900">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Direct marketing</a:t>
            </a:r>
          </a:p>
        </p:txBody>
      </p:sp>
      <p:sp>
        <p:nvSpPr>
          <p:cNvPr id="9" name="Rectangle 8">
            <a:extLst>
              <a:ext uri="{FF2B5EF4-FFF2-40B4-BE49-F238E27FC236}">
                <a16:creationId xmlns:a16="http://schemas.microsoft.com/office/drawing/2014/main" xmlns="" id="{923E7139-04A3-4331-AF59-805E57980EE4}"/>
              </a:ext>
            </a:extLst>
          </p:cNvPr>
          <p:cNvSpPr/>
          <p:nvPr/>
        </p:nvSpPr>
        <p:spPr>
          <a:xfrm>
            <a:off x="4350182" y="2959652"/>
            <a:ext cx="1853005" cy="591671"/>
          </a:xfrm>
          <a:prstGeom prst="rect">
            <a:avLst/>
          </a:prstGeom>
          <a:solidFill>
            <a:srgbClr val="0070C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Times New Roman" panose="02020603050405020304" pitchFamily="18" charset="0"/>
                <a:cs typeface="Times New Roman" panose="02020603050405020304" pitchFamily="18" charset="0"/>
              </a:rPr>
              <a:t>Product</a:t>
            </a:r>
            <a:r>
              <a:rPr lang="en-GB" sz="2000" dirty="0">
                <a:solidFill>
                  <a:schemeClr val="bg1"/>
                </a:solidFill>
                <a:latin typeface="Times New Roman" panose="02020603050405020304" pitchFamily="18" charset="0"/>
                <a:cs typeface="Times New Roman" panose="02020603050405020304" pitchFamily="18" charset="0"/>
              </a:rPr>
              <a:t> </a:t>
            </a:r>
          </a:p>
        </p:txBody>
      </p:sp>
      <p:sp>
        <p:nvSpPr>
          <p:cNvPr id="10" name="Rectangle 9">
            <a:extLst>
              <a:ext uri="{FF2B5EF4-FFF2-40B4-BE49-F238E27FC236}">
                <a16:creationId xmlns:a16="http://schemas.microsoft.com/office/drawing/2014/main" xmlns="" id="{EAE6D3A1-7DCE-4722-AA37-0D54C37D1807}"/>
              </a:ext>
            </a:extLst>
          </p:cNvPr>
          <p:cNvSpPr/>
          <p:nvPr/>
        </p:nvSpPr>
        <p:spPr>
          <a:xfrm>
            <a:off x="4334942" y="3731816"/>
            <a:ext cx="1868245" cy="5889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Promotion</a:t>
            </a:r>
          </a:p>
        </p:txBody>
      </p:sp>
      <p:sp>
        <p:nvSpPr>
          <p:cNvPr id="15" name="Rectangle 14">
            <a:extLst>
              <a:ext uri="{FF2B5EF4-FFF2-40B4-BE49-F238E27FC236}">
                <a16:creationId xmlns:a16="http://schemas.microsoft.com/office/drawing/2014/main" xmlns="" id="{BC55D082-1F6E-43B3-8F87-C106B094713D}"/>
              </a:ext>
            </a:extLst>
          </p:cNvPr>
          <p:cNvSpPr/>
          <p:nvPr/>
        </p:nvSpPr>
        <p:spPr>
          <a:xfrm>
            <a:off x="7801984" y="1733427"/>
            <a:ext cx="2560320" cy="1882588"/>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Strategy </a:t>
            </a:r>
          </a:p>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Discounts</a:t>
            </a:r>
          </a:p>
          <a:p>
            <a:pPr marL="342900" indent="-342900">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Payment period</a:t>
            </a:r>
          </a:p>
          <a:p>
            <a:pPr marL="342900" indent="-342900">
              <a:buFont typeface="Wingdings" panose="05000000000000000000" pitchFamily="2" charset="2"/>
              <a:buChar char="ü"/>
            </a:pPr>
            <a:endParaRPr lang="en-GB" sz="2400" dirty="0">
              <a:solidFill>
                <a:schemeClr val="tx1"/>
              </a:solidFill>
              <a:latin typeface="Times New Roman" panose="02020603050405020304" pitchFamily="18" charset="0"/>
              <a:cs typeface="Times New Roman" panose="02020603050405020304" pitchFamily="18" charset="0"/>
            </a:endParaRPr>
          </a:p>
          <a:p>
            <a:endParaRPr lang="en-GB" sz="2400" dirty="0">
              <a:solidFill>
                <a:schemeClr val="tx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xmlns="" id="{E33F5DBD-CD96-4540-BF27-79DEDB8BC218}"/>
              </a:ext>
            </a:extLst>
          </p:cNvPr>
          <p:cNvSpPr/>
          <p:nvPr/>
        </p:nvSpPr>
        <p:spPr>
          <a:xfrm>
            <a:off x="6303981" y="2962957"/>
            <a:ext cx="1613647" cy="591671"/>
          </a:xfrm>
          <a:prstGeom prst="rect">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Price</a:t>
            </a:r>
          </a:p>
        </p:txBody>
      </p:sp>
      <p:sp>
        <p:nvSpPr>
          <p:cNvPr id="16" name="Rectangle 15">
            <a:extLst>
              <a:ext uri="{FF2B5EF4-FFF2-40B4-BE49-F238E27FC236}">
                <a16:creationId xmlns:a16="http://schemas.microsoft.com/office/drawing/2014/main" xmlns="" id="{3892F8C3-56C9-4ACF-BDF1-01B0AC5D011C}"/>
              </a:ext>
            </a:extLst>
          </p:cNvPr>
          <p:cNvSpPr/>
          <p:nvPr/>
        </p:nvSpPr>
        <p:spPr>
          <a:xfrm>
            <a:off x="7801984" y="3868217"/>
            <a:ext cx="2557630" cy="1882588"/>
          </a:xfrm>
          <a:prstGeom prst="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Channels</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Locations </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Inventory </a:t>
            </a:r>
          </a:p>
          <a:p>
            <a:pPr marL="342900" indent="-342900" algn="ctr">
              <a:buFont typeface="Wingdings" panose="05000000000000000000" pitchFamily="2" charset="2"/>
              <a:buChar char="ü"/>
            </a:pPr>
            <a:r>
              <a:rPr lang="en-GB" sz="2000" dirty="0">
                <a:solidFill>
                  <a:schemeClr val="tx1"/>
                </a:solidFill>
                <a:latin typeface="Times New Roman" panose="02020603050405020304" pitchFamily="18" charset="0"/>
                <a:cs typeface="Times New Roman" panose="02020603050405020304" pitchFamily="18" charset="0"/>
              </a:rPr>
              <a:t>Coverage </a:t>
            </a:r>
          </a:p>
        </p:txBody>
      </p:sp>
      <p:sp>
        <p:nvSpPr>
          <p:cNvPr id="12" name="Rectangle 11">
            <a:extLst>
              <a:ext uri="{FF2B5EF4-FFF2-40B4-BE49-F238E27FC236}">
                <a16:creationId xmlns:a16="http://schemas.microsoft.com/office/drawing/2014/main" xmlns="" id="{B39F23D7-E1E7-46A3-82F5-B91E81DA2917}"/>
              </a:ext>
            </a:extLst>
          </p:cNvPr>
          <p:cNvSpPr/>
          <p:nvPr/>
        </p:nvSpPr>
        <p:spPr>
          <a:xfrm>
            <a:off x="6303980" y="3731816"/>
            <a:ext cx="1613647" cy="588981"/>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Place</a:t>
            </a:r>
          </a:p>
        </p:txBody>
      </p:sp>
      <p:pic>
        <p:nvPicPr>
          <p:cNvPr id="17" name="Picture 16">
            <a:extLst>
              <a:ext uri="{FF2B5EF4-FFF2-40B4-BE49-F238E27FC236}">
                <a16:creationId xmlns:a16="http://schemas.microsoft.com/office/drawing/2014/main" xmlns="" id="{38DB797B-1FB6-4A51-B1FD-5296200535E7}"/>
              </a:ext>
            </a:extLst>
          </p:cNvPr>
          <p:cNvPicPr>
            <a:picLocks noChangeAspect="1"/>
          </p:cNvPicPr>
          <p:nvPr/>
        </p:nvPicPr>
        <p:blipFill>
          <a:blip r:embed="rId2"/>
          <a:stretch>
            <a:fillRect/>
          </a:stretch>
        </p:blipFill>
        <p:spPr>
          <a:xfrm>
            <a:off x="8448175" y="251508"/>
            <a:ext cx="3468925" cy="981541"/>
          </a:xfrm>
          <a:prstGeom prst="rect">
            <a:avLst/>
          </a:prstGeom>
        </p:spPr>
      </p:pic>
      <p:pic>
        <p:nvPicPr>
          <p:cNvPr id="18" name="Picture 17">
            <a:extLst>
              <a:ext uri="{FF2B5EF4-FFF2-40B4-BE49-F238E27FC236}">
                <a16:creationId xmlns:a16="http://schemas.microsoft.com/office/drawing/2014/main" xmlns="" id="{76266DF5-9C19-4D3E-855D-C887748B744A}"/>
              </a:ext>
            </a:extLst>
          </p:cNvPr>
          <p:cNvPicPr>
            <a:picLocks noChangeAspect="1"/>
          </p:cNvPicPr>
          <p:nvPr/>
        </p:nvPicPr>
        <p:blipFill>
          <a:blip r:embed="rId3"/>
          <a:stretch>
            <a:fillRect/>
          </a:stretch>
        </p:blipFill>
        <p:spPr>
          <a:xfrm>
            <a:off x="241481" y="239315"/>
            <a:ext cx="3036071" cy="993734"/>
          </a:xfrm>
          <a:prstGeom prst="rect">
            <a:avLst/>
          </a:prstGeom>
        </p:spPr>
      </p:pic>
    </p:spTree>
    <p:extLst>
      <p:ext uri="{BB962C8B-B14F-4D97-AF65-F5344CB8AC3E}">
        <p14:creationId xmlns:p14="http://schemas.microsoft.com/office/powerpoint/2010/main" val="3318355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8676EA35-D9C5-4B49-A10E-2CE3649C96D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4</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016673A0-12DD-4D25-B293-BAEA7F22D13B}"/>
              </a:ext>
            </a:extLst>
          </p:cNvPr>
          <p:cNvSpPr txBox="1"/>
          <p:nvPr/>
        </p:nvSpPr>
        <p:spPr>
          <a:xfrm>
            <a:off x="841746" y="621244"/>
            <a:ext cx="8487784" cy="553998"/>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Internal Environment of Tesco, SWOT Analysis</a:t>
            </a:r>
          </a:p>
        </p:txBody>
      </p:sp>
      <p:graphicFrame>
        <p:nvGraphicFramePr>
          <p:cNvPr id="7" name="Table 6">
            <a:extLst>
              <a:ext uri="{FF2B5EF4-FFF2-40B4-BE49-F238E27FC236}">
                <a16:creationId xmlns:a16="http://schemas.microsoft.com/office/drawing/2014/main" xmlns="" id="{0C242F15-47B7-4F54-8273-44660FD91C76}"/>
              </a:ext>
            </a:extLst>
          </p:cNvPr>
          <p:cNvGraphicFramePr>
            <a:graphicFrameLocks noGrp="1"/>
          </p:cNvGraphicFramePr>
          <p:nvPr>
            <p:extLst>
              <p:ext uri="{D42A27DB-BD31-4B8C-83A1-F6EECF244321}">
                <p14:modId xmlns:p14="http://schemas.microsoft.com/office/powerpoint/2010/main" val="1424943146"/>
              </p:ext>
            </p:extLst>
          </p:nvPr>
        </p:nvGraphicFramePr>
        <p:xfrm>
          <a:off x="1931128" y="1387100"/>
          <a:ext cx="8329744" cy="4496698"/>
        </p:xfrm>
        <a:graphic>
          <a:graphicData uri="http://schemas.openxmlformats.org/drawingml/2006/table">
            <a:tbl>
              <a:tblPr firstRow="1" bandRow="1">
                <a:tableStyleId>{0505E3EF-67EA-436B-97B2-0124C06EBD24}</a:tableStyleId>
              </a:tblPr>
              <a:tblGrid>
                <a:gridCol w="4164872">
                  <a:extLst>
                    <a:ext uri="{9D8B030D-6E8A-4147-A177-3AD203B41FA5}">
                      <a16:colId xmlns:a16="http://schemas.microsoft.com/office/drawing/2014/main" xmlns="" val="883561184"/>
                    </a:ext>
                  </a:extLst>
                </a:gridCol>
                <a:gridCol w="4164872">
                  <a:extLst>
                    <a:ext uri="{9D8B030D-6E8A-4147-A177-3AD203B41FA5}">
                      <a16:colId xmlns:a16="http://schemas.microsoft.com/office/drawing/2014/main" xmlns="" val="3595606870"/>
                    </a:ext>
                  </a:extLst>
                </a:gridCol>
              </a:tblGrid>
              <a:tr h="2248349">
                <a:tc>
                  <a:txBody>
                    <a:bodyPr/>
                    <a:lstStyle/>
                    <a:p>
                      <a:r>
                        <a:rPr lang="en-GB" sz="3000" b="0" dirty="0">
                          <a:latin typeface="Times New Roman" panose="02020603050405020304" pitchFamily="18" charset="0"/>
                          <a:cs typeface="Times New Roman" panose="02020603050405020304" pitchFamily="18" charset="0"/>
                        </a:rPr>
                        <a:t>Strength</a:t>
                      </a:r>
                      <a:r>
                        <a:rPr lang="en-GB" sz="2500" b="0" dirty="0">
                          <a:latin typeface="Times New Roman" panose="02020603050405020304" pitchFamily="18" charset="0"/>
                          <a:cs typeface="Times New Roman" panose="02020603050405020304" pitchFamily="18" charset="0"/>
                        </a:rPr>
                        <a:t> </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Label Market </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Multi-Channel</a:t>
                      </a:r>
                    </a:p>
                    <a:p>
                      <a:pPr marL="538163"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Integrated retail services</a:t>
                      </a:r>
                      <a:endParaRPr lang="en-GB" sz="2500" b="0" dirty="0">
                        <a:solidFill>
                          <a:schemeClr val="tx1"/>
                        </a:solidFill>
                        <a:latin typeface="Times New Roman" panose="02020603050405020304" pitchFamily="18" charset="0"/>
                        <a:cs typeface="Times New Roman" panose="02020603050405020304" pitchFamily="18" charset="0"/>
                      </a:endParaRPr>
                    </a:p>
                  </a:txBody>
                  <a:tcPr/>
                </a:tc>
                <a:tc>
                  <a:txBody>
                    <a:bodyPr/>
                    <a:lstStyle/>
                    <a:p>
                      <a:r>
                        <a:rPr lang="en-GB" sz="3000" b="0" dirty="0">
                          <a:latin typeface="Times New Roman" panose="02020603050405020304" pitchFamily="18" charset="0"/>
                          <a:cs typeface="Times New Roman" panose="02020603050405020304" pitchFamily="18" charset="0"/>
                        </a:rPr>
                        <a:t>Weakness</a:t>
                      </a:r>
                    </a:p>
                    <a:p>
                      <a:pPr marL="720725" indent="-342900">
                        <a:buFont typeface="Wingdings" panose="05000000000000000000" pitchFamily="2" charset="2"/>
                        <a:buChar char="Ø"/>
                      </a:pPr>
                      <a:r>
                        <a:rPr lang="en-GB" sz="2500" b="0" dirty="0">
                          <a:latin typeface="Times New Roman" panose="02020603050405020304" pitchFamily="18" charset="0"/>
                          <a:cs typeface="Times New Roman" panose="02020603050405020304" pitchFamily="18" charset="0"/>
                        </a:rPr>
                        <a:t>Product recalls</a:t>
                      </a:r>
                    </a:p>
                  </a:txBody>
                  <a:tcPr/>
                </a:tc>
                <a:extLst>
                  <a:ext uri="{0D108BD9-81ED-4DB2-BD59-A6C34878D82A}">
                    <a16:rowId xmlns:a16="http://schemas.microsoft.com/office/drawing/2014/main" xmlns="" val="3848444274"/>
                  </a:ext>
                </a:extLst>
              </a:tr>
              <a:tr h="2248349">
                <a:tc>
                  <a:txBody>
                    <a:bodyPr/>
                    <a:lstStyle/>
                    <a:p>
                      <a:r>
                        <a:rPr lang="en-GB" sz="3000" dirty="0">
                          <a:latin typeface="Times New Roman" panose="02020603050405020304" pitchFamily="18" charset="0"/>
                          <a:cs typeface="Times New Roman" panose="02020603050405020304" pitchFamily="18" charset="0"/>
                        </a:rPr>
                        <a:t>Opportunities</a:t>
                      </a:r>
                    </a:p>
                    <a:p>
                      <a:pPr marL="538163"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Joint Venture</a:t>
                      </a:r>
                    </a:p>
                    <a:p>
                      <a:pPr marL="538163"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Growing e-commerce market in the UK</a:t>
                      </a:r>
                    </a:p>
                  </a:txBody>
                  <a:tcPr/>
                </a:tc>
                <a:tc>
                  <a:txBody>
                    <a:bodyPr/>
                    <a:lstStyle/>
                    <a:p>
                      <a:r>
                        <a:rPr lang="en-GB" sz="3000" dirty="0">
                          <a:latin typeface="Times New Roman" panose="02020603050405020304" pitchFamily="18" charset="0"/>
                          <a:cs typeface="Times New Roman" panose="02020603050405020304" pitchFamily="18" charset="0"/>
                        </a:rPr>
                        <a:t>Threats</a:t>
                      </a:r>
                    </a:p>
                    <a:p>
                      <a:pPr marL="342900"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Intensive competition from discount retailers</a:t>
                      </a:r>
                    </a:p>
                    <a:p>
                      <a:pPr marL="342900" indent="-342900">
                        <a:buFont typeface="Wingdings" panose="05000000000000000000" pitchFamily="2" charset="2"/>
                        <a:buChar char="Ø"/>
                      </a:pPr>
                      <a:r>
                        <a:rPr lang="en-GB" sz="2500" dirty="0">
                          <a:latin typeface="Times New Roman" panose="02020603050405020304" pitchFamily="18" charset="0"/>
                          <a:cs typeface="Times New Roman" panose="02020603050405020304" pitchFamily="18" charset="0"/>
                        </a:rPr>
                        <a:t>Increasing labour costs in the UK</a:t>
                      </a:r>
                    </a:p>
                  </a:txBody>
                  <a:tcPr/>
                </a:tc>
                <a:extLst>
                  <a:ext uri="{0D108BD9-81ED-4DB2-BD59-A6C34878D82A}">
                    <a16:rowId xmlns:a16="http://schemas.microsoft.com/office/drawing/2014/main" xmlns="" val="3472474515"/>
                  </a:ext>
                </a:extLst>
              </a:tr>
            </a:tbl>
          </a:graphicData>
        </a:graphic>
      </p:graphicFrame>
    </p:spTree>
    <p:extLst>
      <p:ext uri="{BB962C8B-B14F-4D97-AF65-F5344CB8AC3E}">
        <p14:creationId xmlns:p14="http://schemas.microsoft.com/office/powerpoint/2010/main" val="2735846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53B40CCE-9489-4D1B-8D5F-52DCA20CF00C}"/>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5</a:t>
            </a:fld>
            <a:endParaRPr lang="es-ES" sz="1600">
              <a:solidFill>
                <a:schemeClr val="tx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5E2DCFBB-7F6A-43BB-83DC-EADD01230F9C}"/>
              </a:ext>
            </a:extLst>
          </p:cNvPr>
          <p:cNvSpPr txBox="1"/>
          <p:nvPr/>
        </p:nvSpPr>
        <p:spPr>
          <a:xfrm>
            <a:off x="462579" y="613186"/>
            <a:ext cx="10573168" cy="553998"/>
          </a:xfrm>
          <a:prstGeom prst="rect">
            <a:avLst/>
          </a:prstGeom>
          <a:noFill/>
        </p:spPr>
        <p:txBody>
          <a:bodyPr wrap="square" rtlCol="0">
            <a:spAutoFit/>
          </a:bodyPr>
          <a:lstStyle/>
          <a:p>
            <a:r>
              <a:rPr lang="en-GB" sz="3000" dirty="0">
                <a:solidFill>
                  <a:srgbClr val="0070C0"/>
                </a:solidFill>
                <a:latin typeface="Times New Roman" panose="02020603050405020304" pitchFamily="18" charset="0"/>
                <a:cs typeface="Times New Roman" panose="02020603050405020304" pitchFamily="18" charset="0"/>
              </a:rPr>
              <a:t>External Environment of Tesco, PEST Analysis</a:t>
            </a:r>
          </a:p>
        </p:txBody>
      </p:sp>
      <p:sp>
        <p:nvSpPr>
          <p:cNvPr id="7" name="TextBox 6">
            <a:extLst>
              <a:ext uri="{FF2B5EF4-FFF2-40B4-BE49-F238E27FC236}">
                <a16:creationId xmlns:a16="http://schemas.microsoft.com/office/drawing/2014/main" xmlns="" id="{8106A5AA-BB49-423F-834E-8DA12D0D4AF7}"/>
              </a:ext>
            </a:extLst>
          </p:cNvPr>
          <p:cNvSpPr txBox="1"/>
          <p:nvPr/>
        </p:nvSpPr>
        <p:spPr>
          <a:xfrm>
            <a:off x="591671" y="1280160"/>
            <a:ext cx="11008658" cy="5245026"/>
          </a:xfrm>
          <a:prstGeom prst="rect">
            <a:avLst/>
          </a:prstGeom>
          <a:noFill/>
        </p:spPr>
        <p:txBody>
          <a:bodyPr wrap="square" rtlCol="0">
            <a:spAutoFit/>
          </a:bodyPr>
          <a:lstStyle/>
          <a:p>
            <a:pPr lvl="0">
              <a:lnSpc>
                <a:spcPct val="107000"/>
              </a:lnSpc>
              <a:spcAft>
                <a:spcPts val="0"/>
              </a:spcAft>
            </a:pPr>
            <a:r>
              <a:rPr lang="en-GB" sz="2500" b="1" i="1"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Political factors</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0"/>
              </a:spcAft>
              <a:buFont typeface="Wingdings" panose="05000000000000000000" pitchFamily="2" charset="2"/>
              <a:buChar char="Ø"/>
            </a:pPr>
            <a:r>
              <a:rPr lang="en-GB" sz="26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Tax rates and the stability of the country it operates in</a:t>
            </a:r>
          </a:p>
          <a:p>
            <a:pPr lvl="0">
              <a:lnSpc>
                <a:spcPct val="107000"/>
              </a:lnSpc>
              <a:spcAft>
                <a:spcPts val="0"/>
              </a:spcAft>
            </a:pPr>
            <a:endPar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Economics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0"/>
              </a:spcAft>
              <a:buFont typeface="Wingdings" panose="05000000000000000000" pitchFamily="2" charset="2"/>
              <a:buChar char="Ø"/>
            </a:pPr>
            <a:r>
              <a:rPr lang="en-GB" sz="26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Changes in taxation or changes in policies</a:t>
            </a:r>
          </a:p>
          <a:p>
            <a:pPr lvl="0">
              <a:lnSpc>
                <a:spcPct val="107000"/>
              </a:lnSpc>
              <a:spcAft>
                <a:spcPts val="0"/>
              </a:spcAft>
            </a:pPr>
            <a:endParaRPr lang="en-GB" sz="25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Social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nSpc>
                <a:spcPct val="150000"/>
              </a:lnSpc>
              <a:spcAft>
                <a:spcPts val="0"/>
              </a:spcAft>
              <a:buFont typeface="Wingdings" panose="05000000000000000000" pitchFamily="2" charset="2"/>
              <a:buChar char="Ø"/>
            </a:pP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Customers in the UK have moved towards bulk shopping </a:t>
            </a:r>
            <a:r>
              <a:rPr lang="en-GB" sz="25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andone</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-stop shopping</a:t>
            </a:r>
          </a:p>
          <a:p>
            <a:pPr lvl="0">
              <a:lnSpc>
                <a:spcPct val="107000"/>
              </a:lnSpc>
              <a:spcAft>
                <a:spcPts val="0"/>
              </a:spcAft>
            </a:pPr>
            <a:endParaRPr lang="en-GB" sz="2500" b="1" i="1" u="sng"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pPr>
            <a:r>
              <a:rPr lang="en-GB" sz="2500" b="1" i="1" u="sng"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Technological factors</a:t>
            </a:r>
            <a:r>
              <a:rPr lang="en-GB" sz="25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a:t>
            </a: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Wingdings" panose="05000000000000000000" pitchFamily="2" charset="2"/>
              <a:buChar char="Ø"/>
            </a:pPr>
            <a:r>
              <a:rPr lang="en-GB" sz="25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Online shopping and self-service checkout.</a:t>
            </a:r>
            <a:endParaRPr lang="en-GB" sz="2500" dirty="0">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09614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E6A57D10-AD93-4BCA-A52E-A2C380CF73E7}"/>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ea typeface="Tahoma" panose="020B0604030504040204" pitchFamily="34" charset="0"/>
                <a:cs typeface="Times New Roman" panose="02020603050405020304" pitchFamily="18" charset="0"/>
              </a:rPr>
              <a:t>6</a:t>
            </a:fld>
            <a:endParaRPr lang="es-ES" sz="1600">
              <a:solidFill>
                <a:schemeClr val="tx1"/>
              </a:solidFill>
              <a:latin typeface="Times New Roman" panose="02020603050405020304" pitchFamily="18" charset="0"/>
              <a:ea typeface="Tahoma" panose="020B060403050404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xmlns="" id="{FC3D2E9C-DA5D-4BBD-9B95-40B4C05DC3B2}"/>
              </a:ext>
            </a:extLst>
          </p:cNvPr>
          <p:cNvSpPr txBox="1"/>
          <p:nvPr/>
        </p:nvSpPr>
        <p:spPr>
          <a:xfrm>
            <a:off x="419548" y="408791"/>
            <a:ext cx="11274014" cy="11249233"/>
          </a:xfrm>
          <a:prstGeom prst="rect">
            <a:avLst/>
          </a:prstGeom>
          <a:noFill/>
        </p:spPr>
        <p:txBody>
          <a:bodyPr wrap="square" rtlCol="0">
            <a:spAutoFit/>
          </a:bodyPr>
          <a:lstStyle/>
          <a:p>
            <a:r>
              <a:rPr lang="en-GB" sz="3500" dirty="0">
                <a:latin typeface="Times New Roman" panose="02020603050405020304" pitchFamily="18" charset="0"/>
                <a:ea typeface="Tahoma" panose="020B0604030504040204" pitchFamily="34" charset="0"/>
                <a:cs typeface="Times New Roman" panose="02020603050405020304" pitchFamily="18" charset="0"/>
              </a:rPr>
              <a:t> </a:t>
            </a:r>
            <a:r>
              <a:rPr lang="en-GB" sz="3500" dirty="0">
                <a:solidFill>
                  <a:srgbClr val="0070C0"/>
                </a:solidFill>
                <a:latin typeface="Times New Roman" panose="02020603050405020304" pitchFamily="18" charset="0"/>
                <a:ea typeface="Tahoma" panose="020B0604030504040204" pitchFamily="34" charset="0"/>
                <a:cs typeface="Times New Roman" panose="02020603050405020304" pitchFamily="18" charset="0"/>
              </a:rPr>
              <a:t>Tesco Customer Journey</a:t>
            </a:r>
          </a:p>
          <a:p>
            <a:endParaRPr lang="en-GB" sz="2500" dirty="0">
              <a:latin typeface="Times New Roman" panose="02020603050405020304" pitchFamily="18" charset="0"/>
              <a:ea typeface="Tahoma" panose="020B0604030504040204" pitchFamily="34" charset="0"/>
              <a:cs typeface="Times New Roman" panose="02020603050405020304" pitchFamily="18" charset="0"/>
            </a:endParaRPr>
          </a:p>
          <a:p>
            <a:pPr marL="342900" indent="-342900" algn="just">
              <a:buFont typeface="Wingdings" panose="05000000000000000000" pitchFamily="2" charset="2"/>
              <a:buChar char="Ø"/>
            </a:pPr>
            <a:r>
              <a:rPr lang="en-GB" sz="2500" dirty="0">
                <a:latin typeface="Times New Roman" panose="02020603050405020304" pitchFamily="18" charset="0"/>
                <a:ea typeface="Tahoma" panose="020B0604030504040204" pitchFamily="34" charset="0"/>
                <a:cs typeface="Times New Roman" panose="02020603050405020304" pitchFamily="18" charset="0"/>
              </a:rPr>
              <a:t>Customer journey is very important part of marketing. Every marketing strategies and campaigns  try to reach more right people at right time and persuade them to take the next step in customer journey.” The most successful customer experience management programs also involve effective reporting: communicating the right insights and information to the right people at the right time”.( </a:t>
            </a:r>
            <a:r>
              <a:rPr lang="en-GB" sz="2500" dirty="0" err="1">
                <a:latin typeface="Times New Roman" panose="02020603050405020304" pitchFamily="18" charset="0"/>
                <a:ea typeface="Tahoma" panose="020B0604030504040204" pitchFamily="34" charset="0"/>
                <a:cs typeface="Times New Roman" panose="02020603050405020304" pitchFamily="18" charset="0"/>
              </a:rPr>
              <a:t>Bassig</a:t>
            </a:r>
            <a:r>
              <a:rPr lang="en-GB" sz="2500" dirty="0">
                <a:latin typeface="Times New Roman" panose="02020603050405020304" pitchFamily="18" charset="0"/>
                <a:ea typeface="Tahoma" panose="020B0604030504040204" pitchFamily="34" charset="0"/>
                <a:cs typeface="Times New Roman" panose="02020603050405020304" pitchFamily="18" charset="0"/>
              </a:rPr>
              <a:t> , M. December 28, 2016) Tesco one of the most profitable companies and like this has huge range of products.</a:t>
            </a:r>
          </a:p>
          <a:p>
            <a:pPr algn="just"/>
            <a:endParaRPr lang="en-GB" sz="1500" dirty="0">
              <a:latin typeface="Times New Roman" panose="02020603050405020304" pitchFamily="18" charset="0"/>
              <a:ea typeface="Tahoma" panose="020B0604030504040204" pitchFamily="34" charset="0"/>
              <a:cs typeface="Times New Roman" panose="02020603050405020304" pitchFamily="18" charset="0"/>
            </a:endParaRPr>
          </a:p>
          <a:p>
            <a:pPr marL="342900" indent="-342900" algn="just">
              <a:buFont typeface="Wingdings" panose="05000000000000000000" pitchFamily="2" charset="2"/>
              <a:buChar char="Ø"/>
            </a:pPr>
            <a:r>
              <a:rPr lang="en-GB" sz="2500" dirty="0">
                <a:solidFill>
                  <a:schemeClr val="accent2"/>
                </a:solidFill>
                <a:latin typeface="Times New Roman" panose="02020603050405020304" pitchFamily="18" charset="0"/>
                <a:ea typeface="Tahoma" panose="020B0604030504040204" pitchFamily="34" charset="0"/>
                <a:cs typeface="Times New Roman" panose="02020603050405020304" pitchFamily="18" charset="0"/>
              </a:rPr>
              <a:t>How Tesco achieve this? </a:t>
            </a:r>
          </a:p>
          <a:p>
            <a:pPr marL="342900" indent="-342900" algn="just">
              <a:buFont typeface="Wingdings" panose="05000000000000000000" pitchFamily="2" charset="2"/>
              <a:buChar char="ü"/>
            </a:pPr>
            <a:r>
              <a:rPr lang="en-GB" sz="2500" dirty="0">
                <a:latin typeface="Times New Roman" panose="02020603050405020304" pitchFamily="18" charset="0"/>
                <a:ea typeface="Tahoma" panose="020B0604030504040204" pitchFamily="34" charset="0"/>
                <a:cs typeface="Times New Roman" panose="02020603050405020304" pitchFamily="18" charset="0"/>
              </a:rPr>
              <a:t>The best way is to give to customer the best journey from end to end. Tesco is one of the largest retailers in the world with over 3900 stores in 11 countries and offering wide range of products from petrol and groceries to clothes financial services and online service. </a:t>
            </a:r>
          </a:p>
          <a:p>
            <a:endParaRPr lang="en-GB" sz="2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a:p>
            <a:endParaRPr lang="en-GB" sz="3500" dirty="0">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311860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27D971CA-054A-4BD3-95D9-BEB33A88D35A}"/>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7</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982D1F70-A1CD-4E48-8C57-84969DAFD61F}"/>
              </a:ext>
            </a:extLst>
          </p:cNvPr>
          <p:cNvSpPr txBox="1"/>
          <p:nvPr/>
        </p:nvSpPr>
        <p:spPr>
          <a:xfrm>
            <a:off x="430306" y="355002"/>
            <a:ext cx="11252499" cy="6017032"/>
          </a:xfrm>
          <a:prstGeom prst="rect">
            <a:avLst/>
          </a:prstGeom>
          <a:noFill/>
        </p:spPr>
        <p:txBody>
          <a:bodyPr wrap="square" rtlCol="0">
            <a:spAutoFit/>
          </a:bodyPr>
          <a:lstStyle/>
          <a:p>
            <a:pPr marL="342900" lvl="0" indent="-342900" algn="just">
              <a:buFont typeface="Wingdings" panose="05000000000000000000" pitchFamily="2" charset="2"/>
              <a:buChar char="Ø"/>
            </a:pPr>
            <a:r>
              <a:rPr lang="en-GB" sz="2500" dirty="0">
                <a:solidFill>
                  <a:schemeClr val="accent2"/>
                </a:solidFill>
                <a:latin typeface="Times New Roman" panose="02020603050405020304" pitchFamily="18" charset="0"/>
                <a:cs typeface="Times New Roman" panose="02020603050405020304" pitchFamily="18" charset="0"/>
              </a:rPr>
              <a:t>What makes Tesco different from other companies?</a:t>
            </a:r>
          </a:p>
          <a:p>
            <a:pPr marL="342900" lvl="0" indent="-342900" algn="just">
              <a:buFont typeface="Wingdings" panose="05000000000000000000" pitchFamily="2" charset="2"/>
              <a:buChar char="ü"/>
            </a:pPr>
            <a:r>
              <a:rPr lang="en-GB" sz="2300" dirty="0">
                <a:latin typeface="Times New Roman" panose="02020603050405020304" pitchFamily="18" charset="0"/>
                <a:cs typeface="Times New Roman" panose="02020603050405020304" pitchFamily="18" charset="0"/>
              </a:rPr>
              <a:t>Always something new in Tesco respectively it makes customer enjoy its journey during shopping and make feelings for reliable and prospective company.</a:t>
            </a:r>
          </a:p>
          <a:p>
            <a:pPr lvl="0" algn="just"/>
            <a:endParaRPr lang="en-GB" sz="15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ü"/>
            </a:pPr>
            <a:r>
              <a:rPr lang="en-GB" sz="2300" dirty="0">
                <a:latin typeface="Times New Roman" panose="02020603050405020304" pitchFamily="18" charset="0"/>
                <a:cs typeface="Times New Roman" panose="02020603050405020304" pitchFamily="18" charset="0"/>
              </a:rPr>
              <a:t>Spending a lot in marketing and  deep research Tesco develop a new approach to the in-store customer journey by simplifying it and build new and modern face of shops. By using materials like wood, metal and bricks Tesco reduce space for utilizing and give more space and comfort to the customer during their journey. </a:t>
            </a:r>
          </a:p>
          <a:p>
            <a:pPr marL="342900" lvl="0" indent="-342900" algn="just">
              <a:buFont typeface="Wingdings" panose="05000000000000000000" pitchFamily="2" charset="2"/>
              <a:buChar char="ü"/>
            </a:pPr>
            <a:endParaRPr lang="en-GB" sz="15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Spending some time in Tesco stores promotions of different kitchens and cultures could make customer journey more exciting and to taste and learn something new which will make you happy and to come back again.</a:t>
            </a:r>
          </a:p>
          <a:p>
            <a:pPr marL="342900" lvl="0" indent="-342900" algn="just">
              <a:buFont typeface="Wingdings" panose="05000000000000000000" pitchFamily="2" charset="2"/>
              <a:buChar char="ü"/>
            </a:pPr>
            <a:endParaRPr lang="en-GB" sz="10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Another approach in success Tesco customer journey is online shopping and surfing through their online application.</a:t>
            </a:r>
          </a:p>
          <a:p>
            <a:pPr lvl="0"/>
            <a:endParaRPr lang="en-GB" sz="1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ü"/>
            </a:pPr>
            <a:r>
              <a:rPr lang="en-GB" sz="2100" dirty="0">
                <a:latin typeface="Times New Roman" panose="02020603050405020304" pitchFamily="18" charset="0"/>
                <a:cs typeface="Times New Roman" panose="02020603050405020304" pitchFamily="18" charset="0"/>
              </a:rPr>
              <a:t>Tesco does not get the highest score on any of the customer experience themes but this website does have by far the highest overall preference, 27% of respondents chose Tesco.com as their number one website(WUA Global, May2018)</a:t>
            </a:r>
            <a:r>
              <a:rPr lang="en-GB" sz="2500" dirty="0">
                <a:latin typeface="Times New Roman" panose="02020603050405020304" pitchFamily="18" charset="0"/>
                <a:cs typeface="Times New Roman" panose="02020603050405020304" pitchFamily="18" charset="0"/>
              </a:rPr>
              <a:t>.</a:t>
            </a:r>
            <a:endParaRPr lang="en-GB"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0300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1676400" y="996056"/>
            <a:ext cx="8515564" cy="1325563"/>
          </a:xfrm>
        </p:spPr>
        <p:txBody>
          <a:bodyPr>
            <a:normAutofit/>
          </a:bodyPr>
          <a:lstStyle/>
          <a:p>
            <a:r>
              <a:rPr lang="en-GB" sz="3600" dirty="0">
                <a:solidFill>
                  <a:srgbClr val="0070C0"/>
                </a:solidFill>
                <a:latin typeface="Times New Roman" panose="02020603050405020304" pitchFamily="18" charset="0"/>
                <a:cs typeface="Times New Roman" panose="02020603050405020304" pitchFamily="18" charset="0"/>
              </a:rPr>
              <a:t>How to improve the Customer Experience?</a:t>
            </a:r>
          </a:p>
        </p:txBody>
      </p:sp>
      <p:graphicFrame>
        <p:nvGraphicFramePr>
          <p:cNvPr id="8" name="Content Placeholder 7">
            <a:extLst>
              <a:ext uri="{FF2B5EF4-FFF2-40B4-BE49-F238E27FC236}">
                <a16:creationId xmlns:a16="http://schemas.microsoft.com/office/drawing/2014/main" xmlns="" id="{76EA7B9F-1091-F046-B105-FF228E87B44F}"/>
              </a:ext>
            </a:extLst>
          </p:cNvPr>
          <p:cNvGraphicFramePr>
            <a:graphicFrameLocks noGrp="1"/>
          </p:cNvGraphicFramePr>
          <p:nvPr>
            <p:ph idx="1"/>
            <p:extLst>
              <p:ext uri="{D42A27DB-BD31-4B8C-83A1-F6EECF244321}">
                <p14:modId xmlns:p14="http://schemas.microsoft.com/office/powerpoint/2010/main" val="1943606293"/>
              </p:ext>
            </p:extLst>
          </p:nvPr>
        </p:nvGraphicFramePr>
        <p:xfrm>
          <a:off x="6705601" y="2005012"/>
          <a:ext cx="5683624" cy="4348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Marcador de número de diapositiva 5"/>
          <p:cNvSpPr>
            <a:spLocks noGrp="1"/>
          </p:cNvSpPr>
          <p:nvPr>
            <p:ph type="sldNum" sz="quarter" idx="12"/>
          </p:nvPr>
        </p:nvSpPr>
        <p:spPr>
          <a:xfrm>
            <a:off x="9652259" y="6229736"/>
            <a:ext cx="1706217" cy="365125"/>
          </a:xfrm>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8</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DACADAF5-7E62-E146-8C85-2E7BBB5751EB}"/>
              </a:ext>
            </a:extLst>
          </p:cNvPr>
          <p:cNvSpPr txBox="1"/>
          <p:nvPr/>
        </p:nvSpPr>
        <p:spPr>
          <a:xfrm>
            <a:off x="301813" y="2005012"/>
            <a:ext cx="7174752" cy="4770537"/>
          </a:xfrm>
          <a:prstGeom prst="rect">
            <a:avLst/>
          </a:prstGeom>
          <a:noFill/>
        </p:spPr>
        <p:txBody>
          <a:bodyPr wrap="square" rtlCol="0">
            <a:spAutoFit/>
          </a:bodyPr>
          <a:lstStyle/>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Customers 1</a:t>
            </a:r>
            <a:r>
              <a:rPr lang="en-GB" sz="2600" baseline="30000" dirty="0">
                <a:latin typeface="Times New Roman" panose="02020603050405020304" pitchFamily="18" charset="0"/>
                <a:cs typeface="Times New Roman" panose="02020603050405020304" pitchFamily="18" charset="0"/>
              </a:rPr>
              <a:t>st</a:t>
            </a:r>
            <a:r>
              <a:rPr lang="en-GB" sz="2600" dirty="0">
                <a:latin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Solved problems related to the service or product</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Anticipating and fulfilling necessities</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Exceeding customer’s expectations</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Attending complaints </a:t>
            </a: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Making sure that all the service fulfils standards. </a:t>
            </a:r>
            <a:endParaRPr lang="es-ES" sz="26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Continuously make improvements in different fields: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Touchpoints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Ordering procedures and delivery systems</a:t>
            </a:r>
          </a:p>
          <a:p>
            <a:pPr marL="800100" lvl="1" indent="-342900">
              <a:buFont typeface="Arial" panose="020B0604020202020204" pitchFamily="34" charset="0"/>
              <a:buChar char="•"/>
            </a:pPr>
            <a:r>
              <a:rPr lang="en-GB" sz="2600" dirty="0">
                <a:latin typeface="Times New Roman" panose="02020603050405020304" pitchFamily="18" charset="0"/>
                <a:cs typeface="Times New Roman" panose="02020603050405020304" pitchFamily="18" charset="0"/>
              </a:rPr>
              <a:t>Quality standards and competitiveness</a:t>
            </a:r>
            <a:endParaRPr lang="es-ES" sz="2600" dirty="0">
              <a:latin typeface="Times New Roman" panose="02020603050405020304" pitchFamily="18" charset="0"/>
              <a:cs typeface="Times New Roman" panose="02020603050405020304" pitchFamily="18" charset="0"/>
            </a:endParaRPr>
          </a:p>
          <a:p>
            <a:endParaRPr lang="es-ES" dirty="0"/>
          </a:p>
        </p:txBody>
      </p:sp>
      <p:pic>
        <p:nvPicPr>
          <p:cNvPr id="12" name="Picture 11">
            <a:extLst>
              <a:ext uri="{FF2B5EF4-FFF2-40B4-BE49-F238E27FC236}">
                <a16:creationId xmlns:a16="http://schemas.microsoft.com/office/drawing/2014/main" xmlns="" id="{19A71E08-5F83-8C44-B3EC-256BE026A323}"/>
              </a:ext>
            </a:extLst>
          </p:cNvPr>
          <p:cNvPicPr>
            <a:picLocks noChangeAspect="1"/>
          </p:cNvPicPr>
          <p:nvPr/>
        </p:nvPicPr>
        <p:blipFill rotWithShape="1">
          <a:blip r:embed="rId8"/>
          <a:srcRect t="25554" r="218" b="24744"/>
          <a:stretch/>
        </p:blipFill>
        <p:spPr>
          <a:xfrm>
            <a:off x="301813" y="292309"/>
            <a:ext cx="3041374" cy="996056"/>
          </a:xfrm>
          <a:prstGeom prst="rect">
            <a:avLst/>
          </a:prstGeom>
        </p:spPr>
      </p:pic>
      <p:pic>
        <p:nvPicPr>
          <p:cNvPr id="7" name="Picture 6">
            <a:extLst>
              <a:ext uri="{FF2B5EF4-FFF2-40B4-BE49-F238E27FC236}">
                <a16:creationId xmlns:a16="http://schemas.microsoft.com/office/drawing/2014/main" xmlns="" id="{A7DE0917-8187-4DCC-9B9B-F8081B1B285A}"/>
              </a:ext>
            </a:extLst>
          </p:cNvPr>
          <p:cNvPicPr>
            <a:picLocks noChangeAspect="1"/>
          </p:cNvPicPr>
          <p:nvPr/>
        </p:nvPicPr>
        <p:blipFill>
          <a:blip r:embed="rId9"/>
          <a:stretch>
            <a:fillRect/>
          </a:stretch>
        </p:blipFill>
        <p:spPr>
          <a:xfrm>
            <a:off x="8346673" y="269047"/>
            <a:ext cx="3469910" cy="981075"/>
          </a:xfrm>
          <a:prstGeom prst="rect">
            <a:avLst/>
          </a:prstGeom>
        </p:spPr>
      </p:pic>
    </p:spTree>
    <p:extLst>
      <p:ext uri="{BB962C8B-B14F-4D97-AF65-F5344CB8AC3E}">
        <p14:creationId xmlns:p14="http://schemas.microsoft.com/office/powerpoint/2010/main" val="368479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FFD5FB-6D9C-D848-B6B0-03561D79226F}"/>
              </a:ext>
            </a:extLst>
          </p:cNvPr>
          <p:cNvSpPr>
            <a:spLocks noGrp="1"/>
          </p:cNvSpPr>
          <p:nvPr>
            <p:ph type="title"/>
          </p:nvPr>
        </p:nvSpPr>
        <p:spPr>
          <a:xfrm>
            <a:off x="3452948" y="887001"/>
            <a:ext cx="7283183" cy="1325563"/>
          </a:xfrm>
        </p:spPr>
        <p:txBody>
          <a:bodyPr/>
          <a:lstStyle/>
          <a:p>
            <a:r>
              <a:rPr lang="es-ES" dirty="0" err="1">
                <a:solidFill>
                  <a:srgbClr val="0070C0"/>
                </a:solidFill>
              </a:rPr>
              <a:t>Touch</a:t>
            </a:r>
            <a:r>
              <a:rPr lang="es-ES" dirty="0">
                <a:solidFill>
                  <a:srgbClr val="0070C0"/>
                </a:solidFill>
              </a:rPr>
              <a:t> </a:t>
            </a:r>
            <a:r>
              <a:rPr lang="es-ES" dirty="0" err="1">
                <a:solidFill>
                  <a:srgbClr val="0070C0"/>
                </a:solidFill>
              </a:rPr>
              <a:t>points</a:t>
            </a:r>
            <a:r>
              <a:rPr lang="es-ES" dirty="0">
                <a:solidFill>
                  <a:srgbClr val="0070C0"/>
                </a:solidFill>
              </a:rPr>
              <a:t> – </a:t>
            </a:r>
            <a:r>
              <a:rPr lang="es-ES" i="1" dirty="0" err="1">
                <a:solidFill>
                  <a:srgbClr val="0070C0"/>
                </a:solidFill>
              </a:rPr>
              <a:t>Multi-channel</a:t>
            </a:r>
            <a:endParaRPr lang="es-ES" i="1" dirty="0">
              <a:solidFill>
                <a:srgbClr val="0070C0"/>
              </a:solidFill>
            </a:endParaRPr>
          </a:p>
        </p:txBody>
      </p:sp>
      <p:graphicFrame>
        <p:nvGraphicFramePr>
          <p:cNvPr id="8" name="Content Placeholder 7">
            <a:extLst>
              <a:ext uri="{FF2B5EF4-FFF2-40B4-BE49-F238E27FC236}">
                <a16:creationId xmlns:a16="http://schemas.microsoft.com/office/drawing/2014/main" xmlns="" id="{4DD48FBC-AFB7-5C44-99B8-F4465B2AAE92}"/>
              </a:ext>
            </a:extLst>
          </p:cNvPr>
          <p:cNvGraphicFramePr>
            <a:graphicFrameLocks noGrp="1"/>
          </p:cNvGraphicFramePr>
          <p:nvPr>
            <p:ph idx="1"/>
            <p:extLst>
              <p:ext uri="{D42A27DB-BD31-4B8C-83A1-F6EECF244321}">
                <p14:modId xmlns:p14="http://schemas.microsoft.com/office/powerpoint/2010/main" val="3519897104"/>
              </p:ext>
            </p:extLst>
          </p:nvPr>
        </p:nvGraphicFramePr>
        <p:xfrm>
          <a:off x="639580" y="1089987"/>
          <a:ext cx="10912839" cy="5448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206E47AE-3B10-6042-A322-667F8563F552}"/>
              </a:ext>
            </a:extLst>
          </p:cNvPr>
          <p:cNvSpPr txBox="1"/>
          <p:nvPr/>
        </p:nvSpPr>
        <p:spPr>
          <a:xfrm>
            <a:off x="4155141" y="5574326"/>
            <a:ext cx="7996517" cy="584775"/>
          </a:xfrm>
          <a:prstGeom prst="rect">
            <a:avLst/>
          </a:prstGeom>
          <a:noFill/>
        </p:spPr>
        <p:txBody>
          <a:bodyPr wrap="square" rtlCol="0">
            <a:spAutoFit/>
          </a:bodyPr>
          <a:lstStyle/>
          <a:p>
            <a:r>
              <a:rPr lang="en-GB" sz="3200" i="1" dirty="0"/>
              <a:t>Customer</a:t>
            </a:r>
            <a:r>
              <a:rPr lang="es-ES" sz="3200" i="1" dirty="0"/>
              <a:t> </a:t>
            </a:r>
            <a:r>
              <a:rPr lang="en-GB" sz="3200" i="1" dirty="0"/>
              <a:t>Experience</a:t>
            </a:r>
            <a:r>
              <a:rPr lang="es-ES" sz="3200" i="1" dirty="0"/>
              <a:t> </a:t>
            </a:r>
          </a:p>
        </p:txBody>
      </p:sp>
      <p:sp>
        <p:nvSpPr>
          <p:cNvPr id="7" name="Left Arrow 6">
            <a:extLst>
              <a:ext uri="{FF2B5EF4-FFF2-40B4-BE49-F238E27FC236}">
                <a16:creationId xmlns:a16="http://schemas.microsoft.com/office/drawing/2014/main" xmlns="" id="{B3D3B2BA-068A-1441-884A-24D46A76E5D8}"/>
              </a:ext>
            </a:extLst>
          </p:cNvPr>
          <p:cNvSpPr/>
          <p:nvPr/>
        </p:nvSpPr>
        <p:spPr>
          <a:xfrm>
            <a:off x="713010" y="5643519"/>
            <a:ext cx="3260499" cy="446388"/>
          </a:xfrm>
          <a:prstGeom prst="lef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 name="Right Arrow 10">
            <a:extLst>
              <a:ext uri="{FF2B5EF4-FFF2-40B4-BE49-F238E27FC236}">
                <a16:creationId xmlns:a16="http://schemas.microsoft.com/office/drawing/2014/main" xmlns="" id="{EE0CDA71-37E0-B04A-AB83-2CC3B7CF172D}"/>
              </a:ext>
            </a:extLst>
          </p:cNvPr>
          <p:cNvSpPr/>
          <p:nvPr/>
        </p:nvSpPr>
        <p:spPr>
          <a:xfrm>
            <a:off x="7939669" y="5679425"/>
            <a:ext cx="3357689" cy="446388"/>
          </a:xfrm>
          <a:prstGeom prst="rightArrow">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pic>
        <p:nvPicPr>
          <p:cNvPr id="12" name="Picture 11">
            <a:extLst>
              <a:ext uri="{FF2B5EF4-FFF2-40B4-BE49-F238E27FC236}">
                <a16:creationId xmlns:a16="http://schemas.microsoft.com/office/drawing/2014/main" xmlns="" id="{C46492CA-D0CC-3246-A5C6-7F42DFEBA0FE}"/>
              </a:ext>
            </a:extLst>
          </p:cNvPr>
          <p:cNvPicPr>
            <a:picLocks noChangeAspect="1"/>
          </p:cNvPicPr>
          <p:nvPr/>
        </p:nvPicPr>
        <p:blipFill rotWithShape="1">
          <a:blip r:embed="rId8"/>
          <a:srcRect t="25553" r="218" b="22049"/>
          <a:stretch/>
        </p:blipFill>
        <p:spPr>
          <a:xfrm>
            <a:off x="265823" y="260620"/>
            <a:ext cx="3041374" cy="1325563"/>
          </a:xfrm>
          <a:prstGeom prst="rect">
            <a:avLst/>
          </a:prstGeom>
        </p:spPr>
      </p:pic>
      <p:sp>
        <p:nvSpPr>
          <p:cNvPr id="9" name="Slide Number Placeholder 8">
            <a:extLst>
              <a:ext uri="{FF2B5EF4-FFF2-40B4-BE49-F238E27FC236}">
                <a16:creationId xmlns:a16="http://schemas.microsoft.com/office/drawing/2014/main" xmlns="" id="{C434C0AF-913B-42A1-8CD8-EEF18A718B7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9</a:t>
            </a:fld>
            <a:endParaRPr lang="es-ES" sz="1600" dirty="0">
              <a:solidFill>
                <a:schemeClr val="tx1"/>
              </a:solidFill>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xmlns="" id="{1DEE50DF-A886-44AA-9664-E953BAD1C154}"/>
              </a:ext>
            </a:extLst>
          </p:cNvPr>
          <p:cNvPicPr>
            <a:picLocks noChangeAspect="1"/>
          </p:cNvPicPr>
          <p:nvPr/>
        </p:nvPicPr>
        <p:blipFill>
          <a:blip r:embed="rId9"/>
          <a:stretch>
            <a:fillRect/>
          </a:stretch>
        </p:blipFill>
        <p:spPr>
          <a:xfrm>
            <a:off x="8625514" y="318552"/>
            <a:ext cx="3114247" cy="771435"/>
          </a:xfrm>
          <a:prstGeom prst="rect">
            <a:avLst/>
          </a:prstGeom>
        </p:spPr>
      </p:pic>
    </p:spTree>
    <p:extLst>
      <p:ext uri="{BB962C8B-B14F-4D97-AF65-F5344CB8AC3E}">
        <p14:creationId xmlns:p14="http://schemas.microsoft.com/office/powerpoint/2010/main" val="26828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41712AB1-66FF-8B45-BF9A-A12C1B94C301}"/>
              </a:ext>
            </a:extLst>
          </p:cNvPr>
          <p:cNvPicPr>
            <a:picLocks noChangeAspect="1"/>
          </p:cNvPicPr>
          <p:nvPr/>
        </p:nvPicPr>
        <p:blipFill>
          <a:blip r:embed="rId3"/>
          <a:stretch>
            <a:fillRect/>
          </a:stretch>
        </p:blipFill>
        <p:spPr>
          <a:xfrm>
            <a:off x="9571757" y="311187"/>
            <a:ext cx="2159730" cy="949941"/>
          </a:xfrm>
          <a:prstGeom prst="rect">
            <a:avLst/>
          </a:prstGeom>
        </p:spPr>
      </p:pic>
      <p:sp>
        <p:nvSpPr>
          <p:cNvPr id="2" name="Title 1">
            <a:extLst>
              <a:ext uri="{FF2B5EF4-FFF2-40B4-BE49-F238E27FC236}">
                <a16:creationId xmlns:a16="http://schemas.microsoft.com/office/drawing/2014/main" xmlns="" id="{565B5B50-430D-904D-A1CF-DD2E3571D2F6}"/>
              </a:ext>
            </a:extLst>
          </p:cNvPr>
          <p:cNvSpPr>
            <a:spLocks noGrp="1"/>
          </p:cNvSpPr>
          <p:nvPr>
            <p:ph type="title"/>
          </p:nvPr>
        </p:nvSpPr>
        <p:spPr>
          <a:xfrm>
            <a:off x="911069" y="984368"/>
            <a:ext cx="10515600" cy="1325563"/>
          </a:xfrm>
        </p:spPr>
        <p:txBody>
          <a:bodyPr/>
          <a:lstStyle/>
          <a:p>
            <a:r>
              <a:rPr lang="en-GB" dirty="0">
                <a:solidFill>
                  <a:srgbClr val="0070C0"/>
                </a:solidFill>
                <a:latin typeface="Times New Roman" panose="02020603050405020304" pitchFamily="18" charset="0"/>
                <a:cs typeface="Times New Roman" panose="02020603050405020304" pitchFamily="18" charset="0"/>
              </a:rPr>
              <a:t>Excellent Digital Experience  </a:t>
            </a:r>
          </a:p>
        </p:txBody>
      </p:sp>
      <p:sp>
        <p:nvSpPr>
          <p:cNvPr id="3" name="Content Placeholder 2">
            <a:extLst>
              <a:ext uri="{FF2B5EF4-FFF2-40B4-BE49-F238E27FC236}">
                <a16:creationId xmlns:a16="http://schemas.microsoft.com/office/drawing/2014/main" xmlns="" id="{820C6B8A-F68E-DA4D-8467-56AB192F16C5}"/>
              </a:ext>
            </a:extLst>
          </p:cNvPr>
          <p:cNvSpPr>
            <a:spLocks noGrp="1"/>
          </p:cNvSpPr>
          <p:nvPr>
            <p:ph idx="1"/>
          </p:nvPr>
        </p:nvSpPr>
        <p:spPr>
          <a:xfrm>
            <a:off x="911069" y="2046434"/>
            <a:ext cx="10515600" cy="4351338"/>
          </a:xfrm>
        </p:spPr>
        <p:txBody>
          <a:bodyPr>
            <a:normAutofit/>
          </a:bodyPr>
          <a:lstStyle/>
          <a:p>
            <a:pPr algn="just">
              <a:buClrTx/>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Web site of Tesco has won 1</a:t>
            </a:r>
            <a:r>
              <a:rPr lang="en-GB" sz="2400" baseline="30000" dirty="0">
                <a:solidFill>
                  <a:schemeClr val="tx1"/>
                </a:solidFill>
                <a:latin typeface="Times New Roman" panose="02020603050405020304" pitchFamily="18" charset="0"/>
                <a:cs typeface="Times New Roman" panose="02020603050405020304" pitchFamily="18" charset="0"/>
              </a:rPr>
              <a:t>st</a:t>
            </a:r>
            <a:r>
              <a:rPr lang="en-GB" sz="2400" dirty="0">
                <a:solidFill>
                  <a:schemeClr val="tx1"/>
                </a:solidFill>
                <a:latin typeface="Times New Roman" panose="02020603050405020304" pitchFamily="18" charset="0"/>
                <a:cs typeface="Times New Roman" panose="02020603050405020304" pitchFamily="18" charset="0"/>
              </a:rPr>
              <a:t> place in a study about “Online Groceries” in the UK   involving 300 online customers (WUA Global, May 2018). </a:t>
            </a:r>
          </a:p>
          <a:p>
            <a:pPr algn="just">
              <a:buClrTx/>
              <a:buFont typeface="Arial" panose="020B0604020202020204" pitchFamily="34" charset="0"/>
              <a:buChar char="•"/>
            </a:pPr>
            <a:endParaRPr lang="en-GB" sz="800" dirty="0">
              <a:solidFill>
                <a:schemeClr val="tx1"/>
              </a:solidFill>
              <a:latin typeface="Times New Roman" panose="02020603050405020304" pitchFamily="18" charset="0"/>
              <a:cs typeface="Times New Roman" panose="02020603050405020304" pitchFamily="18" charset="0"/>
            </a:endParaRPr>
          </a:p>
          <a:p>
            <a:pPr lvl="1" algn="just">
              <a:buClrTx/>
              <a:buFont typeface="Wingdings" panose="05000000000000000000" pitchFamily="2" charset="2"/>
              <a:buChar char="q"/>
            </a:pPr>
            <a:r>
              <a:rPr lang="ca-ES" dirty="0">
                <a:solidFill>
                  <a:schemeClr val="tx1"/>
                </a:solidFill>
                <a:latin typeface="Times New Roman" panose="02020603050405020304" pitchFamily="18" charset="0"/>
                <a:cs typeface="Times New Roman" panose="02020603050405020304" pitchFamily="18" charset="0"/>
              </a:rPr>
              <a:t>Excellent Digital Experience due to:</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Home delivery (81%)</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Freshness and Quality of the products (67%)</a:t>
            </a:r>
          </a:p>
          <a:p>
            <a:pPr lvl="2" algn="just">
              <a:buClrTx/>
              <a:buFont typeface="Wingdings" panose="05000000000000000000" pitchFamily="2" charset="2"/>
              <a:buChar char="ü"/>
            </a:pPr>
            <a:r>
              <a:rPr lang="en-GB" sz="2400" dirty="0">
                <a:solidFill>
                  <a:schemeClr val="tx1"/>
                </a:solidFill>
                <a:latin typeface="Times New Roman" panose="02020603050405020304" pitchFamily="18" charset="0"/>
                <a:cs typeface="Times New Roman" panose="02020603050405020304" pitchFamily="18" charset="0"/>
              </a:rPr>
              <a:t>Price</a:t>
            </a:r>
            <a:r>
              <a:rPr lang="ca-ES" sz="2400" dirty="0">
                <a:solidFill>
                  <a:schemeClr val="tx1"/>
                </a:solidFill>
                <a:latin typeface="Times New Roman" panose="02020603050405020304" pitchFamily="18" charset="0"/>
                <a:cs typeface="Times New Roman" panose="02020603050405020304" pitchFamily="18" charset="0"/>
              </a:rPr>
              <a:t> (61%). </a:t>
            </a:r>
          </a:p>
          <a:p>
            <a:pPr lvl="2" algn="just">
              <a:buClrTx/>
              <a:buFont typeface="Wingdings" panose="05000000000000000000" pitchFamily="2" charset="2"/>
              <a:buChar char="ü"/>
            </a:pPr>
            <a:r>
              <a:rPr lang="ca-ES" sz="2400" dirty="0">
                <a:solidFill>
                  <a:schemeClr val="tx1"/>
                </a:solidFill>
                <a:latin typeface="Times New Roman" panose="02020603050405020304" pitchFamily="18" charset="0"/>
                <a:cs typeface="Times New Roman" panose="02020603050405020304" pitchFamily="18" charset="0"/>
              </a:rPr>
              <a:t>Fast </a:t>
            </a:r>
            <a:r>
              <a:rPr lang="en-GB" sz="2400" dirty="0">
                <a:solidFill>
                  <a:schemeClr val="tx1"/>
                </a:solidFill>
                <a:latin typeface="Times New Roman" panose="02020603050405020304" pitchFamily="18" charset="0"/>
                <a:cs typeface="Times New Roman" panose="02020603050405020304" pitchFamily="18" charset="0"/>
              </a:rPr>
              <a:t>delivery (less than 48 hours)  </a:t>
            </a:r>
            <a:r>
              <a:rPr lang="ca-ES" sz="2400" dirty="0">
                <a:solidFill>
                  <a:schemeClr val="tx1"/>
                </a:solidFill>
                <a:latin typeface="Times New Roman" panose="02020603050405020304" pitchFamily="18" charset="0"/>
                <a:cs typeface="Times New Roman" panose="02020603050405020304" pitchFamily="18" charset="0"/>
              </a:rPr>
              <a:t>(47%).</a:t>
            </a:r>
            <a:endParaRPr lang="es-ES" sz="24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q"/>
            </a:pPr>
            <a:r>
              <a:rPr lang="en-GB" sz="2400" dirty="0">
                <a:solidFill>
                  <a:schemeClr val="tx1"/>
                </a:solidFill>
                <a:latin typeface="Times New Roman" panose="02020603050405020304" pitchFamily="18" charset="0"/>
                <a:cs typeface="Times New Roman" panose="02020603050405020304" pitchFamily="18" charset="0"/>
              </a:rPr>
              <a:t>Tesco has also been selected as a company offering the best in-store and online experience, according to a research by Retail EXPO involving 2,000 UK shoppers (Retail Technology Innovation Hub, February 2019).</a:t>
            </a:r>
            <a:endParaRPr lang="es-ES" sz="2400" dirty="0">
              <a:solidFill>
                <a:schemeClr val="tx1"/>
              </a:solidFill>
              <a:latin typeface="Times New Roman" panose="02020603050405020304" pitchFamily="18" charset="0"/>
              <a:cs typeface="Times New Roman" panose="02020603050405020304" pitchFamily="18" charset="0"/>
            </a:endParaRPr>
          </a:p>
          <a:p>
            <a:pPr>
              <a:buClr>
                <a:srgbClr val="0070C0"/>
              </a:buClr>
              <a:buFont typeface="Arial" panose="020B0604020202020204" pitchFamily="34" charset="0"/>
              <a:buChar char="•"/>
            </a:pPr>
            <a:endParaRPr lang="es-ES" sz="1800" dirty="0"/>
          </a:p>
        </p:txBody>
      </p:sp>
      <p:pic>
        <p:nvPicPr>
          <p:cNvPr id="9" name="Picture 8">
            <a:extLst>
              <a:ext uri="{FF2B5EF4-FFF2-40B4-BE49-F238E27FC236}">
                <a16:creationId xmlns:a16="http://schemas.microsoft.com/office/drawing/2014/main" xmlns="" id="{9CF124EB-DBD4-2A47-B180-25A41412EB58}"/>
              </a:ext>
            </a:extLst>
          </p:cNvPr>
          <p:cNvPicPr>
            <a:picLocks noChangeAspect="1"/>
          </p:cNvPicPr>
          <p:nvPr/>
        </p:nvPicPr>
        <p:blipFill rotWithShape="1">
          <a:blip r:embed="rId4"/>
          <a:srcRect t="28072" r="218" b="24744"/>
          <a:stretch/>
        </p:blipFill>
        <p:spPr>
          <a:xfrm>
            <a:off x="265823" y="311187"/>
            <a:ext cx="3041374" cy="1097006"/>
          </a:xfrm>
          <a:prstGeom prst="rect">
            <a:avLst/>
          </a:prstGeom>
        </p:spPr>
      </p:pic>
      <p:sp>
        <p:nvSpPr>
          <p:cNvPr id="7" name="Slide Number Placeholder 6">
            <a:extLst>
              <a:ext uri="{FF2B5EF4-FFF2-40B4-BE49-F238E27FC236}">
                <a16:creationId xmlns:a16="http://schemas.microsoft.com/office/drawing/2014/main" xmlns="" id="{C690C862-5850-4076-9CEC-4643B8F72B9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10</a:t>
            </a:fld>
            <a:endParaRPr lang="es-ES" sz="1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6317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9E8ABA1E-927E-4C43-9B7D-29A4F8A0C8B4}"/>
              </a:ext>
            </a:extLst>
          </p:cNvPr>
          <p:cNvSpPr>
            <a:spLocks noGrp="1"/>
          </p:cNvSpPr>
          <p:nvPr>
            <p:ph idx="1"/>
          </p:nvPr>
        </p:nvSpPr>
        <p:spPr>
          <a:xfrm>
            <a:off x="290201" y="472596"/>
            <a:ext cx="11385568" cy="6116357"/>
          </a:xfrm>
        </p:spPr>
        <p:txBody>
          <a:bodyPr>
            <a:normAutofit fontScale="70000" lnSpcReduction="20000"/>
          </a:bodyPr>
          <a:lstStyle/>
          <a:p>
            <a:pPr algn="just">
              <a:buClrTx/>
              <a:buFont typeface="Wingdings" panose="05000000000000000000" pitchFamily="2" charset="2"/>
              <a:buChar char="ü"/>
            </a:pPr>
            <a:r>
              <a:rPr lang="en-GB" sz="2900" b="1" dirty="0">
                <a:solidFill>
                  <a:schemeClr val="tx1"/>
                </a:solidFill>
                <a:latin typeface="Times New Roman" panose="02020603050405020304" pitchFamily="18" charset="0"/>
                <a:cs typeface="Times New Roman" panose="02020603050405020304" pitchFamily="18" charset="0"/>
              </a:rPr>
              <a:t>Customer Experience</a:t>
            </a:r>
            <a:r>
              <a:rPr lang="en-GB" sz="2900" dirty="0">
                <a:solidFill>
                  <a:schemeClr val="tx1"/>
                </a:solidFill>
                <a:latin typeface="Times New Roman" panose="02020603050405020304" pitchFamily="18" charset="0"/>
                <a:cs typeface="Times New Roman" panose="02020603050405020304" pitchFamily="18" charset="0"/>
              </a:rPr>
              <a:t> Management: essential part of Marketing Strategy when it comes to embrace as much as possible exciting customers, increase sales or enhance touchpoint events.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How to achieve this? Basically, putting the customers in first place, making sure all their problems related to the service or product are resolved. Then, fulfilling their needs as well as exceeding their expectations, attending their complaints and making sure that all the service completes the standards as required. </a:t>
            </a:r>
            <a:endParaRPr lang="es-ES" sz="29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Continuously make improvements in different fields such as, ordering procedures and delivery systems, quality standards and competitiveness.</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Tesco still uses traditional touchpoints, communication tools as TV, catalogues, billboards and radio. Of course, it combines these with the new digital media, for example via social media - Facebook, Instagram, Twitter - (multichannel) and keeps users sharing their experience and opinion about the service and products they had tried. </a:t>
            </a:r>
            <a:endParaRPr lang="es-ES" sz="2900" dirty="0">
              <a:solidFill>
                <a:schemeClr val="tx1"/>
              </a:solidFill>
              <a:latin typeface="Times New Roman" panose="02020603050405020304" pitchFamily="18" charset="0"/>
              <a:cs typeface="Times New Roman" panose="02020603050405020304" pitchFamily="18" charset="0"/>
            </a:endParaRP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Mobile apps are customised by users in such a way to order and purchase what they are interested in. Besides, Tesco is turning the Clubcard digital in order to correlate the data they have about the food people buy with the sources of social networking data, mobile phone data and payment methods. Therefore, they can get to know customers preferences in order to deliver personalised offers.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Some examples of the great performance in all sense of quality is for instance the web site of Tesco that has won 1</a:t>
            </a:r>
            <a:r>
              <a:rPr lang="en-GB" sz="2900" baseline="30000" dirty="0">
                <a:solidFill>
                  <a:schemeClr val="tx1"/>
                </a:solidFill>
                <a:latin typeface="Times New Roman" panose="02020603050405020304" pitchFamily="18" charset="0"/>
                <a:cs typeface="Times New Roman" panose="02020603050405020304" pitchFamily="18" charset="0"/>
              </a:rPr>
              <a:t>st</a:t>
            </a:r>
            <a:r>
              <a:rPr lang="en-GB" sz="2900" dirty="0">
                <a:solidFill>
                  <a:schemeClr val="tx1"/>
                </a:solidFill>
                <a:latin typeface="Times New Roman" panose="02020603050405020304" pitchFamily="18" charset="0"/>
                <a:cs typeface="Times New Roman" panose="02020603050405020304" pitchFamily="18" charset="0"/>
              </a:rPr>
              <a:t> place in a study about “Online Groceries” in the UK involving 300 online customers (WUA Global, May 2018). </a:t>
            </a:r>
          </a:p>
          <a:p>
            <a:pPr algn="just">
              <a:buClrTx/>
              <a:buFont typeface="Wingdings" panose="05000000000000000000" pitchFamily="2" charset="2"/>
              <a:buChar char="ü"/>
            </a:pPr>
            <a:r>
              <a:rPr lang="en-GB" sz="2900" dirty="0">
                <a:solidFill>
                  <a:schemeClr val="tx1"/>
                </a:solidFill>
                <a:latin typeface="Times New Roman" panose="02020603050405020304" pitchFamily="18" charset="0"/>
                <a:cs typeface="Times New Roman" panose="02020603050405020304" pitchFamily="18" charset="0"/>
              </a:rPr>
              <a:t>Tesco has also been selected as a company offering the best in-store and online experience, according to a research by Retail EXPO involving 2,000 UK shoppers (Retail Technology Innovation Hub, February 2019).</a:t>
            </a:r>
            <a:endParaRPr lang="es-ES" sz="2900" dirty="0">
              <a:solidFill>
                <a:schemeClr val="tx1"/>
              </a:solidFill>
              <a:latin typeface="Times New Roman" panose="02020603050405020304" pitchFamily="18" charset="0"/>
              <a:cs typeface="Times New Roman" panose="02020603050405020304" pitchFamily="18" charset="0"/>
            </a:endParaRPr>
          </a:p>
          <a:p>
            <a:pPr marL="0" indent="0">
              <a:buNone/>
            </a:pPr>
            <a:endParaRPr lang="es-ES" dirty="0"/>
          </a:p>
        </p:txBody>
      </p:sp>
      <p:sp>
        <p:nvSpPr>
          <p:cNvPr id="2" name="Slide Number Placeholder 1">
            <a:extLst>
              <a:ext uri="{FF2B5EF4-FFF2-40B4-BE49-F238E27FC236}">
                <a16:creationId xmlns:a16="http://schemas.microsoft.com/office/drawing/2014/main" xmlns="" id="{21D611F0-96FA-4D4E-B434-86C1522801A3}"/>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11</a:t>
            </a:fld>
            <a:endParaRPr lang="es-ES" sz="1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924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A5B552A8-E503-4DCD-A863-ACDD7DEE81B5}"/>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12</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ED12891B-A24B-498C-948B-A58D782AB022}"/>
              </a:ext>
            </a:extLst>
          </p:cNvPr>
          <p:cNvSpPr txBox="1"/>
          <p:nvPr/>
        </p:nvSpPr>
        <p:spPr>
          <a:xfrm>
            <a:off x="473336" y="462579"/>
            <a:ext cx="10703859" cy="707886"/>
          </a:xfrm>
          <a:prstGeom prst="rect">
            <a:avLst/>
          </a:prstGeom>
          <a:noFill/>
        </p:spPr>
        <p:txBody>
          <a:bodyPr wrap="square" rtlCol="0">
            <a:spAutoFit/>
          </a:bodyPr>
          <a:lstStyle/>
          <a:p>
            <a:r>
              <a:rPr lang="en-GB" sz="4000" dirty="0">
                <a:solidFill>
                  <a:srgbClr val="0070C0"/>
                </a:solidFill>
                <a:latin typeface="Times New Roman" panose="02020603050405020304" pitchFamily="18" charset="0"/>
                <a:cs typeface="Times New Roman" panose="02020603050405020304" pitchFamily="18" charset="0"/>
              </a:rPr>
              <a:t>Potential future Opportunities and Challenges </a:t>
            </a:r>
          </a:p>
        </p:txBody>
      </p:sp>
      <p:sp>
        <p:nvSpPr>
          <p:cNvPr id="7" name="Content Placeholder 2">
            <a:extLst>
              <a:ext uri="{FF2B5EF4-FFF2-40B4-BE49-F238E27FC236}">
                <a16:creationId xmlns:a16="http://schemas.microsoft.com/office/drawing/2014/main" xmlns="" id="{F43BD852-5904-4729-95AD-2F05B00D989D}"/>
              </a:ext>
            </a:extLst>
          </p:cNvPr>
          <p:cNvSpPr>
            <a:spLocks noGrp="1"/>
          </p:cNvSpPr>
          <p:nvPr>
            <p:ph idx="1"/>
          </p:nvPr>
        </p:nvSpPr>
        <p:spPr>
          <a:xfrm>
            <a:off x="572844" y="1279264"/>
            <a:ext cx="10948596" cy="4525963"/>
          </a:xfrm>
        </p:spPr>
        <p:txBody>
          <a:bodyPr>
            <a:normAutofit/>
          </a:bodyPr>
          <a:lstStyle/>
          <a:p>
            <a:pPr marL="45720" indent="0">
              <a:buNone/>
            </a:pPr>
            <a:r>
              <a:rPr lang="en-GB" sz="3500" dirty="0">
                <a:solidFill>
                  <a:schemeClr val="accent2"/>
                </a:solidFill>
                <a:latin typeface="Times New Roman" panose="02020603050405020304" pitchFamily="18" charset="0"/>
                <a:cs typeface="Times New Roman" panose="02020603050405020304" pitchFamily="18" charset="0"/>
              </a:rPr>
              <a:t>Opportunities.</a:t>
            </a:r>
          </a:p>
          <a:p>
            <a:pPr algn="just">
              <a:buClrTx/>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Trust</a:t>
            </a:r>
            <a:r>
              <a:rPr lang="en-GB" sz="2500" dirty="0">
                <a:solidFill>
                  <a:schemeClr val="tx1"/>
                </a:solidFill>
                <a:latin typeface="Times New Roman" panose="02020603050405020304" pitchFamily="18" charset="0"/>
                <a:cs typeface="Times New Roman" panose="02020603050405020304" pitchFamily="18" charset="0"/>
              </a:rPr>
              <a:t>- Customer’s believe can be created on the off chance that they have a great experience.</a:t>
            </a:r>
          </a:p>
          <a:p>
            <a:pPr algn="just">
              <a:buClr>
                <a:schemeClr val="tx1"/>
              </a:buClr>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Customers</a:t>
            </a:r>
            <a:r>
              <a:rPr lang="en-GB" sz="2500" dirty="0">
                <a:solidFill>
                  <a:schemeClr val="tx1"/>
                </a:solidFill>
                <a:latin typeface="Times New Roman" panose="02020603050405020304" pitchFamily="18" charset="0"/>
                <a:cs typeface="Times New Roman" panose="02020603050405020304" pitchFamily="18" charset="0"/>
              </a:rPr>
              <a:t> sharing their encounter with companions and family members.</a:t>
            </a:r>
          </a:p>
          <a:p>
            <a:pPr marL="623888" indent="280988"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Good ways to reach clients who sometime will not be reached by Adverts or Media.</a:t>
            </a:r>
          </a:p>
          <a:p>
            <a:pPr algn="just">
              <a:buClr>
                <a:schemeClr val="tx1"/>
              </a:buClr>
              <a:buFont typeface="Wingdings" panose="05000000000000000000" pitchFamily="2" charset="2"/>
              <a:buChar char="v"/>
            </a:pPr>
            <a:r>
              <a:rPr lang="en-GB" sz="2500" b="1" dirty="0">
                <a:solidFill>
                  <a:schemeClr val="tx1"/>
                </a:solidFill>
                <a:latin typeface="Times New Roman" panose="02020603050405020304" pitchFamily="18" charset="0"/>
                <a:cs typeface="Times New Roman" panose="02020603050405020304" pitchFamily="18" charset="0"/>
              </a:rPr>
              <a:t>Financial</a:t>
            </a:r>
            <a:r>
              <a:rPr lang="en-GB" sz="2500" dirty="0">
                <a:solidFill>
                  <a:schemeClr val="tx1"/>
                </a:solidFill>
                <a:latin typeface="Times New Roman" panose="02020603050405020304" pitchFamily="18" charset="0"/>
                <a:cs typeface="Times New Roman" panose="02020603050405020304" pitchFamily="18" charset="0"/>
              </a:rPr>
              <a:t> development for the due to gaining more customers.</a:t>
            </a:r>
          </a:p>
          <a:p>
            <a:pPr marL="4572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49877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F9ECD568-0693-436B-900C-43F695BDD0CD}"/>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13</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xmlns="" id="{1D931570-FC98-4042-B603-54B7889DAEAC}"/>
              </a:ext>
            </a:extLst>
          </p:cNvPr>
          <p:cNvSpPr>
            <a:spLocks noGrp="1"/>
          </p:cNvSpPr>
          <p:nvPr>
            <p:ph idx="1"/>
          </p:nvPr>
        </p:nvSpPr>
        <p:spPr>
          <a:xfrm>
            <a:off x="822959" y="771861"/>
            <a:ext cx="9902415" cy="4525963"/>
          </a:xfrm>
        </p:spPr>
        <p:txBody>
          <a:bodyPr>
            <a:normAutofit/>
          </a:bodyPr>
          <a:lstStyle/>
          <a:p>
            <a:pPr marL="45720" indent="0">
              <a:buClrTx/>
              <a:buNone/>
            </a:pPr>
            <a:r>
              <a:rPr lang="en-GB" sz="4000" dirty="0">
                <a:solidFill>
                  <a:schemeClr val="accent2"/>
                </a:solidFill>
                <a:latin typeface="Times New Roman" panose="02020603050405020304" pitchFamily="18" charset="0"/>
                <a:cs typeface="Times New Roman" panose="02020603050405020304" pitchFamily="18" charset="0"/>
              </a:rPr>
              <a:t>Challenges.</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Resolving clients complaints and problem (issues) quickly.</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Understanding what the clients want.</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Building personal for each of your target group.</a:t>
            </a:r>
          </a:p>
          <a:p>
            <a:pPr>
              <a:buClrTx/>
              <a:buFont typeface="Wingdings" panose="05000000000000000000" pitchFamily="2" charset="2"/>
              <a:buChar char="v"/>
            </a:pPr>
            <a:r>
              <a:rPr lang="en-GB" sz="3000" dirty="0">
                <a:solidFill>
                  <a:schemeClr val="tx1"/>
                </a:solidFill>
                <a:latin typeface="Times New Roman" panose="02020603050405020304" pitchFamily="18" charset="0"/>
                <a:cs typeface="Times New Roman" panose="02020603050405020304" pitchFamily="18" charset="0"/>
              </a:rPr>
              <a:t>A Terrible experience by customer will cost the organisation.</a:t>
            </a:r>
          </a:p>
        </p:txBody>
      </p:sp>
    </p:spTree>
    <p:extLst>
      <p:ext uri="{BB962C8B-B14F-4D97-AF65-F5344CB8AC3E}">
        <p14:creationId xmlns:p14="http://schemas.microsoft.com/office/powerpoint/2010/main" val="2460368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532A433F-73F3-4707-B3EA-180989408456}"/>
              </a:ext>
            </a:extLst>
          </p:cNvPr>
          <p:cNvSpPr>
            <a:spLocks noGrp="1"/>
          </p:cNvSpPr>
          <p:nvPr>
            <p:ph type="sldNum" sz="quarter" idx="12"/>
          </p:nvPr>
        </p:nvSpPr>
        <p:spPr/>
        <p:txBody>
          <a:bodyPr/>
          <a:lstStyle/>
          <a:p>
            <a:fld id="{4CEE562E-E40A-764B-BD4D-7844271214C6}" type="slidenum">
              <a:rPr lang="es-ES" sz="1600" smtClean="0">
                <a:solidFill>
                  <a:schemeClr val="tx1"/>
                </a:solidFill>
                <a:latin typeface="Times New Roman" panose="02020603050405020304" pitchFamily="18" charset="0"/>
                <a:cs typeface="Times New Roman" panose="02020603050405020304" pitchFamily="18" charset="0"/>
              </a:rPr>
              <a:t>14</a:t>
            </a:fld>
            <a:endParaRPr lang="es-ES" sz="1600" dirty="0">
              <a:solidFill>
                <a:schemeClr val="tx1"/>
              </a:solidFill>
              <a:latin typeface="Times New Roman" panose="02020603050405020304" pitchFamily="18" charset="0"/>
              <a:cs typeface="Times New Roman" panose="02020603050405020304" pitchFamily="18" charset="0"/>
            </a:endParaRPr>
          </a:p>
        </p:txBody>
      </p:sp>
      <p:sp>
        <p:nvSpPr>
          <p:cNvPr id="5" name="Title 1">
            <a:extLst>
              <a:ext uri="{FF2B5EF4-FFF2-40B4-BE49-F238E27FC236}">
                <a16:creationId xmlns:a16="http://schemas.microsoft.com/office/drawing/2014/main" xmlns="" id="{C87E8C2B-CE07-401D-B293-0158755A5AA7}"/>
              </a:ext>
            </a:extLst>
          </p:cNvPr>
          <p:cNvSpPr>
            <a:spLocks noGrp="1"/>
          </p:cNvSpPr>
          <p:nvPr>
            <p:ph type="title"/>
          </p:nvPr>
        </p:nvSpPr>
        <p:spPr>
          <a:xfrm>
            <a:off x="381896" y="360699"/>
            <a:ext cx="8229600" cy="1143000"/>
          </a:xfrm>
        </p:spPr>
        <p:txBody>
          <a:bodyPr>
            <a:normAutofit/>
          </a:bodyPr>
          <a:lstStyle/>
          <a:p>
            <a:r>
              <a:rPr lang="en-GB" sz="4000" dirty="0">
                <a:solidFill>
                  <a:srgbClr val="0070C0"/>
                </a:solidFill>
                <a:latin typeface="Times New Roman" panose="02020603050405020304" pitchFamily="18" charset="0"/>
                <a:cs typeface="Times New Roman" panose="02020603050405020304" pitchFamily="18" charset="0"/>
              </a:rPr>
              <a:t>Conclusion and Recommendation.</a:t>
            </a:r>
          </a:p>
        </p:txBody>
      </p:sp>
      <p:sp>
        <p:nvSpPr>
          <p:cNvPr id="7" name="Content Placeholder 2">
            <a:extLst>
              <a:ext uri="{FF2B5EF4-FFF2-40B4-BE49-F238E27FC236}">
                <a16:creationId xmlns:a16="http://schemas.microsoft.com/office/drawing/2014/main" xmlns="" id="{00C902DB-6BCB-4827-9C57-7A7C554CD14C}"/>
              </a:ext>
            </a:extLst>
          </p:cNvPr>
          <p:cNvSpPr>
            <a:spLocks noGrp="1"/>
          </p:cNvSpPr>
          <p:nvPr>
            <p:ph idx="1"/>
          </p:nvPr>
        </p:nvSpPr>
        <p:spPr>
          <a:xfrm>
            <a:off x="444609" y="1239501"/>
            <a:ext cx="10366825" cy="5257800"/>
          </a:xfrm>
        </p:spPr>
        <p:txBody>
          <a:bodyPr>
            <a:normAutofit/>
          </a:bodyPr>
          <a:lstStyle/>
          <a:p>
            <a:pPr marL="45720" indent="0">
              <a:buNone/>
            </a:pPr>
            <a:r>
              <a:rPr lang="en-GB" sz="3000" dirty="0">
                <a:solidFill>
                  <a:schemeClr val="accent2"/>
                </a:solidFill>
                <a:latin typeface="Times New Roman" panose="02020603050405020304" pitchFamily="18" charset="0"/>
                <a:cs typeface="Times New Roman" panose="02020603050405020304" pitchFamily="18" charset="0"/>
              </a:rPr>
              <a:t>Conclusion.</a:t>
            </a:r>
          </a:p>
          <a:p>
            <a:pPr algn="just">
              <a:buClr>
                <a:schemeClr val="tx1"/>
              </a:buClr>
              <a:buFont typeface="Wingdings" panose="05000000000000000000" pitchFamily="2" charset="2"/>
              <a:buChar char="ü"/>
            </a:pPr>
            <a:r>
              <a:rPr lang="en-GB" sz="2500" dirty="0">
                <a:solidFill>
                  <a:schemeClr val="tx1"/>
                </a:solidFill>
                <a:latin typeface="Times New Roman" panose="02020603050405020304" pitchFamily="18" charset="0"/>
                <a:cs typeface="Times New Roman" panose="02020603050405020304" pitchFamily="18" charset="0"/>
              </a:rPr>
              <a:t>A client (customer’s) journey from beginning to finish if is good will make the clients to go back once more and trust the brand.</a:t>
            </a:r>
          </a:p>
          <a:p>
            <a:pPr algn="just"/>
            <a:endParaRPr lang="en-GB" dirty="0">
              <a:solidFill>
                <a:schemeClr val="tx1"/>
              </a:solidFill>
            </a:endParaRPr>
          </a:p>
          <a:p>
            <a:pPr marL="45720" indent="0" algn="just">
              <a:buNone/>
            </a:pPr>
            <a:r>
              <a:rPr lang="en-GB" sz="3000" dirty="0">
                <a:solidFill>
                  <a:schemeClr val="accent2"/>
                </a:solidFill>
                <a:latin typeface="Times New Roman" panose="02020603050405020304" pitchFamily="18" charset="0"/>
                <a:cs typeface="Times New Roman" panose="02020603050405020304" pitchFamily="18" charset="0"/>
              </a:rPr>
              <a:t>Recommendations.</a:t>
            </a:r>
          </a:p>
          <a:p>
            <a:pPr algn="just">
              <a:buClrTx/>
              <a:buFont typeface="Wingdings" panose="05000000000000000000" pitchFamily="2" charset="2"/>
              <a:buChar char="v"/>
            </a:pPr>
            <a:r>
              <a:rPr lang="en-GB" dirty="0">
                <a:solidFill>
                  <a:schemeClr val="tx1"/>
                </a:solidFill>
                <a:latin typeface="Times New Roman" panose="02020603050405020304" pitchFamily="18" charset="0"/>
                <a:cs typeface="Times New Roman" panose="02020603050405020304" pitchFamily="18" charset="0"/>
              </a:rPr>
              <a:t>Have a great relationship with the customer from the beginning from touch point.</a:t>
            </a:r>
          </a:p>
          <a:p>
            <a:pPr marL="623888" indent="-171450"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    Service experience.</a:t>
            </a:r>
          </a:p>
          <a:p>
            <a:pPr marL="623888" indent="-171450" algn="just">
              <a:buClrTx/>
              <a:buFont typeface="Wingdings" panose="05000000000000000000" pitchFamily="2" charset="2"/>
              <a:buChar char="ü"/>
            </a:pPr>
            <a:r>
              <a:rPr lang="en-GB" dirty="0">
                <a:solidFill>
                  <a:schemeClr val="tx1"/>
                </a:solidFill>
                <a:latin typeface="Times New Roman" panose="02020603050405020304" pitchFamily="18" charset="0"/>
                <a:cs typeface="Times New Roman" panose="02020603050405020304" pitchFamily="18" charset="0"/>
              </a:rPr>
              <a:t>    Performance and expectation.  </a:t>
            </a:r>
          </a:p>
          <a:p>
            <a:pPr marL="268288" indent="-257175" algn="just">
              <a:buClrTx/>
              <a:buFont typeface="Wingdings" panose="05000000000000000000" pitchFamily="2" charset="2"/>
              <a:buChar char="v"/>
            </a:pPr>
            <a:r>
              <a:rPr lang="en-GB" dirty="0">
                <a:solidFill>
                  <a:schemeClr val="tx1"/>
                </a:solidFill>
                <a:latin typeface="Times New Roman" panose="02020603050405020304" pitchFamily="18" charset="0"/>
                <a:cs typeface="Times New Roman" panose="02020603050405020304" pitchFamily="18" charset="0"/>
              </a:rPr>
              <a:t>Brand relationship.</a:t>
            </a:r>
          </a:p>
          <a:p>
            <a:endParaRPr lang="en-GB" dirty="0"/>
          </a:p>
          <a:p>
            <a:endParaRPr lang="en-GB" dirty="0"/>
          </a:p>
          <a:p>
            <a:endParaRPr lang="en-GB" dirty="0"/>
          </a:p>
        </p:txBody>
      </p:sp>
    </p:spTree>
    <p:extLst>
      <p:ext uri="{BB962C8B-B14F-4D97-AF65-F5344CB8AC3E}">
        <p14:creationId xmlns:p14="http://schemas.microsoft.com/office/powerpoint/2010/main" val="2369749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xmlns="" id="{86801711-F6C2-461A-AED8-B9096E6D3CC8}"/>
              </a:ext>
            </a:extLst>
          </p:cNvPr>
          <p:cNvSpPr>
            <a:spLocks noGrp="1"/>
          </p:cNvSpPr>
          <p:nvPr>
            <p:ph type="sldNum" sz="quarter" idx="12"/>
          </p:nvPr>
        </p:nvSpPr>
        <p:spPr/>
        <p:txBody>
          <a:bodyPr/>
          <a:lstStyle/>
          <a:p>
            <a:fld id="{4CEE562E-E40A-764B-BD4D-7844271214C6}" type="slidenum">
              <a:rPr lang="es-ES" smtClean="0"/>
              <a:t>15</a:t>
            </a:fld>
            <a:endParaRPr lang="es-ES"/>
          </a:p>
        </p:txBody>
      </p:sp>
      <p:sp>
        <p:nvSpPr>
          <p:cNvPr id="5" name="TextBox 4">
            <a:extLst>
              <a:ext uri="{FF2B5EF4-FFF2-40B4-BE49-F238E27FC236}">
                <a16:creationId xmlns:a16="http://schemas.microsoft.com/office/drawing/2014/main" xmlns="" id="{BBDD4FB7-E194-4F2D-BEEB-FB424250D311}"/>
              </a:ext>
            </a:extLst>
          </p:cNvPr>
          <p:cNvSpPr txBox="1"/>
          <p:nvPr/>
        </p:nvSpPr>
        <p:spPr>
          <a:xfrm>
            <a:off x="548640" y="537882"/>
            <a:ext cx="10241280" cy="6812121"/>
          </a:xfrm>
          <a:prstGeom prst="rect">
            <a:avLst/>
          </a:prstGeom>
          <a:noFill/>
        </p:spPr>
        <p:txBody>
          <a:bodyPr wrap="square" rtlCol="0">
            <a:spAutoFit/>
          </a:bodyPr>
          <a:lstStyle/>
          <a:p>
            <a:pPr lvl="0">
              <a:spcBef>
                <a:spcPts val="1000"/>
              </a:spcBef>
              <a:buClr>
                <a:srgbClr val="B31166"/>
              </a:buClr>
              <a:buSzPct val="80000"/>
            </a:pPr>
            <a:endParaRPr lang="en-GB" dirty="0">
              <a:solidFill>
                <a:prstClr val="black">
                  <a:lumMod val="75000"/>
                  <a:lumOff val="25000"/>
                </a:prstClr>
              </a:solidFill>
              <a:latin typeface="Times New Roman" panose="02020603050405020304" pitchFamily="18" charset="0"/>
              <a:cs typeface="Times New Roman" panose="02020603050405020304" pitchFamily="18" charset="0"/>
            </a:endParaRPr>
          </a:p>
          <a:p>
            <a:pPr lvl="0">
              <a:spcBef>
                <a:spcPts val="1000"/>
              </a:spcBef>
              <a:buClr>
                <a:srgbClr val="B31166"/>
              </a:buClr>
              <a:buSzPct val="80000"/>
            </a:pPr>
            <a:r>
              <a:rPr lang="en-GB" sz="2000" dirty="0">
                <a:latin typeface="Times New Roman" panose="02020603050405020304" pitchFamily="18" charset="0"/>
                <a:cs typeface="Times New Roman" panose="02020603050405020304" pitchFamily="18" charset="0"/>
              </a:rPr>
              <a:t>Books</a:t>
            </a:r>
          </a:p>
          <a:p>
            <a:pPr marL="457200" lvl="0" indent="-457200">
              <a:spcBef>
                <a:spcPts val="1000"/>
              </a:spcBef>
              <a:buClr>
                <a:srgbClr val="B31166"/>
              </a:buClr>
              <a:buSzPct val="80000"/>
              <a:buFont typeface="+mj-lt"/>
              <a:buAutoNum type="arabicPeriod"/>
            </a:pPr>
            <a:r>
              <a:rPr lang="en-GB" sz="2000" dirty="0">
                <a:latin typeface="Times New Roman" panose="02020603050405020304" pitchFamily="18" charset="0"/>
                <a:cs typeface="Times New Roman" panose="02020603050405020304" pitchFamily="18" charset="0"/>
              </a:rPr>
              <a:t>Kotler and Armstrong (2017) Principles of Marketing, Harlow, Pearson Education </a:t>
            </a:r>
          </a:p>
          <a:p>
            <a:pPr marL="457200" lvl="0" indent="-457200">
              <a:spcBef>
                <a:spcPts val="1000"/>
              </a:spcBef>
              <a:buClr>
                <a:srgbClr val="B31166"/>
              </a:buClr>
              <a:buSzPct val="80000"/>
              <a:buFont typeface="+mj-lt"/>
              <a:buAutoNum type="arabicPeriod"/>
            </a:pPr>
            <a:r>
              <a:rPr lang="en-GB" sz="2000" dirty="0">
                <a:latin typeface="Times New Roman" panose="02020603050405020304" pitchFamily="18" charset="0"/>
                <a:cs typeface="Times New Roman" panose="02020603050405020304" pitchFamily="18" charset="0"/>
              </a:rPr>
              <a:t>Baker, M (2004) Marketing Theory, London, Thomson Learning.</a:t>
            </a:r>
          </a:p>
          <a:p>
            <a:pPr marL="457200" lvl="0" indent="-457200">
              <a:spcBef>
                <a:spcPts val="1000"/>
              </a:spcBef>
              <a:buClr>
                <a:srgbClr val="B31166"/>
              </a:buClr>
              <a:buSzPct val="80000"/>
              <a:buFont typeface="+mj-lt"/>
              <a:buAutoNum type="arabicPeriod"/>
            </a:pPr>
            <a:r>
              <a:rPr lang="en-GB" sz="2000" dirty="0" err="1">
                <a:latin typeface="Times New Roman" panose="02020603050405020304" pitchFamily="18" charset="0"/>
                <a:cs typeface="Times New Roman" panose="02020603050405020304" pitchFamily="18" charset="0"/>
              </a:rPr>
              <a:t>Beller</a:t>
            </a:r>
            <a:r>
              <a:rPr lang="en-GB" sz="2000" dirty="0">
                <a:latin typeface="Times New Roman" panose="02020603050405020304" pitchFamily="18" charset="0"/>
                <a:cs typeface="Times New Roman" panose="02020603050405020304" pitchFamily="18" charset="0"/>
              </a:rPr>
              <a:t>, K., Weiss, S. &amp; </a:t>
            </a:r>
            <a:r>
              <a:rPr lang="en-GB" sz="2000" dirty="0" err="1">
                <a:latin typeface="Times New Roman" panose="02020603050405020304" pitchFamily="18" charset="0"/>
                <a:cs typeface="Times New Roman" panose="02020603050405020304" pitchFamily="18" charset="0"/>
              </a:rPr>
              <a:t>Patler</a:t>
            </a:r>
            <a:r>
              <a:rPr lang="en-GB" sz="2000" dirty="0">
                <a:latin typeface="Times New Roman" panose="02020603050405020304" pitchFamily="18" charset="0"/>
                <a:cs typeface="Times New Roman" panose="02020603050405020304" pitchFamily="18" charset="0"/>
              </a:rPr>
              <a:t>, L. (2007) The Consistent Consumer, Sedona AZ, LTS Press</a:t>
            </a:r>
            <a:r>
              <a:rPr lang="en-GB" dirty="0">
                <a:latin typeface="Times New Roman" panose="02020603050405020304" pitchFamily="18" charset="0"/>
                <a:cs typeface="Times New Roman" panose="02020603050405020304" pitchFamily="18" charset="0"/>
              </a:rPr>
              <a:t>.</a:t>
            </a:r>
          </a:p>
          <a:p>
            <a:pPr marL="457200" lvl="0" indent="-457200">
              <a:spcBef>
                <a:spcPts val="1000"/>
              </a:spcBef>
              <a:buClr>
                <a:srgbClr val="B31166"/>
              </a:buClr>
              <a:buSzPct val="80000"/>
              <a:buFont typeface="+mj-lt"/>
              <a:buAutoNum type="arabicPeriod"/>
            </a:pPr>
            <a:r>
              <a:rPr lang="en-GB" dirty="0" err="1">
                <a:latin typeface="Times New Roman" panose="02020603050405020304" pitchFamily="18" charset="0"/>
                <a:cs typeface="Times New Roman" panose="02020603050405020304" pitchFamily="18" charset="0"/>
              </a:rPr>
              <a:t>Bassing</a:t>
            </a:r>
            <a:r>
              <a:rPr lang="en-GB" dirty="0">
                <a:latin typeface="Times New Roman" panose="02020603050405020304" pitchFamily="18" charset="0"/>
                <a:cs typeface="Times New Roman" panose="02020603050405020304" pitchFamily="18" charset="0"/>
              </a:rPr>
              <a:t>, M.(December 28, 2016)</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6 Keys to a Successful Customer Experience </a:t>
            </a:r>
          </a:p>
          <a:p>
            <a:pPr marL="457200" lvl="0" indent="-457200">
              <a:spcBef>
                <a:spcPts val="1000"/>
              </a:spcBef>
              <a:buClr>
                <a:srgbClr val="B31166"/>
              </a:buClr>
              <a:buSzPct val="80000"/>
              <a:buFont typeface="+mj-lt"/>
              <a:buAutoNum type="arabicPeriod"/>
            </a:pPr>
            <a:endParaRPr lang="en-GB" dirty="0">
              <a:latin typeface="Times New Roman" panose="02020603050405020304" pitchFamily="18" charset="0"/>
              <a:cs typeface="Times New Roman" panose="02020603050405020304" pitchFamily="18" charset="0"/>
            </a:endParaRPr>
          </a:p>
          <a:p>
            <a:pPr lvl="0">
              <a:spcBef>
                <a:spcPts val="1000"/>
              </a:spcBef>
              <a:buClr>
                <a:srgbClr val="B31166"/>
              </a:buClr>
              <a:buSzPct val="80000"/>
            </a:pPr>
            <a:r>
              <a:rPr lang="en-GB" dirty="0">
                <a:latin typeface="Times New Roman" panose="02020603050405020304" pitchFamily="18" charset="0"/>
                <a:cs typeface="Times New Roman" panose="02020603050405020304" pitchFamily="18" charset="0"/>
              </a:rPr>
              <a:t>Websites</a:t>
            </a:r>
          </a:p>
          <a:p>
            <a:pPr marL="342900" lvl="0" indent="-342900">
              <a:spcBef>
                <a:spcPts val="1000"/>
              </a:spcBef>
              <a:buClr>
                <a:srgbClr val="B31166"/>
              </a:buClr>
              <a:buSzPct val="80000"/>
              <a:buAutoNum type="arabicPeriod"/>
            </a:pPr>
            <a:r>
              <a:rPr lang="en-GB" dirty="0">
                <a:latin typeface="Times New Roman" panose="02020603050405020304" pitchFamily="18" charset="0"/>
                <a:cs typeface="Times New Roman" panose="02020603050405020304" pitchFamily="18" charset="0"/>
                <a:hlinkClick r:id="rId3"/>
              </a:rPr>
              <a:t>www.tesco.com</a:t>
            </a: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r>
              <a:rPr lang="en-GB" dirty="0">
                <a:latin typeface="Times New Roman" panose="02020603050405020304" pitchFamily="18" charset="0"/>
                <a:cs typeface="Times New Roman" panose="02020603050405020304" pitchFamily="18" charset="0"/>
                <a:hlinkClick r:id="rId4"/>
              </a:rPr>
              <a:t>https://www.kantarworldpanel.com/en/grocery-market-share/great-britain</a:t>
            </a: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r>
              <a:rPr lang="en-GB" sz="1500" b="1" u="sng" dirty="0">
                <a:latin typeface="Times New Roman" panose="02020603050405020304" pitchFamily="18" charset="0"/>
                <a:cs typeface="Times New Roman" panose="02020603050405020304" pitchFamily="18" charset="0"/>
                <a:hlinkClick r:id="rId5"/>
              </a:rPr>
              <a:t>http://customerthink.com/6-keys-to-a-successful-customer-experience-management-program/</a:t>
            </a:r>
            <a:r>
              <a:rPr lang="en-GB" sz="1500" b="1" dirty="0">
                <a:latin typeface="Times New Roman" panose="02020603050405020304" pitchFamily="18" charset="0"/>
                <a:cs typeface="Times New Roman" panose="02020603050405020304" pitchFamily="18" charset="0"/>
              </a:rPr>
              <a:t> [Accessed 19/04/2019]</a:t>
            </a:r>
          </a:p>
          <a:p>
            <a:pPr marL="342900" lvl="0" indent="-342900">
              <a:spcBef>
                <a:spcPts val="1000"/>
              </a:spcBef>
              <a:buClr>
                <a:srgbClr val="B31166"/>
              </a:buClr>
              <a:buSzPct val="80000"/>
              <a:buAutoNum type="arabicPeriod"/>
            </a:pPr>
            <a:r>
              <a:rPr lang="en-GB" sz="1500" dirty="0">
                <a:latin typeface="Times New Roman" panose="02020603050405020304" pitchFamily="18" charset="0"/>
                <a:cs typeface="Times New Roman" panose="02020603050405020304" pitchFamily="18" charset="0"/>
              </a:rPr>
              <a:t>WUA Global(May,2018) Tesco.com wins digital customer experience benchmark study “Online groceries” in the UK.  </a:t>
            </a:r>
            <a:r>
              <a:rPr lang="en-GB" sz="1500" i="1" dirty="0">
                <a:latin typeface="Times New Roman" panose="02020603050405020304" pitchFamily="18" charset="0"/>
                <a:cs typeface="Times New Roman" panose="02020603050405020304" pitchFamily="18" charset="0"/>
              </a:rPr>
              <a:t>WUA Global</a:t>
            </a:r>
            <a:r>
              <a:rPr lang="en-GB" sz="1500" dirty="0">
                <a:latin typeface="Times New Roman" panose="02020603050405020304" pitchFamily="18" charset="0"/>
                <a:cs typeface="Times New Roman" panose="02020603050405020304" pitchFamily="18" charset="0"/>
              </a:rPr>
              <a:t> [online] Available from: </a:t>
            </a:r>
            <a:r>
              <a:rPr lang="en-GB" sz="1500" u="sng" dirty="0">
                <a:latin typeface="Times New Roman" panose="02020603050405020304" pitchFamily="18" charset="0"/>
                <a:cs typeface="Times New Roman" panose="02020603050405020304" pitchFamily="18" charset="0"/>
                <a:hlinkClick r:id="rId6"/>
              </a:rPr>
              <a:t>https://www.wuaglobal.com/sparks/tesco-com-wins-digital-customer-experience-benchmark-study-online-groceries/</a:t>
            </a:r>
            <a:r>
              <a:rPr lang="en-GB" sz="1500" dirty="0">
                <a:latin typeface="Times New Roman" panose="02020603050405020304" pitchFamily="18" charset="0"/>
                <a:cs typeface="Times New Roman" panose="02020603050405020304" pitchFamily="18" charset="0"/>
              </a:rPr>
              <a:t> [ Accessed 19/042019]</a:t>
            </a: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pPr marL="342900" lvl="0" indent="-342900">
              <a:spcBef>
                <a:spcPts val="1000"/>
              </a:spcBef>
              <a:buClr>
                <a:srgbClr val="B31166"/>
              </a:buClr>
              <a:buSzPct val="80000"/>
              <a:buAutoNum type="arabicPeriod"/>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551279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xmlns=""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585</TotalTime>
  <Words>1352</Words>
  <Application>Microsoft Office PowerPoint</Application>
  <PresentationFormat>Custom</PresentationFormat>
  <Paragraphs>200</Paragraphs>
  <Slides>15</Slides>
  <Notes>8</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Basis</vt:lpstr>
      <vt:lpstr>PowerPoint Presentation</vt:lpstr>
      <vt:lpstr>PowerPoint Presentation</vt:lpstr>
      <vt:lpstr> Tesco Marketing Mix (4P’s) </vt:lpstr>
      <vt:lpstr>PowerPoint Presentation</vt:lpstr>
      <vt:lpstr>PowerPoint Presentation</vt:lpstr>
      <vt:lpstr>PowerPoint Presentation</vt:lpstr>
      <vt:lpstr>PowerPoint Presentation</vt:lpstr>
      <vt:lpstr>How to improve the Customer Experience?</vt:lpstr>
      <vt:lpstr>Touch points – Multi-channel</vt:lpstr>
      <vt:lpstr>Excellent Digital Experience  </vt:lpstr>
      <vt:lpstr>PowerPoint Presentation</vt:lpstr>
      <vt:lpstr>PowerPoint Presentation</vt:lpstr>
      <vt:lpstr>PowerPoint Presentation</vt:lpstr>
      <vt:lpstr>Conclusion and Recommendation.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journey</dc:title>
  <dc:creator>Ensure Okus</dc:creator>
  <cp:lastModifiedBy>Ensure Okus</cp:lastModifiedBy>
  <cp:revision>52</cp:revision>
  <dcterms:created xsi:type="dcterms:W3CDTF">2019-04-11T20:41:31Z</dcterms:created>
  <dcterms:modified xsi:type="dcterms:W3CDTF">2019-04-24T08:48:58Z</dcterms:modified>
</cp:coreProperties>
</file>