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18"/>
  </p:notesMasterIdLst>
  <p:sldIdLst>
    <p:sldId id="256" r:id="rId2"/>
    <p:sldId id="272" r:id="rId3"/>
    <p:sldId id="267" r:id="rId4"/>
    <p:sldId id="264" r:id="rId5"/>
    <p:sldId id="265" r:id="rId6"/>
    <p:sldId id="259" r:id="rId7"/>
    <p:sldId id="258" r:id="rId8"/>
    <p:sldId id="260" r:id="rId9"/>
    <p:sldId id="261" r:id="rId10"/>
    <p:sldId id="262" r:id="rId11"/>
    <p:sldId id="263" r:id="rId12"/>
    <p:sldId id="257" r:id="rId13"/>
    <p:sldId id="268" r:id="rId14"/>
    <p:sldId id="269" r:id="rId15"/>
    <p:sldId id="271" r:id="rId16"/>
    <p:sldId id="273"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43BCEBC-3239-4941-9409-DFE7B2E66203}" type="datetimeFigureOut">
              <a:rPr lang="en-US" smtClean="0"/>
              <a:t>7/17/22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E43F8B-5A18-8C41-B88C-A999FBF41456}" type="slidenum">
              <a:rPr lang="en-US" smtClean="0"/>
              <a:t>‹#›</a:t>
            </a:fld>
            <a:endParaRPr lang="en-US"/>
          </a:p>
        </p:txBody>
      </p:sp>
    </p:spTree>
    <p:extLst>
      <p:ext uri="{BB962C8B-B14F-4D97-AF65-F5344CB8AC3E}">
        <p14:creationId xmlns:p14="http://schemas.microsoft.com/office/powerpoint/2010/main" val="76972218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B7E43F8B-5A18-8C41-B88C-A999FBF41456}" type="slidenum">
              <a:rPr lang="en-US" smtClean="0"/>
              <a:t>9</a:t>
            </a:fld>
            <a:endParaRPr lang="en-US"/>
          </a:p>
        </p:txBody>
      </p:sp>
    </p:spTree>
    <p:extLst>
      <p:ext uri="{BB962C8B-B14F-4D97-AF65-F5344CB8AC3E}">
        <p14:creationId xmlns:p14="http://schemas.microsoft.com/office/powerpoint/2010/main" val="299216843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7/17/22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7/17/22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7/17/22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7/17/22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7/17/22</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7/17/22</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7/17/22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7/17/22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7/17/22</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7/17/22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7/17/22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7/17/22</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www.skillsforcare.org.uk/NMDS-SC-intelligence/Workforce-intelligence/documents/State-of-the-adult-%20social-care-sector/The-state-of-the-adult-social-care-sector-and-workforce-2018.pdf" TargetMode="External"/><Relationship Id="rId2" Type="http://schemas.openxmlformats.org/officeDocument/2006/relationships/hyperlink" Target="http://www.hee.nhs.uk/news-blogs-events/news/hee-launches-plan-future-proof-nhs-care-workforce" TargetMode="External"/><Relationship Id="rId1" Type="http://schemas.openxmlformats.org/officeDocument/2006/relationships/slideLayout" Target="../slideLayouts/slideLayout7.xml"/><Relationship Id="rId6" Type="http://schemas.openxmlformats.org/officeDocument/2006/relationships/hyperlink" Target="https://www.kingsfund.org.uk/sites/default/files/2018-11/The%20health%20care%20workforce%20in%20England.pdf" TargetMode="External"/><Relationship Id="rId5" Type="http://schemas.openxmlformats.org/officeDocument/2006/relationships/hyperlink" Target="http://www.hee.nhs.uk/about/how-%20we-work/board-meetings-papers/hee-board-meeting-16-october-2018" TargetMode="External"/><Relationship Id="rId4" Type="http://schemas.openxmlformats.org/officeDocument/2006/relationships/hyperlink" Target="https://www.england.nhs.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7" name="Rectangle 10">
            <a:extLst>
              <a:ext uri="{FF2B5EF4-FFF2-40B4-BE49-F238E27FC236}">
                <a16:creationId xmlns:a16="http://schemas.microsoft.com/office/drawing/2014/main" id="{07CBBDD0-4420-4A50-96AB-392F9B97CF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8" name="Rectangle 12">
            <a:extLst>
              <a:ext uri="{FF2B5EF4-FFF2-40B4-BE49-F238E27FC236}">
                <a16:creationId xmlns:a16="http://schemas.microsoft.com/office/drawing/2014/main" id="{465BA403-54B9-4A0B-BC79-028C495C03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7552943"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67C63551-C762-E294-CDE9-7CA17E71F78F}"/>
              </a:ext>
            </a:extLst>
          </p:cNvPr>
          <p:cNvSpPr>
            <a:spLocks noGrp="1"/>
          </p:cNvSpPr>
          <p:nvPr>
            <p:ph type="ctrTitle"/>
          </p:nvPr>
        </p:nvSpPr>
        <p:spPr>
          <a:xfrm>
            <a:off x="1069848" y="1298448"/>
            <a:ext cx="6068070" cy="3255264"/>
          </a:xfrm>
        </p:spPr>
        <p:txBody>
          <a:bodyPr>
            <a:normAutofit/>
          </a:bodyPr>
          <a:lstStyle/>
          <a:p>
            <a:r>
              <a:rPr lang="en-GB" sz="4600" b="1">
                <a:latin typeface="Arial" panose="020B0604020202020204" pitchFamily="34" charset="0"/>
                <a:cs typeface="Arial" panose="020B0604020202020204" pitchFamily="34" charset="0"/>
              </a:rPr>
              <a:t>Problem solving and decision making </a:t>
            </a:r>
            <a:br>
              <a:rPr lang="en-GB" sz="4600" b="1">
                <a:latin typeface="Arial" panose="020B0604020202020204" pitchFamily="34" charset="0"/>
                <a:cs typeface="Arial" panose="020B0604020202020204" pitchFamily="34" charset="0"/>
              </a:rPr>
            </a:br>
            <a:br>
              <a:rPr lang="en-GB" sz="4600" b="1">
                <a:latin typeface="Arial" panose="020B0604020202020204" pitchFamily="34" charset="0"/>
                <a:cs typeface="Arial" panose="020B0604020202020204" pitchFamily="34" charset="0"/>
              </a:rPr>
            </a:br>
            <a:r>
              <a:rPr lang="en-GB" sz="4600" b="1">
                <a:latin typeface="Arial" panose="020B0604020202020204" pitchFamily="34" charset="0"/>
                <a:cs typeface="Arial" panose="020B0604020202020204" pitchFamily="34" charset="0"/>
              </a:rPr>
              <a:t>BMSW 4004 </a:t>
            </a:r>
            <a:endParaRPr lang="en-US" sz="4600" b="1">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E2D0FE0D-AAB6-6C40-0B7C-4F419F65F708}"/>
              </a:ext>
            </a:extLst>
          </p:cNvPr>
          <p:cNvSpPr>
            <a:spLocks noGrp="1"/>
          </p:cNvSpPr>
          <p:nvPr>
            <p:ph type="subTitle" idx="1"/>
          </p:nvPr>
        </p:nvSpPr>
        <p:spPr>
          <a:xfrm>
            <a:off x="1100014" y="4670246"/>
            <a:ext cx="6037903" cy="914400"/>
          </a:xfrm>
        </p:spPr>
        <p:txBody>
          <a:bodyPr>
            <a:normAutofit/>
          </a:bodyPr>
          <a:lstStyle/>
          <a:p>
            <a:r>
              <a:rPr lang="en-GB" b="1"/>
              <a:t>Lecturer: </a:t>
            </a:r>
            <a:r>
              <a:rPr lang="en-GB" b="1" err="1"/>
              <a:t>Chijioke</a:t>
            </a:r>
            <a:r>
              <a:rPr lang="en-GB" b="1"/>
              <a:t> </a:t>
            </a:r>
            <a:r>
              <a:rPr lang="en-GB" b="1" err="1"/>
              <a:t>Uba</a:t>
            </a:r>
            <a:endParaRPr lang="en-GB" b="1"/>
          </a:p>
          <a:p>
            <a:r>
              <a:rPr lang="en-GB" b="1"/>
              <a:t>Student: Nicoleta Damian 2120244</a:t>
            </a:r>
            <a:endParaRPr lang="en-US" b="1"/>
          </a:p>
        </p:txBody>
      </p:sp>
      <p:pic>
        <p:nvPicPr>
          <p:cNvPr id="6" name="Picture 5">
            <a:extLst>
              <a:ext uri="{FF2B5EF4-FFF2-40B4-BE49-F238E27FC236}">
                <a16:creationId xmlns:a16="http://schemas.microsoft.com/office/drawing/2014/main" id="{A469E20A-4B49-7577-3C3E-FC830A005937}"/>
              </a:ext>
            </a:extLst>
          </p:cNvPr>
          <p:cNvPicPr>
            <a:picLocks noChangeAspect="1"/>
          </p:cNvPicPr>
          <p:nvPr/>
        </p:nvPicPr>
        <p:blipFill>
          <a:blip r:embed="rId2"/>
          <a:stretch>
            <a:fillRect/>
          </a:stretch>
        </p:blipFill>
        <p:spPr>
          <a:xfrm>
            <a:off x="8037574" y="2200937"/>
            <a:ext cx="3458249" cy="2447974"/>
          </a:xfrm>
          <a:prstGeom prst="rect">
            <a:avLst/>
          </a:prstGeom>
        </p:spPr>
      </p:pic>
      <p:sp>
        <p:nvSpPr>
          <p:cNvPr id="39" name="Rectangle 14">
            <a:extLst>
              <a:ext uri="{FF2B5EF4-FFF2-40B4-BE49-F238E27FC236}">
                <a16:creationId xmlns:a16="http://schemas.microsoft.com/office/drawing/2014/main" id="{DC8C6883-513A-4FE8-8B55-7AA2A13A9B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42784466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 name="Rectangle 26">
            <a:extLst>
              <a:ext uri="{FF2B5EF4-FFF2-40B4-BE49-F238E27FC236}">
                <a16:creationId xmlns:a16="http://schemas.microsoft.com/office/drawing/2014/main" id="{BBED7469-0D10-44CB-A4C2-C1124B3CA5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7" name="Rectangle 28">
            <a:extLst>
              <a:ext uri="{FF2B5EF4-FFF2-40B4-BE49-F238E27FC236}">
                <a16:creationId xmlns:a16="http://schemas.microsoft.com/office/drawing/2014/main" id="{F4351E00-23D4-4170-AACC-F27A1EE3FF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58" name="Rectangle 30">
            <a:extLst>
              <a:ext uri="{FF2B5EF4-FFF2-40B4-BE49-F238E27FC236}">
                <a16:creationId xmlns:a16="http://schemas.microsoft.com/office/drawing/2014/main" id="{3033C1FA-44DC-4135-AC8E-99278C3178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9" name="Rectangle 32">
            <a:extLst>
              <a:ext uri="{FF2B5EF4-FFF2-40B4-BE49-F238E27FC236}">
                <a16:creationId xmlns:a16="http://schemas.microsoft.com/office/drawing/2014/main" id="{8481A727-51BA-47CD-BDF2-F800D0449B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TextBox 15">
            <a:extLst>
              <a:ext uri="{FF2B5EF4-FFF2-40B4-BE49-F238E27FC236}">
                <a16:creationId xmlns:a16="http://schemas.microsoft.com/office/drawing/2014/main" id="{1411A822-C1E5-6AF7-4A7E-D9EAF8D0E0B8}"/>
              </a:ext>
            </a:extLst>
          </p:cNvPr>
          <p:cNvSpPr txBox="1"/>
          <p:nvPr/>
        </p:nvSpPr>
        <p:spPr>
          <a:xfrm>
            <a:off x="289249" y="2510395"/>
            <a:ext cx="4016116" cy="3274586"/>
          </a:xfrm>
          <a:prstGeom prst="rect">
            <a:avLst/>
          </a:prstGeom>
        </p:spPr>
        <p:style>
          <a:lnRef idx="0">
            <a:scrgbClr r="0" g="0" b="0"/>
          </a:lnRef>
          <a:fillRef idx="0">
            <a:scrgbClr r="0" g="0" b="0"/>
          </a:fillRef>
          <a:effectRef idx="0">
            <a:scrgbClr r="0" g="0" b="0"/>
          </a:effectRef>
          <a:fontRef idx="minor">
            <a:schemeClr val="dk1"/>
          </a:fontRef>
        </p:style>
        <p:txBody>
          <a:bodyPr vert="horz" lIns="91440" tIns="45720" rIns="91440" bIns="45720" rtlCol="0" anchor="t">
            <a:normAutofit/>
          </a:bodyPr>
          <a:lstStyle/>
          <a:p>
            <a:pPr indent="-182880" defTabSz="914400">
              <a:lnSpc>
                <a:spcPct val="90000"/>
              </a:lnSpc>
              <a:spcAft>
                <a:spcPts val="600"/>
              </a:spcAft>
              <a:buClr>
                <a:schemeClr val="accent1"/>
              </a:buClr>
              <a:buFont typeface="Wingdings 2" pitchFamily="18" charset="2"/>
              <a:buChar char=""/>
            </a:pPr>
            <a:r>
              <a:rPr lang="en-US" b="1">
                <a:solidFill>
                  <a:srgbClr val="FFFFFF"/>
                </a:solidFill>
              </a:rPr>
              <a:t>Staff shortages are prevalent in the NHS and affect all areas of study. The NHS is on the verge of collapse due to a shortage of nursing staff, midwifery, general practitioners, doctors, and mental health workers. Staff are leaving the service because they are dissatisfied with their jobs, and recruitment and retention are becoming increasingly difficult.</a:t>
            </a:r>
          </a:p>
        </p:txBody>
      </p:sp>
      <p:sp>
        <p:nvSpPr>
          <p:cNvPr id="60" name="Rectangle 34">
            <a:extLst>
              <a:ext uri="{FF2B5EF4-FFF2-40B4-BE49-F238E27FC236}">
                <a16:creationId xmlns:a16="http://schemas.microsoft.com/office/drawing/2014/main" id="{4A94605C-0EB2-4FA5-B05F-7BC682EA27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408840" y="758952"/>
            <a:ext cx="2079069" cy="234427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 name="Rectangle 36">
            <a:extLst>
              <a:ext uri="{FF2B5EF4-FFF2-40B4-BE49-F238E27FC236}">
                <a16:creationId xmlns:a16="http://schemas.microsoft.com/office/drawing/2014/main" id="{E1D58C79-C053-45C6-AB6A-6BE55965B2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7463" y="4080912"/>
            <a:ext cx="2157385" cy="2008992"/>
          </a:xfrm>
          <a:prstGeom prst="rect">
            <a:avLst/>
          </a:prstGeom>
          <a:solidFill>
            <a:schemeClr val="tx1">
              <a:lumMod val="50000"/>
              <a:lumOff val="50000"/>
              <a:alpha val="5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F057CD22-D08F-2490-1B24-1055D4D09044}"/>
              </a:ext>
            </a:extLst>
          </p:cNvPr>
          <p:cNvPicPr>
            <a:picLocks noChangeAspect="1"/>
          </p:cNvPicPr>
          <p:nvPr/>
        </p:nvPicPr>
        <p:blipFill rotWithShape="1">
          <a:blip r:embed="rId2"/>
          <a:srcRect l="2190" r="3" b="3"/>
          <a:stretch/>
        </p:blipFill>
        <p:spPr>
          <a:xfrm>
            <a:off x="7460907" y="3264090"/>
            <a:ext cx="4027002" cy="2825813"/>
          </a:xfrm>
          <a:prstGeom prst="rect">
            <a:avLst/>
          </a:prstGeom>
        </p:spPr>
      </p:pic>
      <p:pic>
        <p:nvPicPr>
          <p:cNvPr id="22" name="Picture 21">
            <a:extLst>
              <a:ext uri="{FF2B5EF4-FFF2-40B4-BE49-F238E27FC236}">
                <a16:creationId xmlns:a16="http://schemas.microsoft.com/office/drawing/2014/main" id="{8D1A60FA-8D37-32D6-D173-B06FBB624FB8}"/>
              </a:ext>
            </a:extLst>
          </p:cNvPr>
          <p:cNvPicPr>
            <a:picLocks noChangeAspect="1"/>
          </p:cNvPicPr>
          <p:nvPr/>
        </p:nvPicPr>
        <p:blipFill rotWithShape="1">
          <a:blip r:embed="rId3"/>
          <a:srcRect t="2845" r="4" b="4848"/>
          <a:stretch/>
        </p:blipFill>
        <p:spPr>
          <a:xfrm>
            <a:off x="5137461" y="758952"/>
            <a:ext cx="4113439" cy="3161093"/>
          </a:xfrm>
          <a:custGeom>
            <a:avLst/>
            <a:gdLst/>
            <a:ahLst/>
            <a:cxnLst/>
            <a:rect l="l" t="t" r="r" b="b"/>
            <a:pathLst>
              <a:path w="4113439" h="3161093">
                <a:moveTo>
                  <a:pt x="0" y="0"/>
                </a:moveTo>
                <a:lnTo>
                  <a:pt x="4113439" y="0"/>
                </a:lnTo>
                <a:lnTo>
                  <a:pt x="4113439" y="2344272"/>
                </a:lnTo>
                <a:lnTo>
                  <a:pt x="2157387" y="2344272"/>
                </a:lnTo>
                <a:lnTo>
                  <a:pt x="2157387" y="3161093"/>
                </a:lnTo>
                <a:lnTo>
                  <a:pt x="0" y="3161093"/>
                </a:lnTo>
                <a:close/>
              </a:path>
            </a:pathLst>
          </a:custGeom>
        </p:spPr>
      </p:pic>
      <p:sp>
        <p:nvSpPr>
          <p:cNvPr id="62" name="Rectangle 38">
            <a:extLst>
              <a:ext uri="{FF2B5EF4-FFF2-40B4-BE49-F238E27FC236}">
                <a16:creationId xmlns:a16="http://schemas.microsoft.com/office/drawing/2014/main" id="{AF6B7092-FA11-45BD-B50D-DF79993015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1167312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1" name="Rectangle 20">
            <a:extLst>
              <a:ext uri="{FF2B5EF4-FFF2-40B4-BE49-F238E27FC236}">
                <a16:creationId xmlns:a16="http://schemas.microsoft.com/office/drawing/2014/main" id="{17115F77-2FAE-4CA7-9A7F-10D5F2C8F8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a:extLst>
              <a:ext uri="{FF2B5EF4-FFF2-40B4-BE49-F238E27FC236}">
                <a16:creationId xmlns:a16="http://schemas.microsoft.com/office/drawing/2014/main" id="{5CD4C046-A04C-46CC-AFA3-6B0621F62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5" name="Rectangle 24">
            <a:extLst>
              <a:ext uri="{FF2B5EF4-FFF2-40B4-BE49-F238E27FC236}">
                <a16:creationId xmlns:a16="http://schemas.microsoft.com/office/drawing/2014/main" id="{9FDD9264-A478-4B82-A891-2BEA8BF9F6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a:extLst>
              <a:ext uri="{FF2B5EF4-FFF2-40B4-BE49-F238E27FC236}">
                <a16:creationId xmlns:a16="http://schemas.microsoft.com/office/drawing/2014/main" id="{D9D7CE0C-6080-C907-EAAD-CE24DE2E0490}"/>
              </a:ext>
            </a:extLst>
          </p:cNvPr>
          <p:cNvPicPr>
            <a:picLocks noChangeAspect="1"/>
          </p:cNvPicPr>
          <p:nvPr/>
        </p:nvPicPr>
        <p:blipFill rotWithShape="1">
          <a:blip r:embed="rId2"/>
          <a:srcRect t="9091" r="19212"/>
          <a:stretch/>
        </p:blipFill>
        <p:spPr>
          <a:xfrm>
            <a:off x="20" y="-1"/>
            <a:ext cx="12188932" cy="6858000"/>
          </a:xfrm>
          <a:prstGeom prst="rect">
            <a:avLst/>
          </a:prstGeom>
        </p:spPr>
      </p:pic>
      <p:sp>
        <p:nvSpPr>
          <p:cNvPr id="27" name="Rectangle 26">
            <a:extLst>
              <a:ext uri="{FF2B5EF4-FFF2-40B4-BE49-F238E27FC236}">
                <a16:creationId xmlns:a16="http://schemas.microsoft.com/office/drawing/2014/main" id="{C4D755E9-CEF5-43A7-A514-4664F25F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D735D282-69C4-500C-F338-28F3F6DD9C50}"/>
              </a:ext>
            </a:extLst>
          </p:cNvPr>
          <p:cNvSpPr>
            <a:spLocks noGrp="1"/>
          </p:cNvSpPr>
          <p:nvPr>
            <p:ph type="title"/>
          </p:nvPr>
        </p:nvSpPr>
        <p:spPr>
          <a:xfrm>
            <a:off x="643467" y="1298448"/>
            <a:ext cx="3685070" cy="3255264"/>
          </a:xfrm>
        </p:spPr>
        <p:txBody>
          <a:bodyPr vert="horz" lIns="91440" tIns="45720" rIns="91440" bIns="45720" rtlCol="0" anchor="b">
            <a:normAutofit fontScale="90000"/>
          </a:bodyPr>
          <a:lstStyle/>
          <a:p>
            <a:r>
              <a:rPr lang="en-US" sz="1800" b="1" spc="-100"/>
              <a:t>National Health Service, or the NHS, is the healthcare system currently prevalent within the United Kingdom. And, it serves as an end to end healthcare system. Presented below is the pestle analysis of the NHS to analyze the political, economic, socio-cultural, technological, environmental, and legal aspects that affect the NHS as of now.</a:t>
            </a:r>
            <a:br>
              <a:rPr lang="en-GB" sz="1800" b="1" spc="-100"/>
            </a:br>
            <a:br>
              <a:rPr lang="en-GB" sz="1800" b="1" spc="-100"/>
            </a:br>
            <a:br>
              <a:rPr lang="en-GB" sz="1800" b="1" spc="-100"/>
            </a:br>
            <a:r>
              <a:rPr lang="en-GB" sz="1800" b="1" spc="-100"/>
              <a:t>                  (Health education England 2017)</a:t>
            </a:r>
            <a:endParaRPr lang="en-US" sz="1800" b="1" spc="-100"/>
          </a:p>
        </p:txBody>
      </p:sp>
      <p:sp>
        <p:nvSpPr>
          <p:cNvPr id="29" name="Rectangle 28">
            <a:extLst>
              <a:ext uri="{FF2B5EF4-FFF2-40B4-BE49-F238E27FC236}">
                <a16:creationId xmlns:a16="http://schemas.microsoft.com/office/drawing/2014/main" id="{2BF879CD-ED15-450F-B829-699C694D2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90000"/>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269271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27293B-B4AD-C7A4-DF4B-CC2A15CAD3D5}"/>
              </a:ext>
            </a:extLst>
          </p:cNvPr>
          <p:cNvSpPr>
            <a:spLocks noGrp="1"/>
          </p:cNvSpPr>
          <p:nvPr>
            <p:ph type="title"/>
          </p:nvPr>
        </p:nvSpPr>
        <p:spPr/>
        <p:txBody>
          <a:bodyPr/>
          <a:lstStyle/>
          <a:p>
            <a:r>
              <a:rPr lang="en-GB"/>
              <a:t>The nature and outcomes of staff shortage on Proper Care and their employees </a:t>
            </a:r>
            <a:endParaRPr lang="en-US"/>
          </a:p>
        </p:txBody>
      </p:sp>
      <p:sp>
        <p:nvSpPr>
          <p:cNvPr id="3" name="Content Placeholder 2">
            <a:extLst>
              <a:ext uri="{FF2B5EF4-FFF2-40B4-BE49-F238E27FC236}">
                <a16:creationId xmlns:a16="http://schemas.microsoft.com/office/drawing/2014/main" id="{1CC52BA7-12C4-8721-6D4B-DAB46B97827A}"/>
              </a:ext>
            </a:extLst>
          </p:cNvPr>
          <p:cNvSpPr>
            <a:spLocks noGrp="1"/>
          </p:cNvSpPr>
          <p:nvPr>
            <p:ph idx="1"/>
          </p:nvPr>
        </p:nvSpPr>
        <p:spPr>
          <a:xfrm>
            <a:off x="3702959" y="0"/>
            <a:ext cx="7315200" cy="5120640"/>
          </a:xfrm>
        </p:spPr>
        <p:txBody>
          <a:bodyPr/>
          <a:lstStyle/>
          <a:p>
            <a:r>
              <a:rPr lang="en-GB" b="1"/>
              <a:t>Nature of this problem </a:t>
            </a:r>
          </a:p>
          <a:p>
            <a:endParaRPr lang="en-GB" b="1"/>
          </a:p>
          <a:p>
            <a:endParaRPr lang="en-GB" b="1"/>
          </a:p>
          <a:p>
            <a:endParaRPr lang="en-GB" b="1"/>
          </a:p>
          <a:p>
            <a:endParaRPr lang="en-GB" b="1"/>
          </a:p>
          <a:p>
            <a:r>
              <a:rPr lang="en-GB" b="1"/>
              <a:t>The outcomes on employees and on the company</a:t>
            </a:r>
          </a:p>
        </p:txBody>
      </p:sp>
      <p:sp>
        <p:nvSpPr>
          <p:cNvPr id="4" name="TextBox 3">
            <a:extLst>
              <a:ext uri="{FF2B5EF4-FFF2-40B4-BE49-F238E27FC236}">
                <a16:creationId xmlns:a16="http://schemas.microsoft.com/office/drawing/2014/main" id="{A85C105A-39C7-02A4-FA65-281912C7CF76}"/>
              </a:ext>
            </a:extLst>
          </p:cNvPr>
          <p:cNvSpPr txBox="1"/>
          <p:nvPr/>
        </p:nvSpPr>
        <p:spPr>
          <a:xfrm>
            <a:off x="3702959" y="1670958"/>
            <a:ext cx="4301067" cy="646331"/>
          </a:xfrm>
          <a:prstGeom prst="rect">
            <a:avLst/>
          </a:prstGeom>
          <a:noFill/>
        </p:spPr>
        <p:txBody>
          <a:bodyPr wrap="square" rtlCol="0">
            <a:spAutoFit/>
          </a:bodyPr>
          <a:lstStyle/>
          <a:p>
            <a:pPr marL="342900" indent="-342900" algn="l">
              <a:buFont typeface="+mj-lt"/>
              <a:buAutoNum type="arabicPeriod"/>
            </a:pPr>
            <a:r>
              <a:rPr lang="en-GB"/>
              <a:t>Staff shortage- a massive problem </a:t>
            </a:r>
          </a:p>
          <a:p>
            <a:pPr marL="342900" indent="-342900" algn="l">
              <a:buFont typeface="+mj-lt"/>
              <a:buAutoNum type="arabicPeriod"/>
            </a:pPr>
            <a:r>
              <a:rPr lang="en-GB"/>
              <a:t>Reduced quality of healthcare services </a:t>
            </a:r>
          </a:p>
        </p:txBody>
      </p:sp>
      <p:sp>
        <p:nvSpPr>
          <p:cNvPr id="5" name="TextBox 4">
            <a:extLst>
              <a:ext uri="{FF2B5EF4-FFF2-40B4-BE49-F238E27FC236}">
                <a16:creationId xmlns:a16="http://schemas.microsoft.com/office/drawing/2014/main" id="{DFFD2454-5579-18BA-815E-8EEA328DD332}"/>
              </a:ext>
            </a:extLst>
          </p:cNvPr>
          <p:cNvSpPr txBox="1"/>
          <p:nvPr/>
        </p:nvSpPr>
        <p:spPr>
          <a:xfrm>
            <a:off x="3702959" y="3835348"/>
            <a:ext cx="6998305" cy="1754326"/>
          </a:xfrm>
          <a:prstGeom prst="rect">
            <a:avLst/>
          </a:prstGeom>
          <a:noFill/>
        </p:spPr>
        <p:txBody>
          <a:bodyPr wrap="square" rtlCol="0">
            <a:spAutoFit/>
          </a:bodyPr>
          <a:lstStyle/>
          <a:p>
            <a:pPr marL="342900" indent="-342900" algn="l">
              <a:buFont typeface="+mj-lt"/>
              <a:buAutoNum type="arabicPeriod"/>
            </a:pPr>
            <a:r>
              <a:rPr lang="en-GB"/>
              <a:t>Longer waiting lists </a:t>
            </a:r>
          </a:p>
          <a:p>
            <a:pPr marL="342900" indent="-342900" algn="l">
              <a:buFont typeface="+mj-lt"/>
              <a:buAutoNum type="arabicPeriod"/>
            </a:pPr>
            <a:r>
              <a:rPr lang="en-GB"/>
              <a:t>Lower quality of services </a:t>
            </a:r>
          </a:p>
          <a:p>
            <a:pPr marL="342900" indent="-342900" algn="l">
              <a:buFont typeface="+mj-lt"/>
              <a:buAutoNum type="arabicPeriod"/>
            </a:pPr>
            <a:r>
              <a:rPr lang="en-GB"/>
              <a:t>Mental health being affected mainly for the staff by increasing stress and the worked hours</a:t>
            </a:r>
          </a:p>
          <a:p>
            <a:pPr marL="342900" indent="-342900" algn="l">
              <a:buFont typeface="+mj-lt"/>
              <a:buAutoNum type="arabicPeriod"/>
            </a:pPr>
            <a:r>
              <a:rPr lang="en-GB"/>
              <a:t>Decreasing the number of individuals using the care homes and hospitals as professionals</a:t>
            </a:r>
            <a:endParaRPr lang="en-US"/>
          </a:p>
        </p:txBody>
      </p:sp>
    </p:spTree>
    <p:extLst>
      <p:ext uri="{BB962C8B-B14F-4D97-AF65-F5344CB8AC3E}">
        <p14:creationId xmlns:p14="http://schemas.microsoft.com/office/powerpoint/2010/main" val="34047204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162DF2A-64D1-4AA9-BA42-8A4063EAD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Rectangle 10">
            <a:extLst>
              <a:ext uri="{FF2B5EF4-FFF2-40B4-BE49-F238E27FC236}">
                <a16:creationId xmlns:a16="http://schemas.microsoft.com/office/drawing/2014/main" id="{5D7C1373-63AF-4A75-909E-990E0535667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13" name="Rectangle 12">
            <a:extLst>
              <a:ext uri="{FF2B5EF4-FFF2-40B4-BE49-F238E27FC236}">
                <a16:creationId xmlns:a16="http://schemas.microsoft.com/office/drawing/2014/main" id="{57F231E5-F402-49E1-82B4-C762909ED2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Freeform: Shape 14">
            <a:extLst>
              <a:ext uri="{FF2B5EF4-FFF2-40B4-BE49-F238E27FC236}">
                <a16:creationId xmlns:a16="http://schemas.microsoft.com/office/drawing/2014/main" id="{6F0BA12B-74D1-4DB1-9A3F-C9BA27B815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762000"/>
            <a:ext cx="4208489" cy="5334001"/>
          </a:xfrm>
          <a:custGeom>
            <a:avLst/>
            <a:gdLst>
              <a:gd name="connsiteX0" fmla="*/ 1015642 w 4208489"/>
              <a:gd name="connsiteY0" fmla="*/ 0 h 5334001"/>
              <a:gd name="connsiteX1" fmla="*/ 4208489 w 4208489"/>
              <a:gd name="connsiteY1" fmla="*/ 0 h 5334001"/>
              <a:gd name="connsiteX2" fmla="*/ 4208489 w 4208489"/>
              <a:gd name="connsiteY2" fmla="*/ 5334001 h 5334001"/>
              <a:gd name="connsiteX3" fmla="*/ 0 w 4208489"/>
              <a:gd name="connsiteY3" fmla="*/ 5334001 h 5334001"/>
            </a:gdLst>
            <a:ahLst/>
            <a:cxnLst>
              <a:cxn ang="0">
                <a:pos x="connsiteX0" y="connsiteY0"/>
              </a:cxn>
              <a:cxn ang="0">
                <a:pos x="connsiteX1" y="connsiteY1"/>
              </a:cxn>
              <a:cxn ang="0">
                <a:pos x="connsiteX2" y="connsiteY2"/>
              </a:cxn>
              <a:cxn ang="0">
                <a:pos x="connsiteX3" y="connsiteY3"/>
              </a:cxn>
            </a:cxnLst>
            <a:rect l="l" t="t" r="r" b="b"/>
            <a:pathLst>
              <a:path w="4208489" h="5334001">
                <a:moveTo>
                  <a:pt x="1015642" y="0"/>
                </a:moveTo>
                <a:lnTo>
                  <a:pt x="4208489" y="0"/>
                </a:lnTo>
                <a:lnTo>
                  <a:pt x="4208489" y="5334001"/>
                </a:lnTo>
                <a:lnTo>
                  <a:pt x="0" y="533400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Freeform: Shape 16">
            <a:extLst>
              <a:ext uri="{FF2B5EF4-FFF2-40B4-BE49-F238E27FC236}">
                <a16:creationId xmlns:a16="http://schemas.microsoft.com/office/drawing/2014/main" id="{515FCC40-AA93-4D3B-90D0-69BC824EAD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11190517" y="1056875"/>
            <a:ext cx="1001483" cy="4744251"/>
          </a:xfrm>
          <a:custGeom>
            <a:avLst/>
            <a:gdLst>
              <a:gd name="connsiteX0" fmla="*/ 0 w 1001483"/>
              <a:gd name="connsiteY0" fmla="*/ 0 h 4744251"/>
              <a:gd name="connsiteX1" fmla="*/ 1001483 w 1001483"/>
              <a:gd name="connsiteY1" fmla="*/ 0 h 4744251"/>
              <a:gd name="connsiteX2" fmla="*/ 0 w 1001483"/>
              <a:gd name="connsiteY2" fmla="*/ 4744251 h 4744251"/>
            </a:gdLst>
            <a:ahLst/>
            <a:cxnLst>
              <a:cxn ang="0">
                <a:pos x="connsiteX0" y="connsiteY0"/>
              </a:cxn>
              <a:cxn ang="0">
                <a:pos x="connsiteX1" y="connsiteY1"/>
              </a:cxn>
              <a:cxn ang="0">
                <a:pos x="connsiteX2" y="connsiteY2"/>
              </a:cxn>
            </a:cxnLst>
            <a:rect l="l" t="t" r="r" b="b"/>
            <a:pathLst>
              <a:path w="1001483" h="4744251">
                <a:moveTo>
                  <a:pt x="0" y="0"/>
                </a:moveTo>
                <a:lnTo>
                  <a:pt x="1001483" y="0"/>
                </a:lnTo>
                <a:lnTo>
                  <a:pt x="0" y="4744251"/>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 name="TextBox 3">
            <a:extLst>
              <a:ext uri="{FF2B5EF4-FFF2-40B4-BE49-F238E27FC236}">
                <a16:creationId xmlns:a16="http://schemas.microsoft.com/office/drawing/2014/main" id="{7CB0D1EE-9F82-FAA6-14F5-8864D9146BE0}"/>
              </a:ext>
            </a:extLst>
          </p:cNvPr>
          <p:cNvSpPr txBox="1"/>
          <p:nvPr/>
        </p:nvSpPr>
        <p:spPr>
          <a:xfrm>
            <a:off x="5193695" y="2517624"/>
            <a:ext cx="1828800" cy="1828800"/>
          </a:xfrm>
          <a:prstGeom prst="rect">
            <a:avLst/>
          </a:prstGeom>
          <a:noFill/>
        </p:spPr>
        <p:txBody>
          <a:bodyPr wrap="square" rtlCol="0">
            <a:spAutoFit/>
          </a:bodyPr>
          <a:lstStyle/>
          <a:p>
            <a:pPr algn="l"/>
            <a:endParaRPr lang="en-US"/>
          </a:p>
        </p:txBody>
      </p:sp>
      <p:pic>
        <p:nvPicPr>
          <p:cNvPr id="7" name="Picture 6">
            <a:extLst>
              <a:ext uri="{FF2B5EF4-FFF2-40B4-BE49-F238E27FC236}">
                <a16:creationId xmlns:a16="http://schemas.microsoft.com/office/drawing/2014/main" id="{6087EB74-C025-6C83-90BB-55E5F97EBBEF}"/>
              </a:ext>
            </a:extLst>
          </p:cNvPr>
          <p:cNvPicPr>
            <a:picLocks noChangeAspect="1"/>
          </p:cNvPicPr>
          <p:nvPr/>
        </p:nvPicPr>
        <p:blipFill>
          <a:blip r:embed="rId2"/>
          <a:stretch>
            <a:fillRect/>
          </a:stretch>
        </p:blipFill>
        <p:spPr>
          <a:xfrm>
            <a:off x="1790667" y="554828"/>
            <a:ext cx="9335528" cy="5714739"/>
          </a:xfrm>
          <a:prstGeom prst="rect">
            <a:avLst/>
          </a:prstGeom>
        </p:spPr>
      </p:pic>
    </p:spTree>
    <p:extLst>
      <p:ext uri="{BB962C8B-B14F-4D97-AF65-F5344CB8AC3E}">
        <p14:creationId xmlns:p14="http://schemas.microsoft.com/office/powerpoint/2010/main" val="371303731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6" name="Rectangle 11">
            <a:extLst>
              <a:ext uri="{FF2B5EF4-FFF2-40B4-BE49-F238E27FC236}">
                <a16:creationId xmlns:a16="http://schemas.microsoft.com/office/drawing/2014/main" id="{66C7A97A-A7DE-4DFB-8542-1E4BF24C7D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13">
            <a:extLst>
              <a:ext uri="{FF2B5EF4-FFF2-40B4-BE49-F238E27FC236}">
                <a16:creationId xmlns:a16="http://schemas.microsoft.com/office/drawing/2014/main" id="{BE111DB0-3D73-4D20-9D57-CEF5A0D86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61999"/>
            <a:ext cx="4642228"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7687660-AA96-9A3F-557A-F8B4D82D4ED3}"/>
              </a:ext>
            </a:extLst>
          </p:cNvPr>
          <p:cNvSpPr>
            <a:spLocks noGrp="1"/>
          </p:cNvSpPr>
          <p:nvPr>
            <p:ph type="ctrTitle"/>
          </p:nvPr>
        </p:nvSpPr>
        <p:spPr>
          <a:xfrm>
            <a:off x="643467" y="1298448"/>
            <a:ext cx="3685070" cy="3255264"/>
          </a:xfrm>
        </p:spPr>
        <p:txBody>
          <a:bodyPr vert="horz" lIns="91440" tIns="45720" rIns="91440" bIns="45720" rtlCol="0">
            <a:normAutofit/>
          </a:bodyPr>
          <a:lstStyle/>
          <a:p>
            <a:r>
              <a:rPr lang="en-US" sz="1900" b="1" spc="-100"/>
              <a:t>All professions within the NHS are experiencing major </a:t>
            </a:r>
            <a:r>
              <a:rPr lang="en-US" sz="1900" b="1" i="1" spc="-100"/>
              <a:t>staffing shortages</a:t>
            </a:r>
            <a:r>
              <a:rPr lang="en-US" sz="1900" b="1" spc="-100"/>
              <a:t>. The NHS is </a:t>
            </a:r>
            <a:r>
              <a:rPr lang="en-GB" sz="1900" b="1"/>
              <a:t>at high risk </a:t>
            </a:r>
            <a:r>
              <a:rPr lang="en-US" sz="1900" b="1" spc="-100"/>
              <a:t>due to a shortage of </a:t>
            </a:r>
            <a:r>
              <a:rPr lang="en-GB" sz="1900" b="1" spc="-100"/>
              <a:t>nursing personnel</a:t>
            </a:r>
            <a:r>
              <a:rPr lang="en-US" sz="1900" b="1" spc="-100"/>
              <a:t>, midwives, GPs,  doctors, and personnel  of mental health. Despite the reality that recruiting and turnover remain to be issues, employees are quitting the service because they are not satisfied with their jobs.</a:t>
            </a:r>
          </a:p>
        </p:txBody>
      </p:sp>
      <p:pic>
        <p:nvPicPr>
          <p:cNvPr id="6" name="Content Placeholder 5">
            <a:extLst>
              <a:ext uri="{FF2B5EF4-FFF2-40B4-BE49-F238E27FC236}">
                <a16:creationId xmlns:a16="http://schemas.microsoft.com/office/drawing/2014/main" id="{D0A752B5-6E04-D89C-CBEB-0EF3AA9F6EB8}"/>
              </a:ext>
            </a:extLst>
          </p:cNvPr>
          <p:cNvPicPr>
            <a:picLocks noGrp="1" noChangeAspect="1"/>
          </p:cNvPicPr>
          <p:nvPr>
            <p:ph idx="4294967295"/>
          </p:nvPr>
        </p:nvPicPr>
        <p:blipFill rotWithShape="1">
          <a:blip r:embed="rId2"/>
          <a:srcRect r="262"/>
          <a:stretch/>
        </p:blipFill>
        <p:spPr>
          <a:xfrm>
            <a:off x="5120640" y="759599"/>
            <a:ext cx="6367271" cy="5330650"/>
          </a:xfrm>
          <a:prstGeom prst="rect">
            <a:avLst/>
          </a:prstGeom>
        </p:spPr>
      </p:pic>
      <p:sp>
        <p:nvSpPr>
          <p:cNvPr id="48" name="Rectangle 15">
            <a:extLst>
              <a:ext uri="{FF2B5EF4-FFF2-40B4-BE49-F238E27FC236}">
                <a16:creationId xmlns:a16="http://schemas.microsoft.com/office/drawing/2014/main" id="{027ADCA0-A066-4B16-8E1F-3C2483947B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682012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5817436-794F-6FC4-5740-77E4F2FB4925}"/>
              </a:ext>
            </a:extLst>
          </p:cNvPr>
          <p:cNvSpPr>
            <a:spLocks noGrp="1"/>
          </p:cNvSpPr>
          <p:nvPr>
            <p:ph idx="4294967295"/>
          </p:nvPr>
        </p:nvSpPr>
        <p:spPr>
          <a:xfrm>
            <a:off x="804333" y="434181"/>
            <a:ext cx="10583333" cy="5989638"/>
          </a:xfrm>
        </p:spPr>
        <p:txBody>
          <a:bodyPr/>
          <a:lstStyle/>
          <a:p>
            <a:r>
              <a:rPr lang="en-US" b="0" i="0" u="none" strike="noStrike" dirty="0">
                <a:solidFill>
                  <a:srgbClr val="262626"/>
                </a:solidFill>
                <a:effectLst/>
                <a:latin typeface="Open Sans" panose="020F0502020204030204" pitchFamily="34" charset="0"/>
              </a:rPr>
              <a:t>NHS hospitals, mental health services and community providers reporting shortage of </a:t>
            </a:r>
            <a:r>
              <a:rPr lang="en-GB" b="0" i="0" u="none" strike="noStrike" dirty="0">
                <a:solidFill>
                  <a:srgbClr val="262626"/>
                </a:solidFill>
                <a:effectLst/>
                <a:latin typeface="Open Sans" panose="020F0502020204030204" pitchFamily="34" charset="0"/>
              </a:rPr>
              <a:t>110,000</a:t>
            </a:r>
            <a:r>
              <a:rPr lang="en-US" b="0" i="0" u="none" strike="noStrike" dirty="0">
                <a:solidFill>
                  <a:srgbClr val="262626"/>
                </a:solidFill>
                <a:effectLst/>
                <a:latin typeface="Open Sans" panose="020F0502020204030204" pitchFamily="34" charset="0"/>
              </a:rPr>
              <a:t> FTE staff.</a:t>
            </a:r>
            <a:endParaRPr lang="en-GB" b="0" i="0" u="none" strike="noStrike" dirty="0">
              <a:solidFill>
                <a:srgbClr val="262626"/>
              </a:solidFill>
              <a:effectLst/>
              <a:latin typeface="Open Sans" panose="020F0502020204030204" pitchFamily="34" charset="0"/>
            </a:endParaRPr>
          </a:p>
          <a:p>
            <a:r>
              <a:rPr lang="en-GB" dirty="0">
                <a:solidFill>
                  <a:srgbClr val="262626"/>
                </a:solidFill>
                <a:latin typeface="Open Sans" panose="020F0502020204030204" pitchFamily="34" charset="0"/>
              </a:rPr>
              <a:t>41,000</a:t>
            </a:r>
            <a:r>
              <a:rPr lang="en-US" b="0" i="0" u="none" strike="noStrike" dirty="0">
                <a:solidFill>
                  <a:srgbClr val="262626"/>
                </a:solidFill>
                <a:effectLst/>
                <a:latin typeface="Open Sans" panose="020F0502020204030204" pitchFamily="34" charset="0"/>
              </a:rPr>
              <a:t> are nursing vacancies, that’s 1 in </a:t>
            </a:r>
            <a:r>
              <a:rPr lang="en-GB" dirty="0">
                <a:solidFill>
                  <a:srgbClr val="262626"/>
                </a:solidFill>
                <a:latin typeface="Open Sans" panose="020F0502020204030204" pitchFamily="34" charset="0"/>
              </a:rPr>
              <a:t>8 </a:t>
            </a:r>
            <a:r>
              <a:rPr lang="en-US" b="0" i="0" u="none" strike="noStrike" dirty="0">
                <a:solidFill>
                  <a:srgbClr val="262626"/>
                </a:solidFill>
                <a:effectLst/>
                <a:latin typeface="Open Sans" panose="020F0502020204030204" pitchFamily="34" charset="0"/>
              </a:rPr>
              <a:t>posts</a:t>
            </a:r>
            <a:r>
              <a:rPr lang="en-GB" b="0" i="0" u="none" strike="noStrike" dirty="0">
                <a:solidFill>
                  <a:srgbClr val="262626"/>
                </a:solidFill>
                <a:effectLst/>
                <a:latin typeface="Open Sans" panose="020F0502020204030204" pitchFamily="34" charset="0"/>
              </a:rPr>
              <a:t>.</a:t>
            </a:r>
          </a:p>
          <a:p>
            <a:r>
              <a:rPr lang="en-GB" dirty="0">
                <a:solidFill>
                  <a:srgbClr val="262626"/>
                </a:solidFill>
                <a:latin typeface="Open Sans" panose="020F0502020204030204" pitchFamily="34" charset="0"/>
              </a:rPr>
              <a:t>NHS adult social sector is also under pressure. 1 in 10 social worker and 1 in 11 care worker roles being vacant. </a:t>
            </a:r>
          </a:p>
          <a:p>
            <a:r>
              <a:rPr lang="en-GB" b="0" i="0" u="none" strike="noStrike" dirty="0">
                <a:solidFill>
                  <a:srgbClr val="262626"/>
                </a:solidFill>
                <a:effectLst/>
                <a:latin typeface="Open Sans" panose="020F0502020204030204" pitchFamily="34" charset="0"/>
              </a:rPr>
              <a:t>Nurse vacancy rate of 12% in social care sector, concluding 5000 nursing vacancies.      </a:t>
            </a:r>
          </a:p>
          <a:p>
            <a:pPr marL="0" indent="0">
              <a:buNone/>
            </a:pPr>
            <a:r>
              <a:rPr lang="en-GB" dirty="0">
                <a:solidFill>
                  <a:srgbClr val="262626"/>
                </a:solidFill>
                <a:latin typeface="Open Sans" panose="020F0502020204030204" pitchFamily="34" charset="0"/>
              </a:rPr>
              <a:t>                                                                                                                  </a:t>
            </a:r>
            <a:r>
              <a:rPr lang="en-GB" dirty="0"/>
              <a:t>Skills for Care (2018)</a:t>
            </a:r>
            <a:endParaRPr lang="en-US" dirty="0"/>
          </a:p>
        </p:txBody>
      </p:sp>
    </p:spTree>
    <p:extLst>
      <p:ext uri="{BB962C8B-B14F-4D97-AF65-F5344CB8AC3E}">
        <p14:creationId xmlns:p14="http://schemas.microsoft.com/office/powerpoint/2010/main" val="8034665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BBB681-F4D2-40F2-ACC3-DE0B4B4880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09388ED0-1FEF-4E11-B488-BD661D1AC1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5847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CCD6FA13-DA22-FAF1-243E-B6A7B3E7AD1B}"/>
              </a:ext>
            </a:extLst>
          </p:cNvPr>
          <p:cNvPicPr>
            <a:picLocks noChangeAspect="1"/>
          </p:cNvPicPr>
          <p:nvPr/>
        </p:nvPicPr>
        <p:blipFill>
          <a:blip r:embed="rId2"/>
          <a:stretch>
            <a:fillRect/>
          </a:stretch>
        </p:blipFill>
        <p:spPr>
          <a:xfrm>
            <a:off x="3134179" y="491944"/>
            <a:ext cx="5923642" cy="5864406"/>
          </a:xfrm>
          <a:prstGeom prst="rect">
            <a:avLst/>
          </a:prstGeom>
        </p:spPr>
      </p:pic>
    </p:spTree>
    <p:extLst>
      <p:ext uri="{BB962C8B-B14F-4D97-AF65-F5344CB8AC3E}">
        <p14:creationId xmlns:p14="http://schemas.microsoft.com/office/powerpoint/2010/main" val="3297002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0">
            <a:extLst>
              <a:ext uri="{FF2B5EF4-FFF2-40B4-BE49-F238E27FC236}">
                <a16:creationId xmlns:a16="http://schemas.microsoft.com/office/drawing/2014/main" id="{D589E016-1EE1-484C-8423-012B4B7806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a:extLst>
              <a:ext uri="{FF2B5EF4-FFF2-40B4-BE49-F238E27FC236}">
                <a16:creationId xmlns:a16="http://schemas.microsoft.com/office/drawing/2014/main" id="{99F26EC8-296E-6B1C-DA56-51666CF1C966}"/>
              </a:ext>
            </a:extLst>
          </p:cNvPr>
          <p:cNvPicPr>
            <a:picLocks noChangeAspect="1"/>
          </p:cNvPicPr>
          <p:nvPr/>
        </p:nvPicPr>
        <p:blipFill rotWithShape="1">
          <a:blip r:embed="rId3"/>
          <a:srcRect t="12225" r="9092" b="4267"/>
          <a:stretch/>
        </p:blipFill>
        <p:spPr>
          <a:xfrm>
            <a:off x="20" y="-1"/>
            <a:ext cx="12188932" cy="6858000"/>
          </a:xfrm>
          <a:prstGeom prst="rect">
            <a:avLst/>
          </a:prstGeom>
        </p:spPr>
      </p:pic>
      <p:sp>
        <p:nvSpPr>
          <p:cNvPr id="20" name="Rectangle 12">
            <a:extLst>
              <a:ext uri="{FF2B5EF4-FFF2-40B4-BE49-F238E27FC236}">
                <a16:creationId xmlns:a16="http://schemas.microsoft.com/office/drawing/2014/main" id="{46100866-3689-418C-84D9-07C7E2435C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300114"/>
            <a:ext cx="4053525" cy="4257773"/>
          </a:xfrm>
          <a:prstGeom prst="rect">
            <a:avLst/>
          </a:prstGeom>
          <a:solidFill>
            <a:schemeClr val="bg1">
              <a:alpha val="8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87F8776-0156-C4D3-D180-A3B0D09A5F00}"/>
              </a:ext>
            </a:extLst>
          </p:cNvPr>
          <p:cNvSpPr>
            <a:spLocks noGrp="1"/>
          </p:cNvSpPr>
          <p:nvPr>
            <p:ph type="ctrTitle"/>
          </p:nvPr>
        </p:nvSpPr>
        <p:spPr>
          <a:xfrm>
            <a:off x="334557" y="1653703"/>
            <a:ext cx="3361953" cy="2470488"/>
          </a:xfrm>
        </p:spPr>
        <p:txBody>
          <a:bodyPr>
            <a:normAutofit fontScale="90000"/>
          </a:bodyPr>
          <a:lstStyle/>
          <a:p>
            <a:r>
              <a:rPr lang="en-US" sz="1800" dirty="0">
                <a:solidFill>
                  <a:schemeClr val="tx1"/>
                </a:solidFill>
              </a:rPr>
              <a:t>To fill vacancies and other short-term absenteeism in 2017–18, NHS trusts spent £5.5 billion on temp workers, or more than 10% of total pay expenditures. There are large gaps among labour capabilities and community needs as a result of an elderly population and the growing in chronic illness and fragility.</a:t>
            </a:r>
            <a:r>
              <a:rPr lang="en-GB" sz="1800" dirty="0">
                <a:solidFill>
                  <a:schemeClr val="tx1"/>
                </a:solidFill>
              </a:rPr>
              <a:t> </a:t>
            </a:r>
            <a:br>
              <a:rPr lang="en-GB" sz="1800" dirty="0">
                <a:solidFill>
                  <a:schemeClr val="tx1"/>
                </a:solidFill>
              </a:rPr>
            </a:br>
            <a:r>
              <a:rPr lang="en-GB" sz="1800" dirty="0">
                <a:solidFill>
                  <a:schemeClr val="tx1"/>
                </a:solidFill>
              </a:rPr>
              <a:t>(NHS  Improvement (2018))</a:t>
            </a:r>
            <a:br>
              <a:rPr lang="en-GB" sz="1800" dirty="0">
                <a:solidFill>
                  <a:schemeClr val="tx1"/>
                </a:solidFill>
              </a:rPr>
            </a:br>
            <a:endParaRPr lang="en-US" sz="1800" dirty="0">
              <a:solidFill>
                <a:schemeClr val="tx1"/>
              </a:solidFill>
            </a:endParaRPr>
          </a:p>
        </p:txBody>
      </p:sp>
    </p:spTree>
    <p:extLst>
      <p:ext uri="{BB962C8B-B14F-4D97-AF65-F5344CB8AC3E}">
        <p14:creationId xmlns:p14="http://schemas.microsoft.com/office/powerpoint/2010/main" val="2915514371"/>
      </p:ext>
    </p:extLst>
  </p:cSld>
  <p:clrMapOvr>
    <a:overrideClrMapping bg1="dk1" tx1="lt1" bg2="dk2" tx2="lt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1A02313-87DB-4A4B-C30C-E9F5FFD18D9B}"/>
              </a:ext>
            </a:extLst>
          </p:cNvPr>
          <p:cNvSpPr txBox="1"/>
          <p:nvPr/>
        </p:nvSpPr>
        <p:spPr>
          <a:xfrm>
            <a:off x="-241907" y="2060145"/>
            <a:ext cx="3900716" cy="4278094"/>
          </a:xfrm>
          <a:prstGeom prst="rect">
            <a:avLst/>
          </a:prstGeom>
          <a:solidFill>
            <a:schemeClr val="accent6">
              <a:lumMod val="20000"/>
              <a:lumOff val="80000"/>
            </a:schemeClr>
          </a:solidFill>
        </p:spPr>
        <p:style>
          <a:lnRef idx="2">
            <a:schemeClr val="dk1"/>
          </a:lnRef>
          <a:fillRef idx="1">
            <a:schemeClr val="lt1"/>
          </a:fillRef>
          <a:effectRef idx="0">
            <a:schemeClr val="dk1"/>
          </a:effectRef>
          <a:fontRef idx="minor">
            <a:schemeClr val="dk1"/>
          </a:fontRef>
        </p:style>
        <p:txBody>
          <a:bodyPr wrap="square" rtlCol="0">
            <a:spAutoFit/>
          </a:bodyPr>
          <a:lstStyle/>
          <a:p>
            <a:pPr algn="l"/>
            <a:r>
              <a:rPr lang="en-US" sz="2000" b="1"/>
              <a:t>Political factors</a:t>
            </a:r>
            <a:endParaRPr lang="en-GB" sz="2000" b="1"/>
          </a:p>
          <a:p>
            <a:pPr algn="l"/>
            <a:r>
              <a:rPr lang="en-US"/>
              <a:t> The NHS, like all other organisations in the UK, is expected to be severely impacted by Brexit. As a public institution, leaving the European Union will have serious consequences for its operational capacity. One of the most pressing issues is a lack of resources. Many medicines and medical equipment are being shipped to the UK from various parts of the EU. Another critical factor will be a shortage of personnel. A sizable proportion of the NHS workforce was born outside of the United Kingdom.</a:t>
            </a:r>
          </a:p>
        </p:txBody>
      </p:sp>
      <p:sp>
        <p:nvSpPr>
          <p:cNvPr id="5" name="TextBox 4">
            <a:extLst>
              <a:ext uri="{FF2B5EF4-FFF2-40B4-BE49-F238E27FC236}">
                <a16:creationId xmlns:a16="http://schemas.microsoft.com/office/drawing/2014/main" id="{9BA02EB0-430C-40ED-7BD7-5129AB0D2866}"/>
              </a:ext>
            </a:extLst>
          </p:cNvPr>
          <p:cNvSpPr txBox="1"/>
          <p:nvPr/>
        </p:nvSpPr>
        <p:spPr>
          <a:xfrm>
            <a:off x="3819034" y="2060145"/>
            <a:ext cx="3114525" cy="4278094"/>
          </a:xfrm>
          <a:prstGeom prst="rect">
            <a:avLst/>
          </a:prstGeom>
          <a:solidFill>
            <a:schemeClr val="accent2">
              <a:lumMod val="20000"/>
              <a:lumOff val="80000"/>
            </a:schemeClr>
          </a:solidFill>
        </p:spPr>
        <p:style>
          <a:lnRef idx="2">
            <a:schemeClr val="dk1"/>
          </a:lnRef>
          <a:fillRef idx="1">
            <a:schemeClr val="lt1"/>
          </a:fillRef>
          <a:effectRef idx="0">
            <a:schemeClr val="dk1"/>
          </a:effectRef>
          <a:fontRef idx="minor">
            <a:schemeClr val="dk1"/>
          </a:fontRef>
        </p:style>
        <p:txBody>
          <a:bodyPr wrap="square" rtlCol="0">
            <a:spAutoFit/>
          </a:bodyPr>
          <a:lstStyle/>
          <a:p>
            <a:pPr algn="l"/>
            <a:r>
              <a:rPr lang="en-US" sz="2000" b="1"/>
              <a:t>Economic Factors </a:t>
            </a:r>
            <a:endParaRPr lang="en-GB" sz="2000" b="1"/>
          </a:p>
          <a:p>
            <a:pPr algn="l"/>
            <a:r>
              <a:rPr lang="en-US"/>
              <a:t>Since the 2008 economic crash, the NHS has faced numerous challenges. The NHS was under pressure to reduce employee salaries due to a lack of resources as well as various economic regulatory requirements. Moreover, in response to the economic downturn, the UK government enacted austerity policies. One of these measures was to reduce the budgets of various public institutions.</a:t>
            </a:r>
          </a:p>
        </p:txBody>
      </p:sp>
      <p:sp>
        <p:nvSpPr>
          <p:cNvPr id="6" name="TextBox 5">
            <a:extLst>
              <a:ext uri="{FF2B5EF4-FFF2-40B4-BE49-F238E27FC236}">
                <a16:creationId xmlns:a16="http://schemas.microsoft.com/office/drawing/2014/main" id="{15AB3CC5-3C31-294D-32B6-29EDF4E6F47A}"/>
              </a:ext>
            </a:extLst>
          </p:cNvPr>
          <p:cNvSpPr txBox="1"/>
          <p:nvPr/>
        </p:nvSpPr>
        <p:spPr>
          <a:xfrm>
            <a:off x="7093784" y="2060145"/>
            <a:ext cx="4639125" cy="4278094"/>
          </a:xfrm>
          <a:prstGeom prst="rect">
            <a:avLst/>
          </a:prstGeom>
          <a:solidFill>
            <a:schemeClr val="accent1">
              <a:lumMod val="20000"/>
              <a:lumOff val="80000"/>
            </a:schemeClr>
          </a:solidFill>
        </p:spPr>
        <p:style>
          <a:lnRef idx="2">
            <a:schemeClr val="dk1"/>
          </a:lnRef>
          <a:fillRef idx="1">
            <a:schemeClr val="lt1"/>
          </a:fillRef>
          <a:effectRef idx="0">
            <a:schemeClr val="dk1"/>
          </a:effectRef>
          <a:fontRef idx="minor">
            <a:schemeClr val="dk1"/>
          </a:fontRef>
        </p:style>
        <p:txBody>
          <a:bodyPr wrap="square" rtlCol="0">
            <a:spAutoFit/>
          </a:bodyPr>
          <a:lstStyle/>
          <a:p>
            <a:pPr algn="l"/>
            <a:r>
              <a:rPr lang="en-GB" sz="2000" b="1"/>
              <a:t>Social Factors </a:t>
            </a:r>
          </a:p>
          <a:p>
            <a:pPr algn="l"/>
            <a:r>
              <a:rPr lang="en-US"/>
              <a:t>The age range of the UK population is rising rapidly. Because of the differences in population between generations, this is a worldwide thing. Diabetes and cancer are on the rise, as these maladies are also associated with ageing. This has put additional strain on the NHS, making it extremely difficult for the organisation to provide excellent care to the increasing amount of instances. Health care workers are now better educated about the complexities of the healthcare scheme but also how it works. As a direct consequence, patients require NHS to provide the greatest possible quality of services.</a:t>
            </a:r>
          </a:p>
        </p:txBody>
      </p:sp>
      <p:sp>
        <p:nvSpPr>
          <p:cNvPr id="8" name="TextBox 7">
            <a:extLst>
              <a:ext uri="{FF2B5EF4-FFF2-40B4-BE49-F238E27FC236}">
                <a16:creationId xmlns:a16="http://schemas.microsoft.com/office/drawing/2014/main" id="{50FB2DAD-120C-38D0-3175-316BD3643254}"/>
              </a:ext>
            </a:extLst>
          </p:cNvPr>
          <p:cNvSpPr txBox="1"/>
          <p:nvPr/>
        </p:nvSpPr>
        <p:spPr>
          <a:xfrm rot="10800000" flipV="1">
            <a:off x="2494567" y="670748"/>
            <a:ext cx="7202866" cy="1077218"/>
          </a:xfrm>
          <a:prstGeom prst="rect">
            <a:avLst/>
          </a:prstGeom>
          <a:solidFill>
            <a:schemeClr val="bg1"/>
          </a:solidFill>
          <a:ln>
            <a:solidFill>
              <a:schemeClr val="bg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3200" b="1">
                <a:ln w="0"/>
                <a:effectLst>
                  <a:outerShdw blurRad="38100" dist="19050" dir="2700000" algn="tl" rotWithShape="0">
                    <a:schemeClr val="dk1">
                      <a:alpha val="40000"/>
                    </a:schemeClr>
                  </a:outerShdw>
                </a:effectLst>
              </a:rPr>
              <a:t>Pestle analysis of the problem of staff shortage in Proper Care, UK</a:t>
            </a:r>
            <a:endParaRPr lang="en-US" sz="3200" b="1">
              <a:ln w="0"/>
              <a:effectLst>
                <a:outerShdw blurRad="38100" dist="19050" dir="2700000" algn="tl" rotWithShape="0">
                  <a:schemeClr val="dk1">
                    <a:alpha val="40000"/>
                  </a:schemeClr>
                </a:outerShdw>
              </a:effectLst>
            </a:endParaRPr>
          </a:p>
        </p:txBody>
      </p:sp>
    </p:spTree>
    <p:extLst>
      <p:ext uri="{BB962C8B-B14F-4D97-AF65-F5344CB8AC3E}">
        <p14:creationId xmlns:p14="http://schemas.microsoft.com/office/powerpoint/2010/main" val="251150775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341E716-F409-3BF9-9398-E65FF1A75B8E}"/>
              </a:ext>
            </a:extLst>
          </p:cNvPr>
          <p:cNvSpPr txBox="1"/>
          <p:nvPr/>
        </p:nvSpPr>
        <p:spPr>
          <a:xfrm>
            <a:off x="-241904" y="0"/>
            <a:ext cx="3779762" cy="3170099"/>
          </a:xfrm>
          <a:prstGeom prst="rect">
            <a:avLst/>
          </a:prstGeom>
          <a:solidFill>
            <a:schemeClr val="tx1">
              <a:lumMod val="10000"/>
              <a:lumOff val="90000"/>
            </a:schemeClr>
          </a:solidFill>
        </p:spPr>
        <p:style>
          <a:lnRef idx="2">
            <a:schemeClr val="dk1"/>
          </a:lnRef>
          <a:fillRef idx="1">
            <a:schemeClr val="lt1"/>
          </a:fillRef>
          <a:effectRef idx="0">
            <a:schemeClr val="dk1"/>
          </a:effectRef>
          <a:fontRef idx="minor">
            <a:schemeClr val="dk1"/>
          </a:fontRef>
        </p:style>
        <p:txBody>
          <a:bodyPr rot="0" spcFirstLastPara="0" vert="horz" wrap="square" lIns="91440" tIns="45720" rIns="91440" bIns="45720" numCol="1" spcCol="0" rtlCol="0" fromWordArt="0" anchor="t" anchorCtr="0" forceAA="0" compatLnSpc="1">
            <a:prstTxWarp prst="textNoShape">
              <a:avLst/>
            </a:prstTxWarp>
            <a:spAutoFit/>
          </a:bodyPr>
          <a:ls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a:lstStyle>
          <a:p>
            <a:pPr algn="l"/>
            <a:r>
              <a:rPr lang="en-US" sz="2000" b="1"/>
              <a:t>Technological facto</a:t>
            </a:r>
            <a:r>
              <a:rPr lang="en-GB" sz="2000" b="1"/>
              <a:t>rs</a:t>
            </a:r>
          </a:p>
          <a:p>
            <a:pPr algn="l"/>
            <a:r>
              <a:rPr lang="en-GB"/>
              <a:t> O</a:t>
            </a:r>
            <a:r>
              <a:rPr lang="en-US"/>
              <a:t>verall technological advancements in healthcare have resulted in a significant improvement in the quality of services provided by the NHS. The NHS has been able to use technological advancements to provide high-quality, timely care to all of its patients. This directly benefits the NHS by providing them with more skilled personnel to operate.</a:t>
            </a:r>
          </a:p>
        </p:txBody>
      </p:sp>
      <p:sp>
        <p:nvSpPr>
          <p:cNvPr id="5" name="TextBox 4">
            <a:extLst>
              <a:ext uri="{FF2B5EF4-FFF2-40B4-BE49-F238E27FC236}">
                <a16:creationId xmlns:a16="http://schemas.microsoft.com/office/drawing/2014/main" id="{760403B3-9BD2-44C0-67A3-9858E517A29B}"/>
              </a:ext>
            </a:extLst>
          </p:cNvPr>
          <p:cNvSpPr txBox="1"/>
          <p:nvPr/>
        </p:nvSpPr>
        <p:spPr>
          <a:xfrm>
            <a:off x="4217608" y="-1"/>
            <a:ext cx="3069772" cy="3170099"/>
          </a:xfrm>
          <a:prstGeom prst="rect">
            <a:avLst/>
          </a:prstGeom>
          <a:solidFill>
            <a:schemeClr val="accent3">
              <a:lumMod val="20000"/>
              <a:lumOff val="80000"/>
            </a:schemeClr>
          </a:solidFill>
        </p:spPr>
        <p:style>
          <a:lnRef idx="2">
            <a:schemeClr val="dk1"/>
          </a:lnRef>
          <a:fillRef idx="1">
            <a:schemeClr val="lt1"/>
          </a:fillRef>
          <a:effectRef idx="0">
            <a:schemeClr val="dk1"/>
          </a:effectRef>
          <a:fontRef idx="minor">
            <a:schemeClr val="dk1"/>
          </a:fontRef>
        </p:style>
        <p:txBody>
          <a:bodyPr wrap="square" rtlCol="0">
            <a:spAutoFit/>
          </a:bodyPr>
          <a:lstStyle/>
          <a:p>
            <a:pPr algn="l"/>
            <a:r>
              <a:rPr lang="en-US" sz="2000" b="1"/>
              <a:t>Legal Factors </a:t>
            </a:r>
            <a:endParaRPr lang="en-GB" sz="2000" b="1"/>
          </a:p>
          <a:p>
            <a:pPr algn="l"/>
            <a:r>
              <a:rPr lang="en-US"/>
              <a:t>Patients who are dissatisfied with the level of care provided by the NHS are now filing legal complaints. The NHS has also faced numerous such lawsuits from dissatisfied patients. This trend of legal action against medical institutions is spreading around the world.</a:t>
            </a:r>
          </a:p>
        </p:txBody>
      </p:sp>
      <p:sp>
        <p:nvSpPr>
          <p:cNvPr id="6" name="TextBox 5">
            <a:extLst>
              <a:ext uri="{FF2B5EF4-FFF2-40B4-BE49-F238E27FC236}">
                <a16:creationId xmlns:a16="http://schemas.microsoft.com/office/drawing/2014/main" id="{2C895854-64C5-6758-6405-95881CC566E9}"/>
              </a:ext>
            </a:extLst>
          </p:cNvPr>
          <p:cNvSpPr txBox="1"/>
          <p:nvPr/>
        </p:nvSpPr>
        <p:spPr>
          <a:xfrm>
            <a:off x="7967130" y="-1"/>
            <a:ext cx="3779762" cy="2893100"/>
          </a:xfrm>
          <a:prstGeom prst="rect">
            <a:avLst/>
          </a:prstGeom>
          <a:solidFill>
            <a:schemeClr val="accent4">
              <a:lumMod val="20000"/>
              <a:lumOff val="80000"/>
            </a:schemeClr>
          </a:solidFill>
          <a:ln/>
        </p:spPr>
        <p:style>
          <a:lnRef idx="2">
            <a:schemeClr val="dk1"/>
          </a:lnRef>
          <a:fillRef idx="1">
            <a:schemeClr val="lt1"/>
          </a:fillRef>
          <a:effectRef idx="0">
            <a:schemeClr val="dk1"/>
          </a:effectRef>
          <a:fontRef idx="minor">
            <a:schemeClr val="dk1"/>
          </a:fontRef>
        </p:style>
        <p:txBody>
          <a:bodyPr wrap="square" rtlCol="0">
            <a:spAutoFit/>
          </a:bodyPr>
          <a:lstStyle/>
          <a:p>
            <a:pPr algn="l"/>
            <a:r>
              <a:rPr lang="en-US" sz="2000" b="1"/>
              <a:t>Environmental </a:t>
            </a:r>
            <a:r>
              <a:rPr lang="en-GB" sz="2000" b="1"/>
              <a:t>Factors </a:t>
            </a:r>
          </a:p>
          <a:p>
            <a:pPr algn="l"/>
            <a:r>
              <a:rPr lang="en-US"/>
              <a:t>The healthcare industry contributes significantly to the toxic materials that is collecting around the world. They are expected to treat their waste and resources with extreme caution. They want to improve their waste management systems while not contributing to the ongoing world crisis.</a:t>
            </a:r>
          </a:p>
        </p:txBody>
      </p:sp>
      <p:sp>
        <p:nvSpPr>
          <p:cNvPr id="7" name="TextBox 6">
            <a:extLst>
              <a:ext uri="{FF2B5EF4-FFF2-40B4-BE49-F238E27FC236}">
                <a16:creationId xmlns:a16="http://schemas.microsoft.com/office/drawing/2014/main" id="{8403D9C7-904E-B590-810B-58CE5C0700B5}"/>
              </a:ext>
            </a:extLst>
          </p:cNvPr>
          <p:cNvSpPr txBox="1"/>
          <p:nvPr/>
        </p:nvSpPr>
        <p:spPr>
          <a:xfrm>
            <a:off x="317500" y="3687902"/>
            <a:ext cx="11556999" cy="923330"/>
          </a:xfrm>
          <a:prstGeom prst="rect">
            <a:avLst/>
          </a:prstGeom>
          <a:noFill/>
          <a:ln w="9525" cap="flat" cmpd="sng" algn="ctr">
            <a:solidFill>
              <a:schemeClr val="dk1"/>
            </a:solidFill>
            <a:prstDash val="solid"/>
            <a:round/>
            <a:headEnd type="none" w="med" len="med"/>
            <a:tailEnd type="none" w="med" len="med"/>
          </a:ln>
        </p:spPr>
        <p:style>
          <a:lnRef idx="0">
            <a:scrgbClr r="0" g="0" b="0"/>
          </a:lnRef>
          <a:fillRef idx="0">
            <a:scrgbClr r="0" g="0" b="0"/>
          </a:fillRef>
          <a:effectRef idx="0">
            <a:scrgbClr r="0" g="0" b="0"/>
          </a:effectRef>
          <a:fontRef idx="minor">
            <a:schemeClr val="dk1"/>
          </a:fontRef>
        </p:style>
        <p:txBody>
          <a:bodyPr wrap="square" rtlCol="0" anchor="ctr">
            <a:spAutoFit/>
          </a:bodyPr>
          <a:lstStyle/>
          <a:p>
            <a:pPr algn="ctr"/>
            <a:r>
              <a:rPr lang="en-US" b="1"/>
              <a:t>Overview of the NHS Pestle Analysis </a:t>
            </a:r>
            <a:endParaRPr lang="en-GB" b="1"/>
          </a:p>
          <a:p>
            <a:pPr algn="ctr"/>
            <a:r>
              <a:rPr lang="en-US" b="1"/>
              <a:t>The NHS is currently under attack from a variety of angles. Brexit and the previous economic crash are at the top of the list. However, there are other factors that it must address in order to improve its functional capacity.</a:t>
            </a:r>
          </a:p>
        </p:txBody>
      </p:sp>
    </p:spTree>
    <p:extLst>
      <p:ext uri="{BB962C8B-B14F-4D97-AF65-F5344CB8AC3E}">
        <p14:creationId xmlns:p14="http://schemas.microsoft.com/office/powerpoint/2010/main" val="29737453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2ABBB681-F4D2-40F2-ACC3-DE0B4B4880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9388ED0-1FEF-4E11-B488-BD661D1AC1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58470"/>
            <a:ext cx="11237976" cy="5897880"/>
          </a:xfrm>
          <a:prstGeom prst="rect">
            <a:avLst/>
          </a:prstGeom>
          <a:solidFill>
            <a:srgbClr val="FFFFFF"/>
          </a:solid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7" name="Picture 26">
            <a:extLst>
              <a:ext uri="{FF2B5EF4-FFF2-40B4-BE49-F238E27FC236}">
                <a16:creationId xmlns:a16="http://schemas.microsoft.com/office/drawing/2014/main" id="{480B26E5-DE27-6F7B-B8EC-B9C14F2B1E17}"/>
              </a:ext>
            </a:extLst>
          </p:cNvPr>
          <p:cNvPicPr>
            <a:picLocks noChangeAspect="1"/>
          </p:cNvPicPr>
          <p:nvPr/>
        </p:nvPicPr>
        <p:blipFill>
          <a:blip r:embed="rId2"/>
          <a:stretch>
            <a:fillRect/>
          </a:stretch>
        </p:blipFill>
        <p:spPr>
          <a:xfrm>
            <a:off x="0" y="-1300238"/>
            <a:ext cx="12162271" cy="815823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29" name="TextBox 28">
            <a:extLst>
              <a:ext uri="{FF2B5EF4-FFF2-40B4-BE49-F238E27FC236}">
                <a16:creationId xmlns:a16="http://schemas.microsoft.com/office/drawing/2014/main" id="{0B1A7651-99CE-F888-F099-C884EC6ACA39}"/>
              </a:ext>
            </a:extLst>
          </p:cNvPr>
          <p:cNvSpPr txBox="1"/>
          <p:nvPr/>
        </p:nvSpPr>
        <p:spPr>
          <a:xfrm>
            <a:off x="5193695" y="2442028"/>
            <a:ext cx="1828800" cy="1828800"/>
          </a:xfrm>
          <a:prstGeom prst="rect">
            <a:avLst/>
          </a:prstGeom>
          <a:noFill/>
        </p:spPr>
        <p:txBody>
          <a:bodyPr wrap="square" rtlCol="0">
            <a:spAutoFit/>
          </a:bodyPr>
          <a:lstStyle/>
          <a:p>
            <a:pPr algn="l"/>
            <a:endParaRPr lang="en-US" dirty="0"/>
          </a:p>
        </p:txBody>
      </p:sp>
      <p:sp>
        <p:nvSpPr>
          <p:cNvPr id="31" name="TextBox 30">
            <a:extLst>
              <a:ext uri="{FF2B5EF4-FFF2-40B4-BE49-F238E27FC236}">
                <a16:creationId xmlns:a16="http://schemas.microsoft.com/office/drawing/2014/main" id="{417BC56D-01DF-BAB1-7C30-990DCBC4EAC0}"/>
              </a:ext>
            </a:extLst>
          </p:cNvPr>
          <p:cNvSpPr txBox="1"/>
          <p:nvPr/>
        </p:nvSpPr>
        <p:spPr>
          <a:xfrm>
            <a:off x="5193695" y="2442028"/>
            <a:ext cx="1828800" cy="1828800"/>
          </a:xfrm>
          <a:prstGeom prst="rect">
            <a:avLst/>
          </a:prstGeom>
          <a:noFill/>
        </p:spPr>
        <p:txBody>
          <a:bodyPr wrap="square" rtlCol="0">
            <a:spAutoFit/>
          </a:bodyPr>
          <a:lstStyle/>
          <a:p>
            <a:pPr algn="l"/>
            <a:endParaRPr lang="en-US" dirty="0"/>
          </a:p>
        </p:txBody>
      </p:sp>
    </p:spTree>
    <p:extLst>
      <p:ext uri="{BB962C8B-B14F-4D97-AF65-F5344CB8AC3E}">
        <p14:creationId xmlns:p14="http://schemas.microsoft.com/office/powerpoint/2010/main" val="28590964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12">
            <a:extLst>
              <a:ext uri="{FF2B5EF4-FFF2-40B4-BE49-F238E27FC236}">
                <a16:creationId xmlns:a16="http://schemas.microsoft.com/office/drawing/2014/main" id="{4F645BF8-7885-4398-80BC-4C0DF24F5C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14">
            <a:extLst>
              <a:ext uri="{FF2B5EF4-FFF2-40B4-BE49-F238E27FC236}">
                <a16:creationId xmlns:a16="http://schemas.microsoft.com/office/drawing/2014/main" id="{3212FB65-CD2B-4005-B910-132DCE19FC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useBgFill="1">
        <p:nvSpPr>
          <p:cNvPr id="28" name="Rectangle 16">
            <a:extLst>
              <a:ext uri="{FF2B5EF4-FFF2-40B4-BE49-F238E27FC236}">
                <a16:creationId xmlns:a16="http://schemas.microsoft.com/office/drawing/2014/main" id="{A35CBD63-8F8F-47DC-9CE7-159E6161D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18">
            <a:extLst>
              <a:ext uri="{FF2B5EF4-FFF2-40B4-BE49-F238E27FC236}">
                <a16:creationId xmlns:a16="http://schemas.microsoft.com/office/drawing/2014/main" id="{CA0E3486-FD49-4921-B4F4-E5BB5C88AC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58953"/>
            <a:ext cx="3577575"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Box 2">
            <a:extLst>
              <a:ext uri="{FF2B5EF4-FFF2-40B4-BE49-F238E27FC236}">
                <a16:creationId xmlns:a16="http://schemas.microsoft.com/office/drawing/2014/main" id="{BE7CD00C-FA6E-1BDC-028D-EDF0256A6137}"/>
              </a:ext>
            </a:extLst>
          </p:cNvPr>
          <p:cNvSpPr txBox="1"/>
          <p:nvPr/>
        </p:nvSpPr>
        <p:spPr>
          <a:xfrm>
            <a:off x="252919" y="1123837"/>
            <a:ext cx="2947482" cy="1038177"/>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2200" b="1" spc="-60">
                <a:solidFill>
                  <a:srgbClr val="FFFFFF"/>
                </a:solidFill>
                <a:latin typeface="+mj-lt"/>
                <a:ea typeface="+mj-ea"/>
                <a:cs typeface="+mj-cs"/>
              </a:rPr>
              <a:t>Staff shortage in Proper Care, UK and NHS possible solutions</a:t>
            </a:r>
          </a:p>
        </p:txBody>
      </p:sp>
      <p:sp>
        <p:nvSpPr>
          <p:cNvPr id="5" name="TextBox 4">
            <a:extLst>
              <a:ext uri="{FF2B5EF4-FFF2-40B4-BE49-F238E27FC236}">
                <a16:creationId xmlns:a16="http://schemas.microsoft.com/office/drawing/2014/main" id="{AC8845A8-5C01-5649-D281-3B254D098718}"/>
              </a:ext>
            </a:extLst>
          </p:cNvPr>
          <p:cNvSpPr txBox="1"/>
          <p:nvPr/>
        </p:nvSpPr>
        <p:spPr>
          <a:xfrm>
            <a:off x="252920" y="2162014"/>
            <a:ext cx="2947482" cy="3744264"/>
          </a:xfrm>
          <a:prstGeom prst="rect">
            <a:avLst/>
          </a:prstGeom>
        </p:spPr>
        <p:txBody>
          <a:bodyPr vert="horz" lIns="91440" tIns="45720" rIns="91440" bIns="45720" rtlCol="0" anchor="t">
            <a:normAutofit/>
          </a:bodyPr>
          <a:lstStyle/>
          <a:p>
            <a:pPr marL="285750" indent="-182880" defTabSz="914400">
              <a:lnSpc>
                <a:spcPct val="90000"/>
              </a:lnSpc>
              <a:spcAft>
                <a:spcPts val="600"/>
              </a:spcAft>
              <a:buClr>
                <a:schemeClr val="accent1"/>
              </a:buClr>
              <a:buFont typeface="Wingdings 2" pitchFamily="18" charset="2"/>
              <a:buChar char=""/>
            </a:pPr>
            <a:r>
              <a:rPr lang="en-US" sz="1600">
                <a:solidFill>
                  <a:srgbClr val="FFFFFF"/>
                </a:solidFill>
              </a:rPr>
              <a:t>Offer more hours and train to do more the current employees </a:t>
            </a:r>
          </a:p>
          <a:p>
            <a:pPr marL="285750" indent="-182880" defTabSz="914400">
              <a:lnSpc>
                <a:spcPct val="90000"/>
              </a:lnSpc>
              <a:spcAft>
                <a:spcPts val="600"/>
              </a:spcAft>
              <a:buClr>
                <a:schemeClr val="accent1"/>
              </a:buClr>
              <a:buFont typeface="Wingdings 2" pitchFamily="18" charset="2"/>
              <a:buChar char=""/>
            </a:pPr>
            <a:r>
              <a:rPr lang="en-US" sz="1600">
                <a:solidFill>
                  <a:srgbClr val="FFFFFF"/>
                </a:solidFill>
              </a:rPr>
              <a:t>Hire temporary staff and/or unqualified employees </a:t>
            </a:r>
          </a:p>
          <a:p>
            <a:pPr marL="285750" indent="-182880" defTabSz="914400">
              <a:lnSpc>
                <a:spcPct val="90000"/>
              </a:lnSpc>
              <a:spcAft>
                <a:spcPts val="600"/>
              </a:spcAft>
              <a:buClr>
                <a:schemeClr val="accent1"/>
              </a:buClr>
              <a:buFont typeface="Wingdings 2" pitchFamily="18" charset="2"/>
              <a:buChar char=""/>
            </a:pPr>
            <a:r>
              <a:rPr lang="en-US" sz="1600">
                <a:solidFill>
                  <a:srgbClr val="FFFFFF"/>
                </a:solidFill>
              </a:rPr>
              <a:t>Use the technology more and post the available jobs online </a:t>
            </a:r>
          </a:p>
          <a:p>
            <a:pPr marL="285750" indent="-182880" defTabSz="914400">
              <a:lnSpc>
                <a:spcPct val="90000"/>
              </a:lnSpc>
              <a:spcAft>
                <a:spcPts val="600"/>
              </a:spcAft>
              <a:buClr>
                <a:schemeClr val="accent1"/>
              </a:buClr>
              <a:buFont typeface="Wingdings 2" pitchFamily="18" charset="2"/>
              <a:buChar char=""/>
            </a:pPr>
            <a:r>
              <a:rPr lang="en-US" sz="1600">
                <a:solidFill>
                  <a:srgbClr val="FFFFFF"/>
                </a:solidFill>
              </a:rPr>
              <a:t>Increase wages, offer benefits and good working conditions.</a:t>
            </a:r>
          </a:p>
        </p:txBody>
      </p:sp>
      <p:pic>
        <p:nvPicPr>
          <p:cNvPr id="8" name="Picture 7">
            <a:extLst>
              <a:ext uri="{FF2B5EF4-FFF2-40B4-BE49-F238E27FC236}">
                <a16:creationId xmlns:a16="http://schemas.microsoft.com/office/drawing/2014/main" id="{5196FFCC-F386-2046-3A2C-E8EACB4DE1F4}"/>
              </a:ext>
            </a:extLst>
          </p:cNvPr>
          <p:cNvPicPr>
            <a:picLocks noChangeAspect="1"/>
          </p:cNvPicPr>
          <p:nvPr/>
        </p:nvPicPr>
        <p:blipFill>
          <a:blip r:embed="rId2"/>
          <a:stretch>
            <a:fillRect/>
          </a:stretch>
        </p:blipFill>
        <p:spPr>
          <a:xfrm>
            <a:off x="4059935" y="789177"/>
            <a:ext cx="7491363" cy="5262681"/>
          </a:xfrm>
          <a:prstGeom prst="rect">
            <a:avLst/>
          </a:prstGeom>
        </p:spPr>
      </p:pic>
      <p:sp>
        <p:nvSpPr>
          <p:cNvPr id="30" name="Rectangle 20">
            <a:extLst>
              <a:ext uri="{FF2B5EF4-FFF2-40B4-BE49-F238E27FC236}">
                <a16:creationId xmlns:a16="http://schemas.microsoft.com/office/drawing/2014/main" id="{83B4A72C-2924-4CE2-8674-7E02E182ED6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extBox 1">
            <a:extLst>
              <a:ext uri="{FF2B5EF4-FFF2-40B4-BE49-F238E27FC236}">
                <a16:creationId xmlns:a16="http://schemas.microsoft.com/office/drawing/2014/main" id="{40F45732-87C9-EADE-D94E-A5367D4846BA}"/>
              </a:ext>
            </a:extLst>
          </p:cNvPr>
          <p:cNvSpPr txBox="1"/>
          <p:nvPr/>
        </p:nvSpPr>
        <p:spPr>
          <a:xfrm>
            <a:off x="5193695" y="2517624"/>
            <a:ext cx="1828800" cy="1828800"/>
          </a:xfrm>
          <a:prstGeom prst="rect">
            <a:avLst/>
          </a:prstGeom>
          <a:noFill/>
        </p:spPr>
        <p:txBody>
          <a:bodyPr wrap="square" rtlCol="0">
            <a:spAutoFit/>
          </a:bodyPr>
          <a:lstStyle/>
          <a:p>
            <a:pPr algn="l"/>
            <a:endParaRPr lang="en-US"/>
          </a:p>
        </p:txBody>
      </p:sp>
    </p:spTree>
    <p:extLst>
      <p:ext uri="{BB962C8B-B14F-4D97-AF65-F5344CB8AC3E}">
        <p14:creationId xmlns:p14="http://schemas.microsoft.com/office/powerpoint/2010/main" val="363422373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 name="Table 3">
            <a:extLst>
              <a:ext uri="{FF2B5EF4-FFF2-40B4-BE49-F238E27FC236}">
                <a16:creationId xmlns:a16="http://schemas.microsoft.com/office/drawing/2014/main" id="{6DC51669-8422-077D-48F1-92E968F18F9F}"/>
              </a:ext>
            </a:extLst>
          </p:cNvPr>
          <p:cNvGraphicFramePr>
            <a:graphicFrameLocks noGrp="1"/>
          </p:cNvGraphicFramePr>
          <p:nvPr>
            <p:extLst>
              <p:ext uri="{D42A27DB-BD31-4B8C-83A1-F6EECF244321}">
                <p14:modId xmlns:p14="http://schemas.microsoft.com/office/powerpoint/2010/main" val="857126670"/>
              </p:ext>
            </p:extLst>
          </p:nvPr>
        </p:nvGraphicFramePr>
        <p:xfrm>
          <a:off x="-1" y="689229"/>
          <a:ext cx="3991882" cy="2834640"/>
        </p:xfrm>
        <a:graphic>
          <a:graphicData uri="http://schemas.openxmlformats.org/drawingml/2006/table">
            <a:tbl>
              <a:tblPr firstRow="1" bandRow="1">
                <a:tableStyleId>{5C22544A-7EE6-4342-B048-85BDC9FD1C3A}</a:tableStyleId>
              </a:tblPr>
              <a:tblGrid>
                <a:gridCol w="1995941">
                  <a:extLst>
                    <a:ext uri="{9D8B030D-6E8A-4147-A177-3AD203B41FA5}">
                      <a16:colId xmlns:a16="http://schemas.microsoft.com/office/drawing/2014/main" val="502201566"/>
                    </a:ext>
                  </a:extLst>
                </a:gridCol>
                <a:gridCol w="1995941">
                  <a:extLst>
                    <a:ext uri="{9D8B030D-6E8A-4147-A177-3AD203B41FA5}">
                      <a16:colId xmlns:a16="http://schemas.microsoft.com/office/drawing/2014/main" val="3940601645"/>
                    </a:ext>
                  </a:extLst>
                </a:gridCol>
              </a:tblGrid>
              <a:tr h="243051">
                <a:tc>
                  <a:txBody>
                    <a:bodyPr/>
                    <a:lstStyle/>
                    <a:p>
                      <a:r>
                        <a:rPr lang="en-GB">
                          <a:solidFill>
                            <a:schemeClr val="tx1"/>
                          </a:solidFill>
                        </a:rPr>
                        <a:t>Pros</a:t>
                      </a:r>
                      <a:endParaRPr lang="en-US">
                        <a:solidFill>
                          <a:schemeClr val="tx1"/>
                        </a:solidFill>
                      </a:endParaRPr>
                    </a:p>
                  </a:txBody>
                  <a:tcPr/>
                </a:tc>
                <a:tc>
                  <a:txBody>
                    <a:bodyPr/>
                    <a:lstStyle/>
                    <a:p>
                      <a:r>
                        <a:rPr lang="en-GB">
                          <a:solidFill>
                            <a:schemeClr val="tx1"/>
                          </a:solidFill>
                        </a:rPr>
                        <a:t>Cons</a:t>
                      </a:r>
                      <a:endParaRPr lang="en-US">
                        <a:solidFill>
                          <a:schemeClr val="tx1"/>
                        </a:solidFill>
                      </a:endParaRPr>
                    </a:p>
                  </a:txBody>
                  <a:tcPr/>
                </a:tc>
                <a:extLst>
                  <a:ext uri="{0D108BD9-81ED-4DB2-BD59-A6C34878D82A}">
                    <a16:rowId xmlns:a16="http://schemas.microsoft.com/office/drawing/2014/main" val="2318006094"/>
                  </a:ext>
                </a:extLst>
              </a:tr>
              <a:tr h="789916">
                <a:tc>
                  <a:txBody>
                    <a:bodyPr/>
                    <a:lstStyle/>
                    <a:p>
                      <a:r>
                        <a:rPr lang="en-GB"/>
                        <a:t>Giving enough time to employ quality staff 9</a:t>
                      </a:r>
                      <a:endParaRPr lang="en-US"/>
                    </a:p>
                  </a:txBody>
                  <a:tcPr/>
                </a:tc>
                <a:tc>
                  <a:txBody>
                    <a:bodyPr/>
                    <a:lstStyle/>
                    <a:p>
                      <a:r>
                        <a:rPr lang="en-GB"/>
                        <a:t>Mental health of the staff being affected as well as physical health -9 </a:t>
                      </a:r>
                      <a:endParaRPr lang="en-US"/>
                    </a:p>
                  </a:txBody>
                  <a:tcPr/>
                </a:tc>
                <a:extLst>
                  <a:ext uri="{0D108BD9-81ED-4DB2-BD59-A6C34878D82A}">
                    <a16:rowId xmlns:a16="http://schemas.microsoft.com/office/drawing/2014/main" val="2723870227"/>
                  </a:ext>
                </a:extLst>
              </a:tr>
              <a:tr h="607627">
                <a:tc>
                  <a:txBody>
                    <a:bodyPr/>
                    <a:lstStyle/>
                    <a:p>
                      <a:endParaRPr lang="en-US"/>
                    </a:p>
                  </a:txBody>
                  <a:tcPr/>
                </a:tc>
                <a:tc>
                  <a:txBody>
                    <a:bodyPr/>
                    <a:lstStyle/>
                    <a:p>
                      <a:r>
                        <a:rPr lang="en-GB"/>
                        <a:t>Waiting lists for patients still being long -8</a:t>
                      </a:r>
                      <a:endParaRPr lang="en-US"/>
                    </a:p>
                  </a:txBody>
                  <a:tcPr/>
                </a:tc>
                <a:extLst>
                  <a:ext uri="{0D108BD9-81ED-4DB2-BD59-A6C34878D82A}">
                    <a16:rowId xmlns:a16="http://schemas.microsoft.com/office/drawing/2014/main" val="1966504355"/>
                  </a:ext>
                </a:extLst>
              </a:tr>
              <a:tr h="243051">
                <a:tc>
                  <a:txBody>
                    <a:bodyPr/>
                    <a:lstStyle/>
                    <a:p>
                      <a:endParaRPr lang="en-US"/>
                    </a:p>
                  </a:txBody>
                  <a:tcPr/>
                </a:tc>
                <a:tc>
                  <a:txBody>
                    <a:bodyPr/>
                    <a:lstStyle/>
                    <a:p>
                      <a:r>
                        <a:rPr lang="en-GB"/>
                        <a:t>Exhausted staff -8 </a:t>
                      </a:r>
                      <a:endParaRPr lang="en-US"/>
                    </a:p>
                  </a:txBody>
                  <a:tcPr/>
                </a:tc>
                <a:extLst>
                  <a:ext uri="{0D108BD9-81ED-4DB2-BD59-A6C34878D82A}">
                    <a16:rowId xmlns:a16="http://schemas.microsoft.com/office/drawing/2014/main" val="3988325671"/>
                  </a:ext>
                </a:extLst>
              </a:tr>
            </a:tbl>
          </a:graphicData>
        </a:graphic>
      </p:graphicFrame>
      <p:sp>
        <p:nvSpPr>
          <p:cNvPr id="4" name="TextBox 3">
            <a:extLst>
              <a:ext uri="{FF2B5EF4-FFF2-40B4-BE49-F238E27FC236}">
                <a16:creationId xmlns:a16="http://schemas.microsoft.com/office/drawing/2014/main" id="{67689F88-13A0-6AA2-7B34-955123D1A351}"/>
              </a:ext>
            </a:extLst>
          </p:cNvPr>
          <p:cNvSpPr txBox="1"/>
          <p:nvPr/>
        </p:nvSpPr>
        <p:spPr>
          <a:xfrm>
            <a:off x="-2" y="62243"/>
            <a:ext cx="3991881" cy="646331"/>
          </a:xfrm>
          <a:prstGeom prst="rect">
            <a:avLst/>
          </a:prstGeom>
          <a:solidFill>
            <a:schemeClr val="bg1"/>
          </a:solidFill>
          <a:ln/>
        </p:spPr>
        <p:style>
          <a:lnRef idx="2">
            <a:schemeClr val="dk1">
              <a:shade val="50000"/>
            </a:schemeClr>
          </a:lnRef>
          <a:fillRef idx="1">
            <a:schemeClr val="dk1"/>
          </a:fillRef>
          <a:effectRef idx="0">
            <a:schemeClr val="dk1"/>
          </a:effectRef>
          <a:fontRef idx="minor">
            <a:schemeClr val="lt1"/>
          </a:fontRef>
        </p:style>
        <p:txBody>
          <a:bodyPr wrap="square" rtlCol="0">
            <a:spAutoFit/>
          </a:bodyPr>
          <a:lstStyle/>
          <a:p>
            <a:pPr algn="l"/>
            <a:r>
              <a:rPr lang="en-US" sz="1800" b="1">
                <a:solidFill>
                  <a:schemeClr val="tx1"/>
                </a:solidFill>
              </a:rPr>
              <a:t>Offer more hours and train to do more the current employees </a:t>
            </a:r>
            <a:endParaRPr lang="en-US" b="1">
              <a:solidFill>
                <a:schemeClr val="tx1"/>
              </a:solidFill>
            </a:endParaRPr>
          </a:p>
        </p:txBody>
      </p:sp>
      <p:graphicFrame>
        <p:nvGraphicFramePr>
          <p:cNvPr id="5" name="Table 5">
            <a:extLst>
              <a:ext uri="{FF2B5EF4-FFF2-40B4-BE49-F238E27FC236}">
                <a16:creationId xmlns:a16="http://schemas.microsoft.com/office/drawing/2014/main" id="{121A417A-0B30-A686-F665-4D339FA5A778}"/>
              </a:ext>
            </a:extLst>
          </p:cNvPr>
          <p:cNvGraphicFramePr>
            <a:graphicFrameLocks noGrp="1"/>
          </p:cNvGraphicFramePr>
          <p:nvPr>
            <p:extLst>
              <p:ext uri="{D42A27DB-BD31-4B8C-83A1-F6EECF244321}">
                <p14:modId xmlns:p14="http://schemas.microsoft.com/office/powerpoint/2010/main" val="4089323695"/>
              </p:ext>
            </p:extLst>
          </p:nvPr>
        </p:nvGraphicFramePr>
        <p:xfrm>
          <a:off x="4565951" y="407239"/>
          <a:ext cx="7287382" cy="1737360"/>
        </p:xfrm>
        <a:graphic>
          <a:graphicData uri="http://schemas.openxmlformats.org/drawingml/2006/table">
            <a:tbl>
              <a:tblPr firstRow="1" bandRow="1">
                <a:tableStyleId>{5C22544A-7EE6-4342-B048-85BDC9FD1C3A}</a:tableStyleId>
              </a:tblPr>
              <a:tblGrid>
                <a:gridCol w="3643691">
                  <a:extLst>
                    <a:ext uri="{9D8B030D-6E8A-4147-A177-3AD203B41FA5}">
                      <a16:colId xmlns:a16="http://schemas.microsoft.com/office/drawing/2014/main" val="881178722"/>
                    </a:ext>
                  </a:extLst>
                </a:gridCol>
                <a:gridCol w="3643691">
                  <a:extLst>
                    <a:ext uri="{9D8B030D-6E8A-4147-A177-3AD203B41FA5}">
                      <a16:colId xmlns:a16="http://schemas.microsoft.com/office/drawing/2014/main" val="294238967"/>
                    </a:ext>
                  </a:extLst>
                </a:gridCol>
              </a:tblGrid>
              <a:tr h="130746">
                <a:tc>
                  <a:txBody>
                    <a:bodyPr/>
                    <a:lstStyle/>
                    <a:p>
                      <a:r>
                        <a:rPr lang="en-GB">
                          <a:solidFill>
                            <a:schemeClr val="tx1"/>
                          </a:solidFill>
                        </a:rPr>
                        <a:t>Pros</a:t>
                      </a:r>
                      <a:endParaRPr lang="en-US">
                        <a:solidFill>
                          <a:schemeClr val="tx1"/>
                        </a:solidFill>
                      </a:endParaRPr>
                    </a:p>
                  </a:txBody>
                  <a:tcPr/>
                </a:tc>
                <a:tc>
                  <a:txBody>
                    <a:bodyPr/>
                    <a:lstStyle/>
                    <a:p>
                      <a:r>
                        <a:rPr lang="en-GB">
                          <a:solidFill>
                            <a:schemeClr val="tx1"/>
                          </a:solidFill>
                        </a:rPr>
                        <a:t>Cons</a:t>
                      </a:r>
                      <a:endParaRPr lang="en-US">
                        <a:solidFill>
                          <a:schemeClr val="tx1"/>
                        </a:solidFill>
                      </a:endParaRPr>
                    </a:p>
                  </a:txBody>
                  <a:tcPr/>
                </a:tc>
                <a:extLst>
                  <a:ext uri="{0D108BD9-81ED-4DB2-BD59-A6C34878D82A}">
                    <a16:rowId xmlns:a16="http://schemas.microsoft.com/office/drawing/2014/main" val="3320498695"/>
                  </a:ext>
                </a:extLst>
              </a:tr>
              <a:tr h="156035">
                <a:tc>
                  <a:txBody>
                    <a:bodyPr/>
                    <a:lstStyle/>
                    <a:p>
                      <a:r>
                        <a:rPr lang="en-GB"/>
                        <a:t>Minimising waiting lists of patients 8  </a:t>
                      </a:r>
                      <a:endParaRPr lang="en-US"/>
                    </a:p>
                  </a:txBody>
                  <a:tcPr/>
                </a:tc>
                <a:tc>
                  <a:txBody>
                    <a:bodyPr/>
                    <a:lstStyle/>
                    <a:p>
                      <a:r>
                        <a:rPr lang="en-GB"/>
                        <a:t>Unqualified care given -10</a:t>
                      </a:r>
                      <a:endParaRPr lang="en-US"/>
                    </a:p>
                  </a:txBody>
                  <a:tcPr/>
                </a:tc>
                <a:extLst>
                  <a:ext uri="{0D108BD9-81ED-4DB2-BD59-A6C34878D82A}">
                    <a16:rowId xmlns:a16="http://schemas.microsoft.com/office/drawing/2014/main" val="933140355"/>
                  </a:ext>
                </a:extLst>
              </a:tr>
              <a:tr h="130746">
                <a:tc>
                  <a:txBody>
                    <a:bodyPr/>
                    <a:lstStyle/>
                    <a:p>
                      <a:endParaRPr lang="en-US"/>
                    </a:p>
                  </a:txBody>
                  <a:tcPr/>
                </a:tc>
                <a:tc>
                  <a:txBody>
                    <a:bodyPr/>
                    <a:lstStyle/>
                    <a:p>
                      <a:r>
                        <a:rPr lang="en-GB"/>
                        <a:t>Patients’ low satisfaction -7</a:t>
                      </a:r>
                      <a:endParaRPr lang="en-US"/>
                    </a:p>
                  </a:txBody>
                  <a:tcPr/>
                </a:tc>
                <a:extLst>
                  <a:ext uri="{0D108BD9-81ED-4DB2-BD59-A6C34878D82A}">
                    <a16:rowId xmlns:a16="http://schemas.microsoft.com/office/drawing/2014/main" val="828604781"/>
                  </a:ext>
                </a:extLst>
              </a:tr>
              <a:tr h="228805">
                <a:tc>
                  <a:txBody>
                    <a:bodyPr/>
                    <a:lstStyle/>
                    <a:p>
                      <a:endParaRPr lang="en-US"/>
                    </a:p>
                  </a:txBody>
                  <a:tcPr/>
                </a:tc>
                <a:tc>
                  <a:txBody>
                    <a:bodyPr/>
                    <a:lstStyle/>
                    <a:p>
                      <a:r>
                        <a:rPr lang="en-GB"/>
                        <a:t>Lots of maladies getting worse </a:t>
                      </a:r>
                    </a:p>
                    <a:p>
                      <a:r>
                        <a:rPr lang="en-GB"/>
                        <a:t>Wrong treatment given -9</a:t>
                      </a:r>
                      <a:endParaRPr lang="en-US"/>
                    </a:p>
                  </a:txBody>
                  <a:tcPr/>
                </a:tc>
                <a:extLst>
                  <a:ext uri="{0D108BD9-81ED-4DB2-BD59-A6C34878D82A}">
                    <a16:rowId xmlns:a16="http://schemas.microsoft.com/office/drawing/2014/main" val="2837246367"/>
                  </a:ext>
                </a:extLst>
              </a:tr>
            </a:tbl>
          </a:graphicData>
        </a:graphic>
      </p:graphicFrame>
      <p:sp>
        <p:nvSpPr>
          <p:cNvPr id="6" name="TextBox 5">
            <a:extLst>
              <a:ext uri="{FF2B5EF4-FFF2-40B4-BE49-F238E27FC236}">
                <a16:creationId xmlns:a16="http://schemas.microsoft.com/office/drawing/2014/main" id="{F33062BB-3B52-99BD-5862-1BA9A7859F54}"/>
              </a:ext>
            </a:extLst>
          </p:cNvPr>
          <p:cNvSpPr txBox="1"/>
          <p:nvPr/>
        </p:nvSpPr>
        <p:spPr>
          <a:xfrm>
            <a:off x="4565951" y="62243"/>
            <a:ext cx="5769430" cy="369333"/>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l"/>
            <a:r>
              <a:rPr lang="en-US" sz="1800" b="1"/>
              <a:t>Hire temporary staff and/or unqualified employees </a:t>
            </a:r>
            <a:endParaRPr lang="en-US" b="1"/>
          </a:p>
        </p:txBody>
      </p:sp>
      <p:graphicFrame>
        <p:nvGraphicFramePr>
          <p:cNvPr id="7" name="Table 7">
            <a:extLst>
              <a:ext uri="{FF2B5EF4-FFF2-40B4-BE49-F238E27FC236}">
                <a16:creationId xmlns:a16="http://schemas.microsoft.com/office/drawing/2014/main" id="{43DDEB51-1DFB-0476-5F16-A2BC3921183D}"/>
              </a:ext>
            </a:extLst>
          </p:cNvPr>
          <p:cNvGraphicFramePr>
            <a:graphicFrameLocks noGrp="1"/>
          </p:cNvGraphicFramePr>
          <p:nvPr>
            <p:extLst>
              <p:ext uri="{D42A27DB-BD31-4B8C-83A1-F6EECF244321}">
                <p14:modId xmlns:p14="http://schemas.microsoft.com/office/powerpoint/2010/main" val="1647923991"/>
              </p:ext>
            </p:extLst>
          </p:nvPr>
        </p:nvGraphicFramePr>
        <p:xfrm>
          <a:off x="-1" y="4088541"/>
          <a:ext cx="4565950" cy="2865866"/>
        </p:xfrm>
        <a:graphic>
          <a:graphicData uri="http://schemas.openxmlformats.org/drawingml/2006/table">
            <a:tbl>
              <a:tblPr firstRow="1" bandRow="1">
                <a:tableStyleId>{5C22544A-7EE6-4342-B048-85BDC9FD1C3A}</a:tableStyleId>
              </a:tblPr>
              <a:tblGrid>
                <a:gridCol w="2282975">
                  <a:extLst>
                    <a:ext uri="{9D8B030D-6E8A-4147-A177-3AD203B41FA5}">
                      <a16:colId xmlns:a16="http://schemas.microsoft.com/office/drawing/2014/main" val="101400097"/>
                    </a:ext>
                  </a:extLst>
                </a:gridCol>
                <a:gridCol w="2282975">
                  <a:extLst>
                    <a:ext uri="{9D8B030D-6E8A-4147-A177-3AD203B41FA5}">
                      <a16:colId xmlns:a16="http://schemas.microsoft.com/office/drawing/2014/main" val="2643113032"/>
                    </a:ext>
                  </a:extLst>
                </a:gridCol>
              </a:tblGrid>
              <a:tr h="376511">
                <a:tc>
                  <a:txBody>
                    <a:bodyPr/>
                    <a:lstStyle/>
                    <a:p>
                      <a:r>
                        <a:rPr lang="en-GB" b="1">
                          <a:solidFill>
                            <a:schemeClr val="tx1"/>
                          </a:solidFill>
                        </a:rPr>
                        <a:t>Pros </a:t>
                      </a:r>
                      <a:endParaRPr lang="en-US" b="1">
                        <a:solidFill>
                          <a:schemeClr val="tx1"/>
                        </a:solidFill>
                      </a:endParaRPr>
                    </a:p>
                  </a:txBody>
                  <a:tcPr/>
                </a:tc>
                <a:tc>
                  <a:txBody>
                    <a:bodyPr/>
                    <a:lstStyle/>
                    <a:p>
                      <a:r>
                        <a:rPr lang="en-GB" b="1">
                          <a:solidFill>
                            <a:schemeClr val="tx1"/>
                          </a:solidFill>
                        </a:rPr>
                        <a:t>Cons</a:t>
                      </a:r>
                      <a:endParaRPr lang="en-US" b="1">
                        <a:solidFill>
                          <a:schemeClr val="tx1"/>
                        </a:solidFill>
                      </a:endParaRPr>
                    </a:p>
                  </a:txBody>
                  <a:tcPr/>
                </a:tc>
                <a:extLst>
                  <a:ext uri="{0D108BD9-81ED-4DB2-BD59-A6C34878D82A}">
                    <a16:rowId xmlns:a16="http://schemas.microsoft.com/office/drawing/2014/main" val="1342595368"/>
                  </a:ext>
                </a:extLst>
              </a:tr>
              <a:tr h="1223660">
                <a:tc>
                  <a:txBody>
                    <a:bodyPr/>
                    <a:lstStyle/>
                    <a:p>
                      <a:r>
                        <a:rPr lang="en-GB"/>
                        <a:t>Lots of tasks can be completed by bots and technology 8</a:t>
                      </a:r>
                      <a:endParaRPr lang="en-US"/>
                    </a:p>
                  </a:txBody>
                  <a:tcPr/>
                </a:tc>
                <a:tc>
                  <a:txBody>
                    <a:bodyPr/>
                    <a:lstStyle/>
                    <a:p>
                      <a:r>
                        <a:rPr lang="en-GB"/>
                        <a:t>Emotions and the seriousness of the illnesses are not physically noticed -8 </a:t>
                      </a:r>
                      <a:endParaRPr lang="en-US"/>
                    </a:p>
                  </a:txBody>
                  <a:tcPr/>
                </a:tc>
                <a:extLst>
                  <a:ext uri="{0D108BD9-81ED-4DB2-BD59-A6C34878D82A}">
                    <a16:rowId xmlns:a16="http://schemas.microsoft.com/office/drawing/2014/main" val="3000409816"/>
                  </a:ext>
                </a:extLst>
              </a:tr>
              <a:tr h="1265695">
                <a:tc>
                  <a:txBody>
                    <a:bodyPr/>
                    <a:lstStyle/>
                    <a:p>
                      <a:r>
                        <a:rPr lang="en-GB"/>
                        <a:t>Easing nurses job 8</a:t>
                      </a:r>
                      <a:endParaRPr lang="en-US"/>
                    </a:p>
                  </a:txBody>
                  <a:tcPr/>
                </a:tc>
                <a:tc>
                  <a:txBody>
                    <a:bodyPr/>
                    <a:lstStyle/>
                    <a:p>
                      <a:r>
                        <a:rPr lang="en-GB"/>
                        <a:t>Network problems causing delays and trouble with appointments -9</a:t>
                      </a:r>
                    </a:p>
                  </a:txBody>
                  <a:tcPr/>
                </a:tc>
                <a:extLst>
                  <a:ext uri="{0D108BD9-81ED-4DB2-BD59-A6C34878D82A}">
                    <a16:rowId xmlns:a16="http://schemas.microsoft.com/office/drawing/2014/main" val="3284222413"/>
                  </a:ext>
                </a:extLst>
              </a:tr>
            </a:tbl>
          </a:graphicData>
        </a:graphic>
      </p:graphicFrame>
      <p:sp>
        <p:nvSpPr>
          <p:cNvPr id="8" name="TextBox 7">
            <a:extLst>
              <a:ext uri="{FF2B5EF4-FFF2-40B4-BE49-F238E27FC236}">
                <a16:creationId xmlns:a16="http://schemas.microsoft.com/office/drawing/2014/main" id="{108D42F5-6D41-E380-3100-86DDC212EFC6}"/>
              </a:ext>
            </a:extLst>
          </p:cNvPr>
          <p:cNvSpPr txBox="1"/>
          <p:nvPr/>
        </p:nvSpPr>
        <p:spPr>
          <a:xfrm>
            <a:off x="5178576" y="2532743"/>
            <a:ext cx="1828800" cy="369332"/>
          </a:xfrm>
          <a:prstGeom prst="rect">
            <a:avLst/>
          </a:prstGeom>
          <a:noFill/>
        </p:spPr>
        <p:txBody>
          <a:bodyPr wrap="square" rtlCol="0">
            <a:spAutoFit/>
          </a:bodyPr>
          <a:lstStyle/>
          <a:p>
            <a:pPr algn="l"/>
            <a:endParaRPr lang="en-US" b="1"/>
          </a:p>
        </p:txBody>
      </p:sp>
      <p:sp>
        <p:nvSpPr>
          <p:cNvPr id="9" name="TextBox 8">
            <a:extLst>
              <a:ext uri="{FF2B5EF4-FFF2-40B4-BE49-F238E27FC236}">
                <a16:creationId xmlns:a16="http://schemas.microsoft.com/office/drawing/2014/main" id="{3BD8B96B-8D8D-2A40-EE5F-760335F368E6}"/>
              </a:ext>
            </a:extLst>
          </p:cNvPr>
          <p:cNvSpPr txBox="1"/>
          <p:nvPr/>
        </p:nvSpPr>
        <p:spPr>
          <a:xfrm>
            <a:off x="0" y="3532204"/>
            <a:ext cx="4565951" cy="646331"/>
          </a:xfrm>
          <a:prstGeom prst="rect">
            <a:avLst/>
          </a:prstGeom>
          <a:noFill/>
          <a:ln>
            <a:solidFill>
              <a:schemeClr val="tx1"/>
            </a:solidFill>
          </a:ln>
        </p:spPr>
        <p:txBody>
          <a:bodyPr wrap="square" rtlCol="0">
            <a:spAutoFit/>
          </a:bodyPr>
          <a:lstStyle/>
          <a:p>
            <a:pPr algn="l"/>
            <a:r>
              <a:rPr lang="en-US" sz="1800" b="1"/>
              <a:t>Use the technology more and post the available jobs online </a:t>
            </a:r>
            <a:endParaRPr lang="en-US" b="1"/>
          </a:p>
        </p:txBody>
      </p:sp>
      <p:graphicFrame>
        <p:nvGraphicFramePr>
          <p:cNvPr id="10" name="Table 10">
            <a:extLst>
              <a:ext uri="{FF2B5EF4-FFF2-40B4-BE49-F238E27FC236}">
                <a16:creationId xmlns:a16="http://schemas.microsoft.com/office/drawing/2014/main" id="{8C84E649-DDA5-94AE-89B7-EF53E092745F}"/>
              </a:ext>
            </a:extLst>
          </p:cNvPr>
          <p:cNvGraphicFramePr>
            <a:graphicFrameLocks noGrp="1"/>
          </p:cNvGraphicFramePr>
          <p:nvPr>
            <p:extLst>
              <p:ext uri="{D42A27DB-BD31-4B8C-83A1-F6EECF244321}">
                <p14:modId xmlns:p14="http://schemas.microsoft.com/office/powerpoint/2010/main" val="876222080"/>
              </p:ext>
            </p:extLst>
          </p:nvPr>
        </p:nvGraphicFramePr>
        <p:xfrm>
          <a:off x="4565951" y="2465512"/>
          <a:ext cx="8091790" cy="4480560"/>
        </p:xfrm>
        <a:graphic>
          <a:graphicData uri="http://schemas.openxmlformats.org/drawingml/2006/table">
            <a:tbl>
              <a:tblPr firstRow="1" bandRow="1">
                <a:tableStyleId>{5C22544A-7EE6-4342-B048-85BDC9FD1C3A}</a:tableStyleId>
              </a:tblPr>
              <a:tblGrid>
                <a:gridCol w="4045895">
                  <a:extLst>
                    <a:ext uri="{9D8B030D-6E8A-4147-A177-3AD203B41FA5}">
                      <a16:colId xmlns:a16="http://schemas.microsoft.com/office/drawing/2014/main" val="4244985291"/>
                    </a:ext>
                  </a:extLst>
                </a:gridCol>
                <a:gridCol w="4045895">
                  <a:extLst>
                    <a:ext uri="{9D8B030D-6E8A-4147-A177-3AD203B41FA5}">
                      <a16:colId xmlns:a16="http://schemas.microsoft.com/office/drawing/2014/main" val="3285268088"/>
                    </a:ext>
                  </a:extLst>
                </a:gridCol>
              </a:tblGrid>
              <a:tr h="301636">
                <a:tc>
                  <a:txBody>
                    <a:bodyPr/>
                    <a:lstStyle/>
                    <a:p>
                      <a:r>
                        <a:rPr lang="en-GB">
                          <a:solidFill>
                            <a:schemeClr val="tx1"/>
                          </a:solidFill>
                        </a:rPr>
                        <a:t>Pros</a:t>
                      </a:r>
                      <a:endParaRPr lang="en-US">
                        <a:solidFill>
                          <a:schemeClr val="tx1"/>
                        </a:solidFill>
                      </a:endParaRPr>
                    </a:p>
                  </a:txBody>
                  <a:tcPr/>
                </a:tc>
                <a:tc>
                  <a:txBody>
                    <a:bodyPr/>
                    <a:lstStyle/>
                    <a:p>
                      <a:r>
                        <a:rPr lang="en-GB">
                          <a:solidFill>
                            <a:schemeClr val="tx1"/>
                          </a:solidFill>
                        </a:rPr>
                        <a:t>Cons</a:t>
                      </a:r>
                      <a:endParaRPr lang="en-US">
                        <a:solidFill>
                          <a:schemeClr val="tx1"/>
                        </a:solidFill>
                      </a:endParaRPr>
                    </a:p>
                  </a:txBody>
                  <a:tcPr/>
                </a:tc>
                <a:extLst>
                  <a:ext uri="{0D108BD9-81ED-4DB2-BD59-A6C34878D82A}">
                    <a16:rowId xmlns:a16="http://schemas.microsoft.com/office/drawing/2014/main" val="2293679772"/>
                  </a:ext>
                </a:extLst>
              </a:tr>
              <a:tr h="527863">
                <a:tc>
                  <a:txBody>
                    <a:bodyPr/>
                    <a:lstStyle/>
                    <a:p>
                      <a:r>
                        <a:rPr lang="en-GB"/>
                        <a:t>Motivation for the staff and new potential employees 10</a:t>
                      </a:r>
                      <a:endParaRPr lang="en-US"/>
                    </a:p>
                  </a:txBody>
                  <a:tcPr/>
                </a:tc>
                <a:tc>
                  <a:txBody>
                    <a:bodyPr/>
                    <a:lstStyle/>
                    <a:p>
                      <a:r>
                        <a:rPr lang="en-GB"/>
                        <a:t>More money spent by the gouvernement -5 </a:t>
                      </a:r>
                      <a:endParaRPr lang="en-US"/>
                    </a:p>
                  </a:txBody>
                  <a:tcPr/>
                </a:tc>
                <a:extLst>
                  <a:ext uri="{0D108BD9-81ED-4DB2-BD59-A6C34878D82A}">
                    <a16:rowId xmlns:a16="http://schemas.microsoft.com/office/drawing/2014/main" val="1433454381"/>
                  </a:ext>
                </a:extLst>
              </a:tr>
              <a:tr h="595347">
                <a:tc>
                  <a:txBody>
                    <a:bodyPr/>
                    <a:lstStyle/>
                    <a:p>
                      <a:r>
                        <a:rPr lang="en-GB"/>
                        <a:t>Benefits and less taxes increase the want to work in health care services 7</a:t>
                      </a:r>
                      <a:endParaRPr lang="en-US"/>
                    </a:p>
                  </a:txBody>
                  <a:tcPr/>
                </a:tc>
                <a:tc>
                  <a:txBody>
                    <a:bodyPr/>
                    <a:lstStyle/>
                    <a:p>
                      <a:r>
                        <a:rPr lang="en-GB"/>
                        <a:t>Increase Organizational costs -5</a:t>
                      </a:r>
                      <a:endParaRPr lang="en-US"/>
                    </a:p>
                  </a:txBody>
                  <a:tcPr/>
                </a:tc>
                <a:extLst>
                  <a:ext uri="{0D108BD9-81ED-4DB2-BD59-A6C34878D82A}">
                    <a16:rowId xmlns:a16="http://schemas.microsoft.com/office/drawing/2014/main" val="534723630"/>
                  </a:ext>
                </a:extLst>
              </a:tr>
              <a:tr h="527863">
                <a:tc>
                  <a:txBody>
                    <a:bodyPr/>
                    <a:lstStyle/>
                    <a:p>
                      <a:r>
                        <a:rPr lang="en-GB"/>
                        <a:t>More students applying for these courses and doing better job 5</a:t>
                      </a:r>
                      <a:endParaRPr lang="en-US"/>
                    </a:p>
                  </a:txBody>
                  <a:tcPr/>
                </a:tc>
                <a:tc>
                  <a:txBody>
                    <a:bodyPr/>
                    <a:lstStyle/>
                    <a:p>
                      <a:endParaRPr lang="en-US"/>
                    </a:p>
                  </a:txBody>
                  <a:tcPr/>
                </a:tc>
                <a:extLst>
                  <a:ext uri="{0D108BD9-81ED-4DB2-BD59-A6C34878D82A}">
                    <a16:rowId xmlns:a16="http://schemas.microsoft.com/office/drawing/2014/main" val="3353732898"/>
                  </a:ext>
                </a:extLst>
              </a:tr>
              <a:tr h="527863">
                <a:tc>
                  <a:txBody>
                    <a:bodyPr/>
                    <a:lstStyle/>
                    <a:p>
                      <a:r>
                        <a:rPr lang="en-GB"/>
                        <a:t>Mental health and physical wellness becoming stronger 10</a:t>
                      </a:r>
                      <a:endParaRPr lang="en-US"/>
                    </a:p>
                  </a:txBody>
                  <a:tcPr/>
                </a:tc>
                <a:tc>
                  <a:txBody>
                    <a:bodyPr/>
                    <a:lstStyle/>
                    <a:p>
                      <a:endParaRPr lang="en-US"/>
                    </a:p>
                  </a:txBody>
                  <a:tcPr/>
                </a:tc>
                <a:extLst>
                  <a:ext uri="{0D108BD9-81ED-4DB2-BD59-A6C34878D82A}">
                    <a16:rowId xmlns:a16="http://schemas.microsoft.com/office/drawing/2014/main" val="986361476"/>
                  </a:ext>
                </a:extLst>
              </a:tr>
              <a:tr h="595347">
                <a:tc>
                  <a:txBody>
                    <a:bodyPr/>
                    <a:lstStyle/>
                    <a:p>
                      <a:r>
                        <a:rPr lang="en-GB"/>
                        <a:t>Good working conditions will increase the number of patients consulted 9</a:t>
                      </a:r>
                      <a:endParaRPr lang="en-US"/>
                    </a:p>
                  </a:txBody>
                  <a:tcPr/>
                </a:tc>
                <a:tc>
                  <a:txBody>
                    <a:bodyPr/>
                    <a:lstStyle/>
                    <a:p>
                      <a:endParaRPr lang="en-US"/>
                    </a:p>
                  </a:txBody>
                  <a:tcPr/>
                </a:tc>
                <a:extLst>
                  <a:ext uri="{0D108BD9-81ED-4DB2-BD59-A6C34878D82A}">
                    <a16:rowId xmlns:a16="http://schemas.microsoft.com/office/drawing/2014/main" val="230352815"/>
                  </a:ext>
                </a:extLst>
              </a:tr>
              <a:tr h="773951">
                <a:tc>
                  <a:txBody>
                    <a:bodyPr/>
                    <a:lstStyle/>
                    <a:p>
                      <a:r>
                        <a:rPr lang="en-GB"/>
                        <a:t>More qualified employees coming back to their job and minimising the nurse turnover  10</a:t>
                      </a:r>
                      <a:endParaRPr lang="en-US"/>
                    </a:p>
                  </a:txBody>
                  <a:tcPr/>
                </a:tc>
                <a:tc>
                  <a:txBody>
                    <a:bodyPr/>
                    <a:lstStyle/>
                    <a:p>
                      <a:endParaRPr lang="en-US"/>
                    </a:p>
                  </a:txBody>
                  <a:tcPr/>
                </a:tc>
                <a:extLst>
                  <a:ext uri="{0D108BD9-81ED-4DB2-BD59-A6C34878D82A}">
                    <a16:rowId xmlns:a16="http://schemas.microsoft.com/office/drawing/2014/main" val="680948750"/>
                  </a:ext>
                </a:extLst>
              </a:tr>
            </a:tbl>
          </a:graphicData>
        </a:graphic>
      </p:graphicFrame>
      <p:sp>
        <p:nvSpPr>
          <p:cNvPr id="11" name="TextBox 10">
            <a:extLst>
              <a:ext uri="{FF2B5EF4-FFF2-40B4-BE49-F238E27FC236}">
                <a16:creationId xmlns:a16="http://schemas.microsoft.com/office/drawing/2014/main" id="{076579EB-4C79-D272-CAC5-3ABFAEFE8931}"/>
              </a:ext>
            </a:extLst>
          </p:cNvPr>
          <p:cNvSpPr txBox="1"/>
          <p:nvPr/>
        </p:nvSpPr>
        <p:spPr>
          <a:xfrm>
            <a:off x="4565951" y="2127341"/>
            <a:ext cx="6432853" cy="369332"/>
          </a:xfrm>
          <a:prstGeom prst="rect">
            <a:avLst/>
          </a:prstGeom>
          <a:noFill/>
          <a:ln>
            <a:solidFill>
              <a:schemeClr val="tx1"/>
            </a:solidFill>
          </a:ln>
        </p:spPr>
        <p:txBody>
          <a:bodyPr wrap="square" rtlCol="0">
            <a:spAutoFit/>
          </a:bodyPr>
          <a:lstStyle/>
          <a:p>
            <a:pPr algn="l"/>
            <a:r>
              <a:rPr lang="en-US" sz="1800" b="1"/>
              <a:t>Increase wages, offer benefits and good working conditions.</a:t>
            </a:r>
            <a:endParaRPr lang="en-US" b="1"/>
          </a:p>
        </p:txBody>
      </p:sp>
    </p:spTree>
    <p:extLst>
      <p:ext uri="{BB962C8B-B14F-4D97-AF65-F5344CB8AC3E}">
        <p14:creationId xmlns:p14="http://schemas.microsoft.com/office/powerpoint/2010/main" val="33566601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142CBDD-6C40-DA1C-4811-6644C47D8045}"/>
              </a:ext>
            </a:extLst>
          </p:cNvPr>
          <p:cNvSpPr>
            <a:spLocks noGrp="1"/>
          </p:cNvSpPr>
          <p:nvPr>
            <p:ph type="title"/>
          </p:nvPr>
        </p:nvSpPr>
        <p:spPr>
          <a:xfrm>
            <a:off x="283157" y="1123836"/>
            <a:ext cx="2947482" cy="4601183"/>
          </a:xfrm>
        </p:spPr>
        <p:txBody>
          <a:bodyPr>
            <a:normAutofit/>
          </a:bodyPr>
          <a:lstStyle/>
          <a:p>
            <a:r>
              <a:rPr lang="en-GB"/>
              <a:t>Conclusion and outcomes </a:t>
            </a:r>
            <a:endParaRPr lang="en-US"/>
          </a:p>
        </p:txBody>
      </p:sp>
      <p:sp>
        <p:nvSpPr>
          <p:cNvPr id="4" name="Content Placeholder 3">
            <a:extLst>
              <a:ext uri="{FF2B5EF4-FFF2-40B4-BE49-F238E27FC236}">
                <a16:creationId xmlns:a16="http://schemas.microsoft.com/office/drawing/2014/main" id="{00BD8BD3-EAF6-F740-8079-39CB1BBB36A1}"/>
              </a:ext>
            </a:extLst>
          </p:cNvPr>
          <p:cNvSpPr>
            <a:spLocks noGrp="1"/>
          </p:cNvSpPr>
          <p:nvPr>
            <p:ph idx="1"/>
          </p:nvPr>
        </p:nvSpPr>
        <p:spPr>
          <a:xfrm>
            <a:off x="3869267" y="864108"/>
            <a:ext cx="3585891" cy="5120640"/>
          </a:xfrm>
        </p:spPr>
        <p:txBody>
          <a:bodyPr>
            <a:normAutofit lnSpcReduction="10000"/>
          </a:bodyPr>
          <a:lstStyle/>
          <a:p>
            <a:pPr marL="0" indent="0">
              <a:buNone/>
            </a:pPr>
            <a:r>
              <a:rPr lang="en-US" sz="1400"/>
              <a:t>The nursing shortage is caused by four major factors: </a:t>
            </a:r>
            <a:endParaRPr lang="en-GB" sz="1400"/>
          </a:p>
          <a:p>
            <a:r>
              <a:rPr lang="en-US" sz="1400"/>
              <a:t>Retired nurses or those who have decided to leave the profession </a:t>
            </a:r>
            <a:endParaRPr lang="en-GB" sz="1400"/>
          </a:p>
          <a:p>
            <a:r>
              <a:rPr lang="en-US" sz="1400"/>
              <a:t>Because of the older workforce, the level of care patients require must be increased.</a:t>
            </a:r>
            <a:endParaRPr lang="en-GB" sz="1400"/>
          </a:p>
          <a:p>
            <a:r>
              <a:rPr lang="en-US" sz="1400"/>
              <a:t> Pre-licensure admission power is limited due to a nursing faculty lack of supply. </a:t>
            </a:r>
            <a:endParaRPr lang="en-GB" sz="1400"/>
          </a:p>
          <a:p>
            <a:r>
              <a:rPr lang="en-US" sz="1400"/>
              <a:t>Nursing exhaustion</a:t>
            </a:r>
            <a:endParaRPr lang="en-GB" sz="1400"/>
          </a:p>
          <a:p>
            <a:endParaRPr lang="en-GB" sz="1400"/>
          </a:p>
          <a:p>
            <a:pPr marL="0" indent="0">
              <a:buNone/>
            </a:pPr>
            <a:r>
              <a:rPr lang="en-US" sz="1400"/>
              <a:t>The evidence from the NHS is compliant with global research that shows that reduced nurse personnel are related to poorer outcomes in a variety of general acute wards or patient groups. It is difficult to identify a clear limit, and also the staff numbers mentioned are average values.</a:t>
            </a:r>
            <a:endParaRPr lang="en-GB" sz="1400"/>
          </a:p>
          <a:p>
            <a:pPr marL="0" indent="0">
              <a:buNone/>
            </a:pPr>
            <a:r>
              <a:rPr lang="en-GB" sz="1400"/>
              <a:t>In this scenario the best solution found by using a PMI is increasing wage, providing benefits and good working conditions . This will increase the wellbeing and engagement of the staff, it will help to employ more quality nursing staff </a:t>
            </a:r>
          </a:p>
        </p:txBody>
      </p:sp>
      <p:pic>
        <p:nvPicPr>
          <p:cNvPr id="7" name="Picture 6">
            <a:extLst>
              <a:ext uri="{FF2B5EF4-FFF2-40B4-BE49-F238E27FC236}">
                <a16:creationId xmlns:a16="http://schemas.microsoft.com/office/drawing/2014/main" id="{3741195E-22C4-1BEA-1D3F-9F9152FD04E0}"/>
              </a:ext>
            </a:extLst>
          </p:cNvPr>
          <p:cNvPicPr>
            <a:picLocks noChangeAspect="1"/>
          </p:cNvPicPr>
          <p:nvPr/>
        </p:nvPicPr>
        <p:blipFill rotWithShape="1">
          <a:blip r:embed="rId2"/>
          <a:srcRect l="10326" r="44518"/>
          <a:stretch/>
        </p:blipFill>
        <p:spPr>
          <a:xfrm>
            <a:off x="7818120" y="758952"/>
            <a:ext cx="3617432" cy="5330952"/>
          </a:xfrm>
          <a:prstGeom prst="rect">
            <a:avLst/>
          </a:prstGeom>
        </p:spPr>
      </p:pic>
    </p:spTree>
    <p:extLst>
      <p:ext uri="{BB962C8B-B14F-4D97-AF65-F5344CB8AC3E}">
        <p14:creationId xmlns:p14="http://schemas.microsoft.com/office/powerpoint/2010/main" val="9787337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4B4A0C03-3785-CEAF-DEE4-8C9493B627E4}"/>
              </a:ext>
            </a:extLst>
          </p:cNvPr>
          <p:cNvSpPr txBox="1"/>
          <p:nvPr/>
        </p:nvSpPr>
        <p:spPr>
          <a:xfrm>
            <a:off x="4448963" y="0"/>
            <a:ext cx="3294074" cy="707886"/>
          </a:xfrm>
          <a:prstGeom prst="rect">
            <a:avLst/>
          </a:prstGeom>
          <a:noFill/>
        </p:spPr>
        <p:txBody>
          <a:bodyPr wrap="square" rtlCol="0">
            <a:spAutoFit/>
          </a:bodyPr>
          <a:lstStyle/>
          <a:p>
            <a:pPr algn="l"/>
            <a:r>
              <a:rPr lang="en-GB" sz="4000" b="1"/>
              <a:t>Reference list </a:t>
            </a:r>
            <a:endParaRPr lang="en-US" sz="4000" b="1"/>
          </a:p>
        </p:txBody>
      </p:sp>
      <p:sp>
        <p:nvSpPr>
          <p:cNvPr id="5" name="TextBox 4">
            <a:extLst>
              <a:ext uri="{FF2B5EF4-FFF2-40B4-BE49-F238E27FC236}">
                <a16:creationId xmlns:a16="http://schemas.microsoft.com/office/drawing/2014/main" id="{32F9B4B2-1EDC-2DAF-5507-270E004F66DD}"/>
              </a:ext>
            </a:extLst>
          </p:cNvPr>
          <p:cNvSpPr txBox="1"/>
          <p:nvPr/>
        </p:nvSpPr>
        <p:spPr>
          <a:xfrm>
            <a:off x="520095" y="707886"/>
            <a:ext cx="11671905" cy="5909310"/>
          </a:xfrm>
          <a:prstGeom prst="rect">
            <a:avLst/>
          </a:prstGeom>
          <a:noFill/>
        </p:spPr>
        <p:txBody>
          <a:bodyPr wrap="square" rtlCol="0">
            <a:spAutoFit/>
          </a:bodyPr>
          <a:lstStyle/>
          <a:p>
            <a:pPr algn="l"/>
            <a:r>
              <a:rPr lang="en-US">
                <a:latin typeface="Arial" panose="020B0604020202020204" pitchFamily="34" charset="0"/>
                <a:cs typeface="Arial" panose="020B0604020202020204" pitchFamily="34" charset="0"/>
              </a:rPr>
              <a:t> Health Education England (2017) HEE launches plan to ‘future-proof’ NHS and care workforce. </a:t>
            </a:r>
            <a:r>
              <a:rPr lang="en-US">
                <a:latin typeface="Arial" panose="020B0604020202020204" pitchFamily="34" charset="0"/>
                <a:cs typeface="Arial" panose="020B0604020202020204" pitchFamily="34" charset="0"/>
                <a:hlinkClick r:id="rId2"/>
              </a:rPr>
              <a:t>www.hee.nhs.uk/news-blogs-events/news/hee-launches-plan-future-proof-nhs-care-workforce</a:t>
            </a:r>
            <a:r>
              <a:rPr lang="en-GB">
                <a:latin typeface="Arial" panose="020B0604020202020204" pitchFamily="34" charset="0"/>
                <a:cs typeface="Arial" panose="020B0604020202020204" pitchFamily="34" charset="0"/>
              </a:rPr>
              <a:t> </a:t>
            </a:r>
          </a:p>
          <a:p>
            <a:pPr algn="l"/>
            <a:r>
              <a:rPr lang="en-US">
                <a:latin typeface="Arial" panose="020B0604020202020204" pitchFamily="34" charset="0"/>
                <a:cs typeface="Arial" panose="020B0604020202020204" pitchFamily="34" charset="0"/>
              </a:rPr>
              <a:t>Skills for Care (2018) The state of the adult social care sector and workforce in England: executive summary. </a:t>
            </a:r>
            <a:r>
              <a:rPr lang="en-US">
                <a:latin typeface="Arial" panose="020B0604020202020204" pitchFamily="34" charset="0"/>
                <a:cs typeface="Arial" panose="020B0604020202020204" pitchFamily="34" charset="0"/>
                <a:hlinkClick r:id="rId3"/>
              </a:rPr>
              <a:t>www.skillsforcare.org.uk/NMDS-SC-intelligence/Workforce-intelligence/documents/State-of-the-adult- social-care-sector/The-state-of-the-adult-social-care-sector-and-workforce-2018.pdf</a:t>
            </a:r>
            <a:r>
              <a:rPr lang="en-GB">
                <a:latin typeface="Arial" panose="020B0604020202020204" pitchFamily="34" charset="0"/>
                <a:cs typeface="Arial" panose="020B0604020202020204" pitchFamily="34" charset="0"/>
              </a:rPr>
              <a:t> </a:t>
            </a:r>
          </a:p>
          <a:p>
            <a:pPr algn="l"/>
            <a:r>
              <a:rPr lang="en-US">
                <a:latin typeface="Arial" panose="020B0604020202020204" pitchFamily="34" charset="0"/>
                <a:cs typeface="Arial" panose="020B0604020202020204" pitchFamily="34" charset="0"/>
              </a:rPr>
              <a:t> NHS Digital (2018) Healthcare Workforce Statistics – March 2018. digital.nhs.uk/data-and-information/ publications/statistical/healthcare-workforce-statistics/march-2018-experimental/content</a:t>
            </a:r>
            <a:r>
              <a:rPr lang="en-GB">
                <a:latin typeface="Arial" panose="020B0604020202020204" pitchFamily="34" charset="0"/>
                <a:cs typeface="Arial" panose="020B0604020202020204" pitchFamily="34" charset="0"/>
              </a:rPr>
              <a:t> . (</a:t>
            </a:r>
            <a:r>
              <a:rPr lang="en-US">
                <a:latin typeface="Arial" panose="020B0604020202020204" pitchFamily="34" charset="0"/>
                <a:cs typeface="Arial" panose="020B0604020202020204" pitchFamily="34" charset="0"/>
              </a:rPr>
              <a:t>Independent provider workforce based on those organisations that provided data to NHS Digital or whose data could be extracted from the electronic staff record</a:t>
            </a:r>
            <a:r>
              <a:rPr lang="en-GB">
                <a:latin typeface="Arial" panose="020B0604020202020204" pitchFamily="34" charset="0"/>
                <a:cs typeface="Arial" panose="020B0604020202020204" pitchFamily="34" charset="0"/>
              </a:rPr>
              <a:t>.)</a:t>
            </a:r>
          </a:p>
          <a:p>
            <a:pPr algn="l"/>
            <a:r>
              <a:rPr lang="en-US">
                <a:latin typeface="Arial" panose="020B0604020202020204" pitchFamily="34" charset="0"/>
                <a:cs typeface="Arial" panose="020B0604020202020204" pitchFamily="34" charset="0"/>
              </a:rPr>
              <a:t>NHS Improvement (2018) Performance of the NHS provider sector for the year ended 31 March 2018. </a:t>
            </a:r>
            <a:r>
              <a:rPr lang="en-GB">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improvement.nhs.uk/documents/2852/Quarter_4_2017-18_performance_report.pd</a:t>
            </a:r>
            <a:r>
              <a:rPr lang="en-GB">
                <a:latin typeface="Arial" panose="020B0604020202020204" pitchFamily="34" charset="0"/>
                <a:cs typeface="Arial" panose="020B0604020202020204" pitchFamily="34" charset="0"/>
              </a:rPr>
              <a:t>f </a:t>
            </a:r>
          </a:p>
          <a:p>
            <a:pPr algn="l"/>
            <a:r>
              <a:rPr lang="en-US">
                <a:latin typeface="Arial" panose="020B0604020202020204" pitchFamily="34" charset="0"/>
                <a:cs typeface="Arial" panose="020B0604020202020204" pitchFamily="34" charset="0"/>
                <a:hlinkClick r:id="rId4"/>
              </a:rPr>
              <a:t>https://www.england.nhs.uk</a:t>
            </a:r>
            <a:r>
              <a:rPr lang="en-GB">
                <a:latin typeface="Arial" panose="020B0604020202020204" pitchFamily="34" charset="0"/>
                <a:cs typeface="Arial" panose="020B0604020202020204" pitchFamily="34" charset="0"/>
              </a:rPr>
              <a:t> </a:t>
            </a:r>
          </a:p>
          <a:p>
            <a:pPr algn="l"/>
            <a:r>
              <a:rPr lang="en-US">
                <a:latin typeface="Arial" panose="020B0604020202020204" pitchFamily="34" charset="0"/>
                <a:cs typeface="Arial" panose="020B0604020202020204" pitchFamily="34" charset="0"/>
              </a:rPr>
              <a:t> Health Education England (2018) HEE Board Meeting – 16 October 2018. </a:t>
            </a:r>
            <a:r>
              <a:rPr lang="en-US">
                <a:latin typeface="Arial" panose="020B0604020202020204" pitchFamily="34" charset="0"/>
                <a:cs typeface="Arial" panose="020B0604020202020204" pitchFamily="34" charset="0"/>
                <a:hlinkClick r:id="rId5"/>
              </a:rPr>
              <a:t>www.hee.nhs.uk/about/how- we-work/board-meetings-papers/hee-board-meeting-16-october-2018</a:t>
            </a:r>
            <a:r>
              <a:rPr lang="en-GB">
                <a:latin typeface="Arial" panose="020B0604020202020204" pitchFamily="34" charset="0"/>
                <a:cs typeface="Arial" panose="020B0604020202020204" pitchFamily="34" charset="0"/>
              </a:rPr>
              <a:t> </a:t>
            </a:r>
          </a:p>
          <a:p>
            <a:pPr algn="l"/>
            <a:r>
              <a:rPr lang="en-US">
                <a:latin typeface="Arial" panose="020B0604020202020204" pitchFamily="34" charset="0"/>
                <a:cs typeface="Arial" panose="020B0604020202020204" pitchFamily="34" charset="0"/>
              </a:rPr>
              <a:t>House of Lords [Select Committee on the Long-term Sustainability of the NHS] (2017) The long-term sustainability of the NHS and adult social care. Report of session 2016–17. </a:t>
            </a:r>
            <a:endParaRPr lang="en-GB">
              <a:latin typeface="Arial" panose="020B0604020202020204" pitchFamily="34" charset="0"/>
              <a:cs typeface="Arial" panose="020B0604020202020204" pitchFamily="34" charset="0"/>
            </a:endParaRPr>
          </a:p>
          <a:p>
            <a:pPr algn="l"/>
            <a:r>
              <a:rPr lang="en-US">
                <a:latin typeface="Arial" panose="020B0604020202020204" pitchFamily="34" charset="0"/>
                <a:cs typeface="Arial" panose="020B0604020202020204" pitchFamily="34" charset="0"/>
              </a:rPr>
              <a:t>publications.parliament.uk/</a:t>
            </a:r>
            <a:r>
              <a:rPr lang="en-GB">
                <a:latin typeface="Arial" panose="020B0604020202020204" pitchFamily="34" charset="0"/>
                <a:cs typeface="Arial" panose="020B0604020202020204" pitchFamily="34" charset="0"/>
              </a:rPr>
              <a:t>pa</a:t>
            </a:r>
            <a:r>
              <a:rPr lang="en-US">
                <a:latin typeface="Arial" panose="020B0604020202020204" pitchFamily="34" charset="0"/>
                <a:cs typeface="Arial" panose="020B0604020202020204" pitchFamily="34" charset="0"/>
              </a:rPr>
              <a:t>/ld201617/ldselect/ldnhssus/151/151.pdf</a:t>
            </a:r>
            <a:r>
              <a:rPr lang="en-GB">
                <a:latin typeface="Arial" panose="020B0604020202020204" pitchFamily="34" charset="0"/>
                <a:cs typeface="Arial" panose="020B0604020202020204" pitchFamily="34" charset="0"/>
              </a:rPr>
              <a:t> </a:t>
            </a:r>
          </a:p>
          <a:p>
            <a:pPr algn="l"/>
            <a:r>
              <a:rPr lang="en-US">
                <a:latin typeface="Arial" panose="020B0604020202020204" pitchFamily="34" charset="0"/>
                <a:cs typeface="Arial" panose="020B0604020202020204" pitchFamily="34" charset="0"/>
              </a:rPr>
              <a:t>Health Education England (2017) Facing the facts, shaping the future. </a:t>
            </a:r>
            <a:r>
              <a:rPr lang="en-GB">
                <a:latin typeface="Arial" panose="020B0604020202020204" pitchFamily="34" charset="0"/>
                <a:cs typeface="Arial" panose="020B0604020202020204" pitchFamily="34" charset="0"/>
              </a:rPr>
              <a:t> </a:t>
            </a:r>
            <a:r>
              <a:rPr lang="en-US">
                <a:latin typeface="Arial" panose="020B0604020202020204" pitchFamily="34" charset="0"/>
                <a:cs typeface="Arial" panose="020B0604020202020204" pitchFamily="34" charset="0"/>
              </a:rPr>
              <a:t>www.hee.nhs.uk/our-work/ workforce-strategy</a:t>
            </a:r>
            <a:r>
              <a:rPr lang="en-GB">
                <a:latin typeface="Arial" panose="020B0604020202020204" pitchFamily="34" charset="0"/>
                <a:cs typeface="Arial" panose="020B0604020202020204" pitchFamily="34" charset="0"/>
              </a:rPr>
              <a:t> </a:t>
            </a:r>
          </a:p>
          <a:p>
            <a:pPr algn="l"/>
            <a:r>
              <a:rPr lang="en-GB">
                <a:latin typeface="Arial" panose="020B0604020202020204" pitchFamily="34" charset="0"/>
                <a:cs typeface="Arial" panose="020B0604020202020204" pitchFamily="34" charset="0"/>
              </a:rPr>
              <a:t>King’s Fund (2018) </a:t>
            </a:r>
            <a:r>
              <a:rPr lang="en-US">
                <a:latin typeface="Arial" panose="020B0604020202020204" pitchFamily="34" charset="0"/>
                <a:cs typeface="Arial" panose="020B0604020202020204" pitchFamily="34" charset="0"/>
                <a:hlinkClick r:id="rId6"/>
              </a:rPr>
              <a:t>https://www.kingsfund.org.uk/sites/default/files/2018-11/The%20health%20care%20workforce%20in%20England.pdf</a:t>
            </a:r>
            <a:r>
              <a:rPr lang="en-GB">
                <a:latin typeface="Arial" panose="020B0604020202020204" pitchFamily="34" charset="0"/>
                <a:cs typeface="Arial" panose="020B0604020202020204" pitchFamily="34" charset="0"/>
              </a:rPr>
              <a:t> </a:t>
            </a:r>
            <a:endParaRPr lang="en-US">
              <a:latin typeface="Arial" panose="020B0604020202020204" pitchFamily="34" charset="0"/>
              <a:cs typeface="Arial" panose="020B0604020202020204" pitchFamily="34" charset="0"/>
            </a:endParaRPr>
          </a:p>
        </p:txBody>
      </p:sp>
      <p:sp>
        <p:nvSpPr>
          <p:cNvPr id="8" name="Title 1">
            <a:extLst>
              <a:ext uri="{FF2B5EF4-FFF2-40B4-BE49-F238E27FC236}">
                <a16:creationId xmlns:a16="http://schemas.microsoft.com/office/drawing/2014/main" id="{B258E6F9-3E9E-DD17-A348-5C9037D5329B}"/>
              </a:ext>
            </a:extLst>
          </p:cNvPr>
          <p:cNvSpPr>
            <a:spLocks noGrp="1"/>
          </p:cNvSpPr>
          <p:nvPr/>
        </p:nvSpPr>
        <p:spPr>
          <a:xfrm>
            <a:off x="4622259" y="1128408"/>
            <a:ext cx="2947482" cy="460118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a:lstStyle>
          <a:p>
            <a:endParaRPr lang="en-US"/>
          </a:p>
        </p:txBody>
      </p:sp>
    </p:spTree>
    <p:extLst>
      <p:ext uri="{BB962C8B-B14F-4D97-AF65-F5344CB8AC3E}">
        <p14:creationId xmlns:p14="http://schemas.microsoft.com/office/powerpoint/2010/main" val="2483173429"/>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16</Slides>
  <Notes>1</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Frame</vt:lpstr>
      <vt:lpstr>Problem solving and decision making   BMSW 4004 </vt:lpstr>
      <vt:lpstr>PowerPoint Presentation</vt:lpstr>
      <vt:lpstr>National Health Service, or the NHS, is the healthcare system currently prevalent within the United Kingdom. And, it serves as an end to end healthcare system. Presented below is the pestle analysis of the NHS to analyze the political, economic, socio-cultural, technological, environmental, and legal aspects that affect the NHS as of now.                     (Health education England 2017)</vt:lpstr>
      <vt:lpstr>The nature and outcomes of staff shortage on Proper Care and their employees </vt:lpstr>
      <vt:lpstr>PowerPoint Presentation</vt:lpstr>
      <vt:lpstr>All professions within the NHS are experiencing major staffing shortages. The NHS is at high risk due to a shortage of nursing personnel, midwives, GPs,  doctors, and personnel  of mental health. Despite the reality that recruiting and turnover remain to be issues, employees are quitting the service because they are not satisfied with their jobs.</vt:lpstr>
      <vt:lpstr>PowerPoint Presentation</vt:lpstr>
      <vt:lpstr>PowerPoint Presentation</vt:lpstr>
      <vt:lpstr>To fill vacancies and other short-term absenteeism in 2017–18, NHS trusts spent £5.5 billion on temp workers, or more than 10% of total pay expenditures. There are large gaps among labour capabilities and community needs as a result of an elderly population and the growing in chronic illness and fragility.  (NHS  Improvement (2018)) </vt:lpstr>
      <vt:lpstr>PowerPoint Presentation</vt:lpstr>
      <vt:lpstr>PowerPoint Presentation</vt:lpstr>
      <vt:lpstr>PowerPoint Presentation</vt:lpstr>
      <vt:lpstr>PowerPoint Presentation</vt:lpstr>
      <vt:lpstr>PowerPoint Presentation</vt:lpstr>
      <vt:lpstr>Conclusion and outcomes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Problem solving and decision making   BMSW 4004 </dc:title>
  <dc:creator>Nicoleta Damian (2120244)</dc:creator>
  <cp:lastModifiedBy>damian nicoleta</cp:lastModifiedBy>
  <cp:revision>7</cp:revision>
  <dcterms:created xsi:type="dcterms:W3CDTF">2022-07-16T23:08:43Z</dcterms:created>
  <dcterms:modified xsi:type="dcterms:W3CDTF">2022-07-17T12:19:37Z</dcterms:modified>
</cp:coreProperties>
</file>