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4"/>
    <p:restoredTop sz="94652"/>
  </p:normalViewPr>
  <p:slideViewPr>
    <p:cSldViewPr snapToGrid="0" snapToObjects="1">
      <p:cViewPr>
        <p:scale>
          <a:sx n="25" d="100"/>
          <a:sy n="25" d="100"/>
        </p:scale>
        <p:origin x="1944"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2/24/2020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2/24/2020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2/24/2020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2/24/2020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2/24/2020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2/24/2020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2/24/2020</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1.xml"/><Relationship Id="rId6" Type="http://schemas.microsoft.com/office/2007/relationships/hdphoto" Target="../media/hdphoto1.wdp"/><Relationship Id="rId11" Type="http://schemas.openxmlformats.org/officeDocument/2006/relationships/image" Target="../media/image9.png"/><Relationship Id="rId5" Type="http://schemas.openxmlformats.org/officeDocument/2006/relationships/image" Target="../media/image4.png"/><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3009899" y="2066779"/>
            <a:ext cx="18109397" cy="345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r>
              <a:rPr lang="en-GB" altLang="en-US" sz="4800" dirty="0">
                <a:solidFill>
                  <a:srgbClr val="002060"/>
                </a:solidFill>
                <a:latin typeface="Calibri" charset="0"/>
                <a:ea typeface="Calibri" charset="0"/>
                <a:cs typeface="Calibri" charset="0"/>
              </a:rPr>
              <a:t>Project: IMechE Line Launcher</a:t>
            </a:r>
          </a:p>
          <a:p>
            <a:pPr eaLnBrk="1" hangingPunct="1">
              <a:lnSpc>
                <a:spcPct val="110000"/>
              </a:lnSpc>
              <a:spcBef>
                <a:spcPct val="0"/>
              </a:spcBef>
              <a:buFontTx/>
              <a:buNone/>
            </a:pPr>
            <a:r>
              <a:rPr lang="en-GB" altLang="en-US" sz="4000" b="1" dirty="0">
                <a:solidFill>
                  <a:srgbClr val="002060"/>
                </a:solidFill>
                <a:latin typeface="Calibri" charset="0"/>
                <a:ea typeface="Calibri" charset="0"/>
                <a:cs typeface="Calibri" charset="0"/>
              </a:rPr>
              <a:t>Lewis Aubrey, Ben Gilbert, Olivia Jenkins, Taylor Winter</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Kerry Tudor, Richard Morgan</a:t>
            </a:r>
          </a:p>
          <a:p>
            <a:pPr eaLnBrk="1" hangingPunct="1">
              <a:lnSpc>
                <a:spcPct val="110000"/>
              </a:lnSpc>
              <a:spcBef>
                <a:spcPct val="0"/>
              </a:spcBef>
              <a:buFontTx/>
              <a:buNone/>
            </a:pPr>
            <a:endParaRPr lang="en-GB" altLang="en-US" sz="1800" dirty="0">
              <a:solidFill>
                <a:srgbClr val="002060"/>
              </a:solidFill>
              <a:latin typeface="Calibri" charset="0"/>
              <a:ea typeface="Calibri" charset="0"/>
              <a:cs typeface="Calibri" charset="0"/>
            </a:endParaRP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School</a:t>
            </a:r>
            <a:r>
              <a:rPr lang="en-GB" altLang="en-US" sz="3600" dirty="0">
                <a:solidFill>
                  <a:srgbClr val="002060"/>
                </a:solidFill>
                <a:latin typeface="Georgia" charset="0"/>
              </a:rPr>
              <a:t> </a:t>
            </a:r>
            <a:r>
              <a:rPr lang="en-GB" altLang="en-US" sz="3600" i="1" dirty="0">
                <a:solidFill>
                  <a:srgbClr val="002060"/>
                </a:solidFill>
                <a:latin typeface="Georgia" charset="0"/>
              </a:rPr>
              <a:t>of</a:t>
            </a:r>
            <a:r>
              <a:rPr lang="en-GB" altLang="en-US" sz="3600" dirty="0">
                <a:solidFill>
                  <a:srgbClr val="002060"/>
                </a:solidFill>
                <a:latin typeface="Georgia" charset="0"/>
              </a:rPr>
              <a:t> </a:t>
            </a:r>
            <a:r>
              <a:rPr lang="en-GB" altLang="en-US" sz="3600" b="1" dirty="0">
                <a:solidFill>
                  <a:srgbClr val="002060"/>
                </a:solidFill>
                <a:latin typeface="Calibri" charset="0"/>
                <a:ea typeface="Calibri" charset="0"/>
                <a:cs typeface="Calibri" charset="0"/>
              </a:rPr>
              <a:t>Engineering</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BEng Motorsport &amp; Automotive Engineering</a:t>
            </a:r>
            <a:endParaRPr lang="en-US" altLang="zh-CN" sz="3600" dirty="0">
              <a:solidFill>
                <a:srgbClr val="002060"/>
              </a:solidFill>
              <a:latin typeface="Calibri" charset="0"/>
              <a:ea typeface="Calibri" charset="0"/>
              <a:cs typeface="Calibri"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597" y="357622"/>
            <a:ext cx="3660125" cy="127995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18281" y="202845"/>
            <a:ext cx="1420200" cy="1576422"/>
          </a:xfrm>
          <a:prstGeom prst="rect">
            <a:avLst/>
          </a:prstGeom>
        </p:spPr>
      </p:pic>
      <p:cxnSp>
        <p:nvCxnSpPr>
          <p:cNvPr id="4" name="Straight Connector 3"/>
          <p:cNvCxnSpPr/>
          <p:nvPr/>
        </p:nvCxnSpPr>
        <p:spPr>
          <a:xfrm>
            <a:off x="180000" y="185404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 Box 6"/>
          <p:cNvSpPr txBox="1">
            <a:spLocks noChangeArrowheads="1"/>
          </p:cNvSpPr>
          <p:nvPr/>
        </p:nvSpPr>
        <p:spPr bwMode="auto">
          <a:xfrm>
            <a:off x="154461" y="5352553"/>
            <a:ext cx="7256576" cy="6905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Introduction</a:t>
            </a:r>
          </a:p>
          <a:p>
            <a:pPr>
              <a:spcBef>
                <a:spcPct val="50000"/>
              </a:spcBef>
            </a:pPr>
            <a:r>
              <a:rPr lang="en-AU" altLang="en-US" sz="2800" dirty="0"/>
              <a:t>The target for this project was to design and build a Line Launching device as per the regulations set out by The Institution of Mechanical Engineers. The device must be able to fire a squash ball with a line attached to any distance between 2 and 6 metres and cost no more than £30 to build. Below is a CAD model of our final design using electric motors to launch the squash ball.</a:t>
            </a:r>
            <a:endParaRPr lang="en-US" altLang="en-US" sz="2800" dirty="0"/>
          </a:p>
          <a:p>
            <a:pPr>
              <a:spcBef>
                <a:spcPct val="50000"/>
              </a:spcBef>
            </a:pPr>
            <a:endParaRPr lang="en-US" altLang="en-US" sz="2800" dirty="0"/>
          </a:p>
          <a:p>
            <a:pPr>
              <a:spcBef>
                <a:spcPct val="50000"/>
              </a:spcBef>
            </a:pPr>
            <a:endParaRPr lang="en-US" altLang="en-US" sz="2800" dirty="0"/>
          </a:p>
        </p:txBody>
      </p:sp>
      <p:sp>
        <p:nvSpPr>
          <p:cNvPr id="12" name="Text Box 8"/>
          <p:cNvSpPr txBox="1">
            <a:spLocks noChangeArrowheads="1"/>
          </p:cNvSpPr>
          <p:nvPr/>
        </p:nvSpPr>
        <p:spPr bwMode="auto">
          <a:xfrm>
            <a:off x="3606" y="15516833"/>
            <a:ext cx="7407431" cy="1623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20000"/>
              </a:spcBef>
            </a:pPr>
            <a:r>
              <a:rPr lang="en-AU" altLang="en-US" sz="3600" b="1" dirty="0"/>
              <a:t>Power Generation</a:t>
            </a:r>
            <a:endParaRPr lang="en-AU" altLang="en-US" sz="3200" b="1" dirty="0"/>
          </a:p>
          <a:p>
            <a:pPr>
              <a:spcBef>
                <a:spcPct val="20000"/>
              </a:spcBef>
            </a:pPr>
            <a:r>
              <a:rPr lang="en-AU" altLang="en-US" dirty="0"/>
              <a:t>The line launcher uses an electric firing system to generate the power required to launch the squash ball. </a:t>
            </a:r>
          </a:p>
          <a:p>
            <a:pPr>
              <a:spcBef>
                <a:spcPct val="20000"/>
              </a:spcBef>
            </a:pPr>
            <a:r>
              <a:rPr lang="en-AU" altLang="en-US" dirty="0"/>
              <a:t>It comprises of:</a:t>
            </a:r>
          </a:p>
          <a:p>
            <a:pPr marL="571500" indent="-571500">
              <a:spcBef>
                <a:spcPct val="20000"/>
              </a:spcBef>
              <a:buFont typeface="Arial" panose="020B0604020202020204" pitchFamily="34" charset="0"/>
              <a:buChar char="•"/>
            </a:pPr>
            <a:r>
              <a:rPr lang="en-AU" altLang="en-US" dirty="0"/>
              <a:t>2 540 size brushed motors</a:t>
            </a:r>
          </a:p>
          <a:p>
            <a:pPr marL="571500" indent="-571500">
              <a:spcBef>
                <a:spcPct val="20000"/>
              </a:spcBef>
              <a:buFont typeface="Arial" panose="020B0604020202020204" pitchFamily="34" charset="0"/>
              <a:buChar char="•"/>
            </a:pPr>
            <a:r>
              <a:rPr lang="en-AU" altLang="en-US" dirty="0"/>
              <a:t>2 high grip rotor wheels</a:t>
            </a:r>
          </a:p>
          <a:p>
            <a:pPr marL="571500" indent="-571500">
              <a:spcBef>
                <a:spcPct val="20000"/>
              </a:spcBef>
              <a:buFont typeface="Arial" panose="020B0604020202020204" pitchFamily="34" charset="0"/>
              <a:buChar char="•"/>
            </a:pPr>
            <a:r>
              <a:rPr lang="en-AU" altLang="en-US" dirty="0"/>
              <a:t>1 motor mounting plate</a:t>
            </a:r>
          </a:p>
          <a:p>
            <a:pPr marL="571500" indent="-571500">
              <a:spcBef>
                <a:spcPct val="20000"/>
              </a:spcBef>
              <a:buFont typeface="Arial" panose="020B0604020202020204" pitchFamily="34" charset="0"/>
              <a:buChar char="•"/>
            </a:pPr>
            <a:r>
              <a:rPr lang="en-AU" altLang="en-US" dirty="0"/>
              <a:t>1 circuit board with potentiometer control</a:t>
            </a:r>
          </a:p>
          <a:p>
            <a:pPr marL="571500" indent="-571500">
              <a:spcBef>
                <a:spcPct val="20000"/>
              </a:spcBef>
              <a:buFont typeface="Arial" panose="020B0604020202020204" pitchFamily="34" charset="0"/>
              <a:buChar char="•"/>
            </a:pPr>
            <a:r>
              <a:rPr lang="en-AU" altLang="en-US" dirty="0"/>
              <a:t>1 12V battery pack</a:t>
            </a:r>
          </a:p>
          <a:p>
            <a:pPr>
              <a:spcBef>
                <a:spcPct val="20000"/>
              </a:spcBef>
            </a:pPr>
            <a:r>
              <a:rPr lang="en-AU" altLang="en-US" dirty="0"/>
              <a:t>When the Squash ball is pushed by the trigger mechanism into the spinning rotor wheels it is squeezed between them and then forced out the other side at high speed propelling it out of the barrel. </a:t>
            </a:r>
          </a:p>
          <a:p>
            <a:pPr>
              <a:spcBef>
                <a:spcPct val="20000"/>
              </a:spcBef>
            </a:pPr>
            <a:r>
              <a:rPr lang="en-AU" altLang="en-US" dirty="0"/>
              <a:t>The system is both highly efficient and highly adjustable while remaining cost effective so as not to blow the budget.</a:t>
            </a:r>
          </a:p>
          <a:p>
            <a:pPr>
              <a:spcBef>
                <a:spcPct val="20000"/>
              </a:spcBef>
            </a:pPr>
            <a:r>
              <a:rPr lang="en-AU" altLang="en-US" sz="3600" b="1" dirty="0"/>
              <a:t>Safety Mechanism</a:t>
            </a:r>
          </a:p>
          <a:p>
            <a:pPr>
              <a:spcBef>
                <a:spcPct val="20000"/>
              </a:spcBef>
            </a:pPr>
            <a:r>
              <a:rPr lang="en-GB" dirty="0"/>
              <a:t>Although the design is simple, it is a dependable one. A simple bolt has been used to put through the end of the barrel as the safety system. It works in the same way as a cable lock method often used in gun barrels. When the pin is inserted the squash ball won’t be able to exit the end of the barrel, therefore stopping the line launcher from being accidentally fired causing harm to people or the surroundings. As the bolt is made of steel it can withstand a great amount of force without breaking, this brings another aspect of safety into it, as the bolt can be seen as a reliable safety mechanism.</a:t>
            </a:r>
          </a:p>
          <a:p>
            <a:pPr>
              <a:spcBef>
                <a:spcPct val="20000"/>
              </a:spcBef>
            </a:pPr>
            <a:endParaRPr lang="en-AU" altLang="en-US" dirty="0"/>
          </a:p>
          <a:p>
            <a:pPr>
              <a:spcBef>
                <a:spcPct val="20000"/>
              </a:spcBef>
            </a:pPr>
            <a:endParaRPr lang="en-AU" altLang="en-US" dirty="0"/>
          </a:p>
          <a:p>
            <a:pPr>
              <a:spcBef>
                <a:spcPct val="20000"/>
              </a:spcBef>
            </a:pPr>
            <a:endParaRPr lang="en-AU" altLang="en-US" sz="3600" b="1" dirty="0"/>
          </a:p>
          <a:p>
            <a:pPr>
              <a:spcBef>
                <a:spcPct val="20000"/>
              </a:spcBef>
            </a:pPr>
            <a:endParaRPr lang="en-AU" altLang="en-US" sz="3600" dirty="0"/>
          </a:p>
          <a:p>
            <a:pPr>
              <a:spcBef>
                <a:spcPct val="20000"/>
              </a:spcBef>
            </a:pPr>
            <a:r>
              <a:rPr lang="en-AU" altLang="en-US" dirty="0"/>
              <a:t> </a:t>
            </a:r>
            <a:endParaRPr lang="en-AU" altLang="en-US" sz="2800" dirty="0"/>
          </a:p>
        </p:txBody>
      </p:sp>
      <p:sp>
        <p:nvSpPr>
          <p:cNvPr id="14" name="Text Box 19"/>
          <p:cNvSpPr txBox="1">
            <a:spLocks noChangeArrowheads="1"/>
          </p:cNvSpPr>
          <p:nvPr/>
        </p:nvSpPr>
        <p:spPr bwMode="auto">
          <a:xfrm>
            <a:off x="7706314" y="21124496"/>
            <a:ext cx="6410325" cy="1765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2000" i="1" dirty="0">
                <a:latin typeface="Times New Roman" charset="0"/>
              </a:rPr>
              <a:t>Figure 3 shows a photo of the finished chassis design with the barrel mounted to it. The main reason for this simple design was to keep the overall cost down while still retaining a good amount of angle adjustability. </a:t>
            </a:r>
          </a:p>
        </p:txBody>
      </p:sp>
      <p:sp>
        <p:nvSpPr>
          <p:cNvPr id="22" name="Text Box 10"/>
          <p:cNvSpPr txBox="1">
            <a:spLocks noChangeArrowheads="1"/>
          </p:cNvSpPr>
          <p:nvPr/>
        </p:nvSpPr>
        <p:spPr bwMode="auto">
          <a:xfrm>
            <a:off x="14788911" y="21805223"/>
            <a:ext cx="6415088" cy="478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Acknowledgements</a:t>
            </a:r>
          </a:p>
          <a:p>
            <a:pPr>
              <a:spcBef>
                <a:spcPct val="50000"/>
              </a:spcBef>
            </a:pPr>
            <a:r>
              <a:rPr lang="en-AU" altLang="en-US" dirty="0" smtClean="0"/>
              <a:t>Thanks to:</a:t>
            </a:r>
          </a:p>
          <a:p>
            <a:pPr marL="342900" indent="-342900">
              <a:spcBef>
                <a:spcPct val="50000"/>
              </a:spcBef>
              <a:buFont typeface="Arial" panose="020B0604020202020204" pitchFamily="34" charset="0"/>
              <a:buChar char="•"/>
            </a:pPr>
            <a:r>
              <a:rPr lang="en-AU" altLang="en-US" dirty="0" smtClean="0"/>
              <a:t>Andrew Tibbott</a:t>
            </a:r>
          </a:p>
          <a:p>
            <a:pPr marL="342900" indent="-342900">
              <a:spcBef>
                <a:spcPct val="50000"/>
              </a:spcBef>
              <a:buFont typeface="Arial" panose="020B0604020202020204" pitchFamily="34" charset="0"/>
              <a:buChar char="•"/>
            </a:pPr>
            <a:r>
              <a:rPr lang="en-AU" altLang="en-US" dirty="0" smtClean="0"/>
              <a:t>Dave Cooper</a:t>
            </a:r>
          </a:p>
          <a:p>
            <a:pPr marL="342900" indent="-342900">
              <a:spcBef>
                <a:spcPct val="50000"/>
              </a:spcBef>
              <a:buFont typeface="Arial" panose="020B0604020202020204" pitchFamily="34" charset="0"/>
              <a:buChar char="•"/>
            </a:pPr>
            <a:r>
              <a:rPr lang="en-AU" altLang="en-US" dirty="0" smtClean="0"/>
              <a:t>Paul Davies</a:t>
            </a:r>
          </a:p>
          <a:p>
            <a:pPr>
              <a:spcBef>
                <a:spcPct val="50000"/>
              </a:spcBef>
            </a:pPr>
            <a:r>
              <a:rPr lang="en-AU" altLang="en-US" dirty="0" smtClean="0"/>
              <a:t>For assistance with assembly and manufacture. </a:t>
            </a:r>
            <a:endParaRPr lang="en-US" altLang="en-US" dirty="0"/>
          </a:p>
          <a:p>
            <a:pPr>
              <a:spcBef>
                <a:spcPct val="50000"/>
              </a:spcBef>
            </a:pPr>
            <a:endParaRPr lang="en-US" altLang="en-US" dirty="0"/>
          </a:p>
        </p:txBody>
      </p:sp>
      <p:sp>
        <p:nvSpPr>
          <p:cNvPr id="23" name="Text Box 11"/>
          <p:cNvSpPr txBox="1">
            <a:spLocks noChangeArrowheads="1"/>
          </p:cNvSpPr>
          <p:nvPr/>
        </p:nvSpPr>
        <p:spPr bwMode="auto">
          <a:xfrm>
            <a:off x="14625098" y="26563073"/>
            <a:ext cx="6415087" cy="1858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marL="228600" indent="-228600"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smtClean="0">
                <a:ea typeface="Arial" charset="0"/>
                <a:cs typeface="Arial" charset="0"/>
              </a:rPr>
              <a:t>References</a:t>
            </a:r>
          </a:p>
          <a:p>
            <a:pPr>
              <a:spcBef>
                <a:spcPct val="50000"/>
              </a:spcBef>
            </a:pPr>
            <a:r>
              <a:rPr lang="en-US" sz="2000" dirty="0"/>
              <a:t>Design Challenge General Specification and Rules (October 2019)</a:t>
            </a:r>
            <a:endParaRPr lang="en-AU" altLang="en-US" sz="2000" b="1" i="1" dirty="0">
              <a:latin typeface="Times New Roman" panose="02020603050405020304" pitchFamily="18" charset="0"/>
              <a:ea typeface="Arial" charset="0"/>
              <a:cs typeface="Times New Roman" panose="02020603050405020304" pitchFamily="18" charset="0"/>
            </a:endParaRPr>
          </a:p>
        </p:txBody>
      </p:sp>
      <p:sp>
        <p:nvSpPr>
          <p:cNvPr id="24" name="Text Box 22"/>
          <p:cNvSpPr txBox="1">
            <a:spLocks noChangeArrowheads="1"/>
          </p:cNvSpPr>
          <p:nvPr/>
        </p:nvSpPr>
        <p:spPr bwMode="auto">
          <a:xfrm>
            <a:off x="14711488" y="5643754"/>
            <a:ext cx="6415087" cy="579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r>
              <a:rPr lang="en-GB" sz="3600" b="1" dirty="0"/>
              <a:t>Energy Release</a:t>
            </a:r>
            <a:endParaRPr lang="en-GB" sz="3600" dirty="0"/>
          </a:p>
          <a:p>
            <a:r>
              <a:rPr lang="en-GB" dirty="0"/>
              <a:t> </a:t>
            </a:r>
          </a:p>
          <a:p>
            <a:r>
              <a:rPr lang="en-GB" dirty="0"/>
              <a:t>A syringe has been used as a pressurised air system. The syringe is attached to the bottom end of the barrel by a small plastic tube that leads into the base of the barrel. When the syringe is compressed, the air pressurised air releases the squash ball into the motors in the barrel. The motors can then be triggered from a small electrical trigger, thus firing the squash ball out of the end of the barrel. </a:t>
            </a:r>
          </a:p>
          <a:p>
            <a:pPr>
              <a:spcBef>
                <a:spcPct val="50000"/>
              </a:spcBef>
            </a:pPr>
            <a:endParaRPr lang="en-AU" altLang="en-US" sz="2800" dirty="0"/>
          </a:p>
        </p:txBody>
      </p:sp>
      <p:sp>
        <p:nvSpPr>
          <p:cNvPr id="30" name="Rectangle 29"/>
          <p:cNvSpPr>
            <a:spLocks noChangeArrowheads="1"/>
          </p:cNvSpPr>
          <p:nvPr/>
        </p:nvSpPr>
        <p:spPr bwMode="auto">
          <a:xfrm>
            <a:off x="14704210" y="18840038"/>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1" name="Rectangle 30"/>
          <p:cNvSpPr>
            <a:spLocks noChangeArrowheads="1"/>
          </p:cNvSpPr>
          <p:nvPr/>
        </p:nvSpPr>
        <p:spPr bwMode="auto">
          <a:xfrm>
            <a:off x="440292" y="17118912"/>
            <a:ext cx="4741303"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2" name="Rectangle 31"/>
          <p:cNvSpPr>
            <a:spLocks noChangeArrowheads="1"/>
          </p:cNvSpPr>
          <p:nvPr/>
        </p:nvSpPr>
        <p:spPr bwMode="auto">
          <a:xfrm>
            <a:off x="14625098" y="27057687"/>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5" name="TextBox 4"/>
          <p:cNvSpPr txBox="1"/>
          <p:nvPr/>
        </p:nvSpPr>
        <p:spPr>
          <a:xfrm>
            <a:off x="348597" y="2532558"/>
            <a:ext cx="2237294" cy="2554545"/>
          </a:xfrm>
          <a:prstGeom prst="rect">
            <a:avLst/>
          </a:prstGeom>
          <a:noFill/>
        </p:spPr>
        <p:txBody>
          <a:bodyPr wrap="square" rtlCol="0">
            <a:spAutoFit/>
          </a:bodyPr>
          <a:lstStyle/>
          <a:p>
            <a:pPr algn="ctr"/>
            <a:r>
              <a:rPr lang="en-US" sz="8000" b="1" dirty="0">
                <a:solidFill>
                  <a:schemeClr val="bg1"/>
                </a:solidFill>
              </a:rPr>
              <a:t>Your Pic</a:t>
            </a:r>
          </a:p>
        </p:txBody>
      </p:sp>
      <p:cxnSp>
        <p:nvCxnSpPr>
          <p:cNvPr id="36" name="Straight Connector 35"/>
          <p:cNvCxnSpPr/>
          <p:nvPr/>
        </p:nvCxnSpPr>
        <p:spPr>
          <a:xfrm>
            <a:off x="179999" y="2890588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2288600" y="29201563"/>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School</a:t>
            </a:r>
            <a:r>
              <a:rPr lang="en-GB" altLang="en-US" sz="3200" dirty="0">
                <a:solidFill>
                  <a:srgbClr val="002060"/>
                </a:solidFill>
                <a:latin typeface="Georgia" charset="0"/>
              </a:rPr>
              <a:t> </a:t>
            </a:r>
            <a:r>
              <a:rPr lang="en-GB" altLang="en-US" sz="3200" i="1" dirty="0">
                <a:solidFill>
                  <a:srgbClr val="002060"/>
                </a:solidFill>
                <a:latin typeface="Georgia" charset="0"/>
              </a:rPr>
              <a:t>of</a:t>
            </a:r>
            <a:r>
              <a:rPr lang="en-GB" altLang="en-US" sz="3200" dirty="0">
                <a:solidFill>
                  <a:srgbClr val="002060"/>
                </a:solidFill>
                <a:latin typeface="Georgia" charset="0"/>
              </a:rPr>
              <a:t> </a:t>
            </a:r>
            <a:r>
              <a:rPr lang="en-GB" altLang="en-US" sz="3200" b="1" dirty="0">
                <a:solidFill>
                  <a:srgbClr val="002060"/>
                </a:solidFill>
                <a:latin typeface="Calibri" charset="0"/>
                <a:ea typeface="Calibri" charset="0"/>
                <a:cs typeface="Calibri" charset="0"/>
              </a:rPr>
              <a:t>Engineering</a:t>
            </a:r>
            <a:endParaRPr lang="en-GB" sz="3200" dirty="0"/>
          </a:p>
        </p:txBody>
      </p:sp>
      <p:pic>
        <p:nvPicPr>
          <p:cNvPr id="28" name="Picture 27">
            <a:extLst>
              <a:ext uri="{FF2B5EF4-FFF2-40B4-BE49-F238E27FC236}">
                <a16:creationId xmlns:a16="http://schemas.microsoft.com/office/drawing/2014/main" xmlns="" id="{AFA56551-59E8-46D8-B838-172516510E5D}"/>
              </a:ext>
            </a:extLst>
          </p:cNvPr>
          <p:cNvPicPr>
            <a:picLocks noChangeAspect="1"/>
          </p:cNvPicPr>
          <p:nvPr/>
        </p:nvPicPr>
        <p:blipFill rotWithShape="1">
          <a:blip r:embed="rId4"/>
          <a:srcRect l="40935" t="33578" r="34381" b="11964"/>
          <a:stretch/>
        </p:blipFill>
        <p:spPr>
          <a:xfrm>
            <a:off x="0" y="1854042"/>
            <a:ext cx="3018983" cy="3746606"/>
          </a:xfrm>
          <a:prstGeom prst="rect">
            <a:avLst/>
          </a:prstGeom>
        </p:spPr>
      </p:pic>
      <p:pic>
        <p:nvPicPr>
          <p:cNvPr id="29" name="Picture 28">
            <a:extLst>
              <a:ext uri="{FF2B5EF4-FFF2-40B4-BE49-F238E27FC236}">
                <a16:creationId xmlns:a16="http://schemas.microsoft.com/office/drawing/2014/main" xmlns="" id="{DB1D57A1-52B7-4E7A-AEFD-4CFAEF0B6438}"/>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5000" r="96750">
                        <a14:foregroundMark x1="6208" y1="45000" x2="5000" y2="54667"/>
                        <a14:foregroundMark x1="6333" y1="44000" x2="6208" y2="45000"/>
                        <a14:foregroundMark x1="6624" y1="41667" x2="6333" y2="44000"/>
                        <a14:foregroundMark x1="6666" y1="41333" x2="6624" y2="41667"/>
                        <a14:foregroundMark x1="6772" y1="40489" x2="6666" y2="41333"/>
                        <a14:foregroundMark x1="7417" y1="35333" x2="7326" y2="36063"/>
                        <a14:foregroundMark x1="7750" y1="32667" x2="7417" y2="35333"/>
                        <a14:foregroundMark x1="5721" y1="63000" x2="6479" y2="71760"/>
                        <a14:foregroundMark x1="5000" y1="54667" x2="5721" y2="63000"/>
                        <a14:foregroundMark x1="94250" y1="37667" x2="96750" y2="34333"/>
                        <a14:backgroundMark x1="7000" y1="39333" x2="7000" y2="39333"/>
                        <a14:backgroundMark x1="6500" y1="36333" x2="7250" y2="40333"/>
                        <a14:backgroundMark x1="20250" y1="38667" x2="19750" y2="42333"/>
                        <a14:backgroundMark x1="33000" y1="37667" x2="32500" y2="40333"/>
                        <a14:backgroundMark x1="32500" y1="36000" x2="32500" y2="36000"/>
                        <a14:backgroundMark x1="20250" y1="35333" x2="20250" y2="35333"/>
                        <a14:backgroundMark x1="6000" y1="45000" x2="6000" y2="45000"/>
                        <a14:backgroundMark x1="6500" y1="44000" x2="6500" y2="44000"/>
                        <a14:backgroundMark x1="6500" y1="44000" x2="6500" y2="44000"/>
                        <a14:backgroundMark x1="6500" y1="44000" x2="6500" y2="44000"/>
                        <a14:backgroundMark x1="6500" y1="38333" x2="6500" y2="38333"/>
                        <a14:backgroundMark x1="6500" y1="41333" x2="6500" y2="41333"/>
                        <a14:backgroundMark x1="6500" y1="41667" x2="6500" y2="41667"/>
                        <a14:backgroundMark x1="7000" y1="35333" x2="7000" y2="35333"/>
                        <a14:backgroundMark x1="7000" y1="35333" x2="7000" y2="35333"/>
                        <a14:backgroundMark x1="7000" y1="35333" x2="7000" y2="35333"/>
                        <a14:backgroundMark x1="7250" y1="36000" x2="7250" y2="36000"/>
                        <a14:backgroundMark x1="7250" y1="36000" x2="7250" y2="36000"/>
                        <a14:backgroundMark x1="7250" y1="36333" x2="7250" y2="36333"/>
                        <a14:backgroundMark x1="6000" y1="63000" x2="6000" y2="63000"/>
                        <a14:backgroundMark x1="7000" y1="73000" x2="7000" y2="73000"/>
                        <a14:backgroundMark x1="7000" y1="72000" x2="7000" y2="72000"/>
                        <a14:backgroundMark x1="6250" y1="72000" x2="7000" y2="73000"/>
                      </a14:backgroundRemoval>
                    </a14:imgEffect>
                  </a14:imgLayer>
                </a14:imgProps>
              </a:ext>
            </a:extLst>
          </a:blip>
          <a:stretch>
            <a:fillRect/>
          </a:stretch>
        </p:blipFill>
        <p:spPr>
          <a:xfrm>
            <a:off x="250273" y="28421171"/>
            <a:ext cx="3124200" cy="2343150"/>
          </a:xfrm>
          <a:prstGeom prst="rect">
            <a:avLst/>
          </a:prstGeom>
        </p:spPr>
      </p:pic>
      <p:pic>
        <p:nvPicPr>
          <p:cNvPr id="33" name="Picture 32">
            <a:extLst>
              <a:ext uri="{FF2B5EF4-FFF2-40B4-BE49-F238E27FC236}">
                <a16:creationId xmlns:a16="http://schemas.microsoft.com/office/drawing/2014/main" xmlns="" id="{54FDEF0A-FBE0-4917-8D35-7A926B209EDB}"/>
              </a:ext>
            </a:extLst>
          </p:cNvPr>
          <p:cNvPicPr>
            <a:picLocks noChangeAspect="1"/>
          </p:cNvPicPr>
          <p:nvPr/>
        </p:nvPicPr>
        <p:blipFill>
          <a:blip r:embed="rId7"/>
          <a:stretch>
            <a:fillRect/>
          </a:stretch>
        </p:blipFill>
        <p:spPr>
          <a:xfrm>
            <a:off x="3731367" y="29308204"/>
            <a:ext cx="4008679" cy="702311"/>
          </a:xfrm>
          <a:prstGeom prst="rect">
            <a:avLst/>
          </a:prstGeom>
        </p:spPr>
      </p:pic>
      <p:pic>
        <p:nvPicPr>
          <p:cNvPr id="34" name="Picture 33">
            <a:extLst>
              <a:ext uri="{FF2B5EF4-FFF2-40B4-BE49-F238E27FC236}">
                <a16:creationId xmlns:a16="http://schemas.microsoft.com/office/drawing/2014/main" xmlns="" id="{F34A9169-7479-4520-8850-2ED6EAF4AFF5}"/>
              </a:ext>
            </a:extLst>
          </p:cNvPr>
          <p:cNvPicPr>
            <a:picLocks noChangeAspect="1"/>
          </p:cNvPicPr>
          <p:nvPr/>
        </p:nvPicPr>
        <p:blipFill>
          <a:blip r:embed="rId8"/>
          <a:stretch>
            <a:fillRect/>
          </a:stretch>
        </p:blipFill>
        <p:spPr>
          <a:xfrm>
            <a:off x="348596" y="10724445"/>
            <a:ext cx="5898647" cy="4441140"/>
          </a:xfrm>
          <a:prstGeom prst="rect">
            <a:avLst/>
          </a:prstGeom>
        </p:spPr>
      </p:pic>
      <p:pic>
        <p:nvPicPr>
          <p:cNvPr id="37" name="Picture 36">
            <a:extLst>
              <a:ext uri="{FF2B5EF4-FFF2-40B4-BE49-F238E27FC236}">
                <a16:creationId xmlns:a16="http://schemas.microsoft.com/office/drawing/2014/main" xmlns="" id="{BF3B4CDF-2B35-4555-A591-407A19190465}"/>
              </a:ext>
            </a:extLst>
          </p:cNvPr>
          <p:cNvPicPr>
            <a:picLocks noChangeAspect="1"/>
          </p:cNvPicPr>
          <p:nvPr/>
        </p:nvPicPr>
        <p:blipFill>
          <a:blip r:embed="rId9"/>
          <a:stretch>
            <a:fillRect/>
          </a:stretch>
        </p:blipFill>
        <p:spPr>
          <a:xfrm rot="5400000">
            <a:off x="7702144" y="15461252"/>
            <a:ext cx="5852520" cy="5485089"/>
          </a:xfrm>
          <a:prstGeom prst="rect">
            <a:avLst/>
          </a:prstGeom>
        </p:spPr>
      </p:pic>
      <p:pic>
        <p:nvPicPr>
          <p:cNvPr id="38" name="Picture 37">
            <a:extLst>
              <a:ext uri="{FF2B5EF4-FFF2-40B4-BE49-F238E27FC236}">
                <a16:creationId xmlns:a16="http://schemas.microsoft.com/office/drawing/2014/main" xmlns="" id="{4EE73B61-50A5-43B8-BFBF-705DE75DD20D}"/>
              </a:ext>
            </a:extLst>
          </p:cNvPr>
          <p:cNvPicPr>
            <a:picLocks noChangeAspect="1"/>
          </p:cNvPicPr>
          <p:nvPr/>
        </p:nvPicPr>
        <p:blipFill rotWithShape="1">
          <a:blip r:embed="rId10"/>
          <a:srcRect l="18943"/>
          <a:stretch/>
        </p:blipFill>
        <p:spPr>
          <a:xfrm>
            <a:off x="14973300" y="10647366"/>
            <a:ext cx="3787928" cy="3987988"/>
          </a:xfrm>
          <a:prstGeom prst="rect">
            <a:avLst/>
          </a:prstGeom>
        </p:spPr>
      </p:pic>
      <p:sp>
        <p:nvSpPr>
          <p:cNvPr id="39" name="TextBox 38">
            <a:extLst>
              <a:ext uri="{FF2B5EF4-FFF2-40B4-BE49-F238E27FC236}">
                <a16:creationId xmlns:a16="http://schemas.microsoft.com/office/drawing/2014/main" xmlns="" id="{9EB47945-6BB8-4592-908B-630EE40AADCE}"/>
              </a:ext>
            </a:extLst>
          </p:cNvPr>
          <p:cNvSpPr txBox="1"/>
          <p:nvPr/>
        </p:nvSpPr>
        <p:spPr>
          <a:xfrm>
            <a:off x="18761228" y="10647366"/>
            <a:ext cx="2622397" cy="4093428"/>
          </a:xfrm>
          <a:prstGeom prst="rect">
            <a:avLst/>
          </a:prstGeom>
          <a:noFill/>
        </p:spPr>
        <p:txBody>
          <a:bodyPr wrap="square" rtlCol="0">
            <a:spAutoFit/>
          </a:bodyPr>
          <a:lstStyle/>
          <a:p>
            <a:r>
              <a:rPr lang="en-GB" sz="2000" i="1" dirty="0">
                <a:latin typeface="Times New Roman" panose="02020603050405020304" pitchFamily="18" charset="0"/>
                <a:cs typeface="Times New Roman" panose="02020603050405020304" pitchFamily="18" charset="0"/>
              </a:rPr>
              <a:t>Figure 4 shows the design for the syringe trigger system at the base of the barrel. In this image the barrel has been made transparent so that the inner parts are visible. The high grip rotors are pictured in orange with the electric motors shown in red and the motor plate in blue.  </a:t>
            </a:r>
          </a:p>
        </p:txBody>
      </p:sp>
      <p:pic>
        <p:nvPicPr>
          <p:cNvPr id="41" name="Picture 40">
            <a:extLst>
              <a:ext uri="{FF2B5EF4-FFF2-40B4-BE49-F238E27FC236}">
                <a16:creationId xmlns:a16="http://schemas.microsoft.com/office/drawing/2014/main" xmlns="" id="{44105824-DBD5-4C33-BBC1-FBD2EF1E046E}"/>
              </a:ext>
            </a:extLst>
          </p:cNvPr>
          <p:cNvPicPr>
            <a:picLocks noChangeAspect="1"/>
          </p:cNvPicPr>
          <p:nvPr/>
        </p:nvPicPr>
        <p:blipFill>
          <a:blip r:embed="rId11"/>
          <a:stretch>
            <a:fillRect/>
          </a:stretch>
        </p:blipFill>
        <p:spPr>
          <a:xfrm>
            <a:off x="7706314" y="6356599"/>
            <a:ext cx="3241772" cy="2302776"/>
          </a:xfrm>
          <a:prstGeom prst="rect">
            <a:avLst/>
          </a:prstGeom>
        </p:spPr>
      </p:pic>
      <p:sp>
        <p:nvSpPr>
          <p:cNvPr id="44" name="TextBox 43">
            <a:extLst>
              <a:ext uri="{FF2B5EF4-FFF2-40B4-BE49-F238E27FC236}">
                <a16:creationId xmlns:a16="http://schemas.microsoft.com/office/drawing/2014/main" xmlns="" id="{1056503C-945A-4709-AF35-05AACF2D7C19}"/>
              </a:ext>
            </a:extLst>
          </p:cNvPr>
          <p:cNvSpPr txBox="1"/>
          <p:nvPr/>
        </p:nvSpPr>
        <p:spPr>
          <a:xfrm>
            <a:off x="10948086" y="6356599"/>
            <a:ext cx="2422863" cy="1323439"/>
          </a:xfrm>
          <a:prstGeom prst="rect">
            <a:avLst/>
          </a:prstGeom>
          <a:noFill/>
        </p:spPr>
        <p:txBody>
          <a:bodyPr wrap="square" rtlCol="0">
            <a:spAutoFit/>
          </a:bodyPr>
          <a:lstStyle/>
          <a:p>
            <a:r>
              <a:rPr lang="en-GB" sz="2000" i="1" dirty="0">
                <a:latin typeface="Times New Roman" panose="02020603050405020304" pitchFamily="18" charset="0"/>
                <a:cs typeface="Times New Roman" panose="02020603050405020304" pitchFamily="18" charset="0"/>
              </a:rPr>
              <a:t>Figure 2 shows a technical drawing of the safety pin drawn by Taylor Winter.</a:t>
            </a:r>
          </a:p>
        </p:txBody>
      </p:sp>
      <p:sp>
        <p:nvSpPr>
          <p:cNvPr id="46" name="TextBox 45">
            <a:extLst>
              <a:ext uri="{FF2B5EF4-FFF2-40B4-BE49-F238E27FC236}">
                <a16:creationId xmlns:a16="http://schemas.microsoft.com/office/drawing/2014/main" xmlns="" id="{1B858BB4-D743-43E3-8041-E51083BDF2E1}"/>
              </a:ext>
            </a:extLst>
          </p:cNvPr>
          <p:cNvSpPr txBox="1"/>
          <p:nvPr/>
        </p:nvSpPr>
        <p:spPr>
          <a:xfrm>
            <a:off x="7812953" y="8721896"/>
            <a:ext cx="5898648" cy="6555641"/>
          </a:xfrm>
          <a:prstGeom prst="rect">
            <a:avLst/>
          </a:prstGeom>
          <a:noFill/>
        </p:spPr>
        <p:txBody>
          <a:bodyPr wrap="square" rtlCol="0">
            <a:spAutoFit/>
          </a:bodyPr>
          <a:lstStyle/>
          <a:p>
            <a:r>
              <a:rPr lang="en-GB" sz="3600" b="1" dirty="0">
                <a:latin typeface="Arial" panose="020B0604020202020204" pitchFamily="34" charset="0"/>
                <a:cs typeface="Arial" panose="020B0604020202020204" pitchFamily="34" charset="0"/>
              </a:rPr>
              <a:t>Chassis/Base</a:t>
            </a:r>
          </a:p>
          <a:p>
            <a:r>
              <a:rPr lang="en-GB" sz="2400" dirty="0">
                <a:latin typeface="Arial" panose="020B0604020202020204" pitchFamily="34" charset="0"/>
                <a:cs typeface="Arial" panose="020B0604020202020204" pitchFamily="34" charset="0"/>
              </a:rPr>
              <a:t>This new design that the group members Lewis and Ben came up with used 3 9mm MDF boards, one as a base and two screwed either side to the base, after the base had been formed the groups plan was to drill holes every 1 inch above another to allow a wooden tube to be put through the holes either side, this would then support the tube where the motors are mounted onto to be able to be adjusted via increasing or decreasing the height at which the wooden tube is put through both holes, this allows easy adjustability which is ideal when facing changing heights distances and angles to be targeted.</a:t>
            </a:r>
            <a:r>
              <a:rPr lang="en-GB" sz="2400" b="1" dirty="0">
                <a:latin typeface="Arial" panose="020B0604020202020204" pitchFamily="34" charset="0"/>
                <a:cs typeface="Arial" panose="020B0604020202020204" pitchFamily="34" charset="0"/>
              </a:rPr>
              <a:t> </a:t>
            </a:r>
          </a:p>
        </p:txBody>
      </p:sp>
      <p:sp>
        <p:nvSpPr>
          <p:cNvPr id="47" name="TextBox 46">
            <a:extLst>
              <a:ext uri="{FF2B5EF4-FFF2-40B4-BE49-F238E27FC236}">
                <a16:creationId xmlns:a16="http://schemas.microsoft.com/office/drawing/2014/main" xmlns="" id="{CBB113E9-D897-484D-998F-9B5A754AC100}"/>
              </a:ext>
            </a:extLst>
          </p:cNvPr>
          <p:cNvSpPr txBox="1"/>
          <p:nvPr/>
        </p:nvSpPr>
        <p:spPr>
          <a:xfrm>
            <a:off x="254346" y="14950359"/>
            <a:ext cx="6240253" cy="707886"/>
          </a:xfrm>
          <a:prstGeom prst="rect">
            <a:avLst/>
          </a:prstGeom>
          <a:noFill/>
        </p:spPr>
        <p:txBody>
          <a:bodyPr wrap="square" rtlCol="0">
            <a:spAutoFit/>
          </a:bodyPr>
          <a:lstStyle/>
          <a:p>
            <a:r>
              <a:rPr lang="en-GB" sz="2000" i="1" dirty="0">
                <a:latin typeface="Times New Roman" panose="02020603050405020304" pitchFamily="18" charset="0"/>
                <a:cs typeface="Times New Roman" panose="02020603050405020304" pitchFamily="18" charset="0"/>
              </a:rPr>
              <a:t>Figure 1 shows a CAD model of the completed design drawn by Ben Gilbert.</a:t>
            </a:r>
          </a:p>
        </p:txBody>
      </p:sp>
      <p:pic>
        <p:nvPicPr>
          <p:cNvPr id="48" name="Picture 47">
            <a:extLst>
              <a:ext uri="{FF2B5EF4-FFF2-40B4-BE49-F238E27FC236}">
                <a16:creationId xmlns:a16="http://schemas.microsoft.com/office/drawing/2014/main" xmlns="" id="{A7D9E11C-D5FF-4EED-8BE2-0A5C1976FD37}"/>
              </a:ext>
            </a:extLst>
          </p:cNvPr>
          <p:cNvPicPr>
            <a:picLocks noChangeAspect="1"/>
          </p:cNvPicPr>
          <p:nvPr/>
        </p:nvPicPr>
        <p:blipFill rotWithShape="1">
          <a:blip r:embed="rId12"/>
          <a:srcRect l="12601" t="24246" r="12675" b="34688"/>
          <a:stretch/>
        </p:blipFill>
        <p:spPr>
          <a:xfrm>
            <a:off x="8096940" y="29050487"/>
            <a:ext cx="4475647" cy="1080917"/>
          </a:xfrm>
          <a:prstGeom prst="rect">
            <a:avLst/>
          </a:prstGeom>
        </p:spPr>
      </p:pic>
      <p:sp>
        <p:nvSpPr>
          <p:cNvPr id="49" name="TextBox 48">
            <a:extLst>
              <a:ext uri="{FF2B5EF4-FFF2-40B4-BE49-F238E27FC236}">
                <a16:creationId xmlns:a16="http://schemas.microsoft.com/office/drawing/2014/main" xmlns="" id="{5DC9385F-6454-475A-A2E7-E26001534EEF}"/>
              </a:ext>
            </a:extLst>
          </p:cNvPr>
          <p:cNvSpPr txBox="1"/>
          <p:nvPr/>
        </p:nvSpPr>
        <p:spPr>
          <a:xfrm>
            <a:off x="7504867" y="22591792"/>
            <a:ext cx="7112790" cy="6186309"/>
          </a:xfrm>
          <a:prstGeom prst="rect">
            <a:avLst/>
          </a:prstGeom>
          <a:noFill/>
        </p:spPr>
        <p:txBody>
          <a:bodyPr wrap="square" rtlCol="0">
            <a:spAutoFit/>
          </a:bodyPr>
          <a:lstStyle/>
          <a:p>
            <a:r>
              <a:rPr lang="en-GB" sz="3600" b="1" dirty="0">
                <a:latin typeface="Arial" panose="020B0604020202020204" pitchFamily="34" charset="0"/>
                <a:cs typeface="Arial" panose="020B0604020202020204" pitchFamily="34" charset="0"/>
              </a:rPr>
              <a:t>Line </a:t>
            </a:r>
            <a:r>
              <a:rPr lang="en-GB" sz="3600" b="1" dirty="0" smtClean="0">
                <a:latin typeface="Arial" panose="020B0604020202020204" pitchFamily="34" charset="0"/>
                <a:cs typeface="Arial" panose="020B0604020202020204" pitchFamily="34" charset="0"/>
              </a:rPr>
              <a:t>Management</a:t>
            </a:r>
          </a:p>
          <a:p>
            <a:r>
              <a:rPr lang="en-US" sz="2400" dirty="0">
                <a:latin typeface="Arial" panose="020B0604020202020204" pitchFamily="34" charset="0"/>
                <a:cs typeface="Arial" panose="020B0604020202020204" pitchFamily="34" charset="0"/>
              </a:rPr>
              <a:t>A DIY spool, made of plastic is used to easily and efficiently control the 9.2 meter fishing line that is attached to the ball. As shown in figure 1, the spool is a cylinder shape, with raised edges to stop the wire from falling off. The wooden pole is placed through the spool allowing it to sit aside the mounted tube. The wire will be connected to the ball and follow the ball through the tube ready for launch and the excess wire is lightly coiled around the rotatable spool. As the ball is launched, this spool allows the wire to uncoil at the same speed as the ball is launched, and follow behind without getting tangled or restricting the balls trajectory speed. The wire can then be manually recoiled onto the spool in </a:t>
            </a:r>
            <a:r>
              <a:rPr lang="en-US" sz="2400" dirty="0" smtClean="0">
                <a:latin typeface="Arial" panose="020B0604020202020204" pitchFamily="34" charset="0"/>
                <a:cs typeface="Arial" panose="020B0604020202020204" pitchFamily="34" charset="0"/>
              </a:rPr>
              <a:t>preparation </a:t>
            </a:r>
            <a:r>
              <a:rPr lang="en-US" sz="2400" dirty="0">
                <a:latin typeface="Arial" panose="020B0604020202020204" pitchFamily="34" charset="0"/>
                <a:cs typeface="Arial" panose="020B0604020202020204" pitchFamily="34" charset="0"/>
              </a:rPr>
              <a:t>for the next launch. </a:t>
            </a:r>
            <a:endParaRPr lang="en-GB" sz="24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rotWithShape="1">
          <a:blip r:embed="rId13"/>
          <a:srcRect l="12258" t="17014" r="28117" b="6508"/>
          <a:stretch/>
        </p:blipFill>
        <p:spPr>
          <a:xfrm>
            <a:off x="14973299" y="15169019"/>
            <a:ext cx="6138557" cy="4431004"/>
          </a:xfrm>
          <a:prstGeom prst="rect">
            <a:avLst/>
          </a:prstGeom>
        </p:spPr>
      </p:pic>
      <p:sp>
        <p:nvSpPr>
          <p:cNvPr id="10" name="TextBox 9"/>
          <p:cNvSpPr txBox="1"/>
          <p:nvPr/>
        </p:nvSpPr>
        <p:spPr>
          <a:xfrm>
            <a:off x="14973300" y="19600023"/>
            <a:ext cx="6138556" cy="1323439"/>
          </a:xfrm>
          <a:prstGeom prst="rect">
            <a:avLst/>
          </a:prstGeom>
          <a:noFill/>
        </p:spPr>
        <p:txBody>
          <a:bodyPr wrap="square" rtlCol="0">
            <a:spAutoFit/>
          </a:bodyPr>
          <a:lstStyle/>
          <a:p>
            <a:r>
              <a:rPr lang="en-GB" sz="2000" i="1" dirty="0" smtClean="0">
                <a:latin typeface="Times New Roman" panose="02020603050405020304" pitchFamily="18" charset="0"/>
                <a:cs typeface="Times New Roman" panose="02020603050405020304" pitchFamily="18" charset="0"/>
              </a:rPr>
              <a:t>Figure 5 shows the line launchers safety pin subsystem and line management spool, both illustrated in black. These are both cost effective and efficient designs that use simplicity to their advantage.   </a:t>
            </a:r>
            <a:endParaRPr lang="en-GB" sz="2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2727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304</TotalTime>
  <Words>806</Words>
  <Application>Microsoft Office PowerPoint</Application>
  <PresentationFormat>Custom</PresentationFormat>
  <Paragraphs>47</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ＭＳ Ｐゴシック</vt:lpstr>
      <vt:lpstr>ＭＳ Ｐゴシック</vt:lpstr>
      <vt:lpstr>Arial</vt:lpstr>
      <vt:lpstr>Calibri</vt:lpstr>
      <vt:lpstr>Calibri Light</vt:lpstr>
      <vt:lpstr>Georgia</vt:lpstr>
      <vt:lpstr>Times New Roman</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Benjamin Gilbert</cp:lastModifiedBy>
  <cp:revision>34</cp:revision>
  <dcterms:created xsi:type="dcterms:W3CDTF">2016-02-25T08:27:32Z</dcterms:created>
  <dcterms:modified xsi:type="dcterms:W3CDTF">2020-02-24T21:28:00Z</dcterms:modified>
</cp:coreProperties>
</file>