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9" autoAdjust="0"/>
    <p:restoredTop sz="94660"/>
  </p:normalViewPr>
  <p:slideViewPr>
    <p:cSldViewPr snapToGrid="0" showGuides="1">
      <p:cViewPr varScale="1">
        <p:scale>
          <a:sx n="61" d="100"/>
          <a:sy n="61" d="100"/>
        </p:scale>
        <p:origin x="69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75490-84F4-7DBC-CE16-4A99A60EC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F70B60-3256-1DC3-11EF-472780C2B3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D0ADF-B32F-7E46-2A4C-4A327E699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B15F-833E-D97A-7F9E-60B86376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49551-6764-6126-756D-2885612CF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4962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3866-361C-A093-616A-79EB8BEBC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C026-D253-B176-5147-1854E6BCE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D93BC-548E-1477-88A9-46BCAF004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C037E-EC71-D69F-DA39-165AA12D8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5685F-2A50-6DEF-931A-9F369860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6433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2C14-F785-DDB9-0C47-291FE528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95C5A-316D-99CE-FAE6-4450EC2B2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842C2-FC97-1764-E173-30C58046C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1E73D-82D4-08EC-4812-84B7B674B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DFBAD-240B-EBC4-A772-6B8DFDE9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1113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F62B8-EB68-88E1-118E-B0AC07BA1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30DA8-7105-1981-B116-0AF3A141A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DB03A-6630-E0CB-BE6C-41BF65299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75298-4BBA-C738-73F5-F8CCBB572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1AED9-286F-FE5F-D2E3-77E9440E8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A2A59-9D26-7CF6-D9DF-095202170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991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5872-854B-F099-C422-7395FE556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A3084-1EC7-B3DF-3ADE-9058EE83E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D8C85-7DDB-D1A4-D143-83152FC09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0F372F-20DA-C92D-FC1D-935C70A5E6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CAA42-65B5-1FDF-F6E9-1106E95AA1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120B4-C8AD-4FD4-C840-B47DC8933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879C29-51B4-D1B4-2F89-D89B86725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0AAFBB-75CC-29BA-96FF-96C2348BC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9878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01870-BF0A-57C4-D09C-6072C59D0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917DD7-B6F7-987A-8032-EDC436045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DBD502-C0EE-92F7-5F2D-A85C2EA77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357A98-45A9-1882-67B3-2C8A30C5B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375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88BBB7-25EE-D9BE-4C77-46A937752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5E6124-E1DC-3500-F351-2CD0C4BBC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0D9872-ABF4-B3DE-AFE3-CD2A2A6F9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202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4F57-63CF-8090-4988-D6ED02E7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561AB-8EE7-1283-5BDD-E2C78BB83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DC5DDD-DF14-4FD1-16DB-FE5638D2C6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1C3F9-5E8B-FD52-4566-7BDA5A6DC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505B8-5D81-8EA0-13C5-D626F9C5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280207-8712-9D6B-98DC-81319C1B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6489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AA7C-D430-967D-B14F-8CA2279A0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E57279-6245-4D3C-86F3-570763F2FF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1BB4-ED8D-7EAE-92F8-213C9DF30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3B9D0-DF67-6769-58CF-A1C658F70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38F5A-0F5F-1F49-FCBE-4A24DE4BA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1AC58-F184-7A7B-808C-5814AB395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3744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76F8-AFEC-56E6-E588-4F0BFBFC9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A1AB22-6D89-5846-76D2-E73E19D235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06A69-540C-FB5F-ACBD-65A149FEB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B30FE-97BD-7620-0593-C8950A712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8547E-3946-986B-749F-55FA6CD05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168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8236ED-9A45-5F9A-8364-96F40DEC4C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01179-E830-FBFB-2325-884BAFA88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7D901-F017-0A94-7491-B9AEE3DF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CD826-CB8E-C345-208F-B200AA219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8F0CF-F81B-FDFE-8D96-66AC2EC71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878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A0E76C-D610-7158-67E1-B150A003C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94032-5D18-1DC7-A7E9-706D08325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13CF-8AB5-7912-D7F3-4BFC7F5EA3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43899-4F27-4346-AEB4-B0E3B223AF98}" type="datetimeFigureOut">
              <a:rPr lang="en-IN" smtClean="0"/>
              <a:t>19-07-2026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5066D-2421-7E32-9749-FAB6C5181E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9623F-4407-19D1-4189-01F36EA898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50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175717741668782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B2BA6C0-60AC-CE83-72CE-5A1121FB0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2066" y="3297243"/>
            <a:ext cx="10447867" cy="298503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/>
            <a:r>
              <a:rPr lang="en-IN" sz="2800" b="1" dirty="0"/>
              <a:t>Module:</a:t>
            </a:r>
            <a:r>
              <a:rPr lang="en-IN" sz="2800" dirty="0"/>
              <a:t> </a:t>
            </a:r>
            <a:r>
              <a:rPr lang="en-IN" sz="2800" b="1" dirty="0"/>
              <a:t>LCHS7006 Quality Assurance and Service Improvement</a:t>
            </a:r>
          </a:p>
          <a:p>
            <a:pPr algn="just"/>
            <a:r>
              <a:rPr lang="en-IN" sz="2800" b="1" dirty="0"/>
              <a:t>Component 1: Individual Presentation</a:t>
            </a:r>
            <a:endParaRPr lang="en-IN" sz="2800" dirty="0"/>
          </a:p>
          <a:p>
            <a:pPr algn="just"/>
            <a:r>
              <a:rPr lang="en-IN" sz="2800" b="1" dirty="0"/>
              <a:t>Student Name:- Kamlesh </a:t>
            </a:r>
            <a:r>
              <a:rPr lang="en-IN" sz="2800" b="1" dirty="0" err="1"/>
              <a:t>Nakum</a:t>
            </a:r>
            <a:endParaRPr lang="en-IN" sz="2800" dirty="0"/>
          </a:p>
          <a:p>
            <a:pPr algn="just"/>
            <a:r>
              <a:rPr lang="en-IN" sz="2800" b="1" dirty="0"/>
              <a:t>Student ID:- 2503810</a:t>
            </a:r>
            <a:endParaRPr lang="en-IN" sz="2800" dirty="0"/>
          </a:p>
          <a:p>
            <a:endParaRPr lang="en-IN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2821D-3633-3228-D099-207126923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1202267"/>
            <a:ext cx="11311466" cy="188436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4000" b="1" dirty="0"/>
              <a:t>MID STAFFORDSHIRE NHS FOUNDATION TRUST (UK): A QUALITY MANAGEMENT PERSPECTIVE</a:t>
            </a:r>
            <a:endParaRPr lang="en-IN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7F814B-828F-708F-AD22-5416E1D8191C}"/>
              </a:ext>
            </a:extLst>
          </p:cNvPr>
          <p:cNvSpPr txBox="1"/>
          <p:nvPr/>
        </p:nvSpPr>
        <p:spPr>
          <a:xfrm>
            <a:off x="1168399" y="270933"/>
            <a:ext cx="9668934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4000" b="1" dirty="0"/>
              <a:t>Quality Assurance and Service Improvement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10099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1DE4-60C9-9738-62C6-2C4128ADA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314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Table Of Contents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F2EE29-CDC3-8363-0C19-1C9BFD832F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712069"/>
              </p:ext>
            </p:extLst>
          </p:nvPr>
        </p:nvGraphicFramePr>
        <p:xfrm>
          <a:off x="838200" y="1117601"/>
          <a:ext cx="10515600" cy="5376623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158067">
                  <a:extLst>
                    <a:ext uri="{9D8B030D-6E8A-4147-A177-3AD203B41FA5}">
                      <a16:colId xmlns:a16="http://schemas.microsoft.com/office/drawing/2014/main" val="3592815853"/>
                    </a:ext>
                  </a:extLst>
                </a:gridCol>
                <a:gridCol w="7357533">
                  <a:extLst>
                    <a:ext uri="{9D8B030D-6E8A-4147-A177-3AD203B41FA5}">
                      <a16:colId xmlns:a16="http://schemas.microsoft.com/office/drawing/2014/main" val="2103952713"/>
                    </a:ext>
                  </a:extLst>
                </a:gridCol>
              </a:tblGrid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Slide No.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 b="1"/>
                        <a:t>Content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2769945793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3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Overview of the Case Study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533379928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4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Root Cause of the Problem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979656452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5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Organisational Failure Using the Swiss Cheese Model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3432758046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 dirty="0"/>
                        <a:t>6</a:t>
                      </a:r>
                      <a:endParaRPr lang="en-IN" sz="1800" dirty="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Problem Analysis Using Fishbone Diagram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455733458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7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Policy Issues Contributing to Service Failure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2886741952"/>
                  </a:ext>
                </a:extLst>
              </a:tr>
              <a:tr h="56919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8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Policy Issues Contributing to Service Failure (Continued)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4087743546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9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Impact on Service Provision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636425883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10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Benchmarking Gap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2757775748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11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Leadership Strategy for Change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035508214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12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Change Management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682677355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13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Quality Improvement Framework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496620817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14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Barriers and Recommendations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642931583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15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/>
                        <a:t>Component 2 Structure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6496776"/>
                  </a:ext>
                </a:extLst>
              </a:tr>
              <a:tr h="3242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1800" b="1"/>
                        <a:t>16</a:t>
                      </a:r>
                      <a:endParaRPr lang="en-IN" sz="1800"/>
                    </a:p>
                  </a:txBody>
                  <a:tcPr marL="69069" marR="69069" marT="34534" marB="3453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800" dirty="0"/>
                        <a:t>References</a:t>
                      </a:r>
                    </a:p>
                  </a:txBody>
                  <a:tcPr marL="69069" marR="69069" marT="34534" marB="34534" anchor="ctr"/>
                </a:tc>
                <a:extLst>
                  <a:ext uri="{0D108BD9-81ED-4DB2-BD59-A6C34878D82A}">
                    <a16:rowId xmlns:a16="http://schemas.microsoft.com/office/drawing/2014/main" val="159270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118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8AF0B-A361-02C5-6C8C-C6F714D1A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365126"/>
            <a:ext cx="11604666" cy="633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Overview of 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CF2D-2B15-5CD9-F65A-1E84806B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168400"/>
            <a:ext cx="5444067" cy="546946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IN" b="1" dirty="0"/>
              <a:t>Mid Staffordshire NHS Foundation Trust (2005–2009)</a:t>
            </a:r>
            <a:endParaRPr lang="en-IN" dirty="0"/>
          </a:p>
          <a:p>
            <a:pPr lvl="1"/>
            <a:r>
              <a:rPr lang="en-IN" dirty="0"/>
              <a:t>Between </a:t>
            </a:r>
            <a:r>
              <a:rPr lang="en-IN" b="1" dirty="0"/>
              <a:t>2005 and 2009</a:t>
            </a:r>
            <a:r>
              <a:rPr lang="en-IN" dirty="0"/>
              <a:t>, serious failures in patient care occurred at Mid Staffordshire NHS Foundation Trust. </a:t>
            </a:r>
          </a:p>
          <a:p>
            <a:pPr lvl="1"/>
            <a:r>
              <a:rPr lang="en-IN" dirty="0"/>
              <a:t>The </a:t>
            </a:r>
            <a:r>
              <a:rPr lang="en-IN" b="1" dirty="0"/>
              <a:t>Francis Inquiry (2013)</a:t>
            </a:r>
            <a:r>
              <a:rPr lang="en-IN" dirty="0"/>
              <a:t> estimated that </a:t>
            </a:r>
            <a:r>
              <a:rPr lang="en-IN" b="1" dirty="0"/>
              <a:t>400–1,200 excess deaths</a:t>
            </a:r>
            <a:r>
              <a:rPr lang="en-IN" dirty="0"/>
              <a:t> may have occurred due to poor standards of care. </a:t>
            </a:r>
          </a:p>
          <a:p>
            <a:pPr lvl="1"/>
            <a:r>
              <a:rPr lang="en-IN" dirty="0"/>
              <a:t>Patients were deliberately ignored and their treatment was delayed. There were reports of poor hygiene, errors in medications and lack of proper nutrition. </a:t>
            </a:r>
          </a:p>
          <a:p>
            <a:pPr lvl="1"/>
            <a:r>
              <a:rPr lang="en-IN" dirty="0"/>
              <a:t>Senior management prioritised </a:t>
            </a:r>
            <a:r>
              <a:rPr lang="en-IN" b="1" dirty="0"/>
              <a:t>financial targets and Foundation Trust status</a:t>
            </a:r>
            <a:r>
              <a:rPr lang="en-IN" dirty="0"/>
              <a:t> over patient safety. </a:t>
            </a:r>
          </a:p>
          <a:p>
            <a:pPr lvl="1"/>
            <a:r>
              <a:rPr lang="en-IN" dirty="0"/>
              <a:t>Even the complaints from different patients and staff were not attended to. </a:t>
            </a:r>
          </a:p>
          <a:p>
            <a:pPr lvl="1"/>
            <a:r>
              <a:rPr lang="en-IN" dirty="0"/>
              <a:t>The scandal brought forward the poor leadership and governance structures all across the NHS. </a:t>
            </a:r>
          </a:p>
          <a:p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E3830E-16D6-C486-6E35-ECFFE40E1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1733" y="999068"/>
            <a:ext cx="5802333" cy="54694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F97C657-6165-4613-1061-7CFA62C102ED}"/>
              </a:ext>
            </a:extLst>
          </p:cNvPr>
          <p:cNvSpPr txBox="1"/>
          <p:nvPr/>
        </p:nvSpPr>
        <p:spPr>
          <a:xfrm>
            <a:off x="6815432" y="6468534"/>
            <a:ext cx="43349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b="1" dirty="0"/>
              <a:t>(Cross, 2013)</a:t>
            </a:r>
          </a:p>
        </p:txBody>
      </p:sp>
    </p:spTree>
    <p:extLst>
      <p:ext uri="{BB962C8B-B14F-4D97-AF65-F5344CB8AC3E}">
        <p14:creationId xmlns:p14="http://schemas.microsoft.com/office/powerpoint/2010/main" val="3054492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42B40-D9CC-304E-BADD-119D61491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247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Root Cause of the Problem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7D1E0-9083-F467-257D-899A37767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559"/>
            <a:ext cx="10515600" cy="4879975"/>
          </a:xfrm>
        </p:spPr>
        <p:txBody>
          <a:bodyPr>
            <a:noAutofit/>
          </a:bodyPr>
          <a:lstStyle/>
          <a:p>
            <a:r>
              <a:rPr lang="en-IN" sz="2200" b="1" dirty="0"/>
              <a:t>Leadership failure: </a:t>
            </a:r>
            <a:r>
              <a:rPr lang="en-IN" sz="2200" dirty="0"/>
              <a:t>Leaders focused on financial performance instead of quality care. </a:t>
            </a:r>
          </a:p>
          <a:p>
            <a:r>
              <a:rPr lang="en-IN" sz="2200" b="1" dirty="0"/>
              <a:t>Inadequate staffing: </a:t>
            </a:r>
            <a:r>
              <a:rPr lang="en-IN" sz="2200" dirty="0"/>
              <a:t>Insufficient nurses increased workload and reduced patient monitoring. </a:t>
            </a:r>
          </a:p>
          <a:p>
            <a:r>
              <a:rPr lang="en-IN" sz="2200" b="1" dirty="0"/>
              <a:t>Poor organisational culture:</a:t>
            </a:r>
            <a:endParaRPr lang="en-IN" sz="2200" dirty="0"/>
          </a:p>
          <a:p>
            <a:pPr lvl="1"/>
            <a:r>
              <a:rPr lang="en-IN" sz="2200" dirty="0"/>
              <a:t>Staff feared reporting concerns. </a:t>
            </a:r>
          </a:p>
          <a:p>
            <a:pPr lvl="1"/>
            <a:r>
              <a:rPr lang="en-IN" sz="2200" dirty="0"/>
              <a:t>Patient complaints were ignored. </a:t>
            </a:r>
          </a:p>
          <a:p>
            <a:r>
              <a:rPr lang="en-IN" sz="2200" b="1" dirty="0"/>
              <a:t>Weak governance: </a:t>
            </a:r>
            <a:endParaRPr lang="en-IN" sz="2200" dirty="0"/>
          </a:p>
          <a:p>
            <a:pPr lvl="1"/>
            <a:r>
              <a:rPr lang="en-IN" sz="2200" dirty="0"/>
              <a:t>Clinical audits failed to identify risks. </a:t>
            </a:r>
          </a:p>
          <a:p>
            <a:pPr lvl="1"/>
            <a:r>
              <a:rPr lang="en-IN" sz="2200" dirty="0"/>
              <a:t>Poor quality assurance systems. </a:t>
            </a:r>
          </a:p>
          <a:p>
            <a:r>
              <a:rPr lang="en-IN" sz="2200" b="1" dirty="0"/>
              <a:t>Communication failure: </a:t>
            </a:r>
            <a:r>
              <a:rPr lang="en-IN" sz="2200" dirty="0"/>
              <a:t>Information was not shared between managers and frontline staff. </a:t>
            </a:r>
          </a:p>
          <a:p>
            <a:r>
              <a:rPr lang="en-IN" sz="2200" b="1" dirty="0"/>
              <a:t>Outcome: </a:t>
            </a:r>
            <a:r>
              <a:rPr lang="en-IN" sz="2200" dirty="0"/>
              <a:t>These combined failures created an unsafe healthcare environment where poor care became normal practice.</a:t>
            </a:r>
          </a:p>
          <a:p>
            <a:endParaRPr lang="en-IN" sz="2200" dirty="0"/>
          </a:p>
        </p:txBody>
      </p:sp>
    </p:spTree>
    <p:extLst>
      <p:ext uri="{BB962C8B-B14F-4D97-AF65-F5344CB8AC3E}">
        <p14:creationId xmlns:p14="http://schemas.microsoft.com/office/powerpoint/2010/main" val="4242775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151-E410-1170-7F6F-E64F262E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63" y="295558"/>
            <a:ext cx="10515600" cy="66780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Analysis of Organisational Failure Using the Swiss Cheese Model</a:t>
            </a:r>
            <a:endParaRPr lang="en-IN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23FD5E-52D3-DD33-D7AE-461D9291B049}"/>
              </a:ext>
            </a:extLst>
          </p:cNvPr>
          <p:cNvSpPr txBox="1"/>
          <p:nvPr/>
        </p:nvSpPr>
        <p:spPr>
          <a:xfrm>
            <a:off x="979909" y="4449876"/>
            <a:ext cx="1168395" cy="203132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Leaders prioritised financial targets and Foundation Trust status over patient safety and quality care.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8E5170-775D-0C6D-29A3-2A4E66D5B890}"/>
              </a:ext>
            </a:extLst>
          </p:cNvPr>
          <p:cNvSpPr txBox="1"/>
          <p:nvPr/>
        </p:nvSpPr>
        <p:spPr>
          <a:xfrm>
            <a:off x="2535346" y="4376541"/>
            <a:ext cx="1237595" cy="224676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Weak clinical governance and ineffective quality monitoring failed to identify and address safety risks.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6AF6C0-45F6-9725-4A10-A8B85E73B33A}"/>
              </a:ext>
            </a:extLst>
          </p:cNvPr>
          <p:cNvSpPr txBox="1"/>
          <p:nvPr/>
        </p:nvSpPr>
        <p:spPr>
          <a:xfrm>
            <a:off x="4025826" y="4501443"/>
            <a:ext cx="1359632" cy="186690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Persistent nurse shortages and excessive workloads reduced the quality and timeliness of patient care.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8EFD033-2CDE-E62E-36AD-DD3BAA170234}"/>
              </a:ext>
            </a:extLst>
          </p:cNvPr>
          <p:cNvSpPr txBox="1"/>
          <p:nvPr/>
        </p:nvSpPr>
        <p:spPr>
          <a:xfrm>
            <a:off x="5779279" y="4526954"/>
            <a:ext cx="1469651" cy="181588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Poor incident reporting, ignored patient complaints, and ineffective communication prevented early intervention.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E426B9-1F03-BB77-2E42-75B2EA9E478B}"/>
              </a:ext>
            </a:extLst>
          </p:cNvPr>
          <p:cNvSpPr txBox="1"/>
          <p:nvPr/>
        </p:nvSpPr>
        <p:spPr>
          <a:xfrm>
            <a:off x="7541809" y="4449876"/>
            <a:ext cx="1359632" cy="224676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Delayed treatment, medication errors, and poor infection control compromised patient safety and clinical outcomes.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13B583-AB7B-D17A-F8BD-BC267DC7E4DE}"/>
              </a:ext>
            </a:extLst>
          </p:cNvPr>
          <p:cNvSpPr txBox="1"/>
          <p:nvPr/>
        </p:nvSpPr>
        <p:spPr>
          <a:xfrm>
            <a:off x="9363306" y="4376541"/>
            <a:ext cx="1507894" cy="2246769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External regulators failed to detect deteriorating standards and intervene promptly, allowing unsafe practices to continue.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0650447-8D2B-516A-7465-36216608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990" y="1603587"/>
            <a:ext cx="1237595" cy="269466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2AB467D-9EFD-434F-6503-28C606FAE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926" y="1603587"/>
            <a:ext cx="1237595" cy="269466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2A93400-007C-47F3-2C3B-E8F34A1FB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863" y="1603587"/>
            <a:ext cx="1237595" cy="269466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B84FC2D-1677-E877-406F-F764EF927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1680" y="1603587"/>
            <a:ext cx="1237595" cy="269466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7B90F9-4D55-A5BA-6A39-C0C674B1A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9207" y="1603587"/>
            <a:ext cx="1237595" cy="269466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89312AE-8347-DE4A-2805-E77EC0235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1890" y="1603587"/>
            <a:ext cx="1237595" cy="2694666"/>
          </a:xfrm>
          <a:prstGeom prst="rect">
            <a:avLst/>
          </a:prstGeom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C6C6951-1C3A-3611-EDEB-7B9FBF024EE3}"/>
              </a:ext>
            </a:extLst>
          </p:cNvPr>
          <p:cNvCxnSpPr>
            <a:cxnSpLocks/>
          </p:cNvCxnSpPr>
          <p:nvPr/>
        </p:nvCxnSpPr>
        <p:spPr>
          <a:xfrm flipV="1">
            <a:off x="883657" y="3031067"/>
            <a:ext cx="9987543" cy="147349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8AE8A86C-6D48-65B4-0EFA-B5035B5C5C60}"/>
              </a:ext>
            </a:extLst>
          </p:cNvPr>
          <p:cNvSpPr txBox="1"/>
          <p:nvPr/>
        </p:nvSpPr>
        <p:spPr>
          <a:xfrm>
            <a:off x="996300" y="1204892"/>
            <a:ext cx="1364973" cy="3231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071B7B2-E17E-596E-B1BC-81F80C701DDA}"/>
              </a:ext>
            </a:extLst>
          </p:cNvPr>
          <p:cNvSpPr txBox="1"/>
          <p:nvPr/>
        </p:nvSpPr>
        <p:spPr>
          <a:xfrm>
            <a:off x="2535346" y="1202134"/>
            <a:ext cx="1364973" cy="3231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Governance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8AF9E25-AF6A-84BE-819B-C0D56DF571B2}"/>
              </a:ext>
            </a:extLst>
          </p:cNvPr>
          <p:cNvSpPr txBox="1"/>
          <p:nvPr/>
        </p:nvSpPr>
        <p:spPr>
          <a:xfrm>
            <a:off x="4133914" y="1210865"/>
            <a:ext cx="1056102" cy="3231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Staffing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A787973-F7E7-9740-D315-5A36AAA2B1DA}"/>
              </a:ext>
            </a:extLst>
          </p:cNvPr>
          <p:cNvSpPr txBox="1"/>
          <p:nvPr/>
        </p:nvSpPr>
        <p:spPr>
          <a:xfrm>
            <a:off x="5686880" y="1202133"/>
            <a:ext cx="1654451" cy="3231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4675192-5328-0079-5E0F-F5E7A6A0A29B}"/>
              </a:ext>
            </a:extLst>
          </p:cNvPr>
          <p:cNvSpPr txBox="1"/>
          <p:nvPr/>
        </p:nvSpPr>
        <p:spPr>
          <a:xfrm>
            <a:off x="7719207" y="1021768"/>
            <a:ext cx="1235820" cy="5539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Clinical Processes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CCCB32B-0C81-B0E9-FCD7-D2414E86D74A}"/>
              </a:ext>
            </a:extLst>
          </p:cNvPr>
          <p:cNvSpPr txBox="1"/>
          <p:nvPr/>
        </p:nvSpPr>
        <p:spPr>
          <a:xfrm>
            <a:off x="9451891" y="1209979"/>
            <a:ext cx="1235820" cy="3231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908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12300-A7D6-C3F4-FEF2-0349BB5A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 analysis with the fishbone diagram </a:t>
            </a:r>
            <a:endParaRPr lang="en-IN" sz="3600" dirty="0"/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A5360ACB-5FB0-5D8F-9C59-609B21F1D091}"/>
              </a:ext>
            </a:extLst>
          </p:cNvPr>
          <p:cNvSpPr/>
          <p:nvPr/>
        </p:nvSpPr>
        <p:spPr>
          <a:xfrm>
            <a:off x="8331209" y="2548465"/>
            <a:ext cx="3301992" cy="2997200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77CF9A52-5AB8-EE32-28E8-7AE5E2978324}"/>
              </a:ext>
            </a:extLst>
          </p:cNvPr>
          <p:cNvSpPr/>
          <p:nvPr/>
        </p:nvSpPr>
        <p:spPr>
          <a:xfrm>
            <a:off x="524936" y="2692399"/>
            <a:ext cx="1303872" cy="2709333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283B2BE-2780-C5E7-C53B-E8721ABB37C3}"/>
              </a:ext>
            </a:extLst>
          </p:cNvPr>
          <p:cNvSpPr/>
          <p:nvPr/>
        </p:nvSpPr>
        <p:spPr>
          <a:xfrm>
            <a:off x="1998141" y="3903131"/>
            <a:ext cx="6112933" cy="2902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F46B78-29F6-2024-0435-F58882936BA8}"/>
              </a:ext>
            </a:extLst>
          </p:cNvPr>
          <p:cNvSpPr txBox="1"/>
          <p:nvPr/>
        </p:nvSpPr>
        <p:spPr>
          <a:xfrm>
            <a:off x="1828808" y="1957527"/>
            <a:ext cx="1659467" cy="175432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2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Poor clinical governance, ineffective quality assurance, weak incident reporting, failure to follow patient safety protocols, and delayed corrective actions.</a:t>
            </a:r>
          </a:p>
          <a:p>
            <a:pPr algn="ctr"/>
            <a:endParaRPr lang="en-IN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C3861D-00F2-35AB-8643-D65FF655360E}"/>
              </a:ext>
            </a:extLst>
          </p:cNvPr>
          <p:cNvSpPr txBox="1"/>
          <p:nvPr/>
        </p:nvSpPr>
        <p:spPr>
          <a:xfrm>
            <a:off x="3810009" y="2047295"/>
            <a:ext cx="1964266" cy="166455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Inadequate medical equipment, poor maintenance of clinical resources, insufficient monitoring systems, and limited use of information technology to detect patient safety risks.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08DBE2-1332-0C7E-B619-BDF370D4AFC8}"/>
              </a:ext>
            </a:extLst>
          </p:cNvPr>
          <p:cNvSpPr txBox="1"/>
          <p:nvPr/>
        </p:nvSpPr>
        <p:spPr>
          <a:xfrm>
            <a:off x="6079076" y="2442531"/>
            <a:ext cx="1964266" cy="126932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Poor leadership, nurse shortages, inadequate staff training, low staff morale, poor supervision, and failure to respond to patient complaints.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BC57C7-CB6F-84E4-A0CF-E32B58C5AE45}"/>
              </a:ext>
            </a:extLst>
          </p:cNvPr>
          <p:cNvSpPr txBox="1"/>
          <p:nvPr/>
        </p:nvSpPr>
        <p:spPr>
          <a:xfrm>
            <a:off x="1828808" y="4417054"/>
            <a:ext cx="1964266" cy="166455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The ward was overcrowded and infection control was poor with staff overload. The entire organisational culture was weak and financial targets were given more importance than patients.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DD9002-C7A1-1069-AB6E-4FFB1D4DBB3E}"/>
              </a:ext>
            </a:extLst>
          </p:cNvPr>
          <p:cNvSpPr txBox="1"/>
          <p:nvPr/>
        </p:nvSpPr>
        <p:spPr>
          <a:xfrm>
            <a:off x="3962408" y="4417054"/>
            <a:ext cx="1964266" cy="166455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Weak performance monitoring, ineffective clinical audits, poor quality indicators, inaccurate incident reporting, and failure to use patient feedback for continuous improvement.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7D40F8-82DC-7F4E-C7DB-7E0CD83CF759}"/>
              </a:ext>
            </a:extLst>
          </p:cNvPr>
          <p:cNvSpPr txBox="1"/>
          <p:nvPr/>
        </p:nvSpPr>
        <p:spPr>
          <a:xfrm>
            <a:off x="6146809" y="4417054"/>
            <a:ext cx="1964266" cy="146694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Insufficient medical supplies, poor hygiene resources, inadequate nutrition and hydration support, and lack of essential equipment for safe patient care.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DAFEA1-B545-ECCA-77B1-9FFF8AEF7CCF}"/>
              </a:ext>
            </a:extLst>
          </p:cNvPr>
          <p:cNvSpPr txBox="1"/>
          <p:nvPr/>
        </p:nvSpPr>
        <p:spPr>
          <a:xfrm>
            <a:off x="1828808" y="1484172"/>
            <a:ext cx="1659467" cy="37771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METHODS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0F2090-454B-B59A-403D-54D50AB36C48}"/>
              </a:ext>
            </a:extLst>
          </p:cNvPr>
          <p:cNvSpPr txBox="1"/>
          <p:nvPr/>
        </p:nvSpPr>
        <p:spPr>
          <a:xfrm>
            <a:off x="3793074" y="1588195"/>
            <a:ext cx="198120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MACHINES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6572DB7-2543-B6CD-8A33-F4B67997BBC2}"/>
              </a:ext>
            </a:extLst>
          </p:cNvPr>
          <p:cNvSpPr txBox="1"/>
          <p:nvPr/>
        </p:nvSpPr>
        <p:spPr>
          <a:xfrm>
            <a:off x="6079076" y="2003042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PEOPLE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901318B-6686-0ABA-BC02-9ACC47B52734}"/>
              </a:ext>
            </a:extLst>
          </p:cNvPr>
          <p:cNvSpPr txBox="1"/>
          <p:nvPr/>
        </p:nvSpPr>
        <p:spPr>
          <a:xfrm>
            <a:off x="6146808" y="5947744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MATERIALS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C04493-739F-732C-2F10-A54F52C724F5}"/>
              </a:ext>
            </a:extLst>
          </p:cNvPr>
          <p:cNvSpPr txBox="1"/>
          <p:nvPr/>
        </p:nvSpPr>
        <p:spPr>
          <a:xfrm>
            <a:off x="3962408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MEASUREMENT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37C2CA-049C-7E7F-8992-30FE6184AFC2}"/>
              </a:ext>
            </a:extLst>
          </p:cNvPr>
          <p:cNvSpPr txBox="1"/>
          <p:nvPr/>
        </p:nvSpPr>
        <p:spPr>
          <a:xfrm>
            <a:off x="1820341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ENVIRONEMENT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39E538C-CAA3-1E17-9A4D-4C19679C08F1}"/>
              </a:ext>
            </a:extLst>
          </p:cNvPr>
          <p:cNvSpPr txBox="1"/>
          <p:nvPr/>
        </p:nvSpPr>
        <p:spPr>
          <a:xfrm>
            <a:off x="8695271" y="2692399"/>
            <a:ext cx="145628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400" b="1" dirty="0">
                <a:solidFill>
                  <a:schemeClr val="bg1"/>
                </a:solidFill>
              </a:rPr>
              <a:t>PROBLEM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420F485-381F-911F-256C-B64B967EDB9D}"/>
              </a:ext>
            </a:extLst>
          </p:cNvPr>
          <p:cNvSpPr txBox="1"/>
          <p:nvPr/>
        </p:nvSpPr>
        <p:spPr>
          <a:xfrm>
            <a:off x="8551352" y="3310341"/>
            <a:ext cx="1735680" cy="193899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Breakdown of Quality Assurance and Patient Safety, resulting in poor quality care, preventable patient harm, increased mortality, and loss of public trust at Mid Staffordshire NHS Foundation Trust.</a:t>
            </a:r>
          </a:p>
        </p:txBody>
      </p:sp>
    </p:spTree>
    <p:extLst>
      <p:ext uri="{BB962C8B-B14F-4D97-AF65-F5344CB8AC3E}">
        <p14:creationId xmlns:p14="http://schemas.microsoft.com/office/powerpoint/2010/main" val="931555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E1C12-7888-C248-80BC-6BEB9112C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53B4AF2-BCA4-D19D-09AA-61EE77691E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176261"/>
              </p:ext>
            </p:extLst>
          </p:nvPr>
        </p:nvGraphicFramePr>
        <p:xfrm>
          <a:off x="838200" y="1236134"/>
          <a:ext cx="10515600" cy="5256742"/>
        </p:xfrm>
        <a:graphic>
          <a:graphicData uri="http://schemas.openxmlformats.org/drawingml/2006/table">
            <a:tbl>
              <a:tblPr firstRow="1" firstCol="1" bandRow="1">
                <a:tableStyleId>{FABFCF23-3B69-468F-B69F-88F6DE6A72F2}</a:tableStyleId>
              </a:tblPr>
              <a:tblGrid>
                <a:gridCol w="2819400">
                  <a:extLst>
                    <a:ext uri="{9D8B030D-6E8A-4147-A177-3AD203B41FA5}">
                      <a16:colId xmlns:a16="http://schemas.microsoft.com/office/drawing/2014/main" val="992794097"/>
                    </a:ext>
                  </a:extLst>
                </a:gridCol>
                <a:gridCol w="4191000">
                  <a:extLst>
                    <a:ext uri="{9D8B030D-6E8A-4147-A177-3AD203B41FA5}">
                      <a16:colId xmlns:a16="http://schemas.microsoft.com/office/drawing/2014/main" val="316490141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9794915"/>
                    </a:ext>
                  </a:extLst>
                </a:gridCol>
              </a:tblGrid>
              <a:tr h="8045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Policy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dirty="0"/>
                        <a:t>Purpose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Failure at Mid Staffordshire NHS Foundation Trust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5809545"/>
                  </a:ext>
                </a:extLst>
              </a:tr>
              <a:tr h="12158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NHS Clinical Governance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Ensures continuous quality monitoring through clinical audits, risk management, and accountability.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Weak governance systems failed to detect declining care standards, while poor board oversight delayed corrective actions, increasing patient harm.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9252558"/>
                  </a:ext>
                </a:extLst>
              </a:tr>
              <a:tr h="12158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NHS Patient Safety Strategy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Promotes openness, incident reporting, and continuous learning to reduce avoidable harm.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Safety incidents were under-reported, and limited organisational learning prevented early intervention and service improvement.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0786508"/>
                  </a:ext>
                </a:extLst>
              </a:tr>
              <a:tr h="8045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Care Quality Commission (CQC)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Regulates healthcare quality through inspections and compliance with fundamental standards.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Inspections failed to identify serious quality failures early enough to protect patients and improve care.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0731301"/>
                  </a:ext>
                </a:extLst>
              </a:tr>
              <a:tr h="12158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Duty of Candour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Requires healthcare providers to be open, honest, and transparent when patient harm occurs.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The Trust lacked transparency, concealed failures, and failed to communicate honestly with patients and their families.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07645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510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7D2C1-ADF4-78BD-B85C-F1F07551A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19E4F-E43F-9BFC-F298-93FA2A843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933"/>
            <a:ext cx="10515600" cy="846667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 (continued)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497124D-03C3-C526-6271-3C0634E509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906652"/>
              </p:ext>
            </p:extLst>
          </p:nvPr>
        </p:nvGraphicFramePr>
        <p:xfrm>
          <a:off x="838200" y="1236133"/>
          <a:ext cx="10515600" cy="5084790"/>
        </p:xfrm>
        <a:graphic>
          <a:graphicData uri="http://schemas.openxmlformats.org/drawingml/2006/table">
            <a:tbl>
              <a:tblPr firstRow="1" firstCol="1" bandRow="1">
                <a:tableStyleId>{FABFCF23-3B69-468F-B69F-88F6DE6A72F2}</a:tableStyleId>
              </a:tblPr>
              <a:tblGrid>
                <a:gridCol w="2819400">
                  <a:extLst>
                    <a:ext uri="{9D8B030D-6E8A-4147-A177-3AD203B41FA5}">
                      <a16:colId xmlns:a16="http://schemas.microsoft.com/office/drawing/2014/main" val="992794097"/>
                    </a:ext>
                  </a:extLst>
                </a:gridCol>
                <a:gridCol w="4191000">
                  <a:extLst>
                    <a:ext uri="{9D8B030D-6E8A-4147-A177-3AD203B41FA5}">
                      <a16:colId xmlns:a16="http://schemas.microsoft.com/office/drawing/2014/main" val="316490141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9794915"/>
                    </a:ext>
                  </a:extLst>
                </a:gridCol>
              </a:tblGrid>
              <a:tr h="7281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Policy / Report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Key Requirements / Recommendations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</a:rPr>
                        <a:t>Failure / Critical Analysis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5809545"/>
                  </a:ext>
                </a:extLst>
              </a:tr>
              <a:tr h="17770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b="1" kern="100">
                          <a:effectLst/>
                        </a:rPr>
                        <a:t>Health and Social Care Act 2008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Safe staffing levels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Effective governance and quality assurance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Patient-centred, safe and compassionate care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Transparency and accountability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The Trust failed to meet these legal requirements, resulting in poor governance, inadequate staffing, and compromised patient safety.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9252558"/>
                  </a:ext>
                </a:extLst>
              </a:tr>
              <a:tr h="23038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b="1" kern="100">
                          <a:effectLst/>
                        </a:rPr>
                        <a:t>Francis Report (2013)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Strong clinical leadership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Adequate staffing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Open and transparent culture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Continuous quality monitoring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Greater accountability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• Patient-centred care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 dirty="0">
                          <a:effectLst/>
                        </a:rPr>
                        <a:t>The inquiry concluded that stronger leadership, improved governance, and a patient safety culture were essential to prevent similar failures.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0786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738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4E4D2-256C-E9D2-052F-13841222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94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Impact on Service Provision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45D008-68C9-5A08-9775-7A45B3F0AF79}"/>
              </a:ext>
            </a:extLst>
          </p:cNvPr>
          <p:cNvSpPr txBox="1"/>
          <p:nvPr/>
        </p:nvSpPr>
        <p:spPr>
          <a:xfrm>
            <a:off x="838200" y="1754031"/>
            <a:ext cx="256540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Quality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C59C51-3B00-5A26-A3B8-36BA4B2E9D56}"/>
              </a:ext>
            </a:extLst>
          </p:cNvPr>
          <p:cNvSpPr txBox="1"/>
          <p:nvPr/>
        </p:nvSpPr>
        <p:spPr>
          <a:xfrm>
            <a:off x="3530600" y="1236133"/>
            <a:ext cx="7823200" cy="146982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Increased patient harm and avoidable mortality.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Medication errors and delayed treatment reduced patient safety.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Declining patient satisfaction and loss of dignity reflected poor standards of care (Simpson and Morris, 2014).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AAE38C-94BC-09AC-2FF8-534A6135BF13}"/>
              </a:ext>
            </a:extLst>
          </p:cNvPr>
          <p:cNvSpPr txBox="1"/>
          <p:nvPr/>
        </p:nvSpPr>
        <p:spPr>
          <a:xfrm>
            <a:off x="3530600" y="3047998"/>
            <a:ext cx="7823200" cy="146982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Longer hospital stays due to complications and delayed recovery.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Increase in patient complaints and legal claims led to poor resources.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Diversion of resources improvement of services to management of crisis (Smith and Chambers, 2019).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2E438F-12EC-10BF-FCE4-C4B41E5E8D4D}"/>
              </a:ext>
            </a:extLst>
          </p:cNvPr>
          <p:cNvSpPr txBox="1"/>
          <p:nvPr/>
        </p:nvSpPr>
        <p:spPr>
          <a:xfrm>
            <a:off x="3530600" y="4859863"/>
            <a:ext cx="7823200" cy="146982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Needy patients, particularly older adults were deprived of compassionate care.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The public has lost confidence in the services of NHS.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Failure to provide patient-centred care undermined fairness, dignity, and equal treatment (QC, 2013).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FB73B0-E076-D193-5F51-3A3887A9F746}"/>
              </a:ext>
            </a:extLst>
          </p:cNvPr>
          <p:cNvSpPr txBox="1"/>
          <p:nvPr/>
        </p:nvSpPr>
        <p:spPr>
          <a:xfrm>
            <a:off x="838200" y="3490523"/>
            <a:ext cx="256540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Efficiency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5E6AE0-74E5-DB73-C183-BC1F95D8C247}"/>
              </a:ext>
            </a:extLst>
          </p:cNvPr>
          <p:cNvSpPr txBox="1"/>
          <p:nvPr/>
        </p:nvSpPr>
        <p:spPr>
          <a:xfrm>
            <a:off x="838200" y="5302388"/>
            <a:ext cx="256540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Equity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029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5A41-69A8-D4AC-2789-34756E529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Benchmarking Gap</a:t>
            </a:r>
            <a:endParaRPr lang="en-IN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ABA8B2-B400-66E8-8852-74E0E4C903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529460"/>
              </p:ext>
            </p:extLst>
          </p:nvPr>
        </p:nvGraphicFramePr>
        <p:xfrm>
          <a:off x="838200" y="1134532"/>
          <a:ext cx="10515600" cy="5579068"/>
        </p:xfrm>
        <a:graphic>
          <a:graphicData uri="http://schemas.openxmlformats.org/drawingml/2006/table">
            <a:tbl>
              <a:tblPr firstRow="1" firstCol="1" bandRow="1">
                <a:tableStyleId>{10A1B5D5-9B99-4C35-A422-299274C87663}</a:tableStyleId>
              </a:tblPr>
              <a:tblGrid>
                <a:gridCol w="1854200">
                  <a:extLst>
                    <a:ext uri="{9D8B030D-6E8A-4147-A177-3AD203B41FA5}">
                      <a16:colId xmlns:a16="http://schemas.microsoft.com/office/drawing/2014/main" val="1692459851"/>
                    </a:ext>
                  </a:extLst>
                </a:gridCol>
                <a:gridCol w="2404533">
                  <a:extLst>
                    <a:ext uri="{9D8B030D-6E8A-4147-A177-3AD203B41FA5}">
                      <a16:colId xmlns:a16="http://schemas.microsoft.com/office/drawing/2014/main" val="2368667891"/>
                    </a:ext>
                  </a:extLst>
                </a:gridCol>
                <a:gridCol w="2218267">
                  <a:extLst>
                    <a:ext uri="{9D8B030D-6E8A-4147-A177-3AD203B41FA5}">
                      <a16:colId xmlns:a16="http://schemas.microsoft.com/office/drawing/2014/main" val="2736651984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462509711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1684203183"/>
                    </a:ext>
                  </a:extLst>
                </a:gridCol>
              </a:tblGrid>
              <a:tr h="49047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Indicator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NHS Standard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Mid Staffordshire Performance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Gap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Financial Impact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97692335"/>
                  </a:ext>
                </a:extLst>
              </a:tr>
              <a:tr h="895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Patient Safety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Safe, harm-free care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High mortality and patient harm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Large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Inquiry, litigation and compensation costs increased NHS spending (Powell, 2026).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3837859"/>
                  </a:ext>
                </a:extLst>
              </a:tr>
              <a:tr h="5923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Staffing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Safe nurse staffing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Severe staff shortages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Large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Understaffing increased adverse events and treatment costs. 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8048480"/>
                  </a:ext>
                </a:extLst>
              </a:tr>
              <a:tr h="5923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Leadership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Patient-centred leadership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Finance prioritised over patient care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Large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Cost-saving reduced investment in frontline nursing. 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5854754"/>
                  </a:ext>
                </a:extLst>
              </a:tr>
              <a:tr h="11981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Clinical Governance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Continuous quality monitoring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Weak governance and delayed action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Large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Inquiry and regulatory reforms generated significant costs (Department of Health and Social Care, 2013).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16526213"/>
                  </a:ext>
                </a:extLst>
              </a:tr>
              <a:tr h="895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Incident Reporting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Open reporting culture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Complaints and incidents ignored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Large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Increased negligence claims and repeat failures (Nursing and Midwifery Council (NMC), 2026). 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4044664"/>
                  </a:ext>
                </a:extLst>
              </a:tr>
              <a:tr h="895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Patient Experience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Compassionate, dignified care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Neglect and poor patient dignity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Large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Reputational damage and higher complaint-handling costs (Weinberg, 2013).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55448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976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41597-0BFA-8638-DCD6-D4B927B79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IN" sz="3200" b="1" dirty="0"/>
              <a:t>Leadership Strategy for Change (Transformational Leadership)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F6CE5A-A6E8-B549-E6B3-B856F0063E63}"/>
              </a:ext>
            </a:extLst>
          </p:cNvPr>
          <p:cNvSpPr txBox="1"/>
          <p:nvPr/>
        </p:nvSpPr>
        <p:spPr>
          <a:xfrm>
            <a:off x="838200" y="1339311"/>
            <a:ext cx="1828800" cy="6463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Leadership Strategy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44895B-64A4-030B-FB70-A3C4E81C1FCD}"/>
              </a:ext>
            </a:extLst>
          </p:cNvPr>
          <p:cNvSpPr txBox="1"/>
          <p:nvPr/>
        </p:nvSpPr>
        <p:spPr>
          <a:xfrm>
            <a:off x="2988728" y="1442678"/>
            <a:ext cx="8365067" cy="3755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Application at Mid Staffordshire NHS Foundation Trust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7B52C6-6462-007B-5C81-CEE0D38EF4B5}"/>
              </a:ext>
            </a:extLst>
          </p:cNvPr>
          <p:cNvSpPr txBox="1"/>
          <p:nvPr/>
        </p:nvSpPr>
        <p:spPr>
          <a:xfrm>
            <a:off x="838200" y="2336789"/>
            <a:ext cx="1828800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Shared Vision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BB1DF5-418F-46D8-0E68-B746BD575A2C}"/>
              </a:ext>
            </a:extLst>
          </p:cNvPr>
          <p:cNvSpPr txBox="1"/>
          <p:nvPr/>
        </p:nvSpPr>
        <p:spPr>
          <a:xfrm>
            <a:off x="2988730" y="2330569"/>
            <a:ext cx="8365067" cy="37555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Prioritise patient-centred care, ethical leadership, and continuous quality improvement.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232F0-4298-7DAD-11C0-81181ACD9DAD}"/>
              </a:ext>
            </a:extLst>
          </p:cNvPr>
          <p:cNvSpPr txBox="1"/>
          <p:nvPr/>
        </p:nvSpPr>
        <p:spPr>
          <a:xfrm>
            <a:off x="838200" y="3102013"/>
            <a:ext cx="1828800" cy="671915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Staff Empowerment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C82753-6581-AFA3-4DEB-278E46737CD1}"/>
              </a:ext>
            </a:extLst>
          </p:cNvPr>
          <p:cNvSpPr txBox="1"/>
          <p:nvPr/>
        </p:nvSpPr>
        <p:spPr>
          <a:xfrm>
            <a:off x="2988730" y="3281175"/>
            <a:ext cx="8365067" cy="375552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Motivate staff through leadership support, professional development, and recognition.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91114A-AA61-5D77-AFC2-D63ECC81AB0C}"/>
              </a:ext>
            </a:extLst>
          </p:cNvPr>
          <p:cNvSpPr txBox="1"/>
          <p:nvPr/>
        </p:nvSpPr>
        <p:spPr>
          <a:xfrm>
            <a:off x="838200" y="4169821"/>
            <a:ext cx="1828800" cy="369332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Communication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40BC99-AFAE-F481-AF17-5DEFE6617FC1}"/>
              </a:ext>
            </a:extLst>
          </p:cNvPr>
          <p:cNvSpPr txBox="1"/>
          <p:nvPr/>
        </p:nvSpPr>
        <p:spPr>
          <a:xfrm>
            <a:off x="2988729" y="4169821"/>
            <a:ext cx="8365067" cy="375552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Promote open communication, whistleblowing, and transparent decision-making.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727530-FC89-1561-DC68-CF2A12750D31}"/>
              </a:ext>
            </a:extLst>
          </p:cNvPr>
          <p:cNvSpPr txBox="1"/>
          <p:nvPr/>
        </p:nvSpPr>
        <p:spPr>
          <a:xfrm>
            <a:off x="838200" y="4974071"/>
            <a:ext cx="1828800" cy="67191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Patient Safety Culture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542B30-6B53-DED0-64A9-D18FBA845264}"/>
              </a:ext>
            </a:extLst>
          </p:cNvPr>
          <p:cNvSpPr txBox="1"/>
          <p:nvPr/>
        </p:nvSpPr>
        <p:spPr>
          <a:xfrm>
            <a:off x="2988732" y="4986864"/>
            <a:ext cx="8365067" cy="67191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Encourage teamwork, accountability, and learning from incidents to reduce clinical errors.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351CFEE-3010-03F4-74EA-C5EDA5284712}"/>
              </a:ext>
            </a:extLst>
          </p:cNvPr>
          <p:cNvSpPr txBox="1"/>
          <p:nvPr/>
        </p:nvSpPr>
        <p:spPr>
          <a:xfrm>
            <a:off x="838200" y="6011327"/>
            <a:ext cx="18288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Expected Outcomes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B38779-2327-082B-27E9-A01FCE9B1120}"/>
              </a:ext>
            </a:extLst>
          </p:cNvPr>
          <p:cNvSpPr txBox="1"/>
          <p:nvPr/>
        </p:nvSpPr>
        <p:spPr>
          <a:xfrm>
            <a:off x="2988732" y="6011327"/>
            <a:ext cx="8365067" cy="67191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Improved patient safety, higher staff engagement, better quality of care, and stronger organisational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2165742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2C3BE-D74A-E243-7E0C-9B887257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863"/>
            <a:ext cx="10515600" cy="4994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Change Management using Kotter's Eight-Step Model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8787F-9BC2-8E65-2A8E-3EC760989B0C}"/>
              </a:ext>
            </a:extLst>
          </p:cNvPr>
          <p:cNvSpPr txBox="1"/>
          <p:nvPr/>
        </p:nvSpPr>
        <p:spPr>
          <a:xfrm>
            <a:off x="838199" y="761997"/>
            <a:ext cx="1828802" cy="34406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1. Create Urgency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381492-E490-619C-1ABD-959425771D0E}"/>
              </a:ext>
            </a:extLst>
          </p:cNvPr>
          <p:cNvSpPr txBox="1"/>
          <p:nvPr/>
        </p:nvSpPr>
        <p:spPr>
          <a:xfrm>
            <a:off x="2988729" y="755777"/>
            <a:ext cx="8365075" cy="6075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Highlight the </a:t>
            </a: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400–1,200 excess deaths</a:t>
            </a: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to demonstrate the need for immediate patient safety improvements (Dyer, 2013).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E91F26-7FC5-8450-E68B-92A05348FF48}"/>
              </a:ext>
            </a:extLst>
          </p:cNvPr>
          <p:cNvSpPr txBox="1"/>
          <p:nvPr/>
        </p:nvSpPr>
        <p:spPr>
          <a:xfrm>
            <a:off x="838199" y="1510288"/>
            <a:ext cx="1828802" cy="607539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2. Build a Guiding Coalition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BFFD78-B24C-DA64-4F44-75286A9BFEF1}"/>
              </a:ext>
            </a:extLst>
          </p:cNvPr>
          <p:cNvSpPr txBox="1"/>
          <p:nvPr/>
        </p:nvSpPr>
        <p:spPr>
          <a:xfrm>
            <a:off x="2988728" y="1499359"/>
            <a:ext cx="8365075" cy="607539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Form a multidisciplinary team of executives, clinicians, nurses, and patient representatives to lead change (England, 2019).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E4A2C9-2590-192F-A772-EF3803442E12}"/>
              </a:ext>
            </a:extLst>
          </p:cNvPr>
          <p:cNvSpPr txBox="1"/>
          <p:nvPr/>
        </p:nvSpPr>
        <p:spPr>
          <a:xfrm>
            <a:off x="838199" y="2241646"/>
            <a:ext cx="1828802" cy="338554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3. Develop a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6B56C7-312F-817D-BFDA-01CCAB10BB3A}"/>
              </a:ext>
            </a:extLst>
          </p:cNvPr>
          <p:cNvSpPr txBox="1"/>
          <p:nvPr/>
        </p:nvSpPr>
        <p:spPr>
          <a:xfrm>
            <a:off x="2988728" y="2240659"/>
            <a:ext cx="8365075" cy="607539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Establish a patient-centred vision focused on safety, transparency, and quality improvement (Health, 2015).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1079B7-3A5B-8073-510E-2F7BD0F13E4F}"/>
              </a:ext>
            </a:extLst>
          </p:cNvPr>
          <p:cNvSpPr txBox="1"/>
          <p:nvPr/>
        </p:nvSpPr>
        <p:spPr>
          <a:xfrm>
            <a:off x="838199" y="2958756"/>
            <a:ext cx="1828802" cy="60753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4. Communicate the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6A258A-93ED-3C4C-2DE1-F329B083455A}"/>
              </a:ext>
            </a:extLst>
          </p:cNvPr>
          <p:cNvSpPr txBox="1"/>
          <p:nvPr/>
        </p:nvSpPr>
        <p:spPr>
          <a:xfrm>
            <a:off x="2988727" y="2967220"/>
            <a:ext cx="8365075" cy="60753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Reinforce the vision through leadership engagement, staff training, and open communication (England, 2014).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01C0EA-E418-1CFA-DD07-BA6DB533DBD1}"/>
              </a:ext>
            </a:extLst>
          </p:cNvPr>
          <p:cNvSpPr txBox="1"/>
          <p:nvPr/>
        </p:nvSpPr>
        <p:spPr>
          <a:xfrm>
            <a:off x="838199" y="3812771"/>
            <a:ext cx="1828802" cy="34406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5. Empower Staff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2C1D1A-AC26-13F4-2DE5-BDD531E79E81}"/>
              </a:ext>
            </a:extLst>
          </p:cNvPr>
          <p:cNvSpPr txBox="1"/>
          <p:nvPr/>
        </p:nvSpPr>
        <p:spPr>
          <a:xfrm>
            <a:off x="2988726" y="3701450"/>
            <a:ext cx="8365075" cy="60753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Strengthen whistleblowing, improve staffing, and encourage incident reporting to build a safety culture.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7CFF9B-E944-655C-747A-F574926CAEDC}"/>
              </a:ext>
            </a:extLst>
          </p:cNvPr>
          <p:cNvSpPr txBox="1"/>
          <p:nvPr/>
        </p:nvSpPr>
        <p:spPr>
          <a:xfrm>
            <a:off x="838199" y="4418153"/>
            <a:ext cx="1828802" cy="607539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6. Generate Short-Term Wins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ABF977-5752-943E-300E-98801F9A2772}"/>
              </a:ext>
            </a:extLst>
          </p:cNvPr>
          <p:cNvSpPr txBox="1"/>
          <p:nvPr/>
        </p:nvSpPr>
        <p:spPr>
          <a:xfrm>
            <a:off x="2988726" y="4418153"/>
            <a:ext cx="8365075" cy="607539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Achieve early improvements in staffing, reporting, and patient satisfaction to sustain staff motivation (Aziz, 2017).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F4678E0-922A-39F5-F11A-DE39572A6F20}"/>
              </a:ext>
            </a:extLst>
          </p:cNvPr>
          <p:cNvSpPr txBox="1"/>
          <p:nvPr/>
        </p:nvSpPr>
        <p:spPr>
          <a:xfrm>
            <a:off x="838199" y="5154856"/>
            <a:ext cx="1828802" cy="607539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7. Sustain Improvement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57B78A5-1EBF-C70B-1A03-9EB437DDBC1E}"/>
              </a:ext>
            </a:extLst>
          </p:cNvPr>
          <p:cNvSpPr txBox="1"/>
          <p:nvPr/>
        </p:nvSpPr>
        <p:spPr>
          <a:xfrm>
            <a:off x="2988726" y="5301050"/>
            <a:ext cx="8365075" cy="344069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KPIs to be properly monitored and regular audits to be conducted across NHS.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8CD4F62-4924-5267-2297-13B48AE6CC8B}"/>
              </a:ext>
            </a:extLst>
          </p:cNvPr>
          <p:cNvSpPr txBox="1"/>
          <p:nvPr/>
        </p:nvSpPr>
        <p:spPr>
          <a:xfrm>
            <a:off x="838199" y="5968573"/>
            <a:ext cx="1828802" cy="6075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8. Embed Patient Safety Culture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04BE67F-66DC-6620-450E-CB9D5879F983}"/>
              </a:ext>
            </a:extLst>
          </p:cNvPr>
          <p:cNvSpPr txBox="1"/>
          <p:nvPr/>
        </p:nvSpPr>
        <p:spPr>
          <a:xfrm>
            <a:off x="2988725" y="5820390"/>
            <a:ext cx="8365075" cy="87100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Integrate patient safety into organisational values. NHS safety programmes aim to save </a:t>
            </a: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1,000 lives and £100 million annually</a:t>
            </a: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while Kotter notes </a:t>
            </a: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70% of change initiatives fail</a:t>
            </a: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without effective leadership (England, 2019; </a:t>
            </a:r>
            <a:r>
              <a:rPr lang="en-IN" sz="1600" kern="100" dirty="0" err="1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RightDecisions</a:t>
            </a:r>
            <a:r>
              <a:rPr lang="en-IN" sz="1600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3101618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D093-A43B-1FAD-5512-28B85C5DC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67" y="456823"/>
            <a:ext cx="11226800" cy="66780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Quality Improvement Framework using Plan–Do–Study–Act (PDSA)</a:t>
            </a:r>
            <a:endParaRPr lang="en-IN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B5E6B1-C7EB-4455-4597-D45AED5FB569}"/>
              </a:ext>
            </a:extLst>
          </p:cNvPr>
          <p:cNvSpPr txBox="1"/>
          <p:nvPr/>
        </p:nvSpPr>
        <p:spPr>
          <a:xfrm>
            <a:off x="2006591" y="1491123"/>
            <a:ext cx="2133600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A3CA2-B6FD-DCF5-A440-A9EB5D281B2A}"/>
              </a:ext>
            </a:extLst>
          </p:cNvPr>
          <p:cNvSpPr txBox="1"/>
          <p:nvPr/>
        </p:nvSpPr>
        <p:spPr>
          <a:xfrm>
            <a:off x="4461930" y="1491123"/>
            <a:ext cx="2133600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DB400C-F516-4AC2-7F34-B593E4B168B5}"/>
              </a:ext>
            </a:extLst>
          </p:cNvPr>
          <p:cNvSpPr txBox="1"/>
          <p:nvPr/>
        </p:nvSpPr>
        <p:spPr>
          <a:xfrm>
            <a:off x="6866465" y="1491123"/>
            <a:ext cx="2404536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Study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5504CD-B358-D758-A9ED-A731A6634490}"/>
              </a:ext>
            </a:extLst>
          </p:cNvPr>
          <p:cNvSpPr txBox="1"/>
          <p:nvPr/>
        </p:nvSpPr>
        <p:spPr>
          <a:xfrm>
            <a:off x="9626603" y="1491123"/>
            <a:ext cx="2133600" cy="53290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28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74DF1B-D954-6C18-41F6-D653D3261728}"/>
              </a:ext>
            </a:extLst>
          </p:cNvPr>
          <p:cNvSpPr txBox="1"/>
          <p:nvPr/>
        </p:nvSpPr>
        <p:spPr>
          <a:xfrm>
            <a:off x="2006591" y="2131388"/>
            <a:ext cx="2133600" cy="175432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Identify staffing shortages, governance failures, and patient safety risks using audits and incident reports.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728A4C-1D61-7320-CDD0-F5BFE2EBAAEF}"/>
              </a:ext>
            </a:extLst>
          </p:cNvPr>
          <p:cNvSpPr txBox="1"/>
          <p:nvPr/>
        </p:nvSpPr>
        <p:spPr>
          <a:xfrm>
            <a:off x="4461930" y="2138928"/>
            <a:ext cx="2133600" cy="156100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Recruit staff, provide leadership training, and strengthen incident reporting systems.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9B7161-B7F6-FF73-A4A7-DBA859B9172F}"/>
              </a:ext>
            </a:extLst>
          </p:cNvPr>
          <p:cNvSpPr txBox="1"/>
          <p:nvPr/>
        </p:nvSpPr>
        <p:spPr>
          <a:xfrm>
            <a:off x="6866465" y="2138928"/>
            <a:ext cx="2404536" cy="156100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Monitor patient satisfaction, mortality, complaints, and safety incidents against baseline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F7DDFF-5F0E-B01D-7B9B-FCBFD99F4CF4}"/>
              </a:ext>
            </a:extLst>
          </p:cNvPr>
          <p:cNvSpPr txBox="1"/>
          <p:nvPr/>
        </p:nvSpPr>
        <p:spPr>
          <a:xfrm>
            <a:off x="9626603" y="2131388"/>
            <a:ext cx="2133600" cy="185736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Standardise successful interventions and repeat PDSA cycles for continuous improvement.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EF6A13-C5A5-83DB-7911-13A6505F483E}"/>
              </a:ext>
            </a:extLst>
          </p:cNvPr>
          <p:cNvSpPr txBox="1"/>
          <p:nvPr/>
        </p:nvSpPr>
        <p:spPr>
          <a:xfrm>
            <a:off x="2006591" y="4171727"/>
            <a:ext cx="2133600" cy="6719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Clear improvement priorities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03DC7B-CC28-8334-31B8-E9D69A6CAC80}"/>
              </a:ext>
            </a:extLst>
          </p:cNvPr>
          <p:cNvSpPr txBox="1"/>
          <p:nvPr/>
        </p:nvSpPr>
        <p:spPr>
          <a:xfrm>
            <a:off x="4461930" y="4186807"/>
            <a:ext cx="2133600" cy="6719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Improved care processes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A7C4CA-6625-1458-87DA-66FD58AE1D6F}"/>
              </a:ext>
            </a:extLst>
          </p:cNvPr>
          <p:cNvSpPr txBox="1"/>
          <p:nvPr/>
        </p:nvSpPr>
        <p:spPr>
          <a:xfrm>
            <a:off x="6866465" y="4186807"/>
            <a:ext cx="2404536" cy="6719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Measure effectiveness of changes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069ED8-60B3-1896-B075-E4419B28521F}"/>
              </a:ext>
            </a:extLst>
          </p:cNvPr>
          <p:cNvSpPr txBox="1"/>
          <p:nvPr/>
        </p:nvSpPr>
        <p:spPr>
          <a:xfrm>
            <a:off x="9626603" y="4186807"/>
            <a:ext cx="2133600" cy="6719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Sustainable quality and patient safety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C0258557-E535-9731-057B-805722BC7F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9621242"/>
              </p:ext>
            </p:extLst>
          </p:nvPr>
        </p:nvGraphicFramePr>
        <p:xfrm>
          <a:off x="431797" y="2335110"/>
          <a:ext cx="1159933" cy="14499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9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14499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Application to Mid Staffordshire NHS Foundation Trust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F1740D90-F392-189B-BB6F-2355DFF360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004395"/>
              </p:ext>
            </p:extLst>
          </p:nvPr>
        </p:nvGraphicFramePr>
        <p:xfrm>
          <a:off x="440267" y="4335403"/>
          <a:ext cx="1159933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9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Outcomes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A38CCFC6-69A2-C0A5-B404-590A20275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1071949"/>
              </p:ext>
            </p:extLst>
          </p:nvPr>
        </p:nvGraphicFramePr>
        <p:xfrm>
          <a:off x="431796" y="1580452"/>
          <a:ext cx="1159933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9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Stage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81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35FE6-B009-5B21-0AD4-7F7DEE802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Barriers and Recommendations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BE3A2C-3B08-285A-E52D-E9E1180D14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036537"/>
              </p:ext>
            </p:extLst>
          </p:nvPr>
        </p:nvGraphicFramePr>
        <p:xfrm>
          <a:off x="838200" y="1100667"/>
          <a:ext cx="10515600" cy="41171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6867">
                  <a:extLst>
                    <a:ext uri="{9D8B030D-6E8A-4147-A177-3AD203B41FA5}">
                      <a16:colId xmlns:a16="http://schemas.microsoft.com/office/drawing/2014/main" val="4227569881"/>
                    </a:ext>
                  </a:extLst>
                </a:gridCol>
                <a:gridCol w="6798733">
                  <a:extLst>
                    <a:ext uri="{9D8B030D-6E8A-4147-A177-3AD203B41FA5}">
                      <a16:colId xmlns:a16="http://schemas.microsoft.com/office/drawing/2014/main" val="3924011676"/>
                    </a:ext>
                  </a:extLst>
                </a:gridCol>
              </a:tblGrid>
              <a:tr h="5881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3200" kern="100" dirty="0">
                          <a:effectLst/>
                        </a:rPr>
                        <a:t>Barrier</a:t>
                      </a:r>
                      <a:endParaRPr lang="en-IN" sz="3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3200" kern="100" dirty="0">
                          <a:effectLst/>
                        </a:rPr>
                        <a:t>Recommendation</a:t>
                      </a:r>
                      <a:endParaRPr lang="en-IN" sz="3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45701201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Staff resistance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Continuous communication and staff engagement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7488711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Workforce shortages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Evidence-based workforce planning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97720096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Financial constraints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Prioritise patient safety in resource allocation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1676914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Weak leadership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Leadership development programmes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5552453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Poor organisational culture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Promote openness, learning and accountability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9308398"/>
                  </a:ext>
                </a:extLst>
              </a:tr>
              <a:tr h="5881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>
                          <a:effectLst/>
                        </a:rPr>
                        <a:t>Resistance to change</a:t>
                      </a:r>
                      <a:endParaRPr lang="en-IN" sz="2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400" kern="100" dirty="0">
                          <a:effectLst/>
                        </a:rPr>
                        <a:t>Continuous training and feedback</a:t>
                      </a:r>
                      <a:endParaRPr lang="en-IN" sz="2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991947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1F13389-5061-73DC-2BD5-F0F32C02EE13}"/>
              </a:ext>
            </a:extLst>
          </p:cNvPr>
          <p:cNvSpPr txBox="1"/>
          <p:nvPr/>
        </p:nvSpPr>
        <p:spPr>
          <a:xfrm>
            <a:off x="838199" y="5392169"/>
            <a:ext cx="10515599" cy="6719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Key Recommendation</a:t>
            </a: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: </a:t>
            </a:r>
            <a:r>
              <a:rPr lang="en-IN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Quality improvement should combine transformational leadership, Kotter's change model and PDSA to achieve sustainable patient-centred care.</a:t>
            </a:r>
          </a:p>
        </p:txBody>
      </p:sp>
    </p:spTree>
    <p:extLst>
      <p:ext uri="{BB962C8B-B14F-4D97-AF65-F5344CB8AC3E}">
        <p14:creationId xmlns:p14="http://schemas.microsoft.com/office/powerpoint/2010/main" val="126049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99E9-DC16-F83A-F8AE-95AE088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7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Component 2 Structure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F240B-4B94-F349-0DAB-72821FF61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60499"/>
            <a:ext cx="10515599" cy="503237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IN" b="1" dirty="0"/>
              <a:t>The written report will include: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Introduction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Background of Mid Staffordshire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Root Cause Analysis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Literature Review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Policy Analysis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Swiss Cheese Model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Fishbone Analysis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Leadership Strategy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Change Management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Quality Improvement Framework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Recommendations </a:t>
            </a:r>
          </a:p>
          <a:p>
            <a:pPr lvl="1" algn="just">
              <a:lnSpc>
                <a:spcPct val="120000"/>
              </a:lnSpc>
            </a:pPr>
            <a:r>
              <a:rPr lang="en-IN" dirty="0"/>
              <a:t>Conclusion </a:t>
            </a: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85601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F6E2-F50E-2EF3-CC0B-2CC0AE189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780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C1F18-D15B-A1B9-C142-872B2EB2A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267"/>
            <a:ext cx="10515600" cy="5537200"/>
          </a:xfrm>
        </p:spPr>
        <p:txBody>
          <a:bodyPr>
            <a:normAutofit fontScale="47500" lnSpcReduction="20000"/>
          </a:bodyPr>
          <a:lstStyle/>
          <a:p>
            <a:r>
              <a:rPr lang="en-IN" dirty="0"/>
              <a:t>Aziz, A.-M. (2017) “A Change Management Approach to Improving Safety and Preventing Needle Stick Injuries,” </a:t>
            </a:r>
            <a:r>
              <a:rPr lang="en-IN" i="1" dirty="0"/>
              <a:t>Journal of Infection Prevention</a:t>
            </a:r>
            <a:r>
              <a:rPr lang="en-IN" dirty="0"/>
              <a:t>, 18(5), pp. 257–262. Available at: </a:t>
            </a:r>
            <a:r>
              <a:rPr lang="en-IN" dirty="0">
                <a:hlinkClick r:id="rId2"/>
              </a:rPr>
              <a:t>https://doi.org/10.1177/1757177416687829</a:t>
            </a:r>
            <a:r>
              <a:rPr lang="en-IN" dirty="0"/>
              <a:t>.</a:t>
            </a:r>
          </a:p>
          <a:p>
            <a:r>
              <a:rPr lang="en-IN" dirty="0"/>
              <a:t>Cross, C. (2013). Stafford hospital scandal makes splash &amp; supplement for Express &amp; star. In </a:t>
            </a:r>
            <a:r>
              <a:rPr lang="en-IN" i="1" dirty="0" err="1"/>
              <a:t>HoldtheFrontPage</a:t>
            </a:r>
            <a:r>
              <a:rPr lang="en-IN" dirty="0"/>
              <a:t>. https://www.holdthefrontpage.co.uk/2013/news/daily-which-exposed-health-scandal-is-first-with-report/</a:t>
            </a:r>
          </a:p>
          <a:p>
            <a:r>
              <a:rPr lang="en-IN" dirty="0"/>
              <a:t>Department of Health and Social Care (2013) </a:t>
            </a:r>
            <a:r>
              <a:rPr lang="en-IN" i="1" dirty="0"/>
              <a:t>Mid Staffordshire NHS FT public inquiry: Government response</a:t>
            </a:r>
            <a:r>
              <a:rPr lang="en-IN" dirty="0"/>
              <a:t>, </a:t>
            </a:r>
            <a:r>
              <a:rPr lang="en-IN" i="1" dirty="0"/>
              <a:t>GOV.UK</a:t>
            </a:r>
            <a:r>
              <a:rPr lang="en-IN" dirty="0"/>
              <a:t>. Available at: https://www.gov.uk/government/publications/mid-staffordshire-nhs-ft-public-inquiry-government-response? (Accessed: July 16, 2026).</a:t>
            </a:r>
          </a:p>
          <a:p>
            <a:r>
              <a:rPr lang="en-IN" dirty="0"/>
              <a:t>Dyer, C. (2013) “NHS must adopt a culture of ‘zero tolerance’ for patient harm, Francis report says,” </a:t>
            </a:r>
            <a:r>
              <a:rPr lang="en-IN" i="1" dirty="0"/>
              <a:t>BMJ</a:t>
            </a:r>
            <a:r>
              <a:rPr lang="en-IN" dirty="0"/>
              <a:t>, 346(feb06 7), pp. f847-f847. Available at: https://doi.org/10.1136/bmj.f847.</a:t>
            </a:r>
          </a:p>
          <a:p>
            <a:r>
              <a:rPr lang="en-IN" dirty="0"/>
              <a:t>England, N. (2014) </a:t>
            </a:r>
            <a:r>
              <a:rPr lang="en-IN" i="1" dirty="0"/>
              <a:t>NHS England » The Francis Report: One Year On</a:t>
            </a:r>
            <a:r>
              <a:rPr lang="en-IN" dirty="0"/>
              <a:t>, </a:t>
            </a:r>
            <a:r>
              <a:rPr lang="en-IN" i="1" dirty="0"/>
              <a:t>England.nhs.uk</a:t>
            </a:r>
            <a:r>
              <a:rPr lang="en-IN" dirty="0"/>
              <a:t>. Available at: https://www.england.nhs.uk/2014/02/the-francis-report/? (Accessed: July 16, 2026).</a:t>
            </a:r>
          </a:p>
          <a:p>
            <a:r>
              <a:rPr lang="en-IN" dirty="0"/>
              <a:t>England, N. (2019) </a:t>
            </a:r>
            <a:r>
              <a:rPr lang="en-IN" i="1" dirty="0"/>
              <a:t>NHS England » The National Patient Safety Improvement Programmes</a:t>
            </a:r>
            <a:r>
              <a:rPr lang="en-IN" dirty="0"/>
              <a:t>, </a:t>
            </a:r>
            <a:r>
              <a:rPr lang="en-IN" i="1" dirty="0"/>
              <a:t>England.nhs.uk</a:t>
            </a:r>
            <a:r>
              <a:rPr lang="en-IN" dirty="0"/>
              <a:t>. Available at: https://www.england.nhs.uk/patient-safety/patient-safety-improvement-programmes/? (Accessed: July 16, 2026).</a:t>
            </a:r>
          </a:p>
          <a:p>
            <a:r>
              <a:rPr lang="en-IN" dirty="0"/>
              <a:t>Health (2015) </a:t>
            </a:r>
            <a:r>
              <a:rPr lang="en-IN" i="1" dirty="0"/>
              <a:t>Culture change in the NHS</a:t>
            </a:r>
            <a:r>
              <a:rPr lang="en-IN" dirty="0"/>
              <a:t>, </a:t>
            </a:r>
            <a:r>
              <a:rPr lang="en-IN" i="1" dirty="0"/>
              <a:t>GOV.UK</a:t>
            </a:r>
            <a:r>
              <a:rPr lang="en-IN" dirty="0"/>
              <a:t>. Available at: https://www.gov.uk/government/publications/culture-change-in-the-nhs? (Accessed: July 16, 2026).</a:t>
            </a:r>
          </a:p>
          <a:p>
            <a:r>
              <a:rPr lang="en-IN" dirty="0"/>
              <a:t>Nursing and Midwifery Council (NMC) (2026) </a:t>
            </a:r>
            <a:r>
              <a:rPr lang="en-IN" i="1" dirty="0"/>
              <a:t>Francis report - The Nursing and Midwifery Council</a:t>
            </a:r>
            <a:r>
              <a:rPr lang="en-IN" dirty="0"/>
              <a:t>, </a:t>
            </a:r>
            <a:r>
              <a:rPr lang="en-IN" i="1" dirty="0"/>
              <a:t>Www.nmc.org.uk</a:t>
            </a:r>
            <a:r>
              <a:rPr lang="en-IN" dirty="0"/>
              <a:t>. Available at: https://www.nmc.org.uk/about-us/policy/position-statements/francis-report/? (Accessed: July 16, 2026).</a:t>
            </a:r>
          </a:p>
          <a:p>
            <a:r>
              <a:rPr lang="en-IN" dirty="0"/>
              <a:t>Powell, T. (2026) </a:t>
            </a:r>
            <a:r>
              <a:rPr lang="en-IN" i="1" dirty="0"/>
              <a:t>The Francis Report (Report of the Mid-Staffordshire NHS Foundation Trust public inquiry) and the Government’s response</a:t>
            </a:r>
            <a:r>
              <a:rPr lang="en-IN" dirty="0"/>
              <a:t>, </a:t>
            </a:r>
            <a:r>
              <a:rPr lang="en-IN" i="1" dirty="0"/>
              <a:t>House of Commons Library</a:t>
            </a:r>
            <a:r>
              <a:rPr lang="en-IN" dirty="0"/>
              <a:t>. Available at: https://commonslibrary.parliament.uk/research-briefings/sn06690/? (Accessed: July 16, 2026).</a:t>
            </a:r>
          </a:p>
          <a:p>
            <a:r>
              <a:rPr lang="en-IN" dirty="0"/>
              <a:t>QC, R.F. (2013) “Lessons from Stafford,” </a:t>
            </a:r>
            <a:r>
              <a:rPr lang="en-IN" i="1" dirty="0"/>
              <a:t>Medico-Legal Journal</a:t>
            </a:r>
            <a:r>
              <a:rPr lang="en-IN" dirty="0"/>
              <a:t>, 81(4), pp. 153–165. Available at: https://doi.org/10.1177/0025817213513125.</a:t>
            </a:r>
          </a:p>
          <a:p>
            <a:r>
              <a:rPr lang="en-IN" dirty="0" err="1"/>
              <a:t>RightDecisions</a:t>
            </a:r>
            <a:r>
              <a:rPr lang="en-IN" dirty="0"/>
              <a:t> (2019) </a:t>
            </a:r>
            <a:r>
              <a:rPr lang="en-IN" i="1" dirty="0"/>
              <a:t>Select and apply relevant implementation models | Right Decisions</a:t>
            </a:r>
            <a:r>
              <a:rPr lang="en-IN" dirty="0"/>
              <a:t>, </a:t>
            </a:r>
            <a:r>
              <a:rPr lang="en-IN" i="1" dirty="0"/>
              <a:t>Scot.nhs.uk</a:t>
            </a:r>
            <a:r>
              <a:rPr lang="en-IN" dirty="0"/>
              <a:t>. Available at: https://www.rightdecisions.scot.nhs.uk/right-decision-service-implementation-guide/stage-4-implement-and-spread-in-the-clinical-or-care-environment/select-and-apply-relevant-implementation-models/? (Accessed: July 16, 2026).</a:t>
            </a:r>
          </a:p>
          <a:p>
            <a:r>
              <a:rPr lang="en-IN" dirty="0"/>
              <a:t>Simpson, P.D. and Morris, E.P. (2014) “The implications of the Francis report,” </a:t>
            </a:r>
            <a:r>
              <a:rPr lang="en-IN" i="1" dirty="0"/>
              <a:t>Obstetrics, Gynaecology &amp; Reproductive Medicine</a:t>
            </a:r>
            <a:r>
              <a:rPr lang="en-IN" dirty="0"/>
              <a:t>, 24(6), pp. 186–188. Available at: https://doi.org/10.1016/j.ogrm.2014.04.008.</a:t>
            </a:r>
          </a:p>
          <a:p>
            <a:r>
              <a:rPr lang="en-IN" dirty="0"/>
              <a:t>Smith, J. and Chambers, N. (2019) “Mid Staffordshire: A Case Study of Failed Governance and Leadership?,” </a:t>
            </a:r>
            <a:r>
              <a:rPr lang="en-IN" i="1" dirty="0"/>
              <a:t>The Political Quarterly</a:t>
            </a:r>
            <a:r>
              <a:rPr lang="en-IN" dirty="0"/>
              <a:t>, 90(2), pp. 194–201. Available at: https://doi.org/10.1111/1467-923x.12698.</a:t>
            </a:r>
          </a:p>
          <a:p>
            <a:r>
              <a:rPr lang="en-IN" dirty="0"/>
              <a:t>Weinberg, I. (2013) “The Mid Staffs Scandal,” </a:t>
            </a:r>
            <a:r>
              <a:rPr lang="en-IN" i="1" dirty="0"/>
              <a:t>BMJ</a:t>
            </a:r>
            <a:r>
              <a:rPr lang="en-IN" dirty="0"/>
              <a:t>, 346(346). Available at: https://doi.org/10.1136/sbmj.f941.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17432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2359</Words>
  <Application>Microsoft Office PowerPoint</Application>
  <PresentationFormat>Widescreen</PresentationFormat>
  <Paragraphs>260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MID STAFFORDSHIRE NHS FOUNDATION TRUST (UK): A QUALITY MANAGEMENT PERSPECTIVE</vt:lpstr>
      <vt:lpstr>Table Of Contents</vt:lpstr>
      <vt:lpstr>Overview of the Case Study</vt:lpstr>
      <vt:lpstr>Root Cause of the Problem</vt:lpstr>
      <vt:lpstr>Analysis of Organisational Failure Using the Swiss Cheese Model</vt:lpstr>
      <vt:lpstr>Problem analysis with the fishbone diagram </vt:lpstr>
      <vt:lpstr>Policy Issues Contributing to the Root Cause and Service Failure</vt:lpstr>
      <vt:lpstr>Policy Issues Contributing to the Root Cause and Service Failure (continued)</vt:lpstr>
      <vt:lpstr>Impact on Service Provision</vt:lpstr>
      <vt:lpstr>Benchmarking Gap</vt:lpstr>
      <vt:lpstr>Leadership Strategy for Change (Transformational Leadership)</vt:lpstr>
      <vt:lpstr>Change Management using Kotter's Eight-Step Model</vt:lpstr>
      <vt:lpstr>Quality Improvement Framework using Plan–Do–Study–Act (PDSA)</vt:lpstr>
      <vt:lpstr>Barriers and Recommendations</vt:lpstr>
      <vt:lpstr>Component 2 Structure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2026-07-16T20:55:21Z</dcterms:created>
  <dcterms:modified xsi:type="dcterms:W3CDTF">2026-07-19T21:31:50Z</dcterms:modified>
</cp:coreProperties>
</file>