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DA07"/>
    <a:srgbClr val="0E9011"/>
    <a:srgbClr val="F5B30F"/>
    <a:srgbClr val="74F27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E0D4A8-664C-D829-E49C-D5E760EB469D}" v="461" dt="2026-02-13T10:31:09.630"/>
    <p1510:client id="{5B6E0299-EEC3-AA64-AD1F-419F0533000B}" v="1439" dt="2026-02-12T16:36:14.330"/>
    <p1510:client id="{A48014E1-6752-55B4-A30F-29D028135C32}" v="701" dt="2026-02-14T03:47:13.126"/>
    <p1510:client id="{B83F4589-FDC7-97F2-A964-3DDEF47B22DD}" v="1184" dt="2026-02-13T13:06:00.9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660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132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65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587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937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612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945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403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352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925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307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245090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876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402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5905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4499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340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9A188-2EA3-4499-81DA-F9CA0564742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F8BF72-F8D5-4E33-8D0F-43DDDCC62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157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media.licdn.com/dms/image/v2/C4D0BAQHFxERrIj6H8Q/company-logo_200_200/company-logo_200_200/0/1630577668471/uwtsd_birmingham_learning_centre_logo?e=2147483647&amp;v=beta&amp;t=bGsyiBD6D5ILLh1BlHr3fPaKqqNb2QNP2bLOydbkQFY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uk.linkedin.com/showcase/uwtsd-birmingham-campus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onfident-businessman-presentation-3003944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pixabay.com/en/graph-growth-chart-marketing-163712/" TargetMode="Externa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png"/><Relationship Id="rId2" Type="http://schemas.openxmlformats.org/officeDocument/2006/relationships/hyperlink" Target="https://cdn.pixabay.com/photo/2017/07/19/08/05/copy-space-2518265__180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pixabay.com/en/floral-flower-green-leaves-nature-147418/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s://www.pexels.com/photo/crop-faceless-florist-holding-basket-with-tender-bouquet-5414032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2023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sv/photos/whiteboard-torr-radera-mark%C3%B6r-tomt-2903269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templates.rjuuc.edu.np/en/pestel-framework-template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sv/photos/whiteboard-torr-radera-mark%C3%B6r-tomt-2903269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static.vecteezy.com/system/resources/thumbnails/019/015/366/small_2x/flat-online-business-analysis-strategy-concept-data-analytics-for-company-marketing-solutions-or-financial-performance-outline-design-style-minimal-illustration-for-landing-page-vector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vecteezy.com/free-vector/key-findings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cdn.pixabay.com/photo/2017/10/30/19/24/whiteboard-2903269_1280.png" TargetMode="External"/><Relationship Id="rId13" Type="http://schemas.openxmlformats.org/officeDocument/2006/relationships/hyperlink" Target="https://as1.ftcdn.net/jpg/02/59/70/62/220_F_259706242_WPVCPigtxroDoZTT4NdWKVHQAoDQuVwH.jpg" TargetMode="External"/><Relationship Id="rId3" Type="http://schemas.openxmlformats.org/officeDocument/2006/relationships/hyperlink" Target="https://cdn.pixabay.com/photo/2017/12/07/15/13/confident-3003944_960_720.jpg" TargetMode="External"/><Relationship Id="rId7" Type="http://schemas.openxmlformats.org/officeDocument/2006/relationships/hyperlink" Target="https://as2.ftcdn.net/jpg/01/64/54/11/220_F_164541118_GLqPvhMaiOTQYsRNWFSOWlwhzt775nsC.jpg" TargetMode="External"/><Relationship Id="rId12" Type="http://schemas.openxmlformats.org/officeDocument/2006/relationships/hyperlink" Target="https://static.vecteezy.com/system/resources/thumbnails/019/015/366/small_2x/flat-online-business-analysis-strategy-concept-data-analytics-for-company-marketing-solutions-or-financial-performance-outline-design-style-minimal-illustration-for-landing-page-vector.jpg" TargetMode="External"/><Relationship Id="rId2" Type="http://schemas.openxmlformats.org/officeDocument/2006/relationships/hyperlink" Target="https://media.licdn.com/dms/image/v2/C4D0BAQHFxERrIj6H8Q/company-logo_200_200/company-logo_200_200/0/1630577668471/uwtsd_birmingham_learning_centre_logo?e=2147483647&amp;v=beta&amp;t=bGsyiBD6D5ILLh1BlHr3fPaKqqNb2QNP2bLOydbkQFY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cdn.pixabay.com/photo/2017/07/19/08/05/copy-space-2518265__180.jpg" TargetMode="External"/><Relationship Id="rId11" Type="http://schemas.openxmlformats.org/officeDocument/2006/relationships/hyperlink" Target="https://files.planyway.com/strapi-uploads/assets/The_Fishbone_Diagram_65aab2f55d.png" TargetMode="External"/><Relationship Id="rId5" Type="http://schemas.openxmlformats.org/officeDocument/2006/relationships/hyperlink" Target="https://cdn.guides4brides.co.uk/prod/crm/sites/guides_for_brides/page-title-and-imgs/2faee37e-d647-40ad-9493-51f93f362383/wedding_florist_arranging_bouquet_of_flowers_pexels_shvetsa_5894100.jpg" TargetMode="External"/><Relationship Id="rId10" Type="http://schemas.openxmlformats.org/officeDocument/2006/relationships/hyperlink" Target="https://cdn2.slidemodel.com/wp-content/uploads/13162-01-pestel-analysis-powerpoint-template-16x9-8.jpg" TargetMode="External"/><Relationship Id="rId4" Type="http://schemas.openxmlformats.org/officeDocument/2006/relationships/hyperlink" Target="https://cdn.pixabay.com/photo/2013/07/18/10/59/graph-163712_960_720.jpg" TargetMode="External"/><Relationship Id="rId9" Type="http://schemas.openxmlformats.org/officeDocument/2006/relationships/hyperlink" Target="https://cms.pm/uploads/scaffoldingbelfast.seesite.biz_--_576780431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pestle-analysis-factsheet/&#8203;" TargetMode="External"/><Relationship Id="rId2" Type="http://schemas.openxmlformats.org/officeDocument/2006/relationships/hyperlink" Target="https://bgmcgroup.com/exploring-the-fishbone-diagram-types-advantages-drawbacks-and-revealing-the-six-ms-of-change/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373261&amp;picture=any-questions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4EFA9-73F8-A859-B6A4-3D35DBE8F3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0328" y="1072715"/>
            <a:ext cx="12272655" cy="2144486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Aptos Display" panose="020B0004020202020204" pitchFamily="34" charset="0"/>
              </a:rPr>
              <a:t>LCLM_4004_Problem solving And Decision-Making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E1376A-FB49-5B47-FA05-21518A95EF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2567" y="457423"/>
            <a:ext cx="9448800" cy="685800"/>
          </a:xfrm>
        </p:spPr>
        <p:txBody>
          <a:bodyPr>
            <a:normAutofit/>
          </a:bodyPr>
          <a:lstStyle/>
          <a:p>
            <a:pPr algn="ctr"/>
            <a:r>
              <a:rPr lang="en-GB" sz="4000" u="sng">
                <a:latin typeface="Aptos Display" panose="020B0004020202020204" pitchFamily="34" charset="0"/>
              </a:rPr>
              <a:t>Component 1</a:t>
            </a:r>
            <a:r>
              <a:rPr lang="en-GB" sz="4000">
                <a:latin typeface="Aptos Display" panose="020B0004020202020204" pitchFamily="34" charset="0"/>
              </a:rPr>
              <a:t>: Green Haven Florists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148FB9-AF6C-9C3A-AAE2-40B266BCFF85}"/>
              </a:ext>
            </a:extLst>
          </p:cNvPr>
          <p:cNvSpPr txBox="1"/>
          <p:nvPr/>
        </p:nvSpPr>
        <p:spPr>
          <a:xfrm>
            <a:off x="2947060" y="3429000"/>
            <a:ext cx="406037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>
                <a:latin typeface="Aptos Display" panose="020B0004020202020204" pitchFamily="34" charset="0"/>
              </a:rPr>
              <a:t>Student Name</a:t>
            </a:r>
            <a:r>
              <a:rPr lang="en-GB" sz="2400">
                <a:latin typeface="Aptos Display" panose="020B0004020202020204" pitchFamily="34" charset="0"/>
              </a:rPr>
              <a:t>: Mark Tunnicliffe</a:t>
            </a:r>
          </a:p>
          <a:p>
            <a:endParaRPr lang="en-GB" sz="2400">
              <a:latin typeface="Aptos Display" panose="020B0004020202020204" pitchFamily="34" charset="0"/>
            </a:endParaRPr>
          </a:p>
          <a:p>
            <a:r>
              <a:rPr lang="en-GB" sz="2400" u="sng">
                <a:latin typeface="Aptos Display" panose="020B0004020202020204" pitchFamily="34" charset="0"/>
              </a:rPr>
              <a:t>Student I.D. Number</a:t>
            </a:r>
            <a:r>
              <a:rPr lang="en-GB" sz="2400">
                <a:latin typeface="Aptos Display" panose="020B0004020202020204" pitchFamily="34" charset="0"/>
              </a:rPr>
              <a:t>: 2512864</a:t>
            </a:r>
          </a:p>
          <a:p>
            <a:endParaRPr lang="en-GB" sz="2400">
              <a:latin typeface="Aptos Display" panose="020B0004020202020204" pitchFamily="34" charset="0"/>
            </a:endParaRPr>
          </a:p>
          <a:p>
            <a:r>
              <a:rPr lang="en-GB" sz="2400" u="sng">
                <a:latin typeface="Aptos Display" panose="020B0004020202020204" pitchFamily="34" charset="0"/>
              </a:rPr>
              <a:t>Lecturer Name</a:t>
            </a:r>
            <a:r>
              <a:rPr lang="en-GB" sz="2400">
                <a:latin typeface="Aptos Display" panose="020B0004020202020204" pitchFamily="34" charset="0"/>
              </a:rPr>
              <a:t>: Deji Olagboye</a:t>
            </a:r>
          </a:p>
        </p:txBody>
      </p:sp>
      <p:pic>
        <p:nvPicPr>
          <p:cNvPr id="6" name="Picture 5" descr="A blue and black logo with yellow and black stripes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0E8DE032-C87A-1AAF-A9EE-57E4102E62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0919" y="70508"/>
            <a:ext cx="1115291" cy="107271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19869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25CB60E-F23B-3331-6082-1A5AC4CAA741}"/>
              </a:ext>
            </a:extLst>
          </p:cNvPr>
          <p:cNvSpPr txBox="1"/>
          <p:nvPr/>
        </p:nvSpPr>
        <p:spPr>
          <a:xfrm>
            <a:off x="5756887" y="456150"/>
            <a:ext cx="60921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>
                <a:latin typeface="Aptos Display" panose="020B0004020202020204" pitchFamily="34" charset="0"/>
              </a:rPr>
              <a:t>Welcome! My name is Mark and today I will be presenting;</a:t>
            </a:r>
          </a:p>
          <a:p>
            <a:pPr algn="l"/>
            <a:endParaRPr lang="en-GB" sz="240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>
                <a:latin typeface="Aptos Display" panose="020B0004020202020204" pitchFamily="34" charset="0"/>
              </a:rPr>
              <a:t>An overview of Green Haven Florists, along with the nature and scope of the challenges they face.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400">
              <a:latin typeface="Aptos Display" panose="020B00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>
                <a:latin typeface="Aptos Display" panose="020B0004020202020204" pitchFamily="34" charset="0"/>
              </a:rPr>
              <a:t>A summary of the main &amp; underlying issues through the 5W2H model.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400">
              <a:latin typeface="Aptos Display" panose="020B00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>
                <a:latin typeface="Aptos Display" panose="020B0004020202020204" pitchFamily="34" charset="0"/>
              </a:rPr>
              <a:t>Delivering a critique and application of both the PESTEL framework and the Cause &amp; Effect model.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400">
              <a:latin typeface="Aptos Display" panose="020B00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>
                <a:latin typeface="Aptos Display" panose="020B0004020202020204" pitchFamily="34" charset="0"/>
              </a:rPr>
              <a:t>A summary of the key findings from applying these tools &amp; methods.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88FA715-DA35-502C-6832-5DA9A157FAB7}"/>
              </a:ext>
            </a:extLst>
          </p:cNvPr>
          <p:cNvGrpSpPr/>
          <p:nvPr/>
        </p:nvGrpSpPr>
        <p:grpSpPr>
          <a:xfrm>
            <a:off x="333858" y="1455716"/>
            <a:ext cx="5002077" cy="5002077"/>
            <a:chOff x="514103" y="1455716"/>
            <a:chExt cx="5002077" cy="5002077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9C50A7B-EE20-390D-E29A-936834FFA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514103" y="1455716"/>
              <a:ext cx="5002077" cy="500207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5301803-6032-76AF-EC88-1D1F59223DD4}"/>
                </a:ext>
              </a:extLst>
            </p:cNvPr>
            <p:cNvSpPr/>
            <p:nvPr/>
          </p:nvSpPr>
          <p:spPr>
            <a:xfrm>
              <a:off x="1602002" y="2075409"/>
              <a:ext cx="1839618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en-GB" sz="2300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FDDA07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Aptos Display" panose="020B0004020202020204" pitchFamily="34" charset="0"/>
                </a:rPr>
                <a:t>WELCOME</a:t>
              </a:r>
            </a:p>
            <a:p>
              <a:pPr algn="ctr"/>
              <a:r>
                <a:rPr lang="en-GB" sz="2400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rgbClr val="FDDA07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Aptos Display" panose="020B0004020202020204" pitchFamily="34" charset="0"/>
                </a:rPr>
                <a:t> EVERYONE!</a:t>
              </a:r>
            </a:p>
          </p:txBody>
        </p:sp>
        <p:pic>
          <p:nvPicPr>
            <p:cNvPr id="7" name="Picture 6" descr="A graph showing the growth of the month&#10;&#10;AI-generated content may be incorrect.">
              <a:extLst>
                <a:ext uri="{FF2B5EF4-FFF2-40B4-BE49-F238E27FC236}">
                  <a16:creationId xmlns:a16="http://schemas.microsoft.com/office/drawing/2014/main" id="{EBE2F3D3-E586-200B-63B8-5255269A3C1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 rot="21419307">
              <a:off x="1844435" y="2862400"/>
              <a:ext cx="1510416" cy="1041058"/>
            </a:xfrm>
            <a:prstGeom prst="rect">
              <a:avLst/>
            </a:prstGeom>
            <a:noFill/>
          </p:spPr>
        </p:pic>
      </p:grpSp>
      <p:sp>
        <p:nvSpPr>
          <p:cNvPr id="10" name="Title 9">
            <a:extLst>
              <a:ext uri="{FF2B5EF4-FFF2-40B4-BE49-F238E27FC236}">
                <a16:creationId xmlns:a16="http://schemas.microsoft.com/office/drawing/2014/main" id="{5A978E24-73D4-E98F-A6BA-592E4A131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344" y="1702"/>
            <a:ext cx="4095840" cy="1293028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>
                <a:latin typeface="Aptos Display" panose="020B0004020202020204" pitchFamily="34" charset="0"/>
              </a:rPr>
              <a:t>Presentation Overview</a:t>
            </a:r>
          </a:p>
        </p:txBody>
      </p:sp>
    </p:spTree>
    <p:extLst>
      <p:ext uri="{BB962C8B-B14F-4D97-AF65-F5344CB8AC3E}">
        <p14:creationId xmlns:p14="http://schemas.microsoft.com/office/powerpoint/2010/main" val="1048195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holding a basket of flowers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F2BE40DA-577B-2F03-9EB6-B160568677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884" y="3734389"/>
            <a:ext cx="5049758" cy="307383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 descr="A person holding a piece of paper next to flowers&#10;&#10;AI-generated content may be incorrect.">
            <a:extLst>
              <a:ext uri="{FF2B5EF4-FFF2-40B4-BE49-F238E27FC236}">
                <a16:creationId xmlns:a16="http://schemas.microsoft.com/office/drawing/2014/main" id="{9652DBEC-6016-DDC4-68CD-4B195FC07C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287" y="49781"/>
            <a:ext cx="5049757" cy="298224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A888BB-12DA-97B1-A638-6B17B1032299}"/>
              </a:ext>
            </a:extLst>
          </p:cNvPr>
          <p:cNvSpPr txBox="1"/>
          <p:nvPr/>
        </p:nvSpPr>
        <p:spPr>
          <a:xfrm>
            <a:off x="5502594" y="532738"/>
            <a:ext cx="6012365" cy="5940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>
                <a:latin typeface="Aptos Display" panose="020B0004020202020204" pitchFamily="34" charset="0"/>
              </a:rPr>
              <a:t>Located in the UK, on a high street in Norwich, Green Haven Florists are a small, independent florist with strong community ties.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>
                <a:latin typeface="Aptos Display" panose="020B0004020202020204" pitchFamily="34" charset="0"/>
              </a:rPr>
              <a:t>Founded in 2016 by Liam and Priya Patel, they have built a reputation for their bespoke arrangements and sustainable ethos.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>
              <a:latin typeface="Aptos Display" panose="020B00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latin typeface="Aptos Display"/>
              </a:rPr>
              <a:t>They found their success by offering clientele a personal touch and use eco-friendly packaging to offer a responsible product.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>
              <a:latin typeface="Aptos Display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ptos Display" panose="020B0004020202020204" pitchFamily="34" charset="0"/>
              </a:rPr>
              <a:t>They have served a wide array of professional venues, including weddings and corporate clients, alongside their walk-in tailored bouquets.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>
              <a:latin typeface="Aptos Display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ptos Display" panose="020B0004020202020204" pitchFamily="34" charset="0"/>
              </a:rPr>
              <a:t>Compared to 12 months ago, Green Haven Florists has lost about 30% of its in-store sales and needs to adapt rapidly to survive.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06DD370-5CEE-B243-C6AD-69F270A687A0}"/>
              </a:ext>
            </a:extLst>
          </p:cNvPr>
          <p:cNvGrpSpPr/>
          <p:nvPr/>
        </p:nvGrpSpPr>
        <p:grpSpPr>
          <a:xfrm>
            <a:off x="462434" y="2314716"/>
            <a:ext cx="4424658" cy="1948468"/>
            <a:chOff x="6857958" y="28700"/>
            <a:chExt cx="4125685" cy="1663175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013FB4A2-8030-1E3D-827C-CF327F29D9CE}"/>
                </a:ext>
              </a:extLst>
            </p:cNvPr>
            <p:cNvSpPr/>
            <p:nvPr/>
          </p:nvSpPr>
          <p:spPr>
            <a:xfrm>
              <a:off x="6857958" y="28700"/>
              <a:ext cx="4125685" cy="166317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D0EE62A-B238-4B0B-5568-17E25A44D65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duotone>
                <a:prstClr val="black"/>
                <a:srgbClr val="0E9011">
                  <a:tint val="45000"/>
                  <a:satMod val="400000"/>
                </a:srgbClr>
              </a:duotone>
            </a:blip>
            <a:stretch>
              <a:fillRect/>
            </a:stretch>
          </p:blipFill>
          <p:spPr>
            <a:xfrm>
              <a:off x="6966666" y="87033"/>
              <a:ext cx="3908268" cy="15465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" name="Sun 18">
              <a:extLst>
                <a:ext uri="{FF2B5EF4-FFF2-40B4-BE49-F238E27FC236}">
                  <a16:creationId xmlns:a16="http://schemas.microsoft.com/office/drawing/2014/main" id="{1B7BF8BC-97FE-015F-EEF1-5A3897925D39}"/>
                </a:ext>
              </a:extLst>
            </p:cNvPr>
            <p:cNvSpPr/>
            <p:nvPr/>
          </p:nvSpPr>
          <p:spPr>
            <a:xfrm>
              <a:off x="7475188" y="912053"/>
              <a:ext cx="493198" cy="428065"/>
            </a:xfrm>
            <a:prstGeom prst="sun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Sun 7">
              <a:extLst>
                <a:ext uri="{FF2B5EF4-FFF2-40B4-BE49-F238E27FC236}">
                  <a16:creationId xmlns:a16="http://schemas.microsoft.com/office/drawing/2014/main" id="{38F6672E-3C2E-A972-6F16-5F9399E7046B}"/>
                </a:ext>
              </a:extLst>
            </p:cNvPr>
            <p:cNvSpPr/>
            <p:nvPr/>
          </p:nvSpPr>
          <p:spPr>
            <a:xfrm>
              <a:off x="9960149" y="911320"/>
              <a:ext cx="493198" cy="428065"/>
            </a:xfrm>
            <a:prstGeom prst="sun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939B9025-F2C2-1C38-FFF9-3ABAEA04D745}"/>
              </a:ext>
            </a:extLst>
          </p:cNvPr>
          <p:cNvSpPr txBox="1"/>
          <p:nvPr/>
        </p:nvSpPr>
        <p:spPr>
          <a:xfrm>
            <a:off x="1026765" y="2559020"/>
            <a:ext cx="329160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sng" strike="noStrike" kern="1200" cap="none" spc="0" normalizeH="0" baseline="0" noProof="0">
                <a:ln>
                  <a:noFill/>
                </a:ln>
                <a:solidFill>
                  <a:srgbClr val="0E9011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Green Haven Florists</a:t>
            </a:r>
            <a:endParaRPr kumimoji="0" lang="en-GB" sz="4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otype Corsiva" panose="03010101010201010101" pitchFamily="66" charset="0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C1325-1BBD-6154-571C-757A66799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129" y="1044371"/>
            <a:ext cx="2531269" cy="1463465"/>
          </a:xfrm>
        </p:spPr>
        <p:txBody>
          <a:bodyPr>
            <a:noAutofit/>
          </a:bodyPr>
          <a:lstStyle/>
          <a:p>
            <a:pPr algn="ctr"/>
            <a:r>
              <a:rPr lang="en-GB" sz="3600" b="1" u="sng">
                <a:solidFill>
                  <a:schemeClr val="bg1"/>
                </a:solidFill>
                <a:latin typeface="Aptos Display" panose="020B0004020202020204" pitchFamily="34" charset="0"/>
              </a:rPr>
              <a:t>Business Overview</a:t>
            </a:r>
          </a:p>
        </p:txBody>
      </p:sp>
    </p:spTree>
    <p:extLst>
      <p:ext uri="{BB962C8B-B14F-4D97-AF65-F5344CB8AC3E}">
        <p14:creationId xmlns:p14="http://schemas.microsoft.com/office/powerpoint/2010/main" val="9782829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a red line going down&#10;&#10;AI-generated content may be incorrect.">
            <a:extLst>
              <a:ext uri="{FF2B5EF4-FFF2-40B4-BE49-F238E27FC236}">
                <a16:creationId xmlns:a16="http://schemas.microsoft.com/office/drawing/2014/main" id="{C506D367-6373-6E46-B031-FDA5339775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5468" y="721814"/>
            <a:ext cx="4834816" cy="25831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E9E4C0-F441-F4A7-784F-9E412E580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970" y="2005183"/>
            <a:ext cx="2645228" cy="1046999"/>
          </a:xfrm>
        </p:spPr>
        <p:txBody>
          <a:bodyPr>
            <a:noAutofit/>
          </a:bodyPr>
          <a:lstStyle/>
          <a:p>
            <a:pPr algn="ctr"/>
            <a:r>
              <a:rPr lang="en-GB" sz="3200" b="1" u="sng">
                <a:solidFill>
                  <a:schemeClr val="bg1"/>
                </a:solidFill>
                <a:latin typeface="Aptos Display"/>
              </a:rPr>
              <a:t>Insights &amp;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EDC371-813A-DC9F-0767-2094B029B1B2}"/>
              </a:ext>
            </a:extLst>
          </p:cNvPr>
          <p:cNvSpPr txBox="1"/>
          <p:nvPr/>
        </p:nvSpPr>
        <p:spPr>
          <a:xfrm>
            <a:off x="5081401" y="718159"/>
            <a:ext cx="6835094" cy="258532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dirty="0">
                <a:latin typeface="Aptos Display"/>
              </a:rPr>
              <a:t>Using a SWOT analysis method, we can identify the internal and external issues Green Haven florists faces. </a:t>
            </a:r>
            <a:endParaRPr lang="en-GB" dirty="0">
              <a:latin typeface="Aptos Display" panose="020B0004020202020204" pitchFamily="34" charset="0"/>
            </a:endParaRPr>
          </a:p>
          <a:p>
            <a:pPr marL="342900" indent="-342900">
              <a:buFont typeface="Arial"/>
              <a:buChar char="•"/>
            </a:pPr>
            <a:endParaRPr lang="en-GB" dirty="0">
              <a:latin typeface="Aptos Display"/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latin typeface="Aptos Display"/>
              </a:rPr>
              <a:t>By assessing Gree</a:t>
            </a:r>
            <a:r>
              <a:rPr lang="en-GB">
                <a:latin typeface="Aptos Display"/>
              </a:rPr>
              <a:t>n Haven Florists' strengths, </a:t>
            </a:r>
            <a:r>
              <a:rPr lang="en-GB" dirty="0">
                <a:latin typeface="Aptos Display"/>
              </a:rPr>
              <a:t>weaknesses, opportunities, and threats we can devise how much control they </a:t>
            </a:r>
            <a:r>
              <a:rPr lang="en-GB">
                <a:latin typeface="Aptos Display"/>
              </a:rPr>
              <a:t>have over them.</a:t>
            </a:r>
          </a:p>
          <a:p>
            <a:pPr marL="342900" indent="-342900">
              <a:buFont typeface="Arial"/>
              <a:buChar char="•"/>
            </a:pPr>
            <a:endParaRPr lang="en-GB" dirty="0">
              <a:latin typeface="Aptos Display" panose="020B0004020202020204" pitchFamily="34" charset="0"/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latin typeface="Aptos Display"/>
              </a:rPr>
              <a:t>This allows us to identify the contributing reasons for the 30% loss of in-store sales.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64067E-6CD2-881B-4482-725265F09A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4201" y="903745"/>
            <a:ext cx="2023782" cy="7132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D1D1C2A-4081-BFA4-0B00-A1D4B97FE2E9}"/>
              </a:ext>
            </a:extLst>
          </p:cNvPr>
          <p:cNvSpPr txBox="1"/>
          <p:nvPr/>
        </p:nvSpPr>
        <p:spPr>
          <a:xfrm>
            <a:off x="3159256" y="908963"/>
            <a:ext cx="143367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u="sng">
                <a:solidFill>
                  <a:srgbClr val="0E9011"/>
                </a:solidFill>
                <a:latin typeface="Monotype Corsiva" panose="03010101010201010101" pitchFamily="66" charset="0"/>
              </a:rPr>
              <a:t>Green Haven Florists</a:t>
            </a:r>
            <a:endParaRPr lang="en-GB" sz="2000" b="1">
              <a:latin typeface="Monotype Corsiva" panose="03010101010201010101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10EC55-A394-BB47-CB29-B1E2EDE878D4}"/>
              </a:ext>
            </a:extLst>
          </p:cNvPr>
          <p:cNvSpPr txBox="1"/>
          <p:nvPr/>
        </p:nvSpPr>
        <p:spPr>
          <a:xfrm>
            <a:off x="5986478" y="3571414"/>
            <a:ext cx="5926901" cy="288348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000" u="sng">
                <a:solidFill>
                  <a:srgbClr val="F5B30F"/>
                </a:solidFill>
                <a:latin typeface="Aptos Display"/>
              </a:rPr>
              <a:t>External Problems</a:t>
            </a:r>
            <a:r>
              <a:rPr lang="en-GB" sz="2000">
                <a:solidFill>
                  <a:srgbClr val="F5B30F"/>
                </a:solidFill>
                <a:latin typeface="Aptos Display"/>
              </a:rPr>
              <a:t> (Low Control)</a:t>
            </a:r>
            <a:endParaRPr lang="en-GB" sz="2000" dirty="0">
              <a:latin typeface="Aptos Display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>
                <a:latin typeface="Aptos Display"/>
              </a:rPr>
              <a:t>Loss of foot traffic due to local business closures.</a:t>
            </a:r>
            <a:endParaRPr lang="en-GB" sz="2000" dirty="0">
              <a:latin typeface="Aptos Display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>
                <a:latin typeface="Aptos Display"/>
              </a:rPr>
              <a:t>Increased online trading traffic.</a:t>
            </a:r>
            <a:endParaRPr lang="en-GB" sz="2000" dirty="0">
              <a:latin typeface="Aptos Display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>
                <a:latin typeface="Aptos Display"/>
              </a:rPr>
              <a:t>Competitive rival online &amp; local services.</a:t>
            </a:r>
            <a:endParaRPr lang="en-GB" sz="2000" dirty="0">
              <a:latin typeface="Aptos Display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>
                <a:latin typeface="Aptos Display"/>
              </a:rPr>
              <a:t>Increased cost of operation.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2F2629D-3247-C916-1594-5AA1B7FF133B}"/>
              </a:ext>
            </a:extLst>
          </p:cNvPr>
          <p:cNvSpPr txBox="1"/>
          <p:nvPr/>
        </p:nvSpPr>
        <p:spPr>
          <a:xfrm>
            <a:off x="233907" y="3569328"/>
            <a:ext cx="5619984" cy="286232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000" u="sng">
                <a:solidFill>
                  <a:srgbClr val="FFFF00"/>
                </a:solidFill>
                <a:latin typeface="Aptos Display"/>
              </a:rPr>
              <a:t>Internal Problems</a:t>
            </a:r>
            <a:r>
              <a:rPr lang="en-GB" sz="2000">
                <a:solidFill>
                  <a:srgbClr val="FFFF00"/>
                </a:solidFill>
                <a:latin typeface="Aptos Display"/>
              </a:rPr>
              <a:t> (High Control)</a:t>
            </a:r>
            <a:endParaRPr lang="en-GB" sz="2000">
              <a:latin typeface="Aptos Display"/>
            </a:endParaRPr>
          </a:p>
          <a:p>
            <a:pPr algn="l"/>
            <a:endParaRPr lang="en-GB" sz="2000" dirty="0">
              <a:latin typeface="Aptos Display" panose="020B00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>
                <a:latin typeface="Aptos Display"/>
              </a:rPr>
              <a:t>Lack of digital marketing and promotions.</a:t>
            </a:r>
            <a:endParaRPr lang="en-GB" sz="2000" dirty="0">
              <a:latin typeface="Aptos Display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000" dirty="0">
              <a:latin typeface="Aptos Display" panose="020B00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>
                <a:latin typeface="Aptos Display"/>
              </a:rPr>
              <a:t>Outdated and complex website.</a:t>
            </a:r>
            <a:endParaRPr lang="en-GB" sz="2000" dirty="0">
              <a:latin typeface="Aptos Display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000" dirty="0">
              <a:latin typeface="Aptos Display" panose="020B00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>
                <a:latin typeface="Aptos Display"/>
              </a:rPr>
              <a:t>Lack of flexible delivery and subscription services.</a:t>
            </a:r>
            <a:endParaRPr lang="en-GB" sz="2000" dirty="0">
              <a:latin typeface="Aptos Display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000" dirty="0">
              <a:latin typeface="Aptos Display" panose="020B00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>
                <a:latin typeface="Aptos Display"/>
              </a:rPr>
              <a:t>Use of expensive products and materials.</a:t>
            </a:r>
          </a:p>
        </p:txBody>
      </p:sp>
    </p:spTree>
    <p:extLst>
      <p:ext uri="{BB962C8B-B14F-4D97-AF65-F5344CB8AC3E}">
        <p14:creationId xmlns:p14="http://schemas.microsoft.com/office/powerpoint/2010/main" val="2011520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346682A7-71E9-825A-9189-A199C2BF1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477982" y="-84336"/>
            <a:ext cx="5299364" cy="24986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D258C5-4571-3610-E899-E30A1DAB4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09" y="439381"/>
            <a:ext cx="3888101" cy="1628548"/>
          </a:xfrm>
        </p:spPr>
        <p:txBody>
          <a:bodyPr>
            <a:noAutofit/>
          </a:bodyPr>
          <a:lstStyle/>
          <a:p>
            <a:pPr algn="l"/>
            <a:r>
              <a:rPr lang="en-GB" sz="4400">
                <a:solidFill>
                  <a:schemeClr val="bg1"/>
                </a:solidFill>
                <a:latin typeface="Sylfaen" panose="010A0502050306030303" pitchFamily="18" charset="0"/>
              </a:rPr>
              <a:t>Using The 5W2H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7A8CFB-1A90-9C7B-833C-A67D1F734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5357654" y="1878791"/>
            <a:ext cx="6483928" cy="52322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>
                <a:solidFill>
                  <a:prstClr val="white"/>
                </a:solidFill>
                <a:latin typeface="Aptos Display" panose="020B0004020202020204" pitchFamily="34" charset="0"/>
              </a:rPr>
              <a:t>Root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Display" panose="020B0004020202020204" pitchFamily="34" charset="0"/>
                <a:ea typeface="+mn-ea"/>
                <a:cs typeface="+mn-cs"/>
              </a:rPr>
              <a:t> problem: 30% decline of in-store sales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5A7C03A-E3F3-D380-6439-DA45A9F58C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6037812"/>
              </p:ext>
            </p:extLst>
          </p:nvPr>
        </p:nvGraphicFramePr>
        <p:xfrm>
          <a:off x="103909" y="2414294"/>
          <a:ext cx="12001499" cy="373095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724891">
                  <a:extLst>
                    <a:ext uri="{9D8B030D-6E8A-4147-A177-3AD203B41FA5}">
                      <a16:colId xmlns:a16="http://schemas.microsoft.com/office/drawing/2014/main" val="4293181537"/>
                    </a:ext>
                  </a:extLst>
                </a:gridCol>
                <a:gridCol w="1662545">
                  <a:extLst>
                    <a:ext uri="{9D8B030D-6E8A-4147-A177-3AD203B41FA5}">
                      <a16:colId xmlns:a16="http://schemas.microsoft.com/office/drawing/2014/main" val="866007772"/>
                    </a:ext>
                  </a:extLst>
                </a:gridCol>
                <a:gridCol w="1724891">
                  <a:extLst>
                    <a:ext uri="{9D8B030D-6E8A-4147-A177-3AD203B41FA5}">
                      <a16:colId xmlns:a16="http://schemas.microsoft.com/office/drawing/2014/main" val="4238205146"/>
                    </a:ext>
                  </a:extLst>
                </a:gridCol>
                <a:gridCol w="1766455">
                  <a:extLst>
                    <a:ext uri="{9D8B030D-6E8A-4147-A177-3AD203B41FA5}">
                      <a16:colId xmlns:a16="http://schemas.microsoft.com/office/drawing/2014/main" val="2410094154"/>
                    </a:ext>
                  </a:extLst>
                </a:gridCol>
                <a:gridCol w="1776845">
                  <a:extLst>
                    <a:ext uri="{9D8B030D-6E8A-4147-A177-3AD203B41FA5}">
                      <a16:colId xmlns:a16="http://schemas.microsoft.com/office/drawing/2014/main" val="2854741731"/>
                    </a:ext>
                  </a:extLst>
                </a:gridCol>
                <a:gridCol w="1600200">
                  <a:extLst>
                    <a:ext uri="{9D8B030D-6E8A-4147-A177-3AD203B41FA5}">
                      <a16:colId xmlns:a16="http://schemas.microsoft.com/office/drawing/2014/main" val="3769050385"/>
                    </a:ext>
                  </a:extLst>
                </a:gridCol>
                <a:gridCol w="1745672">
                  <a:extLst>
                    <a:ext uri="{9D8B030D-6E8A-4147-A177-3AD203B41FA5}">
                      <a16:colId xmlns:a16="http://schemas.microsoft.com/office/drawing/2014/main" val="2761050092"/>
                    </a:ext>
                  </a:extLst>
                </a:gridCol>
              </a:tblGrid>
              <a:tr h="378159">
                <a:tc>
                  <a:txBody>
                    <a:bodyPr/>
                    <a:lstStyle/>
                    <a:p>
                      <a:r>
                        <a:rPr lang="en-GB"/>
                        <a:t>WHAT?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HOW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6526851"/>
                  </a:ext>
                </a:extLst>
              </a:tr>
              <a:tr h="821406"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ptos Display" panose="020B0004020202020204" pitchFamily="34" charset="0"/>
                        </a:rPr>
                        <a:t>What is affecting in-store sales?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ptos Display" panose="020B0004020202020204" pitchFamily="34" charset="0"/>
                        </a:rPr>
                        <a:t>Where are they losing sales to?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ptos Display" panose="020B0004020202020204" pitchFamily="34" charset="0"/>
                        </a:rPr>
                        <a:t>When did in-store sales start to decline?</a:t>
                      </a:r>
                    </a:p>
                    <a:p>
                      <a:pPr algn="ctr"/>
                      <a:endParaRPr lang="en-GB" sz="1600" b="1">
                        <a:latin typeface="Aptos Display" panose="020B00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ptos Display" panose="020B0004020202020204" pitchFamily="34" charset="0"/>
                        </a:rPr>
                        <a:t>Who are they losing local in-store sales to?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ptos Display" panose="020B0004020202020204" pitchFamily="34" charset="0"/>
                        </a:rPr>
                        <a:t>Why are they losing in-store sales?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ptos Display" panose="020B0004020202020204" pitchFamily="34" charset="0"/>
                        </a:rPr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ptos Display" panose="020B0004020202020204" pitchFamily="34" charset="0"/>
                        </a:rPr>
                        <a:t>How much overall trade has been lost?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4693206"/>
                  </a:ext>
                </a:extLst>
              </a:tr>
              <a:tr h="2173806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Loss of foot traffic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b="1">
                        <a:latin typeface="Aptos Display" panose="020B00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Increased competition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b="1">
                        <a:latin typeface="Aptos Display" panose="020B00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Increased cost of operation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Local competitors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b="1">
                        <a:latin typeface="Aptos Display" panose="020B00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Online competitors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Loss of sales started 12 months ago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 A local branch of a national florist chain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b="1">
                        <a:latin typeface="Aptos Display" panose="020B00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A trendy local boutique florist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Closure of neighbouring  high street  businesses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b="1">
                        <a:latin typeface="Aptos Display" panose="020B00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Heavy reliance on word of mouth for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High risk of business regression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b="1">
                        <a:latin typeface="Aptos Display" panose="020B00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High risk of permanent loss of trade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>
                          <a:latin typeface="Aptos Display" panose="020B0004020202020204" pitchFamily="34" charset="0"/>
                        </a:rPr>
                        <a:t>Approximately30%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272313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2507D4B-4AB0-F5B2-188F-FF0477FE0CBB}"/>
              </a:ext>
            </a:extLst>
          </p:cNvPr>
          <p:cNvSpPr txBox="1"/>
          <p:nvPr/>
        </p:nvSpPr>
        <p:spPr>
          <a:xfrm>
            <a:off x="103909" y="6236499"/>
            <a:ext cx="10016838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  <a:latin typeface="Aptos Display" panose="020B0004020202020204" pitchFamily="34" charset="0"/>
              </a:rPr>
              <a:t>Adapted from: Super series solving problems and making decisions. (2013, p.15)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72631AB-B03A-9335-2394-C5C0BA7A3175}"/>
              </a:ext>
            </a:extLst>
          </p:cNvPr>
          <p:cNvGrpSpPr/>
          <p:nvPr/>
        </p:nvGrpSpPr>
        <p:grpSpPr>
          <a:xfrm>
            <a:off x="6782144" y="78963"/>
            <a:ext cx="3920493" cy="1787545"/>
            <a:chOff x="6857958" y="28700"/>
            <a:chExt cx="4125685" cy="1663175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F01C1A2-257B-5FE2-6ACC-48A10B31D2E0}"/>
                </a:ext>
              </a:extLst>
            </p:cNvPr>
            <p:cNvSpPr/>
            <p:nvPr/>
          </p:nvSpPr>
          <p:spPr>
            <a:xfrm>
              <a:off x="6857958" y="28700"/>
              <a:ext cx="4125685" cy="166317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737501A-0AFB-F323-C6E0-EFF30BC32D2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prstClr val="black"/>
                <a:srgbClr val="0E9011">
                  <a:tint val="45000"/>
                  <a:satMod val="400000"/>
                </a:srgbClr>
              </a:duotone>
            </a:blip>
            <a:stretch>
              <a:fillRect/>
            </a:stretch>
          </p:blipFill>
          <p:spPr>
            <a:xfrm>
              <a:off x="6966666" y="87033"/>
              <a:ext cx="3908268" cy="15465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" name="Sun 9">
              <a:extLst>
                <a:ext uri="{FF2B5EF4-FFF2-40B4-BE49-F238E27FC236}">
                  <a16:creationId xmlns:a16="http://schemas.microsoft.com/office/drawing/2014/main" id="{7B2F64C2-542D-F2AC-5ED0-17AC477D51C6}"/>
                </a:ext>
              </a:extLst>
            </p:cNvPr>
            <p:cNvSpPr/>
            <p:nvPr/>
          </p:nvSpPr>
          <p:spPr>
            <a:xfrm>
              <a:off x="7475188" y="912053"/>
              <a:ext cx="493198" cy="428065"/>
            </a:xfrm>
            <a:prstGeom prst="sun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Sun 11">
              <a:extLst>
                <a:ext uri="{FF2B5EF4-FFF2-40B4-BE49-F238E27FC236}">
                  <a16:creationId xmlns:a16="http://schemas.microsoft.com/office/drawing/2014/main" id="{D66511BC-49E4-7D00-3ECF-1DF884A21FC0}"/>
                </a:ext>
              </a:extLst>
            </p:cNvPr>
            <p:cNvSpPr/>
            <p:nvPr/>
          </p:nvSpPr>
          <p:spPr>
            <a:xfrm>
              <a:off x="9960149" y="911320"/>
              <a:ext cx="493198" cy="428065"/>
            </a:xfrm>
            <a:prstGeom prst="sun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21D67ED7-82B5-DD36-3214-AC69548E50FB}"/>
              </a:ext>
            </a:extLst>
          </p:cNvPr>
          <p:cNvSpPr txBox="1"/>
          <p:nvPr/>
        </p:nvSpPr>
        <p:spPr>
          <a:xfrm>
            <a:off x="7140890" y="187904"/>
            <a:ext cx="320299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sng" strike="noStrike" kern="1200" cap="none" spc="0" normalizeH="0" baseline="0" noProof="0">
                <a:ln>
                  <a:noFill/>
                </a:ln>
                <a:solidFill>
                  <a:srgbClr val="0E9011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Green Haven Florists</a:t>
            </a:r>
            <a:endParaRPr kumimoji="0" lang="en-GB" sz="4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otype Corsiva" panose="03010101010201010101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4414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E765D7-8EE6-C4D5-2CCD-B858BEBA43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3527" y="49110"/>
            <a:ext cx="2256082" cy="15263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3FB188C-EEC9-97F1-DD01-E292A0E4815F}"/>
              </a:ext>
            </a:extLst>
          </p:cNvPr>
          <p:cNvSpPr txBox="1"/>
          <p:nvPr/>
        </p:nvSpPr>
        <p:spPr>
          <a:xfrm>
            <a:off x="5752639" y="1728444"/>
            <a:ext cx="6327173" cy="2431435"/>
          </a:xfrm>
          <a:prstGeom prst="rect">
            <a:avLst/>
          </a:prstGeom>
          <a:solidFill>
            <a:srgbClr val="0E9011"/>
          </a:solidFill>
          <a:ln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200" b="1" u="sng">
                <a:latin typeface="Aptos Display" panose="020B0004020202020204" pitchFamily="34" charset="0"/>
              </a:rPr>
              <a:t>Advantages of PESTEL Analysis</a:t>
            </a:r>
          </a:p>
          <a:p>
            <a:pPr algn="l"/>
            <a:endParaRPr lang="en-GB">
              <a:latin typeface="Aptos Display" panose="020B00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>
                <a:latin typeface="Aptos Display" panose="020B0004020202020204" pitchFamily="34" charset="0"/>
              </a:rPr>
              <a:t>The PESTEL framework is a simple framework to use, and it gives organisations an understanding the of wider business environment.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>
              <a:latin typeface="Aptos Display" panose="020B00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ptos Display"/>
              </a:rPr>
              <a:t>It also allows businesses to anticipate threats and minimise impacts, this makes it a useful framework to spot opportunities and exploit them.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ptos Display"/>
            </a:endParaRPr>
          </a:p>
          <a:p>
            <a:r>
              <a:rPr lang="en-GB" sz="1600">
                <a:latin typeface="Aptos Display"/>
              </a:rPr>
              <a:t>(Hayden, 2025)</a:t>
            </a:r>
            <a:endParaRPr lang="en-GB" sz="1600" dirty="0">
              <a:latin typeface="Aptos Display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8BCB10-5FC8-F53C-2CE1-5CC42ECB9714}"/>
              </a:ext>
            </a:extLst>
          </p:cNvPr>
          <p:cNvSpPr txBox="1"/>
          <p:nvPr/>
        </p:nvSpPr>
        <p:spPr>
          <a:xfrm>
            <a:off x="5781732" y="4312864"/>
            <a:ext cx="6327173" cy="243143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200" b="1" u="sng">
                <a:latin typeface="Aptos Display" panose="020B0004020202020204" pitchFamily="34" charset="0"/>
              </a:rPr>
              <a:t>Disadvantages of PESTEL Analysis</a:t>
            </a:r>
          </a:p>
          <a:p>
            <a:pPr algn="l"/>
            <a:endParaRPr lang="en-GB">
              <a:latin typeface="Aptos Display" panose="020B00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ptos Display"/>
              </a:rPr>
              <a:t>Not only can it be difficult to categorise factors that overlap but there is also a tendency to identify generic factors over impactful ones.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>
              <a:latin typeface="Aptos Display" panose="020B00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ptos Display"/>
              </a:rPr>
              <a:t>Furthermore, since there are no weightings given to the factors identified it could be difficult to draw specific conclusions from the data.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ptos Display"/>
            </a:endParaRPr>
          </a:p>
          <a:p>
            <a:r>
              <a:rPr lang="en-GB" sz="1600">
                <a:latin typeface="Aptos Display"/>
              </a:rPr>
              <a:t>(Hayden, 2025)</a:t>
            </a:r>
            <a:endParaRPr lang="en-GB" sz="1600" dirty="0">
              <a:latin typeface="Aptos Display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82315B-77F1-6EAA-1E9A-15B824534CE0}"/>
              </a:ext>
            </a:extLst>
          </p:cNvPr>
          <p:cNvSpPr txBox="1"/>
          <p:nvPr/>
        </p:nvSpPr>
        <p:spPr>
          <a:xfrm>
            <a:off x="112188" y="1728444"/>
            <a:ext cx="5550894" cy="5015855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200" b="1" u="sng">
                <a:latin typeface="Aptos Display" panose="020B0004020202020204" pitchFamily="34" charset="0"/>
              </a:rPr>
              <a:t>Definition and the uses of the PESTEL framework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>
              <a:latin typeface="Aptos Display" panose="020B0004020202020204" pitchFamily="34" charset="0"/>
            </a:endParaRPr>
          </a:p>
          <a:p>
            <a:pPr algn="l"/>
            <a:r>
              <a:rPr lang="en-GB" sz="1600">
                <a:latin typeface="Aptos Display"/>
              </a:rPr>
              <a:t>The PESTEL framework categorises various aspects of the external key factors that influence an organisation, there are six main categories;</a:t>
            </a:r>
          </a:p>
          <a:p>
            <a:pPr algn="l"/>
            <a:endParaRPr lang="en-GB" sz="1600">
              <a:latin typeface="Aptos Display" panose="020B00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>
                <a:latin typeface="Aptos Display" panose="020B0004020202020204" pitchFamily="34" charset="0"/>
              </a:rPr>
              <a:t>POLITICAL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>
                <a:latin typeface="Aptos Display" panose="020B0004020202020204" pitchFamily="34" charset="0"/>
              </a:rPr>
              <a:t>ECONOMIC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>
                <a:latin typeface="Aptos Display" panose="020B0004020202020204" pitchFamily="34" charset="0"/>
              </a:rPr>
              <a:t>SOCIAL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>
                <a:latin typeface="Aptos Display" panose="020B0004020202020204" pitchFamily="34" charset="0"/>
              </a:rPr>
              <a:t>TECHNOLOGICAL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>
                <a:latin typeface="Aptos Display" panose="020B0004020202020204" pitchFamily="34" charset="0"/>
              </a:rPr>
              <a:t>ENVIRONMENTAL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>
                <a:latin typeface="Aptos Display" panose="020B0004020202020204" pitchFamily="34" charset="0"/>
              </a:rPr>
              <a:t>LEGAL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>
              <a:latin typeface="Aptos Display" panose="020B0004020202020204" pitchFamily="34" charset="0"/>
            </a:endParaRPr>
          </a:p>
          <a:p>
            <a:r>
              <a:rPr lang="en-GB" sz="1600" dirty="0">
                <a:latin typeface="Aptos Display"/>
              </a:rPr>
              <a:t>The data derived from this framework can give upper management an insight on how external factors can impact an organisation and how to predict and mitigate losses.</a:t>
            </a:r>
          </a:p>
          <a:p>
            <a:pPr algn="l"/>
            <a:endParaRPr lang="en-GB" sz="1600">
              <a:latin typeface="Aptos Display" panose="020B0004020202020204" pitchFamily="34" charset="0"/>
            </a:endParaRPr>
          </a:p>
          <a:p>
            <a:pPr algn="l"/>
            <a:r>
              <a:rPr lang="en-GB" sz="1600">
                <a:latin typeface="Aptos Display"/>
              </a:rPr>
              <a:t>(Brooks, 2011, pp.1-6.)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373B75-91EE-DE9E-7028-C03D2BD92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88" y="353623"/>
            <a:ext cx="8858630" cy="917321"/>
          </a:xfrm>
          <a:noFill/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en-GB" sz="6000" u="sng">
                <a:latin typeface="Aptos Display" panose="020B0004020202020204" pitchFamily="34" charset="0"/>
              </a:rPr>
              <a:t>The PESTEL Framework</a:t>
            </a:r>
          </a:p>
        </p:txBody>
      </p:sp>
      <p:pic>
        <p:nvPicPr>
          <p:cNvPr id="14" name="Picture 13" descr="A diagram of a company's objective&#10;&#10;AI-generated content may be incorrect.">
            <a:extLst>
              <a:ext uri="{FF2B5EF4-FFF2-40B4-BE49-F238E27FC236}">
                <a16:creationId xmlns:a16="http://schemas.microsoft.com/office/drawing/2014/main" id="{41CD61CD-7DF5-3DA3-F886-2F17CD9B69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32" b="1232"/>
          <a:stretch>
            <a:fillRect/>
          </a:stretch>
        </p:blipFill>
        <p:spPr>
          <a:xfrm>
            <a:off x="2438487" y="3527274"/>
            <a:ext cx="2735308" cy="157117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27714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7C54758-0179-8200-E794-79DB2CCEB5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7760" y="-73640"/>
            <a:ext cx="3860378" cy="20260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772E1B-31BE-46F9-BA50-1D82672FB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" y="282181"/>
            <a:ext cx="2743200" cy="155493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u="sng">
                <a:solidFill>
                  <a:schemeClr val="bg1"/>
                </a:solidFill>
                <a:latin typeface="Aptos Display" panose="020B0004020202020204" pitchFamily="34" charset="0"/>
              </a:rPr>
              <a:t>Applying The PESTEL framework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751F310-91E7-94F2-B34B-3151ADE049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2026714"/>
              </p:ext>
            </p:extLst>
          </p:nvPr>
        </p:nvGraphicFramePr>
        <p:xfrm>
          <a:off x="95250" y="2654425"/>
          <a:ext cx="12001478" cy="268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3331">
                  <a:extLst>
                    <a:ext uri="{9D8B030D-6E8A-4147-A177-3AD203B41FA5}">
                      <a16:colId xmlns:a16="http://schemas.microsoft.com/office/drawing/2014/main" val="3929929729"/>
                    </a:ext>
                  </a:extLst>
                </a:gridCol>
                <a:gridCol w="1865312">
                  <a:extLst>
                    <a:ext uri="{9D8B030D-6E8A-4147-A177-3AD203B41FA5}">
                      <a16:colId xmlns:a16="http://schemas.microsoft.com/office/drawing/2014/main" val="2366633495"/>
                    </a:ext>
                  </a:extLst>
                </a:gridCol>
                <a:gridCol w="2103436">
                  <a:extLst>
                    <a:ext uri="{9D8B030D-6E8A-4147-A177-3AD203B41FA5}">
                      <a16:colId xmlns:a16="http://schemas.microsoft.com/office/drawing/2014/main" val="513469351"/>
                    </a:ext>
                  </a:extLst>
                </a:gridCol>
                <a:gridCol w="2354791">
                  <a:extLst>
                    <a:ext uri="{9D8B030D-6E8A-4147-A177-3AD203B41FA5}">
                      <a16:colId xmlns:a16="http://schemas.microsoft.com/office/drawing/2014/main" val="3858016179"/>
                    </a:ext>
                  </a:extLst>
                </a:gridCol>
                <a:gridCol w="2176591">
                  <a:extLst>
                    <a:ext uri="{9D8B030D-6E8A-4147-A177-3AD203B41FA5}">
                      <a16:colId xmlns:a16="http://schemas.microsoft.com/office/drawing/2014/main" val="518783834"/>
                    </a:ext>
                  </a:extLst>
                </a:gridCol>
                <a:gridCol w="1808017">
                  <a:extLst>
                    <a:ext uri="{9D8B030D-6E8A-4147-A177-3AD203B41FA5}">
                      <a16:colId xmlns:a16="http://schemas.microsoft.com/office/drawing/2014/main" val="3077322327"/>
                    </a:ext>
                  </a:extLst>
                </a:gridCol>
              </a:tblGrid>
              <a:tr h="311365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bg1"/>
                          </a:solidFill>
                          <a:latin typeface="Aptos Display" panose="020B0004020202020204" pitchFamily="34" charset="0"/>
                        </a:rPr>
                        <a:t>POLITICAL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bg1"/>
                          </a:solidFill>
                          <a:latin typeface="Aptos Display" panose="020B0004020202020204" pitchFamily="34" charset="0"/>
                        </a:rPr>
                        <a:t>ECONOMIC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bg1"/>
                          </a:solidFill>
                          <a:latin typeface="Aptos Display" panose="020B0004020202020204" pitchFamily="34" charset="0"/>
                        </a:rPr>
                        <a:t>SOCIAL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bg1"/>
                          </a:solidFill>
                          <a:latin typeface="Aptos Display" panose="020B0004020202020204" pitchFamily="34" charset="0"/>
                        </a:rPr>
                        <a:t>TECHNOLOGICAL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901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bg1"/>
                          </a:solidFill>
                          <a:latin typeface="Aptos Display" panose="020B0004020202020204" pitchFamily="34" charset="0"/>
                        </a:rPr>
                        <a:t>ENVIRONMENTAL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bg1"/>
                          </a:solidFill>
                          <a:latin typeface="Aptos Display" panose="020B0004020202020204" pitchFamily="34" charset="0"/>
                        </a:rPr>
                        <a:t>LEGAL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1866447"/>
                  </a:ext>
                </a:extLst>
              </a:tr>
              <a:tr h="130041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ptos Display"/>
                        </a:rPr>
                        <a:t>High street </a:t>
                      </a:r>
                      <a:r>
                        <a:rPr lang="en-GB">
                          <a:latin typeface="Aptos Display"/>
                        </a:rPr>
                        <a:t>regress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Aptos Display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ptos Display"/>
                        </a:rPr>
                        <a:t>Increased cost of i</a:t>
                      </a:r>
                      <a:r>
                        <a:rPr lang="en-GB">
                          <a:latin typeface="Aptos Display"/>
                        </a:rPr>
                        <a:t>mported goods</a:t>
                      </a:r>
                      <a:endParaRPr lang="en-GB" dirty="0">
                        <a:latin typeface="Aptos Display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>
                          <a:latin typeface="Aptos Display"/>
                        </a:rPr>
                        <a:t>New local Competitors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dirty="0">
                        <a:latin typeface="Aptos Display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>
                          <a:latin typeface="Aptos Display"/>
                        </a:rPr>
                        <a:t>Increased online sales competition</a:t>
                      </a:r>
                      <a:endParaRPr lang="en-GB" dirty="0">
                        <a:latin typeface="Aptos Display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latin typeface="Aptos Display"/>
                        </a:rPr>
                        <a:t>Poor methods of interaction with local customers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Aptos Display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latin typeface="Aptos Display"/>
                        </a:rPr>
                        <a:t>No integration of delivery </a:t>
                      </a:r>
                      <a:r>
                        <a:rPr lang="en-GB" dirty="0">
                          <a:latin typeface="Aptos Display"/>
                        </a:rPr>
                        <a:t>service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ptos Display"/>
                        </a:rPr>
                        <a:t>Complex online </a:t>
                      </a:r>
                      <a:r>
                        <a:rPr lang="en-GB">
                          <a:latin typeface="Aptos Display"/>
                        </a:rPr>
                        <a:t>website interaction</a:t>
                      </a:r>
                      <a:r>
                        <a:rPr lang="en-GB" dirty="0">
                          <a:latin typeface="Aptos Display"/>
                        </a:rPr>
                        <a:t>.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Aptos Display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ptos Display"/>
                        </a:rPr>
                        <a:t>No use of </a:t>
                      </a:r>
                      <a:r>
                        <a:rPr lang="en-GB">
                          <a:latin typeface="Aptos Display"/>
                        </a:rPr>
                        <a:t>subscription servic</a:t>
                      </a:r>
                      <a:r>
                        <a:rPr lang="en-GB" dirty="0">
                          <a:latin typeface="Aptos Display"/>
                        </a:rPr>
                        <a:t>e or promotions.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ptos Display"/>
                        </a:rPr>
                        <a:t>Increased cost of </a:t>
                      </a:r>
                      <a:r>
                        <a:rPr lang="en-GB">
                          <a:latin typeface="Aptos Display"/>
                        </a:rPr>
                        <a:t>sustainable materials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Aptos Display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latin typeface="Aptos Display"/>
                        </a:rPr>
                        <a:t>Quality of locally imported products </a:t>
                      </a:r>
                      <a:endParaRPr lang="en-GB" dirty="0">
                        <a:latin typeface="Aptos Display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ptos Display"/>
                        </a:rPr>
                        <a:t>Health and safety requiremen</a:t>
                      </a:r>
                      <a:r>
                        <a:rPr lang="en-GB">
                          <a:latin typeface="Aptos Display"/>
                        </a:rPr>
                        <a:t>ts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Aptos Display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ptos Display"/>
                        </a:rPr>
                        <a:t>Customs regulations for </a:t>
                      </a:r>
                      <a:r>
                        <a:rPr lang="en-GB">
                          <a:latin typeface="Aptos Display"/>
                        </a:rPr>
                        <a:t>imported goods</a:t>
                      </a:r>
                      <a:endParaRPr lang="en-GB" dirty="0">
                        <a:latin typeface="Aptos Display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2042091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4D50582E-7235-A230-F9D8-07AE81A190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3128" y="91012"/>
            <a:ext cx="3860378" cy="17021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EFE56C-2B93-8F2D-D528-50FBFD935817}"/>
              </a:ext>
            </a:extLst>
          </p:cNvPr>
          <p:cNvSpPr txBox="1"/>
          <p:nvPr/>
        </p:nvSpPr>
        <p:spPr>
          <a:xfrm>
            <a:off x="7233128" y="279870"/>
            <a:ext cx="386037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sng" strike="noStrike" kern="1200" cap="none" spc="0" normalizeH="0" baseline="0" noProof="0">
                <a:ln>
                  <a:noFill/>
                </a:ln>
                <a:solidFill>
                  <a:srgbClr val="0E9011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Green Haven Florists</a:t>
            </a:r>
            <a:endParaRPr kumimoji="0" lang="en-GB" sz="4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otype Corsiva" panose="03010101010201010101" pitchFamily="66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1BD58F-461F-712B-AEDE-4178A73F6840}"/>
              </a:ext>
            </a:extLst>
          </p:cNvPr>
          <p:cNvSpPr txBox="1"/>
          <p:nvPr/>
        </p:nvSpPr>
        <p:spPr>
          <a:xfrm>
            <a:off x="94760" y="5461502"/>
            <a:ext cx="11869126" cy="461665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bg1"/>
                </a:solidFill>
                <a:latin typeface="Aptos Display"/>
              </a:rPr>
              <a:t>Adapted from: The international business environment: challenges and changes. (2011, pp.1-6)</a:t>
            </a:r>
            <a:endParaRPr lang="en-US" sz="2400">
              <a:solidFill>
                <a:schemeClr val="bg1"/>
              </a:solidFill>
              <a:latin typeface="Aptos Display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C1B3CE-72C4-2AFC-C961-2E89322F07CF}"/>
              </a:ext>
            </a:extLst>
          </p:cNvPr>
          <p:cNvSpPr txBox="1"/>
          <p:nvPr/>
        </p:nvSpPr>
        <p:spPr>
          <a:xfrm>
            <a:off x="922378" y="1947048"/>
            <a:ext cx="1035119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ptos Display"/>
              </a:rPr>
              <a:t>These factors show how the PESTEL model can be applied to Green Haven Florists.</a:t>
            </a:r>
          </a:p>
        </p:txBody>
      </p:sp>
    </p:spTree>
    <p:extLst>
      <p:ext uri="{BB962C8B-B14F-4D97-AF65-F5344CB8AC3E}">
        <p14:creationId xmlns:p14="http://schemas.microsoft.com/office/powerpoint/2010/main" val="30358552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03D5D-C96E-2DE2-4369-BE97297E4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0345" y="3521"/>
            <a:ext cx="6468224" cy="1282445"/>
          </a:xfrm>
        </p:spPr>
        <p:txBody>
          <a:bodyPr>
            <a:noAutofit/>
          </a:bodyPr>
          <a:lstStyle/>
          <a:p>
            <a:pPr algn="ctr"/>
            <a:r>
              <a:rPr lang="en-GB" u="sng">
                <a:latin typeface="Aptos Display"/>
              </a:rPr>
              <a:t>The Cause &amp; effect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3B75B6-C175-B868-FBF7-1ADD9CC249B9}"/>
              </a:ext>
            </a:extLst>
          </p:cNvPr>
          <p:cNvSpPr txBox="1"/>
          <p:nvPr/>
        </p:nvSpPr>
        <p:spPr>
          <a:xfrm>
            <a:off x="207434" y="1383717"/>
            <a:ext cx="6004252" cy="5232202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200" u="sng">
                <a:latin typeface="Aptos Display" panose="020B0004020202020204" pitchFamily="34" charset="0"/>
                <a:cs typeface="Arial" panose="020B0604020202020204" pitchFamily="34" charset="0"/>
              </a:rPr>
              <a:t>Explaining the cause &amp; effect model</a:t>
            </a:r>
          </a:p>
          <a:p>
            <a:endParaRPr lang="en-GB" sz="1600">
              <a:latin typeface="Aptos Display" panose="020B0004020202020204" pitchFamily="34" charset="0"/>
              <a:cs typeface="Arial" panose="020B0604020202020204" pitchFamily="34" charset="0"/>
            </a:endParaRPr>
          </a:p>
          <a:p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 Display"/>
                <a:cs typeface="Arial"/>
              </a:rPr>
              <a:t>A cause &amp; effect diagram visually illustrates the relationship between a main problem and all the reasons that might influence the outcome, this can</a:t>
            </a:r>
            <a:r>
              <a:rPr lang="en-GB">
                <a:latin typeface="Aptos Display"/>
                <a:cs typeface="Arial"/>
              </a:rPr>
              <a:t> help teams convey their findings both within the team and the rest of the organisation.</a:t>
            </a:r>
          </a:p>
          <a:p>
            <a:endParaRPr lang="en-GB" sz="2200">
              <a:latin typeface="Aptos Display" panose="020B0004020202020204" pitchFamily="34" charset="0"/>
              <a:cs typeface="Arial" panose="020B0604020202020204" pitchFamily="34" charset="0"/>
            </a:endParaRPr>
          </a:p>
          <a:p>
            <a:r>
              <a:rPr lang="en-GB" sz="2200" u="sng">
                <a:latin typeface="Aptos Display" panose="020B0004020202020204" pitchFamily="34" charset="0"/>
                <a:cs typeface="Arial" panose="020B0604020202020204" pitchFamily="34" charset="0"/>
              </a:rPr>
              <a:t>How to create a cause &amp; effect diagram</a:t>
            </a:r>
          </a:p>
          <a:p>
            <a:endParaRPr lang="en-GB">
              <a:latin typeface="Aptos Display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defTabSz="914400">
              <a:buFont typeface="Arial" panose="020B0604020202020204" pitchFamily="34" charset="0"/>
              <a:buChar char="•"/>
              <a:defRPr/>
            </a:pPr>
            <a:r>
              <a:rPr lang="en-GB" dirty="0">
                <a:latin typeface="Aptos Display"/>
                <a:cs typeface="Arial"/>
              </a:rPr>
              <a:t>Identify the overall main problem, then, create relevant major categories that outline the causes for the main problem. </a:t>
            </a:r>
          </a:p>
          <a:p>
            <a:pPr marL="342900" lvl="0" indent="-342900" defTabSz="914400">
              <a:buFont typeface="Arial" panose="020B0604020202020204" pitchFamily="34" charset="0"/>
              <a:buChar char="•"/>
              <a:defRPr/>
            </a:pPr>
            <a:endParaRPr lang="en-GB" dirty="0">
              <a:latin typeface="Aptos Display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defTabSz="914400">
              <a:buFont typeface="Arial" panose="020B0604020202020204" pitchFamily="34" charset="0"/>
              <a:buChar char="•"/>
              <a:defRPr/>
            </a:pPr>
            <a:r>
              <a:rPr lang="en-GB">
                <a:latin typeface="Aptos Display"/>
                <a:cs typeface="Arial"/>
              </a:rPr>
              <a:t>Specific factors are then derived from those major categories, these factors are the identified causes for the main problem</a:t>
            </a:r>
            <a:endParaRPr lang="en-GB" dirty="0">
              <a:latin typeface="Aptos Display"/>
              <a:cs typeface="Arial"/>
            </a:endParaRPr>
          </a:p>
          <a:p>
            <a:pPr marL="342900" lvl="0" indent="-342900" defTabSz="914400">
              <a:buFont typeface="Arial" panose="020B0604020202020204" pitchFamily="34" charset="0"/>
              <a:buChar char="•"/>
              <a:defRPr/>
            </a:pPr>
            <a:endParaRPr lang="en-GB" b="1">
              <a:latin typeface="Aptos Display" panose="020B0004020202020204" pitchFamily="34" charset="0"/>
              <a:cs typeface="Arial" panose="020B0604020202020204" pitchFamily="34" charset="0"/>
            </a:endParaRPr>
          </a:p>
          <a:p>
            <a:pPr defTabSz="914400">
              <a:defRPr/>
            </a:pPr>
            <a:r>
              <a:rPr lang="fr-FR">
                <a:latin typeface="Aptos Display"/>
              </a:rPr>
              <a:t>(Maslow, 2018, pp.22 - 25)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402009-9E99-E805-4098-75769676F4FE}"/>
              </a:ext>
            </a:extLst>
          </p:cNvPr>
          <p:cNvSpPr txBox="1"/>
          <p:nvPr/>
        </p:nvSpPr>
        <p:spPr>
          <a:xfrm>
            <a:off x="6373021" y="771524"/>
            <a:ext cx="5622127" cy="2528449"/>
          </a:xfrm>
          <a:prstGeom prst="rect">
            <a:avLst/>
          </a:prstGeom>
          <a:solidFill>
            <a:srgbClr val="0E9011"/>
          </a:solidFill>
          <a:ln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200" b="0" i="0" u="sng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 Display" panose="020B0004020202020204" pitchFamily="34" charset="0"/>
                <a:cs typeface="Arial" panose="020B0604020202020204" pitchFamily="34" charset="0"/>
              </a:rPr>
              <a:t>Advantages of a cause-and-effect diagram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 Display"/>
                <a:cs typeface="Arial"/>
              </a:rPr>
              <a:t>It simplifies the problem, which makes it easy to use and understand,</a:t>
            </a:r>
            <a:r>
              <a:rPr lang="en-GB">
                <a:latin typeface="Aptos Display"/>
                <a:cs typeface="Arial"/>
              </a:rPr>
              <a:t> this encourages employees to contribute ideas.</a:t>
            </a:r>
            <a:endParaRPr lang="en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 Display"/>
              <a:cs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Display"/>
                <a:cs typeface="Arial"/>
              </a:rPr>
              <a:t>It visually represents complex relationships and correlation between factors and</a:t>
            </a:r>
            <a:r>
              <a:rPr lang="en-GB" dirty="0">
                <a:latin typeface="Aptos Display"/>
                <a:cs typeface="Arial"/>
              </a:rPr>
              <a:t> categorises possible causes and provides structure.</a:t>
            </a:r>
          </a:p>
          <a:p>
            <a:pPr defTabSz="914400">
              <a:lnSpc>
                <a:spcPct val="90000"/>
              </a:lnSpc>
              <a:spcBef>
                <a:spcPts val="1000"/>
              </a:spcBef>
              <a:defRPr/>
            </a:pPr>
            <a:r>
              <a:rPr lang="en-GB">
                <a:latin typeface="Aptos Display"/>
                <a:cs typeface="Arial"/>
              </a:rPr>
              <a:t>(BGMC, 2025)</a:t>
            </a:r>
            <a:endParaRPr lang="en-GB" dirty="0">
              <a:latin typeface="Aptos Display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D00B17-A29B-F17E-AB7F-09BF1CF9DE89}"/>
              </a:ext>
            </a:extLst>
          </p:cNvPr>
          <p:cNvSpPr txBox="1"/>
          <p:nvPr/>
        </p:nvSpPr>
        <p:spPr>
          <a:xfrm>
            <a:off x="6373021" y="3429516"/>
            <a:ext cx="5622128" cy="3170099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marL="0" indent="0">
              <a:buNone/>
            </a:pPr>
            <a:r>
              <a:rPr lang="en-GB" sz="2200" u="sng">
                <a:latin typeface="Aptos Display" panose="020B0004020202020204" pitchFamily="34" charset="0"/>
                <a:cs typeface="Arial" panose="020B0604020202020204" pitchFamily="34" charset="0"/>
              </a:rPr>
              <a:t>Disadvantages of a cause-and-effect diagram</a:t>
            </a:r>
          </a:p>
          <a:p>
            <a:endParaRPr lang="en-GB" sz="1600" u="sng">
              <a:latin typeface="Aptos Display" panose="020B00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ptos Display"/>
                <a:cs typeface="Arial"/>
              </a:rPr>
              <a:t>It requires discipline and skill to create a useful diagram which can result in a loss of focus if the process is not managed effectively.</a:t>
            </a:r>
            <a:endParaRPr lang="en-GB" dirty="0">
              <a:latin typeface="Aptos Display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ptos Display" panose="020B00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ptos Display"/>
                <a:cs typeface="Arial"/>
              </a:rPr>
              <a:t>It can be too simplistic and does not provide any insight into complex correlations and does not provide measurable impacts of the causes.</a:t>
            </a:r>
          </a:p>
          <a:p>
            <a:endParaRPr lang="en-GB" dirty="0">
              <a:latin typeface="Aptos Display"/>
              <a:cs typeface="Arial"/>
            </a:endParaRPr>
          </a:p>
          <a:p>
            <a:r>
              <a:rPr lang="en-GB">
                <a:latin typeface="Aptos Display"/>
                <a:cs typeface="Arial"/>
              </a:rPr>
              <a:t>(BGMC, 2025)</a:t>
            </a:r>
            <a:endParaRPr lang="en-GB" dirty="0">
              <a:latin typeface="Aptos Display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36181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9">
            <a:extLst>
              <a:ext uri="{FF2B5EF4-FFF2-40B4-BE49-F238E27FC236}">
                <a16:creationId xmlns:a16="http://schemas.microsoft.com/office/drawing/2014/main" id="{3296C517-13ED-968D-12FA-138A23A6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44000" y="189466"/>
            <a:ext cx="4856381" cy="25463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D05933-84F1-1F1A-C049-0921FD9D7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9559" y="368675"/>
            <a:ext cx="2836779" cy="2173408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>
                <a:solidFill>
                  <a:schemeClr val="bg1"/>
                </a:solidFill>
                <a:latin typeface="Aptos Display" panose="020B0004020202020204" pitchFamily="34" charset="0"/>
              </a:rPr>
              <a:t>Applying the cause &amp; effect model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A995B1-D969-78E0-1283-4D8928C1AD0A}"/>
              </a:ext>
            </a:extLst>
          </p:cNvPr>
          <p:cNvSpPr txBox="1"/>
          <p:nvPr/>
        </p:nvSpPr>
        <p:spPr>
          <a:xfrm>
            <a:off x="133526" y="6122193"/>
            <a:ext cx="10796154" cy="461665"/>
          </a:xfrm>
          <a:prstGeom prst="rect">
            <a:avLst/>
          </a:prstGeom>
          <a:solidFill>
            <a:schemeClr val="tx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ptos Display"/>
              </a:rPr>
              <a:t>Adapted from: Super series solving problems and making decisions. (2013, </a:t>
            </a:r>
            <a:r>
              <a:rPr lang="en-GB" sz="2400">
                <a:solidFill>
                  <a:schemeClr val="bg1"/>
                </a:solidFill>
                <a:latin typeface="Aptos Display"/>
              </a:rPr>
              <a:t>pp. 32-33)</a:t>
            </a:r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A6363D9-8E26-D819-78F1-1C43211AAE48}"/>
              </a:ext>
            </a:extLst>
          </p:cNvPr>
          <p:cNvGrpSpPr/>
          <p:nvPr/>
        </p:nvGrpSpPr>
        <p:grpSpPr>
          <a:xfrm>
            <a:off x="132350" y="1445702"/>
            <a:ext cx="10097336" cy="4493669"/>
            <a:chOff x="605300" y="1514876"/>
            <a:chExt cx="10097336" cy="4493669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D541A4B-1442-05EB-EE74-A156786522DE}"/>
                </a:ext>
              </a:extLst>
            </p:cNvPr>
            <p:cNvCxnSpPr>
              <a:cxnSpLocks/>
            </p:cNvCxnSpPr>
            <p:nvPr/>
          </p:nvCxnSpPr>
          <p:spPr>
            <a:xfrm>
              <a:off x="7035481" y="1986875"/>
              <a:ext cx="1025398" cy="1752892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9FBF2EE-573C-DA56-3517-AE139519B34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492070" y="1990741"/>
              <a:ext cx="1032715" cy="1738674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CEBF51E1-6883-0050-E453-1275DE8C76E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720068" y="3764180"/>
              <a:ext cx="804718" cy="1770152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696966A-8DDB-1540-1AA9-A6B1EC86C10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281285" y="3750034"/>
              <a:ext cx="777461" cy="1766118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37">
              <a:extLst>
                <a:ext uri="{FF2B5EF4-FFF2-40B4-BE49-F238E27FC236}">
                  <a16:creationId xmlns:a16="http://schemas.microsoft.com/office/drawing/2014/main" id="{CE1BD776-63C4-D3EE-069C-C9BBE2DC4B45}"/>
                </a:ext>
              </a:extLst>
            </p:cNvPr>
            <p:cNvSpPr txBox="1"/>
            <p:nvPr/>
          </p:nvSpPr>
          <p:spPr>
            <a:xfrm>
              <a:off x="8700287" y="3302172"/>
              <a:ext cx="2002349" cy="830997"/>
            </a:xfrm>
            <a:prstGeom prst="rect">
              <a:avLst/>
            </a:prstGeom>
            <a:noFill/>
            <a:ln w="571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sz="2400" b="1">
                  <a:latin typeface="Aptos Display" panose="020B0004020202020204" pitchFamily="34" charset="0"/>
                  <a:cs typeface="Arial" panose="020B0604020202020204" pitchFamily="34" charset="0"/>
                </a:rPr>
                <a:t>30% loss of in-store sales</a:t>
              </a:r>
            </a:p>
          </p:txBody>
        </p:sp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E35EC745-8DDF-8193-3996-4E29B255A570}"/>
                </a:ext>
              </a:extLst>
            </p:cNvPr>
            <p:cNvCxnSpPr>
              <a:cxnSpLocks/>
              <a:endCxn id="14" idx="1"/>
            </p:cNvCxnSpPr>
            <p:nvPr/>
          </p:nvCxnSpPr>
          <p:spPr>
            <a:xfrm flipV="1">
              <a:off x="676656" y="3717671"/>
              <a:ext cx="8023631" cy="4650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1" name="TextBox 30">
              <a:extLst>
                <a:ext uri="{FF2B5EF4-FFF2-40B4-BE49-F238E27FC236}">
                  <a16:creationId xmlns:a16="http://schemas.microsoft.com/office/drawing/2014/main" id="{D3B994F6-BB20-88F1-925A-272C4C1BB063}"/>
                </a:ext>
              </a:extLst>
            </p:cNvPr>
            <p:cNvSpPr txBox="1"/>
            <p:nvPr/>
          </p:nvSpPr>
          <p:spPr>
            <a:xfrm>
              <a:off x="833297" y="5516153"/>
              <a:ext cx="2886770" cy="461665"/>
            </a:xfrm>
            <a:prstGeom prst="rect">
              <a:avLst/>
            </a:prstGeom>
            <a:noFill/>
            <a:ln w="57150">
              <a:solidFill>
                <a:srgbClr val="FFC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2400" b="1">
                  <a:solidFill>
                    <a:srgbClr val="FFC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Operation</a:t>
              </a:r>
            </a:p>
          </p:txBody>
        </p:sp>
        <p:sp>
          <p:nvSpPr>
            <p:cNvPr id="12" name="TextBox 31">
              <a:extLst>
                <a:ext uri="{FF2B5EF4-FFF2-40B4-BE49-F238E27FC236}">
                  <a16:creationId xmlns:a16="http://schemas.microsoft.com/office/drawing/2014/main" id="{5DB6A20C-CFF4-B26B-E98B-7BE2AD6107BC}"/>
                </a:ext>
              </a:extLst>
            </p:cNvPr>
            <p:cNvSpPr txBox="1"/>
            <p:nvPr/>
          </p:nvSpPr>
          <p:spPr>
            <a:xfrm>
              <a:off x="605300" y="1514876"/>
              <a:ext cx="2886770" cy="461665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2400" b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Competitors</a:t>
              </a:r>
            </a:p>
          </p:txBody>
        </p:sp>
        <p:sp>
          <p:nvSpPr>
            <p:cNvPr id="15" name="TextBox 21">
              <a:extLst>
                <a:ext uri="{FF2B5EF4-FFF2-40B4-BE49-F238E27FC236}">
                  <a16:creationId xmlns:a16="http://schemas.microsoft.com/office/drawing/2014/main" id="{280A6708-DF3B-47D7-80AD-BED7584E4872}"/>
                </a:ext>
              </a:extLst>
            </p:cNvPr>
            <p:cNvSpPr txBox="1"/>
            <p:nvPr/>
          </p:nvSpPr>
          <p:spPr>
            <a:xfrm>
              <a:off x="5001531" y="2444616"/>
              <a:ext cx="2241454" cy="33855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sz="1600">
                  <a:latin typeface="Aptos Display" panose="020B0004020202020204" pitchFamily="34" charset="0"/>
                  <a:cs typeface="Arial" panose="020B0604020202020204" pitchFamily="34" charset="0"/>
                </a:rPr>
                <a:t>Local business closures</a:t>
              </a:r>
            </a:p>
          </p:txBody>
        </p:sp>
        <p:sp>
          <p:nvSpPr>
            <p:cNvPr id="16" name="TextBox 22">
              <a:extLst>
                <a:ext uri="{FF2B5EF4-FFF2-40B4-BE49-F238E27FC236}">
                  <a16:creationId xmlns:a16="http://schemas.microsoft.com/office/drawing/2014/main" id="{8F167E83-1CE4-F3CA-7557-1CDDF3628DBE}"/>
                </a:ext>
              </a:extLst>
            </p:cNvPr>
            <p:cNvSpPr txBox="1"/>
            <p:nvPr/>
          </p:nvSpPr>
          <p:spPr>
            <a:xfrm>
              <a:off x="5478665" y="3109325"/>
              <a:ext cx="2153823" cy="356559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sz="1600">
                  <a:latin typeface="Aptos Display" panose="020B0004020202020204" pitchFamily="34" charset="0"/>
                  <a:cs typeface="Arial" panose="020B0604020202020204" pitchFamily="34" charset="0"/>
                </a:rPr>
                <a:t>Reduction in foot traffic</a:t>
              </a:r>
            </a:p>
          </p:txBody>
        </p:sp>
        <p:sp>
          <p:nvSpPr>
            <p:cNvPr id="17" name="TextBox 23">
              <a:extLst>
                <a:ext uri="{FF2B5EF4-FFF2-40B4-BE49-F238E27FC236}">
                  <a16:creationId xmlns:a16="http://schemas.microsoft.com/office/drawing/2014/main" id="{B2F0A62B-BCD1-8AD8-F315-6F09A31F7FFE}"/>
                </a:ext>
              </a:extLst>
            </p:cNvPr>
            <p:cNvSpPr txBox="1"/>
            <p:nvPr/>
          </p:nvSpPr>
          <p:spPr>
            <a:xfrm>
              <a:off x="1361659" y="4918303"/>
              <a:ext cx="2419556" cy="33855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sz="1600">
                  <a:latin typeface="Aptos Display" panose="020B0004020202020204" pitchFamily="34" charset="0"/>
                  <a:cs typeface="Arial" panose="020B0604020202020204" pitchFamily="34" charset="0"/>
                </a:rPr>
                <a:t>Use of expensive materials</a:t>
              </a:r>
            </a:p>
          </p:txBody>
        </p:sp>
        <p:sp>
          <p:nvSpPr>
            <p:cNvPr id="18" name="TextBox 24">
              <a:extLst>
                <a:ext uri="{FF2B5EF4-FFF2-40B4-BE49-F238E27FC236}">
                  <a16:creationId xmlns:a16="http://schemas.microsoft.com/office/drawing/2014/main" id="{2A30538D-67ED-A3A1-CFA1-39377D70B9B9}"/>
                </a:ext>
              </a:extLst>
            </p:cNvPr>
            <p:cNvSpPr txBox="1"/>
            <p:nvPr/>
          </p:nvSpPr>
          <p:spPr>
            <a:xfrm>
              <a:off x="1816093" y="4253916"/>
              <a:ext cx="2238800" cy="33855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sz="1600">
                  <a:latin typeface="Aptos Display" panose="020B0004020202020204" pitchFamily="34" charset="0"/>
                  <a:cs typeface="Arial" panose="020B0604020202020204" pitchFamily="34" charset="0"/>
                </a:rPr>
                <a:t>High product import cost</a:t>
              </a:r>
            </a:p>
          </p:txBody>
        </p:sp>
        <p:sp>
          <p:nvSpPr>
            <p:cNvPr id="19" name="TextBox 25">
              <a:extLst>
                <a:ext uri="{FF2B5EF4-FFF2-40B4-BE49-F238E27FC236}">
                  <a16:creationId xmlns:a16="http://schemas.microsoft.com/office/drawing/2014/main" id="{19E1DBE5-167E-78C1-BCD0-8D2DCE9A4F68}"/>
                </a:ext>
              </a:extLst>
            </p:cNvPr>
            <p:cNvSpPr txBox="1"/>
            <p:nvPr/>
          </p:nvSpPr>
          <p:spPr>
            <a:xfrm>
              <a:off x="5067340" y="4253916"/>
              <a:ext cx="2565148" cy="33855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sz="1600">
                  <a:latin typeface="Aptos Display" panose="020B0004020202020204" pitchFamily="34" charset="0"/>
                  <a:cs typeface="Arial" panose="020B0604020202020204" pitchFamily="34" charset="0"/>
                </a:rPr>
                <a:t>Outdated &amp; complex website</a:t>
              </a:r>
            </a:p>
          </p:txBody>
        </p:sp>
        <p:sp>
          <p:nvSpPr>
            <p:cNvPr id="20" name="TextBox 26">
              <a:extLst>
                <a:ext uri="{FF2B5EF4-FFF2-40B4-BE49-F238E27FC236}">
                  <a16:creationId xmlns:a16="http://schemas.microsoft.com/office/drawing/2014/main" id="{BDD08689-6B7D-0F8F-480D-F4AAD7FE2D5B}"/>
                </a:ext>
              </a:extLst>
            </p:cNvPr>
            <p:cNvSpPr txBox="1"/>
            <p:nvPr/>
          </p:nvSpPr>
          <p:spPr>
            <a:xfrm>
              <a:off x="4443421" y="4918303"/>
              <a:ext cx="2900814" cy="33855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sz="1600">
                  <a:latin typeface="Aptos Display" panose="020B0004020202020204" pitchFamily="34" charset="0"/>
                  <a:cs typeface="Arial" panose="020B0604020202020204" pitchFamily="34" charset="0"/>
                </a:rPr>
                <a:t>Poor online advertising presence</a:t>
              </a:r>
            </a:p>
          </p:txBody>
        </p:sp>
        <p:sp>
          <p:nvSpPr>
            <p:cNvPr id="21" name="TextBox 27">
              <a:extLst>
                <a:ext uri="{FF2B5EF4-FFF2-40B4-BE49-F238E27FC236}">
                  <a16:creationId xmlns:a16="http://schemas.microsoft.com/office/drawing/2014/main" id="{44AB04F4-8499-0CBD-C2DD-C750D2568FD9}"/>
                </a:ext>
              </a:extLst>
            </p:cNvPr>
            <p:cNvSpPr txBox="1"/>
            <p:nvPr/>
          </p:nvSpPr>
          <p:spPr>
            <a:xfrm>
              <a:off x="2081154" y="3109325"/>
              <a:ext cx="1980000" cy="33855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sz="1600">
                  <a:latin typeface="Aptos Display" panose="020B0004020202020204" pitchFamily="34" charset="0"/>
                  <a:cs typeface="Arial" panose="020B0604020202020204" pitchFamily="34" charset="0"/>
                </a:rPr>
                <a:t>Local trendy boutique</a:t>
              </a:r>
            </a:p>
          </p:txBody>
        </p:sp>
        <p:sp>
          <p:nvSpPr>
            <p:cNvPr id="24" name="TextBox 36">
              <a:extLst>
                <a:ext uri="{FF2B5EF4-FFF2-40B4-BE49-F238E27FC236}">
                  <a16:creationId xmlns:a16="http://schemas.microsoft.com/office/drawing/2014/main" id="{B1E4133F-2751-3952-C07B-9EBB9CE035BD}"/>
                </a:ext>
              </a:extLst>
            </p:cNvPr>
            <p:cNvSpPr txBox="1"/>
            <p:nvPr/>
          </p:nvSpPr>
          <p:spPr>
            <a:xfrm>
              <a:off x="1041175" y="2447981"/>
              <a:ext cx="2647553" cy="33855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sz="1600">
                  <a:latin typeface="Aptos Display" panose="020B0004020202020204" pitchFamily="34" charset="0"/>
                  <a:cs typeface="Arial" panose="020B0604020202020204" pitchFamily="34" charset="0"/>
                </a:rPr>
                <a:t>Local branch of national chain</a:t>
              </a:r>
            </a:p>
          </p:txBody>
        </p:sp>
        <p:sp>
          <p:nvSpPr>
            <p:cNvPr id="38" name="TextBox 34">
              <a:extLst>
                <a:ext uri="{FF2B5EF4-FFF2-40B4-BE49-F238E27FC236}">
                  <a16:creationId xmlns:a16="http://schemas.microsoft.com/office/drawing/2014/main" id="{25280725-B1FF-C78B-7A5D-9000F381FF02}"/>
                </a:ext>
              </a:extLst>
            </p:cNvPr>
            <p:cNvSpPr txBox="1"/>
            <p:nvPr/>
          </p:nvSpPr>
          <p:spPr>
            <a:xfrm>
              <a:off x="4365588" y="5522327"/>
              <a:ext cx="2915697" cy="486218"/>
            </a:xfrm>
            <a:prstGeom prst="rect">
              <a:avLst/>
            </a:prstGeom>
            <a:noFill/>
            <a:ln w="57150">
              <a:solidFill>
                <a:srgbClr val="00B0F0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2400" b="1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Technology</a:t>
              </a:r>
            </a:p>
          </p:txBody>
        </p:sp>
        <p:sp>
          <p:nvSpPr>
            <p:cNvPr id="39" name="TextBox 35">
              <a:extLst>
                <a:ext uri="{FF2B5EF4-FFF2-40B4-BE49-F238E27FC236}">
                  <a16:creationId xmlns:a16="http://schemas.microsoft.com/office/drawing/2014/main" id="{182A6F30-A98D-AA4B-6D38-F12F52305694}"/>
                </a:ext>
              </a:extLst>
            </p:cNvPr>
            <p:cNvSpPr txBox="1"/>
            <p:nvPr/>
          </p:nvSpPr>
          <p:spPr>
            <a:xfrm>
              <a:off x="4064896" y="1525228"/>
              <a:ext cx="2970585" cy="461665"/>
            </a:xfrm>
            <a:prstGeom prst="rect">
              <a:avLst/>
            </a:prstGeom>
            <a:noFill/>
            <a:ln w="57150">
              <a:solidFill>
                <a:srgbClr val="00B050"/>
              </a:solidFill>
            </a:ln>
          </p:spPr>
          <p:txBody>
            <a:bodyPr wrap="square" lIns="91440" tIns="45720" rIns="91440" bIns="45720" rtlCol="0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2400" b="1">
                  <a:solidFill>
                    <a:srgbClr val="00B050"/>
                  </a:solidFill>
                  <a:latin typeface="Arial"/>
                  <a:cs typeface="Arial"/>
                </a:rPr>
                <a:t>Location</a:t>
              </a:r>
              <a:endPara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9A8C2FF7-CC6D-4C62-3D76-4364CA804522}"/>
              </a:ext>
            </a:extLst>
          </p:cNvPr>
          <p:cNvGrpSpPr/>
          <p:nvPr/>
        </p:nvGrpSpPr>
        <p:grpSpPr>
          <a:xfrm>
            <a:off x="7670015" y="4202467"/>
            <a:ext cx="2970584" cy="1517986"/>
            <a:chOff x="6857958" y="28700"/>
            <a:chExt cx="4125685" cy="1663175"/>
          </a:xfrm>
        </p:grpSpPr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78092537-C2BD-41AD-9F3B-BFB447F1BDC8}"/>
                </a:ext>
              </a:extLst>
            </p:cNvPr>
            <p:cNvSpPr/>
            <p:nvPr/>
          </p:nvSpPr>
          <p:spPr>
            <a:xfrm>
              <a:off x="6857958" y="28700"/>
              <a:ext cx="4125685" cy="166317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id="{0CA2FE7F-9CDF-C201-F872-3D6F1B6C9D4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prstClr val="black"/>
                <a:srgbClr val="0E9011">
                  <a:tint val="45000"/>
                  <a:satMod val="400000"/>
                </a:srgbClr>
              </a:duotone>
            </a:blip>
            <a:stretch>
              <a:fillRect/>
            </a:stretch>
          </p:blipFill>
          <p:spPr>
            <a:xfrm>
              <a:off x="6966666" y="87033"/>
              <a:ext cx="3908268" cy="15465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6" name="Sun 65">
              <a:extLst>
                <a:ext uri="{FF2B5EF4-FFF2-40B4-BE49-F238E27FC236}">
                  <a16:creationId xmlns:a16="http://schemas.microsoft.com/office/drawing/2014/main" id="{DF0B7967-7FD6-252D-ADB9-90DC5CC2BEA9}"/>
                </a:ext>
              </a:extLst>
            </p:cNvPr>
            <p:cNvSpPr/>
            <p:nvPr/>
          </p:nvSpPr>
          <p:spPr>
            <a:xfrm>
              <a:off x="7475188" y="912053"/>
              <a:ext cx="493198" cy="428065"/>
            </a:xfrm>
            <a:prstGeom prst="sun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Sun 66">
              <a:extLst>
                <a:ext uri="{FF2B5EF4-FFF2-40B4-BE49-F238E27FC236}">
                  <a16:creationId xmlns:a16="http://schemas.microsoft.com/office/drawing/2014/main" id="{0AEE5494-30E3-3601-F604-4773DEBA48D2}"/>
                </a:ext>
              </a:extLst>
            </p:cNvPr>
            <p:cNvSpPr/>
            <p:nvPr/>
          </p:nvSpPr>
          <p:spPr>
            <a:xfrm>
              <a:off x="9960149" y="911320"/>
              <a:ext cx="493198" cy="428065"/>
            </a:xfrm>
            <a:prstGeom prst="sun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69" name="TextBox 68">
            <a:extLst>
              <a:ext uri="{FF2B5EF4-FFF2-40B4-BE49-F238E27FC236}">
                <a16:creationId xmlns:a16="http://schemas.microsoft.com/office/drawing/2014/main" id="{26386AD3-04E3-9C3B-64F9-2FE7D3C2918E}"/>
              </a:ext>
            </a:extLst>
          </p:cNvPr>
          <p:cNvSpPr txBox="1"/>
          <p:nvPr/>
        </p:nvSpPr>
        <p:spPr>
          <a:xfrm>
            <a:off x="7906563" y="4361294"/>
            <a:ext cx="249748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sng" strike="noStrike" kern="1200" cap="none" spc="0" normalizeH="0" baseline="0" noProof="0">
                <a:ln>
                  <a:noFill/>
                </a:ln>
                <a:solidFill>
                  <a:srgbClr val="0E9011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</a:rPr>
              <a:t>Green Haven Florists</a:t>
            </a:r>
            <a:endParaRPr kumimoji="0" lang="en-GB" sz="36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otype Corsiva" panose="03010101010201010101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6797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105DF-E6A2-E205-87A5-23097D978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7950" y="418820"/>
            <a:ext cx="43561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u="sng">
                <a:latin typeface="Aptos Display" panose="020B0004020202020204" pitchFamily="34" charset="0"/>
              </a:rPr>
              <a:t>Key findings</a:t>
            </a: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C0E05D13-91F6-D41E-D5C7-37B52CD2E1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843895" y="5275247"/>
            <a:ext cx="2245360" cy="14969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1815B12-6F83-94E9-5297-2D7EDFA55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2012" y="5275248"/>
            <a:ext cx="2245360" cy="14969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70F892-71F2-23A6-02E0-7661A2ACAFED}"/>
              </a:ext>
            </a:extLst>
          </p:cNvPr>
          <p:cNvSpPr txBox="1"/>
          <p:nvPr/>
        </p:nvSpPr>
        <p:spPr>
          <a:xfrm>
            <a:off x="184236" y="1719321"/>
            <a:ext cx="1181677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>
                <a:latin typeface="Aptos Display"/>
              </a:rPr>
              <a:t>Green Haven Florists is losing its' customer base to more popular and better value competitors within the local area. 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Aptos Display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ptos Display"/>
              </a:rPr>
              <a:t>Green Haven Florists needs to address its' operating costs on imports, materials, products, and exports.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Aptos Display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ptos Display"/>
              </a:rPr>
              <a:t>Green Haven Florists needs to assess its' position with regards to physical location; they may be better served in a new location.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Aptos Display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ptos Display"/>
              </a:rPr>
              <a:t>Green Haven Florists has an extremely poor online presence and interaction methods, which are paramount in the modern business era. 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Aptos Display"/>
            </a:endParaRP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ptos Display"/>
              </a:rPr>
              <a:t>Green Haven Florists have failed to </a:t>
            </a:r>
            <a:r>
              <a:rPr lang="en-GB">
                <a:latin typeface="Aptos Display"/>
              </a:rPr>
              <a:t>explore new</a:t>
            </a:r>
            <a:r>
              <a:rPr lang="en-GB" dirty="0">
                <a:latin typeface="Aptos Display"/>
              </a:rPr>
              <a:t> avenues of business offerings, such as, flexible delivery and subscription services. </a:t>
            </a:r>
          </a:p>
        </p:txBody>
      </p:sp>
    </p:spTree>
    <p:extLst>
      <p:ext uri="{BB962C8B-B14F-4D97-AF65-F5344CB8AC3E}">
        <p14:creationId xmlns:p14="http://schemas.microsoft.com/office/powerpoint/2010/main" val="42839289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5D70965-5332-47C3-1FDA-6FCDE6A3E029}"/>
              </a:ext>
            </a:extLst>
          </p:cNvPr>
          <p:cNvSpPr txBox="1"/>
          <p:nvPr/>
        </p:nvSpPr>
        <p:spPr>
          <a:xfrm>
            <a:off x="219348" y="1297524"/>
            <a:ext cx="11746153" cy="5262979"/>
          </a:xfrm>
          <a:prstGeom prst="rect">
            <a:avLst/>
          </a:prstGeom>
          <a:solidFill>
            <a:schemeClr val="tx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endParaRPr lang="en-GB" sz="1200" b="1" u="sng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ptos Display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https://media.licdn.com/dms/image/v2/C4D0BAQHFxERrIj6H8Q/company-logo_200_200/company-logo_200_200/0/1630577668471/uwtsd_birmingham_learning_centre_logo?e=2147483647&amp;v=beta&amp;t=bGsyiBD6D5ILLh1BlHr3fPaKqqNb2QNP2bLOydbkQFY</a:t>
            </a:r>
            <a:endParaRPr lang="en-GB" sz="1200" b="0" i="0" u="none" strike="noStrike" kern="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ptos Display"/>
              <a:cs typeface="Arial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200" kern="0" dirty="0">
              <a:solidFill>
                <a:srgbClr val="00B0F0"/>
              </a:solidFill>
              <a:latin typeface="Aptos Display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kern="0" dirty="0">
                <a:solidFill>
                  <a:srgbClr val="00B0F0"/>
                </a:solidFill>
                <a:latin typeface="Aptos Display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https://cdn.pixabay.com/photo/2017/12/07/15/13/confident-3003944_960_720.jpg</a:t>
            </a:r>
            <a:endParaRPr lang="en-GB" sz="1200" kern="0">
              <a:solidFill>
                <a:srgbClr val="00B0F0"/>
              </a:solidFill>
              <a:latin typeface="Aptos Display"/>
              <a:cs typeface="Arial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200" kern="0" dirty="0">
              <a:solidFill>
                <a:srgbClr val="00B0F0"/>
              </a:solidFill>
              <a:latin typeface="Aptos Display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0" dirty="0">
                <a:solidFill>
                  <a:srgbClr val="00B0F0"/>
                </a:solidFill>
                <a:latin typeface="Aptos Display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https://cdn.pixabay.com/photo/2013/07/18/10/59/graph-163712_960_720.jpg</a:t>
            </a:r>
            <a:endParaRPr lang="en-GB" sz="1200" kern="0">
              <a:solidFill>
                <a:srgbClr val="00B0F0"/>
              </a:solidFill>
              <a:latin typeface="Aptos Display"/>
              <a:cs typeface="Arial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200" b="0" i="0" u="none" strike="noStrike" kern="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ptos Display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F0"/>
                </a:solidFill>
                <a:latin typeface="Aptos Display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wedding_florist_arranging_bouquet_of_flowers_pexels_shvetsa_5894100.jpg (960×720)</a:t>
            </a:r>
            <a:endParaRPr lang="en-GB" sz="1200">
              <a:solidFill>
                <a:srgbClr val="00B0F0"/>
              </a:solidFill>
              <a:latin typeface="Aptos Display"/>
              <a:cs typeface="Arial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200" kern="0" dirty="0">
              <a:solidFill>
                <a:srgbClr val="00B0F0"/>
              </a:solidFill>
              <a:latin typeface="Aptos Display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F0"/>
                </a:solidFill>
                <a:latin typeface="Aptos Display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copy-space-2518265__180.jpg (269×180)</a:t>
            </a:r>
            <a:endParaRPr lang="en-GB" sz="1200">
              <a:solidFill>
                <a:srgbClr val="00B0F0"/>
              </a:solidFill>
              <a:latin typeface="Aptos Display"/>
              <a:cs typeface="Arial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B0F0"/>
              </a:solidFill>
              <a:latin typeface="Aptos Display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F0"/>
                </a:solidFill>
                <a:latin typeface="Aptos Display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https://as2.ftcdn.net/jpg/01/64/54/11/220_F_164541118_GLqPvhMaiOTQYsRNWFSOWlwhzt775nsC.jpg</a:t>
            </a:r>
            <a:endParaRPr lang="en-GB" sz="1200">
              <a:solidFill>
                <a:srgbClr val="00B0F0"/>
              </a:solidFill>
              <a:latin typeface="Aptos Display"/>
              <a:cs typeface="Arial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B0F0"/>
              </a:solidFill>
              <a:latin typeface="Aptos Display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F0"/>
                </a:solidFill>
                <a:latin typeface="Aptos Display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https://cdn.pixabay.com/photo/2017/10/30/19/24/whiteboard-2903269_1280.png</a:t>
            </a:r>
            <a:endParaRPr lang="en-GB" sz="1200">
              <a:solidFill>
                <a:srgbClr val="00B0F0"/>
              </a:solidFill>
              <a:latin typeface="Aptos Display"/>
              <a:cs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B0F0"/>
              </a:solidFill>
              <a:latin typeface="Aptos Display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F0"/>
                </a:solidFill>
                <a:latin typeface="Aptos Display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https://cms.pm/uploads/scaffoldingbelfast.seesite.biz_--_576780431.jpg</a:t>
            </a:r>
            <a:endParaRPr lang="en-GB" sz="1200">
              <a:solidFill>
                <a:srgbClr val="00B0F0"/>
              </a:solidFill>
              <a:latin typeface="Aptos Display"/>
              <a:cs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B0F0"/>
              </a:solidFill>
              <a:latin typeface="Aptos Display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F0"/>
                </a:solidFill>
                <a:latin typeface="Aptos Display"/>
                <a:cs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https://cdn2.slidemodel.com/wp-content/uploads/13162-01-pestel-analysis-powerpoint-template-16x9-8.jpg</a:t>
            </a:r>
            <a:endParaRPr lang="en-GB" sz="1200">
              <a:solidFill>
                <a:srgbClr val="00B0F0"/>
              </a:solidFill>
              <a:latin typeface="Aptos Display"/>
              <a:cs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B0F0"/>
              </a:solidFill>
              <a:latin typeface="Aptos Display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F0"/>
                </a:solidFill>
                <a:latin typeface="Aptos Display"/>
                <a:cs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https://files.planyway.com/strapi-uploads/assets/The_Fishbone_Diagram_65aab2f55d.png</a:t>
            </a:r>
            <a:endParaRPr lang="en-GB" sz="1200">
              <a:solidFill>
                <a:srgbClr val="00B0F0"/>
              </a:solidFill>
              <a:latin typeface="Aptos Display"/>
              <a:cs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B0F0"/>
              </a:solidFill>
              <a:latin typeface="Aptos Display" panose="020B00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F0"/>
                </a:solidFill>
                <a:latin typeface="Aptos Display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https://static.vecteezy.com/system/resources/thumbnails/019/015/366/small_2x/flat-online-business-analysis-strategy-concept-data-analytics-for-company-marketing-solutions-or-financial-performance-outline-design-style-minimal-illustration-for-landing-page-vector.jpg</a:t>
            </a:r>
            <a:endParaRPr lang="en-GB" sz="1200" dirty="0">
              <a:solidFill>
                <a:srgbClr val="00B0F0"/>
              </a:solidFill>
              <a:latin typeface="Aptos Display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B0F0"/>
              </a:solidFill>
              <a:latin typeface="Aptos Display" panose="020B00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F0"/>
                </a:solidFill>
                <a:latin typeface="Aptos Display"/>
                <a:cs typeface="Arial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https://as1.ftcdn.net/jpg/02/59/70/62/220_F_259706242_WPVCPigtxroDoZTT4NdWKVHQAoDQuVwH.jpg</a:t>
            </a:r>
            <a:endParaRPr lang="en-GB" sz="1200">
              <a:solidFill>
                <a:srgbClr val="00B0F0"/>
              </a:solidFill>
              <a:latin typeface="Aptos Display"/>
              <a:cs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B0F0"/>
              </a:solidFill>
              <a:latin typeface="Aptos Display" panose="020B00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>
                <a:solidFill>
                  <a:srgbClr val="00B0F0"/>
                </a:solidFill>
                <a:latin typeface="Aptos Display"/>
                <a:cs typeface="Arial"/>
              </a:rPr>
              <a:t>A fictious “Green Haven Florists” company logo has been created with the shapes function in Microsoft PowerPoint 365 and is original work by Mark Tunnicliffe. (Student I.D. 2512864)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84EA527-4DD7-6A17-A6B4-13AF8E302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934" y="2373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u="sng">
                <a:solidFill>
                  <a:srgbClr val="FFFF00"/>
                </a:solidFill>
                <a:latin typeface="Aptos Display"/>
              </a:rPr>
              <a:t>Image Sources</a:t>
            </a:r>
            <a:endParaRPr lang="en-US" sz="5400" b="1" u="sng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8442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D64A64-32D9-42A0-C391-DB2B3CFF16F9}"/>
              </a:ext>
            </a:extLst>
          </p:cNvPr>
          <p:cNvSpPr txBox="1"/>
          <p:nvPr/>
        </p:nvSpPr>
        <p:spPr>
          <a:xfrm>
            <a:off x="211666" y="1456922"/>
            <a:ext cx="11779249" cy="4308872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1600" b="0" i="0">
                <a:latin typeface="Aptos Display"/>
              </a:rPr>
              <a:t>​</a:t>
            </a:r>
            <a:endParaRPr lang="en-US" u="sng">
              <a:solidFill>
                <a:schemeClr val="bg1"/>
              </a:solidFill>
            </a:endParaRPr>
          </a:p>
          <a:p>
            <a:pPr marL="171450" indent="-171450">
              <a:buFont typeface="Arial,Sans-Serif"/>
              <a:buChar char="•"/>
            </a:pPr>
            <a:r>
              <a:rPr lang="en-GB" sz="1600" dirty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BGMC group. (2025) </a:t>
            </a:r>
            <a:r>
              <a:rPr lang="en-GB" sz="1600" i="1" dirty="0">
                <a:solidFill>
                  <a:schemeClr val="bg1"/>
                </a:solidFill>
                <a:latin typeface="Aptos Display"/>
                <a:ea typeface="+mn-lt"/>
                <a:cs typeface="Arial"/>
              </a:rPr>
              <a:t>Exploring the fishbone diagram; types, advantages, drawbacks and revealing the six M's of change, </a:t>
            </a:r>
            <a:r>
              <a:rPr lang="en-GB" sz="1600" dirty="0">
                <a:solidFill>
                  <a:schemeClr val="bg1"/>
                </a:solidFill>
                <a:latin typeface="Aptos Display"/>
                <a:ea typeface="+mn-lt"/>
                <a:cs typeface="Arial"/>
              </a:rPr>
              <a:t>available at:</a:t>
            </a:r>
            <a:r>
              <a:rPr lang="en-GB" sz="1600" u="sng" dirty="0">
                <a:solidFill>
                  <a:schemeClr val="bg1"/>
                </a:solidFill>
                <a:latin typeface="Aptos Display"/>
                <a:ea typeface="+mn-lt"/>
                <a:cs typeface="Arial"/>
              </a:rPr>
              <a:t> </a:t>
            </a:r>
            <a:r>
              <a:rPr lang="en-GB" sz="1600" u="sng" dirty="0">
                <a:solidFill>
                  <a:srgbClr val="00B0F0"/>
                </a:solidFill>
                <a:latin typeface="Aptos Display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https://bgmcgroup.com/exploring-the-fishbone-diagram-types-advantages-drawbacks-and-revealing-the-six-ms-of-change/</a:t>
            </a:r>
            <a:r>
              <a:rPr lang="en-GB" sz="1600" u="sng" dirty="0">
                <a:solidFill>
                  <a:srgbClr val="00B0F0"/>
                </a:solidFill>
                <a:latin typeface="Aptos Display"/>
                <a:ea typeface="+mn-lt"/>
                <a:cs typeface="Arial"/>
              </a:rPr>
              <a:t> </a:t>
            </a:r>
            <a:r>
              <a:rPr lang="en-GB" sz="1600" dirty="0">
                <a:solidFill>
                  <a:schemeClr val="bg1"/>
                </a:solidFill>
                <a:latin typeface="Aptos Display"/>
                <a:ea typeface="+mn-lt"/>
                <a:cs typeface="Arial"/>
              </a:rPr>
              <a:t>last</a:t>
            </a:r>
            <a:r>
              <a:rPr lang="en-GB" sz="1600" dirty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 accessed on (14/02/2026)</a:t>
            </a:r>
            <a:endParaRPr lang="en-GB" sz="1600" i="1" dirty="0">
              <a:solidFill>
                <a:schemeClr val="bg1"/>
              </a:solidFill>
              <a:latin typeface="Aptos Display"/>
              <a:ea typeface="Arial"/>
              <a:cs typeface="Arial"/>
            </a:endParaRPr>
          </a:p>
          <a:p>
            <a:pPr marL="171450" indent="-171450">
              <a:buFont typeface="Arial,Sans-Serif"/>
              <a:buChar char="•"/>
            </a:pPr>
            <a:endParaRPr lang="en-GB" sz="1200" i="1" dirty="0">
              <a:solidFill>
                <a:srgbClr val="00B0F0"/>
              </a:solidFill>
              <a:latin typeface="Aptos Display"/>
              <a:ea typeface="Arial"/>
              <a:cs typeface="Arial"/>
            </a:endParaRPr>
          </a:p>
          <a:p>
            <a:pPr marL="171450" indent="-171450">
              <a:buFont typeface="Arial,Sans-Serif"/>
              <a:buChar char="•"/>
            </a:pPr>
            <a:r>
              <a:rPr lang="en-GB" sz="1600" b="0" i="0" u="none" strike="noStrike" baseline="0" dirty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Brooks, I. (2011</a:t>
            </a:r>
            <a:r>
              <a:rPr lang="en-GB" sz="1600" dirty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)</a:t>
            </a:r>
            <a:r>
              <a:rPr lang="en-GB" sz="1600" i="1" dirty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 The international business </a:t>
            </a:r>
            <a:r>
              <a:rPr lang="en-GB" sz="1600" i="1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environment</a:t>
            </a:r>
            <a:r>
              <a:rPr lang="en-GB" sz="1600" dirty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,</a:t>
            </a:r>
            <a:r>
              <a:rPr lang="en-GB" sz="1600" b="0" i="0" u="none" strike="noStrike" baseline="0" dirty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 </a:t>
            </a:r>
            <a:r>
              <a:rPr lang="en-GB" sz="1600" dirty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in I. Brooks, J. Weatherston, G. Wilkinson, (eds) </a:t>
            </a:r>
            <a:r>
              <a:rPr lang="en-GB" sz="1600" b="0" i="1" u="none" strike="noStrike" baseline="0" dirty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The international business environment: challenges and changes, </a:t>
            </a:r>
            <a:r>
              <a:rPr lang="en-GB" sz="1600" b="0" i="0" u="none" strike="noStrike" baseline="0" dirty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second edition, Pearson Prentice Hall, pp.1-6</a:t>
            </a:r>
            <a:endParaRPr lang="en-US" sz="1600" b="0" i="0" dirty="0">
              <a:solidFill>
                <a:schemeClr val="bg1"/>
              </a:solidFill>
              <a:latin typeface="Aptos Display"/>
              <a:ea typeface="Arial"/>
              <a:cs typeface="Arial"/>
            </a:endParaRPr>
          </a:p>
          <a:p>
            <a:pPr marL="171450" indent="-171450">
              <a:buFont typeface="Arial,Sans-Serif"/>
              <a:buChar char="•"/>
            </a:pPr>
            <a:endParaRPr lang="en-GB" sz="1600" dirty="0">
              <a:solidFill>
                <a:schemeClr val="bg1"/>
              </a:solidFill>
              <a:latin typeface="Aptos Display"/>
              <a:ea typeface="Arial"/>
              <a:cs typeface="Arial"/>
            </a:endParaRPr>
          </a:p>
          <a:p>
            <a:pPr marL="171450" indent="-171450">
              <a:buFont typeface="Arial,Sans-Serif"/>
              <a:buChar char="•"/>
            </a:pPr>
            <a:r>
              <a:rPr lang="en-GB" sz="160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Hayden, D. (2025</a:t>
            </a:r>
            <a:r>
              <a:rPr lang="en-GB" sz="1600" b="0" i="0" u="none" strike="noStrike" baseline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) </a:t>
            </a:r>
            <a:r>
              <a:rPr lang="en-GB" sz="1600" i="1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PESTEL analysis,</a:t>
            </a:r>
            <a:r>
              <a:rPr lang="en-GB" sz="160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 available at: </a:t>
            </a:r>
            <a:r>
              <a:rPr lang="en-GB" sz="1600" i="1" u="sng" dirty="0">
                <a:solidFill>
                  <a:srgbClr val="00B0F0"/>
                </a:solidFill>
                <a:latin typeface="Aptos Display"/>
                <a:ea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1600" b="0" i="1" u="sng" strike="noStrike" baseline="0" dirty="0">
                <a:solidFill>
                  <a:srgbClr val="00B0F0"/>
                </a:solidFill>
                <a:latin typeface="Aptos Display"/>
                <a:ea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://www.cipd.org/uk/knowledge/factsheets/pestle-analysis-factsheet/</a:t>
            </a:r>
            <a:r>
              <a:rPr lang="en-GB" sz="1600" b="0" i="1" dirty="0">
                <a:solidFill>
                  <a:srgbClr val="00B0F0"/>
                </a:solidFill>
                <a:latin typeface="Aptos Display"/>
                <a:ea typeface="Arial"/>
                <a:cs typeface="Arial"/>
                <a:hlinkClick r:id="rId3"/>
              </a:rPr>
              <a:t>​</a:t>
            </a:r>
            <a:r>
              <a:rPr lang="en-GB" sz="1600" i="1" dirty="0">
                <a:solidFill>
                  <a:srgbClr val="00B0F0"/>
                </a:solidFill>
                <a:latin typeface="Aptos Display"/>
                <a:ea typeface="Arial"/>
                <a:cs typeface="Arial"/>
              </a:rPr>
              <a:t> </a:t>
            </a:r>
            <a:r>
              <a:rPr lang="en-GB" sz="160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last accessed on (14/02/2026)</a:t>
            </a:r>
            <a:endParaRPr lang="en-GB" sz="1600" b="0">
              <a:solidFill>
                <a:schemeClr val="bg1"/>
              </a:solidFill>
              <a:latin typeface="Aptos Display"/>
              <a:ea typeface="Arial"/>
              <a:cs typeface="Arial"/>
            </a:endParaRPr>
          </a:p>
          <a:p>
            <a:pPr marL="171450" lvl="0" indent="-171450" algn="l" rtl="0">
              <a:buFont typeface="Arial,Sans-Serif"/>
              <a:buChar char="•"/>
            </a:pPr>
            <a:endParaRPr lang="en-GB" b="0" i="0" dirty="0">
              <a:solidFill>
                <a:schemeClr val="bg1"/>
              </a:solidFill>
              <a:latin typeface="Arial"/>
              <a:ea typeface="Arial"/>
              <a:cs typeface="Arial"/>
            </a:endParaRPr>
          </a:p>
          <a:p>
            <a:pPr marL="171450" lvl="0" indent="-171450" algn="l" rtl="0">
              <a:buFont typeface="Arial,Sans-Serif"/>
              <a:buChar char="•"/>
            </a:pPr>
            <a:r>
              <a:rPr lang="en-GB" sz="1600" b="0" i="0" u="none" strike="noStrike" baseline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Institute of leadership &amp; management. (2013) </a:t>
            </a:r>
            <a:r>
              <a:rPr lang="en-GB" sz="1600" b="0" i="1" u="none" strike="noStrike" baseline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Super series solving problems and making decisions</a:t>
            </a:r>
            <a:r>
              <a:rPr lang="en-GB" sz="1600" b="0" i="0" u="none" strike="noStrike" baseline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, fifth edition, Routledge, p.15</a:t>
            </a:r>
            <a:r>
              <a:rPr lang="en-GB" sz="1600" b="0" i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​</a:t>
            </a:r>
            <a:endParaRPr lang="en-GB" sz="1600" b="0" i="0" dirty="0">
              <a:solidFill>
                <a:schemeClr val="bg1"/>
              </a:solidFill>
              <a:latin typeface="Aptos Display"/>
              <a:ea typeface="Arial"/>
              <a:cs typeface="Arial"/>
            </a:endParaRPr>
          </a:p>
          <a:p>
            <a:pPr marL="171450" lvl="0" indent="-171450" algn="l" rtl="0">
              <a:buFont typeface="Arial,Sans-Serif"/>
              <a:buChar char="•"/>
            </a:pPr>
            <a:endParaRPr lang="en-GB" b="0" i="0" dirty="0">
              <a:solidFill>
                <a:schemeClr val="bg1"/>
              </a:solidFill>
              <a:latin typeface="Arial"/>
              <a:ea typeface="Arial"/>
              <a:cs typeface="Arial"/>
            </a:endParaRPr>
          </a:p>
          <a:p>
            <a:pPr marL="171450" lvl="0" indent="-171450" algn="l" rtl="0">
              <a:buFont typeface="Arial,Sans-Serif"/>
              <a:buChar char="•"/>
            </a:pPr>
            <a:r>
              <a:rPr lang="en-GB" sz="1600" b="0" i="0" u="none" strike="noStrike" baseline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Institute of leadership &amp; management. (2013) </a:t>
            </a:r>
            <a:r>
              <a:rPr lang="en-GB" sz="1600" b="0" i="1" u="none" strike="noStrike" baseline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Super series solving problems and making decisions</a:t>
            </a:r>
            <a:r>
              <a:rPr lang="en-GB" sz="1600" b="0" i="0" u="none" strike="noStrike" baseline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, fifth edition, Routledge, pp.32-33</a:t>
            </a:r>
            <a:r>
              <a:rPr lang="en-GB" sz="1600" b="0" i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​</a:t>
            </a:r>
            <a:endParaRPr lang="en-GB" sz="1600" b="0" i="0" dirty="0">
              <a:solidFill>
                <a:schemeClr val="bg1"/>
              </a:solidFill>
              <a:latin typeface="Aptos Display"/>
              <a:ea typeface="Arial"/>
              <a:cs typeface="Arial"/>
            </a:endParaRPr>
          </a:p>
          <a:p>
            <a:pPr marL="171450" lvl="0" indent="-171450" algn="l" rtl="0">
              <a:buFont typeface="Arial,Sans-Serif"/>
              <a:buChar char="•"/>
            </a:pPr>
            <a:endParaRPr lang="en-GB" b="0" i="0" dirty="0">
              <a:solidFill>
                <a:schemeClr val="bg1"/>
              </a:solidFill>
              <a:latin typeface="Arial"/>
              <a:ea typeface="Arial"/>
              <a:cs typeface="Arial"/>
            </a:endParaRPr>
          </a:p>
          <a:p>
            <a:pPr marL="171450" indent="-171450">
              <a:buFont typeface="Arial,Sans-Serif"/>
              <a:buChar char="•"/>
            </a:pPr>
            <a:r>
              <a:rPr lang="en-GB" sz="1600" b="0" i="0" u="none" strike="noStrike" baseline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Maslow, A. (2018) </a:t>
            </a:r>
            <a:r>
              <a:rPr lang="en-GB" sz="1600" i="1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Four basic tools for problem solving,</a:t>
            </a:r>
            <a:r>
              <a:rPr lang="en-GB" sz="160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 </a:t>
            </a:r>
            <a:r>
              <a:rPr lang="en-GB" sz="1600" b="0" i="0" u="none" strike="noStrike" baseline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in B. Sproull (ed), </a:t>
            </a:r>
            <a:r>
              <a:rPr lang="en-GB" sz="1600" b="0" i="1" u="none" strike="noStrike" baseline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The problem-solving, problem-prevention, and decision-making guide: organized and systematic roadmaps for managers</a:t>
            </a:r>
            <a:r>
              <a:rPr lang="en-GB" sz="1600" b="0" i="0" u="none" strike="noStrike" baseline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, first edition, Routledge, pp. 22-25</a:t>
            </a:r>
            <a:r>
              <a:rPr lang="en-GB" sz="1600" b="0" i="0">
                <a:solidFill>
                  <a:schemeClr val="bg1"/>
                </a:solidFill>
                <a:latin typeface="Aptos Display"/>
                <a:ea typeface="Arial"/>
                <a:cs typeface="Arial"/>
              </a:rPr>
              <a:t>​</a:t>
            </a:r>
            <a:endParaRPr lang="en-GB" sz="1600" b="0" i="0" dirty="0">
              <a:solidFill>
                <a:schemeClr val="bg1"/>
              </a:solidFill>
              <a:latin typeface="Aptos Display"/>
              <a:ea typeface="Arial"/>
              <a:cs typeface="Arial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DCDAB46-0B04-3749-5723-F4616D5F8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684" y="171706"/>
            <a:ext cx="9044516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5400" b="1" u="sng">
                <a:solidFill>
                  <a:srgbClr val="FFFF00"/>
                </a:solidFill>
                <a:latin typeface="Aptos Display"/>
              </a:rPr>
              <a:t>Reference List</a:t>
            </a:r>
            <a:endParaRPr lang="en-US" b="1" u="sng"/>
          </a:p>
        </p:txBody>
      </p:sp>
    </p:spTree>
    <p:extLst>
      <p:ext uri="{BB962C8B-B14F-4D97-AF65-F5344CB8AC3E}">
        <p14:creationId xmlns:p14="http://schemas.microsoft.com/office/powerpoint/2010/main" val="391569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7BF2D-88EA-A406-AE01-B45B838539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8163" y="2452591"/>
            <a:ext cx="10135672" cy="986901"/>
          </a:xfrm>
        </p:spPr>
        <p:txBody>
          <a:bodyPr/>
          <a:lstStyle/>
          <a:p>
            <a:pPr algn="ctr"/>
            <a:r>
              <a:rPr lang="en-GB">
                <a:latin typeface="Aptos Display" panose="020B0004020202020204" pitchFamily="34" charset="0"/>
              </a:rPr>
              <a:t>Thank you for listening!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7072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6F032A3-A597-4D8C-51C2-3AA896907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74440" y="1501856"/>
            <a:ext cx="4643120" cy="310244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3328957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Vapor Trail</vt:lpstr>
      <vt:lpstr>LCLM_4004_Problem solving And Decision-Making</vt:lpstr>
      <vt:lpstr>Presentation Overview</vt:lpstr>
      <vt:lpstr>Business Overview</vt:lpstr>
      <vt:lpstr>Insights &amp; Problems</vt:lpstr>
      <vt:lpstr>Using The 5W2H Model</vt:lpstr>
      <vt:lpstr>The PESTEL Framework</vt:lpstr>
      <vt:lpstr>Applying The PESTEL framework</vt:lpstr>
      <vt:lpstr>The Cause &amp; effect model</vt:lpstr>
      <vt:lpstr>Applying the cause &amp; effect model</vt:lpstr>
      <vt:lpstr>Key findings</vt:lpstr>
      <vt:lpstr>Image Sources</vt:lpstr>
      <vt:lpstr>Reference List</vt:lpstr>
      <vt:lpstr>Thank you for listening!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Tunnicliffe</dc:creator>
  <cp:revision>687</cp:revision>
  <dcterms:created xsi:type="dcterms:W3CDTF">2026-01-23T18:41:48Z</dcterms:created>
  <dcterms:modified xsi:type="dcterms:W3CDTF">2026-02-14T03:47:49Z</dcterms:modified>
</cp:coreProperties>
</file>