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8"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687354-B9FC-4BE2-BCF3-26A95B01D426}" v="111" dt="2023-01-16T21:51:47.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snapToGrid="0">
      <p:cViewPr>
        <p:scale>
          <a:sx n="20" d="100"/>
          <a:sy n="20" d="100"/>
        </p:scale>
        <p:origin x="1536"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Wyn Jones" userId="8376721c682c6140" providerId="LiveId" clId="{AC687354-B9FC-4BE2-BCF3-26A95B01D426}"/>
    <pc:docChg chg="undo custSel addSld delSld modSld">
      <pc:chgData name="Rhian Wyn Jones" userId="8376721c682c6140" providerId="LiveId" clId="{AC687354-B9FC-4BE2-BCF3-26A95B01D426}" dt="2023-01-16T21:51:44.487" v="215" actId="207"/>
      <pc:docMkLst>
        <pc:docMk/>
      </pc:docMkLst>
      <pc:sldChg chg="addSp delSp modSp del mod modClrScheme chgLayout">
        <pc:chgData name="Rhian Wyn Jones" userId="8376721c682c6140" providerId="LiveId" clId="{AC687354-B9FC-4BE2-BCF3-26A95B01D426}" dt="2023-01-16T20:23:38.925" v="73" actId="2696"/>
        <pc:sldMkLst>
          <pc:docMk/>
          <pc:sldMk cId="2860831378" sldId="257"/>
        </pc:sldMkLst>
        <pc:spChg chg="mod ord">
          <ac:chgData name="Rhian Wyn Jones" userId="8376721c682c6140" providerId="LiveId" clId="{AC687354-B9FC-4BE2-BCF3-26A95B01D426}" dt="2023-01-16T19:25:44.661" v="22" actId="700"/>
          <ac:spMkLst>
            <pc:docMk/>
            <pc:sldMk cId="2860831378" sldId="257"/>
            <ac:spMk id="2" creationId="{103759C9-1DBD-465B-B376-39FE12A5BD5A}"/>
          </ac:spMkLst>
        </pc:spChg>
        <pc:spChg chg="mod ord">
          <ac:chgData name="Rhian Wyn Jones" userId="8376721c682c6140" providerId="LiveId" clId="{AC687354-B9FC-4BE2-BCF3-26A95B01D426}" dt="2023-01-16T19:25:44.661" v="22" actId="700"/>
          <ac:spMkLst>
            <pc:docMk/>
            <pc:sldMk cId="2860831378" sldId="257"/>
            <ac:spMk id="7" creationId="{5183E609-8BD8-170D-7C50-9AC564613346}"/>
          </ac:spMkLst>
        </pc:spChg>
        <pc:spChg chg="mod ord">
          <ac:chgData name="Rhian Wyn Jones" userId="8376721c682c6140" providerId="LiveId" clId="{AC687354-B9FC-4BE2-BCF3-26A95B01D426}" dt="2023-01-16T19:25:44.661" v="22" actId="700"/>
          <ac:spMkLst>
            <pc:docMk/>
            <pc:sldMk cId="2860831378" sldId="257"/>
            <ac:spMk id="8" creationId="{ECF96016-8756-41A5-D99B-A502CD2B228D}"/>
          </ac:spMkLst>
        </pc:spChg>
        <pc:graphicFrameChg chg="add del mod modGraphic">
          <ac:chgData name="Rhian Wyn Jones" userId="8376721c682c6140" providerId="LiveId" clId="{AC687354-B9FC-4BE2-BCF3-26A95B01D426}" dt="2023-01-16T19:22:07.124" v="19" actId="1032"/>
          <ac:graphicFrameMkLst>
            <pc:docMk/>
            <pc:sldMk cId="2860831378" sldId="257"/>
            <ac:graphicFrameMk id="9" creationId="{33E3319E-A5E6-72E6-FA22-16C80354A260}"/>
          </ac:graphicFrameMkLst>
        </pc:graphicFrameChg>
      </pc:sldChg>
      <pc:sldChg chg="addSp delSp modSp new mod modClrScheme chgLayout">
        <pc:chgData name="Rhian Wyn Jones" userId="8376721c682c6140" providerId="LiveId" clId="{AC687354-B9FC-4BE2-BCF3-26A95B01D426}" dt="2023-01-16T21:51:44.487" v="215" actId="207"/>
        <pc:sldMkLst>
          <pc:docMk/>
          <pc:sldMk cId="4024159958" sldId="258"/>
        </pc:sldMkLst>
        <pc:spChg chg="del">
          <ac:chgData name="Rhian Wyn Jones" userId="8376721c682c6140" providerId="LiveId" clId="{AC687354-B9FC-4BE2-BCF3-26A95B01D426}" dt="2023-01-16T19:26:00.369" v="24" actId="700"/>
          <ac:spMkLst>
            <pc:docMk/>
            <pc:sldMk cId="4024159958" sldId="258"/>
            <ac:spMk id="2" creationId="{A541C64C-2BEC-718C-FEE4-2872D2F356E0}"/>
          </ac:spMkLst>
        </pc:spChg>
        <pc:spChg chg="del">
          <ac:chgData name="Rhian Wyn Jones" userId="8376721c682c6140" providerId="LiveId" clId="{AC687354-B9FC-4BE2-BCF3-26A95B01D426}" dt="2023-01-16T19:26:00.369" v="24" actId="700"/>
          <ac:spMkLst>
            <pc:docMk/>
            <pc:sldMk cId="4024159958" sldId="258"/>
            <ac:spMk id="3" creationId="{64F462EF-1E4B-CFCD-C5EB-F734BE15C9DB}"/>
          </ac:spMkLst>
        </pc:spChg>
        <pc:spChg chg="del">
          <ac:chgData name="Rhian Wyn Jones" userId="8376721c682c6140" providerId="LiveId" clId="{AC687354-B9FC-4BE2-BCF3-26A95B01D426}" dt="2023-01-16T19:26:00.369" v="24" actId="700"/>
          <ac:spMkLst>
            <pc:docMk/>
            <pc:sldMk cId="4024159958" sldId="258"/>
            <ac:spMk id="4" creationId="{9812CAAC-BBCA-CAFF-05B1-CA935017E4F6}"/>
          </ac:spMkLst>
        </pc:spChg>
        <pc:spChg chg="add del mod">
          <ac:chgData name="Rhian Wyn Jones" userId="8376721c682c6140" providerId="LiveId" clId="{AC687354-B9FC-4BE2-BCF3-26A95B01D426}" dt="2023-01-16T20:26:32.426" v="78"/>
          <ac:spMkLst>
            <pc:docMk/>
            <pc:sldMk cId="4024159958" sldId="258"/>
            <ac:spMk id="7" creationId="{09457A7E-C548-731C-E9AC-372A046BD5C3}"/>
          </ac:spMkLst>
        </pc:spChg>
        <pc:spChg chg="add mod">
          <ac:chgData name="Rhian Wyn Jones" userId="8376721c682c6140" providerId="LiveId" clId="{AC687354-B9FC-4BE2-BCF3-26A95B01D426}" dt="2023-01-16T21:46:36.777" v="172" actId="207"/>
          <ac:spMkLst>
            <pc:docMk/>
            <pc:sldMk cId="4024159958" sldId="258"/>
            <ac:spMk id="9" creationId="{1532E514-0EE1-5FCD-9E2A-60D5A17D9F41}"/>
          </ac:spMkLst>
        </pc:spChg>
        <pc:spChg chg="add mod">
          <ac:chgData name="Rhian Wyn Jones" userId="8376721c682c6140" providerId="LiveId" clId="{AC687354-B9FC-4BE2-BCF3-26A95B01D426}" dt="2023-01-16T21:46:50.077" v="173" actId="207"/>
          <ac:spMkLst>
            <pc:docMk/>
            <pc:sldMk cId="4024159958" sldId="258"/>
            <ac:spMk id="14" creationId="{4FEAE6CE-6304-FC95-3525-64F030FEB0B7}"/>
          </ac:spMkLst>
        </pc:spChg>
        <pc:spChg chg="add del mod">
          <ac:chgData name="Rhian Wyn Jones" userId="8376721c682c6140" providerId="LiveId" clId="{AC687354-B9FC-4BE2-BCF3-26A95B01D426}" dt="2023-01-16T20:54:49.981" v="152"/>
          <ac:spMkLst>
            <pc:docMk/>
            <pc:sldMk cId="4024159958" sldId="258"/>
            <ac:spMk id="15" creationId="{2460AFBB-B536-7795-E210-F6E2FAAA64A7}"/>
          </ac:spMkLst>
        </pc:spChg>
        <pc:spChg chg="add mod">
          <ac:chgData name="Rhian Wyn Jones" userId="8376721c682c6140" providerId="LiveId" clId="{AC687354-B9FC-4BE2-BCF3-26A95B01D426}" dt="2023-01-16T21:50:52.225" v="213" actId="115"/>
          <ac:spMkLst>
            <pc:docMk/>
            <pc:sldMk cId="4024159958" sldId="258"/>
            <ac:spMk id="16" creationId="{A89229AD-65C7-3A6C-15B7-5E1EDF6AAC73}"/>
          </ac:spMkLst>
        </pc:spChg>
        <pc:graphicFrameChg chg="add del modGraphic">
          <ac:chgData name="Rhian Wyn Jones" userId="8376721c682c6140" providerId="LiveId" clId="{AC687354-B9FC-4BE2-BCF3-26A95B01D426}" dt="2023-01-16T19:27:24.750" v="26" actId="1032"/>
          <ac:graphicFrameMkLst>
            <pc:docMk/>
            <pc:sldMk cId="4024159958" sldId="258"/>
            <ac:graphicFrameMk id="5" creationId="{3A31A102-4A9C-AF88-A865-ED4C3A841F51}"/>
          </ac:graphicFrameMkLst>
        </pc:graphicFrameChg>
        <pc:graphicFrameChg chg="add mod modGraphic">
          <ac:chgData name="Rhian Wyn Jones" userId="8376721c682c6140" providerId="LiveId" clId="{AC687354-B9FC-4BE2-BCF3-26A95B01D426}" dt="2023-01-16T21:51:44.487" v="215" actId="207"/>
          <ac:graphicFrameMkLst>
            <pc:docMk/>
            <pc:sldMk cId="4024159958" sldId="258"/>
            <ac:graphicFrameMk id="6" creationId="{D879E286-417D-0326-980F-7C5CF2BC4EF5}"/>
          </ac:graphicFrameMkLst>
        </pc:graphicFrameChg>
        <pc:graphicFrameChg chg="add del mod modGraphic">
          <ac:chgData name="Rhian Wyn Jones" userId="8376721c682c6140" providerId="LiveId" clId="{AC687354-B9FC-4BE2-BCF3-26A95B01D426}" dt="2023-01-16T20:30:39.373" v="114" actId="478"/>
          <ac:graphicFrameMkLst>
            <pc:docMk/>
            <pc:sldMk cId="4024159958" sldId="258"/>
            <ac:graphicFrameMk id="8" creationId="{97333F7D-A889-012A-168F-384A2F5A7188}"/>
          </ac:graphicFrameMkLst>
        </pc:graphicFrameChg>
        <pc:picChg chg="add del">
          <ac:chgData name="Rhian Wyn Jones" userId="8376721c682c6140" providerId="LiveId" clId="{AC687354-B9FC-4BE2-BCF3-26A95B01D426}" dt="2023-01-16T20:37:16.197" v="148" actId="478"/>
          <ac:picMkLst>
            <pc:docMk/>
            <pc:sldMk cId="4024159958" sldId="258"/>
            <ac:picMk id="11" creationId="{2F266DBB-CB48-95B3-46F8-CB19F963759C}"/>
          </ac:picMkLst>
        </pc:picChg>
        <pc:picChg chg="add mod">
          <ac:chgData name="Rhian Wyn Jones" userId="8376721c682c6140" providerId="LiveId" clId="{AC687354-B9FC-4BE2-BCF3-26A95B01D426}" dt="2023-01-16T21:51:39.878" v="214" actId="207"/>
          <ac:picMkLst>
            <pc:docMk/>
            <pc:sldMk cId="4024159958" sldId="258"/>
            <ac:picMk id="13" creationId="{6309482C-1C3D-2DA5-DEC3-A121B0BE0584}"/>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75E61F-4640-45F0-96E8-1F9318A30A9E}" type="doc">
      <dgm:prSet loTypeId="urn:microsoft.com/office/officeart/2005/8/layout/vList4" loCatId="picture" qsTypeId="urn:microsoft.com/office/officeart/2005/8/quickstyle/simple1" qsCatId="simple" csTypeId="urn:microsoft.com/office/officeart/2005/8/colors/accent1_2" csCatId="accent1" phldr="1"/>
      <dgm:spPr/>
      <dgm:t>
        <a:bodyPr/>
        <a:lstStyle/>
        <a:p>
          <a:endParaRPr lang="en-GB"/>
        </a:p>
      </dgm:t>
    </dgm:pt>
    <dgm:pt modelId="{6875F491-EBC7-4529-A92F-FCFA9C1C173B}">
      <dgm:prSet phldrT="[Text]"/>
      <dgm:spPr/>
      <dgm:t>
        <a:bodyPr/>
        <a:lstStyle/>
        <a:p>
          <a:r>
            <a:rPr lang="en-GB" b="1" u="sng" dirty="0"/>
            <a:t>Private</a:t>
          </a:r>
          <a:r>
            <a:rPr lang="en-GB" dirty="0"/>
            <a:t> </a:t>
          </a:r>
        </a:p>
        <a:p>
          <a:r>
            <a:rPr lang="en-US" dirty="0"/>
            <a:t>Corporate social responsibility has developed quite a bit in the last decades and the historic PR stunts of some businesses with their lip service to </a:t>
          </a:r>
          <a:r>
            <a:rPr lang="en-US" dirty="0" err="1"/>
            <a:t>‘cause</a:t>
          </a:r>
          <a:r>
            <a:rPr lang="en-US" dirty="0"/>
            <a:t> related marketing’ have had to pull their socks up. (Kew and </a:t>
          </a:r>
          <a:r>
            <a:rPr lang="en-US" dirty="0" err="1"/>
            <a:t>Stredwick</a:t>
          </a:r>
          <a:r>
            <a:rPr lang="en-US" dirty="0"/>
            <a:t>, 2013, p. 412). 64% of millennials, who will make 75% of the workforce by in the next few years will not consider a prospective employer if they don’t have a strong CSR policy (Keller, 2022). This would mean that without </a:t>
          </a:r>
          <a:r>
            <a:rPr lang="en-US" dirty="0" err="1"/>
            <a:t>prioritising</a:t>
          </a:r>
          <a:r>
            <a:rPr lang="en-US" dirty="0"/>
            <a:t> a robust CSR, employers would be putting themselves at a disadvantage in an already tight </a:t>
          </a:r>
          <a:r>
            <a:rPr lang="en-US" dirty="0" err="1"/>
            <a:t>labour</a:t>
          </a:r>
          <a:r>
            <a:rPr lang="en-US" dirty="0"/>
            <a:t> market. There is also research to support a link between positive employee experience and having robust CSR in place (Green, 2022) therefore taking CSR seriously can be a positive for employees and potential employees alike.</a:t>
          </a:r>
          <a:endParaRPr lang="en-GB" dirty="0"/>
        </a:p>
        <a:p>
          <a:r>
            <a:rPr lang="en-US" dirty="0"/>
            <a:t>Beginning CSR in the workplace ensuring that the buildings and the business is as carbon efficient as possible is a good place to start according to Morgan (2022). There are also health benefits to staff which fit the ethical responsibilities – expected of employers by society which is noted in Carroll’s four-part model outlined in Kew and </a:t>
          </a:r>
          <a:r>
            <a:rPr lang="en-US" dirty="0" err="1"/>
            <a:t>Stredwick</a:t>
          </a:r>
          <a:r>
            <a:rPr lang="en-US" dirty="0"/>
            <a:t> (2013, p. 411). </a:t>
          </a:r>
          <a:endParaRPr lang="en-GB" dirty="0"/>
        </a:p>
        <a:p>
          <a:endParaRPr lang="en-GB" dirty="0"/>
        </a:p>
      </dgm:t>
    </dgm:pt>
    <dgm:pt modelId="{0B2B9F64-777A-4211-AF96-EBE07AC1C075}" type="parTrans" cxnId="{F1A3A572-FD4E-49DA-A039-0143AD471B66}">
      <dgm:prSet/>
      <dgm:spPr/>
      <dgm:t>
        <a:bodyPr/>
        <a:lstStyle/>
        <a:p>
          <a:endParaRPr lang="en-GB"/>
        </a:p>
      </dgm:t>
    </dgm:pt>
    <dgm:pt modelId="{0A41559C-0481-4C7A-95A6-3F90B9DC77DC}" type="sibTrans" cxnId="{F1A3A572-FD4E-49DA-A039-0143AD471B66}">
      <dgm:prSet/>
      <dgm:spPr/>
      <dgm:t>
        <a:bodyPr/>
        <a:lstStyle/>
        <a:p>
          <a:endParaRPr lang="en-GB"/>
        </a:p>
      </dgm:t>
    </dgm:pt>
    <dgm:pt modelId="{6FDC275E-CD64-4764-ADE6-F720F88EA7B9}">
      <dgm:prSet phldrT="[Text]"/>
      <dgm:spPr/>
      <dgm:t>
        <a:bodyPr/>
        <a:lstStyle/>
        <a:p>
          <a:r>
            <a:rPr lang="en-GB" sz="4100" b="1" u="sng" dirty="0"/>
            <a:t>Public Sector</a:t>
          </a:r>
        </a:p>
      </dgm:t>
    </dgm:pt>
    <dgm:pt modelId="{C4CC5EC9-B6C1-4901-ABEF-365809324851}" type="parTrans" cxnId="{D49DE117-A67F-4358-AD35-C9D494682834}">
      <dgm:prSet/>
      <dgm:spPr/>
      <dgm:t>
        <a:bodyPr/>
        <a:lstStyle/>
        <a:p>
          <a:endParaRPr lang="en-GB"/>
        </a:p>
      </dgm:t>
    </dgm:pt>
    <dgm:pt modelId="{A8B12875-0FDE-4A8B-BC29-74695A66F32C}" type="sibTrans" cxnId="{D49DE117-A67F-4358-AD35-C9D494682834}">
      <dgm:prSet/>
      <dgm:spPr/>
      <dgm:t>
        <a:bodyPr/>
        <a:lstStyle/>
        <a:p>
          <a:endParaRPr lang="en-GB"/>
        </a:p>
      </dgm:t>
    </dgm:pt>
    <dgm:pt modelId="{0570D2C7-6C0B-4C61-9DF9-0E7A7890BD9A}">
      <dgm:prSet phldrT="[Text]" custT="1"/>
      <dgm:spPr/>
      <dgm:t>
        <a:bodyPr/>
        <a:lstStyle/>
        <a:p>
          <a:r>
            <a:rPr lang="en-US" sz="3600" dirty="0"/>
            <a:t>The public sector is currently seeing a few strikes based on pay with nurses and ambulance workers having been on strike in Wales. Although there have been discussions with the Welsh Government regarding a possible one-off payment the latest discussions failed to reach an agreement and further strikes are set for this month as reported by Fenton (2023).</a:t>
          </a:r>
          <a:endParaRPr lang="en-GB" sz="3600" dirty="0"/>
        </a:p>
      </dgm:t>
    </dgm:pt>
    <dgm:pt modelId="{BB37132D-1810-42E9-84C9-FBF01B656579}" type="parTrans" cxnId="{83044D5B-3F8E-4D9B-BBD1-A48361216B8D}">
      <dgm:prSet/>
      <dgm:spPr/>
      <dgm:t>
        <a:bodyPr/>
        <a:lstStyle/>
        <a:p>
          <a:endParaRPr lang="en-GB"/>
        </a:p>
      </dgm:t>
    </dgm:pt>
    <dgm:pt modelId="{77D61A85-CAED-4278-B295-09688B697E69}" type="sibTrans" cxnId="{83044D5B-3F8E-4D9B-BBD1-A48361216B8D}">
      <dgm:prSet/>
      <dgm:spPr/>
      <dgm:t>
        <a:bodyPr/>
        <a:lstStyle/>
        <a:p>
          <a:endParaRPr lang="en-GB"/>
        </a:p>
      </dgm:t>
    </dgm:pt>
    <dgm:pt modelId="{DBBBBE8A-67D4-40B0-85BF-E926429E98C6}">
      <dgm:prSet phldrT="[Text]" custT="1"/>
      <dgm:spPr/>
      <dgm:t>
        <a:bodyPr/>
        <a:lstStyle/>
        <a:p>
          <a:r>
            <a:rPr lang="en-GB" sz="4000" b="1" dirty="0"/>
            <a:t>Third Sector</a:t>
          </a:r>
        </a:p>
      </dgm:t>
    </dgm:pt>
    <dgm:pt modelId="{A561EFF4-783E-48EC-A8B0-F4A2E0687ADB}" type="parTrans" cxnId="{E996752C-D1D6-48B3-B8E5-50FFDFF35AFC}">
      <dgm:prSet/>
      <dgm:spPr/>
      <dgm:t>
        <a:bodyPr/>
        <a:lstStyle/>
        <a:p>
          <a:endParaRPr lang="en-GB"/>
        </a:p>
      </dgm:t>
    </dgm:pt>
    <dgm:pt modelId="{3E1BA1C9-F61F-465E-9AB7-BD60F7F32938}" type="sibTrans" cxnId="{E996752C-D1D6-48B3-B8E5-50FFDFF35AFC}">
      <dgm:prSet/>
      <dgm:spPr/>
      <dgm:t>
        <a:bodyPr/>
        <a:lstStyle/>
        <a:p>
          <a:endParaRPr lang="en-GB"/>
        </a:p>
      </dgm:t>
    </dgm:pt>
    <dgm:pt modelId="{53A8D069-5A2A-49B0-8752-1534495906CB}">
      <dgm:prSet phldrT="[Text]" custT="1"/>
      <dgm:spPr/>
      <dgm:t>
        <a:bodyPr/>
        <a:lstStyle/>
        <a:p>
          <a:r>
            <a:rPr lang="en-US" sz="3600" dirty="0"/>
            <a:t>The cost of living is hitting the third sector along with everyone else. Charities are under increased stress due to an increase in costs i.e. energy they face and a severe drop in donations due to the general public or small businesses struggling themselves therefore they are unable to help the Charities (BBC, 2022). Currently charities are not reporting a drop in volunteers, however long term this may happen as individuals are unable to pay the travel costs to reach the charity or may be forced back to work so they can survive themselves.</a:t>
          </a:r>
          <a:endParaRPr lang="en-GB" sz="3600" dirty="0"/>
        </a:p>
      </dgm:t>
    </dgm:pt>
    <dgm:pt modelId="{7F54F1CF-B9AC-4E2C-ADD0-3FD0AAE4271B}" type="parTrans" cxnId="{0B7DDB6B-9AF2-42B7-8082-73F04B9A1EC2}">
      <dgm:prSet/>
      <dgm:spPr/>
      <dgm:t>
        <a:bodyPr/>
        <a:lstStyle/>
        <a:p>
          <a:endParaRPr lang="en-GB"/>
        </a:p>
      </dgm:t>
    </dgm:pt>
    <dgm:pt modelId="{1F0EDED4-BE9D-4669-8214-F2F3A13FAFEC}" type="sibTrans" cxnId="{0B7DDB6B-9AF2-42B7-8082-73F04B9A1EC2}">
      <dgm:prSet/>
      <dgm:spPr/>
      <dgm:t>
        <a:bodyPr/>
        <a:lstStyle/>
        <a:p>
          <a:endParaRPr lang="en-GB"/>
        </a:p>
      </dgm:t>
    </dgm:pt>
    <dgm:pt modelId="{F856160C-DC1E-413A-B0D5-482A2DC2037B}">
      <dgm:prSet custT="1"/>
      <dgm:spPr/>
      <dgm:t>
        <a:bodyPr/>
        <a:lstStyle/>
        <a:p>
          <a:r>
            <a:rPr lang="en-US" sz="3600" dirty="0"/>
            <a:t>Charities are facing an increasing demand for assistance from desperate individuals who can no longer survive on what they have, and sadly some charities can no longer cope with the demands placed upon them believes Bilton (2022).</a:t>
          </a:r>
          <a:endParaRPr lang="en-GB" sz="3600" dirty="0"/>
        </a:p>
      </dgm:t>
    </dgm:pt>
    <dgm:pt modelId="{00624CAD-A89D-4642-8985-A6E63195D795}" type="parTrans" cxnId="{98EBB25E-0D35-4800-AFBD-70401C88C5E5}">
      <dgm:prSet/>
      <dgm:spPr/>
      <dgm:t>
        <a:bodyPr/>
        <a:lstStyle/>
        <a:p>
          <a:endParaRPr lang="en-GB"/>
        </a:p>
      </dgm:t>
    </dgm:pt>
    <dgm:pt modelId="{DCE42B39-5CA6-4788-859E-31E7BC680682}" type="sibTrans" cxnId="{98EBB25E-0D35-4800-AFBD-70401C88C5E5}">
      <dgm:prSet/>
      <dgm:spPr/>
      <dgm:t>
        <a:bodyPr/>
        <a:lstStyle/>
        <a:p>
          <a:endParaRPr lang="en-GB"/>
        </a:p>
      </dgm:t>
    </dgm:pt>
    <dgm:pt modelId="{B6C64ED9-5571-410D-9DEE-7482EB0C19FD}">
      <dgm:prSet custT="1"/>
      <dgm:spPr/>
      <dgm:t>
        <a:bodyPr/>
        <a:lstStyle/>
        <a:p>
          <a:r>
            <a:rPr lang="en-US" sz="3600" dirty="0"/>
            <a:t>The third sector are having to apply streamlining processes to their organisations, much as both public and private sector do as standard but for very different reasons.  (Third sector, 2022) These organisations are having to do so now to ensure that they can continue helping individuals in need whereas private sector does it to maximise profits and the public sector does it to justify value for money. </a:t>
          </a:r>
          <a:endParaRPr lang="en-GB" sz="3600" dirty="0"/>
        </a:p>
      </dgm:t>
    </dgm:pt>
    <dgm:pt modelId="{287EF7DA-D50F-4A36-B194-F44069F0E9DE}" type="parTrans" cxnId="{20352DB9-75BA-4B32-B346-ACF6C570550D}">
      <dgm:prSet/>
      <dgm:spPr/>
      <dgm:t>
        <a:bodyPr/>
        <a:lstStyle/>
        <a:p>
          <a:endParaRPr lang="en-GB"/>
        </a:p>
      </dgm:t>
    </dgm:pt>
    <dgm:pt modelId="{32A36C9F-B2E3-45FB-84D9-D48756871C46}" type="sibTrans" cxnId="{20352DB9-75BA-4B32-B346-ACF6C570550D}">
      <dgm:prSet/>
      <dgm:spPr/>
      <dgm:t>
        <a:bodyPr/>
        <a:lstStyle/>
        <a:p>
          <a:endParaRPr lang="en-GB"/>
        </a:p>
      </dgm:t>
    </dgm:pt>
    <dgm:pt modelId="{A4C88287-C38C-4DF8-846E-BB7545C65B05}">
      <dgm:prSet custT="1"/>
      <dgm:spPr/>
      <dgm:t>
        <a:bodyPr/>
        <a:lstStyle/>
        <a:p>
          <a:r>
            <a:rPr lang="en-US" sz="3600" dirty="0"/>
            <a:t>Whilst organisations within the third sector usually rely on volunteers, many have employees also. A report by the Living Wage Foundation detailed that 14.1% of third sector employees were paid below the Living Wage (Living Wage Foundation, 2022). </a:t>
          </a:r>
          <a:endParaRPr lang="en-GB" sz="3600" dirty="0"/>
        </a:p>
      </dgm:t>
    </dgm:pt>
    <dgm:pt modelId="{26F08DBA-98FE-4849-9BCA-C1E202E62549}" type="parTrans" cxnId="{6C217769-2075-4E72-84B3-B643F121E00C}">
      <dgm:prSet/>
      <dgm:spPr/>
      <dgm:t>
        <a:bodyPr/>
        <a:lstStyle/>
        <a:p>
          <a:endParaRPr lang="en-GB"/>
        </a:p>
      </dgm:t>
    </dgm:pt>
    <dgm:pt modelId="{38937668-9681-4837-BAEE-28EBA572FA01}" type="sibTrans" cxnId="{6C217769-2075-4E72-84B3-B643F121E00C}">
      <dgm:prSet/>
      <dgm:spPr/>
      <dgm:t>
        <a:bodyPr/>
        <a:lstStyle/>
        <a:p>
          <a:endParaRPr lang="en-GB"/>
        </a:p>
      </dgm:t>
    </dgm:pt>
    <dgm:pt modelId="{42374D94-7D90-4F6D-86BD-9DA4FF5B6C1C}">
      <dgm:prSet custT="1"/>
      <dgm:spPr/>
      <dgm:t>
        <a:bodyPr/>
        <a:lstStyle/>
        <a:p>
          <a:r>
            <a:rPr lang="en-US" sz="3600" dirty="0"/>
            <a:t>It does seem that the third sector could be swamped with the cost-of-living crisis in the short term and if they do survive then the third sector will need to look at it’s funding revenues in the long term as it looks like the reduction in funding revenue from the Government will continue to decline writes Smith (2022)  and may lead to the need for Charities to work together and combine funding in order to be able to provide the required support.</a:t>
          </a:r>
          <a:endParaRPr lang="en-GB" sz="3600" dirty="0"/>
        </a:p>
      </dgm:t>
    </dgm:pt>
    <dgm:pt modelId="{3561D978-77BF-4188-967B-DE3C09B1CB8E}" type="parTrans" cxnId="{03C2E615-26BF-4102-AA5F-F1F5D663ABC9}">
      <dgm:prSet/>
      <dgm:spPr/>
      <dgm:t>
        <a:bodyPr/>
        <a:lstStyle/>
        <a:p>
          <a:endParaRPr lang="en-GB"/>
        </a:p>
      </dgm:t>
    </dgm:pt>
    <dgm:pt modelId="{D1239B50-5443-41F9-9DCE-49C3DAB4BA65}" type="sibTrans" cxnId="{03C2E615-26BF-4102-AA5F-F1F5D663ABC9}">
      <dgm:prSet/>
      <dgm:spPr/>
      <dgm:t>
        <a:bodyPr/>
        <a:lstStyle/>
        <a:p>
          <a:endParaRPr lang="en-GB"/>
        </a:p>
      </dgm:t>
    </dgm:pt>
    <dgm:pt modelId="{0C6FA513-ECF0-4DBE-B3F5-C3FF7A4F1846}">
      <dgm:prSet/>
      <dgm:spPr/>
      <dgm:t>
        <a:bodyPr/>
        <a:lstStyle/>
        <a:p>
          <a:endParaRPr lang="en-GB" sz="3300" dirty="0"/>
        </a:p>
      </dgm:t>
    </dgm:pt>
    <dgm:pt modelId="{B62C4B8E-CCA0-430B-82D8-BCE3EC31BEDD}" type="parTrans" cxnId="{91BD7E13-7179-45FA-A226-05AD736A039B}">
      <dgm:prSet/>
      <dgm:spPr/>
      <dgm:t>
        <a:bodyPr/>
        <a:lstStyle/>
        <a:p>
          <a:endParaRPr lang="en-GB"/>
        </a:p>
      </dgm:t>
    </dgm:pt>
    <dgm:pt modelId="{2816A34F-6A16-4D2A-9BB7-1AD2C057E3A5}" type="sibTrans" cxnId="{91BD7E13-7179-45FA-A226-05AD736A039B}">
      <dgm:prSet/>
      <dgm:spPr/>
      <dgm:t>
        <a:bodyPr/>
        <a:lstStyle/>
        <a:p>
          <a:endParaRPr lang="en-GB"/>
        </a:p>
      </dgm:t>
    </dgm:pt>
    <dgm:pt modelId="{FB69BCF5-1B92-49C8-9E11-0A4B98095404}">
      <dgm:prSet custT="1"/>
      <dgm:spPr/>
      <dgm:t>
        <a:bodyPr/>
        <a:lstStyle/>
        <a:p>
          <a:r>
            <a:rPr lang="en-US" sz="3600" dirty="0"/>
            <a:t>Health is a devolved matter in Wales (Law Wales, 2021) but there have been strikes and unrest in England as well with a one-off payment discussed as well but seemingly becoming unstuck as it would have to come from already beleaguered departmental budgets (Strauss et al, 2023).</a:t>
          </a:r>
          <a:endParaRPr lang="en-GB" sz="3600" dirty="0"/>
        </a:p>
      </dgm:t>
    </dgm:pt>
    <dgm:pt modelId="{05B94B2F-E3BD-4936-82FD-3A71E2112CE9}" type="parTrans" cxnId="{06C5B071-BB59-421D-ADA8-C69623140CD6}">
      <dgm:prSet/>
      <dgm:spPr/>
      <dgm:t>
        <a:bodyPr/>
        <a:lstStyle/>
        <a:p>
          <a:endParaRPr lang="en-GB"/>
        </a:p>
      </dgm:t>
    </dgm:pt>
    <dgm:pt modelId="{0F38CAFB-1DE3-4FA3-8B84-52F002AF6A61}" type="sibTrans" cxnId="{06C5B071-BB59-421D-ADA8-C69623140CD6}">
      <dgm:prSet/>
      <dgm:spPr/>
      <dgm:t>
        <a:bodyPr/>
        <a:lstStyle/>
        <a:p>
          <a:endParaRPr lang="en-GB"/>
        </a:p>
      </dgm:t>
    </dgm:pt>
    <dgm:pt modelId="{F07F07C7-7874-49B0-A3E6-78A4FA739EEE}">
      <dgm:prSet custT="1"/>
      <dgm:spPr/>
      <dgm:t>
        <a:bodyPr/>
        <a:lstStyle/>
        <a:p>
          <a:r>
            <a:rPr lang="en-US" sz="3600" dirty="0"/>
            <a:t>There is pay unrest across public services with university staff members also balloting to strike as reported by Jeffreys (2023) and teachers in Scotland striking (Evans and </a:t>
          </a:r>
          <a:r>
            <a:rPr lang="en-US" sz="3600" dirty="0" err="1"/>
            <a:t>Standley</a:t>
          </a:r>
          <a:r>
            <a:rPr lang="en-US" sz="3600" dirty="0"/>
            <a:t>, 2023) while their counterparts in Wales decided to accept the 5% rise, they were offered by Welsh Government except for the NEU. There have been strikes over pay in the private sector as well as reported by </a:t>
          </a:r>
          <a:r>
            <a:rPr lang="en-US" sz="3600" dirty="0" err="1"/>
            <a:t>Topham</a:t>
          </a:r>
          <a:r>
            <a:rPr lang="en-US" sz="3600" dirty="0"/>
            <a:t> (2023), although there is faint hope that they are coming to an end.</a:t>
          </a:r>
          <a:endParaRPr lang="en-GB" sz="3600" dirty="0"/>
        </a:p>
      </dgm:t>
    </dgm:pt>
    <dgm:pt modelId="{45F27FC9-CD68-4226-B050-783D41889D76}" type="parTrans" cxnId="{834ADBB3-022E-4EC9-80B9-CDD8A5F93EF5}">
      <dgm:prSet/>
      <dgm:spPr/>
      <dgm:t>
        <a:bodyPr/>
        <a:lstStyle/>
        <a:p>
          <a:endParaRPr lang="en-GB"/>
        </a:p>
      </dgm:t>
    </dgm:pt>
    <dgm:pt modelId="{1C7E36F4-1072-47EB-8C9B-73EBA99A1D53}" type="sibTrans" cxnId="{834ADBB3-022E-4EC9-80B9-CDD8A5F93EF5}">
      <dgm:prSet/>
      <dgm:spPr/>
      <dgm:t>
        <a:bodyPr/>
        <a:lstStyle/>
        <a:p>
          <a:endParaRPr lang="en-GB"/>
        </a:p>
      </dgm:t>
    </dgm:pt>
    <dgm:pt modelId="{769CD177-5E22-448F-AAFF-28562D8DC53B}">
      <dgm:prSet custT="1"/>
      <dgm:spPr/>
      <dgm:t>
        <a:bodyPr/>
        <a:lstStyle/>
        <a:p>
          <a:r>
            <a:rPr lang="en-US" sz="3600" dirty="0"/>
            <a:t>Given that staff in many sectors are willing to strike for better pay, there is naturally a question regarding whether service provision can continue in the short term whilst the strikes are ongoing? Perhaps this is part of the reason the Government have decided to introduce a controversial Bill that would ensure that a minimum service would be provided on days of strike as reported by McCann (2023), but it includes the removal of an employee’s right of protection for unfair dismissal whilst on the picket line. </a:t>
          </a:r>
          <a:endParaRPr lang="en-GB" sz="3600" dirty="0"/>
        </a:p>
      </dgm:t>
    </dgm:pt>
    <dgm:pt modelId="{8D412B06-045C-4D55-806C-CFFC2225B44A}" type="parTrans" cxnId="{D5BE34FD-E1FE-49AC-8F6C-57CCA6AA6E2E}">
      <dgm:prSet/>
      <dgm:spPr/>
      <dgm:t>
        <a:bodyPr/>
        <a:lstStyle/>
        <a:p>
          <a:endParaRPr lang="en-GB"/>
        </a:p>
      </dgm:t>
    </dgm:pt>
    <dgm:pt modelId="{2C900A96-31F6-47F1-ACA2-A3CC72FEB883}" type="sibTrans" cxnId="{D5BE34FD-E1FE-49AC-8F6C-57CCA6AA6E2E}">
      <dgm:prSet/>
      <dgm:spPr/>
      <dgm:t>
        <a:bodyPr/>
        <a:lstStyle/>
        <a:p>
          <a:endParaRPr lang="en-GB"/>
        </a:p>
      </dgm:t>
    </dgm:pt>
    <dgm:pt modelId="{C375A552-2CA7-4482-9D0B-1C9624808659}">
      <dgm:prSet custT="1"/>
      <dgm:spPr/>
      <dgm:t>
        <a:bodyPr/>
        <a:lstStyle/>
        <a:p>
          <a:r>
            <a:rPr lang="en-US" sz="3600" dirty="0"/>
            <a:t>Medium term, it is going to be a challenging time for the public sector pay with an expected pay rise of 2% for 2023-2024 which will feel like a pay cut for employees as inflation is expected to remain high (Lough, 2023). Longer term, it is difficult to know what is on the horizon as we will have another General Election before the end of 2024 which may lead to a change in Government (UK Parliament, 2023).</a:t>
          </a:r>
          <a:endParaRPr lang="en-GB" sz="3600" dirty="0"/>
        </a:p>
      </dgm:t>
    </dgm:pt>
    <dgm:pt modelId="{F8FA39B6-5179-4B85-B4E8-525C67D94A57}" type="parTrans" cxnId="{B43C96BA-1A56-4F9B-86FB-B61FBD838944}">
      <dgm:prSet/>
      <dgm:spPr/>
      <dgm:t>
        <a:bodyPr/>
        <a:lstStyle/>
        <a:p>
          <a:endParaRPr lang="en-GB"/>
        </a:p>
      </dgm:t>
    </dgm:pt>
    <dgm:pt modelId="{D2A5C8D2-96ED-44B4-A8E9-B81349DED266}" type="sibTrans" cxnId="{B43C96BA-1A56-4F9B-86FB-B61FBD838944}">
      <dgm:prSet/>
      <dgm:spPr/>
      <dgm:t>
        <a:bodyPr/>
        <a:lstStyle/>
        <a:p>
          <a:endParaRPr lang="en-GB"/>
        </a:p>
      </dgm:t>
    </dgm:pt>
    <dgm:pt modelId="{7C98A82F-3000-40E0-8822-4F110CD7B7DC}">
      <dgm:prSet/>
      <dgm:spPr/>
      <dgm:t>
        <a:bodyPr/>
        <a:lstStyle/>
        <a:p>
          <a:endParaRPr lang="en-GB" sz="3200" dirty="0"/>
        </a:p>
      </dgm:t>
    </dgm:pt>
    <dgm:pt modelId="{3BB9FFBF-74FE-4259-850A-BBEDF4FBBB10}" type="parTrans" cxnId="{F69BA546-DF62-4734-9442-BAA3DB1594EE}">
      <dgm:prSet/>
      <dgm:spPr/>
      <dgm:t>
        <a:bodyPr/>
        <a:lstStyle/>
        <a:p>
          <a:endParaRPr lang="en-GB"/>
        </a:p>
      </dgm:t>
    </dgm:pt>
    <dgm:pt modelId="{AB5DDEDC-5D1F-4DE7-890F-2101783E2C63}" type="sibTrans" cxnId="{F69BA546-DF62-4734-9442-BAA3DB1594EE}">
      <dgm:prSet/>
      <dgm:spPr/>
      <dgm:t>
        <a:bodyPr/>
        <a:lstStyle/>
        <a:p>
          <a:endParaRPr lang="en-GB"/>
        </a:p>
      </dgm:t>
    </dgm:pt>
    <dgm:pt modelId="{01AFF695-8B50-4A28-9214-03F24BD4DB20}" type="pres">
      <dgm:prSet presAssocID="{DE75E61F-4640-45F0-96E8-1F9318A30A9E}" presName="linear" presStyleCnt="0">
        <dgm:presLayoutVars>
          <dgm:dir/>
          <dgm:resizeHandles val="exact"/>
        </dgm:presLayoutVars>
      </dgm:prSet>
      <dgm:spPr/>
    </dgm:pt>
    <dgm:pt modelId="{4F99B66C-B858-4E16-9BCD-A0E19EC5890A}" type="pres">
      <dgm:prSet presAssocID="{6875F491-EBC7-4529-A92F-FCFA9C1C173B}" presName="comp" presStyleCnt="0"/>
      <dgm:spPr/>
    </dgm:pt>
    <dgm:pt modelId="{E7E1FC8F-831A-487E-9C66-9B02D6E3F6A4}" type="pres">
      <dgm:prSet presAssocID="{6875F491-EBC7-4529-A92F-FCFA9C1C173B}" presName="box" presStyleLbl="node1" presStyleIdx="0" presStyleCnt="3"/>
      <dgm:spPr/>
    </dgm:pt>
    <dgm:pt modelId="{0BD4AA53-1FD9-4089-94CB-FBB93F372BC9}" type="pres">
      <dgm:prSet presAssocID="{6875F491-EBC7-4529-A92F-FCFA9C1C173B}"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Office Chair outline"/>
        </a:ext>
      </dgm:extLst>
    </dgm:pt>
    <dgm:pt modelId="{A4F096E7-9BC2-4504-BA17-B07542A6923C}" type="pres">
      <dgm:prSet presAssocID="{6875F491-EBC7-4529-A92F-FCFA9C1C173B}" presName="text" presStyleLbl="node1" presStyleIdx="0" presStyleCnt="3">
        <dgm:presLayoutVars>
          <dgm:bulletEnabled val="1"/>
        </dgm:presLayoutVars>
      </dgm:prSet>
      <dgm:spPr/>
    </dgm:pt>
    <dgm:pt modelId="{376E80CD-B664-4F5D-B728-3C3D30770D5E}" type="pres">
      <dgm:prSet presAssocID="{0A41559C-0481-4C7A-95A6-3F90B9DC77DC}" presName="spacer" presStyleCnt="0"/>
      <dgm:spPr/>
    </dgm:pt>
    <dgm:pt modelId="{DD3F8C17-F3C2-4609-B39B-A8F9A3FA6677}" type="pres">
      <dgm:prSet presAssocID="{6FDC275E-CD64-4764-ADE6-F720F88EA7B9}" presName="comp" presStyleCnt="0"/>
      <dgm:spPr/>
    </dgm:pt>
    <dgm:pt modelId="{E96DE828-C256-4E2C-ABF3-094E1B344998}" type="pres">
      <dgm:prSet presAssocID="{6FDC275E-CD64-4764-ADE6-F720F88EA7B9}" presName="box" presStyleLbl="node1" presStyleIdx="1" presStyleCnt="3" custScaleY="119517"/>
      <dgm:spPr/>
    </dgm:pt>
    <dgm:pt modelId="{A95A8D50-943C-4661-A5DE-EB01E547E254}" type="pres">
      <dgm:prSet presAssocID="{6FDC275E-CD64-4764-ADE6-F720F88EA7B9}" presName="img"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Cycle with people outline"/>
        </a:ext>
      </dgm:extLst>
    </dgm:pt>
    <dgm:pt modelId="{F4B577E1-11A9-4015-85DD-316CB1E5B014}" type="pres">
      <dgm:prSet presAssocID="{6FDC275E-CD64-4764-ADE6-F720F88EA7B9}" presName="text" presStyleLbl="node1" presStyleIdx="1" presStyleCnt="3">
        <dgm:presLayoutVars>
          <dgm:bulletEnabled val="1"/>
        </dgm:presLayoutVars>
      </dgm:prSet>
      <dgm:spPr/>
    </dgm:pt>
    <dgm:pt modelId="{7A4D133B-2915-4F26-A193-80F5488BDF74}" type="pres">
      <dgm:prSet presAssocID="{A8B12875-0FDE-4A8B-BC29-74695A66F32C}" presName="spacer" presStyleCnt="0"/>
      <dgm:spPr/>
    </dgm:pt>
    <dgm:pt modelId="{06C3AB0A-01A5-48BE-980C-134243405BCD}" type="pres">
      <dgm:prSet presAssocID="{DBBBBE8A-67D4-40B0-85BF-E926429E98C6}" presName="comp" presStyleCnt="0"/>
      <dgm:spPr/>
    </dgm:pt>
    <dgm:pt modelId="{889962CC-E129-4AE0-B44C-69654458553C}" type="pres">
      <dgm:prSet presAssocID="{DBBBBE8A-67D4-40B0-85BF-E926429E98C6}" presName="box" presStyleLbl="node1" presStyleIdx="2" presStyleCnt="3" custScaleY="116358"/>
      <dgm:spPr/>
    </dgm:pt>
    <dgm:pt modelId="{1440E816-497C-4839-9EB8-1A8F5CCB26F2}" type="pres">
      <dgm:prSet presAssocID="{DBBBBE8A-67D4-40B0-85BF-E926429E98C6}" presName="img"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Lst>
          </a:blip>
          <a:srcRect/>
          <a:stretch>
            <a:fillRect l="-63000" r="-63000"/>
          </a:stretch>
        </a:blipFill>
      </dgm:spPr>
      <dgm:extLst>
        <a:ext uri="{E40237B7-FDA0-4F09-8148-C483321AD2D9}">
          <dgm14:cNvPr xmlns:dgm14="http://schemas.microsoft.com/office/drawing/2010/diagram" id="0" name="" descr="Volunteers distributing food in kitchen"/>
        </a:ext>
      </dgm:extLst>
    </dgm:pt>
    <dgm:pt modelId="{A2FD2467-6647-4226-B95E-843281CB8573}" type="pres">
      <dgm:prSet presAssocID="{DBBBBE8A-67D4-40B0-85BF-E926429E98C6}" presName="text" presStyleLbl="node1" presStyleIdx="2" presStyleCnt="3">
        <dgm:presLayoutVars>
          <dgm:bulletEnabled val="1"/>
        </dgm:presLayoutVars>
      </dgm:prSet>
      <dgm:spPr/>
    </dgm:pt>
  </dgm:ptLst>
  <dgm:cxnLst>
    <dgm:cxn modelId="{28D0DA04-654F-4EC7-B765-A8492EFE50C6}" type="presOf" srcId="{0C6FA513-ECF0-4DBE-B3F5-C3FF7A4F1846}" destId="{889962CC-E129-4AE0-B44C-69654458553C}" srcOrd="0" destOrd="6" presId="urn:microsoft.com/office/officeart/2005/8/layout/vList4"/>
    <dgm:cxn modelId="{91BD7E13-7179-45FA-A226-05AD736A039B}" srcId="{DBBBBE8A-67D4-40B0-85BF-E926429E98C6}" destId="{0C6FA513-ECF0-4DBE-B3F5-C3FF7A4F1846}" srcOrd="5" destOrd="0" parTransId="{B62C4B8E-CCA0-430B-82D8-BCE3EC31BEDD}" sibTransId="{2816A34F-6A16-4D2A-9BB7-1AD2C057E3A5}"/>
    <dgm:cxn modelId="{40ECEC13-D21C-4A78-A0A5-D3CD900199D6}" type="presOf" srcId="{6875F491-EBC7-4529-A92F-FCFA9C1C173B}" destId="{A4F096E7-9BC2-4504-BA17-B07542A6923C}" srcOrd="1" destOrd="0" presId="urn:microsoft.com/office/officeart/2005/8/layout/vList4"/>
    <dgm:cxn modelId="{03C2E615-26BF-4102-AA5F-F1F5D663ABC9}" srcId="{DBBBBE8A-67D4-40B0-85BF-E926429E98C6}" destId="{42374D94-7D90-4F6D-86BD-9DA4FF5B6C1C}" srcOrd="4" destOrd="0" parTransId="{3561D978-77BF-4188-967B-DE3C09B1CB8E}" sibTransId="{D1239B50-5443-41F9-9DCE-49C3DAB4BA65}"/>
    <dgm:cxn modelId="{D49DE117-A67F-4358-AD35-C9D494682834}" srcId="{DE75E61F-4640-45F0-96E8-1F9318A30A9E}" destId="{6FDC275E-CD64-4764-ADE6-F720F88EA7B9}" srcOrd="1" destOrd="0" parTransId="{C4CC5EC9-B6C1-4901-ABEF-365809324851}" sibTransId="{A8B12875-0FDE-4A8B-BC29-74695A66F32C}"/>
    <dgm:cxn modelId="{3084681C-0BAA-4958-86F3-ABD92873FB2C}" type="presOf" srcId="{B6C64ED9-5571-410D-9DEE-7482EB0C19FD}" destId="{889962CC-E129-4AE0-B44C-69654458553C}" srcOrd="0" destOrd="3" presId="urn:microsoft.com/office/officeart/2005/8/layout/vList4"/>
    <dgm:cxn modelId="{632C8529-D5C9-4433-A653-CAF483752FA9}" type="presOf" srcId="{0570D2C7-6C0B-4C61-9DF9-0E7A7890BD9A}" destId="{F4B577E1-11A9-4015-85DD-316CB1E5B014}" srcOrd="1" destOrd="1" presId="urn:microsoft.com/office/officeart/2005/8/layout/vList4"/>
    <dgm:cxn modelId="{E996752C-D1D6-48B3-B8E5-50FFDFF35AFC}" srcId="{DE75E61F-4640-45F0-96E8-1F9318A30A9E}" destId="{DBBBBE8A-67D4-40B0-85BF-E926429E98C6}" srcOrd="2" destOrd="0" parTransId="{A561EFF4-783E-48EC-A8B0-F4A2E0687ADB}" sibTransId="{3E1BA1C9-F61F-465E-9AB7-BD60F7F32938}"/>
    <dgm:cxn modelId="{250AC92E-1B92-488E-A636-097172796B6C}" type="presOf" srcId="{6FDC275E-CD64-4764-ADE6-F720F88EA7B9}" destId="{E96DE828-C256-4E2C-ABF3-094E1B344998}" srcOrd="0" destOrd="0" presId="urn:microsoft.com/office/officeart/2005/8/layout/vList4"/>
    <dgm:cxn modelId="{FC196136-A7DC-432F-8206-D1496377547C}" type="presOf" srcId="{53A8D069-5A2A-49B0-8752-1534495906CB}" destId="{A2FD2467-6647-4226-B95E-843281CB8573}" srcOrd="1" destOrd="1" presId="urn:microsoft.com/office/officeart/2005/8/layout/vList4"/>
    <dgm:cxn modelId="{21D13A38-0359-4555-9F7F-13CAF9382CC5}" type="presOf" srcId="{0570D2C7-6C0B-4C61-9DF9-0E7A7890BD9A}" destId="{E96DE828-C256-4E2C-ABF3-094E1B344998}" srcOrd="0" destOrd="1" presId="urn:microsoft.com/office/officeart/2005/8/layout/vList4"/>
    <dgm:cxn modelId="{83044D5B-3F8E-4D9B-BBD1-A48361216B8D}" srcId="{6FDC275E-CD64-4764-ADE6-F720F88EA7B9}" destId="{0570D2C7-6C0B-4C61-9DF9-0E7A7890BD9A}" srcOrd="0" destOrd="0" parTransId="{BB37132D-1810-42E9-84C9-FBF01B656579}" sibTransId="{77D61A85-CAED-4278-B295-09688B697E69}"/>
    <dgm:cxn modelId="{98EBB25E-0D35-4800-AFBD-70401C88C5E5}" srcId="{DBBBBE8A-67D4-40B0-85BF-E926429E98C6}" destId="{F856160C-DC1E-413A-B0D5-482A2DC2037B}" srcOrd="1" destOrd="0" parTransId="{00624CAD-A89D-4642-8985-A6E63195D795}" sibTransId="{DCE42B39-5CA6-4788-859E-31E7BC680682}"/>
    <dgm:cxn modelId="{F69BA546-DF62-4734-9442-BAA3DB1594EE}" srcId="{6FDC275E-CD64-4764-ADE6-F720F88EA7B9}" destId="{7C98A82F-3000-40E0-8822-4F110CD7B7DC}" srcOrd="5" destOrd="0" parTransId="{3BB9FFBF-74FE-4259-850A-BBEDF4FBBB10}" sibTransId="{AB5DDEDC-5D1F-4DE7-890F-2101783E2C63}"/>
    <dgm:cxn modelId="{6C217769-2075-4E72-84B3-B643F121E00C}" srcId="{DBBBBE8A-67D4-40B0-85BF-E926429E98C6}" destId="{A4C88287-C38C-4DF8-846E-BB7545C65B05}" srcOrd="3" destOrd="0" parTransId="{26F08DBA-98FE-4849-9BCA-C1E202E62549}" sibTransId="{38937668-9681-4837-BAEE-28EBA572FA01}"/>
    <dgm:cxn modelId="{0ABFE54A-A47D-4E05-A49B-3C71CF5C69BF}" type="presOf" srcId="{769CD177-5E22-448F-AAFF-28562D8DC53B}" destId="{E96DE828-C256-4E2C-ABF3-094E1B344998}" srcOrd="0" destOrd="4" presId="urn:microsoft.com/office/officeart/2005/8/layout/vList4"/>
    <dgm:cxn modelId="{0B7DDB6B-9AF2-42B7-8082-73F04B9A1EC2}" srcId="{DBBBBE8A-67D4-40B0-85BF-E926429E98C6}" destId="{53A8D069-5A2A-49B0-8752-1534495906CB}" srcOrd="0" destOrd="0" parTransId="{7F54F1CF-B9AC-4E2C-ADD0-3FD0AAE4271B}" sibTransId="{1F0EDED4-BE9D-4669-8214-F2F3A13FAFEC}"/>
    <dgm:cxn modelId="{D5CD896F-F13E-4386-A96E-C7C2030A20B0}" type="presOf" srcId="{FB69BCF5-1B92-49C8-9E11-0A4B98095404}" destId="{E96DE828-C256-4E2C-ABF3-094E1B344998}" srcOrd="0" destOrd="2" presId="urn:microsoft.com/office/officeart/2005/8/layout/vList4"/>
    <dgm:cxn modelId="{06C5B071-BB59-421D-ADA8-C69623140CD6}" srcId="{6FDC275E-CD64-4764-ADE6-F720F88EA7B9}" destId="{FB69BCF5-1B92-49C8-9E11-0A4B98095404}" srcOrd="1" destOrd="0" parTransId="{05B94B2F-E3BD-4936-82FD-3A71E2112CE9}" sibTransId="{0F38CAFB-1DE3-4FA3-8B84-52F002AF6A61}"/>
    <dgm:cxn modelId="{D548B871-4205-4ABF-A4F9-BD3CD149316F}" type="presOf" srcId="{DBBBBE8A-67D4-40B0-85BF-E926429E98C6}" destId="{A2FD2467-6647-4226-B95E-843281CB8573}" srcOrd="1" destOrd="0" presId="urn:microsoft.com/office/officeart/2005/8/layout/vList4"/>
    <dgm:cxn modelId="{F1A3A572-FD4E-49DA-A039-0143AD471B66}" srcId="{DE75E61F-4640-45F0-96E8-1F9318A30A9E}" destId="{6875F491-EBC7-4529-A92F-FCFA9C1C173B}" srcOrd="0" destOrd="0" parTransId="{0B2B9F64-777A-4211-AF96-EBE07AC1C075}" sibTransId="{0A41559C-0481-4C7A-95A6-3F90B9DC77DC}"/>
    <dgm:cxn modelId="{6769CB72-3AC8-4C78-85E1-4FB9EA497935}" type="presOf" srcId="{F856160C-DC1E-413A-B0D5-482A2DC2037B}" destId="{A2FD2467-6647-4226-B95E-843281CB8573}" srcOrd="1" destOrd="2" presId="urn:microsoft.com/office/officeart/2005/8/layout/vList4"/>
    <dgm:cxn modelId="{8F670058-86E5-4DBF-8EAA-7E0D514E5626}" type="presOf" srcId="{A4C88287-C38C-4DF8-846E-BB7545C65B05}" destId="{889962CC-E129-4AE0-B44C-69654458553C}" srcOrd="0" destOrd="4" presId="urn:microsoft.com/office/officeart/2005/8/layout/vList4"/>
    <dgm:cxn modelId="{CDC95F82-E51E-467A-89F8-6F63ACE05559}" type="presOf" srcId="{6FDC275E-CD64-4764-ADE6-F720F88EA7B9}" destId="{F4B577E1-11A9-4015-85DD-316CB1E5B014}" srcOrd="1" destOrd="0" presId="urn:microsoft.com/office/officeart/2005/8/layout/vList4"/>
    <dgm:cxn modelId="{9D9A3F83-A9C9-4E25-918D-C11F701A1D91}" type="presOf" srcId="{FB69BCF5-1B92-49C8-9E11-0A4B98095404}" destId="{F4B577E1-11A9-4015-85DD-316CB1E5B014}" srcOrd="1" destOrd="2" presId="urn:microsoft.com/office/officeart/2005/8/layout/vList4"/>
    <dgm:cxn modelId="{AEE6E48D-22C1-46FB-8349-A5EF6C1EABF5}" type="presOf" srcId="{F07F07C7-7874-49B0-A3E6-78A4FA739EEE}" destId="{E96DE828-C256-4E2C-ABF3-094E1B344998}" srcOrd="0" destOrd="3" presId="urn:microsoft.com/office/officeart/2005/8/layout/vList4"/>
    <dgm:cxn modelId="{B9BC6990-D400-4987-AFBA-44F8CB065C0A}" type="presOf" srcId="{DE75E61F-4640-45F0-96E8-1F9318A30A9E}" destId="{01AFF695-8B50-4A28-9214-03F24BD4DB20}" srcOrd="0" destOrd="0" presId="urn:microsoft.com/office/officeart/2005/8/layout/vList4"/>
    <dgm:cxn modelId="{8E6F0F99-118E-4436-9BF8-931605DA7AAC}" type="presOf" srcId="{C375A552-2CA7-4482-9D0B-1C9624808659}" destId="{F4B577E1-11A9-4015-85DD-316CB1E5B014}" srcOrd="1" destOrd="5" presId="urn:microsoft.com/office/officeart/2005/8/layout/vList4"/>
    <dgm:cxn modelId="{306C65A2-F347-4F44-8A1B-9E9512B15E29}" type="presOf" srcId="{B6C64ED9-5571-410D-9DEE-7482EB0C19FD}" destId="{A2FD2467-6647-4226-B95E-843281CB8573}" srcOrd="1" destOrd="3" presId="urn:microsoft.com/office/officeart/2005/8/layout/vList4"/>
    <dgm:cxn modelId="{A73CF2A3-2DD0-4F45-BAB7-D3D96D495571}" type="presOf" srcId="{DBBBBE8A-67D4-40B0-85BF-E926429E98C6}" destId="{889962CC-E129-4AE0-B44C-69654458553C}" srcOrd="0" destOrd="0" presId="urn:microsoft.com/office/officeart/2005/8/layout/vList4"/>
    <dgm:cxn modelId="{1ACBCDA6-DD6E-4693-9238-372DA8B8B8F8}" type="presOf" srcId="{0C6FA513-ECF0-4DBE-B3F5-C3FF7A4F1846}" destId="{A2FD2467-6647-4226-B95E-843281CB8573}" srcOrd="1" destOrd="6" presId="urn:microsoft.com/office/officeart/2005/8/layout/vList4"/>
    <dgm:cxn modelId="{A316B1AA-4C3F-413F-903F-F9EDE1BE165C}" type="presOf" srcId="{7C98A82F-3000-40E0-8822-4F110CD7B7DC}" destId="{E96DE828-C256-4E2C-ABF3-094E1B344998}" srcOrd="0" destOrd="6" presId="urn:microsoft.com/office/officeart/2005/8/layout/vList4"/>
    <dgm:cxn modelId="{834ADBB3-022E-4EC9-80B9-CDD8A5F93EF5}" srcId="{6FDC275E-CD64-4764-ADE6-F720F88EA7B9}" destId="{F07F07C7-7874-49B0-A3E6-78A4FA739EEE}" srcOrd="2" destOrd="0" parTransId="{45F27FC9-CD68-4226-B050-783D41889D76}" sibTransId="{1C7E36F4-1072-47EB-8C9B-73EBA99A1D53}"/>
    <dgm:cxn modelId="{20352DB9-75BA-4B32-B346-ACF6C570550D}" srcId="{DBBBBE8A-67D4-40B0-85BF-E926429E98C6}" destId="{B6C64ED9-5571-410D-9DEE-7482EB0C19FD}" srcOrd="2" destOrd="0" parTransId="{287EF7DA-D50F-4A36-B194-F44069F0E9DE}" sibTransId="{32A36C9F-B2E3-45FB-84D9-D48756871C46}"/>
    <dgm:cxn modelId="{B43C96BA-1A56-4F9B-86FB-B61FBD838944}" srcId="{6FDC275E-CD64-4764-ADE6-F720F88EA7B9}" destId="{C375A552-2CA7-4482-9D0B-1C9624808659}" srcOrd="4" destOrd="0" parTransId="{F8FA39B6-5179-4B85-B4E8-525C67D94A57}" sibTransId="{D2A5C8D2-96ED-44B4-A8E9-B81349DED266}"/>
    <dgm:cxn modelId="{FC455FBB-F0BC-4686-8340-82F10B6E28D0}" type="presOf" srcId="{42374D94-7D90-4F6D-86BD-9DA4FF5B6C1C}" destId="{A2FD2467-6647-4226-B95E-843281CB8573}" srcOrd="1" destOrd="5" presId="urn:microsoft.com/office/officeart/2005/8/layout/vList4"/>
    <dgm:cxn modelId="{248790BF-BFD0-42EA-9ADF-17A2125A9019}" type="presOf" srcId="{C375A552-2CA7-4482-9D0B-1C9624808659}" destId="{E96DE828-C256-4E2C-ABF3-094E1B344998}" srcOrd="0" destOrd="5" presId="urn:microsoft.com/office/officeart/2005/8/layout/vList4"/>
    <dgm:cxn modelId="{F61E02C5-62B2-4EEE-AA11-5DF9B23E0261}" type="presOf" srcId="{769CD177-5E22-448F-AAFF-28562D8DC53B}" destId="{F4B577E1-11A9-4015-85DD-316CB1E5B014}" srcOrd="1" destOrd="4" presId="urn:microsoft.com/office/officeart/2005/8/layout/vList4"/>
    <dgm:cxn modelId="{718A4DCE-64C3-4402-8D25-4F513097D989}" type="presOf" srcId="{6875F491-EBC7-4529-A92F-FCFA9C1C173B}" destId="{E7E1FC8F-831A-487E-9C66-9B02D6E3F6A4}" srcOrd="0" destOrd="0" presId="urn:microsoft.com/office/officeart/2005/8/layout/vList4"/>
    <dgm:cxn modelId="{9E061DD2-9014-4F4B-BF74-CAEED2BC3A9C}" type="presOf" srcId="{F07F07C7-7874-49B0-A3E6-78A4FA739EEE}" destId="{F4B577E1-11A9-4015-85DD-316CB1E5B014}" srcOrd="1" destOrd="3" presId="urn:microsoft.com/office/officeart/2005/8/layout/vList4"/>
    <dgm:cxn modelId="{7FD8AADC-B616-4CC4-84F7-05604E7361D0}" type="presOf" srcId="{F856160C-DC1E-413A-B0D5-482A2DC2037B}" destId="{889962CC-E129-4AE0-B44C-69654458553C}" srcOrd="0" destOrd="2" presId="urn:microsoft.com/office/officeart/2005/8/layout/vList4"/>
    <dgm:cxn modelId="{F55793DE-A0B6-4EB4-80BB-B0193802094B}" type="presOf" srcId="{53A8D069-5A2A-49B0-8752-1534495906CB}" destId="{889962CC-E129-4AE0-B44C-69654458553C}" srcOrd="0" destOrd="1" presId="urn:microsoft.com/office/officeart/2005/8/layout/vList4"/>
    <dgm:cxn modelId="{962FEFF2-CCE8-4149-9295-EFA264A4B9BE}" type="presOf" srcId="{42374D94-7D90-4F6D-86BD-9DA4FF5B6C1C}" destId="{889962CC-E129-4AE0-B44C-69654458553C}" srcOrd="0" destOrd="5" presId="urn:microsoft.com/office/officeart/2005/8/layout/vList4"/>
    <dgm:cxn modelId="{251504F4-1182-4CFA-A6AE-11D356692283}" type="presOf" srcId="{A4C88287-C38C-4DF8-846E-BB7545C65B05}" destId="{A2FD2467-6647-4226-B95E-843281CB8573}" srcOrd="1" destOrd="4" presId="urn:microsoft.com/office/officeart/2005/8/layout/vList4"/>
    <dgm:cxn modelId="{D5BE34FD-E1FE-49AC-8F6C-57CCA6AA6E2E}" srcId="{6FDC275E-CD64-4764-ADE6-F720F88EA7B9}" destId="{769CD177-5E22-448F-AAFF-28562D8DC53B}" srcOrd="3" destOrd="0" parTransId="{8D412B06-045C-4D55-806C-CFFC2225B44A}" sibTransId="{2C900A96-31F6-47F1-ACA2-A3CC72FEB883}"/>
    <dgm:cxn modelId="{562194FE-0B8C-40A6-A08A-D8D3A63932F4}" type="presOf" srcId="{7C98A82F-3000-40E0-8822-4F110CD7B7DC}" destId="{F4B577E1-11A9-4015-85DD-316CB1E5B014}" srcOrd="1" destOrd="6" presId="urn:microsoft.com/office/officeart/2005/8/layout/vList4"/>
    <dgm:cxn modelId="{6716BAF2-B8A2-4C67-8148-A35F95B488C0}" type="presParOf" srcId="{01AFF695-8B50-4A28-9214-03F24BD4DB20}" destId="{4F99B66C-B858-4E16-9BCD-A0E19EC5890A}" srcOrd="0" destOrd="0" presId="urn:microsoft.com/office/officeart/2005/8/layout/vList4"/>
    <dgm:cxn modelId="{61113E03-33D5-4473-B604-D7F1C917E58B}" type="presParOf" srcId="{4F99B66C-B858-4E16-9BCD-A0E19EC5890A}" destId="{E7E1FC8F-831A-487E-9C66-9B02D6E3F6A4}" srcOrd="0" destOrd="0" presId="urn:microsoft.com/office/officeart/2005/8/layout/vList4"/>
    <dgm:cxn modelId="{34F8A019-DC7D-491D-BB0B-39BC60D58483}" type="presParOf" srcId="{4F99B66C-B858-4E16-9BCD-A0E19EC5890A}" destId="{0BD4AA53-1FD9-4089-94CB-FBB93F372BC9}" srcOrd="1" destOrd="0" presId="urn:microsoft.com/office/officeart/2005/8/layout/vList4"/>
    <dgm:cxn modelId="{F2B65904-07CF-4837-953B-BE24A7CE1E92}" type="presParOf" srcId="{4F99B66C-B858-4E16-9BCD-A0E19EC5890A}" destId="{A4F096E7-9BC2-4504-BA17-B07542A6923C}" srcOrd="2" destOrd="0" presId="urn:microsoft.com/office/officeart/2005/8/layout/vList4"/>
    <dgm:cxn modelId="{50818213-4A14-452B-A5F5-1D138906B107}" type="presParOf" srcId="{01AFF695-8B50-4A28-9214-03F24BD4DB20}" destId="{376E80CD-B664-4F5D-B728-3C3D30770D5E}" srcOrd="1" destOrd="0" presId="urn:microsoft.com/office/officeart/2005/8/layout/vList4"/>
    <dgm:cxn modelId="{135F8602-2AB5-4741-B345-76DB373E75D5}" type="presParOf" srcId="{01AFF695-8B50-4A28-9214-03F24BD4DB20}" destId="{DD3F8C17-F3C2-4609-B39B-A8F9A3FA6677}" srcOrd="2" destOrd="0" presId="urn:microsoft.com/office/officeart/2005/8/layout/vList4"/>
    <dgm:cxn modelId="{3D29904F-4712-45AB-A03F-130B2567C932}" type="presParOf" srcId="{DD3F8C17-F3C2-4609-B39B-A8F9A3FA6677}" destId="{E96DE828-C256-4E2C-ABF3-094E1B344998}" srcOrd="0" destOrd="0" presId="urn:microsoft.com/office/officeart/2005/8/layout/vList4"/>
    <dgm:cxn modelId="{25560E53-8285-46B1-A641-AD074F7DE63A}" type="presParOf" srcId="{DD3F8C17-F3C2-4609-B39B-A8F9A3FA6677}" destId="{A95A8D50-943C-4661-A5DE-EB01E547E254}" srcOrd="1" destOrd="0" presId="urn:microsoft.com/office/officeart/2005/8/layout/vList4"/>
    <dgm:cxn modelId="{F144EFDE-66F8-444C-9921-9DC84E7C9D04}" type="presParOf" srcId="{DD3F8C17-F3C2-4609-B39B-A8F9A3FA6677}" destId="{F4B577E1-11A9-4015-85DD-316CB1E5B014}" srcOrd="2" destOrd="0" presId="urn:microsoft.com/office/officeart/2005/8/layout/vList4"/>
    <dgm:cxn modelId="{D36A7BC2-F42E-4B2D-A9DD-BC294471C6F9}" type="presParOf" srcId="{01AFF695-8B50-4A28-9214-03F24BD4DB20}" destId="{7A4D133B-2915-4F26-A193-80F5488BDF74}" srcOrd="3" destOrd="0" presId="urn:microsoft.com/office/officeart/2005/8/layout/vList4"/>
    <dgm:cxn modelId="{E620BCDE-98DC-467C-9D75-53A0AC69768E}" type="presParOf" srcId="{01AFF695-8B50-4A28-9214-03F24BD4DB20}" destId="{06C3AB0A-01A5-48BE-980C-134243405BCD}" srcOrd="4" destOrd="0" presId="urn:microsoft.com/office/officeart/2005/8/layout/vList4"/>
    <dgm:cxn modelId="{C7FAB5EB-87E4-4FFC-AB9D-D04CC2D4BF98}" type="presParOf" srcId="{06C3AB0A-01A5-48BE-980C-134243405BCD}" destId="{889962CC-E129-4AE0-B44C-69654458553C}" srcOrd="0" destOrd="0" presId="urn:microsoft.com/office/officeart/2005/8/layout/vList4"/>
    <dgm:cxn modelId="{7DB2D69A-D33E-4C0D-A679-E6A2FE35984A}" type="presParOf" srcId="{06C3AB0A-01A5-48BE-980C-134243405BCD}" destId="{1440E816-497C-4839-9EB8-1A8F5CCB26F2}" srcOrd="1" destOrd="0" presId="urn:microsoft.com/office/officeart/2005/8/layout/vList4"/>
    <dgm:cxn modelId="{2109CA74-13A9-4C2A-BB93-EFD1397FED77}" type="presParOf" srcId="{06C3AB0A-01A5-48BE-980C-134243405BCD}" destId="{A2FD2467-6647-4226-B95E-843281CB8573}"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1FC8F-831A-487E-9C66-9B02D6E3F6A4}">
      <dsp:nvSpPr>
        <dsp:cNvPr id="0" name=""/>
        <dsp:cNvSpPr/>
      </dsp:nvSpPr>
      <dsp:spPr>
        <a:xfrm>
          <a:off x="0" y="0"/>
          <a:ext cx="29501431" cy="97349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b="1" u="sng" kern="1200" dirty="0"/>
            <a:t>Private</a:t>
          </a:r>
          <a:r>
            <a:rPr lang="en-GB" sz="4300" kern="1200" dirty="0"/>
            <a:t> </a:t>
          </a:r>
        </a:p>
        <a:p>
          <a:pPr marL="0" lvl="0" indent="0" algn="l" defTabSz="1911350">
            <a:lnSpc>
              <a:spcPct val="90000"/>
            </a:lnSpc>
            <a:spcBef>
              <a:spcPct val="0"/>
            </a:spcBef>
            <a:spcAft>
              <a:spcPct val="35000"/>
            </a:spcAft>
            <a:buNone/>
          </a:pPr>
          <a:r>
            <a:rPr lang="en-US" sz="4300" kern="1200" dirty="0"/>
            <a:t>Corporate social responsibility has developed quite a bit in the last decades and the historic PR stunts of some businesses with their lip service to </a:t>
          </a:r>
          <a:r>
            <a:rPr lang="en-US" sz="4300" kern="1200" dirty="0" err="1"/>
            <a:t>‘cause</a:t>
          </a:r>
          <a:r>
            <a:rPr lang="en-US" sz="4300" kern="1200" dirty="0"/>
            <a:t> related marketing’ have had to pull their socks up. (Kew and </a:t>
          </a:r>
          <a:r>
            <a:rPr lang="en-US" sz="4300" kern="1200" dirty="0" err="1"/>
            <a:t>Stredwick</a:t>
          </a:r>
          <a:r>
            <a:rPr lang="en-US" sz="4300" kern="1200" dirty="0"/>
            <a:t>, 2013, p. 412). 64% of millennials, who will make 75% of the workforce by in the next few years will not consider a prospective employer if they don’t have a strong CSR policy (Keller, 2022). This would mean that without </a:t>
          </a:r>
          <a:r>
            <a:rPr lang="en-US" sz="4300" kern="1200" dirty="0" err="1"/>
            <a:t>prioritising</a:t>
          </a:r>
          <a:r>
            <a:rPr lang="en-US" sz="4300" kern="1200" dirty="0"/>
            <a:t> a robust CSR, employers would be putting themselves at a disadvantage in an already tight </a:t>
          </a:r>
          <a:r>
            <a:rPr lang="en-US" sz="4300" kern="1200" dirty="0" err="1"/>
            <a:t>labour</a:t>
          </a:r>
          <a:r>
            <a:rPr lang="en-US" sz="4300" kern="1200" dirty="0"/>
            <a:t> market. There is also research to support a link between positive employee experience and having robust CSR in place (Green, 2022) therefore taking CSR seriously can be a positive for employees and potential employees alike.</a:t>
          </a:r>
          <a:endParaRPr lang="en-GB" sz="4300" kern="1200" dirty="0"/>
        </a:p>
        <a:p>
          <a:pPr marL="0" lvl="0" indent="0" algn="l" defTabSz="1911350">
            <a:lnSpc>
              <a:spcPct val="90000"/>
            </a:lnSpc>
            <a:spcBef>
              <a:spcPct val="0"/>
            </a:spcBef>
            <a:spcAft>
              <a:spcPct val="35000"/>
            </a:spcAft>
            <a:buNone/>
          </a:pPr>
          <a:r>
            <a:rPr lang="en-US" sz="4300" kern="1200" dirty="0"/>
            <a:t>Beginning CSR in the workplace ensuring that the buildings and the business is as carbon efficient as possible is a good place to start according to Morgan (2022). There are also health benefits to staff which fit the ethical responsibilities – expected of employers by society which is noted in Carroll’s four-part model outlined in Kew and </a:t>
          </a:r>
          <a:r>
            <a:rPr lang="en-US" sz="4300" kern="1200" dirty="0" err="1"/>
            <a:t>Stredwick</a:t>
          </a:r>
          <a:r>
            <a:rPr lang="en-US" sz="4300" kern="1200" dirty="0"/>
            <a:t> (2013, p. 411). </a:t>
          </a:r>
          <a:endParaRPr lang="en-GB" sz="4300" kern="1200" dirty="0"/>
        </a:p>
        <a:p>
          <a:pPr marL="0" lvl="0" indent="0" algn="l" defTabSz="1911350">
            <a:lnSpc>
              <a:spcPct val="90000"/>
            </a:lnSpc>
            <a:spcBef>
              <a:spcPct val="0"/>
            </a:spcBef>
            <a:spcAft>
              <a:spcPct val="35000"/>
            </a:spcAft>
            <a:buNone/>
          </a:pPr>
          <a:endParaRPr lang="en-GB" sz="4300" kern="1200" dirty="0"/>
        </a:p>
      </dsp:txBody>
      <dsp:txXfrm>
        <a:off x="6873784" y="0"/>
        <a:ext cx="22627646" cy="9734985"/>
      </dsp:txXfrm>
    </dsp:sp>
    <dsp:sp modelId="{0BD4AA53-1FD9-4089-94CB-FBB93F372BC9}">
      <dsp:nvSpPr>
        <dsp:cNvPr id="0" name=""/>
        <dsp:cNvSpPr/>
      </dsp:nvSpPr>
      <dsp:spPr>
        <a:xfrm>
          <a:off x="973498" y="973498"/>
          <a:ext cx="5900286" cy="7787988"/>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6DE828-C256-4E2C-ABF3-094E1B344998}">
      <dsp:nvSpPr>
        <dsp:cNvPr id="0" name=""/>
        <dsp:cNvSpPr/>
      </dsp:nvSpPr>
      <dsp:spPr>
        <a:xfrm>
          <a:off x="0" y="10708484"/>
          <a:ext cx="29501431" cy="116349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marL="0" lvl="0" indent="0" algn="l" defTabSz="1822450">
            <a:lnSpc>
              <a:spcPct val="90000"/>
            </a:lnSpc>
            <a:spcBef>
              <a:spcPct val="0"/>
            </a:spcBef>
            <a:spcAft>
              <a:spcPct val="35000"/>
            </a:spcAft>
            <a:buNone/>
          </a:pPr>
          <a:r>
            <a:rPr lang="en-GB" sz="4100" b="1" u="sng" kern="1200" dirty="0"/>
            <a:t>Public Sector</a:t>
          </a:r>
        </a:p>
        <a:p>
          <a:pPr marL="285750" lvl="1" indent="-285750" algn="l" defTabSz="1600200">
            <a:lnSpc>
              <a:spcPct val="90000"/>
            </a:lnSpc>
            <a:spcBef>
              <a:spcPct val="0"/>
            </a:spcBef>
            <a:spcAft>
              <a:spcPct val="15000"/>
            </a:spcAft>
            <a:buChar char="•"/>
          </a:pPr>
          <a:r>
            <a:rPr lang="en-US" sz="3600" kern="1200" dirty="0"/>
            <a:t>The public sector is currently seeing a few strikes based on pay with nurses and ambulance workers having been on strike in Wales. Although there have been discussions with the Welsh Government regarding a possible one-off payment the latest discussions failed to reach an agreement and further strikes are set for this month as reported by Fenton (2023).</a:t>
          </a:r>
          <a:endParaRPr lang="en-GB" sz="3600" kern="1200" dirty="0"/>
        </a:p>
        <a:p>
          <a:pPr marL="285750" lvl="1" indent="-285750" algn="l" defTabSz="1600200">
            <a:lnSpc>
              <a:spcPct val="90000"/>
            </a:lnSpc>
            <a:spcBef>
              <a:spcPct val="0"/>
            </a:spcBef>
            <a:spcAft>
              <a:spcPct val="15000"/>
            </a:spcAft>
            <a:buChar char="•"/>
          </a:pPr>
          <a:r>
            <a:rPr lang="en-US" sz="3600" kern="1200" dirty="0"/>
            <a:t>Health is a devolved matter in Wales (Law Wales, 2021) but there have been strikes and unrest in England as well with a one-off payment discussed as well but seemingly becoming unstuck as it would have to come from already beleaguered departmental budgets (Strauss et al, 2023).</a:t>
          </a:r>
          <a:endParaRPr lang="en-GB" sz="3600" kern="1200" dirty="0"/>
        </a:p>
        <a:p>
          <a:pPr marL="285750" lvl="1" indent="-285750" algn="l" defTabSz="1600200">
            <a:lnSpc>
              <a:spcPct val="90000"/>
            </a:lnSpc>
            <a:spcBef>
              <a:spcPct val="0"/>
            </a:spcBef>
            <a:spcAft>
              <a:spcPct val="15000"/>
            </a:spcAft>
            <a:buChar char="•"/>
          </a:pPr>
          <a:r>
            <a:rPr lang="en-US" sz="3600" kern="1200" dirty="0"/>
            <a:t>There is pay unrest across public services with university staff members also balloting to strike as reported by Jeffreys (2023) and teachers in Scotland striking (Evans and </a:t>
          </a:r>
          <a:r>
            <a:rPr lang="en-US" sz="3600" kern="1200" dirty="0" err="1"/>
            <a:t>Standley</a:t>
          </a:r>
          <a:r>
            <a:rPr lang="en-US" sz="3600" kern="1200" dirty="0"/>
            <a:t>, 2023) while their counterparts in Wales decided to accept the 5% rise, they were offered by Welsh Government except for the NEU. There have been strikes over pay in the private sector as well as reported by </a:t>
          </a:r>
          <a:r>
            <a:rPr lang="en-US" sz="3600" kern="1200" dirty="0" err="1"/>
            <a:t>Topham</a:t>
          </a:r>
          <a:r>
            <a:rPr lang="en-US" sz="3600" kern="1200" dirty="0"/>
            <a:t> (2023), although there is faint hope that they are coming to an end.</a:t>
          </a:r>
          <a:endParaRPr lang="en-GB" sz="3600" kern="1200" dirty="0"/>
        </a:p>
        <a:p>
          <a:pPr marL="285750" lvl="1" indent="-285750" algn="l" defTabSz="1600200">
            <a:lnSpc>
              <a:spcPct val="90000"/>
            </a:lnSpc>
            <a:spcBef>
              <a:spcPct val="0"/>
            </a:spcBef>
            <a:spcAft>
              <a:spcPct val="15000"/>
            </a:spcAft>
            <a:buChar char="•"/>
          </a:pPr>
          <a:r>
            <a:rPr lang="en-US" sz="3600" kern="1200" dirty="0"/>
            <a:t>Given that staff in many sectors are willing to strike for better pay, there is naturally a question regarding whether service provision can continue in the short term whilst the strikes are ongoing? Perhaps this is part of the reason the Government have decided to introduce a controversial Bill that would ensure that a minimum service would be provided on days of strike as reported by McCann (2023), but it includes the removal of an employee’s right of protection for unfair dismissal whilst on the picket line. </a:t>
          </a:r>
          <a:endParaRPr lang="en-GB" sz="3600" kern="1200" dirty="0"/>
        </a:p>
        <a:p>
          <a:pPr marL="285750" lvl="1" indent="-285750" algn="l" defTabSz="1600200">
            <a:lnSpc>
              <a:spcPct val="90000"/>
            </a:lnSpc>
            <a:spcBef>
              <a:spcPct val="0"/>
            </a:spcBef>
            <a:spcAft>
              <a:spcPct val="15000"/>
            </a:spcAft>
            <a:buChar char="•"/>
          </a:pPr>
          <a:r>
            <a:rPr lang="en-US" sz="3600" kern="1200" dirty="0"/>
            <a:t>Medium term, it is going to be a challenging time for the public sector pay with an expected pay rise of 2% for 2023-2024 which will feel like a pay cut for employees as inflation is expected to remain high (Lough, 2023). Longer term, it is difficult to know what is on the horizon as we will have another General Election before the end of 2024 which may lead to a change in Government (UK Parliament, 2023).</a:t>
          </a:r>
          <a:endParaRPr lang="en-GB" sz="3600" kern="1200" dirty="0"/>
        </a:p>
        <a:p>
          <a:pPr marL="285750" lvl="1" indent="-285750" algn="l" defTabSz="1422400">
            <a:lnSpc>
              <a:spcPct val="90000"/>
            </a:lnSpc>
            <a:spcBef>
              <a:spcPct val="0"/>
            </a:spcBef>
            <a:spcAft>
              <a:spcPct val="15000"/>
            </a:spcAft>
            <a:buChar char="•"/>
          </a:pPr>
          <a:endParaRPr lang="en-GB" sz="3200" kern="1200" dirty="0"/>
        </a:p>
      </dsp:txBody>
      <dsp:txXfrm>
        <a:off x="6873784" y="10708484"/>
        <a:ext cx="22627646" cy="11634963"/>
      </dsp:txXfrm>
    </dsp:sp>
    <dsp:sp modelId="{A95A8D50-943C-4661-A5DE-EB01E547E254}">
      <dsp:nvSpPr>
        <dsp:cNvPr id="0" name=""/>
        <dsp:cNvSpPr/>
      </dsp:nvSpPr>
      <dsp:spPr>
        <a:xfrm>
          <a:off x="973498" y="12631971"/>
          <a:ext cx="5900286" cy="7787988"/>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9962CC-E129-4AE0-B44C-69654458553C}">
      <dsp:nvSpPr>
        <dsp:cNvPr id="0" name=""/>
        <dsp:cNvSpPr/>
      </dsp:nvSpPr>
      <dsp:spPr>
        <a:xfrm>
          <a:off x="0" y="23316946"/>
          <a:ext cx="29501431" cy="113274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b="1" kern="1200" dirty="0"/>
            <a:t>Third Sector</a:t>
          </a:r>
        </a:p>
        <a:p>
          <a:pPr marL="285750" lvl="1" indent="-285750" algn="l" defTabSz="1600200">
            <a:lnSpc>
              <a:spcPct val="90000"/>
            </a:lnSpc>
            <a:spcBef>
              <a:spcPct val="0"/>
            </a:spcBef>
            <a:spcAft>
              <a:spcPct val="15000"/>
            </a:spcAft>
            <a:buChar char="•"/>
          </a:pPr>
          <a:r>
            <a:rPr lang="en-US" sz="3600" kern="1200" dirty="0"/>
            <a:t>The cost of living is hitting the third sector along with everyone else. Charities are under increased stress due to an increase in costs i.e. energy they face and a severe drop in donations due to the general public or small businesses struggling themselves therefore they are unable to help the Charities (BBC, 2022). Currently charities are not reporting a drop in volunteers, however long term this may happen as individuals are unable to pay the travel costs to reach the charity or may be forced back to work so they can survive themselves.</a:t>
          </a:r>
          <a:endParaRPr lang="en-GB" sz="3600" kern="1200" dirty="0"/>
        </a:p>
        <a:p>
          <a:pPr marL="285750" lvl="1" indent="-285750" algn="l" defTabSz="1600200">
            <a:lnSpc>
              <a:spcPct val="90000"/>
            </a:lnSpc>
            <a:spcBef>
              <a:spcPct val="0"/>
            </a:spcBef>
            <a:spcAft>
              <a:spcPct val="15000"/>
            </a:spcAft>
            <a:buChar char="•"/>
          </a:pPr>
          <a:r>
            <a:rPr lang="en-US" sz="3600" kern="1200" dirty="0"/>
            <a:t>Charities are facing an increasing demand for assistance from desperate individuals who can no longer survive on what they have, and sadly some charities can no longer cope with the demands placed upon them believes Bilton (2022).</a:t>
          </a:r>
          <a:endParaRPr lang="en-GB" sz="3600" kern="1200" dirty="0"/>
        </a:p>
        <a:p>
          <a:pPr marL="285750" lvl="1" indent="-285750" algn="l" defTabSz="1600200">
            <a:lnSpc>
              <a:spcPct val="90000"/>
            </a:lnSpc>
            <a:spcBef>
              <a:spcPct val="0"/>
            </a:spcBef>
            <a:spcAft>
              <a:spcPct val="15000"/>
            </a:spcAft>
            <a:buChar char="•"/>
          </a:pPr>
          <a:r>
            <a:rPr lang="en-US" sz="3600" kern="1200" dirty="0"/>
            <a:t>The third sector are having to apply streamlining processes to their organisations, much as both public and private sector do as standard but for very different reasons.  (Third sector, 2022) These organisations are having to do so now to ensure that they can continue helping individuals in need whereas private sector does it to maximise profits and the public sector does it to justify value for money. </a:t>
          </a:r>
          <a:endParaRPr lang="en-GB" sz="3600" kern="1200" dirty="0"/>
        </a:p>
        <a:p>
          <a:pPr marL="285750" lvl="1" indent="-285750" algn="l" defTabSz="1600200">
            <a:lnSpc>
              <a:spcPct val="90000"/>
            </a:lnSpc>
            <a:spcBef>
              <a:spcPct val="0"/>
            </a:spcBef>
            <a:spcAft>
              <a:spcPct val="15000"/>
            </a:spcAft>
            <a:buChar char="•"/>
          </a:pPr>
          <a:r>
            <a:rPr lang="en-US" sz="3600" kern="1200" dirty="0"/>
            <a:t>Whilst organisations within the third sector usually rely on volunteers, many have employees also. A report by the Living Wage Foundation detailed that 14.1% of third sector employees were paid below the Living Wage (Living Wage Foundation, 2022). </a:t>
          </a:r>
          <a:endParaRPr lang="en-GB" sz="3600" kern="1200" dirty="0"/>
        </a:p>
        <a:p>
          <a:pPr marL="285750" lvl="1" indent="-285750" algn="l" defTabSz="1600200">
            <a:lnSpc>
              <a:spcPct val="90000"/>
            </a:lnSpc>
            <a:spcBef>
              <a:spcPct val="0"/>
            </a:spcBef>
            <a:spcAft>
              <a:spcPct val="15000"/>
            </a:spcAft>
            <a:buChar char="•"/>
          </a:pPr>
          <a:r>
            <a:rPr lang="en-US" sz="3600" kern="1200" dirty="0"/>
            <a:t>It does seem that the third sector could be swamped with the cost-of-living crisis in the short term and if they do survive then the third sector will need to look at it’s funding revenues in the long term as it looks like the reduction in funding revenue from the Government will continue to decline writes Smith (2022)  and may lead to the need for Charities to work together and combine funding in order to be able to provide the required support.</a:t>
          </a:r>
          <a:endParaRPr lang="en-GB" sz="3600" kern="1200" dirty="0"/>
        </a:p>
        <a:p>
          <a:pPr marL="285750" lvl="1" indent="-285750" algn="l" defTabSz="1466850">
            <a:lnSpc>
              <a:spcPct val="90000"/>
            </a:lnSpc>
            <a:spcBef>
              <a:spcPct val="0"/>
            </a:spcBef>
            <a:spcAft>
              <a:spcPct val="15000"/>
            </a:spcAft>
            <a:buChar char="•"/>
          </a:pPr>
          <a:endParaRPr lang="en-GB" sz="3300" kern="1200" dirty="0"/>
        </a:p>
      </dsp:txBody>
      <dsp:txXfrm>
        <a:off x="6873784" y="23316946"/>
        <a:ext cx="22627646" cy="11327434"/>
      </dsp:txXfrm>
    </dsp:sp>
    <dsp:sp modelId="{1440E816-497C-4839-9EB8-1A8F5CCB26F2}">
      <dsp:nvSpPr>
        <dsp:cNvPr id="0" name=""/>
        <dsp:cNvSpPr/>
      </dsp:nvSpPr>
      <dsp:spPr>
        <a:xfrm>
          <a:off x="973498" y="25086669"/>
          <a:ext cx="5900286" cy="7787988"/>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63000" r="-6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293E0-8DDA-4C4B-9678-5599080E6D2F}" type="datetimeFigureOut">
              <a:rPr lang="en-GB" smtClean="0"/>
              <a:t>16/01/2023</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0A4F53-029D-40B9-A944-9BF7C3DE4824}" type="slidenum">
              <a:rPr lang="en-GB" smtClean="0"/>
              <a:t>‹#›</a:t>
            </a:fld>
            <a:endParaRPr lang="en-GB"/>
          </a:p>
        </p:txBody>
      </p:sp>
    </p:spTree>
    <p:extLst>
      <p:ext uri="{BB962C8B-B14F-4D97-AF65-F5344CB8AC3E}">
        <p14:creationId xmlns:p14="http://schemas.microsoft.com/office/powerpoint/2010/main" val="1273765381"/>
      </p:ext>
    </p:extLst>
  </p:cSld>
  <p:clrMap bg1="lt1" tx1="dk1" bg2="lt2" tx2="dk2" accent1="accent1" accent2="accent2" accent3="accent3" accent4="accent4" accent5="accent5" accent6="accent6" hlink="hlink" folHlink="folHlink"/>
  <p:notesStyle>
    <a:lvl1pPr marL="0" algn="l" defTabSz="3507730" rtl="0" eaLnBrk="1" latinLnBrk="0" hangingPunct="1">
      <a:defRPr sz="4603" kern="1200">
        <a:solidFill>
          <a:schemeClr val="tx1"/>
        </a:solidFill>
        <a:latin typeface="+mn-lt"/>
        <a:ea typeface="+mn-ea"/>
        <a:cs typeface="+mn-cs"/>
      </a:defRPr>
    </a:lvl1pPr>
    <a:lvl2pPr marL="1753865" algn="l" defTabSz="3507730" rtl="0" eaLnBrk="1" latinLnBrk="0" hangingPunct="1">
      <a:defRPr sz="4603" kern="1200">
        <a:solidFill>
          <a:schemeClr val="tx1"/>
        </a:solidFill>
        <a:latin typeface="+mn-lt"/>
        <a:ea typeface="+mn-ea"/>
        <a:cs typeface="+mn-cs"/>
      </a:defRPr>
    </a:lvl2pPr>
    <a:lvl3pPr marL="3507730" algn="l" defTabSz="3507730" rtl="0" eaLnBrk="1" latinLnBrk="0" hangingPunct="1">
      <a:defRPr sz="4603" kern="1200">
        <a:solidFill>
          <a:schemeClr val="tx1"/>
        </a:solidFill>
        <a:latin typeface="+mn-lt"/>
        <a:ea typeface="+mn-ea"/>
        <a:cs typeface="+mn-cs"/>
      </a:defRPr>
    </a:lvl3pPr>
    <a:lvl4pPr marL="5261595" algn="l" defTabSz="3507730" rtl="0" eaLnBrk="1" latinLnBrk="0" hangingPunct="1">
      <a:defRPr sz="4603" kern="1200">
        <a:solidFill>
          <a:schemeClr val="tx1"/>
        </a:solidFill>
        <a:latin typeface="+mn-lt"/>
        <a:ea typeface="+mn-ea"/>
        <a:cs typeface="+mn-cs"/>
      </a:defRPr>
    </a:lvl4pPr>
    <a:lvl5pPr marL="7015460" algn="l" defTabSz="3507730" rtl="0" eaLnBrk="1" latinLnBrk="0" hangingPunct="1">
      <a:defRPr sz="4603" kern="1200">
        <a:solidFill>
          <a:schemeClr val="tx1"/>
        </a:solidFill>
        <a:latin typeface="+mn-lt"/>
        <a:ea typeface="+mn-ea"/>
        <a:cs typeface="+mn-cs"/>
      </a:defRPr>
    </a:lvl5pPr>
    <a:lvl6pPr marL="8769325" algn="l" defTabSz="3507730" rtl="0" eaLnBrk="1" latinLnBrk="0" hangingPunct="1">
      <a:defRPr sz="4603" kern="1200">
        <a:solidFill>
          <a:schemeClr val="tx1"/>
        </a:solidFill>
        <a:latin typeface="+mn-lt"/>
        <a:ea typeface="+mn-ea"/>
        <a:cs typeface="+mn-cs"/>
      </a:defRPr>
    </a:lvl6pPr>
    <a:lvl7pPr marL="10523190" algn="l" defTabSz="3507730" rtl="0" eaLnBrk="1" latinLnBrk="0" hangingPunct="1">
      <a:defRPr sz="4603" kern="1200">
        <a:solidFill>
          <a:schemeClr val="tx1"/>
        </a:solidFill>
        <a:latin typeface="+mn-lt"/>
        <a:ea typeface="+mn-ea"/>
        <a:cs typeface="+mn-cs"/>
      </a:defRPr>
    </a:lvl7pPr>
    <a:lvl8pPr marL="12277054" algn="l" defTabSz="3507730" rtl="0" eaLnBrk="1" latinLnBrk="0" hangingPunct="1">
      <a:defRPr sz="4603" kern="1200">
        <a:solidFill>
          <a:schemeClr val="tx1"/>
        </a:solidFill>
        <a:latin typeface="+mn-lt"/>
        <a:ea typeface="+mn-ea"/>
        <a:cs typeface="+mn-cs"/>
      </a:defRPr>
    </a:lvl8pPr>
    <a:lvl9pPr marL="14030919" algn="l" defTabSz="3507730" rtl="0" eaLnBrk="1" latinLnBrk="0" hangingPunct="1">
      <a:defRPr sz="4603"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1FB8530-360F-4A5B-9C4C-0109CF9640A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2206905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FB8530-360F-4A5B-9C4C-0109CF9640A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384356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FB8530-360F-4A5B-9C4C-0109CF9640A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4261852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1FB8530-360F-4A5B-9C4C-0109CF9640A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3748990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1FB8530-360F-4A5B-9C4C-0109CF9640A5}" type="datetimeFigureOut">
              <a:rPr lang="en-GB" smtClean="0"/>
              <a:t>16/01/2023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3632295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1FB8530-360F-4A5B-9C4C-0109CF9640A5}" type="datetimeFigureOut">
              <a:rPr lang="en-GB" smtClean="0"/>
              <a:t>16/01/2023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398859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FB8530-360F-4A5B-9C4C-0109CF9640A5}" type="datetimeFigureOut">
              <a:rPr lang="en-GB" smtClean="0"/>
              <a:t>16/01/2023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2014014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41FB8530-360F-4A5B-9C4C-0109CF9640A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1416581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41FB8530-360F-4A5B-9C4C-0109CF9640A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4110231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FB8530-360F-4A5B-9C4C-0109CF9640A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1359959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FB8530-360F-4A5B-9C4C-0109CF9640A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1028482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41FB8530-360F-4A5B-9C4C-0109CF9640A5}" type="datetimeFigureOut">
              <a:rPr lang="en-GB" smtClean="0"/>
              <a:t>16/01/2023</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6BDEA620-0ECE-4B80-9186-32F9B428B543}" type="slidenum">
              <a:rPr lang="en-GB" smtClean="0"/>
              <a:t>‹#›</a:t>
            </a:fld>
            <a:endParaRPr lang="en-GB"/>
          </a:p>
        </p:txBody>
      </p:sp>
    </p:spTree>
    <p:extLst>
      <p:ext uri="{BB962C8B-B14F-4D97-AF65-F5344CB8AC3E}">
        <p14:creationId xmlns:p14="http://schemas.microsoft.com/office/powerpoint/2010/main" val="16062580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D879E286-417D-0326-980F-7C5CF2BC4EF5}"/>
              </a:ext>
            </a:extLst>
          </p:cNvPr>
          <p:cNvGraphicFramePr/>
          <p:nvPr>
            <p:extLst>
              <p:ext uri="{D42A27DB-BD31-4B8C-83A1-F6EECF244321}">
                <p14:modId xmlns:p14="http://schemas.microsoft.com/office/powerpoint/2010/main" val="3026704477"/>
              </p:ext>
            </p:extLst>
          </p:nvPr>
        </p:nvGraphicFramePr>
        <p:xfrm>
          <a:off x="336884" y="6618899"/>
          <a:ext cx="29501431" cy="34673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1532E514-0EE1-5FCD-9E2A-60D5A17D9F41}"/>
              </a:ext>
            </a:extLst>
          </p:cNvPr>
          <p:cNvSpPr txBox="1"/>
          <p:nvPr/>
        </p:nvSpPr>
        <p:spPr>
          <a:xfrm>
            <a:off x="336884" y="529389"/>
            <a:ext cx="12849727" cy="4524315"/>
          </a:xfrm>
          <a:prstGeom prst="rect">
            <a:avLst/>
          </a:prstGeom>
          <a:solidFill>
            <a:schemeClr val="accent1"/>
          </a:solidFill>
        </p:spPr>
        <p:txBody>
          <a:bodyPr wrap="square" rtlCol="0">
            <a:spAutoFit/>
          </a:bodyPr>
          <a:lstStyle/>
          <a:p>
            <a:r>
              <a:rPr lang="en-US" sz="3200" dirty="0">
                <a:solidFill>
                  <a:schemeClr val="bg1"/>
                </a:solidFill>
              </a:rPr>
              <a:t>What is PESTLE?</a:t>
            </a:r>
          </a:p>
          <a:p>
            <a:r>
              <a:rPr lang="en-US" sz="3200" dirty="0">
                <a:solidFill>
                  <a:schemeClr val="bg1"/>
                </a:solidFill>
              </a:rPr>
              <a:t>PESTLE is a pneumonic for the summary of the environment in which </a:t>
            </a:r>
            <a:r>
              <a:rPr lang="en-US" sz="3200" dirty="0" err="1">
                <a:solidFill>
                  <a:schemeClr val="bg1"/>
                </a:solidFill>
              </a:rPr>
              <a:t>organisations</a:t>
            </a:r>
            <a:r>
              <a:rPr lang="en-US" sz="3200" dirty="0">
                <a:solidFill>
                  <a:schemeClr val="bg1"/>
                </a:solidFill>
              </a:rPr>
              <a:t> operate which can affect change.</a:t>
            </a:r>
          </a:p>
          <a:p>
            <a:r>
              <a:rPr lang="en-US" sz="3200" dirty="0">
                <a:solidFill>
                  <a:schemeClr val="bg1"/>
                </a:solidFill>
              </a:rPr>
              <a:t>P – Political</a:t>
            </a:r>
          </a:p>
          <a:p>
            <a:r>
              <a:rPr lang="en-US" sz="3200" dirty="0">
                <a:solidFill>
                  <a:schemeClr val="bg1"/>
                </a:solidFill>
              </a:rPr>
              <a:t>E – Economic</a:t>
            </a:r>
          </a:p>
          <a:p>
            <a:r>
              <a:rPr lang="en-US" sz="3200" dirty="0">
                <a:solidFill>
                  <a:schemeClr val="bg1"/>
                </a:solidFill>
              </a:rPr>
              <a:t>S – Social</a:t>
            </a:r>
          </a:p>
          <a:p>
            <a:r>
              <a:rPr lang="en-US" sz="3200" dirty="0">
                <a:solidFill>
                  <a:schemeClr val="bg1"/>
                </a:solidFill>
              </a:rPr>
              <a:t>T – Technological</a:t>
            </a:r>
          </a:p>
          <a:p>
            <a:r>
              <a:rPr lang="en-US" sz="3200" dirty="0">
                <a:solidFill>
                  <a:schemeClr val="bg1"/>
                </a:solidFill>
              </a:rPr>
              <a:t>L – Legal</a:t>
            </a:r>
          </a:p>
          <a:p>
            <a:r>
              <a:rPr lang="en-US" sz="3200" dirty="0">
                <a:solidFill>
                  <a:schemeClr val="bg1"/>
                </a:solidFill>
              </a:rPr>
              <a:t>E – Environmental </a:t>
            </a:r>
          </a:p>
        </p:txBody>
      </p:sp>
      <p:pic>
        <p:nvPicPr>
          <p:cNvPr id="13" name="Graphic 12" descr="Badge Question Mark with solid fill">
            <a:extLst>
              <a:ext uri="{FF2B5EF4-FFF2-40B4-BE49-F238E27FC236}">
                <a16:creationId xmlns:a16="http://schemas.microsoft.com/office/drawing/2014/main" id="{6309482C-1C3D-2DA5-DEC3-A121B0BE058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566484" y="1852863"/>
            <a:ext cx="3371165" cy="3200841"/>
          </a:xfrm>
          <a:prstGeom prst="rect">
            <a:avLst/>
          </a:prstGeom>
        </p:spPr>
      </p:pic>
      <p:sp>
        <p:nvSpPr>
          <p:cNvPr id="14" name="TextBox 13">
            <a:extLst>
              <a:ext uri="{FF2B5EF4-FFF2-40B4-BE49-F238E27FC236}">
                <a16:creationId xmlns:a16="http://schemas.microsoft.com/office/drawing/2014/main" id="{4FEAE6CE-6304-FC95-3525-64F030FEB0B7}"/>
              </a:ext>
            </a:extLst>
          </p:cNvPr>
          <p:cNvSpPr txBox="1"/>
          <p:nvPr/>
        </p:nvSpPr>
        <p:spPr>
          <a:xfrm>
            <a:off x="14678526" y="986588"/>
            <a:ext cx="14582274" cy="5632311"/>
          </a:xfrm>
          <a:prstGeom prst="rect">
            <a:avLst/>
          </a:prstGeom>
          <a:solidFill>
            <a:schemeClr val="accent1"/>
          </a:solidFill>
        </p:spPr>
        <p:txBody>
          <a:bodyPr wrap="square" rtlCol="0">
            <a:spAutoFit/>
          </a:bodyPr>
          <a:lstStyle/>
          <a:p>
            <a:r>
              <a:rPr lang="en-US" sz="3600" u="sng" dirty="0">
                <a:solidFill>
                  <a:schemeClr val="bg1"/>
                </a:solidFill>
              </a:rPr>
              <a:t>Why use it?</a:t>
            </a:r>
          </a:p>
          <a:p>
            <a:r>
              <a:rPr lang="en-US" sz="3600" dirty="0">
                <a:solidFill>
                  <a:schemeClr val="bg1"/>
                </a:solidFill>
              </a:rPr>
              <a:t>PESTLE remains an effective model for facilitating external scanning. By doing this you can highlight changes, developments and possible challenges that will affect your business, determine which will have the most effect and how your business may need to adapt or change to meet the challenges ahead. (</a:t>
            </a:r>
            <a:r>
              <a:rPr lang="en-US" sz="3600" dirty="0" err="1">
                <a:solidFill>
                  <a:schemeClr val="bg1"/>
                </a:solidFill>
              </a:rPr>
              <a:t>Lucarz</a:t>
            </a:r>
            <a:r>
              <a:rPr lang="en-US" sz="3600" dirty="0">
                <a:solidFill>
                  <a:schemeClr val="bg1"/>
                </a:solidFill>
              </a:rPr>
              <a:t>, 2022). </a:t>
            </a:r>
          </a:p>
          <a:p>
            <a:r>
              <a:rPr lang="en-US" sz="3600" dirty="0">
                <a:solidFill>
                  <a:schemeClr val="bg1"/>
                </a:solidFill>
              </a:rPr>
              <a:t>Environmental analysis was seen as the key element in strategic analysis whilst culture and values is the heart of emergent strategic analysis (Kew and </a:t>
            </a:r>
            <a:r>
              <a:rPr lang="en-US" sz="3600" dirty="0" err="1">
                <a:solidFill>
                  <a:schemeClr val="bg1"/>
                </a:solidFill>
              </a:rPr>
              <a:t>Stredwick</a:t>
            </a:r>
            <a:r>
              <a:rPr lang="en-US" sz="3600" dirty="0">
                <a:solidFill>
                  <a:schemeClr val="bg1"/>
                </a:solidFill>
              </a:rPr>
              <a:t>, 2013, p.444) by incorporating both, an </a:t>
            </a:r>
            <a:r>
              <a:rPr lang="en-US" sz="3600" dirty="0" err="1">
                <a:solidFill>
                  <a:schemeClr val="bg1"/>
                </a:solidFill>
              </a:rPr>
              <a:t>organisation</a:t>
            </a:r>
            <a:r>
              <a:rPr lang="en-US" sz="3600" dirty="0">
                <a:solidFill>
                  <a:schemeClr val="bg1"/>
                </a:solidFill>
              </a:rPr>
              <a:t> will get a more detailed view of what is ahead and how to meet it. </a:t>
            </a:r>
          </a:p>
        </p:txBody>
      </p:sp>
      <p:sp>
        <p:nvSpPr>
          <p:cNvPr id="16" name="TextBox 15">
            <a:extLst>
              <a:ext uri="{FF2B5EF4-FFF2-40B4-BE49-F238E27FC236}">
                <a16:creationId xmlns:a16="http://schemas.microsoft.com/office/drawing/2014/main" id="{A89229AD-65C7-3A6C-15B7-5E1EDF6AAC73}"/>
              </a:ext>
            </a:extLst>
          </p:cNvPr>
          <p:cNvSpPr txBox="1"/>
          <p:nvPr/>
        </p:nvSpPr>
        <p:spPr>
          <a:xfrm>
            <a:off x="721895" y="41292379"/>
            <a:ext cx="28538905" cy="1292662"/>
          </a:xfrm>
          <a:prstGeom prst="rect">
            <a:avLst/>
          </a:prstGeom>
          <a:noFill/>
        </p:spPr>
        <p:txBody>
          <a:bodyPr wrap="square" rtlCol="0">
            <a:spAutoFit/>
          </a:bodyPr>
          <a:lstStyle/>
          <a:p>
            <a:r>
              <a:rPr lang="en-US" b="1" u="sng" dirty="0"/>
              <a:t>References</a:t>
            </a:r>
          </a:p>
          <a:p>
            <a:r>
              <a:rPr lang="en-US" sz="1200" dirty="0"/>
              <a:t>BBC (2022) Midlands Charities challenged by cost of living crisis Available at: https://www.bbc.co.uk/news/uk-england-coventry-warwickshire-64079152 (Accessed: 16 January 2023); </a:t>
            </a:r>
            <a:r>
              <a:rPr lang="en-US" sz="1200" dirty="0" err="1"/>
              <a:t>Bilton</a:t>
            </a:r>
            <a:r>
              <a:rPr lang="en-US" sz="1200" dirty="0"/>
              <a:t>, C. (2022) Cost of living: How charities are being plunged into crisis. Available at: https://www.bbc.co.uk/news/uk-england-humber-63978970 (Accessed: 16 January 2023); Evans, A. and </a:t>
            </a:r>
            <a:r>
              <a:rPr lang="en-US" sz="1200" dirty="0" err="1"/>
              <a:t>Standley</a:t>
            </a:r>
            <a:r>
              <a:rPr lang="en-US" sz="1200" dirty="0"/>
              <a:t>, N. (2023) Teachers' strikes: When and why are teachers striking? Available at: https://www.bbc.co.uk/news/education-63283289 (Accessed: 16 January 2023); Fenton, K. (2023) More strikes to come as unions left 'disappointed' by NHS pay talks with Welsh Government Available at: https://www.itv.com/news/wales/2023-01-12/nhs-more-strikes-to-come-as-unions-left-disappointed-by-pay-talks (Accessed:16 January 2023); Green, M. (2021) Can CSR improve employee outcomes? Available at: https://www.cipd.co.uk/news-views/nutshell/issue-106/corporate-social-responsibility (Accessed: 16 January 2023); Jeffreys, B. (2023) University staff plan 18 days of new strikes Available at: https://www.bbc.co.uk/news/education-64253904 (Accessed: 16 January 2023); Kew, J and </a:t>
            </a:r>
            <a:r>
              <a:rPr lang="en-US" sz="1200" dirty="0" err="1"/>
              <a:t>Stredwick</a:t>
            </a:r>
            <a:r>
              <a:rPr lang="en-US" sz="1200" dirty="0"/>
              <a:t>, J. (2013) Human Resource Management in a Business Context. 2nd edition. London: Chartered Institute of Personnel and Development.; Law Wales (2021) Health and health services – what is devolved? Available at: https://law.gov.wales/public-services/health-and-health-services/health-and-health-services-what-devolved (Accessed: 16 January 2023); Living Wage Foundation (2022) Low Paid Third Sector Workers Risk Being Swept Away By The Cost-Of-Living Crisis. Available at: https://www.livingwage.org.uk/news/low-paid-third-sector-workers-risk-being-swept-away-cost-living-crisis (Accessed: 16 January 2023); </a:t>
            </a:r>
            <a:r>
              <a:rPr lang="en-US" sz="1200" dirty="0" err="1"/>
              <a:t>Lough,C</a:t>
            </a:r>
            <a:r>
              <a:rPr lang="en-US" sz="1200" dirty="0"/>
              <a:t>. (2022) Public sector workers face 2% pay rise. The Telegraph. 1 November. Available at: https://www.telegraph.co.uk/news/2022/11/01/public-sector-workers-face-two-per-cent-pay-rise/  (Accessed: 16 January 2023); </a:t>
            </a:r>
            <a:r>
              <a:rPr lang="en-US" sz="1200" dirty="0" err="1"/>
              <a:t>Lucarz</a:t>
            </a:r>
            <a:r>
              <a:rPr lang="en-US" sz="1200" dirty="0"/>
              <a:t>, P. (2022) Five simple steps to workforce planning success. Available at: https://www.peoplemanagement.co.uk/article/1751678/five-simple-steps-workforce-planning-success (Accessed: 16 January 2023)</a:t>
            </a:r>
          </a:p>
        </p:txBody>
      </p:sp>
    </p:spTree>
    <p:extLst>
      <p:ext uri="{BB962C8B-B14F-4D97-AF65-F5344CB8AC3E}">
        <p14:creationId xmlns:p14="http://schemas.microsoft.com/office/powerpoint/2010/main" val="40241599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9132</TotalTime>
  <Words>1554</Words>
  <Application>Microsoft Office PowerPoint</Application>
  <PresentationFormat>Custom</PresentationFormat>
  <Paragraphs>28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Wyn Jones</dc:creator>
  <cp:lastModifiedBy>Rhian Wyn Jones</cp:lastModifiedBy>
  <cp:revision>2</cp:revision>
  <dcterms:created xsi:type="dcterms:W3CDTF">2022-11-29T09:21:08Z</dcterms:created>
  <dcterms:modified xsi:type="dcterms:W3CDTF">2023-01-16T21:51:48Z</dcterms:modified>
</cp:coreProperties>
</file>