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0"/>
  </p:notesMasterIdLst>
  <p:handoutMasterIdLst>
    <p:handoutMasterId r:id="rId31"/>
  </p:handoutMasterIdLst>
  <p:sldIdLst>
    <p:sldId id="256" r:id="rId2"/>
    <p:sldId id="292" r:id="rId3"/>
    <p:sldId id="289" r:id="rId4"/>
    <p:sldId id="274" r:id="rId5"/>
    <p:sldId id="268" r:id="rId6"/>
    <p:sldId id="275" r:id="rId7"/>
    <p:sldId id="295" r:id="rId8"/>
    <p:sldId id="270" r:id="rId9"/>
    <p:sldId id="293" r:id="rId10"/>
    <p:sldId id="294" r:id="rId11"/>
    <p:sldId id="281" r:id="rId12"/>
    <p:sldId id="286" r:id="rId13"/>
    <p:sldId id="283" r:id="rId14"/>
    <p:sldId id="277" r:id="rId15"/>
    <p:sldId id="272" r:id="rId16"/>
    <p:sldId id="278" r:id="rId17"/>
    <p:sldId id="273" r:id="rId18"/>
    <p:sldId id="271" r:id="rId19"/>
    <p:sldId id="279" r:id="rId20"/>
    <p:sldId id="287" r:id="rId21"/>
    <p:sldId id="285" r:id="rId22"/>
    <p:sldId id="288" r:id="rId23"/>
    <p:sldId id="284" r:id="rId24"/>
    <p:sldId id="290" r:id="rId25"/>
    <p:sldId id="276" r:id="rId26"/>
    <p:sldId id="280" r:id="rId27"/>
    <p:sldId id="282" r:id="rId28"/>
    <p:sldId id="291" r:id="rId29"/>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600"/>
    <a:srgbClr val="006600"/>
    <a:srgbClr val="FFFF99"/>
    <a:srgbClr val="1C2F58"/>
    <a:srgbClr val="0518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94629" autoAdjust="0"/>
  </p:normalViewPr>
  <p:slideViewPr>
    <p:cSldViewPr>
      <p:cViewPr varScale="1">
        <p:scale>
          <a:sx n="82" d="100"/>
          <a:sy n="82" d="100"/>
        </p:scale>
        <p:origin x="558" y="96"/>
      </p:cViewPr>
      <p:guideLst>
        <p:guide orient="horz" pos="2160"/>
        <p:guide pos="2880"/>
      </p:guideLst>
    </p:cSldViewPr>
  </p:slideViewPr>
  <p:notesTextViewPr>
    <p:cViewPr>
      <p:scale>
        <a:sx n="1" d="1"/>
        <a:sy n="1" d="1"/>
      </p:scale>
      <p:origin x="0" y="0"/>
    </p:cViewPr>
  </p:notesTextViewPr>
  <p:sorterViewPr>
    <p:cViewPr>
      <p:scale>
        <a:sx n="200" d="100"/>
        <a:sy n="200" d="100"/>
      </p:scale>
      <p:origin x="0" y="-3070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3447" cy="489409"/>
          </a:xfrm>
          <a:prstGeom prst="rect">
            <a:avLst/>
          </a:prstGeom>
        </p:spPr>
        <p:txBody>
          <a:bodyPr vert="horz" lIns="89241" tIns="44620" rIns="89241" bIns="44620" rtlCol="0"/>
          <a:lstStyle>
            <a:lvl1pPr algn="l">
              <a:defRPr sz="1200"/>
            </a:lvl1pPr>
          </a:lstStyle>
          <a:p>
            <a:endParaRPr lang="en-GB"/>
          </a:p>
        </p:txBody>
      </p:sp>
      <p:sp>
        <p:nvSpPr>
          <p:cNvPr id="3" name="Date Placeholder 2"/>
          <p:cNvSpPr>
            <a:spLocks noGrp="1"/>
          </p:cNvSpPr>
          <p:nvPr>
            <p:ph type="dt" sz="quarter" idx="1"/>
          </p:nvPr>
        </p:nvSpPr>
        <p:spPr>
          <a:xfrm>
            <a:off x="3809653" y="0"/>
            <a:ext cx="2913446" cy="489409"/>
          </a:xfrm>
          <a:prstGeom prst="rect">
            <a:avLst/>
          </a:prstGeom>
        </p:spPr>
        <p:txBody>
          <a:bodyPr vert="horz" lIns="89241" tIns="44620" rIns="89241" bIns="44620" rtlCol="0"/>
          <a:lstStyle>
            <a:lvl1pPr algn="r">
              <a:defRPr sz="1200"/>
            </a:lvl1pPr>
          </a:lstStyle>
          <a:p>
            <a:fld id="{7C906579-49F7-4EAF-8F7B-D65F24C91371}" type="datetimeFigureOut">
              <a:rPr lang="en-GB" smtClean="0"/>
              <a:pPr/>
              <a:t>22/01/2019</a:t>
            </a:fld>
            <a:endParaRPr lang="en-GB"/>
          </a:p>
        </p:txBody>
      </p:sp>
      <p:sp>
        <p:nvSpPr>
          <p:cNvPr id="4" name="Footer Placeholder 3"/>
          <p:cNvSpPr>
            <a:spLocks noGrp="1"/>
          </p:cNvSpPr>
          <p:nvPr>
            <p:ph type="ftr" sz="quarter" idx="2"/>
          </p:nvPr>
        </p:nvSpPr>
        <p:spPr>
          <a:xfrm>
            <a:off x="0" y="9283280"/>
            <a:ext cx="2913447" cy="489409"/>
          </a:xfrm>
          <a:prstGeom prst="rect">
            <a:avLst/>
          </a:prstGeom>
        </p:spPr>
        <p:txBody>
          <a:bodyPr vert="horz" lIns="89241" tIns="44620" rIns="89241" bIns="44620" rtlCol="0" anchor="b"/>
          <a:lstStyle>
            <a:lvl1pPr algn="l">
              <a:defRPr sz="1200"/>
            </a:lvl1pPr>
          </a:lstStyle>
          <a:p>
            <a:endParaRPr lang="en-GB"/>
          </a:p>
        </p:txBody>
      </p:sp>
      <p:sp>
        <p:nvSpPr>
          <p:cNvPr id="5" name="Slide Number Placeholder 4"/>
          <p:cNvSpPr>
            <a:spLocks noGrp="1"/>
          </p:cNvSpPr>
          <p:nvPr>
            <p:ph type="sldNum" sz="quarter" idx="3"/>
          </p:nvPr>
        </p:nvSpPr>
        <p:spPr>
          <a:xfrm>
            <a:off x="3809653" y="9283280"/>
            <a:ext cx="2913446" cy="489409"/>
          </a:xfrm>
          <a:prstGeom prst="rect">
            <a:avLst/>
          </a:prstGeom>
        </p:spPr>
        <p:txBody>
          <a:bodyPr vert="horz" lIns="89241" tIns="44620" rIns="89241" bIns="44620" rtlCol="0" anchor="b"/>
          <a:lstStyle>
            <a:lvl1pPr algn="r">
              <a:defRPr sz="1200"/>
            </a:lvl1pPr>
          </a:lstStyle>
          <a:p>
            <a:fld id="{8B966E4A-21B7-43EE-BA25-28DF71570C6E}" type="slidenum">
              <a:rPr lang="en-GB" smtClean="0"/>
              <a:pPr/>
              <a:t>‹#›</a:t>
            </a:fld>
            <a:endParaRPr lang="en-GB"/>
          </a:p>
        </p:txBody>
      </p:sp>
    </p:spTree>
    <p:extLst>
      <p:ext uri="{BB962C8B-B14F-4D97-AF65-F5344CB8AC3E}">
        <p14:creationId xmlns:p14="http://schemas.microsoft.com/office/powerpoint/2010/main" val="4738138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748" cy="489259"/>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idx="1"/>
          </p:nvPr>
        </p:nvSpPr>
        <p:spPr>
          <a:xfrm>
            <a:off x="3808332" y="0"/>
            <a:ext cx="2914748" cy="489259"/>
          </a:xfrm>
          <a:prstGeom prst="rect">
            <a:avLst/>
          </a:prstGeom>
        </p:spPr>
        <p:txBody>
          <a:bodyPr vert="horz" lIns="90206" tIns="45103" rIns="90206" bIns="45103" rtlCol="0"/>
          <a:lstStyle>
            <a:lvl1pPr algn="r">
              <a:defRPr sz="1200"/>
            </a:lvl1pPr>
          </a:lstStyle>
          <a:p>
            <a:fld id="{DFE81662-7046-4B0A-939E-E880C2674C98}" type="datetimeFigureOut">
              <a:rPr lang="en-GB" smtClean="0"/>
              <a:t>22/01/2019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6" tIns="45103" rIns="90206" bIns="45103" rtlCol="0" anchor="ctr"/>
          <a:lstStyle/>
          <a:p>
            <a:endParaRPr lang="en-GB"/>
          </a:p>
        </p:txBody>
      </p:sp>
      <p:sp>
        <p:nvSpPr>
          <p:cNvPr id="5" name="Notes Placeholder 4"/>
          <p:cNvSpPr>
            <a:spLocks noGrp="1"/>
          </p:cNvSpPr>
          <p:nvPr>
            <p:ph type="body" sz="quarter" idx="3"/>
          </p:nvPr>
        </p:nvSpPr>
        <p:spPr>
          <a:xfrm>
            <a:off x="672151" y="4642490"/>
            <a:ext cx="5380348" cy="4398641"/>
          </a:xfrm>
          <a:prstGeom prst="rect">
            <a:avLst/>
          </a:prstGeom>
        </p:spPr>
        <p:txBody>
          <a:bodyPr vert="horz" lIns="90206" tIns="45103" rIns="90206" bIns="451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417"/>
            <a:ext cx="2914748" cy="489258"/>
          </a:xfrm>
          <a:prstGeom prst="rect">
            <a:avLst/>
          </a:prstGeom>
        </p:spPr>
        <p:txBody>
          <a:bodyPr vert="horz" lIns="90206" tIns="45103" rIns="90206" bIns="45103" rtlCol="0" anchor="b"/>
          <a:lstStyle>
            <a:lvl1pPr algn="l">
              <a:defRPr sz="1200"/>
            </a:lvl1pPr>
          </a:lstStyle>
          <a:p>
            <a:endParaRPr lang="en-GB"/>
          </a:p>
        </p:txBody>
      </p:sp>
      <p:sp>
        <p:nvSpPr>
          <p:cNvPr id="7" name="Slide Number Placeholder 6"/>
          <p:cNvSpPr>
            <a:spLocks noGrp="1"/>
          </p:cNvSpPr>
          <p:nvPr>
            <p:ph type="sldNum" sz="quarter" idx="5"/>
          </p:nvPr>
        </p:nvSpPr>
        <p:spPr>
          <a:xfrm>
            <a:off x="3808332" y="9283417"/>
            <a:ext cx="2914748" cy="489258"/>
          </a:xfrm>
          <a:prstGeom prst="rect">
            <a:avLst/>
          </a:prstGeom>
        </p:spPr>
        <p:txBody>
          <a:bodyPr vert="horz" lIns="90206" tIns="45103" rIns="90206" bIns="45103" rtlCol="0" anchor="b"/>
          <a:lstStyle>
            <a:lvl1pPr algn="r">
              <a:defRPr sz="1200"/>
            </a:lvl1pPr>
          </a:lstStyle>
          <a:p>
            <a:fld id="{2CB0216F-9627-4426-967A-0982A5BA6B74}" type="slidenum">
              <a:rPr lang="en-GB" smtClean="0"/>
              <a:t>‹#›</a:t>
            </a:fld>
            <a:endParaRPr lang="en-GB"/>
          </a:p>
        </p:txBody>
      </p:sp>
    </p:spTree>
    <p:extLst>
      <p:ext uri="{BB962C8B-B14F-4D97-AF65-F5344CB8AC3E}">
        <p14:creationId xmlns:p14="http://schemas.microsoft.com/office/powerpoint/2010/main" val="1581095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B0216F-9627-4426-967A-0982A5BA6B74}" type="slidenum">
              <a:rPr lang="en-GB" smtClean="0"/>
              <a:t>1</a:t>
            </a:fld>
            <a:endParaRPr lang="en-GB"/>
          </a:p>
        </p:txBody>
      </p:sp>
    </p:spTree>
    <p:extLst>
      <p:ext uri="{BB962C8B-B14F-4D97-AF65-F5344CB8AC3E}">
        <p14:creationId xmlns:p14="http://schemas.microsoft.com/office/powerpoint/2010/main" val="3334659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0216F-9627-4426-967A-0982A5BA6B74}" type="slidenum">
              <a:rPr lang="en-GB" smtClean="0"/>
              <a:t>21</a:t>
            </a:fld>
            <a:endParaRPr lang="en-GB"/>
          </a:p>
        </p:txBody>
      </p:sp>
    </p:spTree>
    <p:extLst>
      <p:ext uri="{BB962C8B-B14F-4D97-AF65-F5344CB8AC3E}">
        <p14:creationId xmlns:p14="http://schemas.microsoft.com/office/powerpoint/2010/main" val="3260165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8" name="Slide Number Placeholder 7"/>
          <p:cNvSpPr>
            <a:spLocks noGrp="1"/>
          </p:cNvSpPr>
          <p:nvPr>
            <p:ph type="sldNum" sz="quarter" idx="11"/>
          </p:nvPr>
        </p:nvSpPr>
        <p:spPr/>
        <p:txBody>
          <a:bodyPr/>
          <a:lstStyle/>
          <a:p>
            <a:fld id="{9FF3C10D-8540-4B1E-A758-1EDE36F8533C}"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F3C10D-8540-4B1E-A758-1EDE36F8533C}" type="slidenum">
              <a:rPr lang="en-GB" smtClean="0"/>
              <a:pPr/>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548A99-65FB-434A-A304-64D1A47C523F}"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6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0E548A99-65FB-434A-A304-64D1A47C523F}" type="datetimeFigureOut">
              <a:rPr lang="en-GB" smtClean="0"/>
              <a:pPr/>
              <a:t>22/01/2019</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9FF3C10D-8540-4B1E-A758-1EDE36F8533C}" type="slidenum">
              <a:rPr lang="en-GB" smtClean="0"/>
              <a:pPr/>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2908122" y="3401362"/>
            <a:ext cx="5976664" cy="2024617"/>
          </a:xfrm>
        </p:spPr>
        <p:txBody>
          <a:bodyPr>
            <a:noAutofit/>
          </a:bodyPr>
          <a:lstStyle/>
          <a:p>
            <a:pPr algn="l"/>
            <a:r>
              <a:rPr lang="en-GB" sz="4800" i="1" dirty="0">
                <a:solidFill>
                  <a:schemeClr val="bg1"/>
                </a:solidFill>
                <a:effectLst/>
                <a:latin typeface="Vivaldi" pitchFamily="66" charset="0"/>
              </a:rPr>
              <a:t>A</a:t>
            </a:r>
            <a:r>
              <a:rPr lang="en-GB" sz="3600" i="1" dirty="0">
                <a:solidFill>
                  <a:schemeClr val="bg1"/>
                </a:solidFill>
                <a:effectLst/>
                <a:latin typeface="Vivaldi" pitchFamily="66" charset="0"/>
              </a:rPr>
              <a:t>lice’s </a:t>
            </a:r>
            <a:r>
              <a:rPr lang="en-GB" sz="4800" i="1" dirty="0">
                <a:solidFill>
                  <a:schemeClr val="bg1"/>
                </a:solidFill>
                <a:effectLst/>
                <a:latin typeface="Vivaldi" pitchFamily="66" charset="0"/>
              </a:rPr>
              <a:t>A</a:t>
            </a:r>
            <a:r>
              <a:rPr lang="en-GB" sz="3600" i="1" dirty="0">
                <a:solidFill>
                  <a:schemeClr val="bg1"/>
                </a:solidFill>
                <a:effectLst/>
                <a:latin typeface="Vivaldi" pitchFamily="66" charset="0"/>
              </a:rPr>
              <a:t>dventures in </a:t>
            </a:r>
            <a:r>
              <a:rPr lang="en-GB" sz="4800" i="1" dirty="0">
                <a:solidFill>
                  <a:schemeClr val="bg1"/>
                </a:solidFill>
                <a:effectLst/>
                <a:latin typeface="Vivaldi" pitchFamily="66" charset="0"/>
              </a:rPr>
              <a:t>W</a:t>
            </a:r>
            <a:r>
              <a:rPr lang="en-GB" sz="3600" i="1" dirty="0">
                <a:solidFill>
                  <a:schemeClr val="bg1"/>
                </a:solidFill>
                <a:effectLst/>
                <a:latin typeface="Vivaldi" pitchFamily="66" charset="0"/>
              </a:rPr>
              <a:t>onderland</a:t>
            </a:r>
            <a:r>
              <a:rPr lang="en-GB" sz="4000" dirty="0">
                <a:solidFill>
                  <a:schemeClr val="bg1"/>
                </a:solidFill>
                <a:effectLst/>
                <a:latin typeface="Vivaldi" pitchFamily="66" charset="0"/>
              </a:rPr>
              <a:t>:</a:t>
            </a:r>
            <a:br>
              <a:rPr lang="en-GB" sz="4000" dirty="0">
                <a:solidFill>
                  <a:schemeClr val="bg1"/>
                </a:solidFill>
                <a:effectLst/>
                <a:latin typeface="Vivaldi" pitchFamily="66" charset="0"/>
              </a:rPr>
            </a:br>
            <a:r>
              <a:rPr lang="en-GB" sz="3600" dirty="0" smtClean="0">
                <a:solidFill>
                  <a:srgbClr val="FFC000"/>
                </a:solidFill>
                <a:effectLst/>
                <a:latin typeface="Felix Titling" panose="04060505060202020A04" pitchFamily="82" charset="0"/>
              </a:rPr>
              <a:t>LOGIC </a:t>
            </a:r>
            <a:r>
              <a:rPr lang="en-GB" sz="3600" dirty="0">
                <a:solidFill>
                  <a:srgbClr val="FFC000"/>
                </a:solidFill>
                <a:effectLst/>
                <a:latin typeface="Felix Titling" panose="04060505060202020A04" pitchFamily="82" charset="0"/>
              </a:rPr>
              <a:t>&amp; GAMES IN A VIOLENT ADULT WORLD</a:t>
            </a:r>
            <a:endParaRPr lang="en-GB" sz="4800" dirty="0">
              <a:solidFill>
                <a:srgbClr val="FFC000"/>
              </a:solidFill>
              <a:latin typeface="Felix Titling" panose="04060505060202020A04" pitchFamily="82" charset="0"/>
            </a:endParaRPr>
          </a:p>
        </p:txBody>
      </p:sp>
      <p:sp>
        <p:nvSpPr>
          <p:cNvPr id="3" name="Subtitle 2"/>
          <p:cNvSpPr>
            <a:spLocks noGrp="1"/>
          </p:cNvSpPr>
          <p:nvPr>
            <p:ph type="subTitle" idx="1"/>
          </p:nvPr>
        </p:nvSpPr>
        <p:spPr>
          <a:xfrm>
            <a:off x="2807804" y="75710"/>
            <a:ext cx="6228692" cy="576064"/>
          </a:xfrm>
        </p:spPr>
        <p:txBody>
          <a:bodyPr>
            <a:noAutofit/>
          </a:bodyPr>
          <a:lstStyle/>
          <a:p>
            <a:pPr algn="r"/>
            <a:r>
              <a:rPr lang="en-GB" sz="2000" dirty="0">
                <a:solidFill>
                  <a:srgbClr val="FFC000"/>
                </a:solidFill>
                <a:latin typeface="Perpetua Titling MT" pitchFamily="18" charset="0"/>
                <a:ea typeface="+mj-ea"/>
                <a:cs typeface="+mj-cs"/>
              </a:rPr>
              <a:t>Hpen6006/5006 THE RATIONAL WORLD</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717257"/>
            <a:ext cx="2258934" cy="3708722"/>
          </a:xfrm>
          <a:prstGeom prst="rect">
            <a:avLst/>
          </a:prstGeom>
          <a:noFill/>
          <a:ln w="38100">
            <a:solidFill>
              <a:srgbClr val="FFC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0" y="5705072"/>
            <a:ext cx="5796136" cy="1077218"/>
          </a:xfrm>
          <a:prstGeom prst="rect">
            <a:avLst/>
          </a:prstGeom>
          <a:noFill/>
        </p:spPr>
        <p:txBody>
          <a:bodyPr wrap="square">
            <a:spAutoFit/>
          </a:bodyPr>
          <a:lstStyle/>
          <a:p>
            <a:r>
              <a:rPr lang="en-GB" sz="2400" dirty="0">
                <a:latin typeface="Vivaldi" pitchFamily="66" charset="0"/>
              </a:rPr>
              <a:t>   </a:t>
            </a:r>
            <a:r>
              <a:rPr lang="en-GB" sz="2400" dirty="0">
                <a:solidFill>
                  <a:schemeClr val="bg1"/>
                </a:solidFill>
                <a:latin typeface="Vivaldi" pitchFamily="66" charset="0"/>
              </a:rPr>
              <a:t>Lewis Carrol</a:t>
            </a:r>
          </a:p>
          <a:p>
            <a:r>
              <a:rPr lang="en-GB" sz="2400" dirty="0">
                <a:solidFill>
                  <a:schemeClr val="bg1"/>
                </a:solidFill>
                <a:latin typeface="Vivaldi" pitchFamily="66" charset="0"/>
              </a:rPr>
              <a:t>   ‘What I Look Like When I'm Lecturing’ </a:t>
            </a:r>
            <a:r>
              <a:rPr lang="en-GB" sz="2400" i="1" dirty="0" err="1">
                <a:solidFill>
                  <a:schemeClr val="bg1"/>
                </a:solidFill>
                <a:latin typeface="Vivaldi" pitchFamily="66" charset="0"/>
              </a:rPr>
              <a:t>n.d</a:t>
            </a:r>
            <a:endParaRPr lang="en-GB" sz="2400" i="1" dirty="0">
              <a:solidFill>
                <a:schemeClr val="bg1"/>
              </a:solidFill>
              <a:latin typeface="Vivaldi" pitchFamily="66" charset="0"/>
            </a:endParaRPr>
          </a:p>
          <a:p>
            <a:r>
              <a:rPr lang="en-GB" sz="1600" dirty="0">
                <a:latin typeface="Vivaldi" pitchFamily="66" charset="0"/>
              </a:rPr>
              <a:t>.</a:t>
            </a:r>
          </a:p>
        </p:txBody>
      </p:sp>
    </p:spTree>
    <p:extLst>
      <p:ext uri="{BB962C8B-B14F-4D97-AF65-F5344CB8AC3E}">
        <p14:creationId xmlns:p14="http://schemas.microsoft.com/office/powerpoint/2010/main" val="752083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539552" y="296888"/>
            <a:ext cx="8119814" cy="6525344"/>
          </a:xfrm>
        </p:spPr>
        <p:txBody>
          <a:bodyPr>
            <a:normAutofit fontScale="70000" lnSpcReduction="20000"/>
          </a:bodyPr>
          <a:lstStyle/>
          <a:p>
            <a:pPr marL="0" indent="0">
              <a:lnSpc>
                <a:spcPct val="120000"/>
              </a:lnSpc>
              <a:spcBef>
                <a:spcPts val="600"/>
              </a:spcBef>
              <a:buNone/>
            </a:pPr>
            <a:r>
              <a:rPr lang="en-GB" sz="3400" dirty="0">
                <a:solidFill>
                  <a:srgbClr val="FFC000"/>
                </a:solidFill>
              </a:rPr>
              <a:t>AIM(S)</a:t>
            </a:r>
          </a:p>
          <a:p>
            <a:pPr marL="0" indent="0">
              <a:lnSpc>
                <a:spcPct val="120000"/>
              </a:lnSpc>
              <a:spcBef>
                <a:spcPts val="600"/>
              </a:spcBef>
              <a:buNone/>
            </a:pPr>
            <a:r>
              <a:rPr lang="en-GB" sz="2900" dirty="0">
                <a:solidFill>
                  <a:schemeClr val="bg1"/>
                </a:solidFill>
              </a:rPr>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p>
          <a:p>
            <a:pPr marL="0" indent="0">
              <a:lnSpc>
                <a:spcPct val="120000"/>
              </a:lnSpc>
              <a:spcBef>
                <a:spcPts val="600"/>
              </a:spcBef>
              <a:buNone/>
            </a:pPr>
            <a:r>
              <a:rPr lang="en-GB" sz="3400" dirty="0">
                <a:solidFill>
                  <a:srgbClr val="FFC000"/>
                </a:solidFill>
                <a:latin typeface="+mn-lt"/>
              </a:rPr>
              <a:t>LEARNING OUTCOMES</a:t>
            </a:r>
          </a:p>
          <a:p>
            <a:pPr marL="0" indent="0">
              <a:lnSpc>
                <a:spcPct val="120000"/>
              </a:lnSpc>
              <a:spcBef>
                <a:spcPts val="600"/>
              </a:spcBef>
              <a:buNone/>
            </a:pPr>
            <a:r>
              <a:rPr lang="en-GB" sz="2600" i="1" dirty="0">
                <a:solidFill>
                  <a:srgbClr val="FFC000"/>
                </a:solidFill>
                <a:latin typeface="+mn-lt"/>
              </a:rPr>
              <a:t>Upon the successful completion of this module, the student should be able to:</a:t>
            </a:r>
          </a:p>
          <a:p>
            <a:pPr>
              <a:lnSpc>
                <a:spcPct val="120000"/>
              </a:lnSpc>
              <a:spcBef>
                <a:spcPts val="600"/>
              </a:spcBef>
            </a:pPr>
            <a:r>
              <a:rPr lang="en-GB" sz="2900" dirty="0">
                <a:solidFill>
                  <a:schemeClr val="bg1"/>
                </a:solidFill>
              </a:rPr>
              <a:t>critically evaluate the emergence and development of the novel in the light of a broad backdrop of Enlightenment and post-enlightenment thought, particularly in relation to concepts of rationality and the individual;</a:t>
            </a:r>
          </a:p>
          <a:p>
            <a:pPr>
              <a:lnSpc>
                <a:spcPct val="120000"/>
              </a:lnSpc>
              <a:spcBef>
                <a:spcPts val="600"/>
              </a:spcBef>
            </a:pPr>
            <a:endParaRPr lang="en-GB" sz="1300" dirty="0">
              <a:solidFill>
                <a:schemeClr val="bg1"/>
              </a:solidFill>
            </a:endParaRPr>
          </a:p>
          <a:p>
            <a:pPr>
              <a:lnSpc>
                <a:spcPct val="120000"/>
              </a:lnSpc>
              <a:spcBef>
                <a:spcPts val="600"/>
              </a:spcBef>
            </a:pPr>
            <a:r>
              <a:rPr lang="en-GB" sz="2900" dirty="0">
                <a:solidFill>
                  <a:schemeClr val="bg1"/>
                </a:solidFill>
              </a:rPr>
              <a:t>exhibit a secure knowledge and theorised understanding of a range of novels from the eighteenth and nineteenth centuries in relation to the social and political contexts to which they contributed, and which shaped their development</a:t>
            </a:r>
            <a:endParaRPr lang="en-GB" dirty="0">
              <a:solidFill>
                <a:schemeClr val="bg1"/>
              </a:solidFill>
            </a:endParaRPr>
          </a:p>
        </p:txBody>
      </p:sp>
    </p:spTree>
    <p:extLst>
      <p:ext uri="{BB962C8B-B14F-4D97-AF65-F5344CB8AC3E}">
        <p14:creationId xmlns:p14="http://schemas.microsoft.com/office/powerpoint/2010/main" val="3362000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496944" cy="1052736"/>
          </a:xfrm>
        </p:spPr>
        <p:txBody>
          <a:bodyPr/>
          <a:lstStyle/>
          <a:p>
            <a:r>
              <a:rPr lang="en-GB" sz="3600" dirty="0">
                <a:solidFill>
                  <a:srgbClr val="FFC000"/>
                </a:solidFill>
                <a:effectLst/>
                <a:latin typeface="Felix Titling" panose="04060505060202020A04" pitchFamily="82" charset="0"/>
              </a:rPr>
              <a:t>New forms in a rational world</a:t>
            </a:r>
            <a:endParaRPr lang="en-GB" sz="3600" dirty="0">
              <a:solidFill>
                <a:srgbClr val="FFC000"/>
              </a:solidFill>
            </a:endParaRPr>
          </a:p>
        </p:txBody>
      </p:sp>
      <p:sp>
        <p:nvSpPr>
          <p:cNvPr id="3" name="Content Placeholder 2"/>
          <p:cNvSpPr>
            <a:spLocks noGrp="1"/>
          </p:cNvSpPr>
          <p:nvPr>
            <p:ph idx="1"/>
          </p:nvPr>
        </p:nvSpPr>
        <p:spPr>
          <a:xfrm>
            <a:off x="457200" y="1600200"/>
            <a:ext cx="8229600" cy="5069160"/>
          </a:xfrm>
          <a:noFill/>
        </p:spPr>
        <p:txBody>
          <a:bodyPr>
            <a:normAutofit lnSpcReduction="10000"/>
          </a:bodyPr>
          <a:lstStyle/>
          <a:p>
            <a:pPr marL="0" indent="0">
              <a:buNone/>
            </a:pPr>
            <a:r>
              <a:rPr lang="en-GB" u="sng" dirty="0">
                <a:solidFill>
                  <a:schemeClr val="bg1"/>
                </a:solidFill>
              </a:rPr>
              <a:t>Further confusion of rationality </a:t>
            </a:r>
          </a:p>
          <a:p>
            <a:r>
              <a:rPr lang="en-GB" dirty="0">
                <a:solidFill>
                  <a:schemeClr val="bg1"/>
                </a:solidFill>
              </a:rPr>
              <a:t>Disrupts cause and effect – chooses family not history </a:t>
            </a:r>
          </a:p>
          <a:p>
            <a:r>
              <a:rPr lang="en-GB" dirty="0">
                <a:solidFill>
                  <a:schemeClr val="bg1"/>
                </a:solidFill>
              </a:rPr>
              <a:t>Entering a child world</a:t>
            </a:r>
          </a:p>
          <a:p>
            <a:r>
              <a:rPr lang="en-GB" dirty="0">
                <a:solidFill>
                  <a:schemeClr val="bg1"/>
                </a:solidFill>
              </a:rPr>
              <a:t>The confusion of a child in a world of rules</a:t>
            </a:r>
          </a:p>
          <a:p>
            <a:r>
              <a:rPr lang="en-GB" dirty="0">
                <a:solidFill>
                  <a:schemeClr val="bg1"/>
                </a:solidFill>
              </a:rPr>
              <a:t>Language doesn't make sense</a:t>
            </a:r>
          </a:p>
          <a:p>
            <a:r>
              <a:rPr lang="en-GB" dirty="0">
                <a:solidFill>
                  <a:schemeClr val="bg1"/>
                </a:solidFill>
              </a:rPr>
              <a:t>Full of riddles ( the pleasure of getting things right) </a:t>
            </a:r>
          </a:p>
          <a:p>
            <a:r>
              <a:rPr lang="en-GB" dirty="0">
                <a:solidFill>
                  <a:schemeClr val="bg1"/>
                </a:solidFill>
              </a:rPr>
              <a:t>Construction of reality</a:t>
            </a:r>
          </a:p>
          <a:p>
            <a:r>
              <a:rPr lang="en-GB" dirty="0">
                <a:solidFill>
                  <a:schemeClr val="bg1"/>
                </a:solidFill>
              </a:rPr>
              <a:t> The realm of play for the adult ( Nina </a:t>
            </a:r>
            <a:r>
              <a:rPr lang="en-GB" dirty="0" err="1">
                <a:solidFill>
                  <a:schemeClr val="bg1"/>
                </a:solidFill>
              </a:rPr>
              <a:t>Auerbach</a:t>
            </a:r>
            <a:r>
              <a:rPr lang="en-GB" dirty="0">
                <a:solidFill>
                  <a:schemeClr val="bg1"/>
                </a:solidFill>
              </a:rPr>
              <a:t> – men and woman)</a:t>
            </a:r>
          </a:p>
          <a:p>
            <a:r>
              <a:rPr lang="en-GB" dirty="0">
                <a:solidFill>
                  <a:schemeClr val="bg1"/>
                </a:solidFill>
              </a:rPr>
              <a:t>Behaviour and control – from Pamela to Alice</a:t>
            </a:r>
          </a:p>
          <a:p>
            <a:r>
              <a:rPr lang="en-GB" dirty="0">
                <a:solidFill>
                  <a:schemeClr val="bg1"/>
                </a:solidFill>
              </a:rPr>
              <a:t>And questioning rules of a different space</a:t>
            </a:r>
          </a:p>
          <a:p>
            <a:endParaRPr lang="en-GB" dirty="0">
              <a:solidFill>
                <a:schemeClr val="bg1"/>
              </a:solidFill>
            </a:endParaRPr>
          </a:p>
        </p:txBody>
      </p:sp>
    </p:spTree>
    <p:extLst>
      <p:ext uri="{BB962C8B-B14F-4D97-AF65-F5344CB8AC3E}">
        <p14:creationId xmlns:p14="http://schemas.microsoft.com/office/powerpoint/2010/main" val="3933756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75556" y="1772816"/>
            <a:ext cx="7992888" cy="4608512"/>
          </a:xfrm>
        </p:spPr>
        <p:txBody>
          <a:bodyPr>
            <a:normAutofit/>
          </a:bodyPr>
          <a:lstStyle/>
          <a:p>
            <a:pPr marL="18288" indent="0">
              <a:buNone/>
            </a:pPr>
            <a:r>
              <a:rPr lang="en-GB" sz="2200" i="1" dirty="0">
                <a:solidFill>
                  <a:schemeClr val="bg1"/>
                </a:solidFill>
              </a:rPr>
              <a:t>Alice’s Adventures in Wonderland </a:t>
            </a:r>
            <a:r>
              <a:rPr lang="en-GB" sz="2200" dirty="0">
                <a:solidFill>
                  <a:schemeClr val="bg1"/>
                </a:solidFill>
              </a:rPr>
              <a:t>is the first book that was written for children that was not primarily didactic. Even more than </a:t>
            </a:r>
            <a:r>
              <a:rPr lang="en-GB" sz="2200" dirty="0" smtClean="0">
                <a:solidFill>
                  <a:schemeClr val="bg1"/>
                </a:solidFill>
              </a:rPr>
              <a:t>this, </a:t>
            </a:r>
            <a:r>
              <a:rPr lang="en-GB" sz="2200" dirty="0">
                <a:solidFill>
                  <a:srgbClr val="FFC000"/>
                </a:solidFill>
              </a:rPr>
              <a:t>the book mocked the moral lessons taught to children and rejected the model of socially responsible realism for a strangely logical fantasy</a:t>
            </a:r>
            <a:r>
              <a:rPr lang="en-GB" sz="2200" dirty="0">
                <a:solidFill>
                  <a:schemeClr val="bg1"/>
                </a:solidFill>
              </a:rPr>
              <a:t>. These two elements made the two Alice texts iconic texts in the emergence of children’s literature across the globe: apart from all the European languages, they have been translated into Swahili and Japanese, Kurdish, Arabic, Hindi, Inuit and several of the Aboriginal languages – and in many cases that translation has led to the emergence of a surreal, iconoclastic, irreverent children’s literature</a:t>
            </a:r>
            <a:r>
              <a:rPr lang="en-GB" dirty="0">
                <a:solidFill>
                  <a:schemeClr val="bg1"/>
                </a:solidFill>
              </a:rPr>
              <a:t>.</a:t>
            </a:r>
          </a:p>
          <a:p>
            <a:pPr marL="18288" indent="0">
              <a:buNone/>
            </a:pPr>
            <a:endParaRPr lang="en-GB" sz="800" dirty="0">
              <a:solidFill>
                <a:schemeClr val="bg1"/>
              </a:solidFill>
            </a:endParaRPr>
          </a:p>
        </p:txBody>
      </p:sp>
      <p:sp>
        <p:nvSpPr>
          <p:cNvPr id="5" name="Title 1"/>
          <p:cNvSpPr>
            <a:spLocks noGrp="1"/>
          </p:cNvSpPr>
          <p:nvPr>
            <p:ph type="title"/>
          </p:nvPr>
        </p:nvSpPr>
        <p:spPr>
          <a:xfrm>
            <a:off x="323528" y="260648"/>
            <a:ext cx="8445624" cy="835496"/>
          </a:xfrm>
        </p:spPr>
        <p:txBody>
          <a:bodyPr/>
          <a:lstStyle/>
          <a:p>
            <a:r>
              <a:rPr lang="en-GB" sz="3600" dirty="0">
                <a:solidFill>
                  <a:srgbClr val="FFC000"/>
                </a:solidFill>
                <a:effectLst/>
                <a:latin typeface="Felix Titling" panose="04060505060202020A04" pitchFamily="82" charset="0"/>
              </a:rPr>
              <a:t>LITERATURE FOR CHILDREN</a:t>
            </a:r>
          </a:p>
        </p:txBody>
      </p:sp>
    </p:spTree>
    <p:extLst>
      <p:ext uri="{BB962C8B-B14F-4D97-AF65-F5344CB8AC3E}">
        <p14:creationId xmlns:p14="http://schemas.microsoft.com/office/powerpoint/2010/main" val="3722076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36720" y="3140968"/>
            <a:ext cx="8496944" cy="936104"/>
          </a:xfrm>
        </p:spPr>
        <p:txBody>
          <a:bodyPr/>
          <a:lstStyle/>
          <a:p>
            <a:pPr algn="r">
              <a:lnSpc>
                <a:spcPct val="100000"/>
              </a:lnSpc>
            </a:pPr>
            <a:r>
              <a:rPr lang="en-GB" sz="2800" dirty="0">
                <a:solidFill>
                  <a:srgbClr val="FFFF00"/>
                </a:solidFill>
              </a:rPr>
              <a:t>  </a:t>
            </a:r>
            <a:br>
              <a:rPr lang="en-GB" sz="2800" dirty="0">
                <a:solidFill>
                  <a:srgbClr val="FFFF00"/>
                </a:solidFill>
              </a:rPr>
            </a:br>
            <a:r>
              <a:rPr lang="en-GB" sz="2400" dirty="0">
                <a:solidFill>
                  <a:srgbClr val="FFC000"/>
                </a:solidFill>
                <a:effectLst/>
                <a:latin typeface="Felix Titling" pitchFamily="82" charset="0"/>
              </a:rPr>
              <a:t>new </a:t>
            </a:r>
            <a:r>
              <a:rPr lang="en-GB" sz="2400" dirty="0" smtClean="0">
                <a:solidFill>
                  <a:srgbClr val="FFC000"/>
                </a:solidFill>
                <a:effectLst/>
                <a:latin typeface="Felix Titling" pitchFamily="82" charset="0"/>
              </a:rPr>
              <a:t>literatures &amp; OTHER WORLDS: </a:t>
            </a:r>
            <a:r>
              <a:rPr lang="en-GB" sz="2400" dirty="0">
                <a:solidFill>
                  <a:srgbClr val="FFC000"/>
                </a:solidFill>
                <a:effectLst/>
                <a:latin typeface="Felix Titling" pitchFamily="82" charset="0"/>
              </a:rPr>
              <a:t>Children's literature/ popular literature/ fantasy</a:t>
            </a:r>
            <a:endParaRPr lang="en-GB" sz="3200" dirty="0">
              <a:solidFill>
                <a:srgbClr val="FFC000"/>
              </a:solidFill>
              <a:effectLst/>
              <a:latin typeface="Felix Titling" pitchFamily="82" charset="0"/>
            </a:endParaRPr>
          </a:p>
        </p:txBody>
      </p:sp>
      <p:sp>
        <p:nvSpPr>
          <p:cNvPr id="2" name="Content Placeholder 1"/>
          <p:cNvSpPr>
            <a:spLocks noGrp="1"/>
          </p:cNvSpPr>
          <p:nvPr>
            <p:ph idx="1"/>
          </p:nvPr>
        </p:nvSpPr>
        <p:spPr>
          <a:xfrm>
            <a:off x="492369" y="4581128"/>
            <a:ext cx="8064896" cy="2160240"/>
          </a:xfrm>
        </p:spPr>
        <p:txBody>
          <a:bodyPr>
            <a:noAutofit/>
          </a:bodyPr>
          <a:lstStyle/>
          <a:p>
            <a:pPr marL="18288" indent="0">
              <a:buNone/>
            </a:pPr>
            <a:r>
              <a:rPr lang="en-GB" sz="2400" dirty="0">
                <a:solidFill>
                  <a:schemeClr val="bg1"/>
                </a:solidFill>
              </a:rPr>
              <a:t>‘</a:t>
            </a:r>
            <a:r>
              <a:rPr lang="en-GB" sz="2200" dirty="0">
                <a:solidFill>
                  <a:schemeClr val="bg1"/>
                </a:solidFill>
              </a:rPr>
              <a:t>an alternative language for coping with the conditions of a world at once… complicated and… repressed… Nonsense constituted an entire alternative aesthetic, making possible a radically different kind of art.’   </a:t>
            </a:r>
          </a:p>
          <a:p>
            <a:pPr marL="18288" indent="0">
              <a:buNone/>
            </a:pPr>
            <a:r>
              <a:rPr lang="en-GB" sz="2300" dirty="0">
                <a:solidFill>
                  <a:schemeClr val="bg1"/>
                </a:solidFill>
              </a:rPr>
              <a:t> </a:t>
            </a:r>
            <a:r>
              <a:rPr lang="en-GB" sz="2300" dirty="0" smtClean="0">
                <a:solidFill>
                  <a:schemeClr val="bg1"/>
                </a:solidFill>
              </a:rPr>
              <a:t>     </a:t>
            </a:r>
            <a:r>
              <a:rPr lang="en-GB" sz="2000" dirty="0" smtClean="0">
                <a:solidFill>
                  <a:schemeClr val="bg1"/>
                </a:solidFill>
              </a:rPr>
              <a:t>Stephen </a:t>
            </a:r>
            <a:r>
              <a:rPr lang="en-GB" sz="2000" dirty="0" err="1">
                <a:solidFill>
                  <a:schemeClr val="bg1"/>
                </a:solidFill>
              </a:rPr>
              <a:t>Prickett</a:t>
            </a:r>
            <a:r>
              <a:rPr lang="en-GB" sz="2000" dirty="0">
                <a:solidFill>
                  <a:schemeClr val="bg1"/>
                </a:solidFill>
              </a:rPr>
              <a:t>, </a:t>
            </a:r>
            <a:r>
              <a:rPr lang="en-GB" sz="2000" i="1" dirty="0">
                <a:solidFill>
                  <a:schemeClr val="bg1"/>
                </a:solidFill>
              </a:rPr>
              <a:t>Victorian Fantasy</a:t>
            </a:r>
            <a:r>
              <a:rPr lang="en-GB" sz="2000" dirty="0">
                <a:solidFill>
                  <a:schemeClr val="bg1"/>
                </a:solidFill>
              </a:rPr>
              <a:t>, (</a:t>
            </a:r>
            <a:r>
              <a:rPr lang="en-GB" sz="2000" dirty="0" smtClean="0">
                <a:solidFill>
                  <a:schemeClr val="bg1"/>
                </a:solidFill>
              </a:rPr>
              <a:t>Sussex: Harvester</a:t>
            </a:r>
            <a:r>
              <a:rPr lang="en-GB" sz="2000" dirty="0">
                <a:solidFill>
                  <a:schemeClr val="bg1"/>
                </a:solidFill>
              </a:rPr>
              <a:t>, 1979</a:t>
            </a:r>
            <a:r>
              <a:rPr lang="en-GB" sz="2000" dirty="0" smtClean="0">
                <a:solidFill>
                  <a:schemeClr val="bg1"/>
                </a:solidFill>
              </a:rPr>
              <a:t>)</a:t>
            </a:r>
            <a:endParaRPr lang="en-GB" sz="2300" dirty="0">
              <a:solidFill>
                <a:schemeClr val="bg1"/>
              </a:solidFill>
            </a:endParaRPr>
          </a:p>
        </p:txBody>
      </p:sp>
      <p:sp>
        <p:nvSpPr>
          <p:cNvPr id="4" name="Rectangle 3"/>
          <p:cNvSpPr/>
          <p:nvPr/>
        </p:nvSpPr>
        <p:spPr>
          <a:xfrm>
            <a:off x="441157" y="764704"/>
            <a:ext cx="8167319" cy="2092881"/>
          </a:xfrm>
          <a:prstGeom prst="rect">
            <a:avLst/>
          </a:prstGeom>
        </p:spPr>
        <p:txBody>
          <a:bodyPr wrap="square">
            <a:spAutoFit/>
          </a:bodyPr>
          <a:lstStyle/>
          <a:p>
            <a:r>
              <a:rPr lang="en-GB" sz="2200" dirty="0">
                <a:solidFill>
                  <a:schemeClr val="bg1"/>
                </a:solidFill>
                <a:latin typeface="+mj-lt"/>
              </a:rPr>
              <a:t>imperialism, understood as England's social mission, was a crucial part of the cultural representation of England to the English. </a:t>
            </a:r>
            <a:r>
              <a:rPr lang="en-GB" sz="2200" dirty="0">
                <a:solidFill>
                  <a:schemeClr val="bg1"/>
                </a:solidFill>
                <a:latin typeface="+mj-lt"/>
              </a:rPr>
              <a:t>The role of literature in the production of cultural representation should not be ignored. </a:t>
            </a:r>
            <a:endParaRPr lang="en-GB" sz="2200" dirty="0" smtClean="0">
              <a:solidFill>
                <a:schemeClr val="bg1"/>
              </a:solidFill>
              <a:latin typeface="+mj-lt"/>
            </a:endParaRPr>
          </a:p>
          <a:p>
            <a:r>
              <a:rPr lang="en-GB" sz="2200" dirty="0" smtClean="0">
                <a:solidFill>
                  <a:schemeClr val="bg1"/>
                </a:solidFill>
                <a:latin typeface="+mj-lt"/>
              </a:rPr>
              <a:t> </a:t>
            </a:r>
            <a:r>
              <a:rPr lang="en-GB" sz="2000" dirty="0" smtClean="0">
                <a:solidFill>
                  <a:schemeClr val="bg1"/>
                </a:solidFill>
                <a:latin typeface="+mj-lt"/>
              </a:rPr>
              <a:t>    </a:t>
            </a:r>
            <a:r>
              <a:rPr lang="en-GB" sz="2000" dirty="0" err="1" smtClean="0">
                <a:solidFill>
                  <a:schemeClr val="bg1"/>
                </a:solidFill>
                <a:latin typeface="+mj-lt"/>
              </a:rPr>
              <a:t>Gayatri</a:t>
            </a:r>
            <a:r>
              <a:rPr lang="en-GB" sz="2000" dirty="0" smtClean="0">
                <a:solidFill>
                  <a:schemeClr val="bg1"/>
                </a:solidFill>
                <a:latin typeface="+mj-lt"/>
              </a:rPr>
              <a:t> </a:t>
            </a:r>
            <a:r>
              <a:rPr lang="en-GB" sz="2000" dirty="0">
                <a:solidFill>
                  <a:schemeClr val="bg1"/>
                </a:solidFill>
                <a:latin typeface="+mj-lt"/>
              </a:rPr>
              <a:t>C. </a:t>
            </a:r>
            <a:r>
              <a:rPr lang="en-GB" sz="2000" dirty="0" err="1" smtClean="0">
                <a:solidFill>
                  <a:schemeClr val="bg1"/>
                </a:solidFill>
                <a:latin typeface="+mj-lt"/>
              </a:rPr>
              <a:t>Spivak</a:t>
            </a:r>
            <a:r>
              <a:rPr lang="en-GB" sz="2000" dirty="0" smtClean="0">
                <a:solidFill>
                  <a:schemeClr val="bg1"/>
                </a:solidFill>
                <a:latin typeface="+mj-lt"/>
              </a:rPr>
              <a:t>, ‘Three </a:t>
            </a:r>
            <a:r>
              <a:rPr lang="en-GB" sz="2000" dirty="0">
                <a:solidFill>
                  <a:schemeClr val="bg1"/>
                </a:solidFill>
                <a:latin typeface="+mj-lt"/>
              </a:rPr>
              <a:t>Women's Texts and a Critique of </a:t>
            </a:r>
            <a:r>
              <a:rPr lang="en-GB" sz="2000" dirty="0" smtClean="0">
                <a:solidFill>
                  <a:schemeClr val="bg1"/>
                </a:solidFill>
                <a:latin typeface="+mj-lt"/>
              </a:rPr>
              <a:t> </a:t>
            </a:r>
          </a:p>
          <a:p>
            <a:r>
              <a:rPr lang="en-GB" sz="2000" dirty="0">
                <a:solidFill>
                  <a:schemeClr val="bg1"/>
                </a:solidFill>
                <a:latin typeface="+mj-lt"/>
              </a:rPr>
              <a:t> </a:t>
            </a:r>
            <a:r>
              <a:rPr lang="en-GB" sz="2000" dirty="0" smtClean="0">
                <a:solidFill>
                  <a:schemeClr val="bg1"/>
                </a:solidFill>
                <a:latin typeface="+mj-lt"/>
              </a:rPr>
              <a:t>   Imperialism’, 1985 </a:t>
            </a:r>
            <a:endParaRPr lang="en-GB" sz="2000" dirty="0">
              <a:solidFill>
                <a:schemeClr val="bg1"/>
              </a:solidFill>
              <a:latin typeface="+mj-lt"/>
            </a:endParaRPr>
          </a:p>
        </p:txBody>
      </p:sp>
    </p:spTree>
    <p:extLst>
      <p:ext uri="{BB962C8B-B14F-4D97-AF65-F5344CB8AC3E}">
        <p14:creationId xmlns:p14="http://schemas.microsoft.com/office/powerpoint/2010/main" val="3774703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5805264"/>
            <a:ext cx="8676456" cy="836712"/>
          </a:xfrm>
          <a:noFill/>
        </p:spPr>
        <p:txBody>
          <a:bodyPr/>
          <a:lstStyle/>
          <a:p>
            <a:pPr algn="r"/>
            <a:r>
              <a:rPr lang="en-GB" sz="2800" dirty="0">
                <a:solidFill>
                  <a:srgbClr val="FFC000"/>
                </a:solidFill>
                <a:effectLst/>
                <a:latin typeface="Felix Titling" panose="04060505060202020A04" pitchFamily="82" charset="0"/>
              </a:rPr>
              <a:t>Edward </a:t>
            </a:r>
            <a:r>
              <a:rPr lang="en-GB" sz="2800" dirty="0" err="1">
                <a:solidFill>
                  <a:srgbClr val="FFC000"/>
                </a:solidFill>
                <a:effectLst/>
                <a:latin typeface="Felix Titling" panose="04060505060202020A04" pitchFamily="82" charset="0"/>
              </a:rPr>
              <a:t>lear</a:t>
            </a:r>
            <a:r>
              <a:rPr lang="en-GB" sz="2800" dirty="0">
                <a:solidFill>
                  <a:srgbClr val="FFC000"/>
                </a:solidFill>
                <a:effectLst/>
                <a:latin typeface="Felix Titling" panose="04060505060202020A04" pitchFamily="82" charset="0"/>
              </a:rPr>
              <a:t> nonsense limericks   </a:t>
            </a:r>
            <a:r>
              <a:rPr lang="en-GB" sz="2800" dirty="0">
                <a:solidFill>
                  <a:srgbClr val="FFFF00"/>
                </a:solidFill>
                <a:effectLst/>
                <a:latin typeface="Felix Titling" panose="04060505060202020A04" pitchFamily="82" charset="0"/>
              </a:rPr>
              <a:t>.</a:t>
            </a:r>
          </a:p>
        </p:txBody>
      </p:sp>
      <p:sp>
        <p:nvSpPr>
          <p:cNvPr id="2" name="Content Placeholder 1"/>
          <p:cNvSpPr>
            <a:spLocks noGrp="1"/>
          </p:cNvSpPr>
          <p:nvPr>
            <p:ph idx="1"/>
          </p:nvPr>
        </p:nvSpPr>
        <p:spPr>
          <a:xfrm>
            <a:off x="755576" y="620688"/>
            <a:ext cx="6984776" cy="4896544"/>
          </a:xfrm>
        </p:spPr>
        <p:txBody>
          <a:bodyPr>
            <a:normAutofit/>
          </a:bodyPr>
          <a:lstStyle/>
          <a:p>
            <a:pPr marL="18288" indent="0">
              <a:spcBef>
                <a:spcPts val="0"/>
              </a:spcBef>
              <a:buNone/>
            </a:pPr>
            <a:r>
              <a:rPr lang="en-GB" dirty="0">
                <a:solidFill>
                  <a:schemeClr val="bg1"/>
                </a:solidFill>
              </a:rPr>
              <a:t>78.</a:t>
            </a:r>
          </a:p>
          <a:p>
            <a:pPr marL="18288" indent="0">
              <a:spcBef>
                <a:spcPts val="0"/>
              </a:spcBef>
              <a:buNone/>
            </a:pPr>
            <a:r>
              <a:rPr lang="en-GB" sz="2300" dirty="0">
                <a:solidFill>
                  <a:schemeClr val="bg1"/>
                </a:solidFill>
              </a:rPr>
              <a:t>There was an old person of Dutton,</a:t>
            </a:r>
          </a:p>
          <a:p>
            <a:pPr marL="18288" indent="0">
              <a:spcBef>
                <a:spcPts val="0"/>
              </a:spcBef>
              <a:buNone/>
            </a:pPr>
            <a:r>
              <a:rPr lang="en-GB" sz="2300" dirty="0">
                <a:solidFill>
                  <a:schemeClr val="bg1"/>
                </a:solidFill>
              </a:rPr>
              <a:t>Whose head was so small as a button;</a:t>
            </a:r>
          </a:p>
          <a:p>
            <a:pPr marL="18288" indent="0">
              <a:spcBef>
                <a:spcPts val="0"/>
              </a:spcBef>
              <a:buNone/>
            </a:pPr>
            <a:r>
              <a:rPr lang="en-GB" sz="2300" dirty="0">
                <a:solidFill>
                  <a:schemeClr val="bg1"/>
                </a:solidFill>
              </a:rPr>
              <a:t>So to make it look big,</a:t>
            </a:r>
          </a:p>
          <a:p>
            <a:pPr marL="18288" indent="0">
              <a:spcBef>
                <a:spcPts val="0"/>
              </a:spcBef>
              <a:buNone/>
            </a:pPr>
            <a:r>
              <a:rPr lang="en-GB" sz="2300" dirty="0">
                <a:solidFill>
                  <a:schemeClr val="bg1"/>
                </a:solidFill>
              </a:rPr>
              <a:t>He purchased a wig,</a:t>
            </a:r>
          </a:p>
          <a:p>
            <a:pPr marL="18288" indent="0">
              <a:spcBef>
                <a:spcPts val="0"/>
              </a:spcBef>
              <a:buNone/>
            </a:pPr>
            <a:r>
              <a:rPr lang="en-GB" sz="2300" dirty="0">
                <a:solidFill>
                  <a:schemeClr val="bg1"/>
                </a:solidFill>
              </a:rPr>
              <a:t>And rapidly rushed about Dutton.</a:t>
            </a:r>
          </a:p>
          <a:p>
            <a:pPr marL="18288" indent="0">
              <a:spcBef>
                <a:spcPts val="0"/>
              </a:spcBef>
              <a:buNone/>
            </a:pPr>
            <a:endParaRPr lang="en-GB" sz="1400" dirty="0">
              <a:solidFill>
                <a:schemeClr val="bg1"/>
              </a:solidFill>
            </a:endParaRPr>
          </a:p>
          <a:p>
            <a:pPr marL="18288" indent="0">
              <a:spcBef>
                <a:spcPts val="0"/>
              </a:spcBef>
              <a:buNone/>
            </a:pPr>
            <a:r>
              <a:rPr lang="en-GB" dirty="0">
                <a:solidFill>
                  <a:schemeClr val="bg1"/>
                </a:solidFill>
              </a:rPr>
              <a:t>99.</a:t>
            </a:r>
          </a:p>
          <a:p>
            <a:pPr marL="18288" indent="0">
              <a:spcBef>
                <a:spcPts val="0"/>
              </a:spcBef>
              <a:buNone/>
            </a:pPr>
            <a:r>
              <a:rPr lang="en-GB" sz="2300" dirty="0">
                <a:solidFill>
                  <a:schemeClr val="bg1"/>
                </a:solidFill>
              </a:rPr>
              <a:t>There was an Old Person of Gretna,</a:t>
            </a:r>
          </a:p>
          <a:p>
            <a:pPr marL="18288" indent="0">
              <a:spcBef>
                <a:spcPts val="0"/>
              </a:spcBef>
              <a:buNone/>
            </a:pPr>
            <a:r>
              <a:rPr lang="en-GB" sz="2300" dirty="0">
                <a:solidFill>
                  <a:schemeClr val="bg1"/>
                </a:solidFill>
              </a:rPr>
              <a:t>Who rushed down the crater of Etna;</a:t>
            </a:r>
          </a:p>
          <a:p>
            <a:pPr marL="18288" indent="0">
              <a:spcBef>
                <a:spcPts val="0"/>
              </a:spcBef>
              <a:buNone/>
            </a:pPr>
            <a:r>
              <a:rPr lang="en-GB" sz="2300" dirty="0">
                <a:solidFill>
                  <a:schemeClr val="bg1"/>
                </a:solidFill>
              </a:rPr>
              <a:t>When they said, "Is it hot?"</a:t>
            </a:r>
          </a:p>
          <a:p>
            <a:pPr marL="18288" indent="0">
              <a:spcBef>
                <a:spcPts val="0"/>
              </a:spcBef>
              <a:buNone/>
            </a:pPr>
            <a:r>
              <a:rPr lang="en-GB" sz="2300" dirty="0">
                <a:solidFill>
                  <a:schemeClr val="bg1"/>
                </a:solidFill>
              </a:rPr>
              <a:t>He replied, "No, it's not!"</a:t>
            </a:r>
          </a:p>
          <a:p>
            <a:pPr marL="18288" indent="0">
              <a:spcBef>
                <a:spcPts val="0"/>
              </a:spcBef>
              <a:buNone/>
            </a:pPr>
            <a:r>
              <a:rPr lang="en-GB" sz="2300" dirty="0">
                <a:solidFill>
                  <a:schemeClr val="bg1"/>
                </a:solidFill>
              </a:rPr>
              <a:t>That mendacious Old Person of Gretna</a:t>
            </a:r>
            <a:r>
              <a:rPr lang="en-GB" sz="2300" dirty="0">
                <a:solidFill>
                  <a:schemeClr val="tx1"/>
                </a:solidFill>
              </a:rPr>
              <a:t>.</a:t>
            </a:r>
          </a:p>
        </p:txBody>
      </p:sp>
    </p:spTree>
    <p:extLst>
      <p:ext uri="{BB962C8B-B14F-4D97-AF65-F5344CB8AC3E}">
        <p14:creationId xmlns:p14="http://schemas.microsoft.com/office/powerpoint/2010/main" val="1189961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7464"/>
            <a:ext cx="8496944" cy="6509888"/>
          </a:xfrm>
        </p:spPr>
        <p:txBody>
          <a:bodyPr>
            <a:normAutofit fontScale="92500" lnSpcReduction="10000"/>
          </a:bodyPr>
          <a:lstStyle/>
          <a:p>
            <a:pPr marL="0" indent="0">
              <a:buNone/>
            </a:pPr>
            <a:r>
              <a:rPr lang="en-GB" sz="2300" dirty="0">
                <a:solidFill>
                  <a:schemeClr val="bg1"/>
                </a:solidFill>
              </a:rPr>
              <a:t>The closing paragraph of </a:t>
            </a:r>
            <a:r>
              <a:rPr lang="en-GB" sz="2300" i="1" dirty="0">
                <a:solidFill>
                  <a:schemeClr val="bg1"/>
                </a:solidFill>
              </a:rPr>
              <a:t>Wonderland</a:t>
            </a:r>
            <a:r>
              <a:rPr lang="en-GB" sz="2300" dirty="0">
                <a:solidFill>
                  <a:schemeClr val="bg1"/>
                </a:solidFill>
              </a:rPr>
              <a:t> is lovely but absurd as it </a:t>
            </a:r>
            <a:r>
              <a:rPr lang="en-GB" sz="2300" dirty="0">
                <a:solidFill>
                  <a:srgbClr val="FFC000"/>
                </a:solidFill>
              </a:rPr>
              <a:t>blithely affirms that the tale of Alice’s adventures, in which mothers sing sadistic lullabies, babies turn into pigs, and little girls shout at queens, will lead Alice’s older sister into reveries about delightful children and domestic bliss. </a:t>
            </a:r>
            <a:r>
              <a:rPr lang="en-GB" sz="2300" u="sng" dirty="0">
                <a:solidFill>
                  <a:schemeClr val="bg1"/>
                </a:solidFill>
              </a:rPr>
              <a:t>From a logical perspective, this final scene is as nonsensical as anything in Wonderland</a:t>
            </a:r>
            <a:r>
              <a:rPr lang="en-GB" sz="2300" dirty="0">
                <a:solidFill>
                  <a:schemeClr val="bg1"/>
                </a:solidFill>
              </a:rPr>
              <a:t>. I would like to suggest that the contrast between frames and adventures in the Alice books implies that the frames’ idealized visions of Alice are themselves constructed narratives, as fantastic in their own way as the </a:t>
            </a:r>
            <a:r>
              <a:rPr lang="en-GB" sz="2300" dirty="0" err="1">
                <a:solidFill>
                  <a:schemeClr val="bg1"/>
                </a:solidFill>
              </a:rPr>
              <a:t>dreamtales</a:t>
            </a:r>
            <a:r>
              <a:rPr lang="en-GB" sz="2300" dirty="0">
                <a:solidFill>
                  <a:schemeClr val="bg1"/>
                </a:solidFill>
              </a:rPr>
              <a:t> they so radically </a:t>
            </a:r>
            <a:r>
              <a:rPr lang="en-GB" sz="2300" dirty="0" smtClean="0">
                <a:solidFill>
                  <a:schemeClr val="bg1"/>
                </a:solidFill>
              </a:rPr>
              <a:t>reinterpret.</a:t>
            </a:r>
          </a:p>
          <a:p>
            <a:pPr marL="0" indent="0">
              <a:buNone/>
            </a:pPr>
            <a:r>
              <a:rPr lang="en-GB" sz="1500" dirty="0" smtClean="0">
                <a:solidFill>
                  <a:schemeClr val="bg1"/>
                </a:solidFill>
              </a:rPr>
              <a:t>…</a:t>
            </a:r>
          </a:p>
          <a:p>
            <a:pPr marL="0" indent="0">
              <a:buNone/>
            </a:pPr>
            <a:r>
              <a:rPr lang="en-GB" sz="2300" dirty="0">
                <a:solidFill>
                  <a:schemeClr val="bg1"/>
                </a:solidFill>
              </a:rPr>
              <a:t>The critic Edward Dowden … warns that children will retain their “beautiful soul[s]” only if they are given the proper reading matter: </a:t>
            </a:r>
            <a:r>
              <a:rPr lang="en-GB" sz="2300" dirty="0">
                <a:solidFill>
                  <a:srgbClr val="FFC000"/>
                </a:solidFill>
              </a:rPr>
              <a:t>“the natural craving of a little child’s mind is for romance. Supply it with mere facts and figures, and you starve it as effectually </a:t>
            </a:r>
            <a:r>
              <a:rPr lang="en-GB" sz="2300" dirty="0">
                <a:solidFill>
                  <a:schemeClr val="bg1"/>
                </a:solidFill>
              </a:rPr>
              <a:t>as if you offered a new-born infant a cask of sea-biscuits” (497, 501). In particular, these writers often assume that the tales will aid moral growth by delighting young readers. </a:t>
            </a:r>
            <a:endParaRPr lang="en-GB" sz="2300" dirty="0" smtClean="0">
              <a:solidFill>
                <a:schemeClr val="bg1"/>
              </a:solidFill>
            </a:endParaRPr>
          </a:p>
          <a:p>
            <a:pPr marL="363538" indent="0">
              <a:buNone/>
            </a:pPr>
            <a:r>
              <a:rPr lang="en-GB" sz="1900" dirty="0" smtClean="0">
                <a:solidFill>
                  <a:schemeClr val="bg1"/>
                </a:solidFill>
              </a:rPr>
              <a:t>Jennifer </a:t>
            </a:r>
            <a:r>
              <a:rPr lang="en-GB" sz="1900" dirty="0">
                <a:solidFill>
                  <a:schemeClr val="bg1"/>
                </a:solidFill>
              </a:rPr>
              <a:t>Geer, </a:t>
            </a:r>
            <a:r>
              <a:rPr lang="en-GB" sz="1900" dirty="0" smtClean="0">
                <a:solidFill>
                  <a:schemeClr val="bg1"/>
                </a:solidFill>
              </a:rPr>
              <a:t>“</a:t>
            </a:r>
            <a:r>
              <a:rPr lang="en-GB" sz="1900" dirty="0">
                <a:solidFill>
                  <a:schemeClr val="bg1"/>
                </a:solidFill>
              </a:rPr>
              <a:t>All sorts of pitfalls and surprises”: Competing Views </a:t>
            </a:r>
            <a:r>
              <a:rPr lang="en-GB" sz="1900" dirty="0" smtClean="0">
                <a:solidFill>
                  <a:schemeClr val="bg1"/>
                </a:solidFill>
              </a:rPr>
              <a:t>of Idealized </a:t>
            </a:r>
            <a:r>
              <a:rPr lang="en-GB" sz="1900" dirty="0">
                <a:solidFill>
                  <a:schemeClr val="bg1"/>
                </a:solidFill>
              </a:rPr>
              <a:t>Girlhood in Lewis Carroll’s </a:t>
            </a:r>
            <a:r>
              <a:rPr lang="en-GB" sz="1900" i="1" dirty="0">
                <a:solidFill>
                  <a:schemeClr val="bg1"/>
                </a:solidFill>
              </a:rPr>
              <a:t>Alice</a:t>
            </a:r>
            <a:r>
              <a:rPr lang="en-GB" sz="1900" dirty="0">
                <a:solidFill>
                  <a:schemeClr val="bg1"/>
                </a:solidFill>
              </a:rPr>
              <a:t> </a:t>
            </a:r>
            <a:r>
              <a:rPr lang="en-GB" sz="1900" dirty="0" smtClean="0">
                <a:solidFill>
                  <a:schemeClr val="bg1"/>
                </a:solidFill>
              </a:rPr>
              <a:t>Books’, </a:t>
            </a:r>
            <a:r>
              <a:rPr lang="en-GB" sz="1900" i="1" dirty="0" smtClean="0">
                <a:solidFill>
                  <a:schemeClr val="bg1"/>
                </a:solidFill>
              </a:rPr>
              <a:t>Children’s </a:t>
            </a:r>
            <a:r>
              <a:rPr lang="en-GB" sz="1900" i="1" dirty="0">
                <a:solidFill>
                  <a:schemeClr val="bg1"/>
                </a:solidFill>
              </a:rPr>
              <a:t>Literature </a:t>
            </a:r>
            <a:r>
              <a:rPr lang="en-GB" sz="1900" dirty="0">
                <a:solidFill>
                  <a:schemeClr val="bg1"/>
                </a:solidFill>
              </a:rPr>
              <a:t>31, ed. Julie Pfeiffer (Hollins </a:t>
            </a:r>
            <a:r>
              <a:rPr lang="en-GB" sz="1900" dirty="0" smtClean="0">
                <a:solidFill>
                  <a:schemeClr val="bg1"/>
                </a:solidFill>
              </a:rPr>
              <a:t>University, 2003</a:t>
            </a:r>
            <a:r>
              <a:rPr lang="en-GB" sz="1900" dirty="0">
                <a:solidFill>
                  <a:schemeClr val="bg1"/>
                </a:solidFill>
              </a:rPr>
              <a:t>).</a:t>
            </a:r>
          </a:p>
        </p:txBody>
      </p:sp>
    </p:spTree>
    <p:extLst>
      <p:ext uri="{BB962C8B-B14F-4D97-AF65-F5344CB8AC3E}">
        <p14:creationId xmlns:p14="http://schemas.microsoft.com/office/powerpoint/2010/main" val="1383346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5445224"/>
            <a:ext cx="8263880" cy="1210072"/>
          </a:xfrm>
          <a:noFill/>
        </p:spPr>
        <p:txBody>
          <a:bodyPr>
            <a:normAutofit fontScale="90000"/>
          </a:bodyPr>
          <a:lstStyle/>
          <a:p>
            <a:pPr algn="r">
              <a:lnSpc>
                <a:spcPct val="100000"/>
              </a:lnSpc>
            </a:pPr>
            <a:r>
              <a:rPr lang="en-GB" dirty="0"/>
              <a:t/>
            </a:r>
            <a:br>
              <a:rPr lang="en-GB" dirty="0"/>
            </a:br>
            <a:r>
              <a:rPr lang="en-GB" sz="4000" dirty="0">
                <a:solidFill>
                  <a:srgbClr val="FFC000"/>
                </a:solidFill>
                <a:effectLst/>
                <a:latin typeface="Felix Titling" pitchFamily="82" charset="0"/>
              </a:rPr>
              <a:t>The significance of </a:t>
            </a:r>
            <a:br>
              <a:rPr lang="en-GB" sz="4000" dirty="0">
                <a:solidFill>
                  <a:srgbClr val="FFC000"/>
                </a:solidFill>
                <a:effectLst/>
                <a:latin typeface="Felix Titling" pitchFamily="82" charset="0"/>
              </a:rPr>
            </a:br>
            <a:r>
              <a:rPr lang="en-GB" sz="4000" dirty="0">
                <a:solidFill>
                  <a:srgbClr val="FFC000"/>
                </a:solidFill>
                <a:effectLst/>
                <a:latin typeface="Felix Titling" pitchFamily="82" charset="0"/>
              </a:rPr>
              <a:t>the Alice books </a:t>
            </a:r>
            <a:endParaRPr lang="en-GB" dirty="0">
              <a:solidFill>
                <a:srgbClr val="FFC000"/>
              </a:solidFill>
              <a:effectLst/>
              <a:latin typeface="Felix Titling" pitchFamily="82" charset="0"/>
            </a:endParaRPr>
          </a:p>
        </p:txBody>
      </p:sp>
      <p:sp>
        <p:nvSpPr>
          <p:cNvPr id="2" name="Content Placeholder 1"/>
          <p:cNvSpPr>
            <a:spLocks noGrp="1"/>
          </p:cNvSpPr>
          <p:nvPr>
            <p:ph idx="1"/>
          </p:nvPr>
        </p:nvSpPr>
        <p:spPr>
          <a:xfrm>
            <a:off x="611560" y="548680"/>
            <a:ext cx="7344816" cy="4176464"/>
          </a:xfrm>
        </p:spPr>
        <p:txBody>
          <a:bodyPr>
            <a:normAutofit/>
          </a:bodyPr>
          <a:lstStyle/>
          <a:p>
            <a:pPr marL="18288" indent="0">
              <a:buNone/>
            </a:pPr>
            <a:r>
              <a:rPr lang="en-GB" sz="2600" dirty="0">
                <a:solidFill>
                  <a:schemeClr val="bg1"/>
                </a:solidFill>
              </a:rPr>
              <a:t>‘</a:t>
            </a:r>
            <a:r>
              <a:rPr lang="en-GB" dirty="0">
                <a:solidFill>
                  <a:schemeClr val="bg1"/>
                </a:solidFill>
              </a:rPr>
              <a:t>The way we imagine our lives is the way we are going to go on living our lives. </a:t>
            </a:r>
            <a:r>
              <a:rPr lang="en-GB" dirty="0">
                <a:solidFill>
                  <a:srgbClr val="FFC000"/>
                </a:solidFill>
              </a:rPr>
              <a:t>For the manner in which we tell ourselves about what is going on is the genre through which events become experiences. </a:t>
            </a:r>
            <a:r>
              <a:rPr lang="en-GB" dirty="0">
                <a:solidFill>
                  <a:schemeClr val="bg1"/>
                </a:solidFill>
              </a:rPr>
              <a:t>There are no bare events, plain facts, simple data--or rather this too is an archetypal fantasy: the </a:t>
            </a:r>
            <a:r>
              <a:rPr lang="en-GB" dirty="0" err="1">
                <a:solidFill>
                  <a:schemeClr val="bg1"/>
                </a:solidFill>
              </a:rPr>
              <a:t>simplistics</a:t>
            </a:r>
            <a:r>
              <a:rPr lang="en-GB" dirty="0">
                <a:solidFill>
                  <a:schemeClr val="bg1"/>
                </a:solidFill>
              </a:rPr>
              <a:t> of brute (or dead) nature.’ </a:t>
            </a:r>
          </a:p>
          <a:p>
            <a:pPr marL="18288" indent="0">
              <a:buNone/>
            </a:pPr>
            <a:r>
              <a:rPr lang="en-GB" sz="2000" dirty="0">
                <a:solidFill>
                  <a:schemeClr val="bg1"/>
                </a:solidFill>
              </a:rPr>
              <a:t>	James Hillman</a:t>
            </a:r>
            <a:r>
              <a:rPr lang="en-GB" sz="2000" i="1" dirty="0">
                <a:solidFill>
                  <a:schemeClr val="bg1"/>
                </a:solidFill>
              </a:rPr>
              <a:t>, Healing Fiction </a:t>
            </a:r>
            <a:r>
              <a:rPr lang="en-GB" sz="2000" dirty="0">
                <a:solidFill>
                  <a:schemeClr val="bg1"/>
                </a:solidFill>
              </a:rPr>
              <a:t>(Dallas, Texas: 	Spring Publications (Continuum Publishing 	Group), 1994) p.23.</a:t>
            </a:r>
          </a:p>
          <a:p>
            <a:endParaRPr lang="en-GB" dirty="0"/>
          </a:p>
        </p:txBody>
      </p:sp>
    </p:spTree>
    <p:extLst>
      <p:ext uri="{BB962C8B-B14F-4D97-AF65-F5344CB8AC3E}">
        <p14:creationId xmlns:p14="http://schemas.microsoft.com/office/powerpoint/2010/main" val="3690650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3"/>
          <p:cNvSpPr>
            <a:spLocks noGrp="1" noChangeArrowheads="1"/>
          </p:cNvSpPr>
          <p:nvPr>
            <p:ph idx="1"/>
          </p:nvPr>
        </p:nvSpPr>
        <p:spPr>
          <a:xfrm>
            <a:off x="-108519" y="260350"/>
            <a:ext cx="5616624" cy="6337300"/>
          </a:xfrm>
        </p:spPr>
        <p:txBody>
          <a:bodyPr/>
          <a:lstStyle/>
          <a:p>
            <a:pPr lvl="1" eaLnBrk="1" hangingPunct="1">
              <a:lnSpc>
                <a:spcPct val="80000"/>
              </a:lnSpc>
              <a:buFontTx/>
              <a:buNone/>
            </a:pPr>
            <a:endParaRPr lang="en-GB" sz="900" dirty="0">
              <a:solidFill>
                <a:schemeClr val="bg1"/>
              </a:solidFill>
              <a:latin typeface="Garamond" panose="02020404030301010803" pitchFamily="18" charset="0"/>
            </a:endParaRPr>
          </a:p>
          <a:p>
            <a:pPr lvl="1" eaLnBrk="1" hangingPunct="1">
              <a:lnSpc>
                <a:spcPct val="80000"/>
              </a:lnSpc>
              <a:buNone/>
            </a:pPr>
            <a:r>
              <a:rPr lang="en-GB" sz="3200" dirty="0">
                <a:solidFill>
                  <a:srgbClr val="FFC000"/>
                </a:solidFill>
                <a:latin typeface="Garamond" panose="02020404030301010803" pitchFamily="18" charset="0"/>
              </a:rPr>
              <a:t>Against Idleness and Mischief </a:t>
            </a:r>
          </a:p>
          <a:p>
            <a:pPr lvl="1" eaLnBrk="1" hangingPunct="1">
              <a:lnSpc>
                <a:spcPct val="80000"/>
              </a:lnSpc>
              <a:buNone/>
            </a:pPr>
            <a:endParaRPr lang="en-GB" sz="1200" dirty="0">
              <a:solidFill>
                <a:srgbClr val="FFC000"/>
              </a:solidFill>
            </a:endParaRPr>
          </a:p>
          <a:p>
            <a:pPr lvl="1" eaLnBrk="1" hangingPunct="1">
              <a:lnSpc>
                <a:spcPct val="80000"/>
              </a:lnSpc>
              <a:buFontTx/>
              <a:buNone/>
            </a:pPr>
            <a:r>
              <a:rPr lang="en-GB" sz="2200" dirty="0">
                <a:solidFill>
                  <a:schemeClr val="bg1"/>
                </a:solidFill>
              </a:rPr>
              <a:t>How doth the little busy bee </a:t>
            </a:r>
          </a:p>
          <a:p>
            <a:pPr lvl="1" eaLnBrk="1" hangingPunct="1">
              <a:lnSpc>
                <a:spcPct val="80000"/>
              </a:lnSpc>
              <a:buFontTx/>
              <a:buNone/>
            </a:pPr>
            <a:r>
              <a:rPr lang="en-GB" sz="2200" dirty="0">
                <a:solidFill>
                  <a:schemeClr val="bg1"/>
                </a:solidFill>
              </a:rPr>
              <a:t>Improve each shining hour, </a:t>
            </a:r>
          </a:p>
          <a:p>
            <a:pPr lvl="1" eaLnBrk="1" hangingPunct="1">
              <a:lnSpc>
                <a:spcPct val="80000"/>
              </a:lnSpc>
              <a:buFontTx/>
              <a:buNone/>
            </a:pPr>
            <a:r>
              <a:rPr lang="en-GB" sz="2200" dirty="0">
                <a:solidFill>
                  <a:schemeClr val="bg1"/>
                </a:solidFill>
              </a:rPr>
              <a:t>And gather honey all the day </a:t>
            </a:r>
          </a:p>
          <a:p>
            <a:pPr lvl="1" eaLnBrk="1" hangingPunct="1">
              <a:lnSpc>
                <a:spcPct val="80000"/>
              </a:lnSpc>
              <a:buFontTx/>
              <a:buNone/>
            </a:pPr>
            <a:r>
              <a:rPr lang="en-GB" sz="2200" dirty="0">
                <a:solidFill>
                  <a:schemeClr val="bg1"/>
                </a:solidFill>
              </a:rPr>
              <a:t>From every opening flower! </a:t>
            </a:r>
          </a:p>
          <a:p>
            <a:pPr lvl="1" eaLnBrk="1" hangingPunct="1">
              <a:lnSpc>
                <a:spcPct val="80000"/>
              </a:lnSpc>
              <a:buFontTx/>
              <a:buNone/>
            </a:pPr>
            <a:r>
              <a:rPr lang="en-GB" sz="2200" dirty="0">
                <a:solidFill>
                  <a:schemeClr val="bg1"/>
                </a:solidFill>
              </a:rPr>
              <a:t>How skilfully she builds her cell! </a:t>
            </a:r>
          </a:p>
          <a:p>
            <a:pPr lvl="1" eaLnBrk="1" hangingPunct="1">
              <a:lnSpc>
                <a:spcPct val="80000"/>
              </a:lnSpc>
              <a:buFontTx/>
              <a:buNone/>
            </a:pPr>
            <a:r>
              <a:rPr lang="en-GB" sz="2200" dirty="0">
                <a:solidFill>
                  <a:schemeClr val="bg1"/>
                </a:solidFill>
              </a:rPr>
              <a:t>How neat she spreads the wax! </a:t>
            </a:r>
          </a:p>
          <a:p>
            <a:pPr lvl="1" eaLnBrk="1" hangingPunct="1">
              <a:lnSpc>
                <a:spcPct val="80000"/>
              </a:lnSpc>
              <a:buFontTx/>
              <a:buNone/>
            </a:pPr>
            <a:r>
              <a:rPr lang="en-GB" sz="2200" dirty="0">
                <a:solidFill>
                  <a:schemeClr val="bg1"/>
                </a:solidFill>
              </a:rPr>
              <a:t>And labours hard to store it well </a:t>
            </a:r>
          </a:p>
          <a:p>
            <a:pPr lvl="1" eaLnBrk="1" hangingPunct="1">
              <a:lnSpc>
                <a:spcPct val="80000"/>
              </a:lnSpc>
              <a:buFontTx/>
              <a:buNone/>
            </a:pPr>
            <a:r>
              <a:rPr lang="en-GB" sz="2200" dirty="0">
                <a:solidFill>
                  <a:schemeClr val="bg1"/>
                </a:solidFill>
              </a:rPr>
              <a:t>With the sweet food she makes. </a:t>
            </a:r>
          </a:p>
          <a:p>
            <a:pPr lvl="1" eaLnBrk="1" hangingPunct="1">
              <a:lnSpc>
                <a:spcPct val="80000"/>
              </a:lnSpc>
              <a:buFontTx/>
              <a:buNone/>
            </a:pPr>
            <a:r>
              <a:rPr lang="en-GB" sz="2200" dirty="0">
                <a:solidFill>
                  <a:schemeClr val="bg1"/>
                </a:solidFill>
              </a:rPr>
              <a:t>In works of labour or of skill, </a:t>
            </a:r>
          </a:p>
          <a:p>
            <a:pPr lvl="1" eaLnBrk="1" hangingPunct="1">
              <a:lnSpc>
                <a:spcPct val="80000"/>
              </a:lnSpc>
              <a:buFontTx/>
              <a:buNone/>
            </a:pPr>
            <a:r>
              <a:rPr lang="en-GB" sz="2200" dirty="0">
                <a:solidFill>
                  <a:schemeClr val="bg1"/>
                </a:solidFill>
              </a:rPr>
              <a:t>I would be busy too; </a:t>
            </a:r>
          </a:p>
          <a:p>
            <a:pPr lvl="1" eaLnBrk="1" hangingPunct="1">
              <a:lnSpc>
                <a:spcPct val="80000"/>
              </a:lnSpc>
              <a:buFontTx/>
              <a:buNone/>
            </a:pPr>
            <a:r>
              <a:rPr lang="en-GB" sz="2200" dirty="0">
                <a:solidFill>
                  <a:schemeClr val="bg1"/>
                </a:solidFill>
              </a:rPr>
              <a:t>For Satan finds some mischief still </a:t>
            </a:r>
          </a:p>
          <a:p>
            <a:pPr lvl="1" eaLnBrk="1" hangingPunct="1">
              <a:lnSpc>
                <a:spcPct val="80000"/>
              </a:lnSpc>
              <a:buFontTx/>
              <a:buNone/>
            </a:pPr>
            <a:r>
              <a:rPr lang="en-GB" sz="2200" dirty="0">
                <a:solidFill>
                  <a:schemeClr val="bg1"/>
                </a:solidFill>
              </a:rPr>
              <a:t>For idle hands to do. </a:t>
            </a:r>
          </a:p>
          <a:p>
            <a:pPr lvl="1" eaLnBrk="1" hangingPunct="1">
              <a:lnSpc>
                <a:spcPct val="80000"/>
              </a:lnSpc>
              <a:buFontTx/>
              <a:buNone/>
            </a:pPr>
            <a:r>
              <a:rPr lang="en-GB" sz="2200" dirty="0">
                <a:solidFill>
                  <a:schemeClr val="bg1"/>
                </a:solidFill>
              </a:rPr>
              <a:t>In books, or work, or healthful play, </a:t>
            </a:r>
          </a:p>
          <a:p>
            <a:pPr lvl="1" eaLnBrk="1" hangingPunct="1">
              <a:lnSpc>
                <a:spcPct val="80000"/>
              </a:lnSpc>
              <a:buFontTx/>
              <a:buNone/>
            </a:pPr>
            <a:r>
              <a:rPr lang="en-GB" sz="2200" dirty="0">
                <a:solidFill>
                  <a:schemeClr val="bg1"/>
                </a:solidFill>
              </a:rPr>
              <a:t>Let my first years be passed, </a:t>
            </a:r>
          </a:p>
          <a:p>
            <a:pPr lvl="1" eaLnBrk="1" hangingPunct="1">
              <a:lnSpc>
                <a:spcPct val="80000"/>
              </a:lnSpc>
              <a:buFontTx/>
              <a:buNone/>
            </a:pPr>
            <a:r>
              <a:rPr lang="en-GB" sz="2200" dirty="0">
                <a:solidFill>
                  <a:schemeClr val="bg1"/>
                </a:solidFill>
              </a:rPr>
              <a:t>That I may give for every day </a:t>
            </a:r>
          </a:p>
          <a:p>
            <a:pPr lvl="1" eaLnBrk="1" hangingPunct="1">
              <a:lnSpc>
                <a:spcPct val="80000"/>
              </a:lnSpc>
              <a:buFontTx/>
              <a:buNone/>
            </a:pPr>
            <a:r>
              <a:rPr lang="en-GB" sz="2200" dirty="0">
                <a:solidFill>
                  <a:schemeClr val="bg1"/>
                </a:solidFill>
              </a:rPr>
              <a:t>Some good account at last</a:t>
            </a:r>
          </a:p>
        </p:txBody>
      </p:sp>
      <p:sp>
        <p:nvSpPr>
          <p:cNvPr id="7171" name="Rectangle 6"/>
          <p:cNvSpPr>
            <a:spLocks noChangeArrowheads="1"/>
          </p:cNvSpPr>
          <p:nvPr/>
        </p:nvSpPr>
        <p:spPr bwMode="auto">
          <a:xfrm>
            <a:off x="5436791" y="5264807"/>
            <a:ext cx="3240087" cy="1477328"/>
          </a:xfrm>
          <a:prstGeom prst="rect">
            <a:avLst/>
          </a:prstGeom>
          <a:noFill/>
          <a:ln w="9525">
            <a:noFill/>
            <a:miter lim="800000"/>
            <a:headEnd/>
            <a:tailEnd/>
          </a:ln>
          <a:effectLst/>
        </p:spPr>
        <p:txBody>
          <a:bodyPr>
            <a:spAutoFit/>
          </a:bodyPr>
          <a:lstStyle/>
          <a:p>
            <a:pPr algn="r">
              <a:defRPr/>
            </a:pPr>
            <a:endParaRPr lang="en-GB" dirty="0">
              <a:solidFill>
                <a:schemeClr val="bg1"/>
              </a:solidFill>
            </a:endParaRPr>
          </a:p>
          <a:p>
            <a:pPr algn="r">
              <a:defRPr/>
            </a:pPr>
            <a:r>
              <a:rPr lang="en-US" sz="2000" dirty="0">
                <a:solidFill>
                  <a:schemeClr val="bg1"/>
                </a:solidFill>
              </a:rPr>
              <a:t>Isaac Watts </a:t>
            </a:r>
            <a:r>
              <a:rPr lang="en-GB" sz="2000" i="1" dirty="0">
                <a:solidFill>
                  <a:schemeClr val="bg1"/>
                </a:solidFill>
              </a:rPr>
              <a:t>The Divine and Moral Songs for the Use of Children</a:t>
            </a:r>
            <a:r>
              <a:rPr lang="en-GB" sz="2000" b="1" dirty="0">
                <a:solidFill>
                  <a:schemeClr val="bg1"/>
                </a:solidFill>
              </a:rPr>
              <a:t>, </a:t>
            </a:r>
            <a:r>
              <a:rPr lang="en-GB" sz="2000" dirty="0">
                <a:solidFill>
                  <a:schemeClr val="bg1"/>
                </a:solidFill>
              </a:rPr>
              <a:t>1715</a:t>
            </a:r>
          </a:p>
          <a:p>
            <a:pPr algn="r">
              <a:defRPr/>
            </a:pPr>
            <a:endParaRPr lang="en-GB" sz="1200" b="1" dirty="0">
              <a:solidFill>
                <a:schemeClr val="bg1"/>
              </a:solidFill>
            </a:endParaRPr>
          </a:p>
        </p:txBody>
      </p:sp>
      <p:sp>
        <p:nvSpPr>
          <p:cNvPr id="2" name="Rectangle 1">
            <a:extLst>
              <a:ext uri="{FF2B5EF4-FFF2-40B4-BE49-F238E27FC236}">
                <a16:creationId xmlns:a16="http://schemas.microsoft.com/office/drawing/2014/main" id="{BC4A2518-332A-43B3-850F-4397B8D7BBB7}"/>
              </a:ext>
            </a:extLst>
          </p:cNvPr>
          <p:cNvSpPr/>
          <p:nvPr/>
        </p:nvSpPr>
        <p:spPr>
          <a:xfrm>
            <a:off x="5855278" y="3573016"/>
            <a:ext cx="2807990" cy="1815882"/>
          </a:xfrm>
          <a:prstGeom prst="rect">
            <a:avLst/>
          </a:prstGeom>
        </p:spPr>
        <p:txBody>
          <a:bodyPr wrap="square">
            <a:spAutoFit/>
          </a:bodyPr>
          <a:lstStyle/>
          <a:p>
            <a:pPr algn="r">
              <a:defRPr/>
            </a:pPr>
            <a:r>
              <a:rPr lang="en-GB" sz="2800" dirty="0">
                <a:solidFill>
                  <a:srgbClr val="FFC000"/>
                </a:solidFill>
                <a:latin typeface="+mj-lt"/>
              </a:rPr>
              <a:t>THE EMERGENCE OF MODERN CHILDHOOD</a:t>
            </a:r>
          </a:p>
        </p:txBody>
      </p:sp>
    </p:spTree>
    <p:extLst>
      <p:ext uri="{BB962C8B-B14F-4D97-AF65-F5344CB8AC3E}">
        <p14:creationId xmlns:p14="http://schemas.microsoft.com/office/powerpoint/2010/main" val="970072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395536" y="692696"/>
            <a:ext cx="5616624" cy="4176464"/>
          </a:xfrm>
          <a:noFill/>
        </p:spPr>
        <p:txBody>
          <a:bodyPr>
            <a:normAutofit/>
          </a:bodyPr>
          <a:lstStyle/>
          <a:p>
            <a:pPr eaLnBrk="1" hangingPunct="1">
              <a:spcBef>
                <a:spcPts val="0"/>
              </a:spcBef>
              <a:buFontTx/>
              <a:buNone/>
            </a:pPr>
            <a:r>
              <a:rPr lang="en-GB" sz="3200" dirty="0">
                <a:solidFill>
                  <a:srgbClr val="FFC000"/>
                </a:solidFill>
                <a:latin typeface="Garamond" panose="02020404030301010803" pitchFamily="18" charset="0"/>
              </a:rPr>
              <a:t>How Doth the Little Crocodile</a:t>
            </a:r>
            <a:br>
              <a:rPr lang="en-GB" sz="3200" dirty="0">
                <a:solidFill>
                  <a:srgbClr val="FFC000"/>
                </a:solidFill>
                <a:latin typeface="Garamond" panose="02020404030301010803" pitchFamily="18" charset="0"/>
              </a:rPr>
            </a:br>
            <a:r>
              <a:rPr lang="en-GB" sz="1800" dirty="0">
                <a:solidFill>
                  <a:srgbClr val="FFC000"/>
                </a:solidFill>
                <a:latin typeface="Garamond" panose="02020404030301010803" pitchFamily="18" charset="0"/>
              </a:rPr>
              <a:t/>
            </a:r>
            <a:br>
              <a:rPr lang="en-GB" sz="1800" dirty="0">
                <a:solidFill>
                  <a:srgbClr val="FFC000"/>
                </a:solidFill>
                <a:latin typeface="Garamond" panose="02020404030301010803" pitchFamily="18" charset="0"/>
              </a:rPr>
            </a:br>
            <a:r>
              <a:rPr lang="en-GB" sz="2200" dirty="0">
                <a:solidFill>
                  <a:schemeClr val="bg1"/>
                </a:solidFill>
              </a:rPr>
              <a:t>How doth the little crocodile</a:t>
            </a:r>
            <a:br>
              <a:rPr lang="en-GB" sz="2200" dirty="0">
                <a:solidFill>
                  <a:schemeClr val="bg1"/>
                </a:solidFill>
              </a:rPr>
            </a:br>
            <a:r>
              <a:rPr lang="en-GB" sz="2200" dirty="0">
                <a:solidFill>
                  <a:schemeClr val="bg1"/>
                </a:solidFill>
              </a:rPr>
              <a:t>Improve his shining tail,</a:t>
            </a:r>
            <a:br>
              <a:rPr lang="en-GB" sz="2200" dirty="0">
                <a:solidFill>
                  <a:schemeClr val="bg1"/>
                </a:solidFill>
              </a:rPr>
            </a:br>
            <a:r>
              <a:rPr lang="en-GB" sz="2200" dirty="0">
                <a:solidFill>
                  <a:schemeClr val="bg1"/>
                </a:solidFill>
              </a:rPr>
              <a:t>And pour the waters of the Nile</a:t>
            </a:r>
            <a:br>
              <a:rPr lang="en-GB" sz="2200" dirty="0">
                <a:solidFill>
                  <a:schemeClr val="bg1"/>
                </a:solidFill>
              </a:rPr>
            </a:br>
            <a:r>
              <a:rPr lang="en-GB" sz="2200" dirty="0">
                <a:solidFill>
                  <a:schemeClr val="bg1"/>
                </a:solidFill>
              </a:rPr>
              <a:t>On every golden scale!</a:t>
            </a:r>
            <a:br>
              <a:rPr lang="en-GB" sz="2200" dirty="0">
                <a:solidFill>
                  <a:schemeClr val="bg1"/>
                </a:solidFill>
              </a:rPr>
            </a:br>
            <a:r>
              <a:rPr lang="en-GB" sz="2200" dirty="0">
                <a:solidFill>
                  <a:schemeClr val="bg1"/>
                </a:solidFill>
              </a:rPr>
              <a:t/>
            </a:r>
            <a:br>
              <a:rPr lang="en-GB" sz="2200" dirty="0">
                <a:solidFill>
                  <a:schemeClr val="bg1"/>
                </a:solidFill>
              </a:rPr>
            </a:br>
            <a:r>
              <a:rPr lang="en-GB" sz="2200" dirty="0">
                <a:solidFill>
                  <a:schemeClr val="bg1"/>
                </a:solidFill>
              </a:rPr>
              <a:t>How cheerfully he seems to grin,</a:t>
            </a:r>
            <a:br>
              <a:rPr lang="en-GB" sz="2200" dirty="0">
                <a:solidFill>
                  <a:schemeClr val="bg1"/>
                </a:solidFill>
              </a:rPr>
            </a:br>
            <a:r>
              <a:rPr lang="en-GB" sz="2200" dirty="0">
                <a:solidFill>
                  <a:schemeClr val="bg1"/>
                </a:solidFill>
              </a:rPr>
              <a:t>How neatly spreads his claws,</a:t>
            </a:r>
            <a:br>
              <a:rPr lang="en-GB" sz="2200" dirty="0">
                <a:solidFill>
                  <a:schemeClr val="bg1"/>
                </a:solidFill>
              </a:rPr>
            </a:br>
            <a:r>
              <a:rPr lang="en-GB" sz="2200" dirty="0">
                <a:solidFill>
                  <a:schemeClr val="bg1"/>
                </a:solidFill>
              </a:rPr>
              <a:t>And welcomes little fishes in</a:t>
            </a:r>
            <a:br>
              <a:rPr lang="en-GB" sz="2200" dirty="0">
                <a:solidFill>
                  <a:schemeClr val="bg1"/>
                </a:solidFill>
              </a:rPr>
            </a:br>
            <a:r>
              <a:rPr lang="en-GB" sz="2200" dirty="0">
                <a:solidFill>
                  <a:schemeClr val="bg1"/>
                </a:solidFill>
              </a:rPr>
              <a:t>With gently smiling jaws! </a:t>
            </a:r>
          </a:p>
        </p:txBody>
      </p:sp>
      <p:sp>
        <p:nvSpPr>
          <p:cNvPr id="9219" name="Rectangle 4"/>
          <p:cNvSpPr>
            <a:spLocks noChangeArrowheads="1"/>
          </p:cNvSpPr>
          <p:nvPr/>
        </p:nvSpPr>
        <p:spPr bwMode="auto">
          <a:xfrm>
            <a:off x="5868144" y="3789040"/>
            <a:ext cx="2736031" cy="2985433"/>
          </a:xfrm>
          <a:prstGeom prst="rect">
            <a:avLst/>
          </a:prstGeom>
          <a:noFill/>
          <a:ln w="9525">
            <a:noFill/>
            <a:miter lim="800000"/>
            <a:headEnd/>
            <a:tailEnd/>
          </a:ln>
          <a:effectLst/>
        </p:spPr>
        <p:txBody>
          <a:bodyPr wrap="square">
            <a:spAutoFit/>
          </a:bodyPr>
          <a:lstStyle/>
          <a:p>
            <a:pPr algn="r">
              <a:defRPr/>
            </a:pPr>
            <a:r>
              <a:rPr lang="en-GB" sz="2800" dirty="0">
                <a:solidFill>
                  <a:srgbClr val="FFC000"/>
                </a:solidFill>
                <a:latin typeface="+mj-lt"/>
              </a:rPr>
              <a:t>THE </a:t>
            </a:r>
            <a:r>
              <a:rPr lang="en-GB" sz="2800" dirty="0" smtClean="0">
                <a:solidFill>
                  <a:srgbClr val="FFC000"/>
                </a:solidFill>
                <a:latin typeface="+mj-lt"/>
              </a:rPr>
              <a:t>EMERGENCE </a:t>
            </a:r>
            <a:endParaRPr lang="en-GB" sz="2800" dirty="0" smtClean="0">
              <a:solidFill>
                <a:srgbClr val="FFC000"/>
              </a:solidFill>
              <a:latin typeface="+mj-lt"/>
            </a:endParaRPr>
          </a:p>
          <a:p>
            <a:pPr algn="r">
              <a:defRPr/>
            </a:pPr>
            <a:r>
              <a:rPr lang="en-GB" sz="2800" dirty="0" smtClean="0">
                <a:solidFill>
                  <a:srgbClr val="FFC000"/>
                </a:solidFill>
                <a:latin typeface="+mj-lt"/>
              </a:rPr>
              <a:t>OF </a:t>
            </a:r>
            <a:r>
              <a:rPr lang="en-GB" sz="2800" dirty="0">
                <a:solidFill>
                  <a:srgbClr val="FFC000"/>
                </a:solidFill>
                <a:latin typeface="+mj-lt"/>
              </a:rPr>
              <a:t>MODERN CHILDHOOD</a:t>
            </a:r>
          </a:p>
          <a:p>
            <a:pPr algn="r">
              <a:lnSpc>
                <a:spcPct val="80000"/>
              </a:lnSpc>
              <a:spcBef>
                <a:spcPct val="20000"/>
              </a:spcBef>
              <a:defRPr/>
            </a:pPr>
            <a:endParaRPr lang="en-GB" sz="1800" b="1" dirty="0">
              <a:solidFill>
                <a:schemeClr val="bg1"/>
              </a:solidFill>
            </a:endParaRPr>
          </a:p>
          <a:p>
            <a:pPr algn="r">
              <a:lnSpc>
                <a:spcPct val="80000"/>
              </a:lnSpc>
              <a:spcBef>
                <a:spcPct val="20000"/>
              </a:spcBef>
              <a:defRPr/>
            </a:pPr>
            <a:r>
              <a:rPr lang="en-GB" sz="2000" dirty="0">
                <a:solidFill>
                  <a:schemeClr val="bg1"/>
                </a:solidFill>
              </a:rPr>
              <a:t>Mockery </a:t>
            </a:r>
            <a:r>
              <a:rPr lang="en-GB" sz="2000" i="1" dirty="0" smtClean="0">
                <a:solidFill>
                  <a:schemeClr val="bg1"/>
                </a:solidFill>
              </a:rPr>
              <a:t>&amp;</a:t>
            </a:r>
            <a:r>
              <a:rPr lang="en-GB" sz="2000" dirty="0" smtClean="0">
                <a:solidFill>
                  <a:schemeClr val="bg1"/>
                </a:solidFill>
              </a:rPr>
              <a:t> </a:t>
            </a:r>
            <a:r>
              <a:rPr lang="en-GB" sz="2000" dirty="0">
                <a:solidFill>
                  <a:schemeClr val="bg1"/>
                </a:solidFill>
              </a:rPr>
              <a:t>appetite </a:t>
            </a:r>
            <a:endParaRPr lang="en-GB" sz="2000" dirty="0" smtClean="0">
              <a:solidFill>
                <a:schemeClr val="bg1"/>
              </a:solidFill>
            </a:endParaRPr>
          </a:p>
          <a:p>
            <a:pPr algn="r">
              <a:lnSpc>
                <a:spcPct val="80000"/>
              </a:lnSpc>
              <a:spcBef>
                <a:spcPct val="20000"/>
              </a:spcBef>
              <a:defRPr/>
            </a:pPr>
            <a:r>
              <a:rPr lang="en-GB" sz="2000" dirty="0" smtClean="0">
                <a:solidFill>
                  <a:schemeClr val="bg1"/>
                </a:solidFill>
              </a:rPr>
              <a:t>Lewis </a:t>
            </a:r>
            <a:r>
              <a:rPr lang="en-GB" sz="2000" dirty="0">
                <a:solidFill>
                  <a:schemeClr val="bg1"/>
                </a:solidFill>
              </a:rPr>
              <a:t>Carroll 1865 </a:t>
            </a:r>
          </a:p>
          <a:p>
            <a:pPr algn="r">
              <a:lnSpc>
                <a:spcPct val="80000"/>
              </a:lnSpc>
              <a:spcBef>
                <a:spcPct val="20000"/>
              </a:spcBef>
              <a:defRPr/>
            </a:pPr>
            <a:endParaRPr lang="en-GB" b="1" dirty="0">
              <a:solidFill>
                <a:schemeClr val="bg1"/>
              </a:solidFill>
            </a:endParaRPr>
          </a:p>
        </p:txBody>
      </p:sp>
    </p:spTree>
    <p:extLst>
      <p:ext uri="{BB962C8B-B14F-4D97-AF65-F5344CB8AC3E}">
        <p14:creationId xmlns:p14="http://schemas.microsoft.com/office/powerpoint/2010/main" val="49024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227165" y="5910828"/>
            <a:ext cx="8784976" cy="914400"/>
          </a:xfrm>
          <a:noFill/>
        </p:spPr>
        <p:txBody>
          <a:bodyPr/>
          <a:lstStyle/>
          <a:p>
            <a:pPr algn="r"/>
            <a:r>
              <a:rPr lang="en-GB" sz="3200" dirty="0">
                <a:solidFill>
                  <a:srgbClr val="FFC000"/>
                </a:solidFill>
                <a:effectLst/>
                <a:latin typeface="Felix Titling" pitchFamily="82" charset="0"/>
              </a:rPr>
              <a:t>The inadequacy of education</a:t>
            </a:r>
          </a:p>
        </p:txBody>
      </p:sp>
      <p:sp>
        <p:nvSpPr>
          <p:cNvPr id="2" name="Content Placeholder 1"/>
          <p:cNvSpPr>
            <a:spLocks noGrp="1"/>
          </p:cNvSpPr>
          <p:nvPr>
            <p:ph idx="1"/>
          </p:nvPr>
        </p:nvSpPr>
        <p:spPr>
          <a:xfrm>
            <a:off x="251520" y="188640"/>
            <a:ext cx="8784976" cy="5976664"/>
          </a:xfrm>
        </p:spPr>
        <p:txBody>
          <a:bodyPr>
            <a:normAutofit/>
          </a:bodyPr>
          <a:lstStyle/>
          <a:p>
            <a:pPr marL="18288" indent="0">
              <a:buNone/>
            </a:pPr>
            <a:r>
              <a:rPr lang="en-GB" dirty="0">
                <a:effectLst/>
              </a:rPr>
              <a:t>  </a:t>
            </a:r>
            <a:r>
              <a:rPr lang="en-GB" dirty="0">
                <a:solidFill>
                  <a:schemeClr val="bg1"/>
                </a:solidFill>
                <a:effectLst/>
              </a:rPr>
              <a:t> </a:t>
            </a:r>
            <a:r>
              <a:rPr lang="en-GB" sz="2200" dirty="0">
                <a:solidFill>
                  <a:schemeClr val="bg1"/>
                </a:solidFill>
                <a:effectLst/>
              </a:rPr>
              <a:t>"If everybody minded their own business," the Duchess said in a hoarse growl, "the world would go round a deal faster than it does." </a:t>
            </a:r>
          </a:p>
          <a:p>
            <a:pPr marL="18288" indent="0">
              <a:buNone/>
            </a:pPr>
            <a:r>
              <a:rPr lang="en-GB" sz="2200" dirty="0">
                <a:solidFill>
                  <a:schemeClr val="bg1"/>
                </a:solidFill>
                <a:effectLst/>
              </a:rPr>
              <a:t>   "Which would not be an advantage," said Alice, who felt very glad to get an opportunity of showing off a little of her knowledge   "just think what work it would make with the day and night! You see, the earth takes twenty-four hours to turn round on its axis -- -" </a:t>
            </a:r>
          </a:p>
          <a:p>
            <a:pPr marL="18288" indent="0">
              <a:buNone/>
            </a:pPr>
            <a:r>
              <a:rPr lang="en-GB" sz="2200" dirty="0">
                <a:solidFill>
                  <a:schemeClr val="bg1"/>
                </a:solidFill>
                <a:effectLst/>
              </a:rPr>
              <a:t>   "Talking of axes," said the Duchess, "chop off her head!" </a:t>
            </a:r>
          </a:p>
          <a:p>
            <a:pPr marL="18288" indent="0">
              <a:buNone/>
            </a:pPr>
            <a:r>
              <a:rPr lang="en-GB" sz="2200" dirty="0">
                <a:solidFill>
                  <a:schemeClr val="bg1"/>
                </a:solidFill>
                <a:effectLst/>
              </a:rPr>
              <a:t>   Alice glanced rather anxiously at the cook, to see if she meant to take the hint; but the cook was busily engaged in stirring the soup, and did not seem to be listening, so she ventured to go on again "Twenty-four hours, I think; or is it twelve? </a:t>
            </a:r>
          </a:p>
          <a:p>
            <a:pPr marL="18288" indent="0">
              <a:buNone/>
            </a:pPr>
            <a:r>
              <a:rPr lang="en-GB" sz="2200" dirty="0">
                <a:solidFill>
                  <a:schemeClr val="bg1"/>
                </a:solidFill>
                <a:effectLst/>
              </a:rPr>
              <a:t>   "Oh, don't bother me," said the Duchess; "I never could abide figures!”</a:t>
            </a:r>
            <a:endParaRPr lang="en-GB" dirty="0">
              <a:solidFill>
                <a:schemeClr val="bg1"/>
              </a:solidFill>
            </a:endParaRPr>
          </a:p>
        </p:txBody>
      </p:sp>
    </p:spTree>
    <p:extLst>
      <p:ext uri="{BB962C8B-B14F-4D97-AF65-F5344CB8AC3E}">
        <p14:creationId xmlns:p14="http://schemas.microsoft.com/office/powerpoint/2010/main" val="582619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648072"/>
          </a:xfrm>
        </p:spPr>
        <p:txBody>
          <a:bodyPr/>
          <a:lstStyle/>
          <a:p>
            <a:r>
              <a:rPr lang="en-GB" sz="3600" dirty="0">
                <a:solidFill>
                  <a:srgbClr val="FFC000"/>
                </a:solidFill>
                <a:effectLst/>
                <a:latin typeface="Felix Titling" panose="04060505060202020A04" pitchFamily="82" charset="0"/>
              </a:rPr>
              <a:t>LITERATURE FOR CHILDREN </a:t>
            </a:r>
          </a:p>
        </p:txBody>
      </p:sp>
      <p:sp>
        <p:nvSpPr>
          <p:cNvPr id="3" name="Content Placeholder 2"/>
          <p:cNvSpPr>
            <a:spLocks noGrp="1"/>
          </p:cNvSpPr>
          <p:nvPr>
            <p:ph idx="1"/>
          </p:nvPr>
        </p:nvSpPr>
        <p:spPr>
          <a:xfrm>
            <a:off x="457200" y="1196752"/>
            <a:ext cx="8229600" cy="5472608"/>
          </a:xfrm>
        </p:spPr>
        <p:txBody>
          <a:bodyPr>
            <a:normAutofit fontScale="92500"/>
          </a:bodyPr>
          <a:lstStyle/>
          <a:p>
            <a:r>
              <a:rPr lang="en-GB" dirty="0">
                <a:solidFill>
                  <a:schemeClr val="bg1"/>
                </a:solidFill>
              </a:rPr>
              <a:t>We might not see the attraction today – in part because we have inherited the texts’ transgressive framework and so don’t have a rigid structure against which we feel we need to struggle. Today’s children are not expected to be seen and not heard, to sit quietly upright in the presence of adults and to learn huge chunks of dull moralising tracts, but the Alice books were enormously popular when they were written precisely because this </a:t>
            </a:r>
            <a:r>
              <a:rPr lang="en-GB" i="1" dirty="0">
                <a:solidFill>
                  <a:schemeClr val="bg1"/>
                </a:solidFill>
              </a:rPr>
              <a:t>was</a:t>
            </a:r>
            <a:r>
              <a:rPr lang="en-GB" dirty="0">
                <a:solidFill>
                  <a:schemeClr val="bg1"/>
                </a:solidFill>
              </a:rPr>
              <a:t> the experience of the middle-class child (obviously working children had no opportunity for childhood as we know it at all). </a:t>
            </a:r>
          </a:p>
          <a:p>
            <a:r>
              <a:rPr lang="en-GB" dirty="0">
                <a:solidFill>
                  <a:schemeClr val="bg1"/>
                </a:solidFill>
              </a:rPr>
              <a:t>An </a:t>
            </a:r>
            <a:r>
              <a:rPr lang="en-GB" dirty="0" err="1">
                <a:solidFill>
                  <a:schemeClr val="bg1"/>
                </a:solidFill>
              </a:rPr>
              <a:t>unforseen</a:t>
            </a:r>
            <a:r>
              <a:rPr lang="en-GB" dirty="0">
                <a:solidFill>
                  <a:schemeClr val="bg1"/>
                </a:solidFill>
              </a:rPr>
              <a:t> aspect of this popularity was the influence Carroll had on the </a:t>
            </a:r>
            <a:r>
              <a:rPr lang="en-GB" dirty="0">
                <a:solidFill>
                  <a:srgbClr val="FFC000"/>
                </a:solidFill>
              </a:rPr>
              <a:t>development of modernist writing in English </a:t>
            </a:r>
            <a:r>
              <a:rPr lang="en-GB" dirty="0">
                <a:solidFill>
                  <a:schemeClr val="bg1"/>
                </a:solidFill>
              </a:rPr>
              <a:t>(see Juliet </a:t>
            </a:r>
            <a:r>
              <a:rPr lang="en-GB" dirty="0" err="1">
                <a:solidFill>
                  <a:schemeClr val="bg1"/>
                </a:solidFill>
              </a:rPr>
              <a:t>Dusinberre</a:t>
            </a:r>
            <a:r>
              <a:rPr lang="en-GB" dirty="0">
                <a:solidFill>
                  <a:schemeClr val="bg1"/>
                </a:solidFill>
              </a:rPr>
              <a:t> </a:t>
            </a:r>
            <a:r>
              <a:rPr lang="en-GB" i="1" dirty="0">
                <a:solidFill>
                  <a:schemeClr val="bg1"/>
                </a:solidFill>
              </a:rPr>
              <a:t>Alice to the Lighthouse Children's Books and Radical Experiments in Art</a:t>
            </a:r>
            <a:r>
              <a:rPr lang="en-GB" dirty="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2829860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763688" y="5805264"/>
            <a:ext cx="7255768" cy="914400"/>
          </a:xfrm>
        </p:spPr>
        <p:txBody>
          <a:bodyPr/>
          <a:lstStyle/>
          <a:p>
            <a:pPr algn="r"/>
            <a:r>
              <a:rPr lang="en-GB" sz="3200" dirty="0">
                <a:solidFill>
                  <a:srgbClr val="FFC000"/>
                </a:solidFill>
                <a:effectLst/>
                <a:latin typeface="Felix Titling" panose="04060505060202020A04" pitchFamily="82" charset="0"/>
              </a:rPr>
              <a:t>the insecurity of ‘reality</a:t>
            </a:r>
            <a:r>
              <a:rPr lang="en-GB" sz="3200" dirty="0">
                <a:solidFill>
                  <a:srgbClr val="FFC000"/>
                </a:solidFill>
                <a:effectLst/>
              </a:rPr>
              <a:t>’ </a:t>
            </a:r>
          </a:p>
        </p:txBody>
      </p:sp>
      <p:sp>
        <p:nvSpPr>
          <p:cNvPr id="2" name="Content Placeholder 1"/>
          <p:cNvSpPr>
            <a:spLocks noGrp="1"/>
          </p:cNvSpPr>
          <p:nvPr>
            <p:ph idx="1"/>
          </p:nvPr>
        </p:nvSpPr>
        <p:spPr>
          <a:xfrm>
            <a:off x="323528" y="188640"/>
            <a:ext cx="8626152" cy="6192688"/>
          </a:xfrm>
        </p:spPr>
        <p:txBody>
          <a:bodyPr>
            <a:normAutofit fontScale="92500" lnSpcReduction="10000"/>
          </a:bodyPr>
          <a:lstStyle/>
          <a:p>
            <a:pPr marL="18288" indent="0">
              <a:buNone/>
            </a:pPr>
            <a:r>
              <a:rPr lang="en-GB" sz="2300" dirty="0">
                <a:solidFill>
                  <a:schemeClr val="bg1"/>
                </a:solidFill>
              </a:rPr>
              <a:t>I wonder if I've been changed in the night. Let me think. Was I the same when I got up this morning? I almost think I can remember feeling a little different. But </a:t>
            </a:r>
            <a:r>
              <a:rPr lang="en-GB" sz="2300" dirty="0">
                <a:solidFill>
                  <a:srgbClr val="FFC000"/>
                </a:solidFill>
              </a:rPr>
              <a:t>if I'm not the same, the next question is 'Who in the world am I?</a:t>
            </a:r>
            <a:r>
              <a:rPr lang="en-GB" sz="2300" dirty="0">
                <a:solidFill>
                  <a:srgbClr val="FFFF00"/>
                </a:solidFill>
              </a:rPr>
              <a:t>' </a:t>
            </a:r>
            <a:r>
              <a:rPr lang="en-GB" sz="2300" dirty="0">
                <a:solidFill>
                  <a:schemeClr val="bg1"/>
                </a:solidFill>
              </a:rPr>
              <a:t>Ah, that's the great puzzle!” And she began thinking over all the children she knew that were of the same age as herself, to see if she could have been changed for any of them.</a:t>
            </a:r>
          </a:p>
          <a:p>
            <a:pPr marL="18288" indent="0">
              <a:buNone/>
            </a:pPr>
            <a:endParaRPr lang="en-GB" sz="900" dirty="0">
              <a:solidFill>
                <a:schemeClr val="bg1"/>
              </a:solidFill>
            </a:endParaRPr>
          </a:p>
          <a:p>
            <a:pPr marL="18288" indent="0">
              <a:buNone/>
            </a:pPr>
            <a:r>
              <a:rPr lang="en-GB" sz="2200" dirty="0">
                <a:solidFill>
                  <a:schemeClr val="bg1"/>
                </a:solidFill>
              </a:rPr>
              <a:t>`</a:t>
            </a:r>
            <a:r>
              <a:rPr lang="en-GB" sz="2300" dirty="0">
                <a:solidFill>
                  <a:schemeClr val="bg1"/>
                </a:solidFill>
              </a:rPr>
              <a:t>I'm sure I'm not Ada,' she said, `for her hair goes in such long ringlets, and mine doesn't go in ringlets at all; and I'm sure I can't be Mabel, for I know all sorts of things, and she, oh! she knows such a very little! Besides, </a:t>
            </a:r>
            <a:r>
              <a:rPr lang="en-GB" sz="2300" dirty="0">
                <a:solidFill>
                  <a:srgbClr val="FFC000"/>
                </a:solidFill>
              </a:rPr>
              <a:t>SHE'S she, and I'm I,</a:t>
            </a:r>
            <a:r>
              <a:rPr lang="en-GB" sz="2300" dirty="0">
                <a:solidFill>
                  <a:srgbClr val="FFFF00"/>
                </a:solidFill>
              </a:rPr>
              <a:t> </a:t>
            </a:r>
            <a:r>
              <a:rPr lang="en-GB" sz="2300" dirty="0">
                <a:solidFill>
                  <a:schemeClr val="bg1"/>
                </a:solidFill>
              </a:rPr>
              <a:t>and--oh dear, how puzzling it all is! I'll try if I know all the things I used to know. Let me see: </a:t>
            </a:r>
            <a:r>
              <a:rPr lang="en-GB" sz="2300" dirty="0">
                <a:solidFill>
                  <a:srgbClr val="FFC000"/>
                </a:solidFill>
              </a:rPr>
              <a:t>four times five is twelve, and four times six is thirteen, and four times seven is--oh dear! I shall never get to twenty at that rate! </a:t>
            </a:r>
            <a:r>
              <a:rPr lang="en-GB" sz="2300" dirty="0">
                <a:solidFill>
                  <a:schemeClr val="bg1"/>
                </a:solidFill>
              </a:rPr>
              <a:t>However, the Multiplication Table doesn't signify: let's try Geography. </a:t>
            </a:r>
            <a:r>
              <a:rPr lang="en-GB" sz="2300" dirty="0">
                <a:solidFill>
                  <a:srgbClr val="FFC000"/>
                </a:solidFill>
              </a:rPr>
              <a:t>London is the capital of Paris, and Paris is the capital of Rome, and Rome-</a:t>
            </a:r>
            <a:r>
              <a:rPr lang="en-GB" sz="2300" dirty="0">
                <a:solidFill>
                  <a:schemeClr val="bg1"/>
                </a:solidFill>
              </a:rPr>
              <a:t>-no, THAT'S all wrong, I'm certain! I must have been changed for Mabel! I'll try and say "How doth the little--"' and she crossed her hands on her lap as if she were saying lessons</a:t>
            </a:r>
          </a:p>
        </p:txBody>
      </p:sp>
    </p:spTree>
    <p:extLst>
      <p:ext uri="{BB962C8B-B14F-4D97-AF65-F5344CB8AC3E}">
        <p14:creationId xmlns:p14="http://schemas.microsoft.com/office/powerpoint/2010/main" val="3815607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403648" y="5805495"/>
            <a:ext cx="7560840" cy="626368"/>
          </a:xfrm>
          <a:noFill/>
        </p:spPr>
        <p:txBody>
          <a:bodyPr>
            <a:normAutofit/>
          </a:bodyPr>
          <a:lstStyle/>
          <a:p>
            <a:pPr algn="r">
              <a:lnSpc>
                <a:spcPct val="100000"/>
              </a:lnSpc>
            </a:pPr>
            <a:r>
              <a:rPr lang="en-GB" sz="2800" dirty="0">
                <a:solidFill>
                  <a:srgbClr val="FFC000"/>
                </a:solidFill>
                <a:effectLst/>
                <a:latin typeface="Felix Titling" panose="04060505060202020A04" pitchFamily="82" charset="0"/>
              </a:rPr>
              <a:t>Fairies &amp; fantasy</a:t>
            </a:r>
            <a:r>
              <a:rPr lang="en-GB" sz="2800" dirty="0" smtClean="0">
                <a:solidFill>
                  <a:srgbClr val="FFC000"/>
                </a:solidFill>
                <a:effectLst/>
                <a:latin typeface="Felix Titling" panose="04060505060202020A04" pitchFamily="82" charset="0"/>
              </a:rPr>
              <a:t>: masculine </a:t>
            </a:r>
            <a:r>
              <a:rPr lang="en-GB" sz="2800" dirty="0">
                <a:solidFill>
                  <a:srgbClr val="FFC000"/>
                </a:solidFill>
                <a:effectLst/>
                <a:latin typeface="Felix Titling" panose="04060505060202020A04" pitchFamily="82" charset="0"/>
              </a:rPr>
              <a:t>escapes</a:t>
            </a:r>
          </a:p>
        </p:txBody>
      </p:sp>
      <p:pic>
        <p:nvPicPr>
          <p:cNvPr id="4098" name="Picture 2" descr="C:\Users\jeni\Desktop\John Anster Fitzgerald, fairies in a bird's nest 186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596106"/>
            <a:ext cx="5931651" cy="48639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flipH="1">
            <a:off x="179512" y="332656"/>
            <a:ext cx="492443" cy="6123688"/>
          </a:xfrm>
          <a:prstGeom prst="rect">
            <a:avLst/>
          </a:prstGeom>
        </p:spPr>
        <p:txBody>
          <a:bodyPr vert="vert270" wrap="square">
            <a:spAutoFit/>
          </a:bodyPr>
          <a:lstStyle/>
          <a:p>
            <a:r>
              <a:rPr lang="en-GB" sz="2000" dirty="0">
                <a:solidFill>
                  <a:schemeClr val="bg1"/>
                </a:solidFill>
              </a:rPr>
              <a:t>John </a:t>
            </a:r>
            <a:r>
              <a:rPr lang="en-GB" sz="2000" dirty="0" err="1">
                <a:solidFill>
                  <a:schemeClr val="bg1"/>
                </a:solidFill>
              </a:rPr>
              <a:t>Anster</a:t>
            </a:r>
            <a:r>
              <a:rPr lang="en-GB" sz="2000" dirty="0">
                <a:solidFill>
                  <a:schemeClr val="bg1"/>
                </a:solidFill>
              </a:rPr>
              <a:t> Fitzgerald, </a:t>
            </a:r>
            <a:r>
              <a:rPr lang="en-GB" sz="2000" i="1" dirty="0">
                <a:solidFill>
                  <a:schemeClr val="bg1"/>
                </a:solidFill>
              </a:rPr>
              <a:t>Fairies in a Bird's Nest </a:t>
            </a:r>
            <a:r>
              <a:rPr lang="en-GB" sz="2000" dirty="0">
                <a:solidFill>
                  <a:schemeClr val="bg1"/>
                </a:solidFill>
              </a:rPr>
              <a:t>1866</a:t>
            </a:r>
          </a:p>
        </p:txBody>
      </p:sp>
    </p:spTree>
    <p:extLst>
      <p:ext uri="{BB962C8B-B14F-4D97-AF65-F5344CB8AC3E}">
        <p14:creationId xmlns:p14="http://schemas.microsoft.com/office/powerpoint/2010/main" val="1955581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043608" y="5373216"/>
            <a:ext cx="7903840" cy="1296144"/>
          </a:xfrm>
          <a:noFill/>
        </p:spPr>
        <p:txBody>
          <a:bodyPr>
            <a:normAutofit fontScale="90000"/>
          </a:bodyPr>
          <a:lstStyle/>
          <a:p>
            <a:pPr algn="r">
              <a:lnSpc>
                <a:spcPct val="100000"/>
              </a:lnSpc>
            </a:pPr>
            <a:r>
              <a:rPr lang="en-GB" sz="3600" dirty="0">
                <a:solidFill>
                  <a:srgbClr val="FFC000"/>
                </a:solidFill>
                <a:effectLst/>
                <a:latin typeface="Felix Titling" pitchFamily="82" charset="0"/>
              </a:rPr>
              <a:t>Constructing children - &amp; adults- in the bourgeois family   </a:t>
            </a:r>
            <a:endParaRPr lang="en-GB" dirty="0">
              <a:solidFill>
                <a:srgbClr val="FFC000"/>
              </a:solidFill>
              <a:effectLst/>
              <a:latin typeface="Felix Titling" pitchFamily="82" charset="0"/>
            </a:endParaRPr>
          </a:p>
        </p:txBody>
      </p:sp>
      <p:sp>
        <p:nvSpPr>
          <p:cNvPr id="2" name="Content Placeholder 1"/>
          <p:cNvSpPr>
            <a:spLocks noGrp="1"/>
          </p:cNvSpPr>
          <p:nvPr>
            <p:ph idx="1"/>
          </p:nvPr>
        </p:nvSpPr>
        <p:spPr>
          <a:xfrm>
            <a:off x="539552" y="476672"/>
            <a:ext cx="8410128" cy="4968552"/>
          </a:xfrm>
        </p:spPr>
        <p:txBody>
          <a:bodyPr>
            <a:normAutofit lnSpcReduction="10000"/>
          </a:bodyPr>
          <a:lstStyle/>
          <a:p>
            <a:pPr marL="18288" indent="0">
              <a:buNone/>
            </a:pPr>
            <a:r>
              <a:rPr lang="en-GB" sz="2200" dirty="0">
                <a:solidFill>
                  <a:schemeClr val="bg1"/>
                </a:solidFill>
              </a:rPr>
              <a:t>The romantic mythology encrusting childhood is very much like that used for all racial and gender power moves: </a:t>
            </a:r>
            <a:r>
              <a:rPr lang="en-GB" sz="2200" dirty="0">
                <a:solidFill>
                  <a:srgbClr val="FFC000"/>
                </a:solidFill>
              </a:rPr>
              <a:t>children, ‘coloureds’ and women are all depicted as naturally carefree, fortunate to be unsuited to the burdens of autonomy and decision-making</a:t>
            </a:r>
            <a:r>
              <a:rPr lang="en-GB" sz="2200" dirty="0">
                <a:solidFill>
                  <a:schemeClr val="bg1"/>
                </a:solidFill>
              </a:rPr>
              <a:t>, and better off protected by those in control</a:t>
            </a:r>
          </a:p>
          <a:p>
            <a:pPr marL="18288" indent="0">
              <a:buNone/>
            </a:pPr>
            <a:r>
              <a:rPr lang="en-GB" sz="2200" dirty="0">
                <a:solidFill>
                  <a:schemeClr val="bg1"/>
                </a:solidFill>
              </a:rPr>
              <a:t>	</a:t>
            </a:r>
            <a:r>
              <a:rPr lang="en-GB" sz="2000" dirty="0">
                <a:solidFill>
                  <a:schemeClr val="bg1"/>
                </a:solidFill>
              </a:rPr>
              <a:t>James Kincaid, </a:t>
            </a:r>
            <a:r>
              <a:rPr lang="en-GB" sz="2000" i="1" dirty="0">
                <a:solidFill>
                  <a:schemeClr val="bg1"/>
                </a:solidFill>
              </a:rPr>
              <a:t>Child-Loving: the Erotic Child and 	Victorian Culture, </a:t>
            </a:r>
            <a:r>
              <a:rPr lang="en-GB" sz="2000" dirty="0">
                <a:solidFill>
                  <a:schemeClr val="bg1"/>
                </a:solidFill>
              </a:rPr>
              <a:t>(London: Routledge, 1992) p.64</a:t>
            </a:r>
          </a:p>
          <a:p>
            <a:pPr marL="18288" indent="0">
              <a:buNone/>
            </a:pPr>
            <a:endParaRPr lang="en-GB" sz="1600" dirty="0">
              <a:solidFill>
                <a:schemeClr val="bg1"/>
              </a:solidFill>
            </a:endParaRPr>
          </a:p>
          <a:p>
            <a:pPr marL="18288" indent="0">
              <a:buNone/>
            </a:pPr>
            <a:r>
              <a:rPr lang="en-GB" sz="2200" dirty="0">
                <a:solidFill>
                  <a:schemeClr val="bg1"/>
                </a:solidFill>
              </a:rPr>
              <a:t>Charles </a:t>
            </a:r>
            <a:r>
              <a:rPr lang="en-GB" sz="2200" dirty="0" err="1">
                <a:solidFill>
                  <a:schemeClr val="bg1"/>
                </a:solidFill>
              </a:rPr>
              <a:t>Ludwidge</a:t>
            </a:r>
            <a:r>
              <a:rPr lang="en-GB" sz="2200" dirty="0">
                <a:solidFill>
                  <a:schemeClr val="bg1"/>
                </a:solidFill>
              </a:rPr>
              <a:t> </a:t>
            </a:r>
            <a:r>
              <a:rPr lang="en-GB" sz="2200" dirty="0" err="1">
                <a:solidFill>
                  <a:schemeClr val="bg1"/>
                </a:solidFill>
              </a:rPr>
              <a:t>Dodgeson</a:t>
            </a:r>
            <a:r>
              <a:rPr lang="en-GB" sz="2200" dirty="0">
                <a:solidFill>
                  <a:schemeClr val="bg1"/>
                </a:solidFill>
              </a:rPr>
              <a:t> [Lewis Carroll] … wrote his classic for children on condition that </a:t>
            </a:r>
            <a:r>
              <a:rPr lang="en-GB" sz="2200" dirty="0">
                <a:solidFill>
                  <a:srgbClr val="FFC000"/>
                </a:solidFill>
              </a:rPr>
              <a:t>the child remain a little girl,</a:t>
            </a:r>
            <a:r>
              <a:rPr lang="en-GB" sz="2200" dirty="0">
                <a:solidFill>
                  <a:schemeClr val="bg1"/>
                </a:solidFill>
              </a:rPr>
              <a:t> held to him by the act of telling the tale.</a:t>
            </a:r>
          </a:p>
          <a:p>
            <a:pPr marL="18288" indent="0">
              <a:buNone/>
            </a:pPr>
            <a:r>
              <a:rPr lang="en-GB" dirty="0">
                <a:solidFill>
                  <a:schemeClr val="bg1"/>
                </a:solidFill>
              </a:rPr>
              <a:t>	</a:t>
            </a:r>
            <a:r>
              <a:rPr lang="en-GB" sz="2000" dirty="0">
                <a:solidFill>
                  <a:schemeClr val="bg1"/>
                </a:solidFill>
              </a:rPr>
              <a:t>Jacqueline Rose, </a:t>
            </a:r>
            <a:r>
              <a:rPr lang="en-GB" sz="2000" i="1" dirty="0">
                <a:solidFill>
                  <a:schemeClr val="bg1"/>
                </a:solidFill>
              </a:rPr>
              <a:t>The Case of Peter Pan: or, the 	Impossibility of Children’s Fiction</a:t>
            </a:r>
            <a:r>
              <a:rPr lang="en-GB" sz="2000" dirty="0">
                <a:solidFill>
                  <a:schemeClr val="bg1"/>
                </a:solidFill>
              </a:rPr>
              <a:t>, (London: Macmillan, 	1994) p.35</a:t>
            </a:r>
            <a:r>
              <a:rPr lang="en-GB" sz="2000" dirty="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42366116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8366668" y="470992"/>
            <a:ext cx="775048" cy="6387008"/>
          </a:xfrm>
        </p:spPr>
        <p:txBody>
          <a:bodyPr vert="vert270"/>
          <a:lstStyle/>
          <a:p>
            <a:pPr algn="ctr"/>
            <a:r>
              <a:rPr lang="en-GB" sz="3600" dirty="0">
                <a:solidFill>
                  <a:srgbClr val="FFC000"/>
                </a:solidFill>
                <a:latin typeface="Felix Titling" pitchFamily="82" charset="0"/>
              </a:rPr>
              <a:t>Logic &amp; identity</a:t>
            </a:r>
          </a:p>
        </p:txBody>
      </p:sp>
      <p:sp>
        <p:nvSpPr>
          <p:cNvPr id="2" name="Content Placeholder 1"/>
          <p:cNvSpPr>
            <a:spLocks noGrp="1"/>
          </p:cNvSpPr>
          <p:nvPr>
            <p:ph idx="1"/>
          </p:nvPr>
        </p:nvSpPr>
        <p:spPr>
          <a:xfrm>
            <a:off x="192905" y="188640"/>
            <a:ext cx="8280920" cy="6768752"/>
          </a:xfrm>
        </p:spPr>
        <p:txBody>
          <a:bodyPr>
            <a:noAutofit/>
          </a:bodyPr>
          <a:lstStyle/>
          <a:p>
            <a:pPr marL="18288" indent="0">
              <a:buNone/>
            </a:pPr>
            <a:r>
              <a:rPr lang="en-GB" sz="2000" dirty="0">
                <a:solidFill>
                  <a:schemeClr val="bg1"/>
                </a:solidFill>
              </a:rPr>
              <a:t>I'm not a serpent, I tell you!" said Alice "I'm a -- -I'm a -- -" </a:t>
            </a:r>
          </a:p>
          <a:p>
            <a:pPr marL="18288" indent="0">
              <a:buNone/>
            </a:pPr>
            <a:r>
              <a:rPr lang="en-GB" sz="2000" dirty="0">
                <a:solidFill>
                  <a:schemeClr val="bg1"/>
                </a:solidFill>
              </a:rPr>
              <a:t>   "Well! What are you?" said the Pigeon. "I can see you're trying to invent something!" </a:t>
            </a:r>
          </a:p>
          <a:p>
            <a:pPr marL="18288" indent="0">
              <a:buNone/>
            </a:pPr>
            <a:r>
              <a:rPr lang="en-GB" sz="2000" dirty="0">
                <a:solidFill>
                  <a:schemeClr val="bg1"/>
                </a:solidFill>
              </a:rPr>
              <a:t>   "I -- I'm a little girl," said Alice, rather doubtfully, as she remembered the number of changes she had gone through that day. </a:t>
            </a:r>
          </a:p>
          <a:p>
            <a:pPr marL="18288" indent="0">
              <a:buNone/>
            </a:pPr>
            <a:r>
              <a:rPr lang="en-GB" sz="2000" dirty="0">
                <a:solidFill>
                  <a:schemeClr val="bg1"/>
                </a:solidFill>
              </a:rPr>
              <a:t>   "A likely story indeed!" said the Pigeon in tone of the deepest contempt. "I've seen a good many little girls in my time, but never one with such a neck as that! No, no! You're a serpent; and There's no use denying it. I suppose you'll be telling me next that you never tasted an egg!" </a:t>
            </a:r>
          </a:p>
          <a:p>
            <a:pPr marL="18288" indent="0">
              <a:buNone/>
            </a:pPr>
            <a:r>
              <a:rPr lang="en-GB" sz="2000" dirty="0">
                <a:solidFill>
                  <a:schemeClr val="bg1"/>
                </a:solidFill>
              </a:rPr>
              <a:t>   "I have tasted eggs, certainly," said Alice, who was a very truthful child; "but </a:t>
            </a:r>
            <a:r>
              <a:rPr lang="en-GB" sz="2000" dirty="0">
                <a:solidFill>
                  <a:srgbClr val="FFC000"/>
                </a:solidFill>
              </a:rPr>
              <a:t>little girls eat eggs quite as much as serpents do, you know</a:t>
            </a:r>
            <a:r>
              <a:rPr lang="en-GB" sz="2000" dirty="0">
                <a:solidFill>
                  <a:schemeClr val="bg1"/>
                </a:solidFill>
              </a:rPr>
              <a:t>." </a:t>
            </a:r>
          </a:p>
          <a:p>
            <a:pPr marL="18288" indent="0">
              <a:buNone/>
            </a:pPr>
            <a:r>
              <a:rPr lang="en-GB" sz="2000" dirty="0">
                <a:solidFill>
                  <a:schemeClr val="bg1"/>
                </a:solidFill>
              </a:rPr>
              <a:t>   "I don't believe it," said the Pigeon; "but </a:t>
            </a:r>
            <a:r>
              <a:rPr lang="en-GB" sz="2000" dirty="0">
                <a:solidFill>
                  <a:srgbClr val="FFC000"/>
                </a:solidFill>
              </a:rPr>
              <a:t>if they do, why, then they're a kind of serpent,</a:t>
            </a:r>
            <a:r>
              <a:rPr lang="en-GB" sz="2000" dirty="0">
                <a:solidFill>
                  <a:schemeClr val="bg1"/>
                </a:solidFill>
              </a:rPr>
              <a:t> that's all I can say." </a:t>
            </a:r>
          </a:p>
          <a:p>
            <a:pPr marL="18288" indent="0">
              <a:buNone/>
            </a:pPr>
            <a:r>
              <a:rPr lang="en-GB" sz="2000" dirty="0">
                <a:solidFill>
                  <a:schemeClr val="bg1"/>
                </a:solidFill>
              </a:rPr>
              <a:t>   This was such a new idea to Alice, that she was quite silent for a minute or two, which gave the pigeon the opportunity of adding, "You're looking for eggs, I know that well enough; and what does matter to me whether you're a little girl or a serpent?" </a:t>
            </a:r>
          </a:p>
          <a:p>
            <a:pPr marL="18288" indent="0">
              <a:buNone/>
            </a:pPr>
            <a:endParaRPr lang="en-GB" sz="2000" dirty="0"/>
          </a:p>
        </p:txBody>
      </p:sp>
    </p:spTree>
    <p:extLst>
      <p:ext uri="{BB962C8B-B14F-4D97-AF65-F5344CB8AC3E}">
        <p14:creationId xmlns:p14="http://schemas.microsoft.com/office/powerpoint/2010/main" val="830300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5517232"/>
            <a:ext cx="8790097" cy="1202432"/>
          </a:xfrm>
          <a:noFill/>
        </p:spPr>
        <p:txBody>
          <a:bodyPr/>
          <a:lstStyle/>
          <a:p>
            <a:pPr algn="r"/>
            <a:r>
              <a:rPr lang="en-GB" sz="3600" dirty="0">
                <a:solidFill>
                  <a:srgbClr val="FFC000"/>
                </a:solidFill>
                <a:effectLst/>
                <a:latin typeface="Felix Titling" pitchFamily="82" charset="0"/>
              </a:rPr>
              <a:t>Exploring otherness</a:t>
            </a:r>
          </a:p>
        </p:txBody>
      </p:sp>
      <p:sp>
        <p:nvSpPr>
          <p:cNvPr id="2" name="Content Placeholder 1"/>
          <p:cNvSpPr>
            <a:spLocks noGrp="1"/>
          </p:cNvSpPr>
          <p:nvPr>
            <p:ph idx="1"/>
          </p:nvPr>
        </p:nvSpPr>
        <p:spPr>
          <a:xfrm>
            <a:off x="179511" y="476672"/>
            <a:ext cx="5972459" cy="5341168"/>
          </a:xfrm>
        </p:spPr>
        <p:txBody>
          <a:bodyPr>
            <a:normAutofit lnSpcReduction="10000"/>
          </a:bodyPr>
          <a:lstStyle/>
          <a:p>
            <a:pPr marL="18288" indent="0" algn="r">
              <a:buNone/>
            </a:pPr>
            <a:r>
              <a:rPr lang="en-GB" sz="2300" dirty="0" smtClean="0">
                <a:solidFill>
                  <a:schemeClr val="bg1"/>
                </a:solidFill>
              </a:rPr>
              <a:t>Few </a:t>
            </a:r>
            <a:r>
              <a:rPr lang="en-GB" sz="2300" dirty="0">
                <a:solidFill>
                  <a:schemeClr val="bg1"/>
                </a:solidFill>
              </a:rPr>
              <a:t>would dispute the claim that Lewis Carroll was fascinated by games and puzzles His interest in logical and mathematical games has been well documented. ... A close look at his earlier classic, </a:t>
            </a:r>
            <a:r>
              <a:rPr lang="en-GB" sz="2300" i="1" dirty="0">
                <a:solidFill>
                  <a:schemeClr val="bg1"/>
                </a:solidFill>
              </a:rPr>
              <a:t>Alice’s Adventures in Wonderland</a:t>
            </a:r>
            <a:r>
              <a:rPr lang="en-GB" sz="2300" dirty="0">
                <a:solidFill>
                  <a:schemeClr val="bg1"/>
                </a:solidFill>
              </a:rPr>
              <a:t>, reveals a fascination on his part with </a:t>
            </a:r>
            <a:r>
              <a:rPr lang="en-GB" sz="2300" dirty="0">
                <a:solidFill>
                  <a:srgbClr val="FFC000"/>
                </a:solidFill>
              </a:rPr>
              <a:t>the imaginative possibilities latent in a ‘confrontation of </a:t>
            </a:r>
            <a:r>
              <a:rPr lang="en-GB" sz="2300" dirty="0" smtClean="0">
                <a:solidFill>
                  <a:srgbClr val="FFC000"/>
                </a:solidFill>
              </a:rPr>
              <a:t>cultures’ </a:t>
            </a:r>
            <a:r>
              <a:rPr lang="en-GB" sz="2300" dirty="0" smtClean="0">
                <a:solidFill>
                  <a:srgbClr val="FFC000"/>
                </a:solidFill>
              </a:rPr>
              <a:t>-the </a:t>
            </a:r>
            <a:r>
              <a:rPr lang="en-GB" sz="2300" dirty="0">
                <a:solidFill>
                  <a:srgbClr val="FFC000"/>
                </a:solidFill>
              </a:rPr>
              <a:t>kind of encounter that// the imperial experience of the nineteenth century was bringing to the forefront of European </a:t>
            </a:r>
            <a:r>
              <a:rPr lang="en-GB" sz="2300" dirty="0" smtClean="0">
                <a:solidFill>
                  <a:srgbClr val="FFC000"/>
                </a:solidFill>
              </a:rPr>
              <a:t>consciousness</a:t>
            </a:r>
            <a:r>
              <a:rPr lang="en-GB" sz="2300" dirty="0" smtClean="0">
                <a:solidFill>
                  <a:schemeClr val="bg1"/>
                </a:solidFill>
              </a:rPr>
              <a:t>.  </a:t>
            </a:r>
            <a:endParaRPr lang="en-GB" sz="2300" dirty="0">
              <a:solidFill>
                <a:schemeClr val="bg1"/>
              </a:solidFill>
            </a:endParaRPr>
          </a:p>
          <a:p>
            <a:pPr marL="18288" indent="0" algn="r">
              <a:buNone/>
            </a:pPr>
            <a:r>
              <a:rPr lang="en-GB" sz="1800" dirty="0" smtClean="0">
                <a:solidFill>
                  <a:schemeClr val="bg1"/>
                </a:solidFill>
              </a:rPr>
              <a:t>Daniel </a:t>
            </a:r>
            <a:r>
              <a:rPr lang="en-GB" sz="1800" dirty="0" err="1">
                <a:solidFill>
                  <a:schemeClr val="bg1"/>
                </a:solidFill>
              </a:rPr>
              <a:t>Bivona</a:t>
            </a:r>
            <a:r>
              <a:rPr lang="en-GB" sz="1800" dirty="0">
                <a:solidFill>
                  <a:schemeClr val="bg1"/>
                </a:solidFill>
              </a:rPr>
              <a:t>, </a:t>
            </a:r>
            <a:r>
              <a:rPr lang="en-GB" sz="1800" dirty="0" smtClean="0">
                <a:solidFill>
                  <a:schemeClr val="bg1"/>
                </a:solidFill>
              </a:rPr>
              <a:t>‘Alice </a:t>
            </a:r>
            <a:r>
              <a:rPr lang="en-GB" sz="1800" dirty="0">
                <a:solidFill>
                  <a:schemeClr val="bg1"/>
                </a:solidFill>
              </a:rPr>
              <a:t>the Child-Imperialist 	and the Games of </a:t>
            </a:r>
            <a:r>
              <a:rPr lang="en-GB" sz="1800" dirty="0" smtClean="0">
                <a:solidFill>
                  <a:schemeClr val="bg1"/>
                </a:solidFill>
              </a:rPr>
              <a:t>Wonderland’, </a:t>
            </a:r>
            <a:r>
              <a:rPr lang="en-GB" sz="1800" i="1" dirty="0">
                <a:solidFill>
                  <a:schemeClr val="bg1"/>
                </a:solidFill>
              </a:rPr>
              <a:t>	Nineteenth-Century Literature, </a:t>
            </a:r>
            <a:r>
              <a:rPr lang="en-GB" sz="1800" dirty="0">
                <a:solidFill>
                  <a:schemeClr val="bg1"/>
                </a:solidFill>
              </a:rPr>
              <a:t>Vol. 41, 	No. 2 (Sept.1986), 143-71</a:t>
            </a:r>
            <a:endParaRPr lang="en-GB" sz="2000" dirty="0">
              <a:solidFill>
                <a:schemeClr val="bg1"/>
              </a:solidFill>
            </a:endParaRPr>
          </a:p>
        </p:txBody>
      </p:sp>
      <p:pic>
        <p:nvPicPr>
          <p:cNvPr id="3074" name="Picture 2" descr="http://upload.wikimedia.org/wikipedia/commons/b/ba/Alice_par_John_Tenniel_30.png"/>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6226081" y="980728"/>
            <a:ext cx="2669417"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8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5517232"/>
            <a:ext cx="8335888" cy="1130424"/>
          </a:xfrm>
          <a:noFill/>
        </p:spPr>
        <p:txBody>
          <a:bodyPr>
            <a:normAutofit fontScale="90000"/>
          </a:bodyPr>
          <a:lstStyle/>
          <a:p>
            <a:pPr algn="r"/>
            <a:r>
              <a:rPr lang="en-GB" sz="3600" dirty="0">
                <a:solidFill>
                  <a:srgbClr val="FFC000"/>
                </a:solidFill>
                <a:effectLst/>
                <a:latin typeface="Felix Titling" panose="04060505060202020A04" pitchFamily="82" charset="0"/>
              </a:rPr>
              <a:t>the Victorian middle-class child.</a:t>
            </a:r>
          </a:p>
        </p:txBody>
      </p:sp>
      <p:sp>
        <p:nvSpPr>
          <p:cNvPr id="2" name="Content Placeholder 1"/>
          <p:cNvSpPr>
            <a:spLocks noGrp="1"/>
          </p:cNvSpPr>
          <p:nvPr>
            <p:ph idx="1"/>
          </p:nvPr>
        </p:nvSpPr>
        <p:spPr>
          <a:xfrm>
            <a:off x="1043608" y="836712"/>
            <a:ext cx="7690048" cy="4536504"/>
          </a:xfrm>
        </p:spPr>
        <p:txBody>
          <a:bodyPr>
            <a:normAutofit lnSpcReduction="10000"/>
          </a:bodyPr>
          <a:lstStyle/>
          <a:p>
            <a:pPr marL="18288" indent="0">
              <a:buNone/>
            </a:pPr>
            <a:r>
              <a:rPr lang="en-GB" sz="2400" dirty="0">
                <a:solidFill>
                  <a:schemeClr val="bg1"/>
                </a:solidFill>
              </a:rPr>
              <a:t>For many of us Lewis Carroll’s two </a:t>
            </a:r>
            <a:r>
              <a:rPr lang="en-GB" sz="2400" i="1" dirty="0">
                <a:solidFill>
                  <a:schemeClr val="bg1"/>
                </a:solidFill>
              </a:rPr>
              <a:t>Alice</a:t>
            </a:r>
            <a:r>
              <a:rPr lang="en-GB" sz="2400" dirty="0">
                <a:solidFill>
                  <a:schemeClr val="bg1"/>
                </a:solidFill>
              </a:rPr>
              <a:t> books may have provided the first glimpse into Victorian England with their curious blend of literal mindedness and dream, formal etiquette and the logic of insanity</a:t>
            </a:r>
            <a:r>
              <a:rPr lang="en-GB" sz="2400" dirty="0">
                <a:solidFill>
                  <a:srgbClr val="FFC000"/>
                </a:solidFill>
              </a:rPr>
              <a:t>, they tell the adult reader a great deal about the Victorian mind. Alice herself</a:t>
            </a:r>
            <a:r>
              <a:rPr lang="en-GB" sz="2400" dirty="0">
                <a:solidFill>
                  <a:schemeClr val="bg1"/>
                </a:solidFill>
              </a:rPr>
              <a:t>, prim and earnest in pinafore and pumps</a:t>
            </a:r>
            <a:r>
              <a:rPr lang="en-GB" sz="2400" dirty="0">
                <a:solidFill>
                  <a:srgbClr val="FFFF00"/>
                </a:solidFill>
              </a:rPr>
              <a:t>, </a:t>
            </a:r>
            <a:r>
              <a:rPr lang="en-GB" sz="2400" dirty="0">
                <a:solidFill>
                  <a:srgbClr val="FFC000"/>
                </a:solidFill>
              </a:rPr>
              <a:t>confronting a world out of control by looking at the rules and murmuring her lessons, stands as one image of the Victorian middle-class child.</a:t>
            </a:r>
          </a:p>
          <a:p>
            <a:pPr marL="18288" indent="0">
              <a:buNone/>
            </a:pPr>
            <a:r>
              <a:rPr lang="en-GB" sz="2000" dirty="0">
                <a:solidFill>
                  <a:schemeClr val="tx1"/>
                </a:solidFill>
              </a:rPr>
              <a:t>	</a:t>
            </a:r>
            <a:r>
              <a:rPr lang="en-GB" sz="2000" dirty="0">
                <a:solidFill>
                  <a:schemeClr val="bg1"/>
                </a:solidFill>
              </a:rPr>
              <a:t>Nina </a:t>
            </a:r>
            <a:r>
              <a:rPr lang="en-GB" sz="2000" dirty="0" err="1">
                <a:solidFill>
                  <a:schemeClr val="bg1"/>
                </a:solidFill>
              </a:rPr>
              <a:t>Auerbach</a:t>
            </a:r>
            <a:r>
              <a:rPr lang="en-GB" sz="2000" dirty="0">
                <a:solidFill>
                  <a:schemeClr val="bg1"/>
                </a:solidFill>
              </a:rPr>
              <a:t>  ‘Alice and Wonderland: A Curious 	Child,’ </a:t>
            </a:r>
            <a:r>
              <a:rPr lang="en-GB" sz="2000" i="1" dirty="0">
                <a:solidFill>
                  <a:schemeClr val="bg1"/>
                </a:solidFill>
              </a:rPr>
              <a:t>Victorian Studies </a:t>
            </a:r>
            <a:r>
              <a:rPr lang="en-GB" sz="2000" dirty="0">
                <a:solidFill>
                  <a:schemeClr val="bg1"/>
                </a:solidFill>
              </a:rPr>
              <a:t>Vol. 17, No. 1, ‘The Victorian 	Child’ (Sept., 1973), pp. 31-47: p.31</a:t>
            </a:r>
            <a:endParaRPr lang="en-GB" dirty="0">
              <a:solidFill>
                <a:schemeClr val="bg1"/>
              </a:solidFill>
            </a:endParaRPr>
          </a:p>
        </p:txBody>
      </p:sp>
    </p:spTree>
    <p:extLst>
      <p:ext uri="{BB962C8B-B14F-4D97-AF65-F5344CB8AC3E}">
        <p14:creationId xmlns:p14="http://schemas.microsoft.com/office/powerpoint/2010/main" val="2616931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60648"/>
            <a:ext cx="8640960" cy="6264696"/>
          </a:xfrm>
          <a:noFill/>
        </p:spPr>
        <p:txBody>
          <a:bodyPr>
            <a:normAutofit fontScale="92500" lnSpcReduction="10000"/>
          </a:bodyPr>
          <a:lstStyle/>
          <a:p>
            <a:pPr marL="18288" indent="0">
              <a:buNone/>
            </a:pPr>
            <a:r>
              <a:rPr lang="en-GB" sz="2200" dirty="0">
                <a:solidFill>
                  <a:schemeClr val="bg1"/>
                </a:solidFill>
              </a:rPr>
              <a:t>Would you tell me, please, which way I ought to go from here?" </a:t>
            </a:r>
          </a:p>
          <a:p>
            <a:pPr marL="18288" indent="0">
              <a:buNone/>
            </a:pPr>
            <a:r>
              <a:rPr lang="en-GB" sz="2200" dirty="0">
                <a:solidFill>
                  <a:schemeClr val="bg1"/>
                </a:solidFill>
              </a:rPr>
              <a:t>   "That depends a good deal on where you want to get to," said the Cat. </a:t>
            </a:r>
          </a:p>
          <a:p>
            <a:pPr marL="18288" indent="0">
              <a:buNone/>
            </a:pPr>
            <a:r>
              <a:rPr lang="en-GB" sz="2200" dirty="0">
                <a:solidFill>
                  <a:schemeClr val="bg1"/>
                </a:solidFill>
              </a:rPr>
              <a:t>   "I don't much care where -- -" said Alice. </a:t>
            </a:r>
          </a:p>
          <a:p>
            <a:pPr marL="18288" indent="0">
              <a:buNone/>
            </a:pPr>
            <a:r>
              <a:rPr lang="en-GB" sz="2200" dirty="0">
                <a:solidFill>
                  <a:schemeClr val="bg1"/>
                </a:solidFill>
              </a:rPr>
              <a:t>   "Then it doesn't matter which way you go," said the Cat. </a:t>
            </a:r>
          </a:p>
          <a:p>
            <a:pPr marL="18288" indent="0">
              <a:buNone/>
            </a:pPr>
            <a:r>
              <a:rPr lang="en-GB" sz="2200" dirty="0">
                <a:solidFill>
                  <a:schemeClr val="bg1"/>
                </a:solidFill>
              </a:rPr>
              <a:t>   " -- so long as I get somewhere," Alice added as an explanation. </a:t>
            </a:r>
          </a:p>
          <a:p>
            <a:pPr marL="18288" indent="0">
              <a:buNone/>
            </a:pPr>
            <a:r>
              <a:rPr lang="en-GB" sz="2200" dirty="0">
                <a:solidFill>
                  <a:schemeClr val="bg1"/>
                </a:solidFill>
              </a:rPr>
              <a:t>   "Oh, you're sure to do that," said the Cat, "if you only walk long enough." </a:t>
            </a:r>
          </a:p>
          <a:p>
            <a:pPr marL="18288" indent="0">
              <a:buNone/>
            </a:pPr>
            <a:r>
              <a:rPr lang="en-GB" sz="2200" dirty="0">
                <a:solidFill>
                  <a:schemeClr val="bg1"/>
                </a:solidFill>
              </a:rPr>
              <a:t>   Alice felt that this could not be denied, so she tried another question. "What sort of people live about here ?" </a:t>
            </a:r>
          </a:p>
          <a:p>
            <a:pPr marL="18288" indent="0">
              <a:buNone/>
            </a:pPr>
            <a:r>
              <a:rPr lang="en-GB" sz="2200" dirty="0">
                <a:solidFill>
                  <a:schemeClr val="bg1"/>
                </a:solidFill>
              </a:rPr>
              <a:t>   "In that direction," the Cat said, waving its right paw round, "lives a Hatter: and in that direction," waving the other paw, "lives a March Hare. Visit either you like: they're both mad." </a:t>
            </a:r>
          </a:p>
          <a:p>
            <a:pPr marL="18288" indent="0">
              <a:buNone/>
            </a:pPr>
            <a:r>
              <a:rPr lang="en-GB" sz="2200" dirty="0">
                <a:solidFill>
                  <a:schemeClr val="bg1"/>
                </a:solidFill>
              </a:rPr>
              <a:t>   "But I don't want to go among mad people," Alice remarked. </a:t>
            </a:r>
          </a:p>
          <a:p>
            <a:pPr marL="18288" indent="0">
              <a:buNone/>
            </a:pPr>
            <a:r>
              <a:rPr lang="en-GB" sz="2200" dirty="0">
                <a:solidFill>
                  <a:schemeClr val="bg1"/>
                </a:solidFill>
              </a:rPr>
              <a:t>   "Oh, you can't help that," said the Cat: "we're all mad here. I'm mad. You're mad." </a:t>
            </a:r>
          </a:p>
          <a:p>
            <a:pPr marL="18288" indent="0">
              <a:buNone/>
            </a:pPr>
            <a:r>
              <a:rPr lang="en-GB" sz="2200" dirty="0">
                <a:solidFill>
                  <a:schemeClr val="bg1"/>
                </a:solidFill>
              </a:rPr>
              <a:t>   "How do you know I'm mad?" said Alice. </a:t>
            </a:r>
          </a:p>
          <a:p>
            <a:pPr marL="18288" indent="0">
              <a:buNone/>
            </a:pPr>
            <a:r>
              <a:rPr lang="en-GB" sz="2200" dirty="0">
                <a:solidFill>
                  <a:schemeClr val="bg1"/>
                </a:solidFill>
              </a:rPr>
              <a:t>   "You must be," said the Cat, "or you</a:t>
            </a:r>
          </a:p>
          <a:p>
            <a:pPr marL="18288" indent="0">
              <a:buNone/>
            </a:pPr>
            <a:r>
              <a:rPr lang="en-GB" sz="2200" dirty="0">
                <a:solidFill>
                  <a:schemeClr val="bg1"/>
                </a:solidFill>
              </a:rPr>
              <a:t> wouldn't have come here</a:t>
            </a:r>
            <a:r>
              <a:rPr lang="en-GB" sz="2600" dirty="0">
                <a:solidFill>
                  <a:schemeClr val="bg1"/>
                </a:solidFill>
              </a:rPr>
              <a:t>." </a:t>
            </a:r>
          </a:p>
          <a:p>
            <a:endParaRPr lang="en-GB" dirty="0"/>
          </a:p>
        </p:txBody>
      </p:sp>
      <p:sp>
        <p:nvSpPr>
          <p:cNvPr id="5" name="Title 2"/>
          <p:cNvSpPr txBox="1">
            <a:spLocks/>
          </p:cNvSpPr>
          <p:nvPr/>
        </p:nvSpPr>
        <p:spPr>
          <a:xfrm>
            <a:off x="161764" y="5805264"/>
            <a:ext cx="8964488" cy="1052736"/>
          </a:xfrm>
          <a:prstGeom prst="rect">
            <a:avLst/>
          </a:prstGeom>
          <a:noFill/>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r"/>
            <a:r>
              <a:rPr lang="en-GB" sz="3200" dirty="0">
                <a:solidFill>
                  <a:srgbClr val="FFC000"/>
                </a:solidFill>
                <a:effectLst/>
                <a:latin typeface="Felix Titling" pitchFamily="82" charset="0"/>
              </a:rPr>
              <a:t>Logic &amp; entrapment</a:t>
            </a:r>
          </a:p>
        </p:txBody>
      </p:sp>
    </p:spTree>
    <p:extLst>
      <p:ext uri="{BB962C8B-B14F-4D97-AF65-F5344CB8AC3E}">
        <p14:creationId xmlns:p14="http://schemas.microsoft.com/office/powerpoint/2010/main" val="22522207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30560" y="5445224"/>
            <a:ext cx="8587680" cy="1188370"/>
          </a:xfrm>
          <a:noFill/>
        </p:spPr>
        <p:txBody>
          <a:bodyPr/>
          <a:lstStyle/>
          <a:p>
            <a:pPr algn="l">
              <a:lnSpc>
                <a:spcPct val="100000"/>
              </a:lnSpc>
            </a:pPr>
            <a:r>
              <a:rPr lang="en-GB" sz="2400" dirty="0">
                <a:solidFill>
                  <a:schemeClr val="bg1"/>
                </a:solidFill>
                <a:effectLst/>
                <a:latin typeface="+mj-lt"/>
              </a:rPr>
              <a:t>For the child Alice the biggest of these games is </a:t>
            </a:r>
            <a:r>
              <a:rPr lang="en-GB" sz="2400" dirty="0" smtClean="0">
                <a:solidFill>
                  <a:schemeClr val="bg1"/>
                </a:solidFill>
                <a:effectLst/>
                <a:latin typeface="+mj-lt"/>
              </a:rPr>
              <a:t>death –we cannot return to her world because we understand the rules but she does not</a:t>
            </a:r>
            <a:endParaRPr lang="en-GB" sz="2400" dirty="0">
              <a:solidFill>
                <a:schemeClr val="bg1"/>
              </a:solidFill>
              <a:effectLst/>
              <a:latin typeface="+mj-lt"/>
            </a:endParaRPr>
          </a:p>
        </p:txBody>
      </p:sp>
      <p:sp>
        <p:nvSpPr>
          <p:cNvPr id="3" name="Content Placeholder 2"/>
          <p:cNvSpPr>
            <a:spLocks noGrp="1"/>
          </p:cNvSpPr>
          <p:nvPr>
            <p:ph idx="1"/>
          </p:nvPr>
        </p:nvSpPr>
        <p:spPr>
          <a:xfrm>
            <a:off x="445767" y="1052736"/>
            <a:ext cx="8229600" cy="4392488"/>
          </a:xfrm>
          <a:noFill/>
        </p:spPr>
        <p:txBody>
          <a:bodyPr>
            <a:normAutofit/>
          </a:bodyPr>
          <a:lstStyle/>
          <a:p>
            <a:pPr marL="400050" lvl="1" indent="0">
              <a:buNone/>
            </a:pPr>
            <a:r>
              <a:rPr lang="en-GB" sz="2200" dirty="0">
                <a:solidFill>
                  <a:schemeClr val="bg1"/>
                </a:solidFill>
              </a:rPr>
              <a:t>31. </a:t>
            </a:r>
            <a:r>
              <a:rPr lang="en-GB" sz="2200" dirty="0">
                <a:solidFill>
                  <a:schemeClr val="bg1"/>
                </a:solidFill>
              </a:rPr>
              <a:t>When one shews someone the king in chess and says: "This is the king", this does not tell him the use of this piece--unless he already knows t</a:t>
            </a:r>
            <a:r>
              <a:rPr lang="en-GB" sz="2200" dirty="0">
                <a:solidFill>
                  <a:srgbClr val="FFC000"/>
                </a:solidFill>
              </a:rPr>
              <a:t>he rules of the game</a:t>
            </a:r>
            <a:r>
              <a:rPr lang="en-GB" sz="2200" dirty="0">
                <a:solidFill>
                  <a:schemeClr val="bg1"/>
                </a:solidFill>
              </a:rPr>
              <a:t> up to this last point...</a:t>
            </a:r>
          </a:p>
          <a:p>
            <a:pPr marL="0" indent="0">
              <a:buNone/>
            </a:pPr>
            <a:endParaRPr lang="en-GB" sz="1400" dirty="0" smtClean="0">
              <a:solidFill>
                <a:schemeClr val="bg1"/>
              </a:solidFill>
            </a:endParaRPr>
          </a:p>
          <a:p>
            <a:pPr marL="0" indent="0">
              <a:buNone/>
            </a:pPr>
            <a:r>
              <a:rPr lang="en-GB" sz="2200" dirty="0" smtClean="0">
                <a:solidFill>
                  <a:srgbClr val="FFC000"/>
                </a:solidFill>
              </a:rPr>
              <a:t>Only </a:t>
            </a:r>
            <a:r>
              <a:rPr lang="en-GB" sz="2200" dirty="0">
                <a:solidFill>
                  <a:srgbClr val="FFC000"/>
                </a:solidFill>
              </a:rPr>
              <a:t>when the student knows the game of chess</a:t>
            </a:r>
            <a:r>
              <a:rPr lang="en-GB" sz="2200" dirty="0">
                <a:solidFill>
                  <a:schemeClr val="bg1"/>
                </a:solidFill>
              </a:rPr>
              <a:t>, has some idea that the pieces move about a board and that players try to win by capturing the other's pieces, and what that means, can the teacher's statement, "This is the king," show the student how to use this information to play the game of chess</a:t>
            </a:r>
            <a:r>
              <a:rPr lang="en-GB" dirty="0" smtClean="0">
                <a:solidFill>
                  <a:schemeClr val="bg1"/>
                </a:solidFill>
              </a:rPr>
              <a:t>.</a:t>
            </a:r>
          </a:p>
          <a:p>
            <a:pPr marL="0" indent="0" algn="r">
              <a:buNone/>
            </a:pPr>
            <a:r>
              <a:rPr lang="en-GB" dirty="0" smtClean="0">
                <a:solidFill>
                  <a:schemeClr val="bg1"/>
                </a:solidFill>
              </a:rPr>
              <a:t>Wittgenstein </a:t>
            </a:r>
            <a:endParaRPr lang="en-GB" dirty="0">
              <a:solidFill>
                <a:schemeClr val="bg1"/>
              </a:solidFill>
            </a:endParaRPr>
          </a:p>
        </p:txBody>
      </p:sp>
      <p:sp>
        <p:nvSpPr>
          <p:cNvPr id="4" name="Title 1"/>
          <p:cNvSpPr txBox="1">
            <a:spLocks/>
          </p:cNvSpPr>
          <p:nvPr/>
        </p:nvSpPr>
        <p:spPr>
          <a:xfrm>
            <a:off x="609600" y="0"/>
            <a:ext cx="8229600" cy="908720"/>
          </a:xfrm>
          <a:prstGeom prst="rect">
            <a:avLst/>
          </a:prstGeom>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FFC000"/>
                </a:solidFill>
                <a:effectLst/>
                <a:latin typeface="Felix Titling" panose="04060505060202020A04" pitchFamily="82" charset="0"/>
              </a:rPr>
              <a:t>Language games</a:t>
            </a:r>
          </a:p>
        </p:txBody>
      </p:sp>
    </p:spTree>
    <p:extLst>
      <p:ext uri="{BB962C8B-B14F-4D97-AF65-F5344CB8AC3E}">
        <p14:creationId xmlns:p14="http://schemas.microsoft.com/office/powerpoint/2010/main" val="34748135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0" y="6021288"/>
            <a:ext cx="9144000" cy="836712"/>
          </a:xfrm>
          <a:noFill/>
        </p:spPr>
        <p:txBody>
          <a:bodyPr/>
          <a:lstStyle/>
          <a:p>
            <a:pPr algn="r"/>
            <a:r>
              <a:rPr lang="en-GB" sz="3200" dirty="0">
                <a:solidFill>
                  <a:srgbClr val="FFC000"/>
                </a:solidFill>
                <a:effectLst/>
                <a:latin typeface="Felix Titling" panose="04060505060202020A04" pitchFamily="82" charset="0"/>
              </a:rPr>
              <a:t>Mortality &amp; childhood innocence.</a:t>
            </a:r>
          </a:p>
        </p:txBody>
      </p:sp>
      <p:sp>
        <p:nvSpPr>
          <p:cNvPr id="2" name="Content Placeholder 1"/>
          <p:cNvSpPr>
            <a:spLocks noGrp="1"/>
          </p:cNvSpPr>
          <p:nvPr>
            <p:ph idx="1"/>
          </p:nvPr>
        </p:nvSpPr>
        <p:spPr>
          <a:xfrm>
            <a:off x="323528" y="260648"/>
            <a:ext cx="8568952" cy="5921896"/>
          </a:xfrm>
        </p:spPr>
        <p:txBody>
          <a:bodyPr>
            <a:normAutofit fontScale="92500"/>
          </a:bodyPr>
          <a:lstStyle/>
          <a:p>
            <a:pPr marL="18288" indent="0">
              <a:buNone/>
            </a:pPr>
            <a:r>
              <a:rPr lang="en-GB" sz="2200" dirty="0">
                <a:solidFill>
                  <a:schemeClr val="bg1"/>
                </a:solidFill>
              </a:rPr>
              <a:t>… round the neck of the bottle was a paper label, with the words `DRINK ME' beautifully printed on it in large letters.</a:t>
            </a:r>
          </a:p>
          <a:p>
            <a:pPr marL="18288" indent="0">
              <a:buNone/>
            </a:pPr>
            <a:endParaRPr lang="en-GB" sz="900" dirty="0">
              <a:solidFill>
                <a:schemeClr val="bg1"/>
              </a:solidFill>
            </a:endParaRPr>
          </a:p>
          <a:p>
            <a:pPr marL="18288" indent="0">
              <a:buNone/>
            </a:pPr>
            <a:r>
              <a:rPr lang="en-GB" sz="2200" dirty="0">
                <a:solidFill>
                  <a:schemeClr val="bg1"/>
                </a:solidFill>
              </a:rPr>
              <a:t>It was all very well to say `Drink me,' but the wise little Alice was not going to do that in a hurry. </a:t>
            </a:r>
            <a:r>
              <a:rPr lang="en-GB" sz="2200" dirty="0">
                <a:solidFill>
                  <a:srgbClr val="FFC000"/>
                </a:solidFill>
              </a:rPr>
              <a:t>`No, I'll look first,' she said, `and see whether it's marked "poison" or not'; for she had read several nice little histories about children who had got burnt, and eaten up by wild beasts and other unpleasant things</a:t>
            </a:r>
            <a:r>
              <a:rPr lang="en-GB" sz="2200" dirty="0">
                <a:solidFill>
                  <a:schemeClr val="bg1"/>
                </a:solidFill>
              </a:rPr>
              <a:t>, all because they would not remember the simple rules their friends had taught them: such as, that a red-hot poker will burn you if you hold it too long; and that if you cut your finger very deeply with a knife, it usually bleeds; and she had never forgotten that, if you drink much from a bottle marked `poison,' it is almost certain to disagree with you, sooner or later.</a:t>
            </a:r>
          </a:p>
          <a:p>
            <a:pPr marL="18288" indent="0">
              <a:buNone/>
            </a:pPr>
            <a:endParaRPr lang="en-GB" sz="900" dirty="0">
              <a:solidFill>
                <a:schemeClr val="bg1"/>
              </a:solidFill>
            </a:endParaRPr>
          </a:p>
          <a:p>
            <a:pPr marL="18288" indent="0">
              <a:buNone/>
            </a:pPr>
            <a:r>
              <a:rPr lang="en-GB" sz="2200" dirty="0">
                <a:solidFill>
                  <a:schemeClr val="bg1"/>
                </a:solidFill>
              </a:rPr>
              <a:t>However, this bottle was NOT marked `poison,' so Alice ventured to taste it, and finding it very nice, (it had, in fact, a sort of mixed flavour of cherry- tart, custard, pine-apple, roast turkey, toffee, and hot buttered toast,) she very soon finished it off.</a:t>
            </a:r>
          </a:p>
        </p:txBody>
      </p:sp>
    </p:spTree>
    <p:extLst>
      <p:ext uri="{BB962C8B-B14F-4D97-AF65-F5344CB8AC3E}">
        <p14:creationId xmlns:p14="http://schemas.microsoft.com/office/powerpoint/2010/main" val="1028267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2773"/>
            <a:ext cx="2448272" cy="6858000"/>
          </a:xfrm>
          <a:noFill/>
        </p:spPr>
        <p:txBody>
          <a:bodyPr>
            <a:noAutofit/>
          </a:bodyPr>
          <a:lstStyle/>
          <a:p>
            <a:pPr marL="0" indent="0">
              <a:buNone/>
            </a:pPr>
            <a:r>
              <a:rPr lang="en-GB" sz="800" dirty="0">
                <a:solidFill>
                  <a:schemeClr val="tx2"/>
                </a:solidFill>
              </a:rPr>
              <a:t>    </a:t>
            </a:r>
          </a:p>
          <a:p>
            <a:pPr marL="0" indent="0">
              <a:buNone/>
            </a:pPr>
            <a:r>
              <a:rPr lang="en-GB" sz="800" dirty="0">
                <a:solidFill>
                  <a:schemeClr val="bg1"/>
                </a:solidFill>
              </a:rPr>
              <a:t>‘Fury said to a</a:t>
            </a:r>
          </a:p>
          <a:p>
            <a:pPr marL="0" indent="0">
              <a:buNone/>
            </a:pPr>
            <a:r>
              <a:rPr lang="en-GB" sz="800" dirty="0">
                <a:solidFill>
                  <a:schemeClr val="bg1"/>
                </a:solidFill>
              </a:rPr>
              <a:t>   mouse, That he</a:t>
            </a:r>
          </a:p>
          <a:p>
            <a:pPr marL="0" indent="0">
              <a:buNone/>
            </a:pPr>
            <a:r>
              <a:rPr lang="en-GB" sz="800" dirty="0">
                <a:solidFill>
                  <a:schemeClr val="bg1"/>
                </a:solidFill>
              </a:rPr>
              <a:t>  met in the</a:t>
            </a:r>
          </a:p>
          <a:p>
            <a:pPr marL="0" indent="0">
              <a:buNone/>
            </a:pPr>
            <a:r>
              <a:rPr lang="en-GB" sz="800" dirty="0">
                <a:solidFill>
                  <a:schemeClr val="bg1"/>
                </a:solidFill>
              </a:rPr>
              <a:t> house,</a:t>
            </a:r>
          </a:p>
          <a:p>
            <a:pPr marL="0" indent="0">
              <a:buNone/>
            </a:pPr>
            <a:r>
              <a:rPr lang="en-GB" sz="800" dirty="0">
                <a:solidFill>
                  <a:schemeClr val="bg1"/>
                </a:solidFill>
              </a:rPr>
              <a:t>“Let us</a:t>
            </a:r>
          </a:p>
          <a:p>
            <a:pPr marL="0" indent="0">
              <a:buNone/>
            </a:pPr>
            <a:r>
              <a:rPr lang="en-GB" sz="800" dirty="0">
                <a:solidFill>
                  <a:schemeClr val="bg1"/>
                </a:solidFill>
              </a:rPr>
              <a:t> both go to</a:t>
            </a:r>
          </a:p>
          <a:p>
            <a:pPr marL="0" indent="0">
              <a:buNone/>
            </a:pPr>
            <a:r>
              <a:rPr lang="en-GB" sz="800" dirty="0">
                <a:solidFill>
                  <a:schemeClr val="bg1"/>
                </a:solidFill>
              </a:rPr>
              <a:t>  law: I will</a:t>
            </a:r>
          </a:p>
          <a:p>
            <a:pPr marL="0" indent="0">
              <a:buNone/>
            </a:pPr>
            <a:r>
              <a:rPr lang="en-GB" sz="800" dirty="0">
                <a:solidFill>
                  <a:schemeClr val="bg1"/>
                </a:solidFill>
              </a:rPr>
              <a:t>   prosecute</a:t>
            </a:r>
          </a:p>
          <a:p>
            <a:pPr marL="0" indent="0">
              <a:buNone/>
            </a:pPr>
            <a:r>
              <a:rPr lang="en-GB" sz="800" dirty="0">
                <a:solidFill>
                  <a:schemeClr val="bg1"/>
                </a:solidFill>
              </a:rPr>
              <a:t>    </a:t>
            </a:r>
            <a:r>
              <a:rPr lang="en-GB" sz="800" i="1" dirty="0">
                <a:solidFill>
                  <a:schemeClr val="bg1"/>
                </a:solidFill>
              </a:rPr>
              <a:t>you</a:t>
            </a:r>
            <a:r>
              <a:rPr lang="en-GB" sz="800" dirty="0">
                <a:solidFill>
                  <a:schemeClr val="bg1"/>
                </a:solidFill>
              </a:rPr>
              <a:t>. — Come,</a:t>
            </a:r>
          </a:p>
          <a:p>
            <a:pPr marL="0" indent="0">
              <a:buNone/>
            </a:pPr>
            <a:r>
              <a:rPr lang="en-GB" sz="800" dirty="0">
                <a:solidFill>
                  <a:schemeClr val="bg1"/>
                </a:solidFill>
              </a:rPr>
              <a:t>     I’ll take no</a:t>
            </a:r>
          </a:p>
          <a:p>
            <a:pPr marL="0" indent="0">
              <a:buNone/>
            </a:pPr>
            <a:r>
              <a:rPr lang="en-GB" sz="800" dirty="0">
                <a:solidFill>
                  <a:schemeClr val="bg1"/>
                </a:solidFill>
              </a:rPr>
              <a:t>      denial; We</a:t>
            </a:r>
          </a:p>
          <a:p>
            <a:pPr marL="0" indent="0">
              <a:buNone/>
            </a:pPr>
            <a:r>
              <a:rPr lang="en-GB" sz="800" dirty="0">
                <a:solidFill>
                  <a:schemeClr val="bg1"/>
                </a:solidFill>
              </a:rPr>
              <a:t>     must have a</a:t>
            </a:r>
          </a:p>
          <a:p>
            <a:pPr marL="0" indent="0">
              <a:buNone/>
            </a:pPr>
            <a:r>
              <a:rPr lang="en-GB" sz="800" dirty="0">
                <a:solidFill>
                  <a:schemeClr val="bg1"/>
                </a:solidFill>
              </a:rPr>
              <a:t>    trial: For</a:t>
            </a:r>
          </a:p>
          <a:p>
            <a:pPr marL="0" indent="0">
              <a:buNone/>
            </a:pPr>
            <a:r>
              <a:rPr lang="en-GB" sz="800" dirty="0">
                <a:solidFill>
                  <a:schemeClr val="bg1"/>
                </a:solidFill>
              </a:rPr>
              <a:t>   really this</a:t>
            </a:r>
          </a:p>
          <a:p>
            <a:pPr marL="0" indent="0">
              <a:buNone/>
            </a:pPr>
            <a:r>
              <a:rPr lang="en-GB" sz="800" dirty="0">
                <a:solidFill>
                  <a:schemeClr val="bg1"/>
                </a:solidFill>
              </a:rPr>
              <a:t>    morning I’ve</a:t>
            </a:r>
          </a:p>
          <a:p>
            <a:pPr marL="0" indent="0">
              <a:buNone/>
            </a:pPr>
            <a:r>
              <a:rPr lang="en-GB" sz="800" dirty="0">
                <a:solidFill>
                  <a:schemeClr val="bg1"/>
                </a:solidFill>
              </a:rPr>
              <a:t>     nothing</a:t>
            </a:r>
          </a:p>
          <a:p>
            <a:pPr marL="0" indent="0">
              <a:buNone/>
            </a:pPr>
            <a:r>
              <a:rPr lang="en-GB" sz="800" dirty="0">
                <a:solidFill>
                  <a:schemeClr val="bg1"/>
                </a:solidFill>
              </a:rPr>
              <a:t>      to do.”</a:t>
            </a:r>
          </a:p>
          <a:p>
            <a:pPr marL="0" indent="0">
              <a:buNone/>
            </a:pPr>
            <a:r>
              <a:rPr lang="en-GB" sz="800" dirty="0">
                <a:solidFill>
                  <a:schemeClr val="bg1"/>
                </a:solidFill>
              </a:rPr>
              <a:t>     Said the</a:t>
            </a:r>
          </a:p>
          <a:p>
            <a:pPr marL="0" indent="0">
              <a:buNone/>
            </a:pPr>
            <a:r>
              <a:rPr lang="en-GB" sz="800" dirty="0">
                <a:solidFill>
                  <a:schemeClr val="bg1"/>
                </a:solidFill>
              </a:rPr>
              <a:t>    mouse to the</a:t>
            </a:r>
          </a:p>
          <a:p>
            <a:pPr marL="0" indent="0">
              <a:buNone/>
            </a:pPr>
            <a:r>
              <a:rPr lang="en-GB" sz="800" dirty="0">
                <a:solidFill>
                  <a:schemeClr val="bg1"/>
                </a:solidFill>
              </a:rPr>
              <a:t>   cur, “Such</a:t>
            </a:r>
          </a:p>
          <a:p>
            <a:pPr marL="0" indent="0">
              <a:buNone/>
            </a:pPr>
            <a:r>
              <a:rPr lang="en-GB" sz="800" dirty="0">
                <a:solidFill>
                  <a:schemeClr val="bg1"/>
                </a:solidFill>
              </a:rPr>
              <a:t>    a trial,</a:t>
            </a:r>
          </a:p>
          <a:p>
            <a:pPr marL="0" indent="0">
              <a:buNone/>
            </a:pPr>
            <a:r>
              <a:rPr lang="en-GB" sz="800" dirty="0">
                <a:solidFill>
                  <a:schemeClr val="bg1"/>
                </a:solidFill>
              </a:rPr>
              <a:t>     dear Sir,</a:t>
            </a:r>
          </a:p>
          <a:p>
            <a:pPr marL="0" indent="0">
              <a:buNone/>
            </a:pPr>
            <a:r>
              <a:rPr lang="en-GB" sz="800" dirty="0">
                <a:solidFill>
                  <a:schemeClr val="bg1"/>
                </a:solidFill>
              </a:rPr>
              <a:t>      With</a:t>
            </a:r>
          </a:p>
          <a:p>
            <a:pPr marL="0" indent="0">
              <a:buNone/>
            </a:pPr>
            <a:r>
              <a:rPr lang="en-GB" sz="800" dirty="0">
                <a:solidFill>
                  <a:schemeClr val="bg1"/>
                </a:solidFill>
              </a:rPr>
              <a:t>       no jury</a:t>
            </a:r>
          </a:p>
          <a:p>
            <a:pPr marL="0" indent="0">
              <a:buNone/>
            </a:pPr>
            <a:r>
              <a:rPr lang="en-GB" sz="800" dirty="0">
                <a:solidFill>
                  <a:schemeClr val="bg1"/>
                </a:solidFill>
              </a:rPr>
              <a:t>      or judge,</a:t>
            </a:r>
          </a:p>
          <a:p>
            <a:pPr marL="0" indent="0">
              <a:buNone/>
            </a:pPr>
            <a:r>
              <a:rPr lang="en-GB" sz="800" dirty="0">
                <a:solidFill>
                  <a:schemeClr val="bg1"/>
                </a:solidFill>
              </a:rPr>
              <a:t>     would be</a:t>
            </a:r>
          </a:p>
          <a:p>
            <a:pPr marL="0" indent="0">
              <a:buNone/>
            </a:pPr>
            <a:r>
              <a:rPr lang="en-GB" sz="800" dirty="0">
                <a:solidFill>
                  <a:schemeClr val="bg1"/>
                </a:solidFill>
              </a:rPr>
              <a:t>    wasting</a:t>
            </a:r>
          </a:p>
          <a:p>
            <a:pPr marL="0" indent="0">
              <a:buNone/>
            </a:pPr>
            <a:r>
              <a:rPr lang="en-GB" sz="800" dirty="0">
                <a:solidFill>
                  <a:schemeClr val="bg1"/>
                </a:solidFill>
              </a:rPr>
              <a:t>   our</a:t>
            </a:r>
          </a:p>
          <a:p>
            <a:pPr marL="0" indent="0">
              <a:buNone/>
            </a:pPr>
            <a:r>
              <a:rPr lang="en-GB" sz="800" dirty="0">
                <a:solidFill>
                  <a:schemeClr val="bg1"/>
                </a:solidFill>
              </a:rPr>
              <a:t>    breath.”</a:t>
            </a:r>
          </a:p>
          <a:p>
            <a:pPr marL="0" indent="0">
              <a:buNone/>
            </a:pPr>
            <a:r>
              <a:rPr lang="en-GB" sz="800" dirty="0">
                <a:solidFill>
                  <a:schemeClr val="bg1"/>
                </a:solidFill>
              </a:rPr>
              <a:t>     “I’ll be</a:t>
            </a:r>
          </a:p>
          <a:p>
            <a:pPr marL="0" indent="0">
              <a:buNone/>
            </a:pPr>
            <a:r>
              <a:rPr lang="en-GB" sz="800" dirty="0">
                <a:solidFill>
                  <a:schemeClr val="bg1"/>
                </a:solidFill>
              </a:rPr>
              <a:t>      judge, I’ll</a:t>
            </a:r>
          </a:p>
          <a:p>
            <a:pPr marL="0" indent="0">
              <a:buNone/>
            </a:pPr>
            <a:r>
              <a:rPr lang="en-GB" sz="800" dirty="0">
                <a:solidFill>
                  <a:schemeClr val="bg1"/>
                </a:solidFill>
              </a:rPr>
              <a:t>       be jury,”</a:t>
            </a:r>
          </a:p>
          <a:p>
            <a:pPr marL="0" indent="0">
              <a:buNone/>
            </a:pPr>
            <a:r>
              <a:rPr lang="en-GB" sz="800" dirty="0">
                <a:solidFill>
                  <a:schemeClr val="bg1"/>
                </a:solidFill>
              </a:rPr>
              <a:t>        Said</a:t>
            </a:r>
          </a:p>
          <a:p>
            <a:pPr marL="0" indent="0">
              <a:buNone/>
            </a:pPr>
            <a:r>
              <a:rPr lang="en-GB" sz="800" dirty="0">
                <a:solidFill>
                  <a:schemeClr val="bg1"/>
                </a:solidFill>
              </a:rPr>
              <a:t>         cunning</a:t>
            </a:r>
          </a:p>
          <a:p>
            <a:pPr marL="0" indent="0">
              <a:buNone/>
            </a:pPr>
            <a:r>
              <a:rPr lang="en-GB" sz="800" dirty="0">
                <a:solidFill>
                  <a:schemeClr val="bg1"/>
                </a:solidFill>
              </a:rPr>
              <a:t>          old Fury:</a:t>
            </a:r>
          </a:p>
          <a:p>
            <a:pPr marL="0" indent="0">
              <a:buNone/>
            </a:pPr>
            <a:r>
              <a:rPr lang="en-GB" sz="800" dirty="0">
                <a:solidFill>
                  <a:schemeClr val="bg1"/>
                </a:solidFill>
              </a:rPr>
              <a:t>         “I’ll</a:t>
            </a:r>
          </a:p>
          <a:p>
            <a:pPr marL="0" indent="0">
              <a:buNone/>
            </a:pPr>
            <a:r>
              <a:rPr lang="en-GB" sz="800" dirty="0">
                <a:solidFill>
                  <a:schemeClr val="bg1"/>
                </a:solidFill>
              </a:rPr>
              <a:t>          try the</a:t>
            </a:r>
          </a:p>
          <a:p>
            <a:pPr marL="0" indent="0">
              <a:buNone/>
            </a:pPr>
            <a:r>
              <a:rPr lang="en-GB" sz="800" dirty="0">
                <a:solidFill>
                  <a:schemeClr val="bg1"/>
                </a:solidFill>
              </a:rPr>
              <a:t>           whole</a:t>
            </a:r>
          </a:p>
          <a:p>
            <a:pPr marL="0" indent="0">
              <a:buNone/>
            </a:pPr>
            <a:r>
              <a:rPr lang="en-GB" sz="800" dirty="0">
                <a:solidFill>
                  <a:schemeClr val="bg1"/>
                </a:solidFill>
              </a:rPr>
              <a:t>            cause,</a:t>
            </a:r>
          </a:p>
          <a:p>
            <a:pPr marL="0" indent="0">
              <a:buNone/>
            </a:pPr>
            <a:r>
              <a:rPr lang="en-GB" sz="800" dirty="0">
                <a:solidFill>
                  <a:schemeClr val="bg1"/>
                </a:solidFill>
              </a:rPr>
              <a:t>             and</a:t>
            </a:r>
          </a:p>
          <a:p>
            <a:pPr marL="0" indent="0">
              <a:buNone/>
            </a:pPr>
            <a:r>
              <a:rPr lang="en-GB" sz="800" dirty="0">
                <a:solidFill>
                  <a:schemeClr val="bg1"/>
                </a:solidFill>
              </a:rPr>
              <a:t>            condemn</a:t>
            </a:r>
          </a:p>
          <a:p>
            <a:pPr marL="0" indent="0">
              <a:buNone/>
            </a:pPr>
            <a:r>
              <a:rPr lang="en-GB" sz="800" dirty="0">
                <a:solidFill>
                  <a:schemeClr val="bg1"/>
                </a:solidFill>
              </a:rPr>
              <a:t>           you</a:t>
            </a:r>
          </a:p>
          <a:p>
            <a:pPr marL="0" indent="0">
              <a:buNone/>
            </a:pPr>
            <a:r>
              <a:rPr lang="en-GB" sz="800" dirty="0">
                <a:solidFill>
                  <a:schemeClr val="bg1"/>
                </a:solidFill>
              </a:rPr>
              <a:t>          to</a:t>
            </a:r>
          </a:p>
          <a:p>
            <a:pPr marL="0" indent="0">
              <a:buNone/>
            </a:pPr>
            <a:r>
              <a:rPr lang="en-GB" sz="800" dirty="0">
                <a:solidFill>
                  <a:schemeClr val="bg1"/>
                </a:solidFill>
              </a:rPr>
              <a:t>         </a:t>
            </a:r>
            <a:r>
              <a:rPr lang="en-GB" sz="800" b="1" dirty="0">
                <a:solidFill>
                  <a:schemeClr val="bg1"/>
                </a:solidFill>
              </a:rPr>
              <a:t>death</a:t>
            </a:r>
            <a:r>
              <a:rPr lang="en-GB" sz="800" dirty="0" smtClean="0">
                <a:solidFill>
                  <a:schemeClr val="bg1"/>
                </a:solidFill>
              </a:rPr>
              <a:t>.”’</a:t>
            </a:r>
            <a:endParaRPr lang="en-GB" sz="800" dirty="0">
              <a:solidFill>
                <a:schemeClr val="bg1"/>
              </a:solidFill>
            </a:endParaRPr>
          </a:p>
        </p:txBody>
      </p:sp>
      <p:sp>
        <p:nvSpPr>
          <p:cNvPr id="4" name="Rectangle 3"/>
          <p:cNvSpPr/>
          <p:nvPr/>
        </p:nvSpPr>
        <p:spPr>
          <a:xfrm>
            <a:off x="3491880" y="3140968"/>
            <a:ext cx="5506138" cy="3477875"/>
          </a:xfrm>
          <a:prstGeom prst="rect">
            <a:avLst/>
          </a:prstGeom>
        </p:spPr>
        <p:txBody>
          <a:bodyPr wrap="square">
            <a:spAutoFit/>
          </a:bodyPr>
          <a:lstStyle/>
          <a:p>
            <a:r>
              <a:rPr lang="en-GB" sz="2200" dirty="0">
                <a:solidFill>
                  <a:schemeClr val="bg1"/>
                </a:solidFill>
              </a:rPr>
              <a:t>You are not attending!’ said the Mouse to Alice severely. ‘What are you thinking of?’</a:t>
            </a:r>
          </a:p>
          <a:p>
            <a:r>
              <a:rPr lang="en-GB" sz="2200" dirty="0">
                <a:solidFill>
                  <a:schemeClr val="bg1"/>
                </a:solidFill>
              </a:rPr>
              <a:t>‘I beg your pardon,’ said Alice very humbly: ‘you had got to the fifth bend, I think?’</a:t>
            </a:r>
          </a:p>
          <a:p>
            <a:r>
              <a:rPr lang="en-GB" sz="2200" dirty="0">
                <a:solidFill>
                  <a:schemeClr val="bg1"/>
                </a:solidFill>
              </a:rPr>
              <a:t>‘I had </a:t>
            </a:r>
            <a:r>
              <a:rPr lang="en-GB" sz="2200" i="1" dirty="0">
                <a:solidFill>
                  <a:schemeClr val="bg1"/>
                </a:solidFill>
              </a:rPr>
              <a:t>not</a:t>
            </a:r>
            <a:r>
              <a:rPr lang="en-GB" sz="2200" dirty="0">
                <a:solidFill>
                  <a:schemeClr val="bg1"/>
                </a:solidFill>
              </a:rPr>
              <a:t>!’ cried the Mouse, sharply and very angrily.</a:t>
            </a:r>
          </a:p>
          <a:p>
            <a:r>
              <a:rPr lang="en-GB" sz="2200" dirty="0">
                <a:solidFill>
                  <a:schemeClr val="bg1"/>
                </a:solidFill>
              </a:rPr>
              <a:t>‘A knot!’ said Alice, always ready to make herself useful, and looking anxiously about her. ‘Oh, do let me help to undo it!’</a:t>
            </a:r>
          </a:p>
        </p:txBody>
      </p:sp>
      <p:sp>
        <p:nvSpPr>
          <p:cNvPr id="5" name="Rectangle 4"/>
          <p:cNvSpPr/>
          <p:nvPr/>
        </p:nvSpPr>
        <p:spPr>
          <a:xfrm>
            <a:off x="2843808" y="116632"/>
            <a:ext cx="5506138" cy="2800767"/>
          </a:xfrm>
          <a:prstGeom prst="rect">
            <a:avLst/>
          </a:prstGeom>
        </p:spPr>
        <p:txBody>
          <a:bodyPr wrap="square">
            <a:spAutoFit/>
          </a:bodyPr>
          <a:lstStyle/>
          <a:p>
            <a:r>
              <a:rPr lang="en-GB" sz="2200" dirty="0">
                <a:solidFill>
                  <a:schemeClr val="bg1"/>
                </a:solidFill>
              </a:rPr>
              <a:t>‘Mine is a long and a sad tale!’ said the Mouse, turning to Alice, and sighing.</a:t>
            </a:r>
          </a:p>
          <a:p>
            <a:r>
              <a:rPr lang="en-GB" sz="2200" dirty="0">
                <a:solidFill>
                  <a:schemeClr val="bg1"/>
                </a:solidFill>
              </a:rPr>
              <a:t>‘It </a:t>
            </a:r>
            <a:r>
              <a:rPr lang="en-GB" sz="2200" i="1" dirty="0">
                <a:solidFill>
                  <a:schemeClr val="bg1"/>
                </a:solidFill>
              </a:rPr>
              <a:t>is</a:t>
            </a:r>
            <a:r>
              <a:rPr lang="en-GB" sz="2200" dirty="0">
                <a:solidFill>
                  <a:schemeClr val="bg1"/>
                </a:solidFill>
              </a:rPr>
              <a:t> a long tail, certainly,’ said Alice, looking down with wonder at the Mouse’s tail; ‘but why do you call it sad?’ And she kept on puzzling about it while the Mouse was speaking, so that her idea of the tale was something like this:—</a:t>
            </a:r>
          </a:p>
        </p:txBody>
      </p:sp>
    </p:spTree>
    <p:extLst>
      <p:ext uri="{BB962C8B-B14F-4D97-AF65-F5344CB8AC3E}">
        <p14:creationId xmlns:p14="http://schemas.microsoft.com/office/powerpoint/2010/main" val="3315880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95511" y="0"/>
            <a:ext cx="9001000" cy="1556791"/>
          </a:xfrm>
        </p:spPr>
        <p:txBody>
          <a:bodyPr/>
          <a:lstStyle/>
          <a:p>
            <a:pPr marL="18288" indent="0">
              <a:buNone/>
            </a:pPr>
            <a:r>
              <a:rPr lang="en-GB" sz="2400" dirty="0">
                <a:solidFill>
                  <a:srgbClr val="FFC000"/>
                </a:solidFill>
              </a:rPr>
              <a:t>“</a:t>
            </a:r>
            <a:r>
              <a:rPr lang="en-GB" sz="2000" dirty="0">
                <a:solidFill>
                  <a:srgbClr val="FFC000"/>
                </a:solidFill>
              </a:rPr>
              <a:t>Eating, even little girls' eating, is identified with the Fall.… Eating in </a:t>
            </a:r>
            <a:r>
              <a:rPr lang="en-GB" sz="2000" i="1" dirty="0">
                <a:solidFill>
                  <a:srgbClr val="FFC000"/>
                </a:solidFill>
              </a:rPr>
              <a:t>Alice</a:t>
            </a:r>
            <a:r>
              <a:rPr lang="en-GB" sz="2000" dirty="0">
                <a:solidFill>
                  <a:srgbClr val="FFC000"/>
                </a:solidFill>
              </a:rPr>
              <a:t>, then, is not merely sexual, but fatal” </a:t>
            </a:r>
          </a:p>
          <a:p>
            <a:pPr marL="18288" indent="0">
              <a:buNone/>
            </a:pPr>
            <a:r>
              <a:rPr lang="en-GB" sz="1800" dirty="0">
                <a:solidFill>
                  <a:schemeClr val="tx1"/>
                </a:solidFill>
              </a:rPr>
              <a:t>	</a:t>
            </a:r>
            <a:r>
              <a:rPr lang="en-GB" sz="1800" dirty="0">
                <a:solidFill>
                  <a:schemeClr val="bg1"/>
                </a:solidFill>
              </a:rPr>
              <a:t>Helena </a:t>
            </a:r>
            <a:r>
              <a:rPr lang="en-GB" sz="1800" dirty="0" err="1">
                <a:solidFill>
                  <a:schemeClr val="bg1"/>
                </a:solidFill>
              </a:rPr>
              <a:t>Michie</a:t>
            </a:r>
            <a:r>
              <a:rPr lang="en-GB" sz="1800" dirty="0">
                <a:solidFill>
                  <a:schemeClr val="bg1"/>
                </a:solidFill>
              </a:rPr>
              <a:t> </a:t>
            </a:r>
            <a:r>
              <a:rPr lang="en-GB" sz="1800" i="1" dirty="0">
                <a:solidFill>
                  <a:schemeClr val="bg1"/>
                </a:solidFill>
              </a:rPr>
              <a:t>The Flesh Made Word: Female Figures and Women's 	Bodies</a:t>
            </a:r>
            <a:r>
              <a:rPr lang="en-GB" sz="1800" dirty="0">
                <a:solidFill>
                  <a:schemeClr val="bg1"/>
                </a:solidFill>
              </a:rPr>
              <a:t>. Oxford: Oxford University Press, 1990): pp.27-8 . </a:t>
            </a:r>
            <a:endParaRPr lang="en-GB" sz="2000" dirty="0">
              <a:solidFill>
                <a:schemeClr val="bg1"/>
              </a:solidFill>
            </a:endParaRPr>
          </a:p>
        </p:txBody>
      </p:sp>
      <p:sp>
        <p:nvSpPr>
          <p:cNvPr id="4" name="Rectangle 3"/>
          <p:cNvSpPr/>
          <p:nvPr/>
        </p:nvSpPr>
        <p:spPr>
          <a:xfrm>
            <a:off x="295511" y="1556791"/>
            <a:ext cx="8352928" cy="4870564"/>
          </a:xfrm>
          <a:prstGeom prst="rect">
            <a:avLst/>
          </a:prstGeom>
          <a:noFill/>
        </p:spPr>
        <p:txBody>
          <a:bodyPr wrap="square">
            <a:spAutoFit/>
          </a:bodyPr>
          <a:lstStyle/>
          <a:p>
            <a:r>
              <a:rPr lang="en-GB" sz="2000" dirty="0">
                <a:latin typeface="+mj-lt"/>
              </a:rPr>
              <a:t>`</a:t>
            </a:r>
            <a:r>
              <a:rPr lang="en-GB" sz="2000" dirty="0">
                <a:solidFill>
                  <a:schemeClr val="bg1"/>
                </a:solidFill>
                <a:latin typeface="+mj-lt"/>
              </a:rPr>
              <a:t>Well!' thought Alice to herself, `after such a fall as this, I shall think nothing of tumbling down stairs! How brave they'll all think me at home! Why, </a:t>
            </a:r>
            <a:r>
              <a:rPr lang="en-GB" sz="2000" dirty="0">
                <a:solidFill>
                  <a:srgbClr val="FFC000"/>
                </a:solidFill>
                <a:latin typeface="+mj-lt"/>
              </a:rPr>
              <a:t>I wouldn't say anything about it, even if I fell off the top of the house!' (Which was very likely true.)</a:t>
            </a:r>
          </a:p>
          <a:p>
            <a:endParaRPr lang="en-GB" sz="1050" dirty="0">
              <a:solidFill>
                <a:srgbClr val="FFC000"/>
              </a:solidFill>
              <a:latin typeface="+mj-lt"/>
            </a:endParaRPr>
          </a:p>
          <a:p>
            <a:r>
              <a:rPr lang="en-GB" sz="2000" dirty="0">
                <a:solidFill>
                  <a:schemeClr val="bg1"/>
                </a:solidFill>
                <a:latin typeface="+mj-lt"/>
              </a:rPr>
              <a:t>Down, down, down. Would the fall never come to an end! `I wonder how many miles I've fallen by this time?' she said aloud. `I must be getting somewhere near the centre of the earth. Let me see: that would be four thousand miles down , I think--' (for, you see, Alice had learnt several things of this sort in her lessons in the schoolroom, and though this was not a very good opportunity for showing off her knowledge, as there was no one to listen to her, still it was good practice to say it over) `--yes, that's about the right distance--but then I wonder what Latitude or Longitude I've got to?' (Alice had no idea what Latitude was, or Longitude either, but thought they were nice grand words to say .)</a:t>
            </a:r>
          </a:p>
        </p:txBody>
      </p:sp>
      <p:sp>
        <p:nvSpPr>
          <p:cNvPr id="6" name="Title 2">
            <a:extLst>
              <a:ext uri="{FF2B5EF4-FFF2-40B4-BE49-F238E27FC236}">
                <a16:creationId xmlns:a16="http://schemas.microsoft.com/office/drawing/2014/main" id="{724FC7DC-4EAA-4647-A63F-5B6E995B0464}"/>
              </a:ext>
            </a:extLst>
          </p:cNvPr>
          <p:cNvSpPr txBox="1">
            <a:spLocks/>
          </p:cNvSpPr>
          <p:nvPr/>
        </p:nvSpPr>
        <p:spPr>
          <a:xfrm>
            <a:off x="295511" y="6309320"/>
            <a:ext cx="8579929" cy="551204"/>
          </a:xfrm>
          <a:prstGeom prst="rect">
            <a:avLst/>
          </a:prstGeom>
          <a:noFill/>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r"/>
            <a:r>
              <a:rPr lang="en-GB" sz="3600">
                <a:solidFill>
                  <a:srgbClr val="FFC000"/>
                </a:solidFill>
                <a:effectLst/>
                <a:latin typeface="Felix Titling" pitchFamily="82" charset="0"/>
              </a:rPr>
              <a:t>falling</a:t>
            </a:r>
            <a:r>
              <a:rPr lang="en-GB" sz="3600">
                <a:solidFill>
                  <a:srgbClr val="FFC000"/>
                </a:solidFill>
                <a:latin typeface="Felix Titling" pitchFamily="82" charset="0"/>
              </a:rPr>
              <a:t> </a:t>
            </a:r>
            <a:endParaRPr lang="en-GB" sz="4000" dirty="0">
              <a:solidFill>
                <a:srgbClr val="FFC000"/>
              </a:solidFill>
              <a:latin typeface="Felix Titling" pitchFamily="82" charset="0"/>
            </a:endParaRPr>
          </a:p>
        </p:txBody>
      </p:sp>
    </p:spTree>
    <p:extLst>
      <p:ext uri="{BB962C8B-B14F-4D97-AF65-F5344CB8AC3E}">
        <p14:creationId xmlns:p14="http://schemas.microsoft.com/office/powerpoint/2010/main" val="3074228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sz="3600" dirty="0">
                <a:solidFill>
                  <a:srgbClr val="FFC000"/>
                </a:solidFill>
                <a:effectLst/>
                <a:latin typeface="Felix Titling" panose="04060505060202020A04" pitchFamily="82" charset="0"/>
              </a:rPr>
              <a:t>Preparation for adulthood</a:t>
            </a:r>
            <a:r>
              <a:rPr lang="en-GB" sz="3600" dirty="0">
                <a:effectLst/>
                <a:latin typeface="Felix Titling" panose="04060505060202020A04" pitchFamily="82" charset="0"/>
              </a:rPr>
              <a:t>?</a:t>
            </a:r>
          </a:p>
        </p:txBody>
      </p:sp>
      <p:sp>
        <p:nvSpPr>
          <p:cNvPr id="3" name="Content Placeholder 2"/>
          <p:cNvSpPr>
            <a:spLocks noGrp="1"/>
          </p:cNvSpPr>
          <p:nvPr>
            <p:ph idx="1"/>
          </p:nvPr>
        </p:nvSpPr>
        <p:spPr>
          <a:xfrm>
            <a:off x="323528" y="908720"/>
            <a:ext cx="8229600" cy="5949280"/>
          </a:xfrm>
          <a:noFill/>
        </p:spPr>
        <p:txBody>
          <a:bodyPr>
            <a:normAutofit fontScale="92500" lnSpcReduction="20000"/>
          </a:bodyPr>
          <a:lstStyle/>
          <a:p>
            <a:r>
              <a:rPr lang="en-GB" dirty="0">
                <a:solidFill>
                  <a:schemeClr val="bg1"/>
                </a:solidFill>
              </a:rPr>
              <a:t>The innocence of the child falling into knowledge through eating and drinking. </a:t>
            </a:r>
          </a:p>
          <a:p>
            <a:r>
              <a:rPr lang="en-GB" dirty="0">
                <a:solidFill>
                  <a:schemeClr val="bg1"/>
                </a:solidFill>
              </a:rPr>
              <a:t>Woolf says we become children when reading it but do we? ( consider WHY she wants to think that?)</a:t>
            </a:r>
          </a:p>
          <a:p>
            <a:r>
              <a:rPr lang="en-GB" dirty="0">
                <a:solidFill>
                  <a:schemeClr val="bg1"/>
                </a:solidFill>
              </a:rPr>
              <a:t>BUT  We know about </a:t>
            </a:r>
            <a:r>
              <a:rPr lang="en-GB" dirty="0">
                <a:solidFill>
                  <a:srgbClr val="FFC000"/>
                </a:solidFill>
              </a:rPr>
              <a:t>death</a:t>
            </a:r>
            <a:r>
              <a:rPr lang="en-GB" dirty="0">
                <a:solidFill>
                  <a:srgbClr val="FFFF00"/>
                </a:solidFill>
              </a:rPr>
              <a:t> </a:t>
            </a:r>
            <a:r>
              <a:rPr lang="en-GB" dirty="0">
                <a:solidFill>
                  <a:schemeClr val="bg1"/>
                </a:solidFill>
              </a:rPr>
              <a:t>and Alice doesn't. </a:t>
            </a:r>
          </a:p>
          <a:p>
            <a:r>
              <a:rPr lang="en-GB" i="1" dirty="0">
                <a:solidFill>
                  <a:schemeClr val="bg1"/>
                </a:solidFill>
              </a:rPr>
              <a:t>Alice</a:t>
            </a:r>
            <a:r>
              <a:rPr lang="en-GB" dirty="0">
                <a:solidFill>
                  <a:schemeClr val="bg1"/>
                </a:solidFill>
              </a:rPr>
              <a:t> full of death: Candle going out/ fan shutting up/ falling of roof/ drinking poison/ very sharp knives and red hot pokers  - she knows the words but not their meaning </a:t>
            </a:r>
          </a:p>
          <a:p>
            <a:r>
              <a:rPr lang="en-GB" dirty="0">
                <a:solidFill>
                  <a:srgbClr val="FFC000"/>
                </a:solidFill>
              </a:rPr>
              <a:t>the core of the story is time</a:t>
            </a:r>
            <a:r>
              <a:rPr lang="en-GB" dirty="0">
                <a:solidFill>
                  <a:schemeClr val="tx2"/>
                </a:solidFill>
              </a:rPr>
              <a:t>. </a:t>
            </a:r>
            <a:r>
              <a:rPr lang="en-GB" dirty="0">
                <a:solidFill>
                  <a:schemeClr val="bg1"/>
                </a:solidFill>
              </a:rPr>
              <a:t>Time standing still so that she can grown up but also grow down, the centre of the earth where it is always the same time. And a number base where you never get to 20 </a:t>
            </a:r>
          </a:p>
          <a:p>
            <a:r>
              <a:rPr lang="en-GB" dirty="0">
                <a:solidFill>
                  <a:schemeClr val="bg1"/>
                </a:solidFill>
              </a:rPr>
              <a:t>What DOES she know? Pieces of poetry with morals (mocked in the Duchess) facts without meanings – (words without meanings –All in small bubbles and dominated by power or not. But holes in that authority because language can't be controlled  </a:t>
            </a:r>
          </a:p>
          <a:p>
            <a:r>
              <a:rPr lang="en-GB" dirty="0">
                <a:solidFill>
                  <a:schemeClr val="bg1"/>
                </a:solidFill>
              </a:rPr>
              <a:t>Mockery of authoritarian language that excludes responsibility – the Duck on </a:t>
            </a:r>
            <a:r>
              <a:rPr lang="en-GB" b="1" dirty="0">
                <a:solidFill>
                  <a:srgbClr val="FFC000"/>
                </a:solidFill>
              </a:rPr>
              <a:t>‘it’ </a:t>
            </a:r>
          </a:p>
          <a:p>
            <a:endParaRPr lang="en-GB" dirty="0">
              <a:solidFill>
                <a:schemeClr val="tx1"/>
              </a:solidFill>
            </a:endParaRPr>
          </a:p>
        </p:txBody>
      </p:sp>
    </p:spTree>
    <p:extLst>
      <p:ext uri="{BB962C8B-B14F-4D97-AF65-F5344CB8AC3E}">
        <p14:creationId xmlns:p14="http://schemas.microsoft.com/office/powerpoint/2010/main" val="1926586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5517232"/>
            <a:ext cx="8640960" cy="1207643"/>
          </a:xfrm>
        </p:spPr>
        <p:txBody>
          <a:bodyPr/>
          <a:lstStyle/>
          <a:p>
            <a:pPr algn="r">
              <a:lnSpc>
                <a:spcPct val="100000"/>
              </a:lnSpc>
            </a:pPr>
            <a:r>
              <a:rPr lang="en-GB" sz="3200" dirty="0">
                <a:solidFill>
                  <a:srgbClr val="FFC000"/>
                </a:solidFill>
                <a:effectLst/>
                <a:latin typeface="Felix Titling" pitchFamily="82" charset="0"/>
              </a:rPr>
              <a:t>Circling in time: </a:t>
            </a:r>
            <a:br>
              <a:rPr lang="en-GB" sz="3200" dirty="0">
                <a:solidFill>
                  <a:srgbClr val="FFC000"/>
                </a:solidFill>
                <a:effectLst/>
                <a:latin typeface="Felix Titling" pitchFamily="82" charset="0"/>
              </a:rPr>
            </a:br>
            <a:r>
              <a:rPr lang="en-GB" sz="3200" dirty="0">
                <a:solidFill>
                  <a:srgbClr val="FFC000"/>
                </a:solidFill>
                <a:effectLst/>
                <a:latin typeface="Felix Titling" pitchFamily="82" charset="0"/>
              </a:rPr>
              <a:t>a world inside out</a:t>
            </a:r>
            <a:endParaRPr lang="en-GB" sz="3200" dirty="0">
              <a:solidFill>
                <a:srgbClr val="FFC000"/>
              </a:solidFill>
              <a:effectLst/>
            </a:endParaRPr>
          </a:p>
        </p:txBody>
      </p:sp>
      <p:pic>
        <p:nvPicPr>
          <p:cNvPr id="2050" name="Picture 2" descr="http://www.victorianweb.org/art/illustration/tenniel/alice/7.1.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216473" y="1477819"/>
            <a:ext cx="4592509" cy="34563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028" y="620688"/>
            <a:ext cx="3744417" cy="5170646"/>
          </a:xfrm>
          <a:prstGeom prst="rect">
            <a:avLst/>
          </a:prstGeom>
        </p:spPr>
        <p:txBody>
          <a:bodyPr wrap="square">
            <a:spAutoFit/>
          </a:bodyPr>
          <a:lstStyle/>
          <a:p>
            <a:pPr algn="r"/>
            <a:r>
              <a:rPr lang="en-GB" dirty="0"/>
              <a:t>‘</a:t>
            </a:r>
            <a:r>
              <a:rPr lang="en-GB" sz="2200" dirty="0">
                <a:solidFill>
                  <a:schemeClr val="bg1"/>
                </a:solidFill>
                <a:latin typeface="+mj-lt"/>
              </a:rPr>
              <a:t>Ah! that accounts for it,’ said the Hatter. ‘He won't stand beating. Now, if you only kept on good terms with him, he'd do almost anything you liked with the clock. For instance, suppose it were nine o'clock in the morning, just time to begin lessons: you'd only have to whisper a hint to Time, and round goes the clock in a twinkling! Half-past one, time for dinne</a:t>
            </a:r>
            <a:r>
              <a:rPr lang="en-GB" sz="2200" dirty="0">
                <a:solidFill>
                  <a:schemeClr val="bg1"/>
                </a:solidFill>
              </a:rPr>
              <a:t>r</a:t>
            </a:r>
            <a:r>
              <a:rPr lang="en-GB" dirty="0">
                <a:solidFill>
                  <a:schemeClr val="bg1"/>
                </a:solidFill>
              </a:rPr>
              <a:t>!’ </a:t>
            </a:r>
          </a:p>
        </p:txBody>
      </p:sp>
    </p:spTree>
    <p:extLst>
      <p:ext uri="{BB962C8B-B14F-4D97-AF65-F5344CB8AC3E}">
        <p14:creationId xmlns:p14="http://schemas.microsoft.com/office/powerpoint/2010/main" val="2340904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60648"/>
            <a:ext cx="8496944" cy="5940660"/>
          </a:xfrm>
          <a:noFill/>
        </p:spPr>
        <p:txBody>
          <a:bodyPr>
            <a:normAutofit fontScale="70000" lnSpcReduction="20000"/>
          </a:bodyPr>
          <a:lstStyle/>
          <a:p>
            <a:pPr marL="18288" indent="0">
              <a:buNone/>
            </a:pPr>
            <a:r>
              <a:rPr lang="en-GB" dirty="0">
                <a:effectLst/>
              </a:rPr>
              <a:t>   </a:t>
            </a:r>
            <a:r>
              <a:rPr lang="en-GB" sz="3100" dirty="0">
                <a:solidFill>
                  <a:schemeClr val="bg1"/>
                </a:solidFill>
                <a:effectLst/>
              </a:rPr>
              <a:t>Alice did not wish to offend the Dormouse again, so she began very cautiously: "But I don't understand. Where did they draw the treacle from?" </a:t>
            </a:r>
          </a:p>
          <a:p>
            <a:pPr marL="18288" indent="0">
              <a:buNone/>
            </a:pPr>
            <a:r>
              <a:rPr lang="en-GB" sz="3100" dirty="0">
                <a:solidFill>
                  <a:schemeClr val="bg1"/>
                </a:solidFill>
                <a:effectLst/>
              </a:rPr>
              <a:t>   "You can draw water out of a water-well," said the Hatter; "so I should think you could draw treacle out of a treacle-well -- eh, stupid?" </a:t>
            </a:r>
          </a:p>
          <a:p>
            <a:pPr marL="18288" indent="0">
              <a:buNone/>
            </a:pPr>
            <a:r>
              <a:rPr lang="en-GB" sz="3100" dirty="0">
                <a:solidFill>
                  <a:schemeClr val="bg1"/>
                </a:solidFill>
                <a:effectLst/>
              </a:rPr>
              <a:t>   "But they were in the well," Alice said to the Dormouse, not choosing to notice this last remark. </a:t>
            </a:r>
          </a:p>
          <a:p>
            <a:pPr marL="18288" indent="0">
              <a:buNone/>
            </a:pPr>
            <a:r>
              <a:rPr lang="en-GB" sz="3100" dirty="0">
                <a:solidFill>
                  <a:schemeClr val="bg1"/>
                </a:solidFill>
                <a:effectLst/>
              </a:rPr>
              <a:t>   "Of course they were," said the Dormouse; "well in." </a:t>
            </a:r>
          </a:p>
          <a:p>
            <a:pPr marL="18288" indent="0">
              <a:buNone/>
            </a:pPr>
            <a:r>
              <a:rPr lang="en-GB" sz="3100" dirty="0">
                <a:solidFill>
                  <a:schemeClr val="bg1"/>
                </a:solidFill>
                <a:effectLst/>
              </a:rPr>
              <a:t>   This answer so confused poor Alice, that she let the Dormouse go on for some time without interrupting it. </a:t>
            </a:r>
          </a:p>
          <a:p>
            <a:pPr marL="18288" indent="0">
              <a:buNone/>
            </a:pPr>
            <a:r>
              <a:rPr lang="en-GB" sz="3100" dirty="0">
                <a:solidFill>
                  <a:schemeClr val="bg1"/>
                </a:solidFill>
                <a:effectLst/>
              </a:rPr>
              <a:t>   "They were learning to draw," the Dormouse went on, yawning and rubbing its eyes, for it was getting very sleepy; "and they drew all manner of things-everything that begins with an M -- -" </a:t>
            </a:r>
          </a:p>
          <a:p>
            <a:pPr marL="18288" indent="0">
              <a:buNone/>
            </a:pPr>
            <a:r>
              <a:rPr lang="en-GB" sz="3100" dirty="0">
                <a:solidFill>
                  <a:schemeClr val="bg1"/>
                </a:solidFill>
                <a:effectLst/>
              </a:rPr>
              <a:t>   "Why with an M?" said Alice. </a:t>
            </a:r>
          </a:p>
          <a:p>
            <a:pPr marL="18288" indent="0">
              <a:buNone/>
            </a:pPr>
            <a:r>
              <a:rPr lang="en-GB" sz="3100" dirty="0">
                <a:solidFill>
                  <a:schemeClr val="bg1"/>
                </a:solidFill>
                <a:effectLst/>
              </a:rPr>
              <a:t>   "Why not?" said the March Hare. </a:t>
            </a:r>
          </a:p>
          <a:p>
            <a:pPr marL="18288" indent="0">
              <a:buNone/>
            </a:pPr>
            <a:r>
              <a:rPr lang="en-GB" sz="3100" dirty="0">
                <a:solidFill>
                  <a:schemeClr val="bg1"/>
                </a:solidFill>
                <a:effectLst/>
              </a:rPr>
              <a:t>   Alice was silent. </a:t>
            </a:r>
            <a:endParaRPr lang="en-GB" dirty="0">
              <a:solidFill>
                <a:schemeClr val="bg1"/>
              </a:solidFill>
            </a:endParaRPr>
          </a:p>
        </p:txBody>
      </p:sp>
      <p:sp>
        <p:nvSpPr>
          <p:cNvPr id="5" name="Title 2"/>
          <p:cNvSpPr txBox="1">
            <a:spLocks/>
          </p:cNvSpPr>
          <p:nvPr/>
        </p:nvSpPr>
        <p:spPr>
          <a:xfrm>
            <a:off x="251520" y="5733256"/>
            <a:ext cx="8604448" cy="936104"/>
          </a:xfrm>
          <a:prstGeom prst="rect">
            <a:avLst/>
          </a:prstGeom>
          <a:noFill/>
        </p:spPr>
        <p:txBody>
          <a:bodyPr vert="horz" lIns="91440" tIns="45720" rIns="91440" bIns="45720" rtlCol="0" anchor="b">
            <a:normAutofit fontScale="90000" lnSpcReduction="20000"/>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r">
              <a:lnSpc>
                <a:spcPct val="100000"/>
              </a:lnSpc>
            </a:pPr>
            <a:r>
              <a:rPr lang="en-GB" sz="3600" dirty="0">
                <a:solidFill>
                  <a:srgbClr val="FFC000"/>
                </a:solidFill>
                <a:effectLst/>
                <a:latin typeface="Felix Titling" pitchFamily="82" charset="0"/>
              </a:rPr>
              <a:t>Story Telling </a:t>
            </a:r>
            <a:br>
              <a:rPr lang="en-GB" sz="3600" dirty="0">
                <a:solidFill>
                  <a:srgbClr val="FFC000"/>
                </a:solidFill>
                <a:effectLst/>
                <a:latin typeface="Felix Titling" pitchFamily="82" charset="0"/>
              </a:rPr>
            </a:br>
            <a:r>
              <a:rPr lang="en-GB" sz="3600" dirty="0">
                <a:solidFill>
                  <a:srgbClr val="FFC000"/>
                </a:solidFill>
                <a:effectLst/>
                <a:latin typeface="Felix Titling" pitchFamily="82" charset="0"/>
              </a:rPr>
              <a:t>&amp; the unconscious</a:t>
            </a:r>
          </a:p>
        </p:txBody>
      </p:sp>
    </p:spTree>
    <p:extLst>
      <p:ext uri="{BB962C8B-B14F-4D97-AF65-F5344CB8AC3E}">
        <p14:creationId xmlns:p14="http://schemas.microsoft.com/office/powerpoint/2010/main" val="20629513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5760" y="64952"/>
            <a:ext cx="8892480" cy="6604407"/>
          </a:xfrm>
          <a:noFill/>
        </p:spPr>
        <p:txBody>
          <a:bodyPr>
            <a:noAutofit/>
          </a:bodyPr>
          <a:lstStyle/>
          <a:p>
            <a:pPr marL="18288" indent="0">
              <a:spcBef>
                <a:spcPts val="0"/>
              </a:spcBef>
              <a:buNone/>
            </a:pPr>
            <a:r>
              <a:rPr lang="en-GB" sz="1950" dirty="0">
                <a:solidFill>
                  <a:schemeClr val="bg1"/>
                </a:solidFill>
              </a:rPr>
              <a:t>[the Mock Turtle with a sigh] "I only took the regular course." </a:t>
            </a:r>
          </a:p>
          <a:p>
            <a:pPr marL="18288" indent="0">
              <a:spcBef>
                <a:spcPts val="0"/>
              </a:spcBef>
              <a:buNone/>
            </a:pPr>
            <a:r>
              <a:rPr lang="en-GB" sz="1950" dirty="0">
                <a:solidFill>
                  <a:schemeClr val="bg1"/>
                </a:solidFill>
              </a:rPr>
              <a:t>   "What was that ?" inquired Alice</a:t>
            </a:r>
            <a:r>
              <a:rPr lang="en-GB" sz="1950" dirty="0">
                <a:solidFill>
                  <a:schemeClr val="tx1"/>
                </a:solidFill>
              </a:rPr>
              <a:t>. </a:t>
            </a:r>
          </a:p>
          <a:p>
            <a:pPr marL="18288" indent="0">
              <a:spcBef>
                <a:spcPts val="0"/>
              </a:spcBef>
              <a:buNone/>
            </a:pPr>
            <a:r>
              <a:rPr lang="en-GB" sz="1950" dirty="0">
                <a:solidFill>
                  <a:schemeClr val="bg1"/>
                </a:solidFill>
              </a:rPr>
              <a:t>   "</a:t>
            </a:r>
            <a:r>
              <a:rPr lang="en-GB" sz="1950" dirty="0">
                <a:solidFill>
                  <a:srgbClr val="FFC000"/>
                </a:solidFill>
              </a:rPr>
              <a:t>Reeling and Writhing, </a:t>
            </a:r>
            <a:r>
              <a:rPr lang="en-GB" sz="1950" dirty="0">
                <a:solidFill>
                  <a:schemeClr val="bg1"/>
                </a:solidFill>
              </a:rPr>
              <a:t>of course, to begin with," the Mock Turtle replied; "and then the different branches of Arithmetic -- </a:t>
            </a:r>
            <a:r>
              <a:rPr lang="en-GB" sz="1950" dirty="0">
                <a:solidFill>
                  <a:srgbClr val="FFC000"/>
                </a:solidFill>
              </a:rPr>
              <a:t>Ambition, Distraction, </a:t>
            </a:r>
            <a:r>
              <a:rPr lang="en-GB" sz="1950" dirty="0" err="1">
                <a:solidFill>
                  <a:srgbClr val="FFC000"/>
                </a:solidFill>
              </a:rPr>
              <a:t>Uglification</a:t>
            </a:r>
            <a:r>
              <a:rPr lang="en-GB" sz="1950" dirty="0">
                <a:solidFill>
                  <a:srgbClr val="FFC000"/>
                </a:solidFill>
              </a:rPr>
              <a:t>, and Derision." </a:t>
            </a:r>
          </a:p>
          <a:p>
            <a:pPr marL="18288" indent="0">
              <a:spcBef>
                <a:spcPts val="0"/>
              </a:spcBef>
              <a:buNone/>
            </a:pPr>
            <a:r>
              <a:rPr lang="en-GB" sz="1950" dirty="0">
                <a:solidFill>
                  <a:schemeClr val="bg1"/>
                </a:solidFill>
              </a:rPr>
              <a:t>   "I never heard of `</a:t>
            </a:r>
            <a:r>
              <a:rPr lang="en-GB" sz="1950" dirty="0" err="1">
                <a:solidFill>
                  <a:schemeClr val="bg1"/>
                </a:solidFill>
              </a:rPr>
              <a:t>Uglification</a:t>
            </a:r>
            <a:r>
              <a:rPr lang="en-GB" sz="1950" dirty="0">
                <a:solidFill>
                  <a:schemeClr val="bg1"/>
                </a:solidFill>
              </a:rPr>
              <a:t>,' " Alice ventured to say. "What is it?" </a:t>
            </a:r>
          </a:p>
          <a:p>
            <a:pPr marL="18288" indent="0">
              <a:spcBef>
                <a:spcPts val="0"/>
              </a:spcBef>
              <a:buNone/>
            </a:pPr>
            <a:r>
              <a:rPr lang="en-GB" sz="1950" dirty="0">
                <a:solidFill>
                  <a:schemeClr val="bg1"/>
                </a:solidFill>
              </a:rPr>
              <a:t>   The Gryphon lifted up both its paws in surprise, "What! Never heard of </a:t>
            </a:r>
            <a:r>
              <a:rPr lang="en-GB" sz="1950" dirty="0" err="1">
                <a:solidFill>
                  <a:schemeClr val="bg1"/>
                </a:solidFill>
              </a:rPr>
              <a:t>uglifying</a:t>
            </a:r>
            <a:r>
              <a:rPr lang="en-GB" sz="1950" dirty="0">
                <a:solidFill>
                  <a:schemeClr val="bg1"/>
                </a:solidFill>
              </a:rPr>
              <a:t>!" it exclaimed. "You know what to beautify is, I suppose?" </a:t>
            </a:r>
          </a:p>
          <a:p>
            <a:pPr marL="18288" indent="0">
              <a:spcBef>
                <a:spcPts val="0"/>
              </a:spcBef>
              <a:buNone/>
            </a:pPr>
            <a:r>
              <a:rPr lang="en-GB" sz="1950" dirty="0">
                <a:solidFill>
                  <a:schemeClr val="bg1"/>
                </a:solidFill>
              </a:rPr>
              <a:t>   "Yes," said Alice doubtfully: "it means -- to -- make -- anything -- prettier." </a:t>
            </a:r>
          </a:p>
          <a:p>
            <a:pPr marL="18288" indent="0">
              <a:spcBef>
                <a:spcPts val="0"/>
              </a:spcBef>
              <a:buNone/>
            </a:pPr>
            <a:r>
              <a:rPr lang="en-GB" sz="1950" dirty="0">
                <a:solidFill>
                  <a:schemeClr val="bg1"/>
                </a:solidFill>
              </a:rPr>
              <a:t>   "Well, then," the Gryphon went on, "if you don't know what to </a:t>
            </a:r>
            <a:r>
              <a:rPr lang="en-GB" sz="1950" dirty="0" err="1">
                <a:solidFill>
                  <a:schemeClr val="bg1"/>
                </a:solidFill>
              </a:rPr>
              <a:t>uglify</a:t>
            </a:r>
            <a:r>
              <a:rPr lang="en-GB" sz="1950" dirty="0">
                <a:solidFill>
                  <a:schemeClr val="bg1"/>
                </a:solidFill>
              </a:rPr>
              <a:t> is, you must be a simpleton." </a:t>
            </a:r>
          </a:p>
          <a:p>
            <a:pPr marL="18288" indent="0">
              <a:spcBef>
                <a:spcPts val="0"/>
              </a:spcBef>
              <a:buNone/>
            </a:pPr>
            <a:r>
              <a:rPr lang="en-GB" sz="1950" dirty="0">
                <a:solidFill>
                  <a:schemeClr val="bg1"/>
                </a:solidFill>
              </a:rPr>
              <a:t>   Alice did not feel encouraged to ask any more questions about it, so she turned to the Mock Turtle, and said, "What else had you to learn?" </a:t>
            </a:r>
          </a:p>
          <a:p>
            <a:pPr marL="18288" indent="0">
              <a:spcBef>
                <a:spcPts val="0"/>
              </a:spcBef>
              <a:buNone/>
            </a:pPr>
            <a:r>
              <a:rPr lang="en-GB" sz="1950" dirty="0">
                <a:solidFill>
                  <a:schemeClr val="bg1"/>
                </a:solidFill>
              </a:rPr>
              <a:t>   "Well, there was </a:t>
            </a:r>
            <a:r>
              <a:rPr lang="en-GB" sz="1950" dirty="0">
                <a:solidFill>
                  <a:srgbClr val="FFC000"/>
                </a:solidFill>
              </a:rPr>
              <a:t>Mystery,</a:t>
            </a:r>
            <a:r>
              <a:rPr lang="en-GB" sz="1950" dirty="0">
                <a:solidFill>
                  <a:schemeClr val="bg1"/>
                </a:solidFill>
              </a:rPr>
              <a:t>" the Mock Turtle replied, counting off the subjects on his flappers, " -- </a:t>
            </a:r>
            <a:r>
              <a:rPr lang="en-GB" sz="1950" dirty="0">
                <a:solidFill>
                  <a:srgbClr val="FFC000"/>
                </a:solidFill>
              </a:rPr>
              <a:t>Mystery, ancient and modern, with </a:t>
            </a:r>
            <a:r>
              <a:rPr lang="en-GB" sz="1950" dirty="0" err="1">
                <a:solidFill>
                  <a:srgbClr val="FFC000"/>
                </a:solidFill>
              </a:rPr>
              <a:t>Seaography</a:t>
            </a:r>
            <a:r>
              <a:rPr lang="en-GB" sz="1950" dirty="0">
                <a:solidFill>
                  <a:srgbClr val="FFC000"/>
                </a:solidFill>
              </a:rPr>
              <a:t> : then Drawling </a:t>
            </a:r>
            <a:r>
              <a:rPr lang="en-GB" sz="1950" dirty="0">
                <a:solidFill>
                  <a:schemeClr val="bg1"/>
                </a:solidFill>
              </a:rPr>
              <a:t>-- the Drawling-master was an old conger-eel, that used to come once a week: he taught us </a:t>
            </a:r>
            <a:r>
              <a:rPr lang="en-GB" sz="1950" dirty="0">
                <a:solidFill>
                  <a:srgbClr val="FFC000"/>
                </a:solidFill>
              </a:rPr>
              <a:t>Drawling, Stretching, and Fainting in Coils." </a:t>
            </a:r>
          </a:p>
          <a:p>
            <a:pPr marL="18288" indent="0">
              <a:spcBef>
                <a:spcPts val="0"/>
              </a:spcBef>
              <a:buNone/>
            </a:pPr>
            <a:r>
              <a:rPr lang="en-GB" sz="1950" dirty="0">
                <a:solidFill>
                  <a:schemeClr val="bg1"/>
                </a:solidFill>
              </a:rPr>
              <a:t>   "What was that like?" said Alice. </a:t>
            </a:r>
          </a:p>
          <a:p>
            <a:pPr marL="18288" indent="0">
              <a:spcBef>
                <a:spcPts val="0"/>
              </a:spcBef>
              <a:buNone/>
            </a:pPr>
            <a:r>
              <a:rPr lang="en-GB" sz="1950" dirty="0">
                <a:solidFill>
                  <a:schemeClr val="bg1"/>
                </a:solidFill>
              </a:rPr>
              <a:t>   "Well, I can't show it you myself," the Mock Turtle </a:t>
            </a:r>
          </a:p>
          <a:p>
            <a:pPr marL="18288" indent="0">
              <a:spcBef>
                <a:spcPts val="0"/>
              </a:spcBef>
              <a:buNone/>
            </a:pPr>
            <a:r>
              <a:rPr lang="en-GB" sz="1950" dirty="0">
                <a:solidFill>
                  <a:schemeClr val="bg1"/>
                </a:solidFill>
              </a:rPr>
              <a:t>said: "I'm too stiff. And the Gryphon never learnt it</a:t>
            </a:r>
            <a:r>
              <a:rPr lang="en-GB" sz="1950" dirty="0">
                <a:solidFill>
                  <a:schemeClr val="tx1"/>
                </a:solidFill>
              </a:rPr>
              <a:t>." </a:t>
            </a:r>
          </a:p>
        </p:txBody>
      </p:sp>
      <p:sp>
        <p:nvSpPr>
          <p:cNvPr id="5" name="Title 2"/>
          <p:cNvSpPr txBox="1">
            <a:spLocks/>
          </p:cNvSpPr>
          <p:nvPr/>
        </p:nvSpPr>
        <p:spPr>
          <a:xfrm>
            <a:off x="6228183" y="5589240"/>
            <a:ext cx="2808203" cy="1080120"/>
          </a:xfrm>
          <a:prstGeom prst="rect">
            <a:avLst/>
          </a:prstGeom>
          <a:noFill/>
        </p:spPr>
        <p:txBody>
          <a:bodyPr vert="horz" lIns="91440" tIns="45720" rIns="91440" bIns="45720" rtlCol="0" anchor="b">
            <a:noAutofit/>
          </a:bodyPr>
          <a:lst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r">
              <a:lnSpc>
                <a:spcPct val="100000"/>
              </a:lnSpc>
            </a:pPr>
            <a:r>
              <a:rPr lang="en-GB" sz="2800" dirty="0">
                <a:solidFill>
                  <a:srgbClr val="FFC000"/>
                </a:solidFill>
                <a:latin typeface="Felix Titling" panose="04060505060202020A04" pitchFamily="82" charset="0"/>
              </a:rPr>
              <a:t>Demystifying</a:t>
            </a:r>
            <a:r>
              <a:rPr lang="en-GB" sz="2800" dirty="0">
                <a:solidFill>
                  <a:srgbClr val="FFC000"/>
                </a:solidFill>
                <a:effectLst/>
                <a:latin typeface="Felix Titling" pitchFamily="82" charset="0"/>
              </a:rPr>
              <a:t/>
            </a:r>
            <a:br>
              <a:rPr lang="en-GB" sz="2800" dirty="0">
                <a:solidFill>
                  <a:srgbClr val="FFC000"/>
                </a:solidFill>
                <a:effectLst/>
                <a:latin typeface="Felix Titling" pitchFamily="82" charset="0"/>
              </a:rPr>
            </a:br>
            <a:r>
              <a:rPr lang="en-GB" sz="2800" dirty="0">
                <a:solidFill>
                  <a:srgbClr val="FFC000"/>
                </a:solidFill>
                <a:effectLst/>
                <a:latin typeface="Felix Titling" pitchFamily="82" charset="0"/>
              </a:rPr>
              <a:t>education</a:t>
            </a:r>
          </a:p>
        </p:txBody>
      </p:sp>
    </p:spTree>
    <p:extLst>
      <p:ext uri="{BB962C8B-B14F-4D97-AF65-F5344CB8AC3E}">
        <p14:creationId xmlns:p14="http://schemas.microsoft.com/office/powerpoint/2010/main" val="27978827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9392"/>
            <a:ext cx="8229600" cy="908720"/>
          </a:xfrm>
        </p:spPr>
        <p:txBody>
          <a:bodyPr/>
          <a:lstStyle/>
          <a:p>
            <a:r>
              <a:rPr lang="en-GB" sz="3600" dirty="0">
                <a:solidFill>
                  <a:srgbClr val="FFC000"/>
                </a:solidFill>
                <a:effectLst/>
                <a:latin typeface="Felix Titling" panose="04060505060202020A04" pitchFamily="82" charset="0"/>
              </a:rPr>
              <a:t>Relate to other texts </a:t>
            </a:r>
          </a:p>
        </p:txBody>
      </p:sp>
      <p:sp>
        <p:nvSpPr>
          <p:cNvPr id="3" name="Content Placeholder 2"/>
          <p:cNvSpPr>
            <a:spLocks noGrp="1"/>
          </p:cNvSpPr>
          <p:nvPr>
            <p:ph idx="1"/>
          </p:nvPr>
        </p:nvSpPr>
        <p:spPr>
          <a:xfrm>
            <a:off x="251520" y="836712"/>
            <a:ext cx="8435280" cy="6021288"/>
          </a:xfrm>
          <a:noFill/>
        </p:spPr>
        <p:txBody>
          <a:bodyPr>
            <a:noAutofit/>
          </a:bodyPr>
          <a:lstStyle/>
          <a:p>
            <a:r>
              <a:rPr lang="en-GB" sz="2000" dirty="0">
                <a:solidFill>
                  <a:schemeClr val="bg1"/>
                </a:solidFill>
              </a:rPr>
              <a:t>Behaviour and control – from </a:t>
            </a:r>
            <a:r>
              <a:rPr lang="en-GB" sz="2000" i="1" dirty="0">
                <a:solidFill>
                  <a:schemeClr val="bg1"/>
                </a:solidFill>
              </a:rPr>
              <a:t>Pamela</a:t>
            </a:r>
            <a:r>
              <a:rPr lang="en-GB" sz="2000" dirty="0">
                <a:solidFill>
                  <a:schemeClr val="bg1"/>
                </a:solidFill>
              </a:rPr>
              <a:t> to </a:t>
            </a:r>
            <a:r>
              <a:rPr lang="en-GB" sz="2000" i="1" dirty="0">
                <a:solidFill>
                  <a:schemeClr val="bg1"/>
                </a:solidFill>
              </a:rPr>
              <a:t>Alice</a:t>
            </a:r>
          </a:p>
          <a:p>
            <a:r>
              <a:rPr lang="en-GB" sz="2000" dirty="0">
                <a:solidFill>
                  <a:schemeClr val="bg1"/>
                </a:solidFill>
              </a:rPr>
              <a:t>the landscape of the gothic  (</a:t>
            </a:r>
            <a:r>
              <a:rPr lang="en-GB" sz="2000" i="1" dirty="0">
                <a:solidFill>
                  <a:schemeClr val="bg1"/>
                </a:solidFill>
              </a:rPr>
              <a:t>Italian</a:t>
            </a:r>
            <a:r>
              <a:rPr lang="en-GB" sz="2000" dirty="0">
                <a:solidFill>
                  <a:schemeClr val="bg1"/>
                </a:solidFill>
              </a:rPr>
              <a:t>)</a:t>
            </a:r>
          </a:p>
          <a:p>
            <a:r>
              <a:rPr lang="en-GB" sz="2000" dirty="0">
                <a:solidFill>
                  <a:schemeClr val="bg1"/>
                </a:solidFill>
              </a:rPr>
              <a:t>Arbitrary power  (</a:t>
            </a:r>
            <a:r>
              <a:rPr lang="en-GB" sz="2000" i="1" dirty="0">
                <a:solidFill>
                  <a:schemeClr val="bg1"/>
                </a:solidFill>
              </a:rPr>
              <a:t>Italian</a:t>
            </a:r>
            <a:r>
              <a:rPr lang="en-GB" sz="2000" dirty="0">
                <a:solidFill>
                  <a:schemeClr val="bg1"/>
                </a:solidFill>
              </a:rPr>
              <a:t>, mockery of urbane control in ‘Modest </a:t>
            </a:r>
            <a:r>
              <a:rPr lang="en-GB" sz="2000" dirty="0" smtClean="0">
                <a:solidFill>
                  <a:schemeClr val="bg1"/>
                </a:solidFill>
              </a:rPr>
              <a:t>Proposal’),</a:t>
            </a:r>
            <a:endParaRPr lang="en-GB" sz="2000" dirty="0">
              <a:solidFill>
                <a:schemeClr val="bg1"/>
              </a:solidFill>
            </a:endParaRPr>
          </a:p>
          <a:p>
            <a:r>
              <a:rPr lang="en-GB" sz="2000" dirty="0">
                <a:solidFill>
                  <a:schemeClr val="bg1"/>
                </a:solidFill>
              </a:rPr>
              <a:t>Landscape of a child's world – the house, the cat, she can't think beyond ( </a:t>
            </a:r>
            <a:r>
              <a:rPr lang="en-GB" sz="2000" i="1" dirty="0">
                <a:solidFill>
                  <a:schemeClr val="bg1"/>
                </a:solidFill>
              </a:rPr>
              <a:t>o mouse</a:t>
            </a:r>
            <a:r>
              <a:rPr lang="en-GB" sz="2000" dirty="0">
                <a:solidFill>
                  <a:schemeClr val="bg1"/>
                </a:solidFill>
              </a:rPr>
              <a:t>) but encountering others equally limited by their own view. The pigeon, the caterpillar, the footman, </a:t>
            </a:r>
          </a:p>
          <a:p>
            <a:r>
              <a:rPr lang="en-GB" sz="2000" dirty="0">
                <a:solidFill>
                  <a:schemeClr val="bg1"/>
                </a:solidFill>
              </a:rPr>
              <a:t>Alice has freedom to move around – she gets up and leaves the tea table – yet freedom is not in the wilderness (</a:t>
            </a:r>
            <a:r>
              <a:rPr lang="en-GB" sz="2000" i="1" dirty="0">
                <a:solidFill>
                  <a:schemeClr val="bg1"/>
                </a:solidFill>
              </a:rPr>
              <a:t>Mansfield Park</a:t>
            </a:r>
            <a:r>
              <a:rPr lang="en-GB" sz="2000" dirty="0">
                <a:solidFill>
                  <a:schemeClr val="bg1"/>
                </a:solidFill>
              </a:rPr>
              <a:t>) but in the state of childhood. The actual wilderness is artificial.  Painted by figures reduced to numbers ( prefigures </a:t>
            </a:r>
            <a:r>
              <a:rPr lang="en-GB" sz="2000" i="1" dirty="0">
                <a:solidFill>
                  <a:schemeClr val="bg1"/>
                </a:solidFill>
              </a:rPr>
              <a:t>Metropolis</a:t>
            </a:r>
            <a:r>
              <a:rPr lang="en-GB" sz="2000" dirty="0">
                <a:solidFill>
                  <a:schemeClr val="bg1"/>
                </a:solidFill>
              </a:rPr>
              <a:t>) masculine figure anxious and emasculated, a world of being ‘ordered about’ </a:t>
            </a:r>
          </a:p>
          <a:p>
            <a:r>
              <a:rPr lang="en-GB" sz="2000" dirty="0" smtClean="0">
                <a:solidFill>
                  <a:schemeClr val="bg1"/>
                </a:solidFill>
              </a:rPr>
              <a:t>Hybrid </a:t>
            </a:r>
            <a:r>
              <a:rPr lang="en-GB" sz="2000" dirty="0">
                <a:solidFill>
                  <a:schemeClr val="bg1"/>
                </a:solidFill>
              </a:rPr>
              <a:t>figures The gryphon, nature and myth; the mock turtle nature and cooking – the song of the soup… How does Alice encounter these figures - whiting and eggs, for example, she has eaten. </a:t>
            </a:r>
          </a:p>
          <a:p>
            <a:r>
              <a:rPr lang="en-GB" sz="2000" dirty="0">
                <a:solidFill>
                  <a:schemeClr val="bg1"/>
                </a:solidFill>
              </a:rPr>
              <a:t>Confused identities (</a:t>
            </a:r>
            <a:r>
              <a:rPr lang="en-GB" sz="2000" i="1" dirty="0" err="1">
                <a:solidFill>
                  <a:schemeClr val="bg1"/>
                </a:solidFill>
              </a:rPr>
              <a:t>Tristram</a:t>
            </a:r>
            <a:r>
              <a:rPr lang="en-GB" sz="2000" i="1" dirty="0">
                <a:solidFill>
                  <a:schemeClr val="bg1"/>
                </a:solidFill>
              </a:rPr>
              <a:t> </a:t>
            </a:r>
            <a:r>
              <a:rPr lang="en-GB" sz="2000" i="1" dirty="0" err="1">
                <a:solidFill>
                  <a:schemeClr val="bg1"/>
                </a:solidFill>
              </a:rPr>
              <a:t>Shandy</a:t>
            </a:r>
            <a:r>
              <a:rPr lang="en-GB" sz="2000" i="1" dirty="0">
                <a:solidFill>
                  <a:schemeClr val="bg1"/>
                </a:solidFill>
              </a:rPr>
              <a:t> </a:t>
            </a:r>
            <a:r>
              <a:rPr lang="en-GB" sz="2000" dirty="0">
                <a:solidFill>
                  <a:schemeClr val="bg1"/>
                </a:solidFill>
              </a:rPr>
              <a:t>et al</a:t>
            </a:r>
            <a:r>
              <a:rPr lang="en-GB" sz="2000" dirty="0">
                <a:solidFill>
                  <a:schemeClr val="tx1"/>
                </a:solidFill>
              </a:rPr>
              <a:t>)</a:t>
            </a:r>
          </a:p>
        </p:txBody>
      </p:sp>
    </p:spTree>
    <p:extLst>
      <p:ext uri="{BB962C8B-B14F-4D97-AF65-F5344CB8AC3E}">
        <p14:creationId xmlns:p14="http://schemas.microsoft.com/office/powerpoint/2010/main" val="27324908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883</TotalTime>
  <Words>3652</Words>
  <Application>Microsoft Office PowerPoint</Application>
  <PresentationFormat>On-screen Show (4:3)</PresentationFormat>
  <Paragraphs>242</Paragraphs>
  <Slides>28</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Arial</vt:lpstr>
      <vt:lpstr>Calibri</vt:lpstr>
      <vt:lpstr>Century Gothic</vt:lpstr>
      <vt:lpstr>Courier New</vt:lpstr>
      <vt:lpstr>Felix Titling</vt:lpstr>
      <vt:lpstr>Garamond</vt:lpstr>
      <vt:lpstr>Palatino Linotype</vt:lpstr>
      <vt:lpstr>Perpetua Titling MT</vt:lpstr>
      <vt:lpstr>Vivaldi</vt:lpstr>
      <vt:lpstr>Executive</vt:lpstr>
      <vt:lpstr>Alice’s Adventures in Wonderland: LOGIC &amp; GAMES IN A VIOLENT ADULT WORLD</vt:lpstr>
      <vt:lpstr>PowerPoint Presentation</vt:lpstr>
      <vt:lpstr>New forms in a rational world</vt:lpstr>
      <vt:lpstr>LITERATURE FOR CHILDREN</vt:lpstr>
      <vt:lpstr>   new literatures &amp; OTHER WORLDS: Children's literature/ popular literature/ fantasy</vt:lpstr>
      <vt:lpstr>Edward lear nonsense limericks   .</vt:lpstr>
      <vt:lpstr>PowerPoint Presentation</vt:lpstr>
      <vt:lpstr> The significance of  the Alice books </vt:lpstr>
      <vt:lpstr>PowerPoint Presentation</vt:lpstr>
      <vt:lpstr>PowerPoint Presentation</vt:lpstr>
      <vt:lpstr>The inadequacy of education</vt:lpstr>
      <vt:lpstr>LITERATURE FOR CHILDREN </vt:lpstr>
      <vt:lpstr>the insecurity of ‘reality’ </vt:lpstr>
      <vt:lpstr>Fairies &amp; fantasy: masculine escapes</vt:lpstr>
      <vt:lpstr>Constructing children - &amp; adults- in the bourgeois family   </vt:lpstr>
      <vt:lpstr>Logic &amp; identity</vt:lpstr>
      <vt:lpstr>Exploring otherness</vt:lpstr>
      <vt:lpstr>the Victorian middle-class child.</vt:lpstr>
      <vt:lpstr>PowerPoint Presentation</vt:lpstr>
      <vt:lpstr>For the child Alice the biggest of these games is death –we cannot return to her world because we understand the rules but she does not</vt:lpstr>
      <vt:lpstr>Mortality &amp; childhood innocence.</vt:lpstr>
      <vt:lpstr>PowerPoint Presentation</vt:lpstr>
      <vt:lpstr>PowerPoint Presentation</vt:lpstr>
      <vt:lpstr>Preparation for adulthood?</vt:lpstr>
      <vt:lpstr>Circling in time:  a world inside out</vt:lpstr>
      <vt:lpstr>PowerPoint Presentation</vt:lpstr>
      <vt:lpstr>PowerPoint Presentation</vt:lpstr>
      <vt:lpstr>Relate to other texts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QUESTION OF TASTE: A Modest Proposal &amp; Pamela</dc:title>
  <dc:creator>jeni</dc:creator>
  <cp:lastModifiedBy>Jeni Williams</cp:lastModifiedBy>
  <cp:revision>75</cp:revision>
  <cp:lastPrinted>2019-01-22T22:00:25Z</cp:lastPrinted>
  <dcterms:created xsi:type="dcterms:W3CDTF">2014-02-10T19:46:05Z</dcterms:created>
  <dcterms:modified xsi:type="dcterms:W3CDTF">2019-01-22T22:00:28Z</dcterms:modified>
</cp:coreProperties>
</file>