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6"/>
  </p:notesMasterIdLst>
  <p:handoutMasterIdLst>
    <p:handoutMasterId r:id="rId37"/>
  </p:handoutMasterIdLst>
  <p:sldIdLst>
    <p:sldId id="256" r:id="rId5"/>
    <p:sldId id="658" r:id="rId6"/>
    <p:sldId id="463" r:id="rId7"/>
    <p:sldId id="660" r:id="rId8"/>
    <p:sldId id="659" r:id="rId9"/>
    <p:sldId id="662" r:id="rId10"/>
    <p:sldId id="661" r:id="rId11"/>
    <p:sldId id="616" r:id="rId12"/>
    <p:sldId id="619" r:id="rId13"/>
    <p:sldId id="637" r:id="rId14"/>
    <p:sldId id="666" r:id="rId15"/>
    <p:sldId id="537" r:id="rId16"/>
    <p:sldId id="668" r:id="rId17"/>
    <p:sldId id="667" r:id="rId18"/>
    <p:sldId id="664" r:id="rId19"/>
    <p:sldId id="321" r:id="rId20"/>
    <p:sldId id="328" r:id="rId21"/>
    <p:sldId id="615" r:id="rId22"/>
    <p:sldId id="324" r:id="rId23"/>
    <p:sldId id="326" r:id="rId24"/>
    <p:sldId id="671" r:id="rId25"/>
    <p:sldId id="670" r:id="rId26"/>
    <p:sldId id="673" r:id="rId27"/>
    <p:sldId id="360" r:id="rId28"/>
    <p:sldId id="674" r:id="rId29"/>
    <p:sldId id="675" r:id="rId30"/>
    <p:sldId id="631" r:id="rId31"/>
    <p:sldId id="348" r:id="rId32"/>
    <p:sldId id="669" r:id="rId33"/>
    <p:sldId id="656" r:id="rId34"/>
    <p:sldId id="524" r:id="rId35"/>
  </p:sldIdLst>
  <p:sldSz cx="12192000" cy="6858000"/>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33" userDrawn="1">
          <p15:clr>
            <a:srgbClr val="A4A3A4"/>
          </p15:clr>
        </p15:guide>
        <p15:guide id="2" pos="216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4768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812" autoAdjust="0"/>
    <p:restoredTop sz="75859" autoAdjust="0"/>
  </p:normalViewPr>
  <p:slideViewPr>
    <p:cSldViewPr>
      <p:cViewPr varScale="1">
        <p:scale>
          <a:sx n="78" d="100"/>
          <a:sy n="78" d="100"/>
        </p:scale>
        <p:origin x="1504" y="168"/>
      </p:cViewPr>
      <p:guideLst>
        <p:guide orient="horz" pos="2160"/>
        <p:guide pos="3840"/>
      </p:guideLst>
    </p:cSldViewPr>
  </p:slideViewPr>
  <p:outlineViewPr>
    <p:cViewPr>
      <p:scale>
        <a:sx n="33" d="100"/>
        <a:sy n="33" d="100"/>
      </p:scale>
      <p:origin x="0" y="-27296"/>
    </p:cViewPr>
  </p:outlineViewPr>
  <p:notesTextViewPr>
    <p:cViewPr>
      <p:scale>
        <a:sx n="3" d="2"/>
        <a:sy n="3" d="2"/>
      </p:scale>
      <p:origin x="0" y="0"/>
    </p:cViewPr>
  </p:notesTextViewPr>
  <p:sorterViewPr>
    <p:cViewPr>
      <p:scale>
        <a:sx n="80" d="100"/>
        <a:sy n="80" d="100"/>
      </p:scale>
      <p:origin x="0" y="0"/>
    </p:cViewPr>
  </p:sorterViewPr>
  <p:notesViewPr>
    <p:cSldViewPr>
      <p:cViewPr varScale="1">
        <p:scale>
          <a:sx n="81" d="100"/>
          <a:sy n="81" d="100"/>
        </p:scale>
        <p:origin x="3978" y="84"/>
      </p:cViewPr>
      <p:guideLst>
        <p:guide orient="horz" pos="3133"/>
        <p:guide pos="216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sz="quarter" idx="1"/>
          </p:nvPr>
        </p:nvSpPr>
        <p:spPr>
          <a:xfrm>
            <a:off x="3884613" y="0"/>
            <a:ext cx="2971800" cy="497284"/>
          </a:xfrm>
          <a:prstGeom prst="rect">
            <a:avLst/>
          </a:prstGeom>
        </p:spPr>
        <p:txBody>
          <a:bodyPr vert="horz" lIns="91859" tIns="45929" rIns="91859" bIns="45929" rtlCol="0"/>
          <a:lstStyle>
            <a:lvl1pPr algn="r">
              <a:defRPr sz="1200"/>
            </a:lvl1pPr>
          </a:lstStyle>
          <a:p>
            <a:fld id="{96D292DE-8B7A-4254-AA83-74C1F4DD4AF0}" type="datetimeFigureOut">
              <a:rPr lang="en-GB" smtClean="0"/>
              <a:pPr/>
              <a:t>08/10/2024</a:t>
            </a:fld>
            <a:endParaRPr lang="en-GB"/>
          </a:p>
        </p:txBody>
      </p:sp>
      <p:sp>
        <p:nvSpPr>
          <p:cNvPr id="4" name="Footer Placeholder 3"/>
          <p:cNvSpPr>
            <a:spLocks noGrp="1"/>
          </p:cNvSpPr>
          <p:nvPr>
            <p:ph type="ftr" sz="quarter" idx="2"/>
          </p:nvPr>
        </p:nvSpPr>
        <p:spPr>
          <a:xfrm>
            <a:off x="0" y="9446677"/>
            <a:ext cx="2971800" cy="497284"/>
          </a:xfrm>
          <a:prstGeom prst="rect">
            <a:avLst/>
          </a:prstGeom>
        </p:spPr>
        <p:txBody>
          <a:bodyPr vert="horz" lIns="91859" tIns="45929" rIns="91859" bIns="45929"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9446677"/>
            <a:ext cx="2971800" cy="497284"/>
          </a:xfrm>
          <a:prstGeom prst="rect">
            <a:avLst/>
          </a:prstGeom>
        </p:spPr>
        <p:txBody>
          <a:bodyPr vert="horz" lIns="91859" tIns="45929" rIns="91859" bIns="45929"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idx="1"/>
          </p:nvPr>
        </p:nvSpPr>
        <p:spPr>
          <a:xfrm>
            <a:off x="3884613" y="0"/>
            <a:ext cx="2971800" cy="499012"/>
          </a:xfrm>
          <a:prstGeom prst="rect">
            <a:avLst/>
          </a:prstGeom>
        </p:spPr>
        <p:txBody>
          <a:bodyPr vert="horz" lIns="91859" tIns="45929" rIns="91859" bIns="45929" rtlCol="0"/>
          <a:lstStyle>
            <a:lvl1pPr algn="r">
              <a:defRPr sz="1200"/>
            </a:lvl1pPr>
          </a:lstStyle>
          <a:p>
            <a:fld id="{1E9EAB9E-E8D5-476C-93BA-6CDCDF16D67A}" type="datetimeFigureOut">
              <a:rPr lang="en-GB" smtClean="0"/>
              <a:pPr/>
              <a:t>08/10/2024</a:t>
            </a:fld>
            <a:endParaRPr lang="en-GB"/>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859" tIns="45929" rIns="91859" bIns="45929"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859" tIns="45929" rIns="91859" bIns="4592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9"/>
            <a:ext cx="2971800" cy="499011"/>
          </a:xfrm>
          <a:prstGeom prst="rect">
            <a:avLst/>
          </a:prstGeom>
        </p:spPr>
        <p:txBody>
          <a:bodyPr vert="horz" lIns="91859" tIns="45929" rIns="91859" bIns="45929"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9"/>
            <a:ext cx="2971800" cy="499011"/>
          </a:xfrm>
          <a:prstGeom prst="rect">
            <a:avLst/>
          </a:prstGeom>
        </p:spPr>
        <p:txBody>
          <a:bodyPr vert="horz" lIns="91859" tIns="45929" rIns="91859" bIns="45929"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academiwales.gov.wales/api/storage/59f21daa-1c65-4d98-91cd-0c85a17862da/35599_AW_SowingSeeds_AppliedPsychology_E_WEB.pdf"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3D910D-1CCB-55CD-AEA3-01C69BB68E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48405E-94FC-5113-0C8C-B7C6C1B6045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0AD29A0-31D1-6290-ADBD-5AD3F244B1A4}"/>
              </a:ext>
            </a:extLst>
          </p:cNvPr>
          <p:cNvSpPr>
            <a:spLocks noGrp="1"/>
          </p:cNvSpPr>
          <p:nvPr>
            <p:ph type="body" idx="1"/>
          </p:nvPr>
        </p:nvSpPr>
        <p:spPr/>
        <p:txBody>
          <a:bodyPr/>
          <a:lstStyle/>
          <a:p>
            <a:r>
              <a:rPr lang="en-GB" dirty="0"/>
              <a:t>Overview of today’s lecture</a:t>
            </a:r>
          </a:p>
          <a:p>
            <a:endParaRPr lang="en-GB" dirty="0"/>
          </a:p>
          <a:p>
            <a:r>
              <a:rPr lang="en-GB" dirty="0"/>
              <a:t>Spend 5-7 minutes recapping on slides 3-11 – 30-60 seconds per slide.</a:t>
            </a:r>
          </a:p>
        </p:txBody>
      </p:sp>
      <p:sp>
        <p:nvSpPr>
          <p:cNvPr id="4" name="Slide Number Placeholder 3">
            <a:extLst>
              <a:ext uri="{FF2B5EF4-FFF2-40B4-BE49-F238E27FC236}">
                <a16:creationId xmlns:a16="http://schemas.microsoft.com/office/drawing/2014/main" id="{4290B727-A0CE-16D9-F276-B41AA803718B}"/>
              </a:ext>
            </a:extLst>
          </p:cNvPr>
          <p:cNvSpPr>
            <a:spLocks noGrp="1"/>
          </p:cNvSpPr>
          <p:nvPr>
            <p:ph type="sldNum" sz="quarter" idx="5"/>
          </p:nvPr>
        </p:nvSpPr>
        <p:spPr/>
        <p:txBody>
          <a:bodyPr/>
          <a:lstStyle/>
          <a:p>
            <a:fld id="{E0BFB425-B183-42E8-B64A-79CD177D6D42}" type="slidenum">
              <a:rPr lang="en-GB" smtClean="0"/>
              <a:t>2</a:t>
            </a:fld>
            <a:endParaRPr lang="en-GB"/>
          </a:p>
        </p:txBody>
      </p:sp>
    </p:spTree>
    <p:extLst>
      <p:ext uri="{BB962C8B-B14F-4D97-AF65-F5344CB8AC3E}">
        <p14:creationId xmlns:p14="http://schemas.microsoft.com/office/powerpoint/2010/main" val="29269514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chance to reinforce that all of us our weird…</a:t>
            </a:r>
          </a:p>
          <a:p>
            <a:endParaRPr lang="en-GB" dirty="0"/>
          </a:p>
          <a:p>
            <a:r>
              <a:rPr lang="en-GB" dirty="0"/>
              <a:t>…we will keep coming back to this as it is as the heart of understanding effective communication and teamwork</a:t>
            </a:r>
          </a:p>
        </p:txBody>
      </p:sp>
      <p:sp>
        <p:nvSpPr>
          <p:cNvPr id="4" name="Slide Number Placeholder 3"/>
          <p:cNvSpPr>
            <a:spLocks noGrp="1"/>
          </p:cNvSpPr>
          <p:nvPr>
            <p:ph type="sldNum" sz="quarter" idx="5"/>
          </p:nvPr>
        </p:nvSpPr>
        <p:spPr/>
        <p:txBody>
          <a:bodyPr/>
          <a:lstStyle/>
          <a:p>
            <a:fld id="{E0BFB425-B183-42E8-B64A-79CD177D6D42}" type="slidenum">
              <a:rPr lang="en-GB" smtClean="0"/>
              <a:t>3</a:t>
            </a:fld>
            <a:endParaRPr lang="en-GB"/>
          </a:p>
        </p:txBody>
      </p:sp>
    </p:spTree>
    <p:extLst>
      <p:ext uri="{BB962C8B-B14F-4D97-AF65-F5344CB8AC3E}">
        <p14:creationId xmlns:p14="http://schemas.microsoft.com/office/powerpoint/2010/main" val="10409822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chance to both disrupt and reinforce students understanding of people.</a:t>
            </a:r>
          </a:p>
          <a:p>
            <a:endParaRPr lang="en-GB" dirty="0"/>
          </a:p>
          <a:p>
            <a:r>
              <a:rPr lang="en-GB" dirty="0"/>
              <a:t>We are deliberately starting with understanding individuals and how each person’s awareness of themselves, their relationships and the world around them determines how well they can interact and do things together at a deep and effective level.</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4</a:t>
            </a:fld>
            <a:endParaRPr lang="en-GB"/>
          </a:p>
        </p:txBody>
      </p:sp>
    </p:spTree>
    <p:extLst>
      <p:ext uri="{BB962C8B-B14F-4D97-AF65-F5344CB8AC3E}">
        <p14:creationId xmlns:p14="http://schemas.microsoft.com/office/powerpoint/2010/main" val="41010259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86A366-2241-64D8-FE12-3EF96AEFF54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B4CF5EA-1119-9882-9986-D49BC9EF56D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640948F-F2AB-444E-660E-6BD2EBF25079}"/>
              </a:ext>
            </a:extLst>
          </p:cNvPr>
          <p:cNvSpPr>
            <a:spLocks noGrp="1"/>
          </p:cNvSpPr>
          <p:nvPr>
            <p:ph type="body" idx="1"/>
          </p:nvPr>
        </p:nvSpPr>
        <p:spPr/>
        <p:txBody>
          <a:bodyPr/>
          <a:lstStyle/>
          <a:p>
            <a:r>
              <a:rPr lang="en-GB" dirty="0"/>
              <a:t>This is deliberately a safe way of asking people to show something about themselves. </a:t>
            </a:r>
          </a:p>
          <a:p>
            <a:endParaRPr lang="en-GB" dirty="0"/>
          </a:p>
          <a:p>
            <a:r>
              <a:rPr lang="en-GB" dirty="0"/>
              <a:t>Encourage people to find someone they don’t know (they need to stand up and move!), and LISTEN to each other. The phrase that might be useful is to say “Go and give someone a good listening to!”</a:t>
            </a:r>
          </a:p>
          <a:p>
            <a:endParaRPr lang="en-GB" dirty="0"/>
          </a:p>
          <a:p>
            <a:r>
              <a:rPr lang="en-GB" dirty="0"/>
              <a:t>Let this run for about 5-6 minutes. </a:t>
            </a:r>
          </a:p>
          <a:p>
            <a:endParaRPr lang="en-GB" dirty="0"/>
          </a:p>
          <a:p>
            <a:r>
              <a:rPr lang="en-GB" dirty="0"/>
              <a:t>Debrief for about 10 minutes – “what did you notice?” (inevitably people [often extroverts initially] will try to repeat their conversation…try to avoid this…with prompting questions – “so what are your lessons from this?”</a:t>
            </a:r>
          </a:p>
          <a:p>
            <a:endParaRPr lang="en-GB" dirty="0"/>
          </a:p>
          <a:p>
            <a:r>
              <a:rPr lang="en-GB" dirty="0"/>
              <a:t>Draw out the point that we are all different and that it’s essential to recognise, understand and value difference if we want to effectively communicate and work in a team.</a:t>
            </a:r>
          </a:p>
        </p:txBody>
      </p:sp>
      <p:sp>
        <p:nvSpPr>
          <p:cNvPr id="4" name="Slide Number Placeholder 3">
            <a:extLst>
              <a:ext uri="{FF2B5EF4-FFF2-40B4-BE49-F238E27FC236}">
                <a16:creationId xmlns:a16="http://schemas.microsoft.com/office/drawing/2014/main" id="{3F25E8A0-0673-875B-1286-4347B6BB9FD9}"/>
              </a:ext>
            </a:extLst>
          </p:cNvPr>
          <p:cNvSpPr>
            <a:spLocks noGrp="1"/>
          </p:cNvSpPr>
          <p:nvPr>
            <p:ph type="sldNum" sz="quarter" idx="5"/>
          </p:nvPr>
        </p:nvSpPr>
        <p:spPr/>
        <p:txBody>
          <a:bodyPr/>
          <a:lstStyle/>
          <a:p>
            <a:fld id="{E0BFB425-B183-42E8-B64A-79CD177D6D42}" type="slidenum">
              <a:rPr lang="en-GB" smtClean="0"/>
              <a:t>5</a:t>
            </a:fld>
            <a:endParaRPr lang="en-GB"/>
          </a:p>
        </p:txBody>
      </p:sp>
    </p:spTree>
    <p:extLst>
      <p:ext uri="{BB962C8B-B14F-4D97-AF65-F5344CB8AC3E}">
        <p14:creationId xmlns:p14="http://schemas.microsoft.com/office/powerpoint/2010/main" val="22293257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the reasons for using discussion:</a:t>
            </a:r>
          </a:p>
          <a:p>
            <a:pPr marL="171450" indent="-171450">
              <a:buFontTx/>
              <a:buChar char="-"/>
            </a:pPr>
            <a:r>
              <a:rPr lang="en-GB" dirty="0"/>
              <a:t>Listening is the critical skill in effective communication</a:t>
            </a:r>
          </a:p>
          <a:p>
            <a:pPr marL="171450" indent="-171450">
              <a:buFontTx/>
              <a:buChar char="-"/>
            </a:pPr>
            <a:r>
              <a:rPr lang="en-GB" dirty="0"/>
              <a:t>In any group setting, until everyone has contributed, the group has not properly formed</a:t>
            </a:r>
          </a:p>
          <a:p>
            <a:pPr marL="171450" indent="-171450">
              <a:buFontTx/>
              <a:buChar char="-"/>
            </a:pPr>
            <a:r>
              <a:rPr lang="en-GB" dirty="0"/>
              <a:t>It’s a safe way to help recognise that we are all different: does it matter what someone else’s drink is? They enjoy it! Everyone has a different taste! In high performing teams, everyone is able to be themselves within the acceptable boundaries (in this case, their drink!).</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6</a:t>
            </a:fld>
            <a:endParaRPr lang="en-GB"/>
          </a:p>
        </p:txBody>
      </p:sp>
    </p:spTree>
    <p:extLst>
      <p:ext uri="{BB962C8B-B14F-4D97-AF65-F5344CB8AC3E}">
        <p14:creationId xmlns:p14="http://schemas.microsoft.com/office/powerpoint/2010/main" val="3789623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Highlight that life is ultimately a balance between individuals ”what we each want and need” and groups/teams ”what we collectively need”.</a:t>
            </a:r>
          </a:p>
          <a:p>
            <a:endParaRPr lang="en-GB" dirty="0"/>
          </a:p>
          <a:p>
            <a:r>
              <a:rPr lang="en-GB" dirty="0"/>
              <a:t>It is never perfect and it’s ever changing.</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8</a:t>
            </a:fld>
            <a:endParaRPr lang="en-GB"/>
          </a:p>
        </p:txBody>
      </p:sp>
    </p:spTree>
    <p:extLst>
      <p:ext uri="{BB962C8B-B14F-4D97-AF65-F5344CB8AC3E}">
        <p14:creationId xmlns:p14="http://schemas.microsoft.com/office/powerpoint/2010/main" val="13028696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9</a:t>
            </a:fld>
            <a:endParaRPr lang="en-GB"/>
          </a:p>
        </p:txBody>
      </p:sp>
    </p:spTree>
    <p:extLst>
      <p:ext uri="{BB962C8B-B14F-4D97-AF65-F5344CB8AC3E}">
        <p14:creationId xmlns:p14="http://schemas.microsoft.com/office/powerpoint/2010/main" val="14220050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can only really achieve tasks by doing things together. The more we nature our relationships, the more opportunities that this creates to identify and decide on the best actions to take. The more “good” actions we take, the better the outcomes.</a:t>
            </a:r>
          </a:p>
          <a:p>
            <a:endParaRPr lang="en-GB" dirty="0"/>
          </a:p>
          <a:p>
            <a:r>
              <a:rPr lang="en-GB" dirty="0"/>
              <a:t>One of the big dangers for team development is to focus on tasks without having developed bonds.</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10</a:t>
            </a:fld>
            <a:endParaRPr lang="en-GB"/>
          </a:p>
        </p:txBody>
      </p:sp>
    </p:spTree>
    <p:extLst>
      <p:ext uri="{BB962C8B-B14F-4D97-AF65-F5344CB8AC3E}">
        <p14:creationId xmlns:p14="http://schemas.microsoft.com/office/powerpoint/2010/main" val="13422912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DDA6E6-3609-FBDF-468F-D809AEEE367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3A249F-8E09-1817-6216-3B528B15932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6CE27C0-A4A5-2502-5E84-1ED485378D5D}"/>
              </a:ext>
            </a:extLst>
          </p:cNvPr>
          <p:cNvSpPr>
            <a:spLocks noGrp="1"/>
          </p:cNvSpPr>
          <p:nvPr>
            <p:ph type="body" idx="1"/>
          </p:nvPr>
        </p:nvSpPr>
        <p:spPr/>
        <p:txBody>
          <a:bodyPr/>
          <a:lstStyle/>
          <a:p>
            <a:r>
              <a:rPr lang="en-GB" dirty="0"/>
              <a:t>Explain that:</a:t>
            </a:r>
          </a:p>
          <a:p>
            <a:r>
              <a:rPr lang="en-GB" dirty="0"/>
              <a:t>- Planetary existence relies on symbiotic relationships: broader nature and humans.</a:t>
            </a:r>
          </a:p>
          <a:p>
            <a:r>
              <a:rPr lang="en-GB" dirty="0"/>
              <a:t>- Life is in essence a series of relationships – we do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relationships are fundamentally an emotional bond between people. We are all in a series of relationships all of the the time.</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We can only properly do things together if we have a bond deep enough for the task that’s needed.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Buying a drink requires a human bond: we want to trust the person that they are going to make the drink in the way that we want it with enough kindness. They will need to like us enough to want to bring some of their own uniqueness to the task. They also want to trust that we’re going to pay and not run off!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Working closely with someone every day requires significant human bonding: in reality many workplaces do not focus enough on this.</a:t>
            </a:r>
          </a:p>
          <a:p>
            <a:endParaRPr lang="en-GB" dirty="0"/>
          </a:p>
        </p:txBody>
      </p:sp>
      <p:sp>
        <p:nvSpPr>
          <p:cNvPr id="4" name="Header Placeholder 3">
            <a:extLst>
              <a:ext uri="{FF2B5EF4-FFF2-40B4-BE49-F238E27FC236}">
                <a16:creationId xmlns:a16="http://schemas.microsoft.com/office/drawing/2014/main" id="{31D9CA7D-1E1F-8C22-87C6-CD566EA2B174}"/>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C889AF1E-C3A9-7F03-0257-69EB4022D2F9}"/>
              </a:ext>
            </a:extLst>
          </p:cNvPr>
          <p:cNvSpPr>
            <a:spLocks noGrp="1"/>
          </p:cNvSpPr>
          <p:nvPr>
            <p:ph type="sldNum" sz="quarter" idx="5"/>
          </p:nvPr>
        </p:nvSpPr>
        <p:spPr/>
        <p:txBody>
          <a:bodyPr/>
          <a:lstStyle/>
          <a:p>
            <a:fld id="{831A1511-BA99-4995-9603-94CCAF14FA3D}" type="slidenum">
              <a:rPr lang="en-GB" smtClean="0"/>
              <a:pPr/>
              <a:t>11</a:t>
            </a:fld>
            <a:endParaRPr lang="en-GB"/>
          </a:p>
        </p:txBody>
      </p:sp>
    </p:spTree>
    <p:extLst>
      <p:ext uri="{BB962C8B-B14F-4D97-AF65-F5344CB8AC3E}">
        <p14:creationId xmlns:p14="http://schemas.microsoft.com/office/powerpoint/2010/main" val="14399333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12</a:t>
            </a:fld>
            <a:endParaRPr lang="en-GB"/>
          </a:p>
        </p:txBody>
      </p:sp>
    </p:spTree>
    <p:extLst>
      <p:ext uri="{BB962C8B-B14F-4D97-AF65-F5344CB8AC3E}">
        <p14:creationId xmlns:p14="http://schemas.microsoft.com/office/powerpoint/2010/main" val="488296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AF128B-AB18-A561-5C2C-D1FD573FFF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1877DCB-F324-72ED-BF04-E7560660F3E7}"/>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29B75210-6E1A-551C-804E-FFC7EEC3BEC6}"/>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The </a:t>
            </a:r>
            <a:r>
              <a:rPr lang="en-GB" sz="1200" b="0" i="0" kern="1200" dirty="0" err="1">
                <a:solidFill>
                  <a:schemeClr val="tx1"/>
                </a:solidFill>
                <a:effectLst/>
                <a:latin typeface="+mn-lt"/>
                <a:ea typeface="+mn-ea"/>
                <a:cs typeface="+mn-cs"/>
              </a:rPr>
              <a:t>Betari</a:t>
            </a:r>
            <a:r>
              <a:rPr lang="en-GB" sz="1200" b="0" i="0" kern="1200" dirty="0">
                <a:solidFill>
                  <a:schemeClr val="tx1"/>
                </a:solidFill>
                <a:effectLst/>
                <a:latin typeface="+mn-lt"/>
                <a:ea typeface="+mn-ea"/>
                <a:cs typeface="+mn-cs"/>
              </a:rPr>
              <a:t> Box, seen here is a simple model that can help us to understand the impact that our attitudes and behaviours have on the attitudes and behaviours of the people around us.  Showing self</a:t>
            </a:r>
            <a:r>
              <a:rPr lang="en-GB" sz="1200" b="0" i="0" kern="1200" baseline="0" dirty="0">
                <a:solidFill>
                  <a:schemeClr val="tx1"/>
                </a:solidFill>
                <a:effectLst/>
                <a:latin typeface="+mn-lt"/>
                <a:ea typeface="+mn-ea"/>
                <a:cs typeface="+mn-cs"/>
              </a:rPr>
              <a:t> awareness to break these cycles and re-framing are key, as is exhibiting role model behaviours. </a:t>
            </a:r>
            <a:endParaRPr lang="en-GB" dirty="0"/>
          </a:p>
        </p:txBody>
      </p:sp>
      <p:sp>
        <p:nvSpPr>
          <p:cNvPr id="4" name="Header Placeholder 3">
            <a:extLst>
              <a:ext uri="{FF2B5EF4-FFF2-40B4-BE49-F238E27FC236}">
                <a16:creationId xmlns:a16="http://schemas.microsoft.com/office/drawing/2014/main" id="{30EEA092-4BD9-D47E-6E76-A9BE207AA0B9}"/>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FFC75E2F-BE2A-9BAC-1993-D902E5A979CB}"/>
              </a:ext>
            </a:extLst>
          </p:cNvPr>
          <p:cNvSpPr>
            <a:spLocks noGrp="1"/>
          </p:cNvSpPr>
          <p:nvPr>
            <p:ph type="sldNum" sz="quarter" idx="5"/>
          </p:nvPr>
        </p:nvSpPr>
        <p:spPr/>
        <p:txBody>
          <a:bodyPr/>
          <a:lstStyle/>
          <a:p>
            <a:fld id="{831A1511-BA99-4995-9603-94CCAF14FA3D}" type="slidenum">
              <a:rPr lang="en-GB" smtClean="0"/>
              <a:pPr/>
              <a:t>13</a:t>
            </a:fld>
            <a:endParaRPr lang="en-GB"/>
          </a:p>
        </p:txBody>
      </p:sp>
    </p:spTree>
    <p:extLst>
      <p:ext uri="{BB962C8B-B14F-4D97-AF65-F5344CB8AC3E}">
        <p14:creationId xmlns:p14="http://schemas.microsoft.com/office/powerpoint/2010/main" val="25251667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Invite the students to split into pairs – find someone they don’t know/know less well.</a:t>
            </a:r>
          </a:p>
          <a:p>
            <a:endParaRPr lang="en-GB" dirty="0"/>
          </a:p>
          <a:p>
            <a:r>
              <a:rPr lang="en-GB" dirty="0"/>
              <a:t>Spend 9-10 minutes reflecting on their learning over the last 7 days focusing on relationships and their importance: particularly to achieving tasks.</a:t>
            </a:r>
          </a:p>
          <a:p>
            <a:endParaRPr lang="en-GB" dirty="0"/>
          </a:p>
          <a:p>
            <a:r>
              <a:rPr lang="en-GB" dirty="0"/>
              <a:t>Debrief for 8-9 minutes drawing out key themes; clarify and help people to better understand the concepts/approaches as appropriate.</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14</a:t>
            </a:fld>
            <a:endParaRPr lang="en-GB"/>
          </a:p>
        </p:txBody>
      </p:sp>
    </p:spTree>
    <p:extLst>
      <p:ext uri="{BB962C8B-B14F-4D97-AF65-F5344CB8AC3E}">
        <p14:creationId xmlns:p14="http://schemas.microsoft.com/office/powerpoint/2010/main" val="17287650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Highlight that effective relationships and teamwork is based on trying to create “I’m ok, you’re ok”.</a:t>
            </a:r>
          </a:p>
          <a:p>
            <a:endParaRPr lang="en-GB" dirty="0"/>
          </a:p>
          <a:p>
            <a:r>
              <a:rPr lang="en-GB" dirty="0"/>
              <a:t>Talk through the model briefly. </a:t>
            </a:r>
          </a:p>
          <a:p>
            <a:r>
              <a:rPr lang="en-GB" dirty="0"/>
              <a:t>Highlight that a basic human instinct is to power play, and recognising but moving on from this is essential for teams. The crucial word to draw out here is that when you here people being blamed, you’re not going to get effective relationships and teamwork.</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15</a:t>
            </a:fld>
            <a:endParaRPr lang="en-GB"/>
          </a:p>
        </p:txBody>
      </p:sp>
    </p:spTree>
    <p:extLst>
      <p:ext uri="{BB962C8B-B14F-4D97-AF65-F5344CB8AC3E}">
        <p14:creationId xmlns:p14="http://schemas.microsoft.com/office/powerpoint/2010/main" val="18233754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the model:</a:t>
            </a:r>
          </a:p>
          <a:p>
            <a:endParaRPr lang="en-US" dirty="0"/>
          </a:p>
          <a:p>
            <a:pPr marL="171450" indent="-171450">
              <a:buFontTx/>
              <a:buChar char="-"/>
            </a:pPr>
            <a:r>
              <a:rPr lang="en-US" dirty="0"/>
              <a:t>The research points to us being in one of these states at any given point, and that we move between them very easily. It also points to us having a preference.</a:t>
            </a:r>
          </a:p>
          <a:p>
            <a:pPr marL="171450" indent="-171450">
              <a:buFontTx/>
              <a:buChar char="-"/>
            </a:pPr>
            <a:r>
              <a:rPr lang="en-US" dirty="0"/>
              <a:t>There are upsides and downsides of all of these states.</a:t>
            </a:r>
          </a:p>
          <a:p>
            <a:pPr marL="171450" indent="-171450">
              <a:buFontTx/>
              <a:buChar char="-"/>
            </a:pPr>
            <a:r>
              <a:rPr lang="en-US" dirty="0"/>
              <a:t>There are 3 main states (Parent, Adult, Child)</a:t>
            </a:r>
          </a:p>
          <a:p>
            <a:pPr marL="171450" indent="-171450">
              <a:buFontTx/>
              <a:buChar char="-"/>
            </a:pPr>
            <a:r>
              <a:rPr lang="en-US" dirty="0"/>
              <a:t>There are sub states to Parent and Child – the controlling parent (telling) and nurturing (doing things for others); the child state has the adapted child (responding to the parent) which can be both compliant and rebellious (Michael Jackson’s life story is a good example here) and the free child (creative, pushing boundaries)</a:t>
            </a:r>
          </a:p>
          <a:p>
            <a:pPr marL="171450" indent="-171450">
              <a:buFontTx/>
              <a:buChar char="-"/>
            </a:pPr>
            <a:endParaRPr lang="en-US" dirty="0"/>
          </a:p>
        </p:txBody>
      </p:sp>
      <p:sp>
        <p:nvSpPr>
          <p:cNvPr id="4" name="Slide Number Placeholder 3"/>
          <p:cNvSpPr>
            <a:spLocks noGrp="1"/>
          </p:cNvSpPr>
          <p:nvPr>
            <p:ph type="sldNum" sz="quarter" idx="5"/>
          </p:nvPr>
        </p:nvSpPr>
        <p:spPr/>
        <p:txBody>
          <a:bodyPr/>
          <a:lstStyle/>
          <a:p>
            <a:fld id="{E9DE2F8B-24CA-403D-AFE5-FCD284A1E4A8}" type="slidenum">
              <a:rPr lang="en-GB" smtClean="0"/>
              <a:t>16</a:t>
            </a:fld>
            <a:endParaRPr lang="en-GB"/>
          </a:p>
        </p:txBody>
      </p:sp>
    </p:spTree>
    <p:extLst>
      <p:ext uri="{BB962C8B-B14F-4D97-AF65-F5344CB8AC3E}">
        <p14:creationId xmlns:p14="http://schemas.microsoft.com/office/powerpoint/2010/main" val="17272076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Talk through the upsides and downsides:</a:t>
            </a:r>
          </a:p>
          <a:p>
            <a:r>
              <a:rPr lang="en-GB" dirty="0"/>
              <a:t>e.g. if a fire officer tells you to get out of the building, it’s probably not a moment to sit down and chat; BUT if you are told what to do (and don't make decisions for yourself) you will become an adapted child.</a:t>
            </a:r>
          </a:p>
          <a:p>
            <a:endParaRPr lang="en-GB" dirty="0">
              <a:ea typeface="Calibri"/>
              <a:cs typeface="Calibri"/>
            </a:endParaRPr>
          </a:p>
          <a:p>
            <a:r>
              <a:rPr lang="en-GB" i="1" dirty="0"/>
              <a:t>We can play in all the states and there are consequences of being in one state too much or too little. Our individual behaviours in each state are most likely to have been learnt from childhood, but recognising these, gives us a chance to choose the best state and behaviours. </a:t>
            </a:r>
            <a:endParaRPr lang="en-GB" dirty="0"/>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E0BFB425-B183-42E8-B64A-79CD177D6D42}" type="slidenum">
              <a:rPr lang="en-GB" smtClean="0"/>
              <a:t>17</a:t>
            </a:fld>
            <a:endParaRPr lang="en-GB"/>
          </a:p>
        </p:txBody>
      </p:sp>
    </p:spTree>
    <p:extLst>
      <p:ext uri="{BB962C8B-B14F-4D97-AF65-F5344CB8AC3E}">
        <p14:creationId xmlns:p14="http://schemas.microsoft.com/office/powerpoint/2010/main" val="38844215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Highlight the most likely response depending on the state that you pick.</a:t>
            </a:r>
          </a:p>
          <a:p>
            <a:endParaRPr lang="en-US" dirty="0">
              <a:ea typeface="Calibri"/>
              <a:cs typeface="Calibri"/>
            </a:endParaRPr>
          </a:p>
          <a:p>
            <a:r>
              <a:rPr lang="en-US" i="1" dirty="0"/>
              <a:t>Telling someone what to do ultimately gets 2 answers back: a child-like response (compliance or resistance) or a returned parental response (I’m more right than you)...this can rapidly slip into childlike </a:t>
            </a:r>
            <a:r>
              <a:rPr lang="en-US" i="1" dirty="0" err="1"/>
              <a:t>behaviours</a:t>
            </a:r>
            <a:r>
              <a:rPr lang="en-US" i="1" dirty="0"/>
              <a:t> from both people.</a:t>
            </a:r>
            <a:endParaRPr lang="en-US" dirty="0"/>
          </a:p>
          <a:p>
            <a:r>
              <a:rPr lang="en-US" i="1" dirty="0"/>
              <a:t>Treating each other as adults and with equal respect releases potential and ensures that both parties are “ok”; (NB positional power is often a barrier to this) </a:t>
            </a:r>
            <a:endParaRPr lang="en-US" dirty="0"/>
          </a:p>
          <a:p>
            <a:endParaRPr lang="en-US" dirty="0">
              <a:ea typeface="Calibri"/>
              <a:cs typeface="Calibri"/>
            </a:endParaRP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18</a:t>
            </a:fld>
            <a:endParaRPr lang="en-GB"/>
          </a:p>
        </p:txBody>
      </p:sp>
    </p:spTree>
    <p:extLst>
      <p:ext uri="{BB962C8B-B14F-4D97-AF65-F5344CB8AC3E}">
        <p14:creationId xmlns:p14="http://schemas.microsoft.com/office/powerpoint/2010/main" val="95935116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i="1" dirty="0"/>
              <a:t>The drama triangle plays out every day. It’s really damaging as everyone ultimately becomes a victim. </a:t>
            </a:r>
            <a:endParaRPr lang="en-US" dirty="0"/>
          </a:p>
          <a:p>
            <a:r>
              <a:rPr lang="en-US" i="1" dirty="0"/>
              <a:t>Roles that attract nurturers (e.g. public services, education, </a:t>
            </a:r>
            <a:r>
              <a:rPr lang="en-US" i="1" dirty="0" err="1"/>
              <a:t>etc</a:t>
            </a:r>
            <a:r>
              <a:rPr lang="en-US" i="1" dirty="0"/>
              <a:t>) tend to attract rescuers, who need victims, but we give worse services as a result.</a:t>
            </a:r>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19</a:t>
            </a:fld>
            <a:endParaRPr lang="en-GB"/>
          </a:p>
        </p:txBody>
      </p:sp>
    </p:spTree>
    <p:extLst>
      <p:ext uri="{BB962C8B-B14F-4D97-AF65-F5344CB8AC3E}">
        <p14:creationId xmlns:p14="http://schemas.microsoft.com/office/powerpoint/2010/main" val="415580480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i="1" dirty="0">
                <a:ea typeface="Calibri"/>
                <a:cs typeface="Calibri"/>
              </a:rPr>
              <a:t>The enabling triangle is the reverse. It allows people to escape being victims, either through self-coaching and/or self-challenging...or through being coached/challenged by others. </a:t>
            </a:r>
          </a:p>
          <a:p>
            <a:endParaRPr lang="en-US" i="1" dirty="0"/>
          </a:p>
          <a:p>
            <a:r>
              <a:rPr lang="en-US" i="1" dirty="0"/>
              <a:t>Be it controlling or nurturing parental </a:t>
            </a:r>
            <a:r>
              <a:rPr lang="en-US" i="1" dirty="0" err="1"/>
              <a:t>behaviour</a:t>
            </a:r>
            <a:r>
              <a:rPr lang="en-US" i="1" dirty="0"/>
              <a:t>, we can change what we do. Ultimately, the development for many of us means trusting other people and letting go. We can still influence, but we can do it through constructive challenging and true coaching by asking questions and not rescuing someone or telling them what to do.</a:t>
            </a:r>
            <a:endParaRPr lang="en-US" dirty="0">
              <a:ea typeface="Calibri"/>
              <a:cs typeface="Calibri"/>
            </a:endParaRPr>
          </a:p>
          <a:p>
            <a:endParaRPr lang="en-US" i="1" dirty="0">
              <a:ea typeface="Calibri"/>
              <a:cs typeface="Calibri"/>
            </a:endParaRPr>
          </a:p>
          <a:p>
            <a:r>
              <a:rPr lang="en-US" i="1" dirty="0">
                <a:ea typeface="Calibri"/>
                <a:cs typeface="Calibri"/>
              </a:rPr>
              <a:t>Useful effective approaches tend to be:</a:t>
            </a:r>
          </a:p>
          <a:p>
            <a:endParaRPr lang="en-US" i="1" dirty="0">
              <a:ea typeface="Calibri"/>
              <a:cs typeface="Calibri"/>
            </a:endParaRPr>
          </a:p>
          <a:p>
            <a:pPr marL="171450" indent="-171450">
              <a:buFont typeface="Calibri"/>
              <a:buChar char="-"/>
            </a:pPr>
            <a:r>
              <a:rPr lang="en-US" i="1" dirty="0">
                <a:ea typeface="Calibri"/>
                <a:cs typeface="Calibri"/>
              </a:rPr>
              <a:t>Coaching: ask someone an open question (not closed!) so that they can work out the best answer for them: e.g. what are you wanting to achieve? What is your situation now? What choices to you have? What are the consequences of those choices? What is your decision? What actions are you going to take? How will you know success?</a:t>
            </a:r>
          </a:p>
          <a:p>
            <a:pPr marL="171450" indent="-171450">
              <a:buFont typeface="Calibri"/>
              <a:buChar char="-"/>
            </a:pPr>
            <a:r>
              <a:rPr lang="en-US" i="1" dirty="0">
                <a:ea typeface="Calibri"/>
                <a:cs typeface="Calibri"/>
              </a:rPr>
              <a:t>Challenging: when you did that, it made me feel like this (deliberately avoiding telling someone that they are wrong).</a:t>
            </a:r>
          </a:p>
          <a:p>
            <a:endParaRPr lang="en-US" dirty="0">
              <a:ea typeface="Calibri"/>
              <a:cs typeface="Calibri"/>
            </a:endParaRP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20</a:t>
            </a:fld>
            <a:endParaRPr lang="en-GB"/>
          </a:p>
        </p:txBody>
      </p:sp>
    </p:spTree>
    <p:extLst>
      <p:ext uri="{BB962C8B-B14F-4D97-AF65-F5344CB8AC3E}">
        <p14:creationId xmlns:p14="http://schemas.microsoft.com/office/powerpoint/2010/main" val="232690765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cs typeface="Calibri"/>
              </a:rPr>
              <a:t>Highlight the work of Martin Seligman at University of Pennsylvania – Authentic Happiness Project.</a:t>
            </a:r>
          </a:p>
          <a:p>
            <a:r>
              <a:rPr lang="en-GB" dirty="0">
                <a:ea typeface="Calibri"/>
                <a:cs typeface="Calibri"/>
              </a:rPr>
              <a:t>Draw out the importance of reframing issues so that they are avoid our risk receptors and focus on our </a:t>
            </a:r>
            <a:r>
              <a:rPr lang="en-GB" dirty="0" err="1">
                <a:ea typeface="Calibri"/>
                <a:cs typeface="Calibri"/>
              </a:rPr>
              <a:t>endorphines</a:t>
            </a:r>
            <a:r>
              <a:rPr lang="en-GB" dirty="0">
                <a:ea typeface="Calibri"/>
                <a:cs typeface="Calibri"/>
              </a:rPr>
              <a:t>; highlight that people connect better when they are feel positively towards themselves and to others.</a:t>
            </a:r>
          </a:p>
          <a:p>
            <a:r>
              <a:rPr lang="en-GB" dirty="0">
                <a:ea typeface="Calibri"/>
                <a:cs typeface="Calibri"/>
              </a:rPr>
              <a:t>Refer to </a:t>
            </a:r>
            <a:r>
              <a:rPr lang="en-GB" dirty="0" err="1">
                <a:ea typeface="Calibri"/>
                <a:cs typeface="Calibri"/>
              </a:rPr>
              <a:t>Academi</a:t>
            </a:r>
            <a:r>
              <a:rPr lang="en-GB" dirty="0">
                <a:ea typeface="Calibri"/>
                <a:cs typeface="Calibri"/>
              </a:rPr>
              <a:t> Wales Resources – especially Applied Positive Psychology </a:t>
            </a:r>
          </a:p>
          <a:p>
            <a:r>
              <a:rPr lang="en-GB" dirty="0">
                <a:hlinkClick r:id="rId3"/>
              </a:rPr>
              <a:t>https://academiwales.gov.wales/api/storage/59f21daa-1c65-4d98-91cd-0c85a17862da/35599_AW_SowingSeeds_AppliedPsychology_E_WEB.pdf</a:t>
            </a:r>
            <a:r>
              <a:rPr lang="en-GB" dirty="0"/>
              <a:t> </a:t>
            </a:r>
          </a:p>
          <a:p>
            <a:endParaRPr lang="en-GB" dirty="0">
              <a:ea typeface="Calibri"/>
              <a:cs typeface="Calibri"/>
            </a:endParaRPr>
          </a:p>
          <a:p>
            <a:endParaRPr lang="en-GB" dirty="0">
              <a:ea typeface="Calibri"/>
              <a:cs typeface="Calibri"/>
            </a:endParaRP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21</a:t>
            </a:fld>
            <a:endParaRPr lang="en-GB"/>
          </a:p>
        </p:txBody>
      </p:sp>
    </p:spTree>
    <p:extLst>
      <p:ext uri="{BB962C8B-B14F-4D97-AF65-F5344CB8AC3E}">
        <p14:creationId xmlns:p14="http://schemas.microsoft.com/office/powerpoint/2010/main" val="379315888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Ask participants to notice what they are focusing on...</a:t>
            </a:r>
          </a:p>
          <a:p>
            <a:endParaRPr lang="en-US" dirty="0">
              <a:ea typeface="Calibri"/>
              <a:cs typeface="Calibri"/>
            </a:endParaRPr>
          </a:p>
          <a:p>
            <a:r>
              <a:rPr lang="en-US" dirty="0">
                <a:ea typeface="Calibri"/>
                <a:cs typeface="Calibri"/>
              </a:rPr>
              <a:t>It is likely that they will be looking at the last sum...and highlight what has gone wrong...</a:t>
            </a:r>
          </a:p>
          <a:p>
            <a:endParaRPr lang="en-US" dirty="0">
              <a:ea typeface="Calibri"/>
              <a:cs typeface="Calibri"/>
            </a:endParaRPr>
          </a:p>
          <a:p>
            <a:r>
              <a:rPr lang="en-US" dirty="0">
                <a:ea typeface="Calibri"/>
                <a:cs typeface="Calibri"/>
              </a:rPr>
              <a:t>Then point out that you have 3 answers right – what is stopping us focusing on all the good things on here? Highlight that it is human nature, but point out that it is changeable with habits. Highlight that using Applied Positive Psychology boosts all relationships at home and work, creates better communication and develops more effective teams.</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24</a:t>
            </a:fld>
            <a:endParaRPr lang="en-GB"/>
          </a:p>
        </p:txBody>
      </p:sp>
    </p:spTree>
    <p:extLst>
      <p:ext uri="{BB962C8B-B14F-4D97-AF65-F5344CB8AC3E}">
        <p14:creationId xmlns:p14="http://schemas.microsoft.com/office/powerpoint/2010/main" val="31936284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Refer to Nancy Kline – the importance of listening – actively and with fascination...</a:t>
            </a:r>
          </a:p>
          <a:p>
            <a:endParaRPr lang="en-US" dirty="0">
              <a:ea typeface="Calibri"/>
              <a:cs typeface="Calibri"/>
            </a:endParaRPr>
          </a:p>
          <a:p>
            <a:r>
              <a:rPr lang="en-US" dirty="0">
                <a:ea typeface="Calibri"/>
                <a:cs typeface="Calibri"/>
              </a:rPr>
              <a:t>Refer back to the enabling triangle and the importance of create space for people to develop their own thinking and decisions.  </a:t>
            </a:r>
          </a:p>
          <a:p>
            <a:endParaRPr lang="en-US" dirty="0">
              <a:ea typeface="Calibri"/>
              <a:cs typeface="Calibri"/>
            </a:endParaRPr>
          </a:p>
          <a:p>
            <a:r>
              <a:rPr lang="en-US" dirty="0">
                <a:ea typeface="Calibri"/>
                <a:cs typeface="Calibri"/>
              </a:rPr>
              <a:t>Highlight that "if you decide, you own it" - this is critical as a way of sharing power in relationships, and within teams. It ensures the biggest engagement and highest levels of effectiveness.</a:t>
            </a:r>
          </a:p>
          <a:p>
            <a:endParaRPr lang="en-US" dirty="0">
              <a:ea typeface="Calibri"/>
              <a:cs typeface="Calibri"/>
            </a:endParaRPr>
          </a:p>
          <a:p>
            <a:endParaRPr lang="en-US" dirty="0">
              <a:ea typeface="Calibri"/>
              <a:cs typeface="Calibri"/>
            </a:endParaRP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25</a:t>
            </a:fld>
            <a:endParaRPr lang="en-GB"/>
          </a:p>
        </p:txBody>
      </p:sp>
    </p:spTree>
    <p:extLst>
      <p:ext uri="{BB962C8B-B14F-4D97-AF65-F5344CB8AC3E}">
        <p14:creationId xmlns:p14="http://schemas.microsoft.com/office/powerpoint/2010/main" val="16742498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i="1" dirty="0">
                <a:ea typeface="Calibri"/>
                <a:cs typeface="Calibri"/>
              </a:rPr>
              <a:t>The enabling triangle is the reverse. It allows people to escape being victims, either through self-coaching and/or self-challenging...or through being coached/challenged by others. </a:t>
            </a:r>
          </a:p>
          <a:p>
            <a:endParaRPr lang="en-US" i="1" dirty="0"/>
          </a:p>
          <a:p>
            <a:r>
              <a:rPr lang="en-US" i="1" dirty="0"/>
              <a:t>Be it controlling or nurturing parental </a:t>
            </a:r>
            <a:r>
              <a:rPr lang="en-US" i="1" dirty="0" err="1"/>
              <a:t>behaviour</a:t>
            </a:r>
            <a:r>
              <a:rPr lang="en-US" i="1" dirty="0"/>
              <a:t>, we can change what we do. Ultimately, the development for many of us means trusting other people and letting go. We can still influence, but we can do it through constructive challenging and true coaching by asking questions and not rescuing someone or telling them what to do.</a:t>
            </a:r>
            <a:endParaRPr lang="en-US" dirty="0">
              <a:ea typeface="Calibri"/>
              <a:cs typeface="Calibri"/>
            </a:endParaRPr>
          </a:p>
          <a:p>
            <a:endParaRPr lang="en-US" i="1" dirty="0">
              <a:ea typeface="Calibri"/>
              <a:cs typeface="Calibri"/>
            </a:endParaRPr>
          </a:p>
          <a:p>
            <a:r>
              <a:rPr lang="en-US" i="1" dirty="0">
                <a:ea typeface="Calibri"/>
                <a:cs typeface="Calibri"/>
              </a:rPr>
              <a:t>Useful effective approaches tend to be:</a:t>
            </a:r>
          </a:p>
          <a:p>
            <a:endParaRPr lang="en-US" i="1" dirty="0">
              <a:ea typeface="Calibri"/>
              <a:cs typeface="Calibri"/>
            </a:endParaRPr>
          </a:p>
          <a:p>
            <a:pPr marL="171450" indent="-171450">
              <a:buFont typeface="Calibri"/>
              <a:buChar char="-"/>
            </a:pPr>
            <a:r>
              <a:rPr lang="en-US" i="1" dirty="0">
                <a:ea typeface="Calibri"/>
                <a:cs typeface="Calibri"/>
              </a:rPr>
              <a:t>Coaching: ask someone an open question (not closed!) so that they can work out the best answer for them: e.g. what are you wanting to achieve? What is your situation now? What choices to you have? What are the consequences of those choices? What is your decision? What actions are you going to take? How will you know success?</a:t>
            </a:r>
          </a:p>
          <a:p>
            <a:pPr marL="171450" indent="-171450">
              <a:buFont typeface="Calibri"/>
              <a:buChar char="-"/>
            </a:pPr>
            <a:r>
              <a:rPr lang="en-US" i="1" dirty="0">
                <a:ea typeface="Calibri"/>
                <a:cs typeface="Calibri"/>
              </a:rPr>
              <a:t>Challenging: when you did that, it made me feel like this (deliberately avoiding telling someone that they are wrong).</a:t>
            </a:r>
          </a:p>
          <a:p>
            <a:endParaRPr lang="en-US" dirty="0">
              <a:ea typeface="Calibri"/>
              <a:cs typeface="Calibri"/>
            </a:endParaRP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26</a:t>
            </a:fld>
            <a:endParaRPr lang="en-GB"/>
          </a:p>
        </p:txBody>
      </p:sp>
    </p:spTree>
    <p:extLst>
      <p:ext uri="{BB962C8B-B14F-4D97-AF65-F5344CB8AC3E}">
        <p14:creationId xmlns:p14="http://schemas.microsoft.com/office/powerpoint/2010/main" val="88955236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Highlight the importance of self awareness as a critical aspect of building strong relationships with others. This is particularly important if you have nurturing and/or rescuing </a:t>
            </a:r>
            <a:r>
              <a:rPr lang="en-US" dirty="0" err="1">
                <a:ea typeface="Calibri"/>
                <a:cs typeface="Calibri"/>
              </a:rPr>
              <a:t>behaviour</a:t>
            </a:r>
            <a:r>
              <a:rPr lang="en-US" dirty="0">
                <a:ea typeface="Calibri"/>
                <a:cs typeface="Calibri"/>
              </a:rPr>
              <a:t> traits. Ensuring that you are well, allows you to help others.</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27</a:t>
            </a:fld>
            <a:endParaRPr lang="en-GB"/>
          </a:p>
        </p:txBody>
      </p:sp>
    </p:spTree>
    <p:extLst>
      <p:ext uri="{BB962C8B-B14F-4D97-AF65-F5344CB8AC3E}">
        <p14:creationId xmlns:p14="http://schemas.microsoft.com/office/powerpoint/2010/main" val="328017097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participants to take 10 minutes now to read assessment briefs then we will discuss in small groups (3-4) and then bring this into a large group. </a:t>
            </a:r>
          </a:p>
          <a:p>
            <a:endParaRPr lang="en-GB" dirty="0"/>
          </a:p>
          <a:p>
            <a:r>
              <a:rPr lang="en-GB" dirty="0"/>
              <a:t>Allow at least 20 minutes for this.</a:t>
            </a:r>
            <a:endParaRPr lang="en-GB" dirty="0">
              <a:ea typeface="Calibri"/>
              <a:cs typeface="Calibri"/>
            </a:endParaRPr>
          </a:p>
        </p:txBody>
      </p:sp>
      <p:sp>
        <p:nvSpPr>
          <p:cNvPr id="4" name="Slide Number Placeholder 3"/>
          <p:cNvSpPr>
            <a:spLocks noGrp="1"/>
          </p:cNvSpPr>
          <p:nvPr>
            <p:ph type="sldNum" sz="quarter" idx="5"/>
          </p:nvPr>
        </p:nvSpPr>
        <p:spPr/>
        <p:txBody>
          <a:bodyPr/>
          <a:lstStyle/>
          <a:p>
            <a:fld id="{1B66EC27-1294-409F-9E76-31E2ACB031B4}" type="slidenum">
              <a:rPr lang="en-GB" smtClean="0"/>
              <a:t>28</a:t>
            </a:fld>
            <a:endParaRPr lang="en-GB"/>
          </a:p>
        </p:txBody>
      </p:sp>
    </p:spTree>
    <p:extLst>
      <p:ext uri="{BB962C8B-B14F-4D97-AF65-F5344CB8AC3E}">
        <p14:creationId xmlns:p14="http://schemas.microsoft.com/office/powerpoint/2010/main" val="415188341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latin typeface="Arial" panose="020B0604020202020204" pitchFamily="34" charset="0"/>
                <a:cs typeface="Arial" panose="020B0604020202020204" pitchFamily="34" charset="0"/>
              </a:rPr>
              <a:t>How you can use this:</a:t>
            </a:r>
          </a:p>
          <a:p>
            <a:r>
              <a:rPr lang="en-GB" b="0" dirty="0">
                <a:latin typeface="Arial" panose="020B0604020202020204" pitchFamily="34" charset="0"/>
                <a:cs typeface="Arial" panose="020B0604020202020204" pitchFamily="34" charset="0"/>
              </a:rPr>
              <a:t>This is meant to be a simple way of thinking about our work and how we can give and get the best from ourselves. We can use it by ourselves, with our team/ colleagues and/or with our manager. By thinking about what/who/when affects our wellness and energy, we should be able to have more choices about what we do and how we do it at work.</a:t>
            </a:r>
          </a:p>
          <a:p>
            <a:endParaRPr lang="en-GB" b="0" dirty="0">
              <a:latin typeface="Arial" panose="020B0604020202020204" pitchFamily="34" charset="0"/>
              <a:cs typeface="Arial" panose="020B0604020202020204" pitchFamily="34" charset="0"/>
            </a:endParaRPr>
          </a:p>
          <a:p>
            <a:r>
              <a:rPr lang="en-GB" b="0" dirty="0">
                <a:latin typeface="Arial" panose="020B0604020202020204" pitchFamily="34" charset="0"/>
                <a:cs typeface="Arial" panose="020B0604020202020204" pitchFamily="34" charset="0"/>
              </a:rPr>
              <a:t>There are many things that impact on our energy and wellness at work which include:</a:t>
            </a:r>
            <a:endParaRPr lang="en-GB" sz="600" b="0" dirty="0">
              <a:latin typeface="Arial" panose="020B0604020202020204" pitchFamily="34" charset="0"/>
              <a:cs typeface="Arial" panose="020B0604020202020204" pitchFamily="34" charset="0"/>
            </a:endParaRPr>
          </a:p>
          <a:p>
            <a:r>
              <a:rPr lang="en-GB" b="1" i="1" dirty="0">
                <a:latin typeface="Arial" panose="020B0604020202020204" pitchFamily="34" charset="0"/>
                <a:cs typeface="Arial" panose="020B0604020202020204" pitchFamily="34" charset="0"/>
              </a:rPr>
              <a:t>Self: </a:t>
            </a:r>
            <a:r>
              <a:rPr lang="en-GB" b="0" i="0" dirty="0">
                <a:latin typeface="Arial" panose="020B0604020202020204" pitchFamily="34" charset="0"/>
                <a:cs typeface="Arial" panose="020B0604020202020204" pitchFamily="34" charset="0"/>
              </a:rPr>
              <a:t>our own body rhythms; our underlying wellness; our broader lives; our self-perceptions</a:t>
            </a:r>
          </a:p>
          <a:p>
            <a:r>
              <a:rPr lang="en-GB" b="1" i="1" dirty="0">
                <a:latin typeface="Arial" panose="020B0604020202020204" pitchFamily="34" charset="0"/>
                <a:cs typeface="Arial" panose="020B0604020202020204" pitchFamily="34" charset="0"/>
              </a:rPr>
              <a:t>Others: </a:t>
            </a:r>
            <a:r>
              <a:rPr lang="en-GB" b="0" i="0" dirty="0">
                <a:latin typeface="Arial" panose="020B0604020202020204" pitchFamily="34" charset="0"/>
                <a:cs typeface="Arial" panose="020B0604020202020204" pitchFamily="34" charset="0"/>
              </a:rPr>
              <a:t>the relationships and interactions we have (especially our manager and other leaders) </a:t>
            </a:r>
          </a:p>
          <a:p>
            <a:r>
              <a:rPr lang="en-GB" b="1" i="1" dirty="0">
                <a:latin typeface="Arial" panose="020B0604020202020204" pitchFamily="34" charset="0"/>
                <a:cs typeface="Arial" panose="020B0604020202020204" pitchFamily="34" charset="0"/>
              </a:rPr>
              <a:t>Situation: </a:t>
            </a:r>
            <a:r>
              <a:rPr lang="en-GB" b="0" i="0" dirty="0">
                <a:latin typeface="Arial" panose="020B0604020202020204" pitchFamily="34" charset="0"/>
                <a:cs typeface="Arial" panose="020B0604020202020204" pitchFamily="34" charset="0"/>
              </a:rPr>
              <a:t>what/how we are required/being asked to do; the cultures around us</a:t>
            </a:r>
          </a:p>
          <a:p>
            <a:endParaRPr lang="en-GB" b="0" i="0" dirty="0">
              <a:latin typeface="Arial" panose="020B0604020202020204" pitchFamily="34" charset="0"/>
              <a:cs typeface="Arial" panose="020B0604020202020204" pitchFamily="34" charset="0"/>
            </a:endParaRPr>
          </a:p>
          <a:p>
            <a:r>
              <a:rPr lang="en-GB" b="0" i="0" dirty="0">
                <a:latin typeface="Arial" panose="020B0604020202020204" pitchFamily="34" charset="0"/>
                <a:cs typeface="Arial" panose="020B0604020202020204" pitchFamily="34" charset="0"/>
              </a:rPr>
              <a:t>Recognising, understanding and accepting these and then having honest conversations with others should provide us with more choice about how we can be our best as much as possible. The more we are at our best, the better it is for ourselves, others in lives and the people we serve through our work.</a:t>
            </a:r>
            <a:endParaRPr lang="en-GB" b="1" i="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EAB52C64-2662-411D-A867-DE7C6711337A}" type="slidenum">
              <a:rPr lang="en-GB" smtClean="0"/>
              <a:t>30</a:t>
            </a:fld>
            <a:endParaRPr lang="en-GB"/>
          </a:p>
        </p:txBody>
      </p:sp>
    </p:spTree>
    <p:extLst>
      <p:ext uri="{BB962C8B-B14F-4D97-AF65-F5344CB8AC3E}">
        <p14:creationId xmlns:p14="http://schemas.microsoft.com/office/powerpoint/2010/main" val="20282469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44500" y="1243013"/>
            <a:ext cx="5969000" cy="3357562"/>
          </a:xfrm>
        </p:spPr>
      </p:sp>
      <p:sp>
        <p:nvSpPr>
          <p:cNvPr id="3" name="Notes Placeholder 2"/>
          <p:cNvSpPr>
            <a:spLocks noGrp="1"/>
          </p:cNvSpPr>
          <p:nvPr>
            <p:ph type="body" idx="1"/>
          </p:nvPr>
        </p:nvSpPr>
        <p:spPr/>
        <p:txBody>
          <a:bodyPr/>
          <a:lstStyle/>
          <a:p>
            <a:r>
              <a:rPr lang="en-US" dirty="0"/>
              <a:t>Maslow, (1943) engagement, feeling valued, helps with esteem needs and belonging parts of the pyramid. </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31</a:t>
            </a:fld>
            <a:endParaRPr lang="en-GB"/>
          </a:p>
        </p:txBody>
      </p:sp>
    </p:spTree>
    <p:extLst>
      <p:ext uri="{BB962C8B-B14F-4D97-AF65-F5344CB8AC3E}">
        <p14:creationId xmlns:p14="http://schemas.microsoft.com/office/powerpoint/2010/main" val="380665339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08/10/2024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08/10/2024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08/10/2024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08/10/2024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08/10/2024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08/10/2024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08/10/2024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08/10/2024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08/10/2024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08/10/2024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08/10/2024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Healthier Together layout 3">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0ED1725-7AD8-1F44-A025-368F4CF44962}"/>
              </a:ext>
            </a:extLst>
          </p:cNvPr>
          <p:cNvPicPr>
            <a:picLocks noChangeAspect="1"/>
          </p:cNvPicPr>
          <p:nvPr userDrawn="1"/>
        </p:nvPicPr>
        <p:blipFill>
          <a:blip r:embed="rId2" cstate="screen">
            <a:alphaModFix amt="18000"/>
            <a:extLst>
              <a:ext uri="{28A0092B-C50C-407E-A947-70E740481C1C}">
                <a14:useLocalDpi xmlns:a14="http://schemas.microsoft.com/office/drawing/2010/main"/>
              </a:ext>
            </a:extLst>
          </a:blip>
          <a:stretch>
            <a:fillRect/>
          </a:stretch>
        </p:blipFill>
        <p:spPr>
          <a:xfrm>
            <a:off x="6698974" y="4195110"/>
            <a:ext cx="5493026" cy="1651389"/>
          </a:xfrm>
          <a:prstGeom prst="rect">
            <a:avLst/>
          </a:prstGeom>
        </p:spPr>
      </p:pic>
      <p:pic>
        <p:nvPicPr>
          <p:cNvPr id="9" name="Picture 8">
            <a:extLst>
              <a:ext uri="{FF2B5EF4-FFF2-40B4-BE49-F238E27FC236}">
                <a16:creationId xmlns:a16="http://schemas.microsoft.com/office/drawing/2014/main" id="{175D9726-547E-554A-BDCB-BA07C735021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 y="5844209"/>
            <a:ext cx="12190749" cy="1013790"/>
          </a:xfrm>
          <a:prstGeom prst="rect">
            <a:avLst/>
          </a:prstGeom>
          <a:solidFill>
            <a:schemeClr val="tx1"/>
          </a:solidFill>
        </p:spPr>
      </p:pic>
      <p:pic>
        <p:nvPicPr>
          <p:cNvPr id="10" name="Picture 9">
            <a:extLst>
              <a:ext uri="{FF2B5EF4-FFF2-40B4-BE49-F238E27FC236}">
                <a16:creationId xmlns:a16="http://schemas.microsoft.com/office/drawing/2014/main" id="{3ADCEE22-9003-7B46-A2B7-CEF3AA9346E1}"/>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6028852"/>
            <a:ext cx="1501540" cy="678114"/>
          </a:xfrm>
          <a:prstGeom prst="rect">
            <a:avLst/>
          </a:prstGeom>
        </p:spPr>
      </p:pic>
      <p:sp>
        <p:nvSpPr>
          <p:cNvPr id="6" name="Slide Number Placeholder 10">
            <a:extLst>
              <a:ext uri="{FF2B5EF4-FFF2-40B4-BE49-F238E27FC236}">
                <a16:creationId xmlns:a16="http://schemas.microsoft.com/office/drawing/2014/main" id="{37FF10DE-2139-834D-B0F4-37E6EE956D66}"/>
              </a:ext>
            </a:extLst>
          </p:cNvPr>
          <p:cNvSpPr>
            <a:spLocks noGrp="1"/>
          </p:cNvSpPr>
          <p:nvPr>
            <p:ph type="sldNum" sz="quarter" idx="12"/>
          </p:nvPr>
        </p:nvSpPr>
        <p:spPr>
          <a:xfrm>
            <a:off x="9287986" y="6466403"/>
            <a:ext cx="2743200" cy="365125"/>
          </a:xfrm>
        </p:spPr>
        <p:txBody>
          <a:bodyPr/>
          <a:lstStyle/>
          <a:p>
            <a:fld id="{F6E39E37-6BC0-A248-806A-337B0CEF6126}" type="slidenum">
              <a:rPr lang="en-US" smtClean="0"/>
              <a:t>‹#›</a:t>
            </a:fld>
            <a:endParaRPr lang="en-US"/>
          </a:p>
        </p:txBody>
      </p:sp>
      <p:sp>
        <p:nvSpPr>
          <p:cNvPr id="7" name="Text Placeholder 2"/>
          <p:cNvSpPr>
            <a:spLocks noGrp="1"/>
          </p:cNvSpPr>
          <p:nvPr>
            <p:ph type="body" sz="quarter" idx="13" hasCustomPrompt="1"/>
          </p:nvPr>
        </p:nvSpPr>
        <p:spPr>
          <a:xfrm>
            <a:off x="151002" y="369888"/>
            <a:ext cx="11744136" cy="1030287"/>
          </a:xfrm>
        </p:spPr>
        <p:txBody>
          <a:bodyPr>
            <a:normAutofit/>
          </a:bodyPr>
          <a:lstStyle>
            <a:lvl1pPr marL="0" indent="0">
              <a:buNone/>
              <a:defRPr sz="3200" b="1">
                <a:latin typeface="+mj-lt"/>
              </a:defRPr>
            </a:lvl1pPr>
          </a:lstStyle>
          <a:p>
            <a:pPr lvl="0"/>
            <a:r>
              <a:rPr lang="en-US" dirty="0"/>
              <a:t>Place heading here</a:t>
            </a:r>
            <a:endParaRPr lang="en-GB" dirty="0"/>
          </a:p>
        </p:txBody>
      </p:sp>
      <p:sp>
        <p:nvSpPr>
          <p:cNvPr id="8" name="Text Placeholder 5"/>
          <p:cNvSpPr>
            <a:spLocks noGrp="1"/>
          </p:cNvSpPr>
          <p:nvPr>
            <p:ph type="body" sz="quarter" idx="14" hasCustomPrompt="1"/>
          </p:nvPr>
        </p:nvSpPr>
        <p:spPr>
          <a:xfrm>
            <a:off x="150813" y="1527175"/>
            <a:ext cx="11744325" cy="4059238"/>
          </a:xfrm>
        </p:spPr>
        <p:txBody>
          <a:bodyPr>
            <a:normAutofit/>
          </a:bodyPr>
          <a:lstStyle>
            <a:lvl1pPr marL="0" indent="0">
              <a:lnSpc>
                <a:spcPct val="100000"/>
              </a:lnSpc>
              <a:spcBef>
                <a:spcPts val="600"/>
              </a:spcBef>
              <a:buNone/>
              <a:defRPr sz="2400">
                <a:latin typeface="Arial" panose="020B0604020202020204" pitchFamily="34" charset="0"/>
                <a:cs typeface="Arial" panose="020B0604020202020204" pitchFamily="34" charset="0"/>
              </a:defRPr>
            </a:lvl1pPr>
          </a:lstStyle>
          <a:p>
            <a:pPr lvl="0"/>
            <a:r>
              <a:rPr lang="en-US" dirty="0"/>
              <a:t>Add your slide text here – minimum font size 18</a:t>
            </a:r>
            <a:endParaRPr lang="en-GB" dirty="0"/>
          </a:p>
        </p:txBody>
      </p:sp>
    </p:spTree>
    <p:extLst>
      <p:ext uri="{BB962C8B-B14F-4D97-AF65-F5344CB8AC3E}">
        <p14:creationId xmlns:p14="http://schemas.microsoft.com/office/powerpoint/2010/main" val="2010862469"/>
      </p:ext>
    </p:extLst>
  </p:cSld>
  <p:clrMapOvr>
    <a:masterClrMapping/>
  </p:clrMapOvr>
  <p:extLst>
    <p:ext uri="{DCECCB84-F9BA-43D5-87BE-67443E8EF086}">
      <p15:sldGuideLst xmlns:p15="http://schemas.microsoft.com/office/powerpoint/2012/main">
        <p15:guide id="1" orient="horz" pos="3997">
          <p15:clr>
            <a:srgbClr val="FBAE40"/>
          </p15:clr>
        </p15:guide>
        <p15:guide id="2" pos="3817">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Healthier Together layout 1">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31B7B700-3380-E347-9336-58CA4FED7C41}"/>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 y="5844209"/>
            <a:ext cx="12190749" cy="1013790"/>
          </a:xfrm>
          <a:prstGeom prst="rect">
            <a:avLst/>
          </a:prstGeom>
          <a:solidFill>
            <a:schemeClr val="tx1"/>
          </a:solidFill>
        </p:spPr>
      </p:pic>
      <p:pic>
        <p:nvPicPr>
          <p:cNvPr id="11" name="Picture 10">
            <a:extLst>
              <a:ext uri="{FF2B5EF4-FFF2-40B4-BE49-F238E27FC236}">
                <a16:creationId xmlns:a16="http://schemas.microsoft.com/office/drawing/2014/main" id="{E30561D3-9282-DF47-95A4-7BC5AB6592B4}"/>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6028852"/>
            <a:ext cx="1501540" cy="678114"/>
          </a:xfrm>
          <a:prstGeom prst="rect">
            <a:avLst/>
          </a:prstGeom>
        </p:spPr>
      </p:pic>
      <p:sp>
        <p:nvSpPr>
          <p:cNvPr id="5" name="Slide Number Placeholder 10">
            <a:extLst>
              <a:ext uri="{FF2B5EF4-FFF2-40B4-BE49-F238E27FC236}">
                <a16:creationId xmlns:a16="http://schemas.microsoft.com/office/drawing/2014/main" id="{95C0B4EF-690C-4F47-A03A-9E6695C6168B}"/>
              </a:ext>
            </a:extLst>
          </p:cNvPr>
          <p:cNvSpPr>
            <a:spLocks noGrp="1"/>
          </p:cNvSpPr>
          <p:nvPr>
            <p:ph type="sldNum" sz="quarter" idx="12"/>
          </p:nvPr>
        </p:nvSpPr>
        <p:spPr>
          <a:xfrm>
            <a:off x="9287986" y="6466403"/>
            <a:ext cx="2743200" cy="365125"/>
          </a:xfrm>
        </p:spPr>
        <p:txBody>
          <a:bodyPr/>
          <a:lstStyle/>
          <a:p>
            <a:fld id="{F6E39E37-6BC0-A248-806A-337B0CEF6126}" type="slidenum">
              <a:rPr lang="en-US" smtClean="0"/>
              <a:t>‹#›</a:t>
            </a:fld>
            <a:endParaRPr lang="en-US"/>
          </a:p>
        </p:txBody>
      </p:sp>
      <p:sp>
        <p:nvSpPr>
          <p:cNvPr id="3" name="Text Placeholder 2"/>
          <p:cNvSpPr>
            <a:spLocks noGrp="1"/>
          </p:cNvSpPr>
          <p:nvPr>
            <p:ph type="body" sz="quarter" idx="13" hasCustomPrompt="1"/>
          </p:nvPr>
        </p:nvSpPr>
        <p:spPr>
          <a:xfrm>
            <a:off x="151002" y="369888"/>
            <a:ext cx="11744136" cy="1030287"/>
          </a:xfrm>
        </p:spPr>
        <p:txBody>
          <a:bodyPr>
            <a:normAutofit/>
          </a:bodyPr>
          <a:lstStyle>
            <a:lvl1pPr marL="0" indent="0">
              <a:buNone/>
              <a:defRPr sz="3200" b="1">
                <a:latin typeface="+mj-lt"/>
              </a:defRPr>
            </a:lvl1pPr>
          </a:lstStyle>
          <a:p>
            <a:pPr lvl="0"/>
            <a:r>
              <a:rPr lang="en-US" dirty="0"/>
              <a:t>Place heading here</a:t>
            </a:r>
            <a:endParaRPr lang="en-GB" dirty="0"/>
          </a:p>
        </p:txBody>
      </p:sp>
      <p:sp>
        <p:nvSpPr>
          <p:cNvPr id="6" name="Text Placeholder 5"/>
          <p:cNvSpPr>
            <a:spLocks noGrp="1"/>
          </p:cNvSpPr>
          <p:nvPr>
            <p:ph type="body" sz="quarter" idx="14" hasCustomPrompt="1"/>
          </p:nvPr>
        </p:nvSpPr>
        <p:spPr>
          <a:xfrm>
            <a:off x="150813" y="1527175"/>
            <a:ext cx="11744325" cy="4059238"/>
          </a:xfrm>
        </p:spPr>
        <p:txBody>
          <a:bodyPr>
            <a:normAutofit/>
          </a:bodyPr>
          <a:lstStyle>
            <a:lvl1pPr marL="0" indent="0">
              <a:lnSpc>
                <a:spcPct val="100000"/>
              </a:lnSpc>
              <a:spcBef>
                <a:spcPts val="600"/>
              </a:spcBef>
              <a:buNone/>
              <a:defRPr sz="2400">
                <a:latin typeface="Arial" panose="020B0604020202020204" pitchFamily="34" charset="0"/>
                <a:cs typeface="Arial" panose="020B0604020202020204" pitchFamily="34" charset="0"/>
              </a:defRPr>
            </a:lvl1pPr>
          </a:lstStyle>
          <a:p>
            <a:pPr lvl="0"/>
            <a:r>
              <a:rPr lang="en-US" dirty="0"/>
              <a:t>Add your slide text here – minimum font size 18</a:t>
            </a:r>
            <a:endParaRPr lang="en-GB" dirty="0"/>
          </a:p>
        </p:txBody>
      </p:sp>
    </p:spTree>
    <p:extLst>
      <p:ext uri="{BB962C8B-B14F-4D97-AF65-F5344CB8AC3E}">
        <p14:creationId xmlns:p14="http://schemas.microsoft.com/office/powerpoint/2010/main" val="1782204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08/10/2024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jpeg"/><Relationship Id="rId7" Type="http://schemas.openxmlformats.org/officeDocument/2006/relationships/image" Target="../media/image13.jpe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jpeg"/></Relationships>
</file>

<file path=ppt/slides/_rels/slide17.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jpeg"/><Relationship Id="rId7" Type="http://schemas.openxmlformats.org/officeDocument/2006/relationships/image" Target="../media/image13.jpe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jpeg"/></Relationships>
</file>

<file path=ppt/slides/_rels/slide1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15.jpeg"/><Relationship Id="rId4" Type="http://schemas.openxmlformats.org/officeDocument/2006/relationships/image" Target="../media/image11.jpeg"/></Relationships>
</file>

<file path=ppt/slides/_rels/slide1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image" Target="../media/image18.jpeg"/><Relationship Id="rId4" Type="http://schemas.openxmlformats.org/officeDocument/2006/relationships/image" Target="../media/image17.png"/></Relationships>
</file>

<file path=ppt/slides/_rels/slide20.x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image" Target="../media/image16.jpeg"/><Relationship Id="rId7" Type="http://schemas.openxmlformats.org/officeDocument/2006/relationships/image" Target="../media/image20.jpe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image" Target="../media/image17.png"/></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image" Target="../media/image16.jpeg"/><Relationship Id="rId7" Type="http://schemas.openxmlformats.org/officeDocument/2006/relationships/image" Target="../media/image20.jpeg"/><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image" Target="../media/image17.png"/></Relationships>
</file>

<file path=ppt/slides/_rels/slide27.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5.xml"/><Relationship Id="rId1" Type="http://schemas.openxmlformats.org/officeDocument/2006/relationships/slideLayout" Target="../slideLayouts/slideLayout12.xml"/><Relationship Id="rId4" Type="http://schemas.openxmlformats.org/officeDocument/2006/relationships/image" Target="../media/image29.jpeg"/></Relationships>
</file>

<file path=ppt/slides/_rels/slide31.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11050-FCC0-41D8-98D0-0FB7D3DBE0A3}"/>
              </a:ext>
            </a:extLst>
          </p:cNvPr>
          <p:cNvSpPr>
            <a:spLocks noGrp="1"/>
          </p:cNvSpPr>
          <p:nvPr>
            <p:ph type="ctrTitle"/>
          </p:nvPr>
        </p:nvSpPr>
        <p:spPr>
          <a:xfrm>
            <a:off x="911424" y="1360785"/>
            <a:ext cx="10363200" cy="1790106"/>
          </a:xfrm>
        </p:spPr>
        <p:txBody>
          <a:bodyPr>
            <a:normAutofit/>
          </a:bodyPr>
          <a:lstStyle/>
          <a:p>
            <a:pPr>
              <a:lnSpc>
                <a:spcPct val="115000"/>
              </a:lnSpc>
              <a:spcAft>
                <a:spcPts val="1000"/>
              </a:spcAft>
            </a:pPr>
            <a:r>
              <a:rPr lang="en-GB" sz="3600" b="1">
                <a:solidFill>
                  <a:schemeClr val="bg1"/>
                </a:solidFill>
                <a:latin typeface="Helvetica-Bold"/>
                <a:ea typeface="Calibri" panose="020F0502020204030204" pitchFamily="34" charset="0"/>
                <a:cs typeface="Helvetica-Bold" pitchFamily="2" charset="0"/>
              </a:rPr>
              <a:t>BMSW4009</a:t>
            </a:r>
            <a:r>
              <a:rPr lang="en-GB" sz="3600" b="1">
                <a:solidFill>
                  <a:schemeClr val="bg1"/>
                </a:solidFill>
                <a:effectLst/>
                <a:latin typeface="Helvetica-Bold"/>
                <a:ea typeface="Calibri" panose="020F0502020204030204" pitchFamily="34" charset="0"/>
                <a:cs typeface="Helvetica-Bold" pitchFamily="2" charset="0"/>
              </a:rPr>
              <a:t> </a:t>
            </a:r>
            <a:br>
              <a:rPr lang="en-GB" sz="3600" b="1" dirty="0">
                <a:effectLst/>
                <a:latin typeface="Helvetica-Bold" pitchFamily="2" charset="0"/>
                <a:ea typeface="Calibri" panose="020F0502020204030204" pitchFamily="34" charset="0"/>
                <a:cs typeface="Helvetica-Bold" pitchFamily="2" charset="0"/>
              </a:rPr>
            </a:br>
            <a:br>
              <a:rPr lang="en-GB" sz="1200" b="1" dirty="0">
                <a:effectLst/>
                <a:latin typeface="Helvetica-Bold" pitchFamily="2" charset="0"/>
                <a:ea typeface="Calibri" panose="020F0502020204030204" pitchFamily="34" charset="0"/>
                <a:cs typeface="Helvetica-Bold" pitchFamily="2" charset="0"/>
              </a:rPr>
            </a:br>
            <a:r>
              <a:rPr lang="en-GB" sz="3600" b="1" dirty="0">
                <a:solidFill>
                  <a:schemeClr val="bg1"/>
                </a:solidFill>
                <a:effectLst/>
                <a:latin typeface="Helvetica-Bold"/>
                <a:ea typeface="Calibri" panose="020F0502020204030204" pitchFamily="34" charset="0"/>
                <a:cs typeface="Helvetica-Bold" pitchFamily="2" charset="0"/>
              </a:rPr>
              <a:t>Effective Team Working and Communication</a:t>
            </a:r>
            <a:endParaRPr lang="en-GB" sz="3600" dirty="0">
              <a:solidFill>
                <a:schemeClr val="bg1"/>
              </a:solidFill>
              <a:effectLst/>
              <a:latin typeface="Helvetica-Bold"/>
              <a:ea typeface="Calibri" panose="020F0502020204030204" pitchFamily="34" charset="0"/>
              <a:cs typeface="Arial" panose="020B0604020202020204" pitchFamily="34" charset="0"/>
            </a:endParaRPr>
          </a:p>
        </p:txBody>
      </p:sp>
      <p:sp>
        <p:nvSpPr>
          <p:cNvPr id="3" name="Subtitle 2">
            <a:extLst>
              <a:ext uri="{FF2B5EF4-FFF2-40B4-BE49-F238E27FC236}">
                <a16:creationId xmlns:a16="http://schemas.microsoft.com/office/drawing/2014/main" id="{22C6E451-9A9C-40B0-8CEB-03CB8540F3F1}"/>
              </a:ext>
            </a:extLst>
          </p:cNvPr>
          <p:cNvSpPr>
            <a:spLocks noGrp="1"/>
          </p:cNvSpPr>
          <p:nvPr>
            <p:ph type="subTitle" idx="1"/>
          </p:nvPr>
        </p:nvSpPr>
        <p:spPr>
          <a:xfrm>
            <a:off x="4202088" y="3707110"/>
            <a:ext cx="3781872" cy="1308177"/>
          </a:xfrm>
        </p:spPr>
        <p:txBody>
          <a:bodyPr/>
          <a:lstStyle/>
          <a:p>
            <a:r>
              <a:rPr lang="en-GB" b="1" dirty="0">
                <a:solidFill>
                  <a:schemeClr val="bg1"/>
                </a:solidFill>
              </a:rPr>
              <a:t>Week 2</a:t>
            </a:r>
          </a:p>
        </p:txBody>
      </p:sp>
    </p:spTree>
    <p:extLst>
      <p:ext uri="{BB962C8B-B14F-4D97-AF65-F5344CB8AC3E}">
        <p14:creationId xmlns:p14="http://schemas.microsoft.com/office/powerpoint/2010/main" val="2087353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E5CA83-BDB0-A2D6-B721-D230A7D74CD4}"/>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57EE258-9946-9160-1790-B6FC21DEBB6A}"/>
              </a:ext>
            </a:extLst>
          </p:cNvPr>
          <p:cNvSpPr txBox="1"/>
          <p:nvPr/>
        </p:nvSpPr>
        <p:spPr>
          <a:xfrm>
            <a:off x="695400" y="404664"/>
            <a:ext cx="8280920" cy="769441"/>
          </a:xfrm>
          <a:prstGeom prst="rect">
            <a:avLst/>
          </a:prstGeom>
          <a:noFill/>
        </p:spPr>
        <p:txBody>
          <a:bodyPr wrap="square" rtlCol="0">
            <a:spAutoFit/>
          </a:bodyPr>
          <a:lstStyle/>
          <a:p>
            <a:r>
              <a:rPr lang="en-GB" sz="4400" dirty="0">
                <a:latin typeface="Arial" panose="020B0604020202020204" pitchFamily="34" charset="0"/>
                <a:cs typeface="Arial" panose="020B0604020202020204" pitchFamily="34" charset="0"/>
              </a:rPr>
              <a:t>Today we will…</a:t>
            </a:r>
          </a:p>
        </p:txBody>
      </p:sp>
      <p:sp>
        <p:nvSpPr>
          <p:cNvPr id="2" name="TextBox 1">
            <a:extLst>
              <a:ext uri="{FF2B5EF4-FFF2-40B4-BE49-F238E27FC236}">
                <a16:creationId xmlns:a16="http://schemas.microsoft.com/office/drawing/2014/main" id="{2A207C74-AB0C-51A6-DE3D-7B20B3577E6F}"/>
              </a:ext>
            </a:extLst>
          </p:cNvPr>
          <p:cNvSpPr txBox="1"/>
          <p:nvPr/>
        </p:nvSpPr>
        <p:spPr>
          <a:xfrm>
            <a:off x="1271464" y="1201096"/>
            <a:ext cx="9649072" cy="4527265"/>
          </a:xfrm>
          <a:prstGeom prst="rect">
            <a:avLst/>
          </a:prstGeom>
          <a:noFill/>
        </p:spPr>
        <p:txBody>
          <a:bodyPr wrap="square" rtlCol="0">
            <a:spAutoFit/>
          </a:bodyPr>
          <a:lstStyle/>
          <a:p>
            <a:pPr marL="533400" marR="76200" indent="-457200">
              <a:lnSpc>
                <a:spcPct val="115000"/>
              </a:lnSpc>
              <a:spcAft>
                <a:spcPts val="1000"/>
              </a:spcAft>
              <a:buFont typeface="Courier New" panose="02070309020205020404" pitchFamily="49" charset="0"/>
              <a:buChar char="o"/>
            </a:pPr>
            <a:r>
              <a:rPr lang="en-GB" sz="2800" dirty="0">
                <a:solidFill>
                  <a:srgbClr val="000000"/>
                </a:solidFill>
                <a:latin typeface="Arial" panose="020B0604020202020204" pitchFamily="34" charset="0"/>
                <a:ea typeface="Times New Roman" panose="02020603050405020304" pitchFamily="18" charset="0"/>
                <a:cs typeface="Arial" panose="020B0604020202020204" pitchFamily="34" charset="0"/>
              </a:rPr>
              <a:t>Reflect on Relationships</a:t>
            </a:r>
          </a:p>
          <a:p>
            <a:pPr marL="533400" marR="76200" indent="-457200">
              <a:lnSpc>
                <a:spcPct val="115000"/>
              </a:lnSpc>
              <a:spcAft>
                <a:spcPts val="1000"/>
              </a:spcAft>
              <a:buFont typeface="Courier New" panose="02070309020205020404" pitchFamily="49" charset="0"/>
              <a:buChar char="o"/>
            </a:pPr>
            <a:r>
              <a:rPr lang="en-GB" sz="2800" dirty="0">
                <a:solidFill>
                  <a:srgbClr val="000000"/>
                </a:solidFill>
                <a:latin typeface="Arial" panose="020B0604020202020204" pitchFamily="34" charset="0"/>
                <a:ea typeface="Times New Roman" panose="02020603050405020304" pitchFamily="18" charset="0"/>
                <a:cs typeface="Arial" panose="020B0604020202020204" pitchFamily="34" charset="0"/>
              </a:rPr>
              <a:t>Focus on people dynamics: Transactional Analysis &amp; the Drama Triangle </a:t>
            </a:r>
          </a:p>
          <a:p>
            <a:pPr marL="533400" marR="76200" indent="-457200">
              <a:lnSpc>
                <a:spcPct val="115000"/>
              </a:lnSpc>
              <a:spcAft>
                <a:spcPts val="1000"/>
              </a:spcAft>
              <a:buFont typeface="Courier New" panose="02070309020205020404" pitchFamily="49" charset="0"/>
              <a:buChar char="o"/>
            </a:pPr>
            <a:r>
              <a:rPr lang="en-GB" sz="2800" dirty="0">
                <a:solidFill>
                  <a:srgbClr val="000000"/>
                </a:solidFill>
                <a:latin typeface="Arial" panose="020B0604020202020204" pitchFamily="34" charset="0"/>
                <a:ea typeface="Times New Roman" panose="02020603050405020304" pitchFamily="18" charset="0"/>
                <a:cs typeface="Arial" panose="020B0604020202020204" pitchFamily="34" charset="0"/>
              </a:rPr>
              <a:t>How to get the best responses: Applied Positive Psychology</a:t>
            </a:r>
          </a:p>
          <a:p>
            <a:pPr marL="533400" marR="76200" indent="-457200">
              <a:lnSpc>
                <a:spcPct val="115000"/>
              </a:lnSpc>
              <a:spcAft>
                <a:spcPts val="1000"/>
              </a:spcAft>
              <a:buFont typeface="Courier New" panose="02070309020205020404" pitchFamily="49" charset="0"/>
              <a:buChar char="o"/>
            </a:pPr>
            <a:r>
              <a:rPr lang="en-GB" sz="2800" dirty="0">
                <a:solidFill>
                  <a:srgbClr val="000000"/>
                </a:solidFill>
                <a:latin typeface="Arial" panose="020B0604020202020204" pitchFamily="34" charset="0"/>
                <a:ea typeface="Times New Roman" panose="02020603050405020304" pitchFamily="18" charset="0"/>
                <a:cs typeface="Arial" panose="020B0604020202020204" pitchFamily="34" charset="0"/>
              </a:rPr>
              <a:t>Listening and Coaching Styles: the importance of creating space to understand and collaborate</a:t>
            </a:r>
          </a:p>
          <a:p>
            <a:pPr marL="533400" marR="76200" indent="-457200">
              <a:lnSpc>
                <a:spcPct val="115000"/>
              </a:lnSpc>
              <a:spcAft>
                <a:spcPts val="1000"/>
              </a:spcAft>
              <a:buFont typeface="Courier New" panose="02070309020205020404" pitchFamily="49" charset="0"/>
              <a:buChar char="o"/>
            </a:pPr>
            <a:r>
              <a:rPr lang="en-GB" sz="2800" dirty="0">
                <a:solidFill>
                  <a:srgbClr val="000000"/>
                </a:solidFill>
                <a:latin typeface="Arial" panose="020B0604020202020204" pitchFamily="34" charset="0"/>
                <a:ea typeface="Times New Roman" panose="02020603050405020304" pitchFamily="18" charset="0"/>
                <a:cs typeface="Arial" panose="020B0604020202020204" pitchFamily="34" charset="0"/>
              </a:rPr>
              <a:t>Reminder of </a:t>
            </a:r>
            <a:r>
              <a:rPr lang="en-GB" sz="2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assessment</a:t>
            </a:r>
            <a:r>
              <a:rPr lang="en-GB" sz="2800" dirty="0">
                <a:effectLst/>
                <a:latin typeface="Arial" panose="020B0604020202020204" pitchFamily="34" charset="0"/>
                <a:cs typeface="Arial" panose="020B0604020202020204" pitchFamily="34" charset="0"/>
              </a:rPr>
              <a:t> </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484525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Vertical Scroll 2">
            <a:extLst>
              <a:ext uri="{FF2B5EF4-FFF2-40B4-BE49-F238E27FC236}">
                <a16:creationId xmlns:a16="http://schemas.microsoft.com/office/drawing/2014/main" id="{2EC0E9A9-EB06-5CA4-1AFA-D3609C074D34}"/>
              </a:ext>
            </a:extLst>
          </p:cNvPr>
          <p:cNvSpPr/>
          <p:nvPr/>
        </p:nvSpPr>
        <p:spPr>
          <a:xfrm>
            <a:off x="690881" y="772160"/>
            <a:ext cx="6847840" cy="4490720"/>
          </a:xfrm>
          <a:prstGeom prst="verticalScroll">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7200" i="1" dirty="0">
                <a:solidFill>
                  <a:schemeClr val="tx1"/>
                </a:solidFill>
                <a:latin typeface="Arial"/>
                <a:cs typeface="Arial"/>
              </a:rPr>
              <a:t>There is nowt so queer as folk</a:t>
            </a:r>
          </a:p>
        </p:txBody>
      </p:sp>
      <p:sp>
        <p:nvSpPr>
          <p:cNvPr id="4" name="TextBox 3">
            <a:extLst>
              <a:ext uri="{FF2B5EF4-FFF2-40B4-BE49-F238E27FC236}">
                <a16:creationId xmlns:a16="http://schemas.microsoft.com/office/drawing/2014/main" id="{C6DE60A1-3266-F5C6-BC3D-7DC579E16CE1}"/>
              </a:ext>
            </a:extLst>
          </p:cNvPr>
          <p:cNvSpPr txBox="1"/>
          <p:nvPr/>
        </p:nvSpPr>
        <p:spPr>
          <a:xfrm>
            <a:off x="8035636" y="2367170"/>
            <a:ext cx="3129280" cy="2123658"/>
          </a:xfrm>
          <a:prstGeom prst="rect">
            <a:avLst/>
          </a:prstGeom>
          <a:noFill/>
        </p:spPr>
        <p:txBody>
          <a:bodyPr wrap="square" rtlCol="0">
            <a:spAutoFit/>
          </a:bodyPr>
          <a:lstStyle/>
          <a:p>
            <a:pPr algn="ctr"/>
            <a:r>
              <a:rPr lang="en-GB" sz="4400" dirty="0">
                <a:latin typeface="Arial" panose="020B0604020202020204" pitchFamily="34" charset="0"/>
                <a:cs typeface="Arial" panose="020B0604020202020204" pitchFamily="34" charset="0"/>
              </a:rPr>
              <a:t>Sheffield (Yorkshire) expression</a:t>
            </a:r>
          </a:p>
        </p:txBody>
      </p:sp>
    </p:spTree>
    <p:extLst>
      <p:ext uri="{BB962C8B-B14F-4D97-AF65-F5344CB8AC3E}">
        <p14:creationId xmlns:p14="http://schemas.microsoft.com/office/powerpoint/2010/main" val="17335257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268B0-DCB9-69A8-567A-18D52A7ED6DE}"/>
              </a:ext>
            </a:extLst>
          </p:cNvPr>
          <p:cNvSpPr>
            <a:spLocks noGrp="1"/>
          </p:cNvSpPr>
          <p:nvPr>
            <p:ph type="title"/>
          </p:nvPr>
        </p:nvSpPr>
        <p:spPr>
          <a:xfrm>
            <a:off x="407368" y="114987"/>
            <a:ext cx="10972800" cy="1143000"/>
          </a:xfrm>
        </p:spPr>
        <p:txBody>
          <a:bodyPr/>
          <a:lstStyle/>
          <a:p>
            <a:pPr algn="l"/>
            <a:r>
              <a:rPr lang="en-GB" dirty="0">
                <a:latin typeface="Arial"/>
                <a:cs typeface="Arial"/>
              </a:rPr>
              <a:t>What do we know about people:</a:t>
            </a:r>
          </a:p>
        </p:txBody>
      </p:sp>
      <p:sp>
        <p:nvSpPr>
          <p:cNvPr id="4" name="Rounded Rectangle 3">
            <a:extLst>
              <a:ext uri="{FF2B5EF4-FFF2-40B4-BE49-F238E27FC236}">
                <a16:creationId xmlns:a16="http://schemas.microsoft.com/office/drawing/2014/main" id="{371ECC71-192F-768D-98FB-C42FCC667372}"/>
              </a:ext>
            </a:extLst>
          </p:cNvPr>
          <p:cNvSpPr/>
          <p:nvPr/>
        </p:nvSpPr>
        <p:spPr>
          <a:xfrm>
            <a:off x="1055440" y="3060999"/>
            <a:ext cx="3744416" cy="864096"/>
          </a:xfrm>
          <a:prstGeom prst="roundRect">
            <a:avLst/>
          </a:prstGeom>
          <a:solidFill>
            <a:schemeClr val="accent1">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are all weird</a:t>
            </a:r>
          </a:p>
        </p:txBody>
      </p:sp>
      <p:sp>
        <p:nvSpPr>
          <p:cNvPr id="7" name="Rounded Rectangle 6">
            <a:extLst>
              <a:ext uri="{FF2B5EF4-FFF2-40B4-BE49-F238E27FC236}">
                <a16:creationId xmlns:a16="http://schemas.microsoft.com/office/drawing/2014/main" id="{1C5B32EB-E495-59AC-C8EA-80B46C16FA0B}"/>
              </a:ext>
            </a:extLst>
          </p:cNvPr>
          <p:cNvSpPr/>
          <p:nvPr/>
        </p:nvSpPr>
        <p:spPr>
          <a:xfrm>
            <a:off x="1552783" y="4365104"/>
            <a:ext cx="3744416" cy="864096"/>
          </a:xfrm>
          <a:prstGeom prst="roundRect">
            <a:avLst/>
          </a:prstGeom>
          <a:solidFill>
            <a:schemeClr val="accent4">
              <a:lumMod val="40000"/>
              <a:lumOff val="60000"/>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keep changing</a:t>
            </a:r>
          </a:p>
        </p:txBody>
      </p:sp>
      <p:sp>
        <p:nvSpPr>
          <p:cNvPr id="8" name="Rounded Rectangle 7">
            <a:extLst>
              <a:ext uri="{FF2B5EF4-FFF2-40B4-BE49-F238E27FC236}">
                <a16:creationId xmlns:a16="http://schemas.microsoft.com/office/drawing/2014/main" id="{579F16DF-B7E2-AE09-2151-7D18A2F3A767}"/>
              </a:ext>
            </a:extLst>
          </p:cNvPr>
          <p:cNvSpPr/>
          <p:nvPr/>
        </p:nvSpPr>
        <p:spPr>
          <a:xfrm>
            <a:off x="609600" y="1477991"/>
            <a:ext cx="3744416" cy="1142999"/>
          </a:xfrm>
          <a:prstGeom prst="roundRect">
            <a:avLst/>
          </a:prstGeom>
          <a:solidFill>
            <a:schemeClr val="accent3">
              <a:lumMod val="40000"/>
              <a:lumOff val="60000"/>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are shaped by our surroundings</a:t>
            </a:r>
          </a:p>
        </p:txBody>
      </p:sp>
      <p:sp>
        <p:nvSpPr>
          <p:cNvPr id="9" name="Rounded Rectangle 8">
            <a:extLst>
              <a:ext uri="{FF2B5EF4-FFF2-40B4-BE49-F238E27FC236}">
                <a16:creationId xmlns:a16="http://schemas.microsoft.com/office/drawing/2014/main" id="{FD6435D2-55F5-C4A5-3A7B-6460AF5EB842}"/>
              </a:ext>
            </a:extLst>
          </p:cNvPr>
          <p:cNvSpPr/>
          <p:nvPr/>
        </p:nvSpPr>
        <p:spPr>
          <a:xfrm>
            <a:off x="6312024" y="3060998"/>
            <a:ext cx="4104456" cy="864097"/>
          </a:xfrm>
          <a:prstGeom prst="roundRect">
            <a:avLst/>
          </a:prstGeom>
          <a:solidFill>
            <a:srgbClr val="F47688">
              <a:alpha val="5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Conflict is inevitable</a:t>
            </a:r>
          </a:p>
        </p:txBody>
      </p:sp>
      <p:sp>
        <p:nvSpPr>
          <p:cNvPr id="10" name="Rounded Rectangle 9">
            <a:extLst>
              <a:ext uri="{FF2B5EF4-FFF2-40B4-BE49-F238E27FC236}">
                <a16:creationId xmlns:a16="http://schemas.microsoft.com/office/drawing/2014/main" id="{8EEE154E-07DA-628B-434F-4C1B7595C8B9}"/>
              </a:ext>
            </a:extLst>
          </p:cNvPr>
          <p:cNvSpPr/>
          <p:nvPr/>
        </p:nvSpPr>
        <p:spPr>
          <a:xfrm>
            <a:off x="5735960" y="1477991"/>
            <a:ext cx="4971317" cy="1142999"/>
          </a:xfrm>
          <a:prstGeom prst="roundRect">
            <a:avLst/>
          </a:prstGeom>
          <a:solidFill>
            <a:schemeClr val="accent6">
              <a:lumMod val="40000"/>
              <a:lumOff val="60000"/>
              <a:alpha val="50196"/>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have evolved to both compete and collaborate</a:t>
            </a:r>
          </a:p>
        </p:txBody>
      </p:sp>
      <p:sp>
        <p:nvSpPr>
          <p:cNvPr id="11" name="Rounded Rectangle 10">
            <a:extLst>
              <a:ext uri="{FF2B5EF4-FFF2-40B4-BE49-F238E27FC236}">
                <a16:creationId xmlns:a16="http://schemas.microsoft.com/office/drawing/2014/main" id="{E9C7B1C5-CD39-F231-EE27-A95E3B0B4856}"/>
              </a:ext>
            </a:extLst>
          </p:cNvPr>
          <p:cNvSpPr/>
          <p:nvPr/>
        </p:nvSpPr>
        <p:spPr>
          <a:xfrm>
            <a:off x="6744072" y="4365103"/>
            <a:ext cx="5040560" cy="864097"/>
          </a:xfrm>
          <a:prstGeom prst="roundRect">
            <a:avLst/>
          </a:prstGeom>
          <a:solidFill>
            <a:srgbClr val="92D050">
              <a:alpha val="5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achieve more together</a:t>
            </a:r>
          </a:p>
        </p:txBody>
      </p:sp>
    </p:spTree>
    <p:extLst>
      <p:ext uri="{BB962C8B-B14F-4D97-AF65-F5344CB8AC3E}">
        <p14:creationId xmlns:p14="http://schemas.microsoft.com/office/powerpoint/2010/main" val="30928123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33698E-77F5-D38B-78A9-B2C45C647A89}"/>
            </a:ext>
          </a:extLst>
        </p:cNvPr>
        <p:cNvGrpSpPr/>
        <p:nvPr/>
      </p:nvGrpSpPr>
      <p:grpSpPr>
        <a:xfrm>
          <a:off x="0" y="0"/>
          <a:ext cx="0" cy="0"/>
          <a:chOff x="0" y="0"/>
          <a:chExt cx="0" cy="0"/>
        </a:xfrm>
      </p:grpSpPr>
      <p:pic>
        <p:nvPicPr>
          <p:cNvPr id="2" name="Picture 2" descr="Yorkshire Tea Guide Yorkshire Print Kitchen Art Breakfast image 1">
            <a:extLst>
              <a:ext uri="{FF2B5EF4-FFF2-40B4-BE49-F238E27FC236}">
                <a16:creationId xmlns:a16="http://schemas.microsoft.com/office/drawing/2014/main" id="{77C86A44-3A05-D4AE-9EE9-BEA9D98E186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736" t="12291" r="21806" b="12916"/>
          <a:stretch/>
        </p:blipFill>
        <p:spPr bwMode="auto">
          <a:xfrm>
            <a:off x="3941626" y="0"/>
            <a:ext cx="4308747" cy="570789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682059C-10C8-26D6-3ECD-0D358D36B4EA}"/>
              </a:ext>
            </a:extLst>
          </p:cNvPr>
          <p:cNvSpPr txBox="1"/>
          <p:nvPr/>
        </p:nvSpPr>
        <p:spPr>
          <a:xfrm>
            <a:off x="623392" y="1484784"/>
            <a:ext cx="2520280" cy="3539430"/>
          </a:xfrm>
          <a:prstGeom prst="rect">
            <a:avLst/>
          </a:prstGeom>
          <a:noFill/>
        </p:spPr>
        <p:txBody>
          <a:bodyPr wrap="square" rtlCol="0">
            <a:spAutoFit/>
          </a:bodyPr>
          <a:lstStyle/>
          <a:p>
            <a:pPr algn="ctr"/>
            <a:r>
              <a:rPr lang="en-GB" sz="3200" dirty="0">
                <a:latin typeface="Arial" panose="020B0604020202020204" pitchFamily="34" charset="0"/>
                <a:cs typeface="Arial" panose="020B0604020202020204" pitchFamily="34" charset="0"/>
              </a:rPr>
              <a:t>What drinks do you like?</a:t>
            </a:r>
          </a:p>
          <a:p>
            <a:pPr algn="ctr"/>
            <a:endParaRPr lang="en-GB" sz="3200" dirty="0">
              <a:latin typeface="Arial" panose="020B0604020202020204" pitchFamily="34" charset="0"/>
              <a:cs typeface="Arial" panose="020B0604020202020204" pitchFamily="34" charset="0"/>
            </a:endParaRPr>
          </a:p>
          <a:p>
            <a:pPr algn="ctr"/>
            <a:r>
              <a:rPr lang="en-GB" sz="3200" dirty="0">
                <a:latin typeface="Arial" panose="020B0604020202020204" pitchFamily="34" charset="0"/>
                <a:cs typeface="Arial" panose="020B0604020202020204" pitchFamily="34" charset="0"/>
              </a:rPr>
              <a:t>How do you like them?</a:t>
            </a:r>
          </a:p>
          <a:p>
            <a:pPr algn="ctr"/>
            <a:endParaRPr lang="en-GB" sz="3200" dirty="0">
              <a:latin typeface="Arial" panose="020B0604020202020204" pitchFamily="34" charset="0"/>
              <a:cs typeface="Arial" panose="020B0604020202020204" pitchFamily="34" charset="0"/>
            </a:endParaRPr>
          </a:p>
          <a:p>
            <a:pPr algn="ctr"/>
            <a:r>
              <a:rPr lang="en-GB" sz="3200" dirty="0">
                <a:latin typeface="Arial" panose="020B0604020202020204" pitchFamily="34" charset="0"/>
                <a:cs typeface="Arial" panose="020B0604020202020204" pitchFamily="34" charset="0"/>
              </a:rPr>
              <a:t>Why is this?</a:t>
            </a:r>
          </a:p>
        </p:txBody>
      </p:sp>
      <p:sp>
        <p:nvSpPr>
          <p:cNvPr id="6" name="TextBox 5">
            <a:extLst>
              <a:ext uri="{FF2B5EF4-FFF2-40B4-BE49-F238E27FC236}">
                <a16:creationId xmlns:a16="http://schemas.microsoft.com/office/drawing/2014/main" id="{5D15F932-0172-FCB7-9B7B-8C4E7883729D}"/>
              </a:ext>
            </a:extLst>
          </p:cNvPr>
          <p:cNvSpPr txBox="1"/>
          <p:nvPr/>
        </p:nvSpPr>
        <p:spPr>
          <a:xfrm>
            <a:off x="9048328" y="1479909"/>
            <a:ext cx="2520280" cy="2554545"/>
          </a:xfrm>
          <a:prstGeom prst="rect">
            <a:avLst/>
          </a:prstGeom>
          <a:noFill/>
        </p:spPr>
        <p:txBody>
          <a:bodyPr wrap="square" rtlCol="0">
            <a:spAutoFit/>
          </a:bodyPr>
          <a:lstStyle/>
          <a:p>
            <a:pPr algn="ctr"/>
            <a:r>
              <a:rPr lang="en-GB" sz="3200" dirty="0">
                <a:latin typeface="Arial" panose="020B0604020202020204" pitchFamily="34" charset="0"/>
                <a:cs typeface="Arial" panose="020B0604020202020204" pitchFamily="34" charset="0"/>
              </a:rPr>
              <a:t>Find someone you don’t know, and ask them!</a:t>
            </a:r>
          </a:p>
        </p:txBody>
      </p:sp>
    </p:spTree>
    <p:extLst>
      <p:ext uri="{BB962C8B-B14F-4D97-AF65-F5344CB8AC3E}">
        <p14:creationId xmlns:p14="http://schemas.microsoft.com/office/powerpoint/2010/main" val="2751734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9EFA2-B0E3-8F96-1B0A-F435AB717566}"/>
              </a:ext>
            </a:extLst>
          </p:cNvPr>
          <p:cNvSpPr>
            <a:spLocks noGrp="1"/>
          </p:cNvSpPr>
          <p:nvPr>
            <p:ph type="title"/>
          </p:nvPr>
        </p:nvSpPr>
        <p:spPr/>
        <p:txBody>
          <a:bodyPr/>
          <a:lstStyle/>
          <a:p>
            <a:pPr algn="l"/>
            <a:r>
              <a:rPr lang="en-GB" dirty="0">
                <a:latin typeface="Arial" panose="020B0604020202020204" pitchFamily="34" charset="0"/>
                <a:cs typeface="Arial" panose="020B0604020202020204" pitchFamily="34" charset="0"/>
              </a:rPr>
              <a:t>Why did we do this exercise?</a:t>
            </a:r>
          </a:p>
        </p:txBody>
      </p:sp>
      <p:sp>
        <p:nvSpPr>
          <p:cNvPr id="3" name="Content Placeholder 2">
            <a:extLst>
              <a:ext uri="{FF2B5EF4-FFF2-40B4-BE49-F238E27FC236}">
                <a16:creationId xmlns:a16="http://schemas.microsoft.com/office/drawing/2014/main" id="{6DC670D4-98F6-1817-2E50-3BA6EFAE3CCA}"/>
              </a:ext>
            </a:extLst>
          </p:cNvPr>
          <p:cNvSpPr>
            <a:spLocks noGrp="1"/>
          </p:cNvSpPr>
          <p:nvPr>
            <p:ph idx="1"/>
          </p:nvPr>
        </p:nvSpPr>
        <p:spPr/>
        <p:txBody>
          <a:bodyPr vert="horz" lIns="91440" tIns="45720" rIns="91440" bIns="45720" rtlCol="0" anchor="t">
            <a:normAutofit/>
          </a:bodyPr>
          <a:lstStyle/>
          <a:p>
            <a:pPr marL="0" indent="0">
              <a:buNone/>
            </a:pPr>
            <a:r>
              <a:rPr lang="en-GB" dirty="0">
                <a:latin typeface="Arial"/>
                <a:cs typeface="Arial"/>
              </a:rPr>
              <a:t>“The single most dignifying thing you can do, is just listen to someone” – Nancy Kline</a:t>
            </a:r>
          </a:p>
          <a:p>
            <a:pPr marL="0" indent="0">
              <a:buNone/>
            </a:pPr>
            <a:endParaRPr lang="en-GB" sz="1400" dirty="0">
              <a:latin typeface="Arial"/>
              <a:cs typeface="Arial"/>
            </a:endParaRPr>
          </a:p>
          <a:p>
            <a:pPr marL="0" indent="0">
              <a:buNone/>
            </a:pPr>
            <a:r>
              <a:rPr lang="en-GB" dirty="0">
                <a:latin typeface="Arial"/>
                <a:cs typeface="Arial"/>
              </a:rPr>
              <a:t>“You’ve not arrived until you’ve spoken” – Nancy Kline</a:t>
            </a:r>
          </a:p>
          <a:p>
            <a:pPr marL="0" indent="0">
              <a:buNone/>
            </a:pPr>
            <a:endParaRPr lang="en-GB" sz="1800" dirty="0">
              <a:latin typeface="Arial"/>
              <a:cs typeface="Arial"/>
            </a:endParaRPr>
          </a:p>
          <a:p>
            <a:pPr marL="0" indent="0">
              <a:buNone/>
            </a:pPr>
            <a:r>
              <a:rPr lang="en-GB" dirty="0">
                <a:latin typeface="Arial"/>
                <a:cs typeface="Arial"/>
              </a:rPr>
              <a:t>“Everyone is different”</a:t>
            </a:r>
          </a:p>
          <a:p>
            <a:pPr marL="0" indent="0">
              <a:buNone/>
            </a:pPr>
            <a:endParaRPr lang="en-GB" dirty="0">
              <a:latin typeface="Arial"/>
              <a:cs typeface="Arial"/>
            </a:endParaRPr>
          </a:p>
          <a:p>
            <a:pPr marL="0" indent="0">
              <a:buNone/>
            </a:pPr>
            <a:endParaRPr lang="en-GB" dirty="0">
              <a:latin typeface="Arial"/>
              <a:cs typeface="Arial"/>
            </a:endParaRPr>
          </a:p>
        </p:txBody>
      </p:sp>
    </p:spTree>
    <p:extLst>
      <p:ext uri="{BB962C8B-B14F-4D97-AF65-F5344CB8AC3E}">
        <p14:creationId xmlns:p14="http://schemas.microsoft.com/office/powerpoint/2010/main" val="28794232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D3FAAE-6B3E-5E26-7335-04643C7933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514D0D-A02D-79DA-8020-155A586439CE}"/>
              </a:ext>
            </a:extLst>
          </p:cNvPr>
          <p:cNvSpPr>
            <a:spLocks noGrp="1"/>
          </p:cNvSpPr>
          <p:nvPr>
            <p:ph type="title"/>
          </p:nvPr>
        </p:nvSpPr>
        <p:spPr/>
        <p:txBody>
          <a:bodyPr/>
          <a:lstStyle/>
          <a:p>
            <a:pPr algn="l"/>
            <a:r>
              <a:rPr lang="en-GB" dirty="0">
                <a:latin typeface="Arial" panose="020B0604020202020204" pitchFamily="34" charset="0"/>
                <a:cs typeface="Arial" panose="020B0604020202020204" pitchFamily="34" charset="0"/>
              </a:rPr>
              <a:t>Valuing Difference</a:t>
            </a:r>
          </a:p>
        </p:txBody>
      </p:sp>
      <p:sp>
        <p:nvSpPr>
          <p:cNvPr id="3" name="Content Placeholder 2">
            <a:extLst>
              <a:ext uri="{FF2B5EF4-FFF2-40B4-BE49-F238E27FC236}">
                <a16:creationId xmlns:a16="http://schemas.microsoft.com/office/drawing/2014/main" id="{AF413950-19DF-58EA-50E4-F5092DA29F91}"/>
              </a:ext>
            </a:extLst>
          </p:cNvPr>
          <p:cNvSpPr>
            <a:spLocks noGrp="1"/>
          </p:cNvSpPr>
          <p:nvPr>
            <p:ph idx="1"/>
          </p:nvPr>
        </p:nvSpPr>
        <p:spPr/>
        <p:txBody>
          <a:bodyPr/>
          <a:lstStyle/>
          <a:p>
            <a:pPr>
              <a:buFont typeface="Courier New" panose="02070309020205020404" pitchFamily="49" charset="0"/>
              <a:buChar char="o"/>
            </a:pPr>
            <a:r>
              <a:rPr lang="en-GB" dirty="0">
                <a:latin typeface="Arial" panose="020B0604020202020204" pitchFamily="34" charset="0"/>
                <a:cs typeface="Arial" panose="020B0604020202020204" pitchFamily="34" charset="0"/>
              </a:rPr>
              <a:t>“Seek first to understand before being understood” - Covey</a:t>
            </a:r>
          </a:p>
          <a:p>
            <a:pPr>
              <a:buFont typeface="Courier New" panose="02070309020205020404" pitchFamily="49" charset="0"/>
              <a:buChar char="o"/>
            </a:pPr>
            <a:r>
              <a:rPr lang="en-GB" dirty="0">
                <a:latin typeface="Arial" panose="020B0604020202020204" pitchFamily="34" charset="0"/>
                <a:cs typeface="Arial" panose="020B0604020202020204" pitchFamily="34" charset="0"/>
              </a:rPr>
              <a:t>Finding middle ground</a:t>
            </a:r>
          </a:p>
          <a:p>
            <a:pPr>
              <a:buFont typeface="Courier New" panose="02070309020205020404" pitchFamily="49" charset="0"/>
              <a:buChar char="o"/>
            </a:pPr>
            <a:r>
              <a:rPr lang="en-GB" dirty="0">
                <a:latin typeface="Arial" panose="020B0604020202020204" pitchFamily="34" charset="0"/>
                <a:cs typeface="Arial" panose="020B0604020202020204" pitchFamily="34" charset="0"/>
              </a:rPr>
              <a:t>Seeing the world from someone else’s perspective</a:t>
            </a:r>
          </a:p>
          <a:p>
            <a:pPr>
              <a:buFont typeface="Courier New" panose="02070309020205020404" pitchFamily="49" charset="0"/>
              <a:buChar char="o"/>
            </a:pPr>
            <a:r>
              <a:rPr lang="en-GB" dirty="0">
                <a:latin typeface="Arial" panose="020B0604020202020204" pitchFamily="34" charset="0"/>
                <a:cs typeface="Arial" panose="020B0604020202020204" pitchFamily="34" charset="0"/>
              </a:rPr>
              <a:t>Walking in their shoes</a:t>
            </a:r>
          </a:p>
          <a:p>
            <a:pPr>
              <a:buFont typeface="Courier New" panose="02070309020205020404" pitchFamily="49" charset="0"/>
              <a:buChar char="o"/>
            </a:pPr>
            <a:r>
              <a:rPr lang="en-GB" dirty="0">
                <a:latin typeface="Arial" panose="020B0604020202020204" pitchFamily="34" charset="0"/>
                <a:cs typeface="Arial" panose="020B0604020202020204" pitchFamily="34" charset="0"/>
              </a:rPr>
              <a:t>Treating people how they want to be treated (no-one else is exactly like you)</a:t>
            </a:r>
          </a:p>
          <a:p>
            <a:endParaRPr lang="en-GB" dirty="0"/>
          </a:p>
        </p:txBody>
      </p:sp>
    </p:spTree>
    <p:extLst>
      <p:ext uri="{BB962C8B-B14F-4D97-AF65-F5344CB8AC3E}">
        <p14:creationId xmlns:p14="http://schemas.microsoft.com/office/powerpoint/2010/main" val="9912667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18F8C-4192-8CFD-400A-383F153174A7}"/>
              </a:ext>
            </a:extLst>
          </p:cNvPr>
          <p:cNvSpPr>
            <a:spLocks noGrp="1"/>
          </p:cNvSpPr>
          <p:nvPr>
            <p:ph type="title"/>
          </p:nvPr>
        </p:nvSpPr>
        <p:spPr/>
        <p:txBody>
          <a:bodyPr/>
          <a:lstStyle/>
          <a:p>
            <a:r>
              <a:rPr lang="en-GB" dirty="0">
                <a:latin typeface="Arial"/>
                <a:cs typeface="Arial"/>
              </a:rPr>
              <a:t>Gestalt/Dialectical Tension</a:t>
            </a:r>
          </a:p>
        </p:txBody>
      </p:sp>
      <p:pic>
        <p:nvPicPr>
          <p:cNvPr id="1026" name="Picture 2" descr="Strike The Balance Between Individual And Team Contributions">
            <a:extLst>
              <a:ext uri="{FF2B5EF4-FFF2-40B4-BE49-F238E27FC236}">
                <a16:creationId xmlns:a16="http://schemas.microsoft.com/office/drawing/2014/main" id="{5023F99E-A5E2-BDF9-9084-F1FDEC440D4A}"/>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755032" y="1440870"/>
            <a:ext cx="6681936" cy="334096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0AE93E2-AD53-F920-D0A2-8D2CE870A263}"/>
              </a:ext>
            </a:extLst>
          </p:cNvPr>
          <p:cNvSpPr txBox="1"/>
          <p:nvPr/>
        </p:nvSpPr>
        <p:spPr>
          <a:xfrm>
            <a:off x="335360" y="1440870"/>
            <a:ext cx="2088232" cy="3416320"/>
          </a:xfrm>
          <a:prstGeom prst="rect">
            <a:avLst/>
          </a:prstGeom>
          <a:noFill/>
        </p:spPr>
        <p:txBody>
          <a:bodyPr wrap="square" rtlCol="0">
            <a:spAutoFit/>
          </a:bodyPr>
          <a:lstStyle/>
          <a:p>
            <a:pPr algn="ctr"/>
            <a:r>
              <a:rPr lang="en-GB" sz="3600" dirty="0">
                <a:latin typeface="Arial" panose="020B0604020202020204" pitchFamily="34" charset="0"/>
                <a:cs typeface="Arial" panose="020B0604020202020204" pitchFamily="34" charset="0"/>
              </a:rPr>
              <a:t>“Me”</a:t>
            </a:r>
          </a:p>
          <a:p>
            <a:pPr algn="ctr"/>
            <a:endParaRPr lang="en-GB" sz="3600" dirty="0">
              <a:latin typeface="Arial" panose="020B0604020202020204" pitchFamily="34" charset="0"/>
              <a:cs typeface="Arial" panose="020B0604020202020204" pitchFamily="34" charset="0"/>
            </a:endParaRPr>
          </a:p>
          <a:p>
            <a:pPr algn="ctr"/>
            <a:r>
              <a:rPr lang="en-GB" sz="3600" dirty="0">
                <a:latin typeface="Arial" panose="020B0604020202020204" pitchFamily="34" charset="0"/>
                <a:cs typeface="Arial" panose="020B0604020202020204" pitchFamily="34" charset="0"/>
              </a:rPr>
              <a:t>“Master of own ship”</a:t>
            </a:r>
          </a:p>
          <a:p>
            <a:pPr algn="ctr"/>
            <a:endParaRPr lang="en-GB" i="1" dirty="0">
              <a:latin typeface="Arial" panose="020B0604020202020204" pitchFamily="34" charset="0"/>
              <a:cs typeface="Arial" panose="020B0604020202020204" pitchFamily="34" charset="0"/>
            </a:endParaRPr>
          </a:p>
          <a:p>
            <a:pPr algn="ctr"/>
            <a:r>
              <a:rPr lang="en-GB" i="1" dirty="0">
                <a:latin typeface="Arial" panose="020B0604020202020204" pitchFamily="34" charset="0"/>
                <a:cs typeface="Arial" panose="020B0604020202020204" pitchFamily="34" charset="0"/>
              </a:rPr>
              <a:t>Invictus</a:t>
            </a:r>
            <a:r>
              <a:rPr lang="en-GB" dirty="0">
                <a:latin typeface="Arial" panose="020B0604020202020204" pitchFamily="34" charset="0"/>
                <a:cs typeface="Arial" panose="020B0604020202020204" pitchFamily="34" charset="0"/>
              </a:rPr>
              <a:t> – Henley</a:t>
            </a:r>
            <a:endParaRPr lang="en-GB" sz="16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39DAB58-0F90-1E7F-3787-0EB93B103FB2}"/>
              </a:ext>
            </a:extLst>
          </p:cNvPr>
          <p:cNvSpPr txBox="1"/>
          <p:nvPr/>
        </p:nvSpPr>
        <p:spPr>
          <a:xfrm>
            <a:off x="9768408" y="1417638"/>
            <a:ext cx="2088232" cy="3416320"/>
          </a:xfrm>
          <a:prstGeom prst="rect">
            <a:avLst/>
          </a:prstGeom>
          <a:noFill/>
        </p:spPr>
        <p:txBody>
          <a:bodyPr wrap="square" rtlCol="0">
            <a:spAutoFit/>
          </a:bodyPr>
          <a:lstStyle/>
          <a:p>
            <a:pPr algn="ctr"/>
            <a:r>
              <a:rPr lang="en-GB" sz="3600" dirty="0">
                <a:latin typeface="Arial" panose="020B0604020202020204" pitchFamily="34" charset="0"/>
                <a:cs typeface="Arial" panose="020B0604020202020204" pitchFamily="34" charset="0"/>
              </a:rPr>
              <a:t>“You/Us”</a:t>
            </a:r>
          </a:p>
          <a:p>
            <a:pPr algn="ctr"/>
            <a:endParaRPr lang="en-GB" sz="3600" dirty="0">
              <a:latin typeface="Arial" panose="020B0604020202020204" pitchFamily="34" charset="0"/>
              <a:cs typeface="Arial" panose="020B0604020202020204" pitchFamily="34" charset="0"/>
            </a:endParaRPr>
          </a:p>
          <a:p>
            <a:pPr algn="ctr"/>
            <a:r>
              <a:rPr lang="en-GB" sz="3600" dirty="0">
                <a:latin typeface="Arial" panose="020B0604020202020204" pitchFamily="34" charset="0"/>
                <a:cs typeface="Arial" panose="020B0604020202020204" pitchFamily="34" charset="0"/>
              </a:rPr>
              <a:t>“No man is an island”</a:t>
            </a:r>
          </a:p>
          <a:p>
            <a:pPr algn="ctr"/>
            <a:endParaRPr lang="en-GB" dirty="0">
              <a:latin typeface="Arial" panose="020B0604020202020204" pitchFamily="34" charset="0"/>
              <a:cs typeface="Arial" panose="020B0604020202020204" pitchFamily="34" charset="0"/>
            </a:endParaRPr>
          </a:p>
          <a:p>
            <a:pPr algn="ctr"/>
            <a:r>
              <a:rPr lang="en-GB" dirty="0">
                <a:latin typeface="Arial" panose="020B0604020202020204" pitchFamily="34" charset="0"/>
                <a:cs typeface="Arial" panose="020B0604020202020204" pitchFamily="34" charset="0"/>
              </a:rPr>
              <a:t>J Donne </a:t>
            </a:r>
          </a:p>
        </p:txBody>
      </p:sp>
      <p:sp>
        <p:nvSpPr>
          <p:cNvPr id="6" name="TextBox 5">
            <a:extLst>
              <a:ext uri="{FF2B5EF4-FFF2-40B4-BE49-F238E27FC236}">
                <a16:creationId xmlns:a16="http://schemas.microsoft.com/office/drawing/2014/main" id="{B3BA2DE0-5ED5-55A5-0C0D-FF35123FF33A}"/>
              </a:ext>
            </a:extLst>
          </p:cNvPr>
          <p:cNvSpPr txBox="1"/>
          <p:nvPr/>
        </p:nvSpPr>
        <p:spPr>
          <a:xfrm>
            <a:off x="2755032" y="5085184"/>
            <a:ext cx="6681936" cy="400110"/>
          </a:xfrm>
          <a:prstGeom prst="rect">
            <a:avLst/>
          </a:prstGeom>
          <a:noFill/>
        </p:spPr>
        <p:txBody>
          <a:bodyPr wrap="square" rtlCol="0">
            <a:spAutoFit/>
          </a:bodyPr>
          <a:lstStyle/>
          <a:p>
            <a:pPr algn="ctr"/>
            <a:r>
              <a:rPr lang="en-GB" sz="2000" dirty="0">
                <a:latin typeface="Arial" panose="020B0604020202020204" pitchFamily="34" charset="0"/>
                <a:cs typeface="Arial" panose="020B0604020202020204" pitchFamily="34" charset="0"/>
              </a:rPr>
              <a:t>Both are true and their focus and force are ever changing</a:t>
            </a:r>
          </a:p>
        </p:txBody>
      </p:sp>
    </p:spTree>
    <p:extLst>
      <p:ext uri="{BB962C8B-B14F-4D97-AF65-F5344CB8AC3E}">
        <p14:creationId xmlns:p14="http://schemas.microsoft.com/office/powerpoint/2010/main" val="14847915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640EDD-F3DA-58BF-A8BD-3AAC9CB25BCD}"/>
              </a:ext>
            </a:extLst>
          </p:cNvPr>
          <p:cNvSpPr>
            <a:spLocks noGrp="1"/>
          </p:cNvSpPr>
          <p:nvPr>
            <p:ph idx="1"/>
          </p:nvPr>
        </p:nvSpPr>
        <p:spPr>
          <a:xfrm>
            <a:off x="609600" y="571503"/>
            <a:ext cx="10972800" cy="3943341"/>
          </a:xfrm>
        </p:spPr>
        <p:txBody>
          <a:bodyPr>
            <a:normAutofit/>
          </a:bodyPr>
          <a:lstStyle/>
          <a:p>
            <a:pPr marL="0" indent="0" algn="ctr">
              <a:buNone/>
            </a:pPr>
            <a:r>
              <a:rPr lang="en-GB" dirty="0">
                <a:latin typeface="Arial"/>
                <a:cs typeface="Arial"/>
              </a:rPr>
              <a:t>Getting the balance right...</a:t>
            </a:r>
          </a:p>
          <a:p>
            <a:pPr marL="0" indent="0" algn="ctr">
              <a:buNone/>
            </a:pPr>
            <a:r>
              <a:rPr lang="en-GB" dirty="0">
                <a:latin typeface="Arial"/>
                <a:cs typeface="Arial"/>
              </a:rPr>
              <a:t>Genuinely </a:t>
            </a:r>
            <a:r>
              <a:rPr lang="en-GB" b="1" dirty="0">
                <a:latin typeface="Arial"/>
                <a:cs typeface="Arial"/>
              </a:rPr>
              <a:t>value differences in </a:t>
            </a:r>
            <a:r>
              <a:rPr lang="en-GB" b="1" u="sng" dirty="0">
                <a:latin typeface="Arial"/>
                <a:cs typeface="Arial"/>
              </a:rPr>
              <a:t>individuals</a:t>
            </a:r>
            <a:r>
              <a:rPr lang="en-GB" b="1" dirty="0">
                <a:latin typeface="Arial"/>
                <a:cs typeface="Arial"/>
              </a:rPr>
              <a:t> </a:t>
            </a:r>
          </a:p>
          <a:p>
            <a:pPr marL="0" indent="0" algn="ctr">
              <a:buNone/>
            </a:pPr>
            <a:r>
              <a:rPr lang="en-GB" dirty="0">
                <a:latin typeface="Arial"/>
                <a:cs typeface="Arial"/>
              </a:rPr>
              <a:t>to include everyone </a:t>
            </a:r>
            <a:r>
              <a:rPr lang="en-GB" u="sng" dirty="0">
                <a:latin typeface="Arial"/>
                <a:cs typeface="Arial"/>
              </a:rPr>
              <a:t>and</a:t>
            </a:r>
          </a:p>
          <a:p>
            <a:pPr marL="0" indent="0" algn="ctr">
              <a:buNone/>
            </a:pPr>
            <a:r>
              <a:rPr lang="en-GB" b="1" dirty="0">
                <a:latin typeface="Arial"/>
                <a:cs typeface="Arial"/>
              </a:rPr>
              <a:t>Doing things together to a group norm </a:t>
            </a:r>
          </a:p>
          <a:p>
            <a:pPr marL="0" indent="0" algn="ctr">
              <a:buNone/>
            </a:pPr>
            <a:r>
              <a:rPr lang="en-GB" dirty="0">
                <a:latin typeface="Arial"/>
                <a:cs typeface="Arial"/>
              </a:rPr>
              <a:t>so that people collaborate/do things collectively</a:t>
            </a:r>
            <a:endParaRPr lang="en-GB" sz="1400" b="1" dirty="0">
              <a:latin typeface="Arial"/>
              <a:cs typeface="Arial"/>
            </a:endParaRPr>
          </a:p>
          <a:p>
            <a:pPr marL="0" indent="0" algn="ctr">
              <a:buNone/>
            </a:pPr>
            <a:r>
              <a:rPr lang="en-GB" b="1" dirty="0">
                <a:latin typeface="Arial"/>
                <a:cs typeface="Arial"/>
              </a:rPr>
              <a:t>It is never perfect, and depends on our own values…</a:t>
            </a:r>
          </a:p>
        </p:txBody>
      </p:sp>
      <p:cxnSp>
        <p:nvCxnSpPr>
          <p:cNvPr id="5" name="Straight Arrow Connector 4">
            <a:extLst>
              <a:ext uri="{FF2B5EF4-FFF2-40B4-BE49-F238E27FC236}">
                <a16:creationId xmlns:a16="http://schemas.microsoft.com/office/drawing/2014/main" id="{9EE3CFFA-1B2A-EBFB-7C95-BD0F86103838}"/>
              </a:ext>
            </a:extLst>
          </p:cNvPr>
          <p:cNvCxnSpPr/>
          <p:nvPr/>
        </p:nvCxnSpPr>
        <p:spPr>
          <a:xfrm>
            <a:off x="1731168" y="5072062"/>
            <a:ext cx="8729663" cy="0"/>
          </a:xfrm>
          <a:prstGeom prst="straightConnector1">
            <a:avLst/>
          </a:prstGeom>
          <a:ln w="161925">
            <a:headEnd type="triangle"/>
            <a:tailEnd type="triangle"/>
          </a:ln>
        </p:spPr>
        <p:style>
          <a:lnRef idx="3">
            <a:schemeClr val="accent1"/>
          </a:lnRef>
          <a:fillRef idx="0">
            <a:schemeClr val="accent1"/>
          </a:fillRef>
          <a:effectRef idx="2">
            <a:schemeClr val="accent1"/>
          </a:effectRef>
          <a:fontRef idx="minor">
            <a:schemeClr val="tx1"/>
          </a:fontRef>
        </p:style>
      </p:cxnSp>
      <p:sp>
        <p:nvSpPr>
          <p:cNvPr id="8" name="TextBox 7">
            <a:extLst>
              <a:ext uri="{FF2B5EF4-FFF2-40B4-BE49-F238E27FC236}">
                <a16:creationId xmlns:a16="http://schemas.microsoft.com/office/drawing/2014/main" id="{870751E1-2E80-C499-EA5E-4F25903F2818}"/>
              </a:ext>
            </a:extLst>
          </p:cNvPr>
          <p:cNvSpPr txBox="1"/>
          <p:nvPr/>
        </p:nvSpPr>
        <p:spPr>
          <a:xfrm>
            <a:off x="119336" y="4656564"/>
            <a:ext cx="1611831" cy="830997"/>
          </a:xfrm>
          <a:prstGeom prst="rect">
            <a:avLst/>
          </a:prstGeom>
          <a:noFill/>
        </p:spPr>
        <p:txBody>
          <a:bodyPr wrap="square" rtlCol="0" anchor="ctr">
            <a:spAutoFit/>
          </a:bodyPr>
          <a:lstStyle/>
          <a:p>
            <a:pPr algn="ctr"/>
            <a:r>
              <a:rPr lang="en-GB" sz="2400" dirty="0">
                <a:latin typeface="Arial"/>
                <a:cs typeface="Arial"/>
              </a:rPr>
              <a:t>Too Individual</a:t>
            </a:r>
          </a:p>
        </p:txBody>
      </p:sp>
      <p:sp>
        <p:nvSpPr>
          <p:cNvPr id="9" name="TextBox 8">
            <a:extLst>
              <a:ext uri="{FF2B5EF4-FFF2-40B4-BE49-F238E27FC236}">
                <a16:creationId xmlns:a16="http://schemas.microsoft.com/office/drawing/2014/main" id="{9D33B930-E448-D6C4-30E9-159E1FAC57F6}"/>
              </a:ext>
            </a:extLst>
          </p:cNvPr>
          <p:cNvSpPr txBox="1"/>
          <p:nvPr/>
        </p:nvSpPr>
        <p:spPr>
          <a:xfrm>
            <a:off x="10580168" y="4669690"/>
            <a:ext cx="1611831" cy="830997"/>
          </a:xfrm>
          <a:prstGeom prst="rect">
            <a:avLst/>
          </a:prstGeom>
          <a:noFill/>
        </p:spPr>
        <p:txBody>
          <a:bodyPr wrap="square" rtlCol="0" anchor="ctr">
            <a:spAutoFit/>
          </a:bodyPr>
          <a:lstStyle/>
          <a:p>
            <a:pPr algn="ctr"/>
            <a:r>
              <a:rPr lang="en-GB" sz="2400" dirty="0">
                <a:latin typeface="Arial"/>
                <a:cs typeface="Arial"/>
              </a:rPr>
              <a:t>Too Collective</a:t>
            </a:r>
          </a:p>
        </p:txBody>
      </p:sp>
    </p:spTree>
    <p:extLst>
      <p:ext uri="{BB962C8B-B14F-4D97-AF65-F5344CB8AC3E}">
        <p14:creationId xmlns:p14="http://schemas.microsoft.com/office/powerpoint/2010/main" val="20614436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316EFFC-6976-D4DE-FB9B-D2BE3F1D5964}"/>
              </a:ext>
            </a:extLst>
          </p:cNvPr>
          <p:cNvSpPr txBox="1">
            <a:spLocks/>
          </p:cNvSpPr>
          <p:nvPr/>
        </p:nvSpPr>
        <p:spPr>
          <a:xfrm>
            <a:off x="473868" y="188195"/>
            <a:ext cx="11378162" cy="100336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a:latin typeface="Arial" panose="020B0604020202020204" pitchFamily="34" charset="0"/>
                <a:cs typeface="Arial" panose="020B0604020202020204" pitchFamily="34" charset="0"/>
              </a:rPr>
              <a:t>Why do Relationships matter?</a:t>
            </a:r>
            <a:endParaRPr lang="en-US" sz="4000" i="1" dirty="0">
              <a:latin typeface="Arial" panose="020B0604020202020204" pitchFamily="34" charset="0"/>
              <a:cs typeface="Arial" panose="020B0604020202020204" pitchFamily="34" charset="0"/>
            </a:endParaRPr>
          </a:p>
        </p:txBody>
      </p:sp>
      <p:sp>
        <p:nvSpPr>
          <p:cNvPr id="5" name="Rounded Rectangle 4">
            <a:extLst>
              <a:ext uri="{FF2B5EF4-FFF2-40B4-BE49-F238E27FC236}">
                <a16:creationId xmlns:a16="http://schemas.microsoft.com/office/drawing/2014/main" id="{C286FC6B-46C2-33ED-1BDF-5A855BFD56F1}"/>
              </a:ext>
            </a:extLst>
          </p:cNvPr>
          <p:cNvSpPr/>
          <p:nvPr/>
        </p:nvSpPr>
        <p:spPr bwMode="auto">
          <a:xfrm>
            <a:off x="4291912" y="1191554"/>
            <a:ext cx="3608173" cy="783193"/>
          </a:xfrm>
          <a:prstGeom prst="roundRect">
            <a:avLst/>
          </a:prstGeom>
          <a:solidFill>
            <a:srgbClr val="C6E6A2"/>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ctr" defTabSz="914400" rtl="0" eaLnBrk="1" fontAlgn="base" latinLnBrk="0" hangingPunct="1">
              <a:lnSpc>
                <a:spcPct val="100000"/>
              </a:lnSpc>
              <a:spcBef>
                <a:spcPct val="50000"/>
              </a:spcBef>
              <a:spcAft>
                <a:spcPct val="0"/>
              </a:spcAft>
              <a:buClrTx/>
              <a:buSzTx/>
              <a:buFontTx/>
              <a:buNone/>
              <a:tabLst/>
            </a:pPr>
            <a:r>
              <a:rPr kumimoji="0" lang="en-GB" sz="4000" b="0" i="0" u="none" strike="noStrike" cap="none" normalizeH="0" baseline="0" dirty="0">
                <a:ln>
                  <a:noFill/>
                </a:ln>
                <a:solidFill>
                  <a:schemeClr val="tx1"/>
                </a:solidFill>
                <a:effectLst/>
                <a:latin typeface="Arial" charset="0"/>
              </a:rPr>
              <a:t>Outcomes</a:t>
            </a:r>
            <a:endParaRPr kumimoji="0" lang="en-GB" sz="1600" b="0" i="0" u="none" strike="noStrike" cap="none" normalizeH="0" baseline="0" dirty="0">
              <a:ln>
                <a:noFill/>
              </a:ln>
              <a:solidFill>
                <a:schemeClr val="tx1"/>
              </a:solidFill>
              <a:effectLst/>
              <a:latin typeface="Arial" charset="0"/>
            </a:endParaRPr>
          </a:p>
        </p:txBody>
      </p:sp>
      <p:sp>
        <p:nvSpPr>
          <p:cNvPr id="6" name="Rounded Rectangle 5">
            <a:extLst>
              <a:ext uri="{FF2B5EF4-FFF2-40B4-BE49-F238E27FC236}">
                <a16:creationId xmlns:a16="http://schemas.microsoft.com/office/drawing/2014/main" id="{A8922CBB-1266-706F-D78B-81E81E487758}"/>
              </a:ext>
            </a:extLst>
          </p:cNvPr>
          <p:cNvSpPr/>
          <p:nvPr/>
        </p:nvSpPr>
        <p:spPr bwMode="auto">
          <a:xfrm>
            <a:off x="3277646" y="2366175"/>
            <a:ext cx="5770605" cy="783193"/>
          </a:xfrm>
          <a:prstGeom prst="roundRect">
            <a:avLst/>
          </a:prstGeom>
          <a:solidFill>
            <a:srgbClr val="FD8B8B"/>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ctr" defTabSz="914400" rtl="0" eaLnBrk="1" fontAlgn="base" latinLnBrk="0" hangingPunct="1">
              <a:lnSpc>
                <a:spcPct val="100000"/>
              </a:lnSpc>
              <a:spcBef>
                <a:spcPct val="50000"/>
              </a:spcBef>
              <a:spcAft>
                <a:spcPct val="0"/>
              </a:spcAft>
              <a:buClrTx/>
              <a:buSzTx/>
              <a:buFontTx/>
              <a:buNone/>
              <a:tabLst/>
            </a:pPr>
            <a:r>
              <a:rPr kumimoji="0" lang="en-GB" sz="4000" b="0" i="0" u="none" strike="noStrike" cap="none" normalizeH="0" baseline="0" dirty="0">
                <a:ln>
                  <a:noFill/>
                </a:ln>
                <a:solidFill>
                  <a:schemeClr val="tx1"/>
                </a:solidFill>
                <a:effectLst/>
                <a:latin typeface="Arial" charset="0"/>
              </a:rPr>
              <a:t>Actions</a:t>
            </a:r>
          </a:p>
        </p:txBody>
      </p:sp>
      <p:sp>
        <p:nvSpPr>
          <p:cNvPr id="7" name="Rounded Rectangle 6">
            <a:extLst>
              <a:ext uri="{FF2B5EF4-FFF2-40B4-BE49-F238E27FC236}">
                <a16:creationId xmlns:a16="http://schemas.microsoft.com/office/drawing/2014/main" id="{A005CC94-C6B1-CACF-B03C-CBE7708C1084}"/>
              </a:ext>
            </a:extLst>
          </p:cNvPr>
          <p:cNvSpPr/>
          <p:nvPr/>
        </p:nvSpPr>
        <p:spPr bwMode="auto">
          <a:xfrm>
            <a:off x="1900880" y="3540796"/>
            <a:ext cx="8390238" cy="783193"/>
          </a:xfrm>
          <a:prstGeom prst="roundRect">
            <a:avLst/>
          </a:prstGeom>
          <a:solidFill>
            <a:srgbClr val="A3D5E5"/>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ctr" defTabSz="914400" rtl="0" eaLnBrk="1" fontAlgn="base" latinLnBrk="0" hangingPunct="1">
              <a:lnSpc>
                <a:spcPct val="100000"/>
              </a:lnSpc>
              <a:spcBef>
                <a:spcPct val="50000"/>
              </a:spcBef>
              <a:spcAft>
                <a:spcPct val="0"/>
              </a:spcAft>
              <a:buClrTx/>
              <a:buSzTx/>
              <a:buFontTx/>
              <a:buNone/>
              <a:tabLst/>
            </a:pPr>
            <a:r>
              <a:rPr kumimoji="0" lang="en-GB" sz="4000" b="0" i="0" u="none" strike="noStrike" cap="none" normalizeH="0" baseline="0" dirty="0">
                <a:ln>
                  <a:noFill/>
                </a:ln>
                <a:solidFill>
                  <a:schemeClr val="tx1"/>
                </a:solidFill>
                <a:effectLst/>
                <a:latin typeface="Arial" charset="0"/>
              </a:rPr>
              <a:t>Opportunities</a:t>
            </a:r>
          </a:p>
        </p:txBody>
      </p:sp>
      <p:sp>
        <p:nvSpPr>
          <p:cNvPr id="8" name="Rounded Rectangle 7">
            <a:extLst>
              <a:ext uri="{FF2B5EF4-FFF2-40B4-BE49-F238E27FC236}">
                <a16:creationId xmlns:a16="http://schemas.microsoft.com/office/drawing/2014/main" id="{203BA489-3F2C-AA2B-F247-F090172AC253}"/>
              </a:ext>
            </a:extLst>
          </p:cNvPr>
          <p:cNvSpPr/>
          <p:nvPr/>
        </p:nvSpPr>
        <p:spPr bwMode="auto">
          <a:xfrm>
            <a:off x="861900" y="4715417"/>
            <a:ext cx="10602096" cy="783193"/>
          </a:xfrm>
          <a:prstGeom prst="roundRect">
            <a:avLst/>
          </a:prstGeom>
          <a:solidFill>
            <a:srgbClr val="EDD1E6"/>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ctr" defTabSz="914400" rtl="0" eaLnBrk="1" fontAlgn="base" latinLnBrk="0" hangingPunct="1">
              <a:lnSpc>
                <a:spcPct val="100000"/>
              </a:lnSpc>
              <a:spcBef>
                <a:spcPct val="50000"/>
              </a:spcBef>
              <a:spcAft>
                <a:spcPct val="0"/>
              </a:spcAft>
              <a:buClrTx/>
              <a:buSzTx/>
              <a:buFontTx/>
              <a:buNone/>
              <a:tabLst/>
            </a:pPr>
            <a:r>
              <a:rPr kumimoji="0" lang="en-GB" sz="4000" b="0" i="0" u="none" strike="noStrike" cap="none" normalizeH="0" baseline="0" dirty="0">
                <a:ln>
                  <a:noFill/>
                </a:ln>
                <a:solidFill>
                  <a:schemeClr val="tx1"/>
                </a:solidFill>
                <a:effectLst/>
                <a:latin typeface="Arial" charset="0"/>
              </a:rPr>
              <a:t>Relationships</a:t>
            </a:r>
          </a:p>
        </p:txBody>
      </p:sp>
    </p:spTree>
    <p:extLst>
      <p:ext uri="{BB962C8B-B14F-4D97-AF65-F5344CB8AC3E}">
        <p14:creationId xmlns:p14="http://schemas.microsoft.com/office/powerpoint/2010/main" val="19799479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AD8A62-60B3-8789-88C5-F9A625A3418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375E2AF-56F1-605B-878D-FDAB73F6DCBC}"/>
              </a:ext>
            </a:extLst>
          </p:cNvPr>
          <p:cNvSpPr>
            <a:spLocks noGrp="1"/>
          </p:cNvSpPr>
          <p:nvPr>
            <p:ph type="title"/>
          </p:nvPr>
        </p:nvSpPr>
        <p:spPr>
          <a:xfrm>
            <a:off x="407368" y="114987"/>
            <a:ext cx="10972800" cy="1143000"/>
          </a:xfrm>
        </p:spPr>
        <p:txBody>
          <a:bodyPr/>
          <a:lstStyle/>
          <a:p>
            <a:pPr algn="l"/>
            <a:r>
              <a:rPr lang="en-GB" dirty="0">
                <a:latin typeface="Arial" panose="020B0604020202020204" pitchFamily="34" charset="0"/>
                <a:cs typeface="Arial" panose="020B0604020202020204" pitchFamily="34" charset="0"/>
              </a:rPr>
              <a:t>Relationships: the building blocks</a:t>
            </a:r>
          </a:p>
        </p:txBody>
      </p:sp>
      <p:sp>
        <p:nvSpPr>
          <p:cNvPr id="4" name="Rounded Rectangle 3">
            <a:extLst>
              <a:ext uri="{FF2B5EF4-FFF2-40B4-BE49-F238E27FC236}">
                <a16:creationId xmlns:a16="http://schemas.microsoft.com/office/drawing/2014/main" id="{4B93C14A-8FA1-FB29-7A47-2F40A2F9D91B}"/>
              </a:ext>
            </a:extLst>
          </p:cNvPr>
          <p:cNvSpPr/>
          <p:nvPr/>
        </p:nvSpPr>
        <p:spPr>
          <a:xfrm>
            <a:off x="6960096" y="4237010"/>
            <a:ext cx="4680520" cy="1142999"/>
          </a:xfrm>
          <a:prstGeom prst="roundRect">
            <a:avLst/>
          </a:prstGeom>
          <a:solidFill>
            <a:schemeClr val="accent1">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How much do we trust someone?</a:t>
            </a:r>
          </a:p>
        </p:txBody>
      </p:sp>
      <p:sp>
        <p:nvSpPr>
          <p:cNvPr id="8" name="Rounded Rectangle 7">
            <a:extLst>
              <a:ext uri="{FF2B5EF4-FFF2-40B4-BE49-F238E27FC236}">
                <a16:creationId xmlns:a16="http://schemas.microsoft.com/office/drawing/2014/main" id="{BE2ED1F4-0910-7018-4D58-CBD47C01161F}"/>
              </a:ext>
            </a:extLst>
          </p:cNvPr>
          <p:cNvSpPr/>
          <p:nvPr/>
        </p:nvSpPr>
        <p:spPr>
          <a:xfrm>
            <a:off x="407368" y="1486244"/>
            <a:ext cx="4608512" cy="1142999"/>
          </a:xfrm>
          <a:prstGeom prst="roundRect">
            <a:avLst/>
          </a:prstGeom>
          <a:solidFill>
            <a:schemeClr val="accent3">
              <a:lumMod val="40000"/>
              <a:lumOff val="60000"/>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How much do we know someone?</a:t>
            </a:r>
          </a:p>
        </p:txBody>
      </p:sp>
      <p:sp>
        <p:nvSpPr>
          <p:cNvPr id="10" name="Rounded Rectangle 9">
            <a:extLst>
              <a:ext uri="{FF2B5EF4-FFF2-40B4-BE49-F238E27FC236}">
                <a16:creationId xmlns:a16="http://schemas.microsoft.com/office/drawing/2014/main" id="{CB12960B-896C-D78D-37C9-0312A09BA401}"/>
              </a:ext>
            </a:extLst>
          </p:cNvPr>
          <p:cNvSpPr/>
          <p:nvPr/>
        </p:nvSpPr>
        <p:spPr>
          <a:xfrm>
            <a:off x="3805535" y="2863311"/>
            <a:ext cx="4176465" cy="1142999"/>
          </a:xfrm>
          <a:prstGeom prst="roundRect">
            <a:avLst/>
          </a:prstGeom>
          <a:solidFill>
            <a:schemeClr val="accent6">
              <a:lumMod val="40000"/>
              <a:lumOff val="60000"/>
              <a:alpha val="50196"/>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How much do we like someone?</a:t>
            </a:r>
          </a:p>
        </p:txBody>
      </p:sp>
      <p:sp>
        <p:nvSpPr>
          <p:cNvPr id="3" name="TextBox 2">
            <a:extLst>
              <a:ext uri="{FF2B5EF4-FFF2-40B4-BE49-F238E27FC236}">
                <a16:creationId xmlns:a16="http://schemas.microsoft.com/office/drawing/2014/main" id="{694EEF00-7055-D28A-93B7-C944D8694A51}"/>
              </a:ext>
            </a:extLst>
          </p:cNvPr>
          <p:cNvSpPr txBox="1"/>
          <p:nvPr/>
        </p:nvSpPr>
        <p:spPr>
          <a:xfrm>
            <a:off x="8643864" y="1675662"/>
            <a:ext cx="2736304" cy="954107"/>
          </a:xfrm>
          <a:prstGeom prst="rect">
            <a:avLst/>
          </a:prstGeom>
          <a:noFill/>
        </p:spPr>
        <p:txBody>
          <a:bodyPr wrap="square" rtlCol="0">
            <a:spAutoFit/>
          </a:bodyPr>
          <a:lstStyle/>
          <a:p>
            <a:r>
              <a:rPr lang="en-GB" sz="2800" dirty="0">
                <a:latin typeface="Arial"/>
                <a:cs typeface="Arial"/>
              </a:rPr>
              <a:t>“Enough to get the job done…”</a:t>
            </a:r>
          </a:p>
        </p:txBody>
      </p:sp>
    </p:spTree>
    <p:extLst>
      <p:ext uri="{BB962C8B-B14F-4D97-AF65-F5344CB8AC3E}">
        <p14:creationId xmlns:p14="http://schemas.microsoft.com/office/powerpoint/2010/main" val="27376748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210AC1-41E9-7C7F-6E84-8C619166A1A9}"/>
            </a:ext>
          </a:extLst>
        </p:cNvPr>
        <p:cNvGrpSpPr/>
        <p:nvPr/>
      </p:nvGrpSpPr>
      <p:grpSpPr>
        <a:xfrm>
          <a:off x="0" y="0"/>
          <a:ext cx="0" cy="0"/>
          <a:chOff x="0" y="0"/>
          <a:chExt cx="0" cy="0"/>
        </a:xfrm>
      </p:grpSpPr>
      <p:pic>
        <p:nvPicPr>
          <p:cNvPr id="1026" name="Picture 2">
            <a:extLst>
              <a:ext uri="{FF2B5EF4-FFF2-40B4-BE49-F238E27FC236}">
                <a16:creationId xmlns:a16="http://schemas.microsoft.com/office/drawing/2014/main" id="{C9541443-CA03-4499-01A4-9A10E504AA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97140" y="24532"/>
            <a:ext cx="5544616" cy="564390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FC34190-007E-0ECD-3607-3F3A1A679428}"/>
              </a:ext>
            </a:extLst>
          </p:cNvPr>
          <p:cNvSpPr>
            <a:spLocks noGrp="1"/>
          </p:cNvSpPr>
          <p:nvPr>
            <p:ph type="title"/>
          </p:nvPr>
        </p:nvSpPr>
        <p:spPr>
          <a:xfrm>
            <a:off x="973808" y="404664"/>
            <a:ext cx="4114800" cy="634082"/>
          </a:xfrm>
        </p:spPr>
        <p:txBody>
          <a:bodyPr>
            <a:normAutofit fontScale="90000"/>
          </a:bodyPr>
          <a:lstStyle/>
          <a:p>
            <a:r>
              <a:rPr lang="en-GB" dirty="0">
                <a:latin typeface="Arial"/>
                <a:cs typeface="Arial"/>
              </a:rPr>
              <a:t>Personal Values</a:t>
            </a:r>
          </a:p>
        </p:txBody>
      </p:sp>
      <p:sp>
        <p:nvSpPr>
          <p:cNvPr id="4" name="TextBox 3">
            <a:extLst>
              <a:ext uri="{FF2B5EF4-FFF2-40B4-BE49-F238E27FC236}">
                <a16:creationId xmlns:a16="http://schemas.microsoft.com/office/drawing/2014/main" id="{C04D9616-E99D-4E26-C91B-C87C394C1AB6}"/>
              </a:ext>
            </a:extLst>
          </p:cNvPr>
          <p:cNvSpPr txBox="1"/>
          <p:nvPr/>
        </p:nvSpPr>
        <p:spPr>
          <a:xfrm>
            <a:off x="983432" y="1981339"/>
            <a:ext cx="3096344" cy="2554545"/>
          </a:xfrm>
          <a:prstGeom prst="rect">
            <a:avLst/>
          </a:prstGeom>
          <a:noFill/>
        </p:spPr>
        <p:txBody>
          <a:bodyPr wrap="square" rtlCol="0">
            <a:spAutoFit/>
          </a:bodyPr>
          <a:lstStyle/>
          <a:p>
            <a:r>
              <a:rPr lang="en-GB" sz="3200" dirty="0">
                <a:latin typeface="Arial"/>
                <a:cs typeface="Arial"/>
              </a:rPr>
              <a:t>From the coloured “cheeses”, work out your list of values in order</a:t>
            </a:r>
          </a:p>
        </p:txBody>
      </p:sp>
    </p:spTree>
    <p:extLst>
      <p:ext uri="{BB962C8B-B14F-4D97-AF65-F5344CB8AC3E}">
        <p14:creationId xmlns:p14="http://schemas.microsoft.com/office/powerpoint/2010/main" val="24377781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6909E0-3CA8-B744-30CD-088B82FBA501}"/>
            </a:ext>
          </a:extLst>
        </p:cNvPr>
        <p:cNvGrpSpPr/>
        <p:nvPr/>
      </p:nvGrpSpPr>
      <p:grpSpPr>
        <a:xfrm>
          <a:off x="0" y="0"/>
          <a:ext cx="0" cy="0"/>
          <a:chOff x="0" y="0"/>
          <a:chExt cx="0" cy="0"/>
        </a:xfrm>
      </p:grpSpPr>
      <p:sp>
        <p:nvSpPr>
          <p:cNvPr id="13314" name="Text Box 2">
            <a:extLst>
              <a:ext uri="{FF2B5EF4-FFF2-40B4-BE49-F238E27FC236}">
                <a16:creationId xmlns:a16="http://schemas.microsoft.com/office/drawing/2014/main" id="{C394DF32-6EBE-0F7A-62BD-79D189F218BC}"/>
              </a:ext>
            </a:extLst>
          </p:cNvPr>
          <p:cNvSpPr txBox="1">
            <a:spLocks noChangeArrowheads="1"/>
          </p:cNvSpPr>
          <p:nvPr/>
        </p:nvSpPr>
        <p:spPr bwMode="auto">
          <a:xfrm>
            <a:off x="669499" y="2798387"/>
            <a:ext cx="2376488" cy="10772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3200" b="1">
                <a:solidFill>
                  <a:schemeClr val="accent2"/>
                </a:solidFill>
                <a:effectLst>
                  <a:outerShdw blurRad="38100" dist="38100" dir="2700000" algn="tl">
                    <a:srgbClr val="000000"/>
                  </a:outerShdw>
                </a:effectLst>
                <a:latin typeface="Arial"/>
                <a:cs typeface="Arial"/>
              </a:rPr>
              <a:t>Betari’s Box</a:t>
            </a:r>
          </a:p>
        </p:txBody>
      </p:sp>
      <p:sp>
        <p:nvSpPr>
          <p:cNvPr id="13320" name="AutoShape 8">
            <a:extLst>
              <a:ext uri="{FF2B5EF4-FFF2-40B4-BE49-F238E27FC236}">
                <a16:creationId xmlns:a16="http://schemas.microsoft.com/office/drawing/2014/main" id="{8540CC48-03A6-6232-7A55-E1D3784441D4}"/>
              </a:ext>
            </a:extLst>
          </p:cNvPr>
          <p:cNvSpPr>
            <a:spLocks noChangeArrowheads="1"/>
          </p:cNvSpPr>
          <p:nvPr/>
        </p:nvSpPr>
        <p:spPr bwMode="auto">
          <a:xfrm>
            <a:off x="4505314" y="1559993"/>
            <a:ext cx="3314700" cy="457200"/>
          </a:xfrm>
          <a:prstGeom prst="rightArrow">
            <a:avLst>
              <a:gd name="adj1" fmla="val 61306"/>
              <a:gd name="adj2" fmla="val 147719"/>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400" dirty="0">
                <a:solidFill>
                  <a:schemeClr val="bg1"/>
                </a:solidFill>
                <a:latin typeface="Arial"/>
                <a:cs typeface="Arial"/>
              </a:rPr>
              <a:t>My Attitude</a:t>
            </a:r>
          </a:p>
        </p:txBody>
      </p:sp>
      <p:sp>
        <p:nvSpPr>
          <p:cNvPr id="13321" name="AutoShape 9">
            <a:extLst>
              <a:ext uri="{FF2B5EF4-FFF2-40B4-BE49-F238E27FC236}">
                <a16:creationId xmlns:a16="http://schemas.microsoft.com/office/drawing/2014/main" id="{D8629E24-6377-3725-DECF-6E150D593ECF}"/>
              </a:ext>
            </a:extLst>
          </p:cNvPr>
          <p:cNvSpPr>
            <a:spLocks noChangeArrowheads="1"/>
          </p:cNvSpPr>
          <p:nvPr/>
        </p:nvSpPr>
        <p:spPr bwMode="auto">
          <a:xfrm flipH="1">
            <a:off x="4505314" y="4563126"/>
            <a:ext cx="3314700" cy="457200"/>
          </a:xfrm>
          <a:prstGeom prst="rightArrow">
            <a:avLst>
              <a:gd name="adj1" fmla="val 61306"/>
              <a:gd name="adj2" fmla="val 147719"/>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400" dirty="0">
                <a:solidFill>
                  <a:schemeClr val="bg1"/>
                </a:solidFill>
                <a:latin typeface="Arial"/>
                <a:cs typeface="Arial"/>
              </a:rPr>
              <a:t>Your Attitude</a:t>
            </a:r>
          </a:p>
        </p:txBody>
      </p:sp>
      <p:sp>
        <p:nvSpPr>
          <p:cNvPr id="13322" name="AutoShape 10">
            <a:extLst>
              <a:ext uri="{FF2B5EF4-FFF2-40B4-BE49-F238E27FC236}">
                <a16:creationId xmlns:a16="http://schemas.microsoft.com/office/drawing/2014/main" id="{8FB896B7-5D48-64E0-47F7-AF445270F51E}"/>
              </a:ext>
            </a:extLst>
          </p:cNvPr>
          <p:cNvSpPr>
            <a:spLocks noChangeArrowheads="1"/>
          </p:cNvSpPr>
          <p:nvPr/>
        </p:nvSpPr>
        <p:spPr bwMode="auto">
          <a:xfrm rot="5400000">
            <a:off x="6724650" y="3274493"/>
            <a:ext cx="2971800" cy="457200"/>
          </a:xfrm>
          <a:prstGeom prst="rightArrow">
            <a:avLst>
              <a:gd name="adj1" fmla="val 61306"/>
              <a:gd name="adj2" fmla="val 132438"/>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400" dirty="0">
                <a:solidFill>
                  <a:schemeClr val="bg1"/>
                </a:solidFill>
                <a:latin typeface="Arial"/>
                <a:cs typeface="Arial"/>
              </a:rPr>
              <a:t>My Behaviour</a:t>
            </a:r>
          </a:p>
        </p:txBody>
      </p:sp>
      <p:sp>
        <p:nvSpPr>
          <p:cNvPr id="13323" name="AutoShape 11">
            <a:extLst>
              <a:ext uri="{FF2B5EF4-FFF2-40B4-BE49-F238E27FC236}">
                <a16:creationId xmlns:a16="http://schemas.microsoft.com/office/drawing/2014/main" id="{0B178166-F2AB-4DE9-3973-93A6D79D8FD6}"/>
              </a:ext>
            </a:extLst>
          </p:cNvPr>
          <p:cNvSpPr>
            <a:spLocks noChangeArrowheads="1"/>
          </p:cNvSpPr>
          <p:nvPr/>
        </p:nvSpPr>
        <p:spPr bwMode="auto">
          <a:xfrm rot="5400000" flipH="1">
            <a:off x="2438400" y="3200400"/>
            <a:ext cx="3086100" cy="457200"/>
          </a:xfrm>
          <a:prstGeom prst="rightArrow">
            <a:avLst>
              <a:gd name="adj1" fmla="val 61306"/>
              <a:gd name="adj2" fmla="val 137531"/>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rot="10800000" wrap="none" anchor="ctr"/>
          <a:lstStyle/>
          <a:p>
            <a:pPr algn="ctr"/>
            <a:r>
              <a:rPr lang="en-GB" altLang="en-US" sz="1400" dirty="0">
                <a:solidFill>
                  <a:schemeClr val="bg1"/>
                </a:solidFill>
                <a:latin typeface="Arial"/>
                <a:cs typeface="Arial"/>
              </a:rPr>
              <a:t>Your Behaviour</a:t>
            </a:r>
          </a:p>
        </p:txBody>
      </p:sp>
      <p:sp>
        <p:nvSpPr>
          <p:cNvPr id="13324" name="Text Box 12">
            <a:extLst>
              <a:ext uri="{FF2B5EF4-FFF2-40B4-BE49-F238E27FC236}">
                <a16:creationId xmlns:a16="http://schemas.microsoft.com/office/drawing/2014/main" id="{E88F1F16-4601-E18C-D929-EA0338A8F3FE}"/>
              </a:ext>
            </a:extLst>
          </p:cNvPr>
          <p:cNvSpPr txBox="1">
            <a:spLocks noChangeArrowheads="1"/>
          </p:cNvSpPr>
          <p:nvPr/>
        </p:nvSpPr>
        <p:spPr bwMode="auto">
          <a:xfrm>
            <a:off x="5295305" y="2800350"/>
            <a:ext cx="1462260" cy="553998"/>
          </a:xfrm>
          <a:prstGeom prst="rect">
            <a:avLst/>
          </a:prstGeom>
          <a:solidFill>
            <a:srgbClr val="FFFF6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3000" b="1" dirty="0"/>
              <a:t>EFFECT</a:t>
            </a:r>
          </a:p>
        </p:txBody>
      </p:sp>
      <p:sp>
        <p:nvSpPr>
          <p:cNvPr id="2" name="Rectangle 1">
            <a:extLst>
              <a:ext uri="{FF2B5EF4-FFF2-40B4-BE49-F238E27FC236}">
                <a16:creationId xmlns:a16="http://schemas.microsoft.com/office/drawing/2014/main" id="{12DAEE32-43BD-A200-1DAC-1596710CFA61}"/>
              </a:ext>
            </a:extLst>
          </p:cNvPr>
          <p:cNvSpPr/>
          <p:nvPr/>
        </p:nvSpPr>
        <p:spPr>
          <a:xfrm>
            <a:off x="330528" y="453671"/>
            <a:ext cx="11494772" cy="1200329"/>
          </a:xfrm>
          <a:prstGeom prst="rect">
            <a:avLst/>
          </a:prstGeom>
        </p:spPr>
        <p:txBody>
          <a:bodyPr wrap="square" lIns="91440" tIns="45720" rIns="91440" bIns="45720" anchor="t">
            <a:spAutoFit/>
          </a:bodyPr>
          <a:lstStyle/>
          <a:p>
            <a:pPr algn="ctr"/>
            <a:r>
              <a:rPr lang="en-GB" altLang="en-US" sz="3600" dirty="0">
                <a:latin typeface="Arial"/>
                <a:cs typeface="Arial"/>
              </a:rPr>
              <a:t>The impact our attitudes and behaviours have on the attitudes and behaviours of the people around us. </a:t>
            </a:r>
            <a:endParaRPr lang="en-US" sz="3600">
              <a:latin typeface="Arial"/>
              <a:cs typeface="Arial"/>
            </a:endParaRPr>
          </a:p>
        </p:txBody>
      </p:sp>
    </p:spTree>
    <p:extLst>
      <p:ext uri="{BB962C8B-B14F-4D97-AF65-F5344CB8AC3E}">
        <p14:creationId xmlns:p14="http://schemas.microsoft.com/office/powerpoint/2010/main" val="1101138102"/>
      </p:ext>
    </p:extLst>
  </p:cSld>
  <p:clrMapOvr>
    <a:masterClrMapping/>
  </p:clrMapOvr>
  <mc:AlternateContent xmlns:mc="http://schemas.openxmlformats.org/markup-compatibility/2006" xmlns:p14="http://schemas.microsoft.com/office/powerpoint/2010/main">
    <mc:Choice Requires="p14">
      <p:transition spd="slow" p14:dur="2000" advClick="0" advTm="7000"/>
    </mc:Choice>
    <mc:Fallback xmlns="">
      <p:transition spd="slow" advClick="0" advTm="7000"/>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27FAC-6CCE-0B69-763C-11CB3DE63FFE}"/>
              </a:ext>
            </a:extLst>
          </p:cNvPr>
          <p:cNvSpPr>
            <a:spLocks noGrp="1"/>
          </p:cNvSpPr>
          <p:nvPr>
            <p:ph type="title"/>
          </p:nvPr>
        </p:nvSpPr>
        <p:spPr/>
        <p:txBody>
          <a:bodyPr/>
          <a:lstStyle/>
          <a:p>
            <a:pPr algn="l"/>
            <a:r>
              <a:rPr lang="en-GB" dirty="0">
                <a:latin typeface="Arial" panose="020B0604020202020204" pitchFamily="34" charset="0"/>
                <a:cs typeface="Arial" panose="020B0604020202020204" pitchFamily="34" charset="0"/>
              </a:rPr>
              <a:t>What have you been thinking about?</a:t>
            </a:r>
          </a:p>
        </p:txBody>
      </p:sp>
      <p:sp>
        <p:nvSpPr>
          <p:cNvPr id="3" name="Content Placeholder 2">
            <a:extLst>
              <a:ext uri="{FF2B5EF4-FFF2-40B4-BE49-F238E27FC236}">
                <a16:creationId xmlns:a16="http://schemas.microsoft.com/office/drawing/2014/main" id="{B29A69A7-0F1E-3DF6-B79D-52EF1B3903FE}"/>
              </a:ext>
            </a:extLst>
          </p:cNvPr>
          <p:cNvSpPr>
            <a:spLocks noGrp="1"/>
          </p:cNvSpPr>
          <p:nvPr>
            <p:ph idx="1"/>
          </p:nvPr>
        </p:nvSpPr>
        <p:spPr/>
        <p:txBody>
          <a:bodyPr vert="horz" lIns="91440" tIns="45720" rIns="91440" bIns="45720" rtlCol="0" anchor="t">
            <a:normAutofit/>
          </a:bodyPr>
          <a:lstStyle/>
          <a:p>
            <a:pPr marL="0" indent="0">
              <a:buNone/>
            </a:pPr>
            <a:r>
              <a:rPr lang="en-GB" dirty="0">
                <a:latin typeface="Arial"/>
                <a:cs typeface="Arial"/>
              </a:rPr>
              <a:t>What did you recognise about yourself in relationships?</a:t>
            </a:r>
          </a:p>
          <a:p>
            <a:pPr marL="0" indent="0">
              <a:buNone/>
            </a:pPr>
            <a:br>
              <a:rPr lang="en-GB" dirty="0">
                <a:latin typeface="Arial"/>
              </a:rPr>
            </a:br>
            <a:r>
              <a:rPr lang="en-GB" dirty="0">
                <a:latin typeface="Arial"/>
                <a:cs typeface="Arial"/>
              </a:rPr>
              <a:t>What situations have you noticed yourself focusing more on relationships?</a:t>
            </a:r>
          </a:p>
          <a:p>
            <a:pPr marL="0" indent="0">
              <a:buNone/>
            </a:pPr>
            <a:endParaRPr lang="en-GB" dirty="0">
              <a:latin typeface="Arial"/>
              <a:cs typeface="Arial"/>
            </a:endParaRPr>
          </a:p>
          <a:p>
            <a:pPr marL="0" indent="0">
              <a:buNone/>
            </a:pPr>
            <a:r>
              <a:rPr lang="en-GB" dirty="0">
                <a:latin typeface="Arial"/>
                <a:cs typeface="Arial"/>
              </a:rPr>
              <a:t>What do you agree/disagree with? </a:t>
            </a:r>
          </a:p>
        </p:txBody>
      </p:sp>
    </p:spTree>
    <p:extLst>
      <p:ext uri="{BB962C8B-B14F-4D97-AF65-F5344CB8AC3E}">
        <p14:creationId xmlns:p14="http://schemas.microsoft.com/office/powerpoint/2010/main" val="35069450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871E3A1-B965-15B9-8469-B4D6F4F946F5}"/>
              </a:ext>
            </a:extLst>
          </p:cNvPr>
          <p:cNvSpPr>
            <a:spLocks noGrp="1"/>
          </p:cNvSpPr>
          <p:nvPr>
            <p:ph idx="1"/>
          </p:nvPr>
        </p:nvSpPr>
        <p:spPr>
          <a:xfrm>
            <a:off x="10049314" y="3032956"/>
            <a:ext cx="1872208" cy="792088"/>
          </a:xfrm>
        </p:spPr>
        <p:txBody>
          <a:bodyPr>
            <a:normAutofit/>
          </a:bodyPr>
          <a:lstStyle/>
          <a:p>
            <a:pPr marL="0" indent="0">
              <a:buNone/>
            </a:pPr>
            <a:r>
              <a:rPr lang="en-GB" sz="2000" i="1" dirty="0">
                <a:latin typeface="Arial" panose="020B0604020202020204" pitchFamily="34" charset="0"/>
                <a:cs typeface="Arial" panose="020B0604020202020204" pitchFamily="34" charset="0"/>
              </a:rPr>
              <a:t>The OK Corral</a:t>
            </a:r>
          </a:p>
          <a:p>
            <a:pPr marL="0" indent="0" algn="ctr">
              <a:buNone/>
            </a:pPr>
            <a:r>
              <a:rPr lang="en-GB" sz="2000" dirty="0">
                <a:latin typeface="Arial" panose="020B0604020202020204" pitchFamily="34" charset="0"/>
                <a:cs typeface="Arial" panose="020B0604020202020204" pitchFamily="34" charset="0"/>
              </a:rPr>
              <a:t>Ernst (1971)</a:t>
            </a:r>
          </a:p>
        </p:txBody>
      </p:sp>
      <p:sp>
        <p:nvSpPr>
          <p:cNvPr id="4" name="Title 1">
            <a:extLst>
              <a:ext uri="{FF2B5EF4-FFF2-40B4-BE49-F238E27FC236}">
                <a16:creationId xmlns:a16="http://schemas.microsoft.com/office/drawing/2014/main" id="{3888D750-EEEC-4EBE-4B1E-521B7D763586}"/>
              </a:ext>
            </a:extLst>
          </p:cNvPr>
          <p:cNvSpPr txBox="1">
            <a:spLocks/>
          </p:cNvSpPr>
          <p:nvPr/>
        </p:nvSpPr>
        <p:spPr>
          <a:xfrm>
            <a:off x="245632" y="188913"/>
            <a:ext cx="11700736" cy="122872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a:latin typeface="Arial" panose="020B0604020202020204" pitchFamily="34" charset="0"/>
                <a:cs typeface="Arial" panose="020B0604020202020204" pitchFamily="34" charset="0"/>
              </a:rPr>
              <a:t>Relationships:  </a:t>
            </a:r>
            <a:endParaRPr lang="en-US" sz="4000" i="1" dirty="0">
              <a:latin typeface="Arial" panose="020B0604020202020204" pitchFamily="34" charset="0"/>
              <a:cs typeface="Arial" panose="020B0604020202020204" pitchFamily="34" charset="0"/>
            </a:endParaRPr>
          </a:p>
        </p:txBody>
      </p:sp>
      <p:graphicFrame>
        <p:nvGraphicFramePr>
          <p:cNvPr id="5" name="Table 3">
            <a:extLst>
              <a:ext uri="{FF2B5EF4-FFF2-40B4-BE49-F238E27FC236}">
                <a16:creationId xmlns:a16="http://schemas.microsoft.com/office/drawing/2014/main" id="{4D39E58F-19EB-D3FF-6351-29BA774E9AE6}"/>
              </a:ext>
            </a:extLst>
          </p:cNvPr>
          <p:cNvGraphicFramePr>
            <a:graphicFrameLocks noGrp="1"/>
          </p:cNvGraphicFramePr>
          <p:nvPr>
            <p:extLst>
              <p:ext uri="{D42A27DB-BD31-4B8C-83A1-F6EECF244321}">
                <p14:modId xmlns:p14="http://schemas.microsoft.com/office/powerpoint/2010/main" val="3580417274"/>
              </p:ext>
            </p:extLst>
          </p:nvPr>
        </p:nvGraphicFramePr>
        <p:xfrm>
          <a:off x="1631504" y="1604077"/>
          <a:ext cx="8128000" cy="3964093"/>
        </p:xfrm>
        <a:graphic>
          <a:graphicData uri="http://schemas.openxmlformats.org/drawingml/2006/table">
            <a:tbl>
              <a:tblPr firstRow="1" bandRow="1">
                <a:tableStyleId>{BC89EF96-8CEA-46FF-86C4-4CE0E7609802}</a:tableStyleId>
              </a:tblPr>
              <a:tblGrid>
                <a:gridCol w="4064000">
                  <a:extLst>
                    <a:ext uri="{9D8B030D-6E8A-4147-A177-3AD203B41FA5}">
                      <a16:colId xmlns:a16="http://schemas.microsoft.com/office/drawing/2014/main" val="2412335526"/>
                    </a:ext>
                  </a:extLst>
                </a:gridCol>
                <a:gridCol w="4064000">
                  <a:extLst>
                    <a:ext uri="{9D8B030D-6E8A-4147-A177-3AD203B41FA5}">
                      <a16:colId xmlns:a16="http://schemas.microsoft.com/office/drawing/2014/main" val="1896148071"/>
                    </a:ext>
                  </a:extLst>
                </a:gridCol>
              </a:tblGrid>
              <a:tr h="1887126">
                <a:tc>
                  <a:txBody>
                    <a:bodyPr/>
                    <a:lstStyle/>
                    <a:p>
                      <a:pPr algn="ctr"/>
                      <a:r>
                        <a:rPr lang="en-GB" sz="2000" b="0" dirty="0">
                          <a:latin typeface="Arial" panose="020B0604020202020204" pitchFamily="34" charset="0"/>
                          <a:cs typeface="Arial" panose="020B0604020202020204" pitchFamily="34" charset="0"/>
                        </a:rPr>
                        <a:t>I am OK</a:t>
                      </a:r>
                    </a:p>
                    <a:p>
                      <a:pPr algn="ctr"/>
                      <a:r>
                        <a:rPr lang="en-GB" sz="2000" b="0" dirty="0">
                          <a:latin typeface="Arial" panose="020B0604020202020204" pitchFamily="34" charset="0"/>
                          <a:cs typeface="Arial" panose="020B0604020202020204" pitchFamily="34" charset="0"/>
                        </a:rPr>
                        <a:t>You are OK</a:t>
                      </a:r>
                    </a:p>
                    <a:p>
                      <a:pPr algn="ctr"/>
                      <a:endParaRPr lang="en-GB" sz="2000" b="1"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HEALTHY</a:t>
                      </a:r>
                    </a:p>
                    <a:p>
                      <a:pPr algn="ctr"/>
                      <a:r>
                        <a:rPr lang="en-GB" sz="2000" b="0" dirty="0">
                          <a:latin typeface="Arial" panose="020B0604020202020204" pitchFamily="34" charset="0"/>
                          <a:cs typeface="Arial" panose="020B0604020202020204" pitchFamily="34" charset="0"/>
                        </a:rPr>
                        <a:t>No blame: focuses on issues</a:t>
                      </a:r>
                    </a:p>
                  </a:txBody>
                  <a:tcPr anchor="ctr">
                    <a:solidFill>
                      <a:schemeClr val="accent3">
                        <a:lumMod val="20000"/>
                        <a:lumOff val="80000"/>
                      </a:schemeClr>
                    </a:solidFill>
                  </a:tcPr>
                </a:tc>
                <a:tc>
                  <a:txBody>
                    <a:bodyPr/>
                    <a:lstStyle/>
                    <a:p>
                      <a:pPr algn="ctr"/>
                      <a:r>
                        <a:rPr lang="en-GB" sz="2000" b="0" dirty="0">
                          <a:latin typeface="Arial" panose="020B0604020202020204" pitchFamily="34" charset="0"/>
                          <a:cs typeface="Arial" panose="020B0604020202020204" pitchFamily="34" charset="0"/>
                        </a:rPr>
                        <a:t>I am OK</a:t>
                      </a:r>
                    </a:p>
                    <a:p>
                      <a:pPr algn="ctr"/>
                      <a:r>
                        <a:rPr lang="en-GB" sz="2000" b="0" dirty="0">
                          <a:latin typeface="Arial" panose="020B0604020202020204" pitchFamily="34" charset="0"/>
                          <a:cs typeface="Arial" panose="020B0604020202020204" pitchFamily="34" charset="0"/>
                        </a:rPr>
                        <a:t>You are not OK</a:t>
                      </a:r>
                    </a:p>
                    <a:p>
                      <a:pPr algn="ctr"/>
                      <a:endParaRPr lang="en-GB" sz="2000" b="0"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ONE UP</a:t>
                      </a:r>
                    </a:p>
                    <a:p>
                      <a:pPr algn="ctr"/>
                      <a:r>
                        <a:rPr lang="en-GB" sz="2000" b="0" dirty="0">
                          <a:latin typeface="Arial" panose="020B0604020202020204" pitchFamily="34" charset="0"/>
                          <a:cs typeface="Arial" panose="020B0604020202020204" pitchFamily="34" charset="0"/>
                        </a:rPr>
                        <a:t>Blame others</a:t>
                      </a:r>
                    </a:p>
                  </a:txBody>
                  <a:tcPr anchor="ctr">
                    <a:solidFill>
                      <a:schemeClr val="accent1">
                        <a:lumMod val="20000"/>
                        <a:lumOff val="80000"/>
                      </a:schemeClr>
                    </a:solidFill>
                  </a:tcPr>
                </a:tc>
                <a:extLst>
                  <a:ext uri="{0D108BD9-81ED-4DB2-BD59-A6C34878D82A}">
                    <a16:rowId xmlns:a16="http://schemas.microsoft.com/office/drawing/2014/main" val="1874828449"/>
                  </a:ext>
                </a:extLst>
              </a:tr>
              <a:tr h="2076967">
                <a:tc>
                  <a:txBody>
                    <a:bodyPr/>
                    <a:lstStyle/>
                    <a:p>
                      <a:pPr algn="ctr"/>
                      <a:r>
                        <a:rPr lang="en-GB" sz="2000" b="0" dirty="0">
                          <a:latin typeface="Arial" panose="020B0604020202020204" pitchFamily="34" charset="0"/>
                          <a:cs typeface="Arial" panose="020B0604020202020204" pitchFamily="34" charset="0"/>
                        </a:rPr>
                        <a:t>I am not OK</a:t>
                      </a:r>
                    </a:p>
                    <a:p>
                      <a:pPr algn="ctr"/>
                      <a:r>
                        <a:rPr lang="en-GB" sz="2000" b="0" dirty="0">
                          <a:latin typeface="Arial" panose="020B0604020202020204" pitchFamily="34" charset="0"/>
                          <a:cs typeface="Arial" panose="020B0604020202020204" pitchFamily="34" charset="0"/>
                        </a:rPr>
                        <a:t>You are OK</a:t>
                      </a:r>
                    </a:p>
                    <a:p>
                      <a:pPr algn="ctr"/>
                      <a:endParaRPr lang="en-GB" sz="2000" b="0"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ONE DOWN</a:t>
                      </a:r>
                    </a:p>
                    <a:p>
                      <a:pPr algn="ctr"/>
                      <a:r>
                        <a:rPr lang="en-GB" sz="2000" b="0" dirty="0">
                          <a:latin typeface="Arial" panose="020B0604020202020204" pitchFamily="34" charset="0"/>
                          <a:cs typeface="Arial" panose="020B0604020202020204" pitchFamily="34" charset="0"/>
                        </a:rPr>
                        <a:t>Blame self</a:t>
                      </a:r>
                    </a:p>
                  </a:txBody>
                  <a:tcPr anchor="ctr">
                    <a:solidFill>
                      <a:schemeClr val="accent1">
                        <a:lumMod val="20000"/>
                        <a:lumOff val="80000"/>
                        <a:alpha val="20000"/>
                      </a:schemeClr>
                    </a:solidFill>
                  </a:tcPr>
                </a:tc>
                <a:tc>
                  <a:txBody>
                    <a:bodyPr/>
                    <a:lstStyle/>
                    <a:p>
                      <a:pPr algn="ctr"/>
                      <a:r>
                        <a:rPr lang="en-GB" sz="2000" b="0" dirty="0">
                          <a:latin typeface="Arial" panose="020B0604020202020204" pitchFamily="34" charset="0"/>
                          <a:cs typeface="Arial" panose="020B0604020202020204" pitchFamily="34" charset="0"/>
                        </a:rPr>
                        <a:t>I am not OK</a:t>
                      </a:r>
                    </a:p>
                    <a:p>
                      <a:pPr algn="ctr"/>
                      <a:r>
                        <a:rPr lang="en-GB" sz="2000" b="0" dirty="0">
                          <a:latin typeface="Arial" panose="020B0604020202020204" pitchFamily="34" charset="0"/>
                          <a:cs typeface="Arial" panose="020B0604020202020204" pitchFamily="34" charset="0"/>
                        </a:rPr>
                        <a:t>You are not OK</a:t>
                      </a:r>
                    </a:p>
                    <a:p>
                      <a:pPr algn="ctr"/>
                      <a:endParaRPr lang="en-GB" sz="2000" b="0"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HOPELESS</a:t>
                      </a:r>
                    </a:p>
                    <a:p>
                      <a:pPr algn="ctr"/>
                      <a:r>
                        <a:rPr lang="en-GB" sz="2000" b="0" dirty="0">
                          <a:latin typeface="Arial" panose="020B0604020202020204" pitchFamily="34" charset="0"/>
                          <a:cs typeface="Arial" panose="020B0604020202020204" pitchFamily="34" charset="0"/>
                        </a:rPr>
                        <a:t>Blame everyone</a:t>
                      </a:r>
                    </a:p>
                  </a:txBody>
                  <a:tcPr anchor="ctr">
                    <a:solidFill>
                      <a:srgbClr val="FF0000">
                        <a:alpha val="20000"/>
                      </a:srgbClr>
                    </a:solidFill>
                  </a:tcPr>
                </a:tc>
                <a:extLst>
                  <a:ext uri="{0D108BD9-81ED-4DB2-BD59-A6C34878D82A}">
                    <a16:rowId xmlns:a16="http://schemas.microsoft.com/office/drawing/2014/main" val="2337489636"/>
                  </a:ext>
                </a:extLst>
              </a:tr>
            </a:tbl>
          </a:graphicData>
        </a:graphic>
      </p:graphicFrame>
    </p:spTree>
    <p:extLst>
      <p:ext uri="{BB962C8B-B14F-4D97-AF65-F5344CB8AC3E}">
        <p14:creationId xmlns:p14="http://schemas.microsoft.com/office/powerpoint/2010/main" val="3038481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106" name="Picture 10" descr="Michael Jackson autopsy confirmed secret surgery, tattoos and why his skin  colour changed - Mirror Online">
            <a:extLst>
              <a:ext uri="{FF2B5EF4-FFF2-40B4-BE49-F238E27FC236}">
                <a16:creationId xmlns:a16="http://schemas.microsoft.com/office/drawing/2014/main" id="{C22D51FD-1E26-8522-99E2-644C04D3D6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72307" y="4824322"/>
            <a:ext cx="1785938" cy="133945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7D12B0A-BCB1-9132-7925-A8ECBDF2CE1D}"/>
              </a:ext>
            </a:extLst>
          </p:cNvPr>
          <p:cNvSpPr>
            <a:spLocks noGrp="1"/>
          </p:cNvSpPr>
          <p:nvPr>
            <p:ph type="title"/>
          </p:nvPr>
        </p:nvSpPr>
        <p:spPr>
          <a:xfrm>
            <a:off x="323850" y="165100"/>
            <a:ext cx="10515600" cy="906463"/>
          </a:xfrm>
        </p:spPr>
        <p:txBody>
          <a:bodyPr/>
          <a:lstStyle/>
          <a:p>
            <a:r>
              <a:rPr lang="en-US" dirty="0">
                <a:latin typeface="Arial" panose="020B0604020202020204" pitchFamily="34" charset="0"/>
                <a:cs typeface="Arial" panose="020B0604020202020204" pitchFamily="34" charset="0"/>
              </a:rPr>
              <a:t>People – what state to choose?</a:t>
            </a:r>
            <a:endParaRPr lang="en-US" i="1" dirty="0">
              <a:latin typeface="Arial" panose="020B0604020202020204" pitchFamily="34" charset="0"/>
              <a:cs typeface="Arial" panose="020B0604020202020204" pitchFamily="34" charset="0"/>
            </a:endParaRPr>
          </a:p>
        </p:txBody>
      </p:sp>
      <p:pic>
        <p:nvPicPr>
          <p:cNvPr id="4098" name="Picture 2" descr="Overly-controlling parents can affect their children's well-being">
            <a:extLst>
              <a:ext uri="{FF2B5EF4-FFF2-40B4-BE49-F238E27FC236}">
                <a16:creationId xmlns:a16="http://schemas.microsoft.com/office/drawing/2014/main" id="{9EE434BD-26D0-2ACB-5C2A-9550E923659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73427" y="1767012"/>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48 Questions That'll Make Awkward Small Talk So Much Easier | Cleverism">
            <a:extLst>
              <a:ext uri="{FF2B5EF4-FFF2-40B4-BE49-F238E27FC236}">
                <a16:creationId xmlns:a16="http://schemas.microsoft.com/office/drawing/2014/main" id="{D21D658F-DDB3-AB03-B78D-6CB3A205B81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930512" y="3095603"/>
            <a:ext cx="2329986" cy="1554537"/>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9BEF02B-87C4-9FDE-2A40-595E8310660D}"/>
              </a:ext>
            </a:extLst>
          </p:cNvPr>
          <p:cNvSpPr txBox="1"/>
          <p:nvPr/>
        </p:nvSpPr>
        <p:spPr>
          <a:xfrm>
            <a:off x="457200" y="2051829"/>
            <a:ext cx="1785938" cy="584775"/>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Parent</a:t>
            </a:r>
          </a:p>
        </p:txBody>
      </p:sp>
      <p:sp>
        <p:nvSpPr>
          <p:cNvPr id="10" name="TextBox 9">
            <a:extLst>
              <a:ext uri="{FF2B5EF4-FFF2-40B4-BE49-F238E27FC236}">
                <a16:creationId xmlns:a16="http://schemas.microsoft.com/office/drawing/2014/main" id="{9FA6CA19-F72C-A810-5676-C5CA53FB192A}"/>
              </a:ext>
            </a:extLst>
          </p:cNvPr>
          <p:cNvSpPr txBox="1"/>
          <p:nvPr/>
        </p:nvSpPr>
        <p:spPr>
          <a:xfrm>
            <a:off x="457200" y="3626745"/>
            <a:ext cx="1785938" cy="584775"/>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Adult</a:t>
            </a:r>
          </a:p>
        </p:txBody>
      </p:sp>
      <p:sp>
        <p:nvSpPr>
          <p:cNvPr id="11" name="TextBox 10">
            <a:extLst>
              <a:ext uri="{FF2B5EF4-FFF2-40B4-BE49-F238E27FC236}">
                <a16:creationId xmlns:a16="http://schemas.microsoft.com/office/drawing/2014/main" id="{6E2759EB-DF05-37EB-9D52-63BFA64CE64B}"/>
              </a:ext>
            </a:extLst>
          </p:cNvPr>
          <p:cNvSpPr txBox="1"/>
          <p:nvPr/>
        </p:nvSpPr>
        <p:spPr>
          <a:xfrm>
            <a:off x="457200" y="5201662"/>
            <a:ext cx="1785938" cy="584775"/>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Child</a:t>
            </a:r>
          </a:p>
        </p:txBody>
      </p:sp>
      <p:sp>
        <p:nvSpPr>
          <p:cNvPr id="12" name="TextBox 11">
            <a:extLst>
              <a:ext uri="{FF2B5EF4-FFF2-40B4-BE49-F238E27FC236}">
                <a16:creationId xmlns:a16="http://schemas.microsoft.com/office/drawing/2014/main" id="{DD214C54-EC98-DF3E-D668-917BE8D2BEF0}"/>
              </a:ext>
            </a:extLst>
          </p:cNvPr>
          <p:cNvSpPr txBox="1"/>
          <p:nvPr/>
        </p:nvSpPr>
        <p:spPr>
          <a:xfrm>
            <a:off x="9218573" y="3595966"/>
            <a:ext cx="2505074" cy="923330"/>
          </a:xfrm>
          <a:prstGeom prst="rect">
            <a:avLst/>
          </a:prstGeom>
          <a:noFill/>
        </p:spPr>
        <p:txBody>
          <a:bodyPr wrap="square" rtlCol="0">
            <a:spAutoFit/>
          </a:bodyPr>
          <a:lstStyle/>
          <a:p>
            <a:pPr algn="r"/>
            <a:r>
              <a:rPr lang="en-US" i="1" dirty="0">
                <a:latin typeface="Arial" panose="020B0604020202020204" pitchFamily="34" charset="0"/>
                <a:cs typeface="Arial" panose="020B0604020202020204" pitchFamily="34" charset="0"/>
              </a:rPr>
              <a:t>Transactional Analysis – the Games We Play</a:t>
            </a:r>
          </a:p>
          <a:p>
            <a:pPr algn="r"/>
            <a:r>
              <a:rPr lang="en-US" dirty="0">
                <a:latin typeface="Arial" panose="020B0604020202020204" pitchFamily="34" charset="0"/>
                <a:cs typeface="Arial" panose="020B0604020202020204" pitchFamily="34" charset="0"/>
              </a:rPr>
              <a:t>Berne (1958)</a:t>
            </a:r>
          </a:p>
        </p:txBody>
      </p:sp>
      <p:pic>
        <p:nvPicPr>
          <p:cNvPr id="4102" name="Picture 6" descr="Family Development Resources, publishers of Nurturing Parenting Programs">
            <a:extLst>
              <a:ext uri="{FF2B5EF4-FFF2-40B4-BE49-F238E27FC236}">
                <a16:creationId xmlns:a16="http://schemas.microsoft.com/office/drawing/2014/main" id="{6782C4C1-6897-DED1-4C87-3FC1FA51B90E}"/>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6665"/>
          <a:stretch/>
        </p:blipFill>
        <p:spPr bwMode="auto">
          <a:xfrm>
            <a:off x="7157126" y="1767012"/>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The untold story of The Jacksons | British GQ | British GQ">
            <a:extLst>
              <a:ext uri="{FF2B5EF4-FFF2-40B4-BE49-F238E27FC236}">
                <a16:creationId xmlns:a16="http://schemas.microsoft.com/office/drawing/2014/main" id="{26D37B91-1F5C-3B77-E118-165A2CB629C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572610" y="4824322"/>
            <a:ext cx="1785938" cy="1339454"/>
          </a:xfrm>
          <a:prstGeom prst="rect">
            <a:avLst/>
          </a:prstGeom>
          <a:noFill/>
          <a:extLst>
            <a:ext uri="{909E8E84-426E-40DD-AFC4-6F175D3DCCD1}">
              <a14:hiddenFill xmlns:a14="http://schemas.microsoft.com/office/drawing/2010/main">
                <a:solidFill>
                  <a:srgbClr val="FFFFFF"/>
                </a:solidFill>
              </a14:hiddenFill>
            </a:ext>
          </a:extLst>
        </p:spPr>
      </p:pic>
      <p:pic>
        <p:nvPicPr>
          <p:cNvPr id="4108" name="Picture 12" descr="Everything You Need to Know About Free Child Places">
            <a:extLst>
              <a:ext uri="{FF2B5EF4-FFF2-40B4-BE49-F238E27FC236}">
                <a16:creationId xmlns:a16="http://schemas.microsoft.com/office/drawing/2014/main" id="{D3B64415-99CE-63F5-4B96-67BFBCA56986}"/>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40814" r="4871"/>
          <a:stretch/>
        </p:blipFill>
        <p:spPr bwMode="auto">
          <a:xfrm>
            <a:off x="7157126" y="4824322"/>
            <a:ext cx="2412525" cy="1339454"/>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96F7F39D-C573-E435-C351-B3DA4A312130}"/>
              </a:ext>
            </a:extLst>
          </p:cNvPr>
          <p:cNvSpPr txBox="1"/>
          <p:nvPr/>
        </p:nvSpPr>
        <p:spPr>
          <a:xfrm>
            <a:off x="2920324" y="1305347"/>
            <a:ext cx="2114550" cy="461665"/>
          </a:xfrm>
          <a:prstGeom prst="rect">
            <a:avLst/>
          </a:prstGeom>
          <a:noFill/>
        </p:spPr>
        <p:txBody>
          <a:bodyPr wrap="square" rtlCol="0">
            <a:spAutoFit/>
          </a:bodyPr>
          <a:lstStyle/>
          <a:p>
            <a:pPr algn="ctr"/>
            <a:r>
              <a:rPr lang="en-US" sz="2400" dirty="0">
                <a:latin typeface="Arial" panose="020B0604020202020204" pitchFamily="34" charset="0"/>
                <a:cs typeface="Arial" panose="020B0604020202020204" pitchFamily="34" charset="0"/>
              </a:rPr>
              <a:t>Controlling</a:t>
            </a:r>
          </a:p>
        </p:txBody>
      </p:sp>
      <p:sp>
        <p:nvSpPr>
          <p:cNvPr id="14" name="TextBox 13">
            <a:extLst>
              <a:ext uri="{FF2B5EF4-FFF2-40B4-BE49-F238E27FC236}">
                <a16:creationId xmlns:a16="http://schemas.microsoft.com/office/drawing/2014/main" id="{A4A9BD29-4027-523C-1A08-E76C353A2626}"/>
              </a:ext>
            </a:extLst>
          </p:cNvPr>
          <p:cNvSpPr txBox="1"/>
          <p:nvPr/>
        </p:nvSpPr>
        <p:spPr>
          <a:xfrm>
            <a:off x="7104023" y="1305346"/>
            <a:ext cx="2114550" cy="461665"/>
          </a:xfrm>
          <a:prstGeom prst="rect">
            <a:avLst/>
          </a:prstGeom>
          <a:noFill/>
        </p:spPr>
        <p:txBody>
          <a:bodyPr wrap="square" rtlCol="0">
            <a:spAutoFit/>
          </a:bodyPr>
          <a:lstStyle/>
          <a:p>
            <a:pPr algn="ctr"/>
            <a:r>
              <a:rPr lang="en-US" sz="2400" dirty="0">
                <a:latin typeface="Arial" panose="020B0604020202020204" pitchFamily="34" charset="0"/>
                <a:cs typeface="Arial" panose="020B0604020202020204" pitchFamily="34" charset="0"/>
              </a:rPr>
              <a:t>Nurturing</a:t>
            </a:r>
          </a:p>
        </p:txBody>
      </p:sp>
      <p:sp>
        <p:nvSpPr>
          <p:cNvPr id="15" name="TextBox 14">
            <a:extLst>
              <a:ext uri="{FF2B5EF4-FFF2-40B4-BE49-F238E27FC236}">
                <a16:creationId xmlns:a16="http://schemas.microsoft.com/office/drawing/2014/main" id="{A781B4BC-FE94-5030-B69A-7297BFB73091}"/>
              </a:ext>
            </a:extLst>
          </p:cNvPr>
          <p:cNvSpPr txBox="1"/>
          <p:nvPr/>
        </p:nvSpPr>
        <p:spPr>
          <a:xfrm>
            <a:off x="943034" y="6212515"/>
            <a:ext cx="5152471" cy="461665"/>
          </a:xfrm>
          <a:prstGeom prst="rect">
            <a:avLst/>
          </a:prstGeom>
          <a:noFill/>
        </p:spPr>
        <p:txBody>
          <a:bodyPr wrap="square" rtlCol="0">
            <a:spAutoFit/>
          </a:bodyPr>
          <a:lstStyle/>
          <a:p>
            <a:pPr algn="r"/>
            <a:r>
              <a:rPr lang="en-US" sz="2400" dirty="0">
                <a:latin typeface="Arial" panose="020B0604020202020204" pitchFamily="34" charset="0"/>
                <a:cs typeface="Arial" panose="020B0604020202020204" pitchFamily="34" charset="0"/>
              </a:rPr>
              <a:t>Adapted: Compliant vs Rebellious </a:t>
            </a:r>
          </a:p>
        </p:txBody>
      </p:sp>
      <p:sp>
        <p:nvSpPr>
          <p:cNvPr id="16" name="TextBox 15">
            <a:extLst>
              <a:ext uri="{FF2B5EF4-FFF2-40B4-BE49-F238E27FC236}">
                <a16:creationId xmlns:a16="http://schemas.microsoft.com/office/drawing/2014/main" id="{AD1812AB-C023-6D11-C81A-356386E356EA}"/>
              </a:ext>
            </a:extLst>
          </p:cNvPr>
          <p:cNvSpPr txBox="1"/>
          <p:nvPr/>
        </p:nvSpPr>
        <p:spPr>
          <a:xfrm>
            <a:off x="7308492" y="6212515"/>
            <a:ext cx="1758713" cy="461665"/>
          </a:xfrm>
          <a:prstGeom prst="rect">
            <a:avLst/>
          </a:prstGeom>
          <a:noFill/>
        </p:spPr>
        <p:txBody>
          <a:bodyPr wrap="square" rtlCol="0">
            <a:spAutoFit/>
          </a:bodyPr>
          <a:lstStyle/>
          <a:p>
            <a:pPr algn="ctr"/>
            <a:r>
              <a:rPr lang="en-US" sz="2400" dirty="0">
                <a:latin typeface="Arial" panose="020B0604020202020204" pitchFamily="34" charset="0"/>
                <a:cs typeface="Arial" panose="020B0604020202020204" pitchFamily="34" charset="0"/>
              </a:rPr>
              <a:t>Free Child</a:t>
            </a:r>
          </a:p>
        </p:txBody>
      </p:sp>
    </p:spTree>
    <p:extLst>
      <p:ext uri="{BB962C8B-B14F-4D97-AF65-F5344CB8AC3E}">
        <p14:creationId xmlns:p14="http://schemas.microsoft.com/office/powerpoint/2010/main" val="37170479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8379E79-72DA-8282-1E11-C432FC65B388}"/>
              </a:ext>
            </a:extLst>
          </p:cNvPr>
          <p:cNvSpPr txBox="1">
            <a:spLocks/>
          </p:cNvSpPr>
          <p:nvPr/>
        </p:nvSpPr>
        <p:spPr>
          <a:xfrm>
            <a:off x="95388" y="40522"/>
            <a:ext cx="5241927" cy="9064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latin typeface="Arial" panose="020B0604020202020204" pitchFamily="34" charset="0"/>
                <a:cs typeface="Arial" panose="020B0604020202020204" pitchFamily="34" charset="0"/>
              </a:rPr>
              <a:t>The consequences?</a:t>
            </a:r>
            <a:endParaRPr lang="en-US" i="1" dirty="0">
              <a:latin typeface="Arial" panose="020B0604020202020204" pitchFamily="34" charset="0"/>
              <a:cs typeface="Arial" panose="020B0604020202020204" pitchFamily="34" charset="0"/>
            </a:endParaRPr>
          </a:p>
        </p:txBody>
      </p:sp>
      <p:pic>
        <p:nvPicPr>
          <p:cNvPr id="6" name="Picture 10" descr="Michael Jackson autopsy confirmed secret surgery, tattoos and why his skin  colour changed - Mirror Online">
            <a:extLst>
              <a:ext uri="{FF2B5EF4-FFF2-40B4-BE49-F238E27FC236}">
                <a16:creationId xmlns:a16="http://schemas.microsoft.com/office/drawing/2014/main" id="{A960C96B-4212-19CA-7309-1B0C058280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57743" y="4550225"/>
            <a:ext cx="1539213" cy="115441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Overly-controlling parents can affect their children's well-being">
            <a:extLst>
              <a:ext uri="{FF2B5EF4-FFF2-40B4-BE49-F238E27FC236}">
                <a16:creationId xmlns:a16="http://schemas.microsoft.com/office/drawing/2014/main" id="{915CDCAF-B1C6-1D10-E2FD-67715CC21C7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5218" y="951047"/>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48 Questions That'll Make Awkward Small Talk So Much Easier | Cleverism">
            <a:extLst>
              <a:ext uri="{FF2B5EF4-FFF2-40B4-BE49-F238E27FC236}">
                <a16:creationId xmlns:a16="http://schemas.microsoft.com/office/drawing/2014/main" id="{8FF67FBD-872A-BF22-5813-B7F2DDE35B6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9677"/>
          <a:stretch/>
        </p:blipFill>
        <p:spPr bwMode="auto">
          <a:xfrm>
            <a:off x="935509" y="3185267"/>
            <a:ext cx="2061447" cy="1375012"/>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88789F59-012F-67AB-857E-FEA547E6071A}"/>
              </a:ext>
            </a:extLst>
          </p:cNvPr>
          <p:cNvSpPr txBox="1"/>
          <p:nvPr/>
        </p:nvSpPr>
        <p:spPr>
          <a:xfrm>
            <a:off x="2936665" y="1070657"/>
            <a:ext cx="2400250"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Controlling</a:t>
            </a:r>
          </a:p>
          <a:p>
            <a:pPr algn="ctr"/>
            <a:r>
              <a:rPr lang="en-US" sz="2800" dirty="0">
                <a:latin typeface="Arial" panose="020B0604020202020204" pitchFamily="34" charset="0"/>
                <a:cs typeface="Arial" panose="020B0604020202020204" pitchFamily="34" charset="0"/>
              </a:rPr>
              <a:t>Parent</a:t>
            </a:r>
          </a:p>
        </p:txBody>
      </p:sp>
      <p:pic>
        <p:nvPicPr>
          <p:cNvPr id="12" name="Picture 6" descr="Family Development Resources, publishers of Nurturing Parenting Programs">
            <a:extLst>
              <a:ext uri="{FF2B5EF4-FFF2-40B4-BE49-F238E27FC236}">
                <a16:creationId xmlns:a16="http://schemas.microsoft.com/office/drawing/2014/main" id="{25BD1DBD-4097-6F08-A8F4-66404D82D741}"/>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6665"/>
          <a:stretch/>
        </p:blipFill>
        <p:spPr bwMode="auto">
          <a:xfrm>
            <a:off x="875218" y="2026795"/>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8" descr="The untold story of The Jacksons | British GQ | British GQ">
            <a:extLst>
              <a:ext uri="{FF2B5EF4-FFF2-40B4-BE49-F238E27FC236}">
                <a16:creationId xmlns:a16="http://schemas.microsoft.com/office/drawing/2014/main" id="{6F232CC3-50FE-5E5D-854E-140258A97E3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5388" y="4550225"/>
            <a:ext cx="1539213" cy="1154410"/>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2" descr="Everything You Need to Know About Free Child Places">
            <a:extLst>
              <a:ext uri="{FF2B5EF4-FFF2-40B4-BE49-F238E27FC236}">
                <a16:creationId xmlns:a16="http://schemas.microsoft.com/office/drawing/2014/main" id="{2E508487-BC35-FDC8-D19F-83E263A0B541}"/>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40814" r="4871"/>
          <a:stretch/>
        </p:blipFill>
        <p:spPr bwMode="auto">
          <a:xfrm>
            <a:off x="849282" y="5672340"/>
            <a:ext cx="2147674" cy="1192407"/>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BE021558-6FB7-3BF1-BA83-5E08B6A58932}"/>
              </a:ext>
            </a:extLst>
          </p:cNvPr>
          <p:cNvSpPr txBox="1"/>
          <p:nvPr/>
        </p:nvSpPr>
        <p:spPr>
          <a:xfrm>
            <a:off x="2876373" y="2345816"/>
            <a:ext cx="2400250"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Nurturing</a:t>
            </a:r>
          </a:p>
          <a:p>
            <a:pPr algn="ctr"/>
            <a:r>
              <a:rPr lang="en-US" sz="2800" dirty="0">
                <a:latin typeface="Arial" panose="020B0604020202020204" pitchFamily="34" charset="0"/>
                <a:cs typeface="Arial" panose="020B0604020202020204" pitchFamily="34" charset="0"/>
              </a:rPr>
              <a:t>Parent</a:t>
            </a:r>
          </a:p>
        </p:txBody>
      </p:sp>
      <p:sp>
        <p:nvSpPr>
          <p:cNvPr id="20" name="TextBox 19">
            <a:extLst>
              <a:ext uri="{FF2B5EF4-FFF2-40B4-BE49-F238E27FC236}">
                <a16:creationId xmlns:a16="http://schemas.microsoft.com/office/drawing/2014/main" id="{44A1A971-3C4A-CB04-2CEB-BAC08C3C6421}"/>
              </a:ext>
            </a:extLst>
          </p:cNvPr>
          <p:cNvSpPr txBox="1"/>
          <p:nvPr/>
        </p:nvSpPr>
        <p:spPr>
          <a:xfrm>
            <a:off x="2876373" y="3381471"/>
            <a:ext cx="2400250"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Functional Adult</a:t>
            </a:r>
          </a:p>
        </p:txBody>
      </p:sp>
      <p:sp>
        <p:nvSpPr>
          <p:cNvPr id="21" name="TextBox 20">
            <a:extLst>
              <a:ext uri="{FF2B5EF4-FFF2-40B4-BE49-F238E27FC236}">
                <a16:creationId xmlns:a16="http://schemas.microsoft.com/office/drawing/2014/main" id="{8D06C2D5-5D58-738B-6B63-32930409085C}"/>
              </a:ext>
            </a:extLst>
          </p:cNvPr>
          <p:cNvSpPr txBox="1"/>
          <p:nvPr/>
        </p:nvSpPr>
        <p:spPr>
          <a:xfrm>
            <a:off x="3099597" y="4658925"/>
            <a:ext cx="1897596"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Adapted Child</a:t>
            </a:r>
          </a:p>
        </p:txBody>
      </p:sp>
      <p:sp>
        <p:nvSpPr>
          <p:cNvPr id="22" name="TextBox 21">
            <a:extLst>
              <a:ext uri="{FF2B5EF4-FFF2-40B4-BE49-F238E27FC236}">
                <a16:creationId xmlns:a16="http://schemas.microsoft.com/office/drawing/2014/main" id="{4DF4A994-56C3-C83D-A082-ADF727C03022}"/>
              </a:ext>
            </a:extLst>
          </p:cNvPr>
          <p:cNvSpPr txBox="1"/>
          <p:nvPr/>
        </p:nvSpPr>
        <p:spPr>
          <a:xfrm>
            <a:off x="3185007" y="5791489"/>
            <a:ext cx="1897596"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Free</a:t>
            </a:r>
          </a:p>
          <a:p>
            <a:pPr algn="ctr"/>
            <a:r>
              <a:rPr lang="en-US" sz="2800" dirty="0">
                <a:latin typeface="Arial" panose="020B0604020202020204" pitchFamily="34" charset="0"/>
                <a:cs typeface="Arial" panose="020B0604020202020204" pitchFamily="34" charset="0"/>
              </a:rPr>
              <a:t>Child</a:t>
            </a:r>
          </a:p>
        </p:txBody>
      </p:sp>
      <p:graphicFrame>
        <p:nvGraphicFramePr>
          <p:cNvPr id="23" name="Table 23">
            <a:extLst>
              <a:ext uri="{FF2B5EF4-FFF2-40B4-BE49-F238E27FC236}">
                <a16:creationId xmlns:a16="http://schemas.microsoft.com/office/drawing/2014/main" id="{8C15FE45-B105-8EBD-7118-6DC064E0C353}"/>
              </a:ext>
            </a:extLst>
          </p:cNvPr>
          <p:cNvGraphicFramePr>
            <a:graphicFrameLocks noGrp="1"/>
          </p:cNvGraphicFramePr>
          <p:nvPr/>
        </p:nvGraphicFramePr>
        <p:xfrm>
          <a:off x="5524965" y="571853"/>
          <a:ext cx="6347948" cy="6191608"/>
        </p:xfrm>
        <a:graphic>
          <a:graphicData uri="http://schemas.openxmlformats.org/drawingml/2006/table">
            <a:tbl>
              <a:tblPr firstRow="1" bandRow="1">
                <a:tableStyleId>{93296810-A885-4BE3-A3E7-6D5BEEA58F35}</a:tableStyleId>
              </a:tblPr>
              <a:tblGrid>
                <a:gridCol w="3173974">
                  <a:extLst>
                    <a:ext uri="{9D8B030D-6E8A-4147-A177-3AD203B41FA5}">
                      <a16:colId xmlns:a16="http://schemas.microsoft.com/office/drawing/2014/main" val="4114289457"/>
                    </a:ext>
                  </a:extLst>
                </a:gridCol>
                <a:gridCol w="3173974">
                  <a:extLst>
                    <a:ext uri="{9D8B030D-6E8A-4147-A177-3AD203B41FA5}">
                      <a16:colId xmlns:a16="http://schemas.microsoft.com/office/drawing/2014/main" val="786891074"/>
                    </a:ext>
                  </a:extLst>
                </a:gridCol>
              </a:tblGrid>
              <a:tr h="413452">
                <a:tc>
                  <a:txBody>
                    <a:bodyPr/>
                    <a:lstStyle/>
                    <a:p>
                      <a:pPr algn="ctr"/>
                      <a:r>
                        <a:rPr lang="en-US" sz="2100" dirty="0">
                          <a:solidFill>
                            <a:schemeClr val="tx1"/>
                          </a:solidFill>
                          <a:latin typeface="Arial" panose="020B0604020202020204" pitchFamily="34" charset="0"/>
                          <a:cs typeface="Arial" panose="020B0604020202020204" pitchFamily="34" charset="0"/>
                        </a:rPr>
                        <a:t>Positive</a:t>
                      </a:r>
                    </a:p>
                  </a:txBody>
                  <a:tcPr anchor="ctr">
                    <a:solidFill>
                      <a:schemeClr val="accent3">
                        <a:lumMod val="20000"/>
                        <a:lumOff val="80000"/>
                      </a:schemeClr>
                    </a:solidFill>
                  </a:tcPr>
                </a:tc>
                <a:tc>
                  <a:txBody>
                    <a:bodyPr/>
                    <a:lstStyle/>
                    <a:p>
                      <a:pPr algn="ctr"/>
                      <a:r>
                        <a:rPr lang="en-US" sz="2100" dirty="0">
                          <a:solidFill>
                            <a:schemeClr val="tx1"/>
                          </a:solidFill>
                          <a:latin typeface="Arial" panose="020B0604020202020204" pitchFamily="34" charset="0"/>
                          <a:cs typeface="Arial" panose="020B0604020202020204" pitchFamily="34" charset="0"/>
                        </a:rPr>
                        <a:t>Negative </a:t>
                      </a:r>
                    </a:p>
                  </a:txBody>
                  <a:tcPr anchor="ctr">
                    <a:solidFill>
                      <a:schemeClr val="accent3">
                        <a:lumMod val="20000"/>
                        <a:lumOff val="80000"/>
                      </a:schemeClr>
                    </a:solidFill>
                  </a:tcPr>
                </a:tc>
                <a:extLst>
                  <a:ext uri="{0D108BD9-81ED-4DB2-BD59-A6C34878D82A}">
                    <a16:rowId xmlns:a16="http://schemas.microsoft.com/office/drawing/2014/main" val="2382509020"/>
                  </a:ext>
                </a:extLst>
              </a:tr>
              <a:tr h="1206770">
                <a:tc>
                  <a:txBody>
                    <a:bodyPr/>
                    <a:lstStyle/>
                    <a:p>
                      <a:pPr algn="ctr"/>
                      <a:r>
                        <a:rPr lang="en-US" sz="2100" dirty="0">
                          <a:latin typeface="Arial" panose="020B0604020202020204" pitchFamily="34" charset="0"/>
                          <a:cs typeface="Arial" panose="020B0604020202020204" pitchFamily="34" charset="0"/>
                        </a:rPr>
                        <a:t>Firmness, control, clarity, accountability</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Bossy, overbearing, disabling &amp; disengaging</a:t>
                      </a:r>
                    </a:p>
                  </a:txBody>
                  <a:tcPr anchor="ctr">
                    <a:solidFill>
                      <a:schemeClr val="accent3">
                        <a:lumMod val="20000"/>
                        <a:lumOff val="80000"/>
                      </a:schemeClr>
                    </a:solidFill>
                  </a:tcPr>
                </a:tc>
                <a:extLst>
                  <a:ext uri="{0D108BD9-81ED-4DB2-BD59-A6C34878D82A}">
                    <a16:rowId xmlns:a16="http://schemas.microsoft.com/office/drawing/2014/main" val="1881697591"/>
                  </a:ext>
                </a:extLst>
              </a:tr>
              <a:tr h="1144396">
                <a:tc>
                  <a:txBody>
                    <a:bodyPr/>
                    <a:lstStyle/>
                    <a:p>
                      <a:pPr algn="ctr"/>
                      <a:r>
                        <a:rPr lang="en-US" sz="2100" dirty="0">
                          <a:latin typeface="Arial" panose="020B0604020202020204" pitchFamily="34" charset="0"/>
                          <a:cs typeface="Arial" panose="020B0604020202020204" pitchFamily="34" charset="0"/>
                        </a:rPr>
                        <a:t>Caring, loving, kind generous</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“Rescuers need victims”; disable people doing things for themselves</a:t>
                      </a:r>
                    </a:p>
                  </a:txBody>
                  <a:tcPr anchor="ctr">
                    <a:solidFill>
                      <a:schemeClr val="accent3">
                        <a:lumMod val="20000"/>
                        <a:lumOff val="80000"/>
                      </a:schemeClr>
                    </a:solidFill>
                  </a:tcPr>
                </a:tc>
                <a:extLst>
                  <a:ext uri="{0D108BD9-81ED-4DB2-BD59-A6C34878D82A}">
                    <a16:rowId xmlns:a16="http://schemas.microsoft.com/office/drawing/2014/main" val="1557533029"/>
                  </a:ext>
                </a:extLst>
              </a:tr>
              <a:tr h="1293775">
                <a:tc>
                  <a:txBody>
                    <a:bodyPr/>
                    <a:lstStyle/>
                    <a:p>
                      <a:pPr algn="ctr"/>
                      <a:r>
                        <a:rPr lang="en-US" sz="2100" dirty="0">
                          <a:latin typeface="Arial" panose="020B0604020202020204" pitchFamily="34" charset="0"/>
                          <a:cs typeface="Arial" panose="020B0604020202020204" pitchFamily="34" charset="0"/>
                        </a:rPr>
                        <a:t>Logical, rational, problem-solving, balance conflict</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Boring, pedantic, limited use of feelings/values</a:t>
                      </a:r>
                    </a:p>
                  </a:txBody>
                  <a:tcPr anchor="ctr">
                    <a:solidFill>
                      <a:schemeClr val="accent3">
                        <a:lumMod val="20000"/>
                        <a:lumOff val="80000"/>
                      </a:schemeClr>
                    </a:solidFill>
                  </a:tcPr>
                </a:tc>
                <a:extLst>
                  <a:ext uri="{0D108BD9-81ED-4DB2-BD59-A6C34878D82A}">
                    <a16:rowId xmlns:a16="http://schemas.microsoft.com/office/drawing/2014/main" val="625229722"/>
                  </a:ext>
                </a:extLst>
              </a:tr>
              <a:tr h="1081655">
                <a:tc>
                  <a:txBody>
                    <a:bodyPr/>
                    <a:lstStyle/>
                    <a:p>
                      <a:pPr algn="ctr"/>
                      <a:r>
                        <a:rPr lang="en-US" sz="2100" dirty="0">
                          <a:latin typeface="Arial" panose="020B0604020202020204" pitchFamily="34" charset="0"/>
                          <a:cs typeface="Arial" panose="020B0604020202020204" pitchFamily="34" charset="0"/>
                        </a:rPr>
                        <a:t>Polite, courteous, accepting, amenable</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Sit quietly, can’t say “no”; </a:t>
                      </a:r>
                      <a:r>
                        <a:rPr lang="en-US" sz="2100" b="1" dirty="0">
                          <a:latin typeface="Arial" panose="020B0604020202020204" pitchFamily="34" charset="0"/>
                          <a:cs typeface="Arial" panose="020B0604020202020204" pitchFamily="34" charset="0"/>
                        </a:rPr>
                        <a:t>or </a:t>
                      </a:r>
                      <a:r>
                        <a:rPr lang="en-US" sz="2100" b="0" dirty="0">
                          <a:latin typeface="Arial" panose="020B0604020202020204" pitchFamily="34" charset="0"/>
                          <a:cs typeface="Arial" panose="020B0604020202020204" pitchFamily="34" charset="0"/>
                        </a:rPr>
                        <a:t>aggressive, rebellious (or both)</a:t>
                      </a:r>
                      <a:endParaRPr lang="en-US" sz="2100" dirty="0">
                        <a:latin typeface="Arial" panose="020B0604020202020204" pitchFamily="34" charset="0"/>
                        <a:cs typeface="Arial" panose="020B0604020202020204" pitchFamily="34" charset="0"/>
                      </a:endParaRPr>
                    </a:p>
                  </a:txBody>
                  <a:tcPr anchor="ctr">
                    <a:solidFill>
                      <a:schemeClr val="accent3">
                        <a:lumMod val="20000"/>
                        <a:lumOff val="80000"/>
                      </a:schemeClr>
                    </a:solidFill>
                  </a:tcPr>
                </a:tc>
                <a:extLst>
                  <a:ext uri="{0D108BD9-81ED-4DB2-BD59-A6C34878D82A}">
                    <a16:rowId xmlns:a16="http://schemas.microsoft.com/office/drawing/2014/main" val="4201266756"/>
                  </a:ext>
                </a:extLst>
              </a:tr>
              <a:tr h="1033697">
                <a:tc>
                  <a:txBody>
                    <a:bodyPr/>
                    <a:lstStyle/>
                    <a:p>
                      <a:pPr algn="ctr"/>
                      <a:r>
                        <a:rPr lang="en-US" sz="2100" dirty="0">
                          <a:latin typeface="Arial" panose="020B0604020202020204" pitchFamily="34" charset="0"/>
                          <a:cs typeface="Arial" panose="020B0604020202020204" pitchFamily="34" charset="0"/>
                        </a:rPr>
                        <a:t>Friendliness, fun, creative, honest, use emotions</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Immature, childish, over emotional</a:t>
                      </a:r>
                    </a:p>
                  </a:txBody>
                  <a:tcPr anchor="ctr">
                    <a:solidFill>
                      <a:schemeClr val="accent3">
                        <a:lumMod val="20000"/>
                        <a:lumOff val="80000"/>
                      </a:schemeClr>
                    </a:solidFill>
                  </a:tcPr>
                </a:tc>
                <a:extLst>
                  <a:ext uri="{0D108BD9-81ED-4DB2-BD59-A6C34878D82A}">
                    <a16:rowId xmlns:a16="http://schemas.microsoft.com/office/drawing/2014/main" val="3991987523"/>
                  </a:ext>
                </a:extLst>
              </a:tr>
            </a:tbl>
          </a:graphicData>
        </a:graphic>
      </p:graphicFrame>
    </p:spTree>
    <p:extLst>
      <p:ext uri="{BB962C8B-B14F-4D97-AF65-F5344CB8AC3E}">
        <p14:creationId xmlns:p14="http://schemas.microsoft.com/office/powerpoint/2010/main" val="42886697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2" descr="Overly-controlling parents can affect their children's well-being">
            <a:extLst>
              <a:ext uri="{FF2B5EF4-FFF2-40B4-BE49-F238E27FC236}">
                <a16:creationId xmlns:a16="http://schemas.microsoft.com/office/drawing/2014/main" id="{F810D25F-9D3C-8825-1706-0C3B18D44BC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6328"/>
          <a:stretch/>
        </p:blipFill>
        <p:spPr bwMode="auto">
          <a:xfrm>
            <a:off x="2187793" y="1220152"/>
            <a:ext cx="1540308" cy="1354701"/>
          </a:xfrm>
          <a:prstGeom prst="rect">
            <a:avLst/>
          </a:prstGeom>
          <a:noFill/>
          <a:effectLst>
            <a:softEdge rad="58822"/>
          </a:effectLst>
          <a:extLst>
            <a:ext uri="{909E8E84-426E-40DD-AFC4-6F175D3DCCD1}">
              <a14:hiddenFill xmlns:a14="http://schemas.microsoft.com/office/drawing/2010/main">
                <a:solidFill>
                  <a:srgbClr val="FFFFFF"/>
                </a:solidFill>
              </a14:hiddenFill>
            </a:ext>
          </a:extLst>
        </p:spPr>
      </p:pic>
      <p:pic>
        <p:nvPicPr>
          <p:cNvPr id="6" name="Picture 2" descr="Overly-controlling parents can affect their children's well-being">
            <a:extLst>
              <a:ext uri="{FF2B5EF4-FFF2-40B4-BE49-F238E27FC236}">
                <a16:creationId xmlns:a16="http://schemas.microsoft.com/office/drawing/2014/main" id="{CA348CCF-5412-5271-CD88-A581B891787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6328"/>
          <a:stretch/>
        </p:blipFill>
        <p:spPr bwMode="auto">
          <a:xfrm flipH="1">
            <a:off x="8463899" y="1203499"/>
            <a:ext cx="1540308" cy="1354701"/>
          </a:xfrm>
          <a:prstGeom prst="rect">
            <a:avLst/>
          </a:prstGeom>
          <a:noFill/>
          <a:effectLst>
            <a:softEdge rad="64441"/>
          </a:effectLst>
          <a:extLst>
            <a:ext uri="{909E8E84-426E-40DD-AFC4-6F175D3DCCD1}">
              <a14:hiddenFill xmlns:a14="http://schemas.microsoft.com/office/drawing/2010/main">
                <a:solidFill>
                  <a:srgbClr val="FFFFFF"/>
                </a:solidFill>
              </a14:hiddenFill>
            </a:ext>
          </a:extLst>
        </p:spPr>
      </p:pic>
      <p:sp>
        <p:nvSpPr>
          <p:cNvPr id="7" name="Title 1">
            <a:extLst>
              <a:ext uri="{FF2B5EF4-FFF2-40B4-BE49-F238E27FC236}">
                <a16:creationId xmlns:a16="http://schemas.microsoft.com/office/drawing/2014/main" id="{D169D199-1C92-9E70-F863-E1A3930D88EB}"/>
              </a:ext>
            </a:extLst>
          </p:cNvPr>
          <p:cNvSpPr>
            <a:spLocks noGrp="1"/>
          </p:cNvSpPr>
          <p:nvPr>
            <p:ph type="title"/>
          </p:nvPr>
        </p:nvSpPr>
        <p:spPr>
          <a:xfrm>
            <a:off x="381902" y="288655"/>
            <a:ext cx="11432499" cy="917348"/>
          </a:xfrm>
        </p:spPr>
        <p:txBody>
          <a:bodyPr>
            <a:normAutofit/>
          </a:bodyPr>
          <a:lstStyle/>
          <a:p>
            <a:r>
              <a:rPr lang="en-US" dirty="0">
                <a:latin typeface="Arial"/>
                <a:cs typeface="Arial"/>
              </a:rPr>
              <a:t>How do we build relationships with others?</a:t>
            </a:r>
            <a:endParaRPr lang="en-US" i="1" dirty="0">
              <a:latin typeface="Arial"/>
              <a:cs typeface="Arial"/>
            </a:endParaRPr>
          </a:p>
        </p:txBody>
      </p:sp>
      <p:sp>
        <p:nvSpPr>
          <p:cNvPr id="8" name="TextBox 7">
            <a:extLst>
              <a:ext uri="{FF2B5EF4-FFF2-40B4-BE49-F238E27FC236}">
                <a16:creationId xmlns:a16="http://schemas.microsoft.com/office/drawing/2014/main" id="{77CBB89F-55F4-1123-2735-5AFE8901154C}"/>
              </a:ext>
            </a:extLst>
          </p:cNvPr>
          <p:cNvSpPr txBox="1"/>
          <p:nvPr/>
        </p:nvSpPr>
        <p:spPr>
          <a:xfrm>
            <a:off x="5203031" y="1646140"/>
            <a:ext cx="1785938" cy="584775"/>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Parent</a:t>
            </a:r>
          </a:p>
        </p:txBody>
      </p:sp>
      <p:sp>
        <p:nvSpPr>
          <p:cNvPr id="9" name="TextBox 8">
            <a:extLst>
              <a:ext uri="{FF2B5EF4-FFF2-40B4-BE49-F238E27FC236}">
                <a16:creationId xmlns:a16="http://schemas.microsoft.com/office/drawing/2014/main" id="{3A070C56-7C75-B5BE-8F3C-77FB9630E020}"/>
              </a:ext>
            </a:extLst>
          </p:cNvPr>
          <p:cNvSpPr txBox="1"/>
          <p:nvPr/>
        </p:nvSpPr>
        <p:spPr>
          <a:xfrm>
            <a:off x="5105400" y="3538340"/>
            <a:ext cx="1785938" cy="584775"/>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Adult</a:t>
            </a:r>
          </a:p>
        </p:txBody>
      </p:sp>
      <p:sp>
        <p:nvSpPr>
          <p:cNvPr id="10" name="TextBox 9">
            <a:extLst>
              <a:ext uri="{FF2B5EF4-FFF2-40B4-BE49-F238E27FC236}">
                <a16:creationId xmlns:a16="http://schemas.microsoft.com/office/drawing/2014/main" id="{191AE650-85D4-DBD0-C3F7-9D59A44A1CF1}"/>
              </a:ext>
            </a:extLst>
          </p:cNvPr>
          <p:cNvSpPr txBox="1"/>
          <p:nvPr/>
        </p:nvSpPr>
        <p:spPr>
          <a:xfrm>
            <a:off x="5105400" y="5430540"/>
            <a:ext cx="1785938" cy="584775"/>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Child</a:t>
            </a:r>
          </a:p>
        </p:txBody>
      </p:sp>
      <p:pic>
        <p:nvPicPr>
          <p:cNvPr id="11" name="Picture 4" descr="48 Questions That'll Make Awkward Small Talk So Much Easier | Cleverism">
            <a:extLst>
              <a:ext uri="{FF2B5EF4-FFF2-40B4-BE49-F238E27FC236}">
                <a16:creationId xmlns:a16="http://schemas.microsoft.com/office/drawing/2014/main" id="{F482A183-8C12-6B63-C244-46793067C20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9677"/>
          <a:stretch/>
        </p:blipFill>
        <p:spPr bwMode="auto">
          <a:xfrm>
            <a:off x="1666654" y="3143222"/>
            <a:ext cx="2061447" cy="1375012"/>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48 Questions That'll Make Awkward Small Talk So Much Easier | Cleverism">
            <a:extLst>
              <a:ext uri="{FF2B5EF4-FFF2-40B4-BE49-F238E27FC236}">
                <a16:creationId xmlns:a16="http://schemas.microsoft.com/office/drawing/2014/main" id="{17DC5D6E-5C7D-76D4-55C5-D54468656DE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9677"/>
          <a:stretch/>
        </p:blipFill>
        <p:spPr bwMode="auto">
          <a:xfrm flipH="1">
            <a:off x="8463900" y="3143222"/>
            <a:ext cx="2061446" cy="1375012"/>
          </a:xfrm>
          <a:prstGeom prst="rect">
            <a:avLst/>
          </a:prstGeom>
          <a:noFill/>
          <a:extLst>
            <a:ext uri="{909E8E84-426E-40DD-AFC4-6F175D3DCCD1}">
              <a14:hiddenFill xmlns:a14="http://schemas.microsoft.com/office/drawing/2010/main">
                <a:solidFill>
                  <a:srgbClr val="FFFFFF"/>
                </a:solidFill>
              </a14:hiddenFill>
            </a:ext>
          </a:extLst>
        </p:spPr>
      </p:pic>
      <p:cxnSp>
        <p:nvCxnSpPr>
          <p:cNvPr id="14" name="Straight Arrow Connector 13">
            <a:extLst>
              <a:ext uri="{FF2B5EF4-FFF2-40B4-BE49-F238E27FC236}">
                <a16:creationId xmlns:a16="http://schemas.microsoft.com/office/drawing/2014/main" id="{4250A42F-5A12-0627-91A0-6D1BC6B227AA}"/>
              </a:ext>
            </a:extLst>
          </p:cNvPr>
          <p:cNvCxnSpPr/>
          <p:nvPr/>
        </p:nvCxnSpPr>
        <p:spPr>
          <a:xfrm>
            <a:off x="4669625" y="1646140"/>
            <a:ext cx="2886075" cy="0"/>
          </a:xfrm>
          <a:prstGeom prst="straightConnector1">
            <a:avLst/>
          </a:prstGeom>
          <a:ln w="63500">
            <a:solidFill>
              <a:schemeClr val="dk1">
                <a:alpha val="29891"/>
              </a:schemeClr>
            </a:solidFill>
            <a:tailEnd type="triangle"/>
          </a:ln>
        </p:spPr>
        <p:style>
          <a:lnRef idx="3">
            <a:schemeClr val="dk1"/>
          </a:lnRef>
          <a:fillRef idx="0">
            <a:schemeClr val="dk1"/>
          </a:fillRef>
          <a:effectRef idx="2">
            <a:schemeClr val="dk1"/>
          </a:effectRef>
          <a:fontRef idx="minor">
            <a:schemeClr val="tx1"/>
          </a:fontRef>
        </p:style>
      </p:cxnSp>
      <p:cxnSp>
        <p:nvCxnSpPr>
          <p:cNvPr id="15" name="Straight Arrow Connector 14">
            <a:extLst>
              <a:ext uri="{FF2B5EF4-FFF2-40B4-BE49-F238E27FC236}">
                <a16:creationId xmlns:a16="http://schemas.microsoft.com/office/drawing/2014/main" id="{1626E797-1AEA-B910-C80D-D3DAF51B78EF}"/>
              </a:ext>
            </a:extLst>
          </p:cNvPr>
          <p:cNvCxnSpPr>
            <a:cxnSpLocks/>
          </p:cNvCxnSpPr>
          <p:nvPr/>
        </p:nvCxnSpPr>
        <p:spPr>
          <a:xfrm flipH="1">
            <a:off x="4595806" y="2230915"/>
            <a:ext cx="2886075" cy="0"/>
          </a:xfrm>
          <a:prstGeom prst="straightConnector1">
            <a:avLst/>
          </a:prstGeom>
          <a:ln w="63500">
            <a:solidFill>
              <a:schemeClr val="dk1">
                <a:alpha val="29086"/>
              </a:schemeClr>
            </a:solidFill>
            <a:tailEnd type="triangle"/>
          </a:ln>
        </p:spPr>
        <p:style>
          <a:lnRef idx="3">
            <a:schemeClr val="dk1"/>
          </a:lnRef>
          <a:fillRef idx="0">
            <a:schemeClr val="dk1"/>
          </a:fillRef>
          <a:effectRef idx="2">
            <a:schemeClr val="dk1"/>
          </a:effectRef>
          <a:fontRef idx="minor">
            <a:schemeClr val="tx1"/>
          </a:fontRef>
        </p:style>
      </p:cxnSp>
      <p:cxnSp>
        <p:nvCxnSpPr>
          <p:cNvPr id="18" name="Straight Arrow Connector 17">
            <a:extLst>
              <a:ext uri="{FF2B5EF4-FFF2-40B4-BE49-F238E27FC236}">
                <a16:creationId xmlns:a16="http://schemas.microsoft.com/office/drawing/2014/main" id="{06688BD1-76FE-A80A-6FDC-18B006AEA0BA}"/>
              </a:ext>
            </a:extLst>
          </p:cNvPr>
          <p:cNvCxnSpPr>
            <a:cxnSpLocks/>
          </p:cNvCxnSpPr>
          <p:nvPr/>
        </p:nvCxnSpPr>
        <p:spPr>
          <a:xfrm>
            <a:off x="4325903" y="2840819"/>
            <a:ext cx="3846547" cy="2602719"/>
          </a:xfrm>
          <a:prstGeom prst="straightConnector1">
            <a:avLst/>
          </a:prstGeom>
          <a:ln w="63500">
            <a:solidFill>
              <a:schemeClr val="dk1">
                <a:alpha val="30000"/>
              </a:schemeClr>
            </a:solidFill>
            <a:tailEnd type="triangle"/>
          </a:ln>
        </p:spPr>
        <p:style>
          <a:lnRef idx="3">
            <a:schemeClr val="dk1"/>
          </a:lnRef>
          <a:fillRef idx="0">
            <a:schemeClr val="dk1"/>
          </a:fillRef>
          <a:effectRef idx="2">
            <a:schemeClr val="dk1"/>
          </a:effectRef>
          <a:fontRef idx="minor">
            <a:schemeClr val="tx1"/>
          </a:fontRef>
        </p:style>
      </p:cxnSp>
      <p:cxnSp>
        <p:nvCxnSpPr>
          <p:cNvPr id="21" name="Straight Arrow Connector 20">
            <a:extLst>
              <a:ext uri="{FF2B5EF4-FFF2-40B4-BE49-F238E27FC236}">
                <a16:creationId xmlns:a16="http://schemas.microsoft.com/office/drawing/2014/main" id="{A4B593AC-BE63-1C55-4F4F-E2DA4BCEBD11}"/>
              </a:ext>
            </a:extLst>
          </p:cNvPr>
          <p:cNvCxnSpPr>
            <a:cxnSpLocks/>
          </p:cNvCxnSpPr>
          <p:nvPr/>
        </p:nvCxnSpPr>
        <p:spPr>
          <a:xfrm flipH="1" flipV="1">
            <a:off x="4471988" y="2574853"/>
            <a:ext cx="3618759" cy="3360173"/>
          </a:xfrm>
          <a:prstGeom prst="straightConnector1">
            <a:avLst/>
          </a:prstGeom>
          <a:ln w="63500">
            <a:solidFill>
              <a:schemeClr val="dk1">
                <a:alpha val="30000"/>
              </a:schemeClr>
            </a:solidFill>
            <a:tailEnd type="triangle"/>
          </a:ln>
        </p:spPr>
        <p:style>
          <a:lnRef idx="3">
            <a:schemeClr val="dk1"/>
          </a:lnRef>
          <a:fillRef idx="0">
            <a:schemeClr val="dk1"/>
          </a:fillRef>
          <a:effectRef idx="2">
            <a:schemeClr val="dk1"/>
          </a:effectRef>
          <a:fontRef idx="minor">
            <a:schemeClr val="tx1"/>
          </a:fontRef>
        </p:style>
      </p:cxnSp>
      <p:pic>
        <p:nvPicPr>
          <p:cNvPr id="7170" name="Picture 2" descr="8 Things You Can Do When Your Child Is Belligerent">
            <a:extLst>
              <a:ext uri="{FF2B5EF4-FFF2-40B4-BE49-F238E27FC236}">
                <a16:creationId xmlns:a16="http://schemas.microsoft.com/office/drawing/2014/main" id="{1E8CAB3C-C8B5-3C3C-1225-A043E9B3B97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22086"/>
          <a:stretch/>
        </p:blipFill>
        <p:spPr bwMode="auto">
          <a:xfrm>
            <a:off x="1666417" y="5083390"/>
            <a:ext cx="1699493" cy="1451512"/>
          </a:xfrm>
          <a:prstGeom prst="rect">
            <a:avLst/>
          </a:prstGeom>
          <a:noFill/>
          <a:effectLst>
            <a:softEdge rad="193071"/>
          </a:effectLst>
          <a:extLst>
            <a:ext uri="{909E8E84-426E-40DD-AFC4-6F175D3DCCD1}">
              <a14:hiddenFill xmlns:a14="http://schemas.microsoft.com/office/drawing/2010/main">
                <a:solidFill>
                  <a:srgbClr val="FFFFFF"/>
                </a:solidFill>
              </a14:hiddenFill>
            </a:ext>
          </a:extLst>
        </p:spPr>
      </p:pic>
      <p:pic>
        <p:nvPicPr>
          <p:cNvPr id="26" name="Picture 2" descr="8 Things You Can Do When Your Child Is Belligerent">
            <a:extLst>
              <a:ext uri="{FF2B5EF4-FFF2-40B4-BE49-F238E27FC236}">
                <a16:creationId xmlns:a16="http://schemas.microsoft.com/office/drawing/2014/main" id="{A6C178B3-5D7D-0AB2-04B6-9B7ECADF770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27626"/>
          <a:stretch/>
        </p:blipFill>
        <p:spPr bwMode="auto">
          <a:xfrm flipH="1">
            <a:off x="9007056" y="5083389"/>
            <a:ext cx="1491949" cy="1371799"/>
          </a:xfrm>
          <a:prstGeom prst="rect">
            <a:avLst/>
          </a:prstGeom>
          <a:noFill/>
          <a:effectLst>
            <a:softEdge rad="124782"/>
          </a:effectLst>
          <a:extLst>
            <a:ext uri="{909E8E84-426E-40DD-AFC4-6F175D3DCCD1}">
              <a14:hiddenFill xmlns:a14="http://schemas.microsoft.com/office/drawing/2010/main">
                <a:solidFill>
                  <a:srgbClr val="FFFFFF"/>
                </a:solidFill>
              </a14:hiddenFill>
            </a:ext>
          </a:extLst>
        </p:spPr>
      </p:pic>
      <p:cxnSp>
        <p:nvCxnSpPr>
          <p:cNvPr id="27" name="Straight Arrow Connector 26">
            <a:extLst>
              <a:ext uri="{FF2B5EF4-FFF2-40B4-BE49-F238E27FC236}">
                <a16:creationId xmlns:a16="http://schemas.microsoft.com/office/drawing/2014/main" id="{2F5B1427-2807-603B-CB10-82875DA1D8C2}"/>
              </a:ext>
            </a:extLst>
          </p:cNvPr>
          <p:cNvCxnSpPr>
            <a:cxnSpLocks/>
          </p:cNvCxnSpPr>
          <p:nvPr/>
        </p:nvCxnSpPr>
        <p:spPr>
          <a:xfrm flipH="1">
            <a:off x="4743446" y="6273630"/>
            <a:ext cx="2886075" cy="0"/>
          </a:xfrm>
          <a:prstGeom prst="straightConnector1">
            <a:avLst/>
          </a:prstGeom>
          <a:ln w="63500">
            <a:solidFill>
              <a:schemeClr val="dk1">
                <a:alpha val="29086"/>
              </a:schemeClr>
            </a:solidFill>
            <a:tailEnd type="triangle"/>
          </a:ln>
        </p:spPr>
        <p:style>
          <a:lnRef idx="3">
            <a:schemeClr val="dk1"/>
          </a:lnRef>
          <a:fillRef idx="0">
            <a:schemeClr val="dk1"/>
          </a:fillRef>
          <a:effectRef idx="2">
            <a:schemeClr val="dk1"/>
          </a:effectRef>
          <a:fontRef idx="minor">
            <a:schemeClr val="tx1"/>
          </a:fontRef>
        </p:style>
      </p:cxnSp>
      <p:cxnSp>
        <p:nvCxnSpPr>
          <p:cNvPr id="28" name="Straight Arrow Connector 27">
            <a:extLst>
              <a:ext uri="{FF2B5EF4-FFF2-40B4-BE49-F238E27FC236}">
                <a16:creationId xmlns:a16="http://schemas.microsoft.com/office/drawing/2014/main" id="{6DEFC793-F08F-7B8D-C736-6C18CB36F005}"/>
              </a:ext>
            </a:extLst>
          </p:cNvPr>
          <p:cNvCxnSpPr>
            <a:cxnSpLocks/>
          </p:cNvCxnSpPr>
          <p:nvPr/>
        </p:nvCxnSpPr>
        <p:spPr>
          <a:xfrm flipH="1">
            <a:off x="4652961" y="4175025"/>
            <a:ext cx="2886075" cy="0"/>
          </a:xfrm>
          <a:prstGeom prst="straightConnector1">
            <a:avLst/>
          </a:prstGeom>
          <a:ln w="63500">
            <a:solidFill>
              <a:srgbClr val="FF40FF"/>
            </a:solidFill>
            <a:tailEnd type="triangle"/>
          </a:ln>
        </p:spPr>
        <p:style>
          <a:lnRef idx="3">
            <a:schemeClr val="dk1"/>
          </a:lnRef>
          <a:fillRef idx="0">
            <a:schemeClr val="dk1"/>
          </a:fillRef>
          <a:effectRef idx="2">
            <a:schemeClr val="dk1"/>
          </a:effectRef>
          <a:fontRef idx="minor">
            <a:schemeClr val="tx1"/>
          </a:fontRef>
        </p:style>
      </p:cxnSp>
      <p:cxnSp>
        <p:nvCxnSpPr>
          <p:cNvPr id="29" name="Straight Arrow Connector 28">
            <a:extLst>
              <a:ext uri="{FF2B5EF4-FFF2-40B4-BE49-F238E27FC236}">
                <a16:creationId xmlns:a16="http://schemas.microsoft.com/office/drawing/2014/main" id="{6294D8B7-1F87-1EBD-9A2F-D02A679A0071}"/>
              </a:ext>
            </a:extLst>
          </p:cNvPr>
          <p:cNvCxnSpPr/>
          <p:nvPr/>
        </p:nvCxnSpPr>
        <p:spPr>
          <a:xfrm>
            <a:off x="4669626" y="3538340"/>
            <a:ext cx="2886075" cy="0"/>
          </a:xfrm>
          <a:prstGeom prst="straightConnector1">
            <a:avLst/>
          </a:prstGeom>
          <a:ln w="63500">
            <a:solidFill>
              <a:srgbClr val="FF40FF"/>
            </a:solidFill>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453442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3D18709B-75B7-B0EF-BDAE-9059CAFCDAE8}"/>
              </a:ext>
            </a:extLst>
          </p:cNvPr>
          <p:cNvSpPr txBox="1">
            <a:spLocks/>
          </p:cNvSpPr>
          <p:nvPr/>
        </p:nvSpPr>
        <p:spPr>
          <a:xfrm>
            <a:off x="93408" y="285750"/>
            <a:ext cx="6893179" cy="948491"/>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4000" dirty="0">
                <a:latin typeface="Arial" panose="020B0604020202020204" pitchFamily="34" charset="0"/>
                <a:cs typeface="Arial" panose="020B0604020202020204" pitchFamily="34" charset="0"/>
              </a:rPr>
              <a:t>Noticing Drama Triangles…</a:t>
            </a:r>
          </a:p>
        </p:txBody>
      </p:sp>
      <p:pic>
        <p:nvPicPr>
          <p:cNvPr id="5" name="Picture 2" descr="Victim Stock Illustrations – 24,032 Victim Stock Illustrations, Vectors &amp;  Clipart - Dreamstime">
            <a:extLst>
              <a:ext uri="{FF2B5EF4-FFF2-40B4-BE49-F238E27FC236}">
                <a16:creationId xmlns:a16="http://schemas.microsoft.com/office/drawing/2014/main" id="{BEC93F3D-905F-039A-270B-2ECB1EDFB18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570" b="9983"/>
          <a:stretch/>
        </p:blipFill>
        <p:spPr bwMode="auto">
          <a:xfrm>
            <a:off x="5092342" y="4348738"/>
            <a:ext cx="2007316" cy="1457477"/>
          </a:xfrm>
          <a:prstGeom prst="rect">
            <a:avLst/>
          </a:prstGeom>
          <a:noFill/>
          <a:effectLst>
            <a:softEdge rad="220812"/>
          </a:effectLst>
          <a:extLst>
            <a:ext uri="{909E8E84-426E-40DD-AFC4-6F175D3DCCD1}">
              <a14:hiddenFill xmlns:a14="http://schemas.microsoft.com/office/drawing/2010/main">
                <a:solidFill>
                  <a:srgbClr val="FFFFFF"/>
                </a:solidFill>
              </a14:hiddenFill>
            </a:ext>
          </a:extLst>
        </p:spPr>
      </p:pic>
      <p:pic>
        <p:nvPicPr>
          <p:cNvPr id="6" name="Picture 4" descr="bully clipart png - Clip Art Library">
            <a:extLst>
              <a:ext uri="{FF2B5EF4-FFF2-40B4-BE49-F238E27FC236}">
                <a16:creationId xmlns:a16="http://schemas.microsoft.com/office/drawing/2014/main" id="{C90D8E6E-6CBA-1BF9-87C1-19C9DD93D6D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58137" y="1299167"/>
            <a:ext cx="1671638" cy="1671638"/>
          </a:xfrm>
          <a:prstGeom prst="rect">
            <a:avLst/>
          </a:prstGeom>
          <a:noFill/>
          <a:effectLst>
            <a:softEdge rad="146803"/>
          </a:effectLst>
          <a:extLst>
            <a:ext uri="{909E8E84-426E-40DD-AFC4-6F175D3DCCD1}">
              <a14:hiddenFill xmlns:a14="http://schemas.microsoft.com/office/drawing/2010/main">
                <a:solidFill>
                  <a:srgbClr val="FFFFFF"/>
                </a:solidFill>
              </a14:hiddenFill>
            </a:ext>
          </a:extLst>
        </p:spPr>
      </p:pic>
      <p:pic>
        <p:nvPicPr>
          <p:cNvPr id="7" name="Picture 6" descr="Framed Print - Cartoon Wonder Woman (Marvel Children's Bedroom Picture  Superman) | eBay">
            <a:extLst>
              <a:ext uri="{FF2B5EF4-FFF2-40B4-BE49-F238E27FC236}">
                <a16:creationId xmlns:a16="http://schemas.microsoft.com/office/drawing/2014/main" id="{CEC43579-E567-C093-2E63-E2E2527BB01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496099" y="1395024"/>
            <a:ext cx="1978270" cy="1671638"/>
          </a:xfrm>
          <a:prstGeom prst="rect">
            <a:avLst/>
          </a:prstGeom>
          <a:solidFill>
            <a:schemeClr val="accent1"/>
          </a:solidFill>
          <a:effectLst>
            <a:softEdge rad="167203"/>
          </a:effectLst>
        </p:spPr>
      </p:pic>
      <p:sp>
        <p:nvSpPr>
          <p:cNvPr id="8" name="Left-right Arrow 7">
            <a:extLst>
              <a:ext uri="{FF2B5EF4-FFF2-40B4-BE49-F238E27FC236}">
                <a16:creationId xmlns:a16="http://schemas.microsoft.com/office/drawing/2014/main" id="{B016783A-5BC6-7F39-38D3-253607056B92}"/>
              </a:ext>
            </a:extLst>
          </p:cNvPr>
          <p:cNvSpPr/>
          <p:nvPr/>
        </p:nvSpPr>
        <p:spPr>
          <a:xfrm>
            <a:off x="4778507" y="1916604"/>
            <a:ext cx="2634986" cy="436763"/>
          </a:xfrm>
          <a:prstGeom prst="leftRightArrow">
            <a:avLst/>
          </a:prstGeom>
          <a:gradFill>
            <a:gsLst>
              <a:gs pos="0">
                <a:srgbClr val="FFC000"/>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Left-right Arrow 8">
            <a:extLst>
              <a:ext uri="{FF2B5EF4-FFF2-40B4-BE49-F238E27FC236}">
                <a16:creationId xmlns:a16="http://schemas.microsoft.com/office/drawing/2014/main" id="{0B823E8B-1415-C1F4-7C34-510CE1418CA9}"/>
              </a:ext>
            </a:extLst>
          </p:cNvPr>
          <p:cNvSpPr/>
          <p:nvPr/>
        </p:nvSpPr>
        <p:spPr>
          <a:xfrm rot="19303277">
            <a:off x="7293892" y="3899524"/>
            <a:ext cx="1841794" cy="436763"/>
          </a:xfrm>
          <a:prstGeom prst="leftRightArrow">
            <a:avLst/>
          </a:prstGeom>
          <a:gradFill>
            <a:gsLst>
              <a:gs pos="0">
                <a:srgbClr val="FFC000"/>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Left-right Arrow 9">
            <a:extLst>
              <a:ext uri="{FF2B5EF4-FFF2-40B4-BE49-F238E27FC236}">
                <a16:creationId xmlns:a16="http://schemas.microsoft.com/office/drawing/2014/main" id="{4A92CEE8-E1D8-74C0-56CE-52FA54B11D0B}"/>
              </a:ext>
            </a:extLst>
          </p:cNvPr>
          <p:cNvSpPr/>
          <p:nvPr/>
        </p:nvSpPr>
        <p:spPr>
          <a:xfrm rot="2201243">
            <a:off x="3045563" y="4020214"/>
            <a:ext cx="1841794" cy="436763"/>
          </a:xfrm>
          <a:prstGeom prst="leftRightArrow">
            <a:avLst/>
          </a:prstGeom>
          <a:gradFill>
            <a:gsLst>
              <a:gs pos="0">
                <a:srgbClr val="FFC000"/>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A0666146-7C02-9FD2-3B35-DE296B2D65B8}"/>
              </a:ext>
            </a:extLst>
          </p:cNvPr>
          <p:cNvSpPr txBox="1"/>
          <p:nvPr/>
        </p:nvSpPr>
        <p:spPr>
          <a:xfrm>
            <a:off x="8443913" y="5882444"/>
            <a:ext cx="2071687" cy="400110"/>
          </a:xfrm>
          <a:prstGeom prst="rect">
            <a:avLst/>
          </a:prstGeom>
          <a:noFill/>
        </p:spPr>
        <p:txBody>
          <a:bodyPr wrap="square" rtlCol="0">
            <a:spAutoFit/>
          </a:bodyPr>
          <a:lstStyle/>
          <a:p>
            <a:r>
              <a:rPr lang="en-US" sz="2000" dirty="0" err="1">
                <a:latin typeface="Arial" panose="020B0604020202020204" pitchFamily="34" charset="0"/>
                <a:cs typeface="Arial" panose="020B0604020202020204" pitchFamily="34" charset="0"/>
              </a:rPr>
              <a:t>Karpman</a:t>
            </a:r>
            <a:r>
              <a:rPr lang="en-US" sz="2000" dirty="0">
                <a:latin typeface="Arial" panose="020B0604020202020204" pitchFamily="34" charset="0"/>
                <a:cs typeface="Arial" panose="020B0604020202020204" pitchFamily="34" charset="0"/>
              </a:rPr>
              <a:t> (1968)</a:t>
            </a:r>
          </a:p>
        </p:txBody>
      </p:sp>
    </p:spTree>
    <p:extLst>
      <p:ext uri="{BB962C8B-B14F-4D97-AF65-F5344CB8AC3E}">
        <p14:creationId xmlns:p14="http://schemas.microsoft.com/office/powerpoint/2010/main" val="2960119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FE0AD076-A30D-28E0-81C4-51DD1F8CF985}"/>
              </a:ext>
            </a:extLst>
          </p:cNvPr>
          <p:cNvSpPr txBox="1">
            <a:spLocks/>
          </p:cNvSpPr>
          <p:nvPr/>
        </p:nvSpPr>
        <p:spPr>
          <a:xfrm>
            <a:off x="93408" y="285750"/>
            <a:ext cx="6893179" cy="948491"/>
          </a:xfrm>
          <a:prstGeom prst="rect">
            <a:avLst/>
          </a:prstGeom>
        </p:spPr>
        <p:txBody>
          <a:bodyPr>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4000" dirty="0">
                <a:latin typeface="Arial" panose="020B0604020202020204" pitchFamily="34" charset="0"/>
                <a:cs typeface="Arial" panose="020B0604020202020204" pitchFamily="34" charset="0"/>
              </a:rPr>
              <a:t>Reframing…</a:t>
            </a:r>
          </a:p>
          <a:p>
            <a:pPr marL="0" indent="0">
              <a:buNone/>
            </a:pPr>
            <a:r>
              <a:rPr lang="en-US" sz="4000" dirty="0">
                <a:latin typeface="Arial" panose="020B0604020202020204" pitchFamily="34" charset="0"/>
                <a:cs typeface="Arial" panose="020B0604020202020204" pitchFamily="34" charset="0"/>
              </a:rPr>
              <a:t>“Fix” or Enable?</a:t>
            </a:r>
          </a:p>
        </p:txBody>
      </p:sp>
      <p:pic>
        <p:nvPicPr>
          <p:cNvPr id="5" name="Picture 2" descr="Victim Stock Illustrations – 24,032 Victim Stock Illustrations, Vectors &amp;  Clipart - Dreamstime">
            <a:extLst>
              <a:ext uri="{FF2B5EF4-FFF2-40B4-BE49-F238E27FC236}">
                <a16:creationId xmlns:a16="http://schemas.microsoft.com/office/drawing/2014/main" id="{BC5DC378-04A0-EBB7-DA74-CA0ABE8B9B7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570" b="9983"/>
          <a:stretch/>
        </p:blipFill>
        <p:spPr bwMode="auto">
          <a:xfrm>
            <a:off x="5341638" y="5476793"/>
            <a:ext cx="1508722" cy="1095457"/>
          </a:xfrm>
          <a:prstGeom prst="rect">
            <a:avLst/>
          </a:prstGeom>
          <a:noFill/>
          <a:effectLst>
            <a:softEdge rad="133692"/>
          </a:effectLst>
          <a:extLst>
            <a:ext uri="{909E8E84-426E-40DD-AFC4-6F175D3DCCD1}">
              <a14:hiddenFill xmlns:a14="http://schemas.microsoft.com/office/drawing/2010/main">
                <a:solidFill>
                  <a:srgbClr val="FFFFFF"/>
                </a:solidFill>
              </a14:hiddenFill>
            </a:ext>
          </a:extLst>
        </p:spPr>
      </p:pic>
      <p:pic>
        <p:nvPicPr>
          <p:cNvPr id="6" name="Picture 4" descr="bully clipart png - Clip Art Library">
            <a:extLst>
              <a:ext uri="{FF2B5EF4-FFF2-40B4-BE49-F238E27FC236}">
                <a16:creationId xmlns:a16="http://schemas.microsoft.com/office/drawing/2014/main" id="{ACAB7395-65CA-938F-AF64-A6BCA7C1A78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65910" y="3345390"/>
            <a:ext cx="1329849" cy="1329849"/>
          </a:xfrm>
          <a:prstGeom prst="rect">
            <a:avLst/>
          </a:prstGeom>
          <a:noFill/>
          <a:effectLst>
            <a:softEdge rad="171000"/>
          </a:effectLst>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A4884E4B-FBB9-E256-FF5D-2054EAB77C9D}"/>
              </a:ext>
            </a:extLst>
          </p:cNvPr>
          <p:cNvSpPr txBox="1"/>
          <p:nvPr/>
        </p:nvSpPr>
        <p:spPr>
          <a:xfrm>
            <a:off x="7558088" y="6215063"/>
            <a:ext cx="2071687" cy="369332"/>
          </a:xfrm>
          <a:prstGeom prst="rect">
            <a:avLst/>
          </a:prstGeom>
          <a:noFill/>
        </p:spPr>
        <p:txBody>
          <a:bodyPr wrap="square" rtlCol="0">
            <a:spAutoFit/>
          </a:bodyPr>
          <a:lstStyle/>
          <a:p>
            <a:r>
              <a:rPr lang="en-US" dirty="0">
                <a:latin typeface="Arial"/>
                <a:cs typeface="Arial"/>
              </a:rPr>
              <a:t>Emerald (2009)</a:t>
            </a:r>
          </a:p>
        </p:txBody>
      </p:sp>
      <p:pic>
        <p:nvPicPr>
          <p:cNvPr id="8" name="Picture 6" descr="Framed Print - Cartoon Wonder Woman (Marvel Children's Bedroom Picture  Superman) | eBay">
            <a:extLst>
              <a:ext uri="{FF2B5EF4-FFF2-40B4-BE49-F238E27FC236}">
                <a16:creationId xmlns:a16="http://schemas.microsoft.com/office/drawing/2014/main" id="{3B85FE15-BCD2-CB74-CD51-1BB17117D73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37808" y="3267601"/>
            <a:ext cx="1488281" cy="1257597"/>
          </a:xfrm>
          <a:prstGeom prst="rect">
            <a:avLst/>
          </a:prstGeom>
          <a:solidFill>
            <a:schemeClr val="accent1"/>
          </a:solidFill>
          <a:effectLst>
            <a:softEdge rad="160471"/>
          </a:effectLst>
        </p:spPr>
      </p:pic>
      <p:sp>
        <p:nvSpPr>
          <p:cNvPr id="9" name="TextBox 8">
            <a:extLst>
              <a:ext uri="{FF2B5EF4-FFF2-40B4-BE49-F238E27FC236}">
                <a16:creationId xmlns:a16="http://schemas.microsoft.com/office/drawing/2014/main" id="{95D165F8-85BA-4091-FD6C-6530D62DA834}"/>
              </a:ext>
            </a:extLst>
          </p:cNvPr>
          <p:cNvSpPr txBox="1"/>
          <p:nvPr/>
        </p:nvSpPr>
        <p:spPr>
          <a:xfrm>
            <a:off x="1646104" y="2802755"/>
            <a:ext cx="2071687" cy="461665"/>
          </a:xfrm>
          <a:prstGeom prst="rect">
            <a:avLst/>
          </a:prstGeom>
          <a:noFill/>
        </p:spPr>
        <p:txBody>
          <a:bodyPr wrap="square" rtlCol="0">
            <a:spAutoFit/>
          </a:bodyPr>
          <a:lstStyle/>
          <a:p>
            <a:pPr algn="ctr"/>
            <a:r>
              <a:rPr lang="en-US" sz="2400" b="1" dirty="0">
                <a:solidFill>
                  <a:srgbClr val="000000"/>
                </a:solidFill>
                <a:latin typeface="Arial"/>
                <a:cs typeface="Arial"/>
              </a:rPr>
              <a:t>Coach</a:t>
            </a:r>
          </a:p>
        </p:txBody>
      </p:sp>
      <p:sp>
        <p:nvSpPr>
          <p:cNvPr id="10" name="TextBox 9">
            <a:extLst>
              <a:ext uri="{FF2B5EF4-FFF2-40B4-BE49-F238E27FC236}">
                <a16:creationId xmlns:a16="http://schemas.microsoft.com/office/drawing/2014/main" id="{A40CCC56-8B19-227F-30F9-C938E0EAE247}"/>
              </a:ext>
            </a:extLst>
          </p:cNvPr>
          <p:cNvSpPr txBox="1"/>
          <p:nvPr/>
        </p:nvSpPr>
        <p:spPr>
          <a:xfrm>
            <a:off x="6351349" y="525698"/>
            <a:ext cx="2071687" cy="461665"/>
          </a:xfrm>
          <a:prstGeom prst="rect">
            <a:avLst/>
          </a:prstGeom>
          <a:noFill/>
        </p:spPr>
        <p:txBody>
          <a:bodyPr wrap="square" rtlCol="0">
            <a:spAutoFit/>
          </a:bodyPr>
          <a:lstStyle/>
          <a:p>
            <a:pPr algn="ctr"/>
            <a:r>
              <a:rPr lang="en-US" sz="2400" b="1" dirty="0">
                <a:solidFill>
                  <a:srgbClr val="000000"/>
                </a:solidFill>
                <a:latin typeface="Arial"/>
                <a:cs typeface="Arial"/>
              </a:rPr>
              <a:t>Creator</a:t>
            </a:r>
          </a:p>
        </p:txBody>
      </p:sp>
      <p:sp>
        <p:nvSpPr>
          <p:cNvPr id="11" name="TextBox 10">
            <a:extLst>
              <a:ext uri="{FF2B5EF4-FFF2-40B4-BE49-F238E27FC236}">
                <a16:creationId xmlns:a16="http://schemas.microsoft.com/office/drawing/2014/main" id="{08277161-6D72-8AAF-7FA2-11FA05C00A8E}"/>
              </a:ext>
            </a:extLst>
          </p:cNvPr>
          <p:cNvSpPr txBox="1"/>
          <p:nvPr/>
        </p:nvSpPr>
        <p:spPr>
          <a:xfrm>
            <a:off x="8394990" y="2776805"/>
            <a:ext cx="2071687" cy="461665"/>
          </a:xfrm>
          <a:prstGeom prst="rect">
            <a:avLst/>
          </a:prstGeom>
          <a:noFill/>
        </p:spPr>
        <p:txBody>
          <a:bodyPr wrap="square" rtlCol="0">
            <a:spAutoFit/>
          </a:bodyPr>
          <a:lstStyle/>
          <a:p>
            <a:pPr algn="ctr"/>
            <a:r>
              <a:rPr lang="en-US" sz="2400" b="1" dirty="0">
                <a:solidFill>
                  <a:srgbClr val="000000"/>
                </a:solidFill>
                <a:latin typeface="Arial"/>
                <a:cs typeface="Arial"/>
              </a:rPr>
              <a:t>Challenger</a:t>
            </a:r>
          </a:p>
        </p:txBody>
      </p:sp>
      <p:sp>
        <p:nvSpPr>
          <p:cNvPr id="12" name="Left-right Arrow 11">
            <a:extLst>
              <a:ext uri="{FF2B5EF4-FFF2-40B4-BE49-F238E27FC236}">
                <a16:creationId xmlns:a16="http://schemas.microsoft.com/office/drawing/2014/main" id="{89918408-1178-F4F7-0B8A-AC7FD1657A7C}"/>
              </a:ext>
            </a:extLst>
          </p:cNvPr>
          <p:cNvSpPr/>
          <p:nvPr/>
        </p:nvSpPr>
        <p:spPr>
          <a:xfrm>
            <a:off x="4778506" y="2815207"/>
            <a:ext cx="2634986" cy="436763"/>
          </a:xfrm>
          <a:prstGeom prst="leftRightArrow">
            <a:avLst/>
          </a:prstGeom>
          <a:gradFill>
            <a:gsLst>
              <a:gs pos="0">
                <a:srgbClr val="FFC000">
                  <a:alpha val="49984"/>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Left-right Arrow 12">
            <a:extLst>
              <a:ext uri="{FF2B5EF4-FFF2-40B4-BE49-F238E27FC236}">
                <a16:creationId xmlns:a16="http://schemas.microsoft.com/office/drawing/2014/main" id="{E5DFCA15-3E18-9805-B2C8-530EA5B60F60}"/>
              </a:ext>
            </a:extLst>
          </p:cNvPr>
          <p:cNvSpPr/>
          <p:nvPr/>
        </p:nvSpPr>
        <p:spPr>
          <a:xfrm rot="2859251">
            <a:off x="4134396" y="4439083"/>
            <a:ext cx="1440081" cy="436763"/>
          </a:xfrm>
          <a:prstGeom prst="leftRightArrow">
            <a:avLst/>
          </a:prstGeom>
          <a:gradFill>
            <a:gsLst>
              <a:gs pos="0">
                <a:srgbClr val="FFC000">
                  <a:alpha val="49593"/>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riangle 13">
            <a:extLst>
              <a:ext uri="{FF2B5EF4-FFF2-40B4-BE49-F238E27FC236}">
                <a16:creationId xmlns:a16="http://schemas.microsoft.com/office/drawing/2014/main" id="{DC5ABDA4-8AF3-C906-63CC-A44B36E9D91D}"/>
              </a:ext>
            </a:extLst>
          </p:cNvPr>
          <p:cNvSpPr/>
          <p:nvPr/>
        </p:nvSpPr>
        <p:spPr>
          <a:xfrm rot="10800000">
            <a:off x="4565382" y="3345388"/>
            <a:ext cx="3061230" cy="1439401"/>
          </a:xfrm>
          <a:prstGeom prst="triangle">
            <a:avLst/>
          </a:prstGeom>
          <a:solidFill>
            <a:srgbClr val="FC7CC8">
              <a:alpha val="4902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Left-right Arrow 14">
            <a:extLst>
              <a:ext uri="{FF2B5EF4-FFF2-40B4-BE49-F238E27FC236}">
                <a16:creationId xmlns:a16="http://schemas.microsoft.com/office/drawing/2014/main" id="{BDFA490F-4A9D-C5D8-52C6-9F2379374985}"/>
              </a:ext>
            </a:extLst>
          </p:cNvPr>
          <p:cNvSpPr/>
          <p:nvPr/>
        </p:nvSpPr>
        <p:spPr>
          <a:xfrm rot="18542718">
            <a:off x="6594280" y="4439083"/>
            <a:ext cx="1440081" cy="436763"/>
          </a:xfrm>
          <a:prstGeom prst="leftRightArrow">
            <a:avLst/>
          </a:prstGeom>
          <a:gradFill>
            <a:gsLst>
              <a:gs pos="0">
                <a:srgbClr val="FFC000">
                  <a:alpha val="50136"/>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riangle 15">
            <a:extLst>
              <a:ext uri="{FF2B5EF4-FFF2-40B4-BE49-F238E27FC236}">
                <a16:creationId xmlns:a16="http://schemas.microsoft.com/office/drawing/2014/main" id="{52DE9E35-B3A3-FEBD-2D46-D315EF170CE4}"/>
              </a:ext>
            </a:extLst>
          </p:cNvPr>
          <p:cNvSpPr/>
          <p:nvPr/>
        </p:nvSpPr>
        <p:spPr>
          <a:xfrm>
            <a:off x="4565383" y="1282386"/>
            <a:ext cx="3061232" cy="1439401"/>
          </a:xfrm>
          <a:prstGeom prst="triangle">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2" descr="Shell with pearl. Clam, oyster 3d vector icon. Download a Free Preview or  High Quality Adobe Illustrator Ai, EPS, PDF and High Reso… | Oyster pearl,  Pearls, Oysters">
            <a:extLst>
              <a:ext uri="{FF2B5EF4-FFF2-40B4-BE49-F238E27FC236}">
                <a16:creationId xmlns:a16="http://schemas.microsoft.com/office/drawing/2014/main" id="{6A144579-1A74-4E59-0878-605DB598CABE}"/>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b="9628"/>
          <a:stretch/>
        </p:blipFill>
        <p:spPr bwMode="auto">
          <a:xfrm>
            <a:off x="5500863" y="66063"/>
            <a:ext cx="1190272" cy="1185427"/>
          </a:xfrm>
          <a:prstGeom prst="rect">
            <a:avLst/>
          </a:prstGeom>
          <a:noFill/>
          <a:effectLst>
            <a:softEdge rad="157281"/>
          </a:effectLst>
          <a:extLst>
            <a:ext uri="{909E8E84-426E-40DD-AFC4-6F175D3DCCD1}">
              <a14:hiddenFill xmlns:a14="http://schemas.microsoft.com/office/drawing/2010/main">
                <a:solidFill>
                  <a:srgbClr val="FFFFFF"/>
                </a:solidFill>
              </a14:hiddenFill>
            </a:ext>
          </a:extLst>
        </p:spPr>
      </p:pic>
      <p:pic>
        <p:nvPicPr>
          <p:cNvPr id="18" name="Picture 36" descr="challenge.jpg">
            <a:extLst>
              <a:ext uri="{FF2B5EF4-FFF2-40B4-BE49-F238E27FC236}">
                <a16:creationId xmlns:a16="http://schemas.microsoft.com/office/drawing/2014/main" id="{5ADCEEF3-456C-1979-C235-5E2CBFB640B1}"/>
              </a:ext>
            </a:extLst>
          </p:cNvPr>
          <p:cNvPicPr>
            <a:picLocks noChangeAspect="1"/>
          </p:cNvPicPr>
          <p:nvPr/>
        </p:nvPicPr>
        <p:blipFill>
          <a:blip r:embed="rId7">
            <a:extLst>
              <a:ext uri="{28A0092B-C50C-407E-A947-70E740481C1C}">
                <a14:useLocalDpi xmlns:a14="http://schemas.microsoft.com/office/drawing/2010/main" val="0"/>
              </a:ext>
            </a:extLst>
          </a:blip>
          <a:srcRect l="10001" r="14999"/>
          <a:stretch>
            <a:fillRect/>
          </a:stretch>
        </p:blipFill>
        <p:spPr bwMode="auto">
          <a:xfrm>
            <a:off x="8765908" y="1300521"/>
            <a:ext cx="1329849" cy="1312117"/>
          </a:xfrm>
          <a:prstGeom prst="rect">
            <a:avLst/>
          </a:prstGeom>
          <a:noFill/>
          <a:ln>
            <a:noFill/>
          </a:ln>
          <a:effectLst>
            <a:softEdge rad="231341"/>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Picture 37" descr="imagesCASL8HAC.jpg">
            <a:extLst>
              <a:ext uri="{FF2B5EF4-FFF2-40B4-BE49-F238E27FC236}">
                <a16:creationId xmlns:a16="http://schemas.microsoft.com/office/drawing/2014/main" id="{FE9E048C-BC6F-612A-FF1E-0CD1070AA9F7}"/>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1964307" y="1302219"/>
            <a:ext cx="1460154" cy="1453202"/>
          </a:xfrm>
          <a:prstGeom prst="rect">
            <a:avLst/>
          </a:prstGeom>
          <a:noFill/>
          <a:ln>
            <a:noFill/>
          </a:ln>
          <a:effectLst>
            <a:softEdge rad="207397"/>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 name="Left-right Arrow 19">
            <a:extLst>
              <a:ext uri="{FF2B5EF4-FFF2-40B4-BE49-F238E27FC236}">
                <a16:creationId xmlns:a16="http://schemas.microsoft.com/office/drawing/2014/main" id="{7D4586ED-E3A8-53BE-9A19-A86AC5612B02}"/>
              </a:ext>
            </a:extLst>
          </p:cNvPr>
          <p:cNvSpPr/>
          <p:nvPr/>
        </p:nvSpPr>
        <p:spPr>
          <a:xfrm rot="8445652">
            <a:off x="4077212" y="1620638"/>
            <a:ext cx="1440081" cy="436763"/>
          </a:xfrm>
          <a:prstGeom prst="leftRightArrow">
            <a:avLst/>
          </a:prstGeom>
          <a:gradFill>
            <a:gsLst>
              <a:gs pos="0">
                <a:srgbClr val="FFC000">
                  <a:alpha val="49593"/>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Left-right Arrow 20">
            <a:extLst>
              <a:ext uri="{FF2B5EF4-FFF2-40B4-BE49-F238E27FC236}">
                <a16:creationId xmlns:a16="http://schemas.microsoft.com/office/drawing/2014/main" id="{CD4DE5AD-732A-4920-1844-C835CC81C15C}"/>
              </a:ext>
            </a:extLst>
          </p:cNvPr>
          <p:cNvSpPr/>
          <p:nvPr/>
        </p:nvSpPr>
        <p:spPr>
          <a:xfrm rot="2529119">
            <a:off x="6537096" y="1620638"/>
            <a:ext cx="1440081" cy="436763"/>
          </a:xfrm>
          <a:prstGeom prst="leftRightArrow">
            <a:avLst/>
          </a:prstGeom>
          <a:gradFill>
            <a:gsLst>
              <a:gs pos="0">
                <a:srgbClr val="FFC000">
                  <a:alpha val="50136"/>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984276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27FAC-6CCE-0B69-763C-11CB3DE63FFE}"/>
              </a:ext>
            </a:extLst>
          </p:cNvPr>
          <p:cNvSpPr>
            <a:spLocks noGrp="1"/>
          </p:cNvSpPr>
          <p:nvPr>
            <p:ph type="title"/>
          </p:nvPr>
        </p:nvSpPr>
        <p:spPr/>
        <p:txBody>
          <a:bodyPr>
            <a:normAutofit fontScale="90000"/>
          </a:bodyPr>
          <a:lstStyle/>
          <a:p>
            <a:pPr algn="l"/>
            <a:r>
              <a:rPr lang="en-GB" dirty="0">
                <a:latin typeface="Arial"/>
                <a:cs typeface="Arial"/>
              </a:rPr>
              <a:t>Applied Positive Psychology...</a:t>
            </a:r>
            <a:br>
              <a:rPr lang="en-GB" dirty="0">
                <a:latin typeface="Arial"/>
                <a:cs typeface="Arial"/>
              </a:rPr>
            </a:br>
            <a:r>
              <a:rPr lang="en-GB" dirty="0">
                <a:latin typeface="Arial"/>
                <a:cs typeface="Arial"/>
              </a:rPr>
              <a:t> …how to make stronger/better relationships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29A69A7-0F1E-3DF6-B79D-52EF1B3903FE}"/>
              </a:ext>
            </a:extLst>
          </p:cNvPr>
          <p:cNvSpPr>
            <a:spLocks noGrp="1"/>
          </p:cNvSpPr>
          <p:nvPr>
            <p:ph idx="1"/>
          </p:nvPr>
        </p:nvSpPr>
        <p:spPr>
          <a:xfrm>
            <a:off x="3207060" y="1668233"/>
            <a:ext cx="8848060" cy="4083237"/>
          </a:xfrm>
        </p:spPr>
        <p:txBody>
          <a:bodyPr vert="horz" lIns="91440" tIns="45720" rIns="91440" bIns="45720" rtlCol="0" anchor="t">
            <a:normAutofit/>
          </a:bodyPr>
          <a:lstStyle/>
          <a:p>
            <a:pPr marL="0" indent="0">
              <a:buNone/>
            </a:pPr>
            <a:r>
              <a:rPr lang="en-GB" dirty="0">
                <a:latin typeface="Arial"/>
                <a:cs typeface="Arial"/>
              </a:rPr>
              <a:t>Key principles:</a:t>
            </a:r>
          </a:p>
          <a:p>
            <a:pPr marL="457200" indent="-457200">
              <a:buFont typeface="Calibri" pitchFamily="34" charset="0"/>
              <a:buChar char="-"/>
            </a:pPr>
            <a:r>
              <a:rPr lang="en-GB" dirty="0">
                <a:latin typeface="Arial"/>
                <a:cs typeface="Arial"/>
              </a:rPr>
              <a:t>People connect better when feeling positively towards themselves and others</a:t>
            </a:r>
          </a:p>
          <a:p>
            <a:pPr marL="457200" indent="-457200">
              <a:buFont typeface="Calibri" pitchFamily="34" charset="0"/>
              <a:buChar char="-"/>
            </a:pPr>
            <a:r>
              <a:rPr lang="en-GB" dirty="0">
                <a:latin typeface="Arial"/>
                <a:cs typeface="Arial"/>
              </a:rPr>
              <a:t>Reframe issues so that they are opportunities</a:t>
            </a:r>
          </a:p>
          <a:p>
            <a:pPr marL="457200" indent="-457200">
              <a:buFont typeface="Calibri" pitchFamily="34" charset="0"/>
              <a:buChar char="-"/>
            </a:pPr>
            <a:r>
              <a:rPr lang="en-GB" dirty="0">
                <a:latin typeface="Arial"/>
                <a:cs typeface="Arial"/>
              </a:rPr>
              <a:t>Reframe questions from "how are you?" to "what is the best thing that is happening today?"</a:t>
            </a:r>
          </a:p>
        </p:txBody>
      </p:sp>
      <p:pic>
        <p:nvPicPr>
          <p:cNvPr id="4" name="Picture 3" descr="A computer screen shot of a book&#10;&#10;Description automatically generated">
            <a:extLst>
              <a:ext uri="{FF2B5EF4-FFF2-40B4-BE49-F238E27FC236}">
                <a16:creationId xmlns:a16="http://schemas.microsoft.com/office/drawing/2014/main" id="{9614637B-199D-EA35-1F96-3DA528EAC2D0}"/>
              </a:ext>
            </a:extLst>
          </p:cNvPr>
          <p:cNvPicPr>
            <a:picLocks noChangeAspect="1"/>
          </p:cNvPicPr>
          <p:nvPr/>
        </p:nvPicPr>
        <p:blipFill>
          <a:blip r:embed="rId3"/>
          <a:srcRect l="46892" t="22248" r="26414" b="15940"/>
          <a:stretch/>
        </p:blipFill>
        <p:spPr>
          <a:xfrm rot="-360000">
            <a:off x="209616" y="1547567"/>
            <a:ext cx="2826979" cy="4105522"/>
          </a:xfrm>
          <a:prstGeom prst="rect">
            <a:avLst/>
          </a:prstGeom>
        </p:spPr>
      </p:pic>
    </p:spTree>
    <p:extLst>
      <p:ext uri="{BB962C8B-B14F-4D97-AF65-F5344CB8AC3E}">
        <p14:creationId xmlns:p14="http://schemas.microsoft.com/office/powerpoint/2010/main" val="8552299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07BE2-E2A2-77E3-CA41-4EDD45DCE139}"/>
              </a:ext>
            </a:extLst>
          </p:cNvPr>
          <p:cNvSpPr>
            <a:spLocks noGrp="1"/>
          </p:cNvSpPr>
          <p:nvPr>
            <p:ph type="title"/>
          </p:nvPr>
        </p:nvSpPr>
        <p:spPr/>
        <p:txBody>
          <a:bodyPr/>
          <a:lstStyle/>
          <a:p>
            <a:r>
              <a:rPr lang="en-US" dirty="0">
                <a:latin typeface="Arial"/>
                <a:cs typeface="Arial"/>
              </a:rPr>
              <a:t>Do we? Can we? Should we try?</a:t>
            </a:r>
            <a:endParaRPr lang="en-US" dirty="0"/>
          </a:p>
        </p:txBody>
      </p:sp>
      <p:pic>
        <p:nvPicPr>
          <p:cNvPr id="4" name="Content Placeholder 3" descr="Be Positive.jpg">
            <a:extLst>
              <a:ext uri="{FF2B5EF4-FFF2-40B4-BE49-F238E27FC236}">
                <a16:creationId xmlns:a16="http://schemas.microsoft.com/office/drawing/2014/main" id="{C84BC44C-2DE2-A071-6E2E-9ABE45F26A43}"/>
              </a:ext>
            </a:extLst>
          </p:cNvPr>
          <p:cNvPicPr>
            <a:picLocks noGrp="1" noChangeAspect="1"/>
          </p:cNvPicPr>
          <p:nvPr>
            <p:ph idx="1"/>
          </p:nvPr>
        </p:nvPicPr>
        <p:blipFill>
          <a:blip r:embed="rId2"/>
          <a:stretch>
            <a:fillRect/>
          </a:stretch>
        </p:blipFill>
        <p:spPr>
          <a:xfrm>
            <a:off x="3414889" y="1386665"/>
            <a:ext cx="5355166" cy="4090105"/>
          </a:xfrm>
        </p:spPr>
      </p:pic>
    </p:spTree>
    <p:extLst>
      <p:ext uri="{BB962C8B-B14F-4D97-AF65-F5344CB8AC3E}">
        <p14:creationId xmlns:p14="http://schemas.microsoft.com/office/powerpoint/2010/main" val="17117467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07BE2-E2A2-77E3-CA41-4EDD45DCE139}"/>
              </a:ext>
            </a:extLst>
          </p:cNvPr>
          <p:cNvSpPr>
            <a:spLocks noGrp="1"/>
          </p:cNvSpPr>
          <p:nvPr>
            <p:ph type="title"/>
          </p:nvPr>
        </p:nvSpPr>
        <p:spPr>
          <a:xfrm>
            <a:off x="3826933" y="274638"/>
            <a:ext cx="4538134" cy="924278"/>
          </a:xfrm>
        </p:spPr>
        <p:txBody>
          <a:bodyPr/>
          <a:lstStyle/>
          <a:p>
            <a:r>
              <a:rPr lang="en-US" dirty="0">
                <a:latin typeface="Arial"/>
                <a:cs typeface="Arial"/>
              </a:rPr>
              <a:t>Why?</a:t>
            </a:r>
            <a:endParaRPr lang="en-US" dirty="0"/>
          </a:p>
        </p:txBody>
      </p:sp>
      <p:sp>
        <p:nvSpPr>
          <p:cNvPr id="5" name="Content Placeholder 4">
            <a:extLst>
              <a:ext uri="{FF2B5EF4-FFF2-40B4-BE49-F238E27FC236}">
                <a16:creationId xmlns:a16="http://schemas.microsoft.com/office/drawing/2014/main" id="{21979B8D-2F95-7B6D-2709-4F0E3053740E}"/>
              </a:ext>
            </a:extLst>
          </p:cNvPr>
          <p:cNvSpPr>
            <a:spLocks noGrp="1"/>
          </p:cNvSpPr>
          <p:nvPr>
            <p:ph idx="1"/>
          </p:nvPr>
        </p:nvSpPr>
        <p:spPr>
          <a:xfrm>
            <a:off x="3714044" y="1198034"/>
            <a:ext cx="8136465" cy="2209589"/>
          </a:xfrm>
        </p:spPr>
        <p:txBody>
          <a:bodyPr vert="horz" lIns="91440" tIns="45720" rIns="91440" bIns="45720" rtlCol="0" anchor="t">
            <a:normAutofit/>
          </a:bodyPr>
          <a:lstStyle/>
          <a:p>
            <a:pPr marL="0" indent="0">
              <a:buNone/>
            </a:pPr>
            <a:r>
              <a:rPr lang="en-US" dirty="0">
                <a:latin typeface="Arial"/>
                <a:cs typeface="Arial"/>
              </a:rPr>
              <a:t>We need a minimum of 3:1 positive to negative messages to be effective at work</a:t>
            </a:r>
          </a:p>
          <a:p>
            <a:pPr marL="0" indent="0">
              <a:buNone/>
            </a:pPr>
            <a:r>
              <a:rPr lang="en-US" dirty="0">
                <a:latin typeface="Arial"/>
                <a:cs typeface="Arial"/>
              </a:rPr>
              <a:t>(1:1 or less and we are likely head towards clinical depression levels)</a:t>
            </a:r>
          </a:p>
        </p:txBody>
      </p:sp>
      <p:pic>
        <p:nvPicPr>
          <p:cNvPr id="7" name="Content Placeholder 3" descr="C:\Documents and Settings\Ja139116\My Documents\My Pictures\Picture\20130403_163214.jpg">
            <a:extLst>
              <a:ext uri="{FF2B5EF4-FFF2-40B4-BE49-F238E27FC236}">
                <a16:creationId xmlns:a16="http://schemas.microsoft.com/office/drawing/2014/main" id="{AC1C1549-4694-5A2A-2F06-FCD69E39CB86}"/>
              </a:ext>
            </a:extLst>
          </p:cNvPr>
          <p:cNvPicPr>
            <a:picLocks noChangeAspect="1"/>
          </p:cNvPicPr>
          <p:nvPr/>
        </p:nvPicPr>
        <p:blipFill>
          <a:blip r:embed="rId2"/>
          <a:stretch>
            <a:fillRect/>
          </a:stretch>
        </p:blipFill>
        <p:spPr>
          <a:xfrm>
            <a:off x="307093" y="999137"/>
            <a:ext cx="3209925" cy="2409825"/>
          </a:xfrm>
          <a:prstGeom prst="rect">
            <a:avLst/>
          </a:prstGeom>
        </p:spPr>
      </p:pic>
      <p:pic>
        <p:nvPicPr>
          <p:cNvPr id="8" name="Picture 7" descr="http://t0.gstatic.com/images?q=tbn:ANd9GcT-IxKhpElTFwXVTM6VJ_-bROASjv_3qLszgIIDTGK3wFtGIVZMbw">
            <a:extLst>
              <a:ext uri="{FF2B5EF4-FFF2-40B4-BE49-F238E27FC236}">
                <a16:creationId xmlns:a16="http://schemas.microsoft.com/office/drawing/2014/main" id="{274806D0-779F-FCAD-CDD5-306C062517F1}"/>
              </a:ext>
            </a:extLst>
          </p:cNvPr>
          <p:cNvPicPr>
            <a:picLocks noChangeAspect="1"/>
          </p:cNvPicPr>
          <p:nvPr/>
        </p:nvPicPr>
        <p:blipFill>
          <a:blip r:embed="rId3"/>
          <a:stretch>
            <a:fillRect/>
          </a:stretch>
        </p:blipFill>
        <p:spPr>
          <a:xfrm>
            <a:off x="8952619" y="3135136"/>
            <a:ext cx="2908653" cy="2436284"/>
          </a:xfrm>
          <a:prstGeom prst="rect">
            <a:avLst/>
          </a:prstGeom>
        </p:spPr>
      </p:pic>
      <p:sp>
        <p:nvSpPr>
          <p:cNvPr id="10" name="Content Placeholder 4">
            <a:extLst>
              <a:ext uri="{FF2B5EF4-FFF2-40B4-BE49-F238E27FC236}">
                <a16:creationId xmlns:a16="http://schemas.microsoft.com/office/drawing/2014/main" id="{13CD452F-44F5-EB03-B45C-A531E5D3E980}"/>
              </a:ext>
            </a:extLst>
          </p:cNvPr>
          <p:cNvSpPr txBox="1">
            <a:spLocks/>
          </p:cNvSpPr>
          <p:nvPr/>
        </p:nvSpPr>
        <p:spPr>
          <a:xfrm>
            <a:off x="536222" y="3996267"/>
            <a:ext cx="8136465" cy="1616923"/>
          </a:xfrm>
          <a:prstGeom prst="rect">
            <a:avLst/>
          </a:prstGeom>
        </p:spPr>
        <p:txBody>
          <a:bodyPr vert="horz" lIns="91440" tIns="45720" rIns="91440" bIns="45720" rtlCol="0" anchor="t">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r">
              <a:buNone/>
            </a:pPr>
            <a:r>
              <a:rPr lang="en-US" dirty="0">
                <a:latin typeface="Arial"/>
                <a:cs typeface="Arial"/>
              </a:rPr>
              <a:t>Important relationships (e.g. partner) - 5:1 positive to negative messages</a:t>
            </a:r>
          </a:p>
        </p:txBody>
      </p:sp>
    </p:spTree>
    <p:extLst>
      <p:ext uri="{BB962C8B-B14F-4D97-AF65-F5344CB8AC3E}">
        <p14:creationId xmlns:p14="http://schemas.microsoft.com/office/powerpoint/2010/main" val="17293563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17DD329-C979-5C9C-A95A-2480CA82E181}"/>
              </a:ext>
            </a:extLst>
          </p:cNvPr>
          <p:cNvSpPr>
            <a:spLocks noGrp="1"/>
          </p:cNvSpPr>
          <p:nvPr>
            <p:ph idx="1"/>
          </p:nvPr>
        </p:nvSpPr>
        <p:spPr>
          <a:xfrm>
            <a:off x="457201" y="487891"/>
            <a:ext cx="11389076" cy="5234164"/>
          </a:xfrm>
        </p:spPr>
        <p:txBody>
          <a:bodyPr vert="horz" lIns="91440" tIns="45720" rIns="91440" bIns="45720" rtlCol="0" anchor="t">
            <a:normAutofit fontScale="92500" lnSpcReduction="10000"/>
          </a:bodyPr>
          <a:lstStyle/>
          <a:p>
            <a:pPr>
              <a:buFont typeface="Times" pitchFamily="2" charset="0"/>
              <a:buNone/>
            </a:pPr>
            <a:r>
              <a:rPr lang="en-GB" altLang="en-US" sz="5200" dirty="0">
                <a:latin typeface="Comic Sans MS" panose="030F0902030302020204" pitchFamily="66" charset="0"/>
              </a:rPr>
              <a:t>What are you focusing on?</a:t>
            </a:r>
          </a:p>
          <a:p>
            <a:pPr>
              <a:buFont typeface="Times" pitchFamily="2" charset="0"/>
              <a:buNone/>
            </a:pPr>
            <a:r>
              <a:rPr lang="en-GB" altLang="en-US" sz="1700" dirty="0"/>
              <a:t>			</a:t>
            </a:r>
          </a:p>
          <a:p>
            <a:pPr>
              <a:buNone/>
            </a:pPr>
            <a:r>
              <a:rPr lang="en-GB" altLang="en-US" sz="5200" dirty="0">
                <a:latin typeface="Comic Sans MS"/>
              </a:rPr>
              <a:t>	 1 x 1 = 1</a:t>
            </a:r>
          </a:p>
          <a:p>
            <a:pPr>
              <a:buFont typeface="Times" pitchFamily="2" charset="0"/>
              <a:buNone/>
            </a:pPr>
            <a:endParaRPr lang="en-GB" altLang="en-US" sz="1700" dirty="0">
              <a:latin typeface="Comic Sans MS" panose="030F0902030302020204" pitchFamily="66" charset="0"/>
            </a:endParaRPr>
          </a:p>
          <a:p>
            <a:pPr>
              <a:buNone/>
            </a:pPr>
            <a:r>
              <a:rPr lang="en-GB" altLang="en-US" sz="5200" dirty="0">
                <a:latin typeface="Comic Sans MS"/>
              </a:rPr>
              <a:t>		  2 x 2 = 4</a:t>
            </a:r>
          </a:p>
          <a:p>
            <a:pPr>
              <a:buFont typeface="Times" pitchFamily="2" charset="0"/>
              <a:buNone/>
            </a:pPr>
            <a:endParaRPr lang="en-GB" altLang="en-US" sz="1700" dirty="0">
              <a:latin typeface="Comic Sans MS" panose="030F0902030302020204" pitchFamily="66" charset="0"/>
            </a:endParaRPr>
          </a:p>
          <a:p>
            <a:pPr>
              <a:buNone/>
            </a:pPr>
            <a:r>
              <a:rPr lang="en-GB" altLang="en-US" sz="5200" dirty="0">
                <a:latin typeface="Comic Sans MS"/>
              </a:rPr>
              <a:t>	  	   3 x 3 = 9</a:t>
            </a:r>
          </a:p>
          <a:p>
            <a:pPr>
              <a:buFont typeface="Times" pitchFamily="2" charset="0"/>
              <a:buNone/>
            </a:pPr>
            <a:endParaRPr lang="en-GB" altLang="en-US" sz="1700" dirty="0">
              <a:latin typeface="Comic Sans MS" panose="030F0902030302020204" pitchFamily="66" charset="0"/>
            </a:endParaRPr>
          </a:p>
          <a:p>
            <a:pPr>
              <a:buNone/>
            </a:pPr>
            <a:r>
              <a:rPr lang="en-GB" altLang="en-US" sz="5200" dirty="0">
                <a:latin typeface="Comic Sans MS"/>
              </a:rPr>
              <a:t>		      4 x 4 = 15</a:t>
            </a:r>
            <a:endParaRPr lang="en-GB" sz="4000" dirty="0">
              <a:latin typeface="Comic Sans MS"/>
            </a:endParaRPr>
          </a:p>
        </p:txBody>
      </p:sp>
    </p:spTree>
    <p:extLst>
      <p:ext uri="{BB962C8B-B14F-4D97-AF65-F5344CB8AC3E}">
        <p14:creationId xmlns:p14="http://schemas.microsoft.com/office/powerpoint/2010/main" val="4842894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07BE2-E2A2-77E3-CA41-4EDD45DCE139}"/>
              </a:ext>
            </a:extLst>
          </p:cNvPr>
          <p:cNvSpPr>
            <a:spLocks noGrp="1"/>
          </p:cNvSpPr>
          <p:nvPr>
            <p:ph type="title"/>
          </p:nvPr>
        </p:nvSpPr>
        <p:spPr>
          <a:xfrm>
            <a:off x="2975563" y="255823"/>
            <a:ext cx="6238522" cy="924278"/>
          </a:xfrm>
        </p:spPr>
        <p:txBody>
          <a:bodyPr>
            <a:normAutofit/>
          </a:bodyPr>
          <a:lstStyle/>
          <a:p>
            <a:r>
              <a:rPr lang="en-US" dirty="0">
                <a:latin typeface="Arial"/>
                <a:cs typeface="Arial"/>
              </a:rPr>
              <a:t>Listening and Coaching</a:t>
            </a:r>
          </a:p>
        </p:txBody>
      </p:sp>
      <p:sp>
        <p:nvSpPr>
          <p:cNvPr id="3" name="TextBox 5">
            <a:extLst>
              <a:ext uri="{FF2B5EF4-FFF2-40B4-BE49-F238E27FC236}">
                <a16:creationId xmlns:a16="http://schemas.microsoft.com/office/drawing/2014/main" id="{1E37B664-F3F7-80FF-440F-3039B799F93F}"/>
              </a:ext>
            </a:extLst>
          </p:cNvPr>
          <p:cNvSpPr txBox="1">
            <a:spLocks noChangeArrowheads="1"/>
          </p:cNvSpPr>
          <p:nvPr/>
        </p:nvSpPr>
        <p:spPr bwMode="auto">
          <a:xfrm>
            <a:off x="7062316" y="2530976"/>
            <a:ext cx="4301773" cy="1086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hangingPunct="1"/>
            <a:r>
              <a:rPr lang="en-GB" altLang="en-US" sz="3200" i="1" dirty="0">
                <a:cs typeface="Arial"/>
              </a:rPr>
              <a:t>“You’ve not arrived until you’ve spoken” </a:t>
            </a:r>
            <a:endParaRPr lang="en-GB" altLang="en-US" sz="3200" dirty="0">
              <a:cs typeface="Arial"/>
            </a:endParaRPr>
          </a:p>
        </p:txBody>
      </p:sp>
      <p:pic>
        <p:nvPicPr>
          <p:cNvPr id="4" name="Picture 3" descr="Time To Think">
            <a:extLst>
              <a:ext uri="{FF2B5EF4-FFF2-40B4-BE49-F238E27FC236}">
                <a16:creationId xmlns:a16="http://schemas.microsoft.com/office/drawing/2014/main" id="{58323C7A-BB8B-6515-6359-C30C9A2A49E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38820" y="1922787"/>
            <a:ext cx="1512887" cy="2309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a:extLst>
              <a:ext uri="{FF2B5EF4-FFF2-40B4-BE49-F238E27FC236}">
                <a16:creationId xmlns:a16="http://schemas.microsoft.com/office/drawing/2014/main" id="{E4342394-2BD3-EFA2-2756-6C9C3C705A0C}"/>
              </a:ext>
            </a:extLst>
          </p:cNvPr>
          <p:cNvSpPr txBox="1">
            <a:spLocks noChangeArrowheads="1"/>
          </p:cNvSpPr>
          <p:nvPr/>
        </p:nvSpPr>
        <p:spPr bwMode="auto">
          <a:xfrm>
            <a:off x="100835" y="2258162"/>
            <a:ext cx="5233105" cy="16261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altLang="en-US" sz="3200" i="1" dirty="0">
                <a:cs typeface="Arial"/>
              </a:rPr>
              <a:t>“The single most dignifying thing you can do for someone, is to just listen” </a:t>
            </a:r>
            <a:endParaRPr lang="en-GB" altLang="en-US" sz="3200">
              <a:cs typeface="Arial"/>
            </a:endParaRPr>
          </a:p>
        </p:txBody>
      </p:sp>
      <p:sp>
        <p:nvSpPr>
          <p:cNvPr id="12" name="TextBox 5">
            <a:extLst>
              <a:ext uri="{FF2B5EF4-FFF2-40B4-BE49-F238E27FC236}">
                <a16:creationId xmlns:a16="http://schemas.microsoft.com/office/drawing/2014/main" id="{641CE3B3-6DD3-F47D-F607-483809A0FD6E}"/>
              </a:ext>
            </a:extLst>
          </p:cNvPr>
          <p:cNvSpPr txBox="1">
            <a:spLocks noChangeArrowheads="1"/>
          </p:cNvSpPr>
          <p:nvPr/>
        </p:nvSpPr>
        <p:spPr bwMode="auto">
          <a:xfrm>
            <a:off x="3943760" y="4527698"/>
            <a:ext cx="4301773"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altLang="en-US" sz="3200" i="1" dirty="0">
                <a:cs typeface="Arial"/>
              </a:rPr>
              <a:t>“Listen with Fascination” </a:t>
            </a:r>
            <a:endParaRPr lang="en-GB" altLang="en-US" sz="3200" dirty="0">
              <a:cs typeface="Arial"/>
            </a:endParaRPr>
          </a:p>
        </p:txBody>
      </p:sp>
    </p:spTree>
    <p:extLst>
      <p:ext uri="{BB962C8B-B14F-4D97-AF65-F5344CB8AC3E}">
        <p14:creationId xmlns:p14="http://schemas.microsoft.com/office/powerpoint/2010/main" val="38660600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FE0AD076-A30D-28E0-81C4-51DD1F8CF985}"/>
              </a:ext>
            </a:extLst>
          </p:cNvPr>
          <p:cNvSpPr txBox="1">
            <a:spLocks/>
          </p:cNvSpPr>
          <p:nvPr/>
        </p:nvSpPr>
        <p:spPr>
          <a:xfrm>
            <a:off x="93408" y="285750"/>
            <a:ext cx="6893179" cy="948491"/>
          </a:xfrm>
          <a:prstGeom prst="rect">
            <a:avLst/>
          </a:prstGeom>
        </p:spPr>
        <p:txBody>
          <a:bodyPr>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4000" dirty="0">
                <a:latin typeface="Arial" panose="020B0604020202020204" pitchFamily="34" charset="0"/>
                <a:cs typeface="Arial" panose="020B0604020202020204" pitchFamily="34" charset="0"/>
              </a:rPr>
              <a:t>Reframing…</a:t>
            </a:r>
          </a:p>
          <a:p>
            <a:pPr marL="0" indent="0">
              <a:buNone/>
            </a:pPr>
            <a:r>
              <a:rPr lang="en-US" sz="4000" dirty="0">
                <a:latin typeface="Arial" panose="020B0604020202020204" pitchFamily="34" charset="0"/>
                <a:cs typeface="Arial" panose="020B0604020202020204" pitchFamily="34" charset="0"/>
              </a:rPr>
              <a:t>“Fix” or Enable?</a:t>
            </a:r>
          </a:p>
        </p:txBody>
      </p:sp>
      <p:pic>
        <p:nvPicPr>
          <p:cNvPr id="5" name="Picture 2" descr="Victim Stock Illustrations – 24,032 Victim Stock Illustrations, Vectors &amp;  Clipart - Dreamstime">
            <a:extLst>
              <a:ext uri="{FF2B5EF4-FFF2-40B4-BE49-F238E27FC236}">
                <a16:creationId xmlns:a16="http://schemas.microsoft.com/office/drawing/2014/main" id="{BC5DC378-04A0-EBB7-DA74-CA0ABE8B9B7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570" b="9983"/>
          <a:stretch/>
        </p:blipFill>
        <p:spPr bwMode="auto">
          <a:xfrm>
            <a:off x="5341638" y="5476793"/>
            <a:ext cx="1508722" cy="1095457"/>
          </a:xfrm>
          <a:prstGeom prst="rect">
            <a:avLst/>
          </a:prstGeom>
          <a:noFill/>
          <a:effectLst>
            <a:softEdge rad="133692"/>
          </a:effectLst>
          <a:extLst>
            <a:ext uri="{909E8E84-426E-40DD-AFC4-6F175D3DCCD1}">
              <a14:hiddenFill xmlns:a14="http://schemas.microsoft.com/office/drawing/2010/main">
                <a:solidFill>
                  <a:srgbClr val="FFFFFF"/>
                </a:solidFill>
              </a14:hiddenFill>
            </a:ext>
          </a:extLst>
        </p:spPr>
      </p:pic>
      <p:pic>
        <p:nvPicPr>
          <p:cNvPr id="6" name="Picture 4" descr="bully clipart png - Clip Art Library">
            <a:extLst>
              <a:ext uri="{FF2B5EF4-FFF2-40B4-BE49-F238E27FC236}">
                <a16:creationId xmlns:a16="http://schemas.microsoft.com/office/drawing/2014/main" id="{ACAB7395-65CA-938F-AF64-A6BCA7C1A78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65910" y="3345390"/>
            <a:ext cx="1329849" cy="1329849"/>
          </a:xfrm>
          <a:prstGeom prst="rect">
            <a:avLst/>
          </a:prstGeom>
          <a:noFill/>
          <a:effectLst>
            <a:softEdge rad="171000"/>
          </a:effectLst>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A4884E4B-FBB9-E256-FF5D-2054EAB77C9D}"/>
              </a:ext>
            </a:extLst>
          </p:cNvPr>
          <p:cNvSpPr txBox="1"/>
          <p:nvPr/>
        </p:nvSpPr>
        <p:spPr>
          <a:xfrm>
            <a:off x="7558088" y="6215063"/>
            <a:ext cx="2071687" cy="369332"/>
          </a:xfrm>
          <a:prstGeom prst="rect">
            <a:avLst/>
          </a:prstGeom>
          <a:noFill/>
        </p:spPr>
        <p:txBody>
          <a:bodyPr wrap="square" rtlCol="0">
            <a:spAutoFit/>
          </a:bodyPr>
          <a:lstStyle/>
          <a:p>
            <a:r>
              <a:rPr lang="en-US" dirty="0">
                <a:latin typeface="Arial"/>
                <a:cs typeface="Arial"/>
              </a:rPr>
              <a:t>Emerald (2009)</a:t>
            </a:r>
          </a:p>
        </p:txBody>
      </p:sp>
      <p:pic>
        <p:nvPicPr>
          <p:cNvPr id="8" name="Picture 6" descr="Framed Print - Cartoon Wonder Woman (Marvel Children's Bedroom Picture  Superman) | eBay">
            <a:extLst>
              <a:ext uri="{FF2B5EF4-FFF2-40B4-BE49-F238E27FC236}">
                <a16:creationId xmlns:a16="http://schemas.microsoft.com/office/drawing/2014/main" id="{3B85FE15-BCD2-CB74-CD51-1BB17117D73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37808" y="3267601"/>
            <a:ext cx="1488281" cy="1257597"/>
          </a:xfrm>
          <a:prstGeom prst="rect">
            <a:avLst/>
          </a:prstGeom>
          <a:solidFill>
            <a:schemeClr val="accent1"/>
          </a:solidFill>
          <a:effectLst>
            <a:softEdge rad="160471"/>
          </a:effectLst>
        </p:spPr>
      </p:pic>
      <p:sp>
        <p:nvSpPr>
          <p:cNvPr id="9" name="TextBox 8">
            <a:extLst>
              <a:ext uri="{FF2B5EF4-FFF2-40B4-BE49-F238E27FC236}">
                <a16:creationId xmlns:a16="http://schemas.microsoft.com/office/drawing/2014/main" id="{95D165F8-85BA-4091-FD6C-6530D62DA834}"/>
              </a:ext>
            </a:extLst>
          </p:cNvPr>
          <p:cNvSpPr txBox="1"/>
          <p:nvPr/>
        </p:nvSpPr>
        <p:spPr>
          <a:xfrm>
            <a:off x="1646104" y="2802755"/>
            <a:ext cx="2071687" cy="461665"/>
          </a:xfrm>
          <a:prstGeom prst="rect">
            <a:avLst/>
          </a:prstGeom>
          <a:noFill/>
        </p:spPr>
        <p:txBody>
          <a:bodyPr wrap="square" rtlCol="0">
            <a:spAutoFit/>
          </a:bodyPr>
          <a:lstStyle/>
          <a:p>
            <a:pPr algn="ctr"/>
            <a:r>
              <a:rPr lang="en-US" sz="2400" b="1" dirty="0">
                <a:solidFill>
                  <a:srgbClr val="000000"/>
                </a:solidFill>
                <a:latin typeface="Arial"/>
                <a:cs typeface="Arial"/>
              </a:rPr>
              <a:t>Coach</a:t>
            </a:r>
          </a:p>
        </p:txBody>
      </p:sp>
      <p:sp>
        <p:nvSpPr>
          <p:cNvPr id="10" name="TextBox 9">
            <a:extLst>
              <a:ext uri="{FF2B5EF4-FFF2-40B4-BE49-F238E27FC236}">
                <a16:creationId xmlns:a16="http://schemas.microsoft.com/office/drawing/2014/main" id="{A40CCC56-8B19-227F-30F9-C938E0EAE247}"/>
              </a:ext>
            </a:extLst>
          </p:cNvPr>
          <p:cNvSpPr txBox="1"/>
          <p:nvPr/>
        </p:nvSpPr>
        <p:spPr>
          <a:xfrm>
            <a:off x="6351349" y="525698"/>
            <a:ext cx="2071687" cy="461665"/>
          </a:xfrm>
          <a:prstGeom prst="rect">
            <a:avLst/>
          </a:prstGeom>
          <a:noFill/>
        </p:spPr>
        <p:txBody>
          <a:bodyPr wrap="square" rtlCol="0">
            <a:spAutoFit/>
          </a:bodyPr>
          <a:lstStyle/>
          <a:p>
            <a:pPr algn="ctr"/>
            <a:r>
              <a:rPr lang="en-US" sz="2400" b="1" dirty="0">
                <a:solidFill>
                  <a:srgbClr val="000000"/>
                </a:solidFill>
                <a:latin typeface="Arial"/>
                <a:cs typeface="Arial"/>
              </a:rPr>
              <a:t>Creator</a:t>
            </a:r>
          </a:p>
        </p:txBody>
      </p:sp>
      <p:sp>
        <p:nvSpPr>
          <p:cNvPr id="11" name="TextBox 10">
            <a:extLst>
              <a:ext uri="{FF2B5EF4-FFF2-40B4-BE49-F238E27FC236}">
                <a16:creationId xmlns:a16="http://schemas.microsoft.com/office/drawing/2014/main" id="{08277161-6D72-8AAF-7FA2-11FA05C00A8E}"/>
              </a:ext>
            </a:extLst>
          </p:cNvPr>
          <p:cNvSpPr txBox="1"/>
          <p:nvPr/>
        </p:nvSpPr>
        <p:spPr>
          <a:xfrm>
            <a:off x="8394990" y="2776805"/>
            <a:ext cx="2071687" cy="461665"/>
          </a:xfrm>
          <a:prstGeom prst="rect">
            <a:avLst/>
          </a:prstGeom>
          <a:noFill/>
        </p:spPr>
        <p:txBody>
          <a:bodyPr wrap="square" rtlCol="0">
            <a:spAutoFit/>
          </a:bodyPr>
          <a:lstStyle/>
          <a:p>
            <a:pPr algn="ctr"/>
            <a:r>
              <a:rPr lang="en-US" sz="2400" b="1" dirty="0">
                <a:solidFill>
                  <a:srgbClr val="000000"/>
                </a:solidFill>
                <a:latin typeface="Arial"/>
                <a:cs typeface="Arial"/>
              </a:rPr>
              <a:t>Challenger</a:t>
            </a:r>
          </a:p>
        </p:txBody>
      </p:sp>
      <p:sp>
        <p:nvSpPr>
          <p:cNvPr id="12" name="Left-right Arrow 11">
            <a:extLst>
              <a:ext uri="{FF2B5EF4-FFF2-40B4-BE49-F238E27FC236}">
                <a16:creationId xmlns:a16="http://schemas.microsoft.com/office/drawing/2014/main" id="{89918408-1178-F4F7-0B8A-AC7FD1657A7C}"/>
              </a:ext>
            </a:extLst>
          </p:cNvPr>
          <p:cNvSpPr/>
          <p:nvPr/>
        </p:nvSpPr>
        <p:spPr>
          <a:xfrm>
            <a:off x="4778506" y="2815207"/>
            <a:ext cx="2634986" cy="436763"/>
          </a:xfrm>
          <a:prstGeom prst="leftRightArrow">
            <a:avLst/>
          </a:prstGeom>
          <a:gradFill>
            <a:gsLst>
              <a:gs pos="0">
                <a:srgbClr val="FFC000">
                  <a:alpha val="49984"/>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Left-right Arrow 12">
            <a:extLst>
              <a:ext uri="{FF2B5EF4-FFF2-40B4-BE49-F238E27FC236}">
                <a16:creationId xmlns:a16="http://schemas.microsoft.com/office/drawing/2014/main" id="{E5DFCA15-3E18-9805-B2C8-530EA5B60F60}"/>
              </a:ext>
            </a:extLst>
          </p:cNvPr>
          <p:cNvSpPr/>
          <p:nvPr/>
        </p:nvSpPr>
        <p:spPr>
          <a:xfrm rot="2859251">
            <a:off x="4134396" y="4439083"/>
            <a:ext cx="1440081" cy="436763"/>
          </a:xfrm>
          <a:prstGeom prst="leftRightArrow">
            <a:avLst/>
          </a:prstGeom>
          <a:gradFill>
            <a:gsLst>
              <a:gs pos="0">
                <a:srgbClr val="FFC000">
                  <a:alpha val="49593"/>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riangle 13">
            <a:extLst>
              <a:ext uri="{FF2B5EF4-FFF2-40B4-BE49-F238E27FC236}">
                <a16:creationId xmlns:a16="http://schemas.microsoft.com/office/drawing/2014/main" id="{DC5ABDA4-8AF3-C906-63CC-A44B36E9D91D}"/>
              </a:ext>
            </a:extLst>
          </p:cNvPr>
          <p:cNvSpPr/>
          <p:nvPr/>
        </p:nvSpPr>
        <p:spPr>
          <a:xfrm rot="10800000">
            <a:off x="4565382" y="3345388"/>
            <a:ext cx="3061230" cy="1439401"/>
          </a:xfrm>
          <a:prstGeom prst="triangle">
            <a:avLst/>
          </a:prstGeom>
          <a:solidFill>
            <a:srgbClr val="FC7CC8">
              <a:alpha val="4902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Left-right Arrow 14">
            <a:extLst>
              <a:ext uri="{FF2B5EF4-FFF2-40B4-BE49-F238E27FC236}">
                <a16:creationId xmlns:a16="http://schemas.microsoft.com/office/drawing/2014/main" id="{BDFA490F-4A9D-C5D8-52C6-9F2379374985}"/>
              </a:ext>
            </a:extLst>
          </p:cNvPr>
          <p:cNvSpPr/>
          <p:nvPr/>
        </p:nvSpPr>
        <p:spPr>
          <a:xfrm rot="18542718">
            <a:off x="6594280" y="4439083"/>
            <a:ext cx="1440081" cy="436763"/>
          </a:xfrm>
          <a:prstGeom prst="leftRightArrow">
            <a:avLst/>
          </a:prstGeom>
          <a:gradFill>
            <a:gsLst>
              <a:gs pos="0">
                <a:srgbClr val="FFC000">
                  <a:alpha val="50136"/>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riangle 15">
            <a:extLst>
              <a:ext uri="{FF2B5EF4-FFF2-40B4-BE49-F238E27FC236}">
                <a16:creationId xmlns:a16="http://schemas.microsoft.com/office/drawing/2014/main" id="{52DE9E35-B3A3-FEBD-2D46-D315EF170CE4}"/>
              </a:ext>
            </a:extLst>
          </p:cNvPr>
          <p:cNvSpPr/>
          <p:nvPr/>
        </p:nvSpPr>
        <p:spPr>
          <a:xfrm>
            <a:off x="4565383" y="1282386"/>
            <a:ext cx="3061232" cy="1439401"/>
          </a:xfrm>
          <a:prstGeom prst="triangle">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2" descr="Shell with pearl. Clam, oyster 3d vector icon. Download a Free Preview or  High Quality Adobe Illustrator Ai, EPS, PDF and High Reso… | Oyster pearl,  Pearls, Oysters">
            <a:extLst>
              <a:ext uri="{FF2B5EF4-FFF2-40B4-BE49-F238E27FC236}">
                <a16:creationId xmlns:a16="http://schemas.microsoft.com/office/drawing/2014/main" id="{6A144579-1A74-4E59-0878-605DB598CABE}"/>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b="9628"/>
          <a:stretch/>
        </p:blipFill>
        <p:spPr bwMode="auto">
          <a:xfrm>
            <a:off x="5500863" y="66063"/>
            <a:ext cx="1190272" cy="1185427"/>
          </a:xfrm>
          <a:prstGeom prst="rect">
            <a:avLst/>
          </a:prstGeom>
          <a:noFill/>
          <a:effectLst>
            <a:softEdge rad="157281"/>
          </a:effectLst>
          <a:extLst>
            <a:ext uri="{909E8E84-426E-40DD-AFC4-6F175D3DCCD1}">
              <a14:hiddenFill xmlns:a14="http://schemas.microsoft.com/office/drawing/2010/main">
                <a:solidFill>
                  <a:srgbClr val="FFFFFF"/>
                </a:solidFill>
              </a14:hiddenFill>
            </a:ext>
          </a:extLst>
        </p:spPr>
      </p:pic>
      <p:pic>
        <p:nvPicPr>
          <p:cNvPr id="18" name="Picture 36" descr="challenge.jpg">
            <a:extLst>
              <a:ext uri="{FF2B5EF4-FFF2-40B4-BE49-F238E27FC236}">
                <a16:creationId xmlns:a16="http://schemas.microsoft.com/office/drawing/2014/main" id="{5ADCEEF3-456C-1979-C235-5E2CBFB640B1}"/>
              </a:ext>
            </a:extLst>
          </p:cNvPr>
          <p:cNvPicPr>
            <a:picLocks noChangeAspect="1"/>
          </p:cNvPicPr>
          <p:nvPr/>
        </p:nvPicPr>
        <p:blipFill>
          <a:blip r:embed="rId7">
            <a:extLst>
              <a:ext uri="{28A0092B-C50C-407E-A947-70E740481C1C}">
                <a14:useLocalDpi xmlns:a14="http://schemas.microsoft.com/office/drawing/2010/main" val="0"/>
              </a:ext>
            </a:extLst>
          </a:blip>
          <a:srcRect l="10001" r="14999"/>
          <a:stretch>
            <a:fillRect/>
          </a:stretch>
        </p:blipFill>
        <p:spPr bwMode="auto">
          <a:xfrm>
            <a:off x="8765908" y="1300521"/>
            <a:ext cx="1329849" cy="1312117"/>
          </a:xfrm>
          <a:prstGeom prst="rect">
            <a:avLst/>
          </a:prstGeom>
          <a:noFill/>
          <a:ln>
            <a:noFill/>
          </a:ln>
          <a:effectLst>
            <a:softEdge rad="231341"/>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Picture 37" descr="imagesCASL8HAC.jpg">
            <a:extLst>
              <a:ext uri="{FF2B5EF4-FFF2-40B4-BE49-F238E27FC236}">
                <a16:creationId xmlns:a16="http://schemas.microsoft.com/office/drawing/2014/main" id="{FE9E048C-BC6F-612A-FF1E-0CD1070AA9F7}"/>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1964307" y="1302219"/>
            <a:ext cx="1460154" cy="1453202"/>
          </a:xfrm>
          <a:prstGeom prst="rect">
            <a:avLst/>
          </a:prstGeom>
          <a:noFill/>
          <a:ln>
            <a:noFill/>
          </a:ln>
          <a:effectLst>
            <a:softEdge rad="207397"/>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 name="Left-right Arrow 19">
            <a:extLst>
              <a:ext uri="{FF2B5EF4-FFF2-40B4-BE49-F238E27FC236}">
                <a16:creationId xmlns:a16="http://schemas.microsoft.com/office/drawing/2014/main" id="{7D4586ED-E3A8-53BE-9A19-A86AC5612B02}"/>
              </a:ext>
            </a:extLst>
          </p:cNvPr>
          <p:cNvSpPr/>
          <p:nvPr/>
        </p:nvSpPr>
        <p:spPr>
          <a:xfrm rot="8445652">
            <a:off x="4077212" y="1620638"/>
            <a:ext cx="1440081" cy="436763"/>
          </a:xfrm>
          <a:prstGeom prst="leftRightArrow">
            <a:avLst/>
          </a:prstGeom>
          <a:gradFill>
            <a:gsLst>
              <a:gs pos="0">
                <a:srgbClr val="FFC000">
                  <a:alpha val="49593"/>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Left-right Arrow 20">
            <a:extLst>
              <a:ext uri="{FF2B5EF4-FFF2-40B4-BE49-F238E27FC236}">
                <a16:creationId xmlns:a16="http://schemas.microsoft.com/office/drawing/2014/main" id="{CD4DE5AD-732A-4920-1844-C835CC81C15C}"/>
              </a:ext>
            </a:extLst>
          </p:cNvPr>
          <p:cNvSpPr/>
          <p:nvPr/>
        </p:nvSpPr>
        <p:spPr>
          <a:xfrm rot="2529119">
            <a:off x="6537096" y="1620638"/>
            <a:ext cx="1440081" cy="436763"/>
          </a:xfrm>
          <a:prstGeom prst="leftRightArrow">
            <a:avLst/>
          </a:prstGeom>
          <a:gradFill>
            <a:gsLst>
              <a:gs pos="0">
                <a:srgbClr val="FFC000">
                  <a:alpha val="50136"/>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0269721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22D0488-3C65-9545-99FF-9FB094BD514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E39E37-6BC0-A248-806A-337B0CEF6126}" type="slidenum">
              <a:rPr kumimoji="0" lang="en-US" sz="900" b="0" i="0" u="none" strike="noStrike" kern="1200" cap="none" spc="0" normalizeH="0" baseline="0" noProof="0" smtClean="0">
                <a:ln>
                  <a:noFill/>
                </a:ln>
                <a:solidFill>
                  <a:srgbClr val="004992">
                    <a:tint val="75000"/>
                  </a:srgbClr>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sz="900" b="0" i="0" u="none" strike="noStrike" kern="1200" cap="none" spc="0" normalizeH="0" baseline="0" noProof="0">
              <a:ln>
                <a:noFill/>
              </a:ln>
              <a:solidFill>
                <a:srgbClr val="004992">
                  <a:tint val="75000"/>
                </a:srgbClr>
              </a:solidFill>
              <a:effectLst/>
              <a:uLnTx/>
              <a:uFillTx/>
              <a:latin typeface="Arial" panose="020B0604020202020204"/>
              <a:ea typeface="+mn-ea"/>
              <a:cs typeface="+mn-cs"/>
            </a:endParaRPr>
          </a:p>
        </p:txBody>
      </p:sp>
      <p:sp>
        <p:nvSpPr>
          <p:cNvPr id="3" name="Text Placeholder 2">
            <a:extLst>
              <a:ext uri="{FF2B5EF4-FFF2-40B4-BE49-F238E27FC236}">
                <a16:creationId xmlns:a16="http://schemas.microsoft.com/office/drawing/2014/main" id="{D0174737-5258-414A-846F-66566D71B104}"/>
              </a:ext>
            </a:extLst>
          </p:cNvPr>
          <p:cNvSpPr>
            <a:spLocks noGrp="1"/>
          </p:cNvSpPr>
          <p:nvPr>
            <p:ph type="body" sz="quarter" idx="13"/>
          </p:nvPr>
        </p:nvSpPr>
        <p:spPr>
          <a:xfrm>
            <a:off x="151002" y="155409"/>
            <a:ext cx="11744136" cy="615153"/>
          </a:xfrm>
        </p:spPr>
        <p:txBody>
          <a:bodyPr/>
          <a:lstStyle/>
          <a:p>
            <a:r>
              <a:rPr lang="en-US" dirty="0">
                <a:latin typeface="Arial" panose="020B0604020202020204" pitchFamily="34" charset="0"/>
                <a:cs typeface="Arial" panose="020B0604020202020204" pitchFamily="34" charset="0"/>
              </a:rPr>
              <a:t>The importance of self-care…take time to breathe!</a:t>
            </a:r>
          </a:p>
        </p:txBody>
      </p:sp>
      <p:pic>
        <p:nvPicPr>
          <p:cNvPr id="1026" name="Picture 2" descr="First fit your own oxygen mask…” Seven tips for leading your team into  September | Astin Consulting">
            <a:extLst>
              <a:ext uri="{FF2B5EF4-FFF2-40B4-BE49-F238E27FC236}">
                <a16:creationId xmlns:a16="http://schemas.microsoft.com/office/drawing/2014/main" id="{CF13528A-C110-418B-8693-21C85C9013B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24655" y="1130585"/>
            <a:ext cx="4596829" cy="459682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58630F0-8FC1-4FDA-BE44-5B2CAA01F2D0}"/>
              </a:ext>
            </a:extLst>
          </p:cNvPr>
          <p:cNvSpPr txBox="1"/>
          <p:nvPr/>
        </p:nvSpPr>
        <p:spPr>
          <a:xfrm>
            <a:off x="472028" y="1905505"/>
            <a:ext cx="3252627" cy="3046988"/>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If you think self-care is selfish…change your mind!</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If you don’t give yourself time, you are ducking your responsibilities!</a:t>
            </a:r>
          </a:p>
        </p:txBody>
      </p:sp>
      <p:sp>
        <p:nvSpPr>
          <p:cNvPr id="7" name="TextBox 6">
            <a:extLst>
              <a:ext uri="{FF2B5EF4-FFF2-40B4-BE49-F238E27FC236}">
                <a16:creationId xmlns:a16="http://schemas.microsoft.com/office/drawing/2014/main" id="{C00D77FF-E118-4073-8426-395F38DDA53A}"/>
              </a:ext>
            </a:extLst>
          </p:cNvPr>
          <p:cNvSpPr txBox="1"/>
          <p:nvPr/>
        </p:nvSpPr>
        <p:spPr>
          <a:xfrm>
            <a:off x="8321484" y="1536173"/>
            <a:ext cx="3573654" cy="3785652"/>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“Natural” leaders </a:t>
            </a:r>
          </a:p>
          <a:p>
            <a:r>
              <a:rPr lang="en-GB" sz="2400" dirty="0">
                <a:latin typeface="Arial" panose="020B0604020202020204" pitchFamily="34" charset="0"/>
                <a:cs typeface="Arial" panose="020B0604020202020204" pitchFamily="34" charset="0"/>
              </a:rPr>
              <a:t>Are more likely to:</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Nurture others</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“Rescue”/do things for others</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Have become comfortable reacting</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Inadvertently “abuse” ourselves</a:t>
            </a:r>
          </a:p>
        </p:txBody>
      </p:sp>
    </p:spTree>
    <p:extLst>
      <p:ext uri="{BB962C8B-B14F-4D97-AF65-F5344CB8AC3E}">
        <p14:creationId xmlns:p14="http://schemas.microsoft.com/office/powerpoint/2010/main" val="152355169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5BE8D-171D-44C5-86B0-0E18E84CAB0C}"/>
              </a:ext>
            </a:extLst>
          </p:cNvPr>
          <p:cNvSpPr>
            <a:spLocks noGrp="1"/>
          </p:cNvSpPr>
          <p:nvPr>
            <p:ph type="title"/>
          </p:nvPr>
        </p:nvSpPr>
        <p:spPr>
          <a:xfrm>
            <a:off x="838200" y="223723"/>
            <a:ext cx="10515600" cy="1325563"/>
          </a:xfrm>
        </p:spPr>
        <p:txBody>
          <a:bodyPr>
            <a:normAutofit/>
          </a:bodyPr>
          <a:lstStyle/>
          <a:p>
            <a:r>
              <a:rPr lang="en-GB" sz="5400" b="1" dirty="0"/>
              <a:t>Assessment</a:t>
            </a:r>
          </a:p>
        </p:txBody>
      </p:sp>
      <p:sp>
        <p:nvSpPr>
          <p:cNvPr id="3" name="Content Placeholder 2">
            <a:extLst>
              <a:ext uri="{FF2B5EF4-FFF2-40B4-BE49-F238E27FC236}">
                <a16:creationId xmlns:a16="http://schemas.microsoft.com/office/drawing/2014/main" id="{E825B2F9-EFAF-4672-915F-C88A872463E6}"/>
              </a:ext>
            </a:extLst>
          </p:cNvPr>
          <p:cNvSpPr>
            <a:spLocks noGrp="1"/>
          </p:cNvSpPr>
          <p:nvPr>
            <p:ph idx="1"/>
          </p:nvPr>
        </p:nvSpPr>
        <p:spPr>
          <a:xfrm>
            <a:off x="838200" y="1690688"/>
            <a:ext cx="10515600" cy="4251960"/>
          </a:xfrm>
        </p:spPr>
        <p:txBody>
          <a:bodyPr vert="horz" lIns="91440" tIns="45720" rIns="91440" bIns="45720" numCol="2" rtlCol="0">
            <a:normAutofit/>
          </a:bodyPr>
          <a:lstStyle/>
          <a:p>
            <a:pPr marL="0" indent="0">
              <a:buNone/>
            </a:pPr>
            <a:r>
              <a:rPr lang="en-GB" sz="2400" dirty="0"/>
              <a:t>Part 1</a:t>
            </a:r>
          </a:p>
          <a:p>
            <a:r>
              <a:rPr lang="en-GB" sz="2400" dirty="0"/>
              <a:t>Reflective Report</a:t>
            </a:r>
          </a:p>
          <a:p>
            <a:r>
              <a:rPr lang="en-GB" sz="2400" dirty="0"/>
              <a:t>1,000 words</a:t>
            </a:r>
          </a:p>
          <a:p>
            <a:r>
              <a:rPr lang="en-GB" sz="2400" dirty="0"/>
              <a:t>Due: 29/11/24</a:t>
            </a:r>
          </a:p>
          <a:p>
            <a:r>
              <a:rPr lang="en-GB" sz="2400" dirty="0"/>
              <a:t>See Pages 5-11 of the Module handbook</a:t>
            </a:r>
          </a:p>
          <a:p>
            <a:r>
              <a:rPr lang="en-GB" sz="2400" dirty="0"/>
              <a:t>Answer the questions using appropriate academic writing &amp; referencing</a:t>
            </a:r>
          </a:p>
          <a:p>
            <a:endParaRPr lang="en-GB" sz="2400" dirty="0">
              <a:cs typeface="Calibri"/>
            </a:endParaRPr>
          </a:p>
          <a:p>
            <a:pPr marL="0" indent="0">
              <a:buNone/>
            </a:pPr>
            <a:r>
              <a:rPr lang="en-GB" sz="2400" dirty="0"/>
              <a:t>Assignment 2</a:t>
            </a:r>
          </a:p>
          <a:p>
            <a:r>
              <a:rPr lang="en-GB" sz="2400" dirty="0"/>
              <a:t>Group Presentation</a:t>
            </a:r>
          </a:p>
          <a:p>
            <a:r>
              <a:rPr lang="en-GB" sz="2400" dirty="0"/>
              <a:t>5 minutes per person</a:t>
            </a:r>
          </a:p>
          <a:p>
            <a:r>
              <a:rPr lang="en-GB" sz="2400" dirty="0"/>
              <a:t>Dates: w/c 2/12/24 </a:t>
            </a:r>
          </a:p>
          <a:p>
            <a:r>
              <a:rPr lang="en-GB" sz="2400" dirty="0"/>
              <a:t>See Pages 5-11 of Module handbook</a:t>
            </a:r>
          </a:p>
          <a:p>
            <a:r>
              <a:rPr lang="en-GB" sz="2400" dirty="0"/>
              <a:t>Develop a team; presentation on how you did this and what you have learnt</a:t>
            </a:r>
          </a:p>
        </p:txBody>
      </p:sp>
    </p:spTree>
    <p:extLst>
      <p:ext uri="{BB962C8B-B14F-4D97-AF65-F5344CB8AC3E}">
        <p14:creationId xmlns:p14="http://schemas.microsoft.com/office/powerpoint/2010/main" val="1666141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8E004-5D1C-9776-46B7-5E64FEEEF0EA}"/>
              </a:ext>
            </a:extLst>
          </p:cNvPr>
          <p:cNvSpPr>
            <a:spLocks noGrp="1"/>
          </p:cNvSpPr>
          <p:nvPr>
            <p:ph type="title"/>
          </p:nvPr>
        </p:nvSpPr>
        <p:spPr>
          <a:xfrm>
            <a:off x="609600" y="1855082"/>
            <a:ext cx="10972800" cy="1143000"/>
          </a:xfrm>
        </p:spPr>
        <p:txBody>
          <a:bodyPr/>
          <a:lstStyle/>
          <a:p>
            <a:r>
              <a:rPr lang="en-GB" dirty="0">
                <a:latin typeface="Arial"/>
                <a:cs typeface="Arial"/>
              </a:rPr>
              <a:t>Any questions?</a:t>
            </a:r>
            <a:endParaRPr lang="en-GB" dirty="0"/>
          </a:p>
        </p:txBody>
      </p:sp>
    </p:spTree>
    <p:extLst>
      <p:ext uri="{BB962C8B-B14F-4D97-AF65-F5344CB8AC3E}">
        <p14:creationId xmlns:p14="http://schemas.microsoft.com/office/powerpoint/2010/main" val="122106314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24BA664-13EC-4B04-B933-A36DA6408975}"/>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E39E37-6BC0-A248-806A-337B0CEF6126}" type="slidenum">
              <a:rPr kumimoji="0" lang="en-US" sz="900" b="0" i="0" u="none" strike="noStrike" kern="1200" cap="none" spc="0" normalizeH="0" baseline="0" noProof="0" smtClean="0">
                <a:ln>
                  <a:noFill/>
                </a:ln>
                <a:solidFill>
                  <a:srgbClr val="004992">
                    <a:tint val="75000"/>
                  </a:srgbClr>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US" sz="900" b="0" i="0" u="none" strike="noStrike" kern="1200" cap="none" spc="0" normalizeH="0" baseline="0" noProof="0">
              <a:ln>
                <a:noFill/>
              </a:ln>
              <a:solidFill>
                <a:srgbClr val="004992">
                  <a:tint val="75000"/>
                </a:srgbClr>
              </a:solidFill>
              <a:effectLst/>
              <a:uLnTx/>
              <a:uFillTx/>
              <a:latin typeface="Arial" panose="020B0604020202020204"/>
              <a:ea typeface="+mn-ea"/>
              <a:cs typeface="+mn-cs"/>
            </a:endParaRPr>
          </a:p>
        </p:txBody>
      </p:sp>
      <p:sp>
        <p:nvSpPr>
          <p:cNvPr id="9" name="Text Placeholder 2">
            <a:extLst>
              <a:ext uri="{FF2B5EF4-FFF2-40B4-BE49-F238E27FC236}">
                <a16:creationId xmlns:a16="http://schemas.microsoft.com/office/drawing/2014/main" id="{984E6765-BA01-4E2A-9C76-E89BC3E54F8F}"/>
              </a:ext>
            </a:extLst>
          </p:cNvPr>
          <p:cNvSpPr>
            <a:spLocks noGrp="1"/>
          </p:cNvSpPr>
          <p:nvPr>
            <p:ph type="body" sz="quarter" idx="13"/>
          </p:nvPr>
        </p:nvSpPr>
        <p:spPr>
          <a:xfrm>
            <a:off x="184665" y="241427"/>
            <a:ext cx="9913722" cy="626639"/>
          </a:xfrm>
        </p:spPr>
        <p:txBody>
          <a:bodyPr>
            <a:noAutofit/>
          </a:bodyPr>
          <a:lstStyle/>
          <a:p>
            <a:r>
              <a:rPr lang="en-GB" sz="4400" b="0" dirty="0">
                <a:latin typeface="Arial" panose="020B0604020202020204" pitchFamily="34" charset="0"/>
                <a:cs typeface="Arial" panose="020B0604020202020204" pitchFamily="34" charset="0"/>
              </a:rPr>
              <a:t>We are all different and weird… </a:t>
            </a:r>
          </a:p>
        </p:txBody>
      </p:sp>
      <p:sp>
        <p:nvSpPr>
          <p:cNvPr id="10" name="Rectangle: Rounded Corners 9">
            <a:extLst>
              <a:ext uri="{FF2B5EF4-FFF2-40B4-BE49-F238E27FC236}">
                <a16:creationId xmlns:a16="http://schemas.microsoft.com/office/drawing/2014/main" id="{AE0FE885-DA40-490F-956E-4AB292A83029}"/>
              </a:ext>
            </a:extLst>
          </p:cNvPr>
          <p:cNvSpPr/>
          <p:nvPr/>
        </p:nvSpPr>
        <p:spPr>
          <a:xfrm>
            <a:off x="595802" y="1051784"/>
            <a:ext cx="2576010" cy="815115"/>
          </a:xfrm>
          <a:prstGeom prst="roundRect">
            <a:avLst/>
          </a:prstGeom>
          <a:solidFill>
            <a:schemeClr val="bg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i="0"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rPr>
              <a:t>How most work&amp; life is “designed”</a:t>
            </a:r>
            <a:endParaRPr kumimoji="0" lang="en-GB" sz="2400" i="1"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endParaRPr>
          </a:p>
        </p:txBody>
      </p:sp>
      <p:sp>
        <p:nvSpPr>
          <p:cNvPr id="11" name="Rectangle: Rounded Corners 10">
            <a:extLst>
              <a:ext uri="{FF2B5EF4-FFF2-40B4-BE49-F238E27FC236}">
                <a16:creationId xmlns:a16="http://schemas.microsoft.com/office/drawing/2014/main" id="{03B81A6A-129C-4396-94D7-6045DAD7AD09}"/>
              </a:ext>
            </a:extLst>
          </p:cNvPr>
          <p:cNvSpPr/>
          <p:nvPr/>
        </p:nvSpPr>
        <p:spPr>
          <a:xfrm>
            <a:off x="3714205" y="1057346"/>
            <a:ext cx="5410827" cy="819428"/>
          </a:xfrm>
          <a:prstGeom prst="roundRect">
            <a:avLst/>
          </a:prstGeom>
          <a:solidFill>
            <a:schemeClr val="bg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i="0"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rPr>
              <a:t>Our own normal energy flow normally (any given day, week, year)</a:t>
            </a:r>
            <a:endParaRPr kumimoji="0" lang="en-GB" sz="2400" i="1"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endParaRPr>
          </a:p>
        </p:txBody>
      </p:sp>
      <p:graphicFrame>
        <p:nvGraphicFramePr>
          <p:cNvPr id="3" name="Table 2">
            <a:extLst>
              <a:ext uri="{FF2B5EF4-FFF2-40B4-BE49-F238E27FC236}">
                <a16:creationId xmlns:a16="http://schemas.microsoft.com/office/drawing/2014/main" id="{EAC4B864-8983-4516-A216-0A825E459495}"/>
              </a:ext>
            </a:extLst>
          </p:cNvPr>
          <p:cNvGraphicFramePr>
            <a:graphicFrameLocks noGrp="1"/>
          </p:cNvGraphicFramePr>
          <p:nvPr/>
        </p:nvGraphicFramePr>
        <p:xfrm>
          <a:off x="369332" y="2051564"/>
          <a:ext cx="3028950" cy="3143250"/>
        </p:xfrm>
        <a:graphic>
          <a:graphicData uri="http://schemas.openxmlformats.org/drawingml/2006/table">
            <a:tbl>
              <a:tblPr>
                <a:tableStyleId>{5C22544A-7EE6-4342-B048-85BDC9FD1C3A}</a:tableStyleId>
              </a:tblPr>
              <a:tblGrid>
                <a:gridCol w="438150">
                  <a:extLst>
                    <a:ext uri="{9D8B030D-6E8A-4147-A177-3AD203B41FA5}">
                      <a16:colId xmlns:a16="http://schemas.microsoft.com/office/drawing/2014/main" val="2179260236"/>
                    </a:ext>
                  </a:extLst>
                </a:gridCol>
                <a:gridCol w="352425">
                  <a:extLst>
                    <a:ext uri="{9D8B030D-6E8A-4147-A177-3AD203B41FA5}">
                      <a16:colId xmlns:a16="http://schemas.microsoft.com/office/drawing/2014/main" val="806052161"/>
                    </a:ext>
                  </a:extLst>
                </a:gridCol>
                <a:gridCol w="304800">
                  <a:extLst>
                    <a:ext uri="{9D8B030D-6E8A-4147-A177-3AD203B41FA5}">
                      <a16:colId xmlns:a16="http://schemas.microsoft.com/office/drawing/2014/main" val="474901790"/>
                    </a:ext>
                  </a:extLst>
                </a:gridCol>
                <a:gridCol w="333375">
                  <a:extLst>
                    <a:ext uri="{9D8B030D-6E8A-4147-A177-3AD203B41FA5}">
                      <a16:colId xmlns:a16="http://schemas.microsoft.com/office/drawing/2014/main" val="665073674"/>
                    </a:ext>
                  </a:extLst>
                </a:gridCol>
                <a:gridCol w="276225">
                  <a:extLst>
                    <a:ext uri="{9D8B030D-6E8A-4147-A177-3AD203B41FA5}">
                      <a16:colId xmlns:a16="http://schemas.microsoft.com/office/drawing/2014/main" val="1246092524"/>
                    </a:ext>
                  </a:extLst>
                </a:gridCol>
                <a:gridCol w="314325">
                  <a:extLst>
                    <a:ext uri="{9D8B030D-6E8A-4147-A177-3AD203B41FA5}">
                      <a16:colId xmlns:a16="http://schemas.microsoft.com/office/drawing/2014/main" val="1389702103"/>
                    </a:ext>
                  </a:extLst>
                </a:gridCol>
                <a:gridCol w="266700">
                  <a:extLst>
                    <a:ext uri="{9D8B030D-6E8A-4147-A177-3AD203B41FA5}">
                      <a16:colId xmlns:a16="http://schemas.microsoft.com/office/drawing/2014/main" val="1124396139"/>
                    </a:ext>
                  </a:extLst>
                </a:gridCol>
                <a:gridCol w="361950">
                  <a:extLst>
                    <a:ext uri="{9D8B030D-6E8A-4147-A177-3AD203B41FA5}">
                      <a16:colId xmlns:a16="http://schemas.microsoft.com/office/drawing/2014/main" val="1718249552"/>
                    </a:ext>
                  </a:extLst>
                </a:gridCol>
                <a:gridCol w="381000">
                  <a:extLst>
                    <a:ext uri="{9D8B030D-6E8A-4147-A177-3AD203B41FA5}">
                      <a16:colId xmlns:a16="http://schemas.microsoft.com/office/drawing/2014/main" val="2369731607"/>
                    </a:ext>
                  </a:extLst>
                </a:gridCol>
              </a:tblGrid>
              <a:tr h="285750">
                <a:tc>
                  <a:txBody>
                    <a:bodyPr/>
                    <a:lstStyle/>
                    <a:p>
                      <a:pPr algn="r" fontAlgn="b"/>
                      <a:r>
                        <a:rPr lang="en-GB" sz="1800" u="none" strike="noStrike">
                          <a:effectLst/>
                        </a:rPr>
                        <a:t>10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371402049"/>
                  </a:ext>
                </a:extLst>
              </a:tr>
              <a:tr h="285750">
                <a:tc>
                  <a:txBody>
                    <a:bodyPr/>
                    <a:lstStyle/>
                    <a:p>
                      <a:pPr algn="r" fontAlgn="b"/>
                      <a:r>
                        <a:rPr lang="en-GB" sz="1800" u="none" strike="noStrike">
                          <a:effectLst/>
                        </a:rPr>
                        <a:t>9</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872788571"/>
                  </a:ext>
                </a:extLst>
              </a:tr>
              <a:tr h="285750">
                <a:tc>
                  <a:txBody>
                    <a:bodyPr/>
                    <a:lstStyle/>
                    <a:p>
                      <a:pPr algn="r" fontAlgn="b"/>
                      <a:r>
                        <a:rPr lang="en-GB" sz="1800" u="none" strike="noStrike">
                          <a:effectLst/>
                        </a:rPr>
                        <a:t>8</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686278188"/>
                  </a:ext>
                </a:extLst>
              </a:tr>
              <a:tr h="285750">
                <a:tc>
                  <a:txBody>
                    <a:bodyPr/>
                    <a:lstStyle/>
                    <a:p>
                      <a:pPr algn="r" fontAlgn="b"/>
                      <a:r>
                        <a:rPr lang="en-GB" sz="1800" u="none" strike="noStrike">
                          <a:effectLst/>
                        </a:rPr>
                        <a:t>7</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897499661"/>
                  </a:ext>
                </a:extLst>
              </a:tr>
              <a:tr h="285750">
                <a:tc>
                  <a:txBody>
                    <a:bodyPr/>
                    <a:lstStyle/>
                    <a:p>
                      <a:pPr algn="r" fontAlgn="b"/>
                      <a:r>
                        <a:rPr lang="en-GB" sz="1800" u="none" strike="noStrike">
                          <a:effectLst/>
                        </a:rPr>
                        <a:t>6</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616646055"/>
                  </a:ext>
                </a:extLst>
              </a:tr>
              <a:tr h="285750">
                <a:tc>
                  <a:txBody>
                    <a:bodyPr/>
                    <a:lstStyle/>
                    <a:p>
                      <a:pPr algn="r" fontAlgn="b"/>
                      <a:r>
                        <a:rPr lang="en-GB" sz="1800" u="none" strike="noStrike">
                          <a:effectLst/>
                        </a:rPr>
                        <a:t>5</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112705832"/>
                  </a:ext>
                </a:extLst>
              </a:tr>
              <a:tr h="285750">
                <a:tc>
                  <a:txBody>
                    <a:bodyPr/>
                    <a:lstStyle/>
                    <a:p>
                      <a:pPr algn="r" fontAlgn="b"/>
                      <a:r>
                        <a:rPr lang="en-GB" sz="1800" u="none" strike="noStrike">
                          <a:effectLst/>
                        </a:rPr>
                        <a:t>4</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70119792"/>
                  </a:ext>
                </a:extLst>
              </a:tr>
              <a:tr h="285750">
                <a:tc>
                  <a:txBody>
                    <a:bodyPr/>
                    <a:lstStyle/>
                    <a:p>
                      <a:pPr algn="r" fontAlgn="b"/>
                      <a:r>
                        <a:rPr lang="en-GB" sz="1800" u="none" strike="noStrike">
                          <a:effectLst/>
                        </a:rPr>
                        <a:t>3</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953394077"/>
                  </a:ext>
                </a:extLst>
              </a:tr>
              <a:tr h="285750">
                <a:tc>
                  <a:txBody>
                    <a:bodyPr/>
                    <a:lstStyle/>
                    <a:p>
                      <a:pPr algn="r" fontAlgn="b"/>
                      <a:r>
                        <a:rPr lang="en-GB" sz="1800" u="none" strike="noStrike">
                          <a:effectLst/>
                        </a:rPr>
                        <a:t>2</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031783728"/>
                  </a:ext>
                </a:extLst>
              </a:tr>
              <a:tr h="285750">
                <a:tc>
                  <a:txBody>
                    <a:bodyPr/>
                    <a:lstStyle/>
                    <a:p>
                      <a:pPr algn="r" fontAlgn="b"/>
                      <a:r>
                        <a:rPr lang="en-GB" sz="1800" u="none" strike="noStrike">
                          <a:effectLst/>
                        </a:rPr>
                        <a:t>1</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846167893"/>
                  </a:ext>
                </a:extLst>
              </a:tr>
              <a:tr h="285750">
                <a:tc>
                  <a:txBody>
                    <a:bodyPr/>
                    <a:lstStyle/>
                    <a:p>
                      <a:pPr algn="r" fontAlgn="b"/>
                      <a:r>
                        <a:rPr lang="en-GB" sz="1800" u="none" strike="noStrike">
                          <a:effectLst/>
                        </a:rPr>
                        <a:t>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573062153"/>
                  </a:ext>
                </a:extLst>
              </a:tr>
            </a:tbl>
          </a:graphicData>
        </a:graphic>
      </p:graphicFrame>
      <p:graphicFrame>
        <p:nvGraphicFramePr>
          <p:cNvPr id="4" name="Table 3">
            <a:extLst>
              <a:ext uri="{FF2B5EF4-FFF2-40B4-BE49-F238E27FC236}">
                <a16:creationId xmlns:a16="http://schemas.microsoft.com/office/drawing/2014/main" id="{FA1A7ADE-D742-4846-A763-D2A3E8AB1B9C}"/>
              </a:ext>
            </a:extLst>
          </p:cNvPr>
          <p:cNvGraphicFramePr>
            <a:graphicFrameLocks noGrp="1"/>
          </p:cNvGraphicFramePr>
          <p:nvPr/>
        </p:nvGraphicFramePr>
        <p:xfrm>
          <a:off x="3877159" y="2039869"/>
          <a:ext cx="4799203" cy="3138170"/>
        </p:xfrm>
        <a:graphic>
          <a:graphicData uri="http://schemas.openxmlformats.org/drawingml/2006/table">
            <a:tbl>
              <a:tblPr>
                <a:tableStyleId>{5C22544A-7EE6-4342-B048-85BDC9FD1C3A}</a:tableStyleId>
              </a:tblPr>
              <a:tblGrid>
                <a:gridCol w="304340">
                  <a:extLst>
                    <a:ext uri="{9D8B030D-6E8A-4147-A177-3AD203B41FA5}">
                      <a16:colId xmlns:a16="http://schemas.microsoft.com/office/drawing/2014/main" val="2353368710"/>
                    </a:ext>
                  </a:extLst>
                </a:gridCol>
                <a:gridCol w="263371">
                  <a:extLst>
                    <a:ext uri="{9D8B030D-6E8A-4147-A177-3AD203B41FA5}">
                      <a16:colId xmlns:a16="http://schemas.microsoft.com/office/drawing/2014/main" val="1583137241"/>
                    </a:ext>
                  </a:extLst>
                </a:gridCol>
                <a:gridCol w="364341">
                  <a:extLst>
                    <a:ext uri="{9D8B030D-6E8A-4147-A177-3AD203B41FA5}">
                      <a16:colId xmlns:a16="http://schemas.microsoft.com/office/drawing/2014/main" val="1544427089"/>
                    </a:ext>
                  </a:extLst>
                </a:gridCol>
                <a:gridCol w="352425">
                  <a:extLst>
                    <a:ext uri="{9D8B030D-6E8A-4147-A177-3AD203B41FA5}">
                      <a16:colId xmlns:a16="http://schemas.microsoft.com/office/drawing/2014/main" val="2274534807"/>
                    </a:ext>
                  </a:extLst>
                </a:gridCol>
                <a:gridCol w="400050">
                  <a:extLst>
                    <a:ext uri="{9D8B030D-6E8A-4147-A177-3AD203B41FA5}">
                      <a16:colId xmlns:a16="http://schemas.microsoft.com/office/drawing/2014/main" val="3472719566"/>
                    </a:ext>
                  </a:extLst>
                </a:gridCol>
                <a:gridCol w="428625">
                  <a:extLst>
                    <a:ext uri="{9D8B030D-6E8A-4147-A177-3AD203B41FA5}">
                      <a16:colId xmlns:a16="http://schemas.microsoft.com/office/drawing/2014/main" val="406524761"/>
                    </a:ext>
                  </a:extLst>
                </a:gridCol>
                <a:gridCol w="361950">
                  <a:extLst>
                    <a:ext uri="{9D8B030D-6E8A-4147-A177-3AD203B41FA5}">
                      <a16:colId xmlns:a16="http://schemas.microsoft.com/office/drawing/2014/main" val="2641770072"/>
                    </a:ext>
                  </a:extLst>
                </a:gridCol>
                <a:gridCol w="428625">
                  <a:extLst>
                    <a:ext uri="{9D8B030D-6E8A-4147-A177-3AD203B41FA5}">
                      <a16:colId xmlns:a16="http://schemas.microsoft.com/office/drawing/2014/main" val="733943748"/>
                    </a:ext>
                  </a:extLst>
                </a:gridCol>
                <a:gridCol w="409575">
                  <a:extLst>
                    <a:ext uri="{9D8B030D-6E8A-4147-A177-3AD203B41FA5}">
                      <a16:colId xmlns:a16="http://schemas.microsoft.com/office/drawing/2014/main" val="252846701"/>
                    </a:ext>
                  </a:extLst>
                </a:gridCol>
                <a:gridCol w="390525">
                  <a:extLst>
                    <a:ext uri="{9D8B030D-6E8A-4147-A177-3AD203B41FA5}">
                      <a16:colId xmlns:a16="http://schemas.microsoft.com/office/drawing/2014/main" val="2096916043"/>
                    </a:ext>
                  </a:extLst>
                </a:gridCol>
                <a:gridCol w="314325">
                  <a:extLst>
                    <a:ext uri="{9D8B030D-6E8A-4147-A177-3AD203B41FA5}">
                      <a16:colId xmlns:a16="http://schemas.microsoft.com/office/drawing/2014/main" val="2184363834"/>
                    </a:ext>
                  </a:extLst>
                </a:gridCol>
                <a:gridCol w="400050">
                  <a:extLst>
                    <a:ext uri="{9D8B030D-6E8A-4147-A177-3AD203B41FA5}">
                      <a16:colId xmlns:a16="http://schemas.microsoft.com/office/drawing/2014/main" val="1030188698"/>
                    </a:ext>
                  </a:extLst>
                </a:gridCol>
                <a:gridCol w="381001">
                  <a:extLst>
                    <a:ext uri="{9D8B030D-6E8A-4147-A177-3AD203B41FA5}">
                      <a16:colId xmlns:a16="http://schemas.microsoft.com/office/drawing/2014/main" val="2106223122"/>
                    </a:ext>
                  </a:extLst>
                </a:gridCol>
              </a:tblGrid>
              <a:tr h="285750">
                <a:tc>
                  <a:txBody>
                    <a:bodyPr/>
                    <a:lstStyle/>
                    <a:p>
                      <a:pPr algn="r" fontAlgn="b"/>
                      <a:r>
                        <a:rPr lang="en-GB" sz="1800" u="none" strike="noStrike">
                          <a:effectLst/>
                        </a:rPr>
                        <a:t>10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524026436"/>
                  </a:ext>
                </a:extLst>
              </a:tr>
              <a:tr h="285750">
                <a:tc>
                  <a:txBody>
                    <a:bodyPr/>
                    <a:lstStyle/>
                    <a:p>
                      <a:pPr algn="r" fontAlgn="b"/>
                      <a:r>
                        <a:rPr lang="en-GB" sz="1800" u="none" strike="noStrike">
                          <a:effectLst/>
                        </a:rPr>
                        <a:t>9</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937942966"/>
                  </a:ext>
                </a:extLst>
              </a:tr>
              <a:tr h="266164">
                <a:tc>
                  <a:txBody>
                    <a:bodyPr/>
                    <a:lstStyle/>
                    <a:p>
                      <a:pPr algn="r" fontAlgn="b"/>
                      <a:r>
                        <a:rPr lang="en-GB" sz="1800" u="none" strike="noStrike">
                          <a:effectLst/>
                        </a:rPr>
                        <a:t>8</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791144310"/>
                  </a:ext>
                </a:extLst>
              </a:tr>
              <a:tr h="285750">
                <a:tc>
                  <a:txBody>
                    <a:bodyPr/>
                    <a:lstStyle/>
                    <a:p>
                      <a:pPr algn="r" fontAlgn="b"/>
                      <a:r>
                        <a:rPr lang="en-GB" sz="1800" u="none" strike="noStrike">
                          <a:effectLst/>
                        </a:rPr>
                        <a:t>7</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185220534"/>
                  </a:ext>
                </a:extLst>
              </a:tr>
              <a:tr h="285750">
                <a:tc>
                  <a:txBody>
                    <a:bodyPr/>
                    <a:lstStyle/>
                    <a:p>
                      <a:pPr algn="r" fontAlgn="b"/>
                      <a:r>
                        <a:rPr lang="en-GB" sz="1800" u="none" strike="noStrike">
                          <a:effectLst/>
                        </a:rPr>
                        <a:t>6</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965768952"/>
                  </a:ext>
                </a:extLst>
              </a:tr>
              <a:tr h="285750">
                <a:tc>
                  <a:txBody>
                    <a:bodyPr/>
                    <a:lstStyle/>
                    <a:p>
                      <a:pPr algn="r" fontAlgn="b"/>
                      <a:r>
                        <a:rPr lang="en-GB" sz="1800" u="none" strike="noStrike">
                          <a:effectLst/>
                        </a:rPr>
                        <a:t>5</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4076189178"/>
                  </a:ext>
                </a:extLst>
              </a:tr>
              <a:tr h="285750">
                <a:tc>
                  <a:txBody>
                    <a:bodyPr/>
                    <a:lstStyle/>
                    <a:p>
                      <a:pPr algn="r" fontAlgn="b"/>
                      <a:r>
                        <a:rPr lang="en-GB" sz="1800" u="none" strike="noStrike">
                          <a:effectLst/>
                        </a:rPr>
                        <a:t>4</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762389078"/>
                  </a:ext>
                </a:extLst>
              </a:tr>
              <a:tr h="285750">
                <a:tc>
                  <a:txBody>
                    <a:bodyPr/>
                    <a:lstStyle/>
                    <a:p>
                      <a:pPr algn="r" fontAlgn="b"/>
                      <a:r>
                        <a:rPr lang="en-GB" sz="1800" u="none" strike="noStrike">
                          <a:effectLst/>
                        </a:rPr>
                        <a:t>3</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185527669"/>
                  </a:ext>
                </a:extLst>
              </a:tr>
              <a:tr h="285750">
                <a:tc>
                  <a:txBody>
                    <a:bodyPr/>
                    <a:lstStyle/>
                    <a:p>
                      <a:pPr algn="r" fontAlgn="b"/>
                      <a:r>
                        <a:rPr lang="en-GB" sz="1800" u="none" strike="noStrike">
                          <a:effectLst/>
                        </a:rPr>
                        <a:t>2</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023155432"/>
                  </a:ext>
                </a:extLst>
              </a:tr>
              <a:tr h="285750">
                <a:tc>
                  <a:txBody>
                    <a:bodyPr/>
                    <a:lstStyle/>
                    <a:p>
                      <a:pPr algn="r" fontAlgn="b"/>
                      <a:r>
                        <a:rPr lang="en-GB" sz="1800" u="none" strike="noStrike">
                          <a:effectLst/>
                        </a:rPr>
                        <a:t>1</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803578991"/>
                  </a:ext>
                </a:extLst>
              </a:tr>
              <a:tr h="285750">
                <a:tc>
                  <a:txBody>
                    <a:bodyPr/>
                    <a:lstStyle/>
                    <a:p>
                      <a:pPr algn="r" fontAlgn="b"/>
                      <a:r>
                        <a:rPr lang="en-GB" sz="1800" u="none" strike="noStrike">
                          <a:effectLst/>
                        </a:rPr>
                        <a:t>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867054282"/>
                  </a:ext>
                </a:extLst>
              </a:tr>
            </a:tbl>
          </a:graphicData>
        </a:graphic>
      </p:graphicFrame>
      <p:sp>
        <p:nvSpPr>
          <p:cNvPr id="8" name="TextBox 7">
            <a:extLst>
              <a:ext uri="{FF2B5EF4-FFF2-40B4-BE49-F238E27FC236}">
                <a16:creationId xmlns:a16="http://schemas.microsoft.com/office/drawing/2014/main" id="{AFCB32B5-D1EB-4F57-85C7-55EB18311040}"/>
              </a:ext>
            </a:extLst>
          </p:cNvPr>
          <p:cNvSpPr txBox="1"/>
          <p:nvPr/>
        </p:nvSpPr>
        <p:spPr>
          <a:xfrm rot="16200000">
            <a:off x="-1015484" y="3249311"/>
            <a:ext cx="2400300"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Energy/Wellness</a:t>
            </a:r>
          </a:p>
        </p:txBody>
      </p:sp>
      <p:sp>
        <p:nvSpPr>
          <p:cNvPr id="13" name="TextBox 12">
            <a:extLst>
              <a:ext uri="{FF2B5EF4-FFF2-40B4-BE49-F238E27FC236}">
                <a16:creationId xmlns:a16="http://schemas.microsoft.com/office/drawing/2014/main" id="{1AED824B-4491-4D50-B4FA-38EC9DC97CAC}"/>
              </a:ext>
            </a:extLst>
          </p:cNvPr>
          <p:cNvSpPr txBox="1"/>
          <p:nvPr/>
        </p:nvSpPr>
        <p:spPr>
          <a:xfrm rot="16200000">
            <a:off x="2464650" y="3304253"/>
            <a:ext cx="2400300"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Energy/Wellness</a:t>
            </a:r>
          </a:p>
        </p:txBody>
      </p:sp>
      <p:sp>
        <p:nvSpPr>
          <p:cNvPr id="14" name="TextBox 13">
            <a:extLst>
              <a:ext uri="{FF2B5EF4-FFF2-40B4-BE49-F238E27FC236}">
                <a16:creationId xmlns:a16="http://schemas.microsoft.com/office/drawing/2014/main" id="{005866F9-6861-4902-9C84-0EAE1B51703B}"/>
              </a:ext>
            </a:extLst>
          </p:cNvPr>
          <p:cNvSpPr txBox="1"/>
          <p:nvPr/>
        </p:nvSpPr>
        <p:spPr>
          <a:xfrm>
            <a:off x="81183" y="5250072"/>
            <a:ext cx="1076326" cy="369332"/>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Time</a:t>
            </a:r>
          </a:p>
        </p:txBody>
      </p:sp>
      <p:sp>
        <p:nvSpPr>
          <p:cNvPr id="15" name="TextBox 14">
            <a:extLst>
              <a:ext uri="{FF2B5EF4-FFF2-40B4-BE49-F238E27FC236}">
                <a16:creationId xmlns:a16="http://schemas.microsoft.com/office/drawing/2014/main" id="{648576EA-9565-4488-BEA0-A6112E2358B2}"/>
              </a:ext>
            </a:extLst>
          </p:cNvPr>
          <p:cNvSpPr txBox="1"/>
          <p:nvPr/>
        </p:nvSpPr>
        <p:spPr>
          <a:xfrm>
            <a:off x="3844520" y="5279069"/>
            <a:ext cx="1076326" cy="369332"/>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Time</a:t>
            </a:r>
          </a:p>
        </p:txBody>
      </p:sp>
      <p:cxnSp>
        <p:nvCxnSpPr>
          <p:cNvPr id="17" name="Straight Arrow Connector 16">
            <a:extLst>
              <a:ext uri="{FF2B5EF4-FFF2-40B4-BE49-F238E27FC236}">
                <a16:creationId xmlns:a16="http://schemas.microsoft.com/office/drawing/2014/main" id="{14F90E35-B769-4D68-8C21-1A7560F17081}"/>
              </a:ext>
            </a:extLst>
          </p:cNvPr>
          <p:cNvCxnSpPr>
            <a:cxnSpLocks/>
          </p:cNvCxnSpPr>
          <p:nvPr/>
        </p:nvCxnSpPr>
        <p:spPr>
          <a:xfrm flipV="1">
            <a:off x="920874" y="5434738"/>
            <a:ext cx="2315466"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3979A6AD-0325-42FA-96A5-E43E2F0E5044}"/>
              </a:ext>
            </a:extLst>
          </p:cNvPr>
          <p:cNvCxnSpPr>
            <a:cxnSpLocks/>
          </p:cNvCxnSpPr>
          <p:nvPr/>
        </p:nvCxnSpPr>
        <p:spPr>
          <a:xfrm flipV="1">
            <a:off x="4798861" y="5434738"/>
            <a:ext cx="3908172" cy="1100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7777CDE-F2AB-40EC-B1BF-7E77DF32555D}"/>
              </a:ext>
            </a:extLst>
          </p:cNvPr>
          <p:cNvCxnSpPr>
            <a:cxnSpLocks/>
          </p:cNvCxnSpPr>
          <p:nvPr/>
        </p:nvCxnSpPr>
        <p:spPr>
          <a:xfrm>
            <a:off x="820419" y="2943064"/>
            <a:ext cx="2619008" cy="0"/>
          </a:xfrm>
          <a:prstGeom prst="line">
            <a:avLst/>
          </a:prstGeom>
        </p:spPr>
        <p:style>
          <a:lnRef idx="1">
            <a:schemeClr val="accent1"/>
          </a:lnRef>
          <a:fillRef idx="0">
            <a:schemeClr val="accent1"/>
          </a:fillRef>
          <a:effectRef idx="0">
            <a:schemeClr val="accent1"/>
          </a:effectRef>
          <a:fontRef idx="minor">
            <a:schemeClr val="tx1"/>
          </a:fontRef>
        </p:style>
      </p:cxnSp>
      <p:sp>
        <p:nvSpPr>
          <p:cNvPr id="24" name="Freeform: Shape 23">
            <a:extLst>
              <a:ext uri="{FF2B5EF4-FFF2-40B4-BE49-F238E27FC236}">
                <a16:creationId xmlns:a16="http://schemas.microsoft.com/office/drawing/2014/main" id="{6F7C385C-4636-4FA0-AF34-AA1649BD002D}"/>
              </a:ext>
            </a:extLst>
          </p:cNvPr>
          <p:cNvSpPr/>
          <p:nvPr/>
        </p:nvSpPr>
        <p:spPr>
          <a:xfrm>
            <a:off x="4190769" y="2206346"/>
            <a:ext cx="4457700" cy="1752600"/>
          </a:xfrm>
          <a:custGeom>
            <a:avLst/>
            <a:gdLst>
              <a:gd name="connsiteX0" fmla="*/ 0 w 4457700"/>
              <a:gd name="connsiteY0" fmla="*/ 1266825 h 1752600"/>
              <a:gd name="connsiteX1" fmla="*/ 47625 w 4457700"/>
              <a:gd name="connsiteY1" fmla="*/ 1257300 h 1752600"/>
              <a:gd name="connsiteX2" fmla="*/ 123825 w 4457700"/>
              <a:gd name="connsiteY2" fmla="*/ 1171575 h 1752600"/>
              <a:gd name="connsiteX3" fmla="*/ 161925 w 4457700"/>
              <a:gd name="connsiteY3" fmla="*/ 1095375 h 1752600"/>
              <a:gd name="connsiteX4" fmla="*/ 190500 w 4457700"/>
              <a:gd name="connsiteY4" fmla="*/ 1028700 h 1752600"/>
              <a:gd name="connsiteX5" fmla="*/ 219075 w 4457700"/>
              <a:gd name="connsiteY5" fmla="*/ 1000125 h 1752600"/>
              <a:gd name="connsiteX6" fmla="*/ 247650 w 4457700"/>
              <a:gd name="connsiteY6" fmla="*/ 923925 h 1752600"/>
              <a:gd name="connsiteX7" fmla="*/ 295275 w 4457700"/>
              <a:gd name="connsiteY7" fmla="*/ 876300 h 1752600"/>
              <a:gd name="connsiteX8" fmla="*/ 342900 w 4457700"/>
              <a:gd name="connsiteY8" fmla="*/ 800100 h 1752600"/>
              <a:gd name="connsiteX9" fmla="*/ 390525 w 4457700"/>
              <a:gd name="connsiteY9" fmla="*/ 742950 h 1752600"/>
              <a:gd name="connsiteX10" fmla="*/ 457200 w 4457700"/>
              <a:gd name="connsiteY10" fmla="*/ 676275 h 1752600"/>
              <a:gd name="connsiteX11" fmla="*/ 657225 w 4457700"/>
              <a:gd name="connsiteY11" fmla="*/ 704850 h 1752600"/>
              <a:gd name="connsiteX12" fmla="*/ 704850 w 4457700"/>
              <a:gd name="connsiteY12" fmla="*/ 714375 h 1752600"/>
              <a:gd name="connsiteX13" fmla="*/ 762000 w 4457700"/>
              <a:gd name="connsiteY13" fmla="*/ 742950 h 1752600"/>
              <a:gd name="connsiteX14" fmla="*/ 790575 w 4457700"/>
              <a:gd name="connsiteY14" fmla="*/ 790575 h 1752600"/>
              <a:gd name="connsiteX15" fmla="*/ 809625 w 4457700"/>
              <a:gd name="connsiteY15" fmla="*/ 819150 h 1752600"/>
              <a:gd name="connsiteX16" fmla="*/ 838200 w 4457700"/>
              <a:gd name="connsiteY16" fmla="*/ 866775 h 1752600"/>
              <a:gd name="connsiteX17" fmla="*/ 866775 w 4457700"/>
              <a:gd name="connsiteY17" fmla="*/ 962025 h 1752600"/>
              <a:gd name="connsiteX18" fmla="*/ 914400 w 4457700"/>
              <a:gd name="connsiteY18" fmla="*/ 1076325 h 1752600"/>
              <a:gd name="connsiteX19" fmla="*/ 923925 w 4457700"/>
              <a:gd name="connsiteY19" fmla="*/ 1123950 h 1752600"/>
              <a:gd name="connsiteX20" fmla="*/ 942975 w 4457700"/>
              <a:gd name="connsiteY20" fmla="*/ 1247775 h 1752600"/>
              <a:gd name="connsiteX21" fmla="*/ 952500 w 4457700"/>
              <a:gd name="connsiteY21" fmla="*/ 1276350 h 1752600"/>
              <a:gd name="connsiteX22" fmla="*/ 1009650 w 4457700"/>
              <a:gd name="connsiteY22" fmla="*/ 1371600 h 1752600"/>
              <a:gd name="connsiteX23" fmla="*/ 1019175 w 4457700"/>
              <a:gd name="connsiteY23" fmla="*/ 1428750 h 1752600"/>
              <a:gd name="connsiteX24" fmla="*/ 1057275 w 4457700"/>
              <a:gd name="connsiteY24" fmla="*/ 1485900 h 1752600"/>
              <a:gd name="connsiteX25" fmla="*/ 1085850 w 4457700"/>
              <a:gd name="connsiteY25" fmla="*/ 1533525 h 1752600"/>
              <a:gd name="connsiteX26" fmla="*/ 1095375 w 4457700"/>
              <a:gd name="connsiteY26" fmla="*/ 1571625 h 1752600"/>
              <a:gd name="connsiteX27" fmla="*/ 1133475 w 4457700"/>
              <a:gd name="connsiteY27" fmla="*/ 1619250 h 1752600"/>
              <a:gd name="connsiteX28" fmla="*/ 1219200 w 4457700"/>
              <a:gd name="connsiteY28" fmla="*/ 1695450 h 1752600"/>
              <a:gd name="connsiteX29" fmla="*/ 1323975 w 4457700"/>
              <a:gd name="connsiteY29" fmla="*/ 1743075 h 1752600"/>
              <a:gd name="connsiteX30" fmla="*/ 1371600 w 4457700"/>
              <a:gd name="connsiteY30" fmla="*/ 1752600 h 1752600"/>
              <a:gd name="connsiteX31" fmla="*/ 1571625 w 4457700"/>
              <a:gd name="connsiteY31" fmla="*/ 1743075 h 1752600"/>
              <a:gd name="connsiteX32" fmla="*/ 1600200 w 4457700"/>
              <a:gd name="connsiteY32" fmla="*/ 1724025 h 1752600"/>
              <a:gd name="connsiteX33" fmla="*/ 1666875 w 4457700"/>
              <a:gd name="connsiteY33" fmla="*/ 1695450 h 1752600"/>
              <a:gd name="connsiteX34" fmla="*/ 1704975 w 4457700"/>
              <a:gd name="connsiteY34" fmla="*/ 1638300 h 1752600"/>
              <a:gd name="connsiteX35" fmla="*/ 1743075 w 4457700"/>
              <a:gd name="connsiteY35" fmla="*/ 1609725 h 1752600"/>
              <a:gd name="connsiteX36" fmla="*/ 1790700 w 4457700"/>
              <a:gd name="connsiteY36" fmla="*/ 1514475 h 1752600"/>
              <a:gd name="connsiteX37" fmla="*/ 1800225 w 4457700"/>
              <a:gd name="connsiteY37" fmla="*/ 1238250 h 1752600"/>
              <a:gd name="connsiteX38" fmla="*/ 1828800 w 4457700"/>
              <a:gd name="connsiteY38" fmla="*/ 1162050 h 1752600"/>
              <a:gd name="connsiteX39" fmla="*/ 1847850 w 4457700"/>
              <a:gd name="connsiteY39" fmla="*/ 1085850 h 1752600"/>
              <a:gd name="connsiteX40" fmla="*/ 1857375 w 4457700"/>
              <a:gd name="connsiteY40" fmla="*/ 1047750 h 1752600"/>
              <a:gd name="connsiteX41" fmla="*/ 1876425 w 4457700"/>
              <a:gd name="connsiteY41" fmla="*/ 962025 h 1752600"/>
              <a:gd name="connsiteX42" fmla="*/ 1914525 w 4457700"/>
              <a:gd name="connsiteY42" fmla="*/ 914400 h 1752600"/>
              <a:gd name="connsiteX43" fmla="*/ 1962150 w 4457700"/>
              <a:gd name="connsiteY43" fmla="*/ 828675 h 1752600"/>
              <a:gd name="connsiteX44" fmla="*/ 1990725 w 4457700"/>
              <a:gd name="connsiteY44" fmla="*/ 771525 h 1752600"/>
              <a:gd name="connsiteX45" fmla="*/ 2085975 w 4457700"/>
              <a:gd name="connsiteY45" fmla="*/ 676275 h 1752600"/>
              <a:gd name="connsiteX46" fmla="*/ 2114550 w 4457700"/>
              <a:gd name="connsiteY46" fmla="*/ 638175 h 1752600"/>
              <a:gd name="connsiteX47" fmla="*/ 2133600 w 4457700"/>
              <a:gd name="connsiteY47" fmla="*/ 590550 h 1752600"/>
              <a:gd name="connsiteX48" fmla="*/ 2181225 w 4457700"/>
              <a:gd name="connsiteY48" fmla="*/ 552450 h 1752600"/>
              <a:gd name="connsiteX49" fmla="*/ 2247900 w 4457700"/>
              <a:gd name="connsiteY49" fmla="*/ 466725 h 1752600"/>
              <a:gd name="connsiteX50" fmla="*/ 2257425 w 4457700"/>
              <a:gd name="connsiteY50" fmla="*/ 438150 h 1752600"/>
              <a:gd name="connsiteX51" fmla="*/ 2333625 w 4457700"/>
              <a:gd name="connsiteY51" fmla="*/ 304800 h 1752600"/>
              <a:gd name="connsiteX52" fmla="*/ 2381250 w 4457700"/>
              <a:gd name="connsiteY52" fmla="*/ 228600 h 1752600"/>
              <a:gd name="connsiteX53" fmla="*/ 2419350 w 4457700"/>
              <a:gd name="connsiteY53" fmla="*/ 180975 h 1752600"/>
              <a:gd name="connsiteX54" fmla="*/ 2438400 w 4457700"/>
              <a:gd name="connsiteY54" fmla="*/ 152400 h 1752600"/>
              <a:gd name="connsiteX55" fmla="*/ 2457450 w 4457700"/>
              <a:gd name="connsiteY55" fmla="*/ 114300 h 1752600"/>
              <a:gd name="connsiteX56" fmla="*/ 2495550 w 4457700"/>
              <a:gd name="connsiteY56" fmla="*/ 85725 h 1752600"/>
              <a:gd name="connsiteX57" fmla="*/ 2524125 w 4457700"/>
              <a:gd name="connsiteY57" fmla="*/ 57150 h 1752600"/>
              <a:gd name="connsiteX58" fmla="*/ 2543175 w 4457700"/>
              <a:gd name="connsiteY58" fmla="*/ 28575 h 1752600"/>
              <a:gd name="connsiteX59" fmla="*/ 2581275 w 4457700"/>
              <a:gd name="connsiteY59" fmla="*/ 19050 h 1752600"/>
              <a:gd name="connsiteX60" fmla="*/ 2619375 w 4457700"/>
              <a:gd name="connsiteY60" fmla="*/ 0 h 1752600"/>
              <a:gd name="connsiteX61" fmla="*/ 2695575 w 4457700"/>
              <a:gd name="connsiteY61" fmla="*/ 66675 h 1752600"/>
              <a:gd name="connsiteX62" fmla="*/ 2762250 w 4457700"/>
              <a:gd name="connsiteY62" fmla="*/ 133350 h 1752600"/>
              <a:gd name="connsiteX63" fmla="*/ 2819400 w 4457700"/>
              <a:gd name="connsiteY63" fmla="*/ 161925 h 1752600"/>
              <a:gd name="connsiteX64" fmla="*/ 2886075 w 4457700"/>
              <a:gd name="connsiteY64" fmla="*/ 219075 h 1752600"/>
              <a:gd name="connsiteX65" fmla="*/ 2914650 w 4457700"/>
              <a:gd name="connsiteY65" fmla="*/ 238125 h 1752600"/>
              <a:gd name="connsiteX66" fmla="*/ 2924175 w 4457700"/>
              <a:gd name="connsiteY66" fmla="*/ 266700 h 1752600"/>
              <a:gd name="connsiteX67" fmla="*/ 3028950 w 4457700"/>
              <a:gd name="connsiteY67" fmla="*/ 390525 h 1752600"/>
              <a:gd name="connsiteX68" fmla="*/ 3067050 w 4457700"/>
              <a:gd name="connsiteY68" fmla="*/ 400050 h 1752600"/>
              <a:gd name="connsiteX69" fmla="*/ 3171825 w 4457700"/>
              <a:gd name="connsiteY69" fmla="*/ 381000 h 1752600"/>
              <a:gd name="connsiteX70" fmla="*/ 3190875 w 4457700"/>
              <a:gd name="connsiteY70" fmla="*/ 352425 h 1752600"/>
              <a:gd name="connsiteX71" fmla="*/ 3248025 w 4457700"/>
              <a:gd name="connsiteY71" fmla="*/ 314325 h 1752600"/>
              <a:gd name="connsiteX72" fmla="*/ 3257550 w 4457700"/>
              <a:gd name="connsiteY72" fmla="*/ 276225 h 1752600"/>
              <a:gd name="connsiteX73" fmla="*/ 3371850 w 4457700"/>
              <a:gd name="connsiteY73" fmla="*/ 323850 h 1752600"/>
              <a:gd name="connsiteX74" fmla="*/ 3409950 w 4457700"/>
              <a:gd name="connsiteY74" fmla="*/ 419100 h 1752600"/>
              <a:gd name="connsiteX75" fmla="*/ 3371850 w 4457700"/>
              <a:gd name="connsiteY75" fmla="*/ 704850 h 1752600"/>
              <a:gd name="connsiteX76" fmla="*/ 3362325 w 4457700"/>
              <a:gd name="connsiteY76" fmla="*/ 857250 h 1752600"/>
              <a:gd name="connsiteX77" fmla="*/ 3352800 w 4457700"/>
              <a:gd name="connsiteY77" fmla="*/ 885825 h 1752600"/>
              <a:gd name="connsiteX78" fmla="*/ 3457575 w 4457700"/>
              <a:gd name="connsiteY78" fmla="*/ 914400 h 1752600"/>
              <a:gd name="connsiteX79" fmla="*/ 3562350 w 4457700"/>
              <a:gd name="connsiteY79" fmla="*/ 1057275 h 1752600"/>
              <a:gd name="connsiteX80" fmla="*/ 3600450 w 4457700"/>
              <a:gd name="connsiteY80" fmla="*/ 1095375 h 1752600"/>
              <a:gd name="connsiteX81" fmla="*/ 3638550 w 4457700"/>
              <a:gd name="connsiteY81" fmla="*/ 1143000 h 1752600"/>
              <a:gd name="connsiteX82" fmla="*/ 3705225 w 4457700"/>
              <a:gd name="connsiteY82" fmla="*/ 1209675 h 1752600"/>
              <a:gd name="connsiteX83" fmla="*/ 3714750 w 4457700"/>
              <a:gd name="connsiteY83" fmla="*/ 1247775 h 1752600"/>
              <a:gd name="connsiteX84" fmla="*/ 3800475 w 4457700"/>
              <a:gd name="connsiteY84" fmla="*/ 1381125 h 1752600"/>
              <a:gd name="connsiteX85" fmla="*/ 3838575 w 4457700"/>
              <a:gd name="connsiteY85" fmla="*/ 1400175 h 1752600"/>
              <a:gd name="connsiteX86" fmla="*/ 3876675 w 4457700"/>
              <a:gd name="connsiteY86" fmla="*/ 1428750 h 1752600"/>
              <a:gd name="connsiteX87" fmla="*/ 3943350 w 4457700"/>
              <a:gd name="connsiteY87" fmla="*/ 1466850 h 1752600"/>
              <a:gd name="connsiteX88" fmla="*/ 3971925 w 4457700"/>
              <a:gd name="connsiteY88" fmla="*/ 1485900 h 1752600"/>
              <a:gd name="connsiteX89" fmla="*/ 4038600 w 4457700"/>
              <a:gd name="connsiteY89" fmla="*/ 1495425 h 1752600"/>
              <a:gd name="connsiteX90" fmla="*/ 4105275 w 4457700"/>
              <a:gd name="connsiteY90" fmla="*/ 1476375 h 1752600"/>
              <a:gd name="connsiteX91" fmla="*/ 4143375 w 4457700"/>
              <a:gd name="connsiteY91" fmla="*/ 1447800 h 1752600"/>
              <a:gd name="connsiteX92" fmla="*/ 4191000 w 4457700"/>
              <a:gd name="connsiteY92" fmla="*/ 1419225 h 1752600"/>
              <a:gd name="connsiteX93" fmla="*/ 4276725 w 4457700"/>
              <a:gd name="connsiteY93" fmla="*/ 1285875 h 1752600"/>
              <a:gd name="connsiteX94" fmla="*/ 4352925 w 4457700"/>
              <a:gd name="connsiteY94" fmla="*/ 1162050 h 1752600"/>
              <a:gd name="connsiteX95" fmla="*/ 4410075 w 4457700"/>
              <a:gd name="connsiteY95" fmla="*/ 990600 h 1752600"/>
              <a:gd name="connsiteX96" fmla="*/ 4457700 w 4457700"/>
              <a:gd name="connsiteY96" fmla="*/ 942975 h 175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4457700" h="1752600">
                <a:moveTo>
                  <a:pt x="0" y="1266825"/>
                </a:moveTo>
                <a:cubicBezTo>
                  <a:pt x="15875" y="1263650"/>
                  <a:pt x="33473" y="1265162"/>
                  <a:pt x="47625" y="1257300"/>
                </a:cubicBezTo>
                <a:cubicBezTo>
                  <a:pt x="66516" y="1246805"/>
                  <a:pt x="112520" y="1185706"/>
                  <a:pt x="123825" y="1171575"/>
                </a:cubicBezTo>
                <a:cubicBezTo>
                  <a:pt x="145304" y="1107138"/>
                  <a:pt x="116937" y="1185350"/>
                  <a:pt x="161925" y="1095375"/>
                </a:cubicBezTo>
                <a:cubicBezTo>
                  <a:pt x="182653" y="1053918"/>
                  <a:pt x="157466" y="1074948"/>
                  <a:pt x="190500" y="1028700"/>
                </a:cubicBezTo>
                <a:cubicBezTo>
                  <a:pt x="198330" y="1017739"/>
                  <a:pt x="209550" y="1009650"/>
                  <a:pt x="219075" y="1000125"/>
                </a:cubicBezTo>
                <a:cubicBezTo>
                  <a:pt x="228600" y="974725"/>
                  <a:pt x="233433" y="947028"/>
                  <a:pt x="247650" y="923925"/>
                </a:cubicBezTo>
                <a:cubicBezTo>
                  <a:pt x="259416" y="904805"/>
                  <a:pt x="281587" y="894095"/>
                  <a:pt x="295275" y="876300"/>
                </a:cubicBezTo>
                <a:cubicBezTo>
                  <a:pt x="313538" y="852559"/>
                  <a:pt x="325490" y="824474"/>
                  <a:pt x="342900" y="800100"/>
                </a:cubicBezTo>
                <a:cubicBezTo>
                  <a:pt x="357313" y="779921"/>
                  <a:pt x="373705" y="761171"/>
                  <a:pt x="390525" y="742950"/>
                </a:cubicBezTo>
                <a:cubicBezTo>
                  <a:pt x="411844" y="719854"/>
                  <a:pt x="457200" y="676275"/>
                  <a:pt x="457200" y="676275"/>
                </a:cubicBezTo>
                <a:lnTo>
                  <a:pt x="657225" y="704850"/>
                </a:lnTo>
                <a:cubicBezTo>
                  <a:pt x="673226" y="707312"/>
                  <a:pt x="689635" y="708842"/>
                  <a:pt x="704850" y="714375"/>
                </a:cubicBezTo>
                <a:cubicBezTo>
                  <a:pt x="724866" y="721654"/>
                  <a:pt x="742950" y="733425"/>
                  <a:pt x="762000" y="742950"/>
                </a:cubicBezTo>
                <a:cubicBezTo>
                  <a:pt x="771525" y="758825"/>
                  <a:pt x="780763" y="774876"/>
                  <a:pt x="790575" y="790575"/>
                </a:cubicBezTo>
                <a:cubicBezTo>
                  <a:pt x="796642" y="800283"/>
                  <a:pt x="803558" y="809442"/>
                  <a:pt x="809625" y="819150"/>
                </a:cubicBezTo>
                <a:cubicBezTo>
                  <a:pt x="819437" y="834849"/>
                  <a:pt x="828675" y="850900"/>
                  <a:pt x="838200" y="866775"/>
                </a:cubicBezTo>
                <a:cubicBezTo>
                  <a:pt x="846926" y="901679"/>
                  <a:pt x="852281" y="927240"/>
                  <a:pt x="866775" y="962025"/>
                </a:cubicBezTo>
                <a:lnTo>
                  <a:pt x="914400" y="1076325"/>
                </a:lnTo>
                <a:cubicBezTo>
                  <a:pt x="917575" y="1092200"/>
                  <a:pt x="921635" y="1107923"/>
                  <a:pt x="923925" y="1123950"/>
                </a:cubicBezTo>
                <a:cubicBezTo>
                  <a:pt x="935988" y="1208393"/>
                  <a:pt x="925979" y="1188290"/>
                  <a:pt x="942975" y="1247775"/>
                </a:cubicBezTo>
                <a:cubicBezTo>
                  <a:pt x="945733" y="1257429"/>
                  <a:pt x="948010" y="1267370"/>
                  <a:pt x="952500" y="1276350"/>
                </a:cubicBezTo>
                <a:cubicBezTo>
                  <a:pt x="974390" y="1320130"/>
                  <a:pt x="986190" y="1336411"/>
                  <a:pt x="1009650" y="1371600"/>
                </a:cubicBezTo>
                <a:cubicBezTo>
                  <a:pt x="1012825" y="1390650"/>
                  <a:pt x="1011747" y="1410923"/>
                  <a:pt x="1019175" y="1428750"/>
                </a:cubicBezTo>
                <a:cubicBezTo>
                  <a:pt x="1027981" y="1449884"/>
                  <a:pt x="1044983" y="1466584"/>
                  <a:pt x="1057275" y="1485900"/>
                </a:cubicBezTo>
                <a:cubicBezTo>
                  <a:pt x="1067214" y="1501519"/>
                  <a:pt x="1076325" y="1517650"/>
                  <a:pt x="1085850" y="1533525"/>
                </a:cubicBezTo>
                <a:cubicBezTo>
                  <a:pt x="1089025" y="1546225"/>
                  <a:pt x="1089018" y="1560182"/>
                  <a:pt x="1095375" y="1571625"/>
                </a:cubicBezTo>
                <a:cubicBezTo>
                  <a:pt x="1105248" y="1589397"/>
                  <a:pt x="1119969" y="1604055"/>
                  <a:pt x="1133475" y="1619250"/>
                </a:cubicBezTo>
                <a:cubicBezTo>
                  <a:pt x="1154287" y="1642664"/>
                  <a:pt x="1193391" y="1679026"/>
                  <a:pt x="1219200" y="1695450"/>
                </a:cubicBezTo>
                <a:cubicBezTo>
                  <a:pt x="1237313" y="1706977"/>
                  <a:pt x="1300189" y="1735939"/>
                  <a:pt x="1323975" y="1743075"/>
                </a:cubicBezTo>
                <a:cubicBezTo>
                  <a:pt x="1339482" y="1747727"/>
                  <a:pt x="1355725" y="1749425"/>
                  <a:pt x="1371600" y="1752600"/>
                </a:cubicBezTo>
                <a:cubicBezTo>
                  <a:pt x="1438275" y="1749425"/>
                  <a:pt x="1505390" y="1751354"/>
                  <a:pt x="1571625" y="1743075"/>
                </a:cubicBezTo>
                <a:cubicBezTo>
                  <a:pt x="1582984" y="1741655"/>
                  <a:pt x="1590261" y="1729705"/>
                  <a:pt x="1600200" y="1724025"/>
                </a:cubicBezTo>
                <a:cubicBezTo>
                  <a:pt x="1633156" y="1705193"/>
                  <a:pt x="1634817" y="1706136"/>
                  <a:pt x="1666875" y="1695450"/>
                </a:cubicBezTo>
                <a:cubicBezTo>
                  <a:pt x="1679575" y="1676400"/>
                  <a:pt x="1689764" y="1655412"/>
                  <a:pt x="1704975" y="1638300"/>
                </a:cubicBezTo>
                <a:cubicBezTo>
                  <a:pt x="1715522" y="1626435"/>
                  <a:pt x="1732621" y="1621672"/>
                  <a:pt x="1743075" y="1609725"/>
                </a:cubicBezTo>
                <a:cubicBezTo>
                  <a:pt x="1766023" y="1583499"/>
                  <a:pt x="1778096" y="1545986"/>
                  <a:pt x="1790700" y="1514475"/>
                </a:cubicBezTo>
                <a:cubicBezTo>
                  <a:pt x="1793875" y="1422400"/>
                  <a:pt x="1790323" y="1329846"/>
                  <a:pt x="1800225" y="1238250"/>
                </a:cubicBezTo>
                <a:cubicBezTo>
                  <a:pt x="1803141" y="1211280"/>
                  <a:pt x="1820709" y="1187942"/>
                  <a:pt x="1828800" y="1162050"/>
                </a:cubicBezTo>
                <a:cubicBezTo>
                  <a:pt x="1836609" y="1137060"/>
                  <a:pt x="1841500" y="1111250"/>
                  <a:pt x="1847850" y="1085850"/>
                </a:cubicBezTo>
                <a:cubicBezTo>
                  <a:pt x="1851025" y="1073150"/>
                  <a:pt x="1854535" y="1060529"/>
                  <a:pt x="1857375" y="1047750"/>
                </a:cubicBezTo>
                <a:cubicBezTo>
                  <a:pt x="1863725" y="1019175"/>
                  <a:pt x="1864894" y="988930"/>
                  <a:pt x="1876425" y="962025"/>
                </a:cubicBezTo>
                <a:cubicBezTo>
                  <a:pt x="1884433" y="943339"/>
                  <a:pt x="1901825" y="930275"/>
                  <a:pt x="1914525" y="914400"/>
                </a:cubicBezTo>
                <a:cubicBezTo>
                  <a:pt x="1959089" y="780707"/>
                  <a:pt x="1905118" y="914223"/>
                  <a:pt x="1962150" y="828675"/>
                </a:cubicBezTo>
                <a:cubicBezTo>
                  <a:pt x="1973964" y="810954"/>
                  <a:pt x="1977294" y="788055"/>
                  <a:pt x="1990725" y="771525"/>
                </a:cubicBezTo>
                <a:cubicBezTo>
                  <a:pt x="2019039" y="736676"/>
                  <a:pt x="2059034" y="712196"/>
                  <a:pt x="2085975" y="676275"/>
                </a:cubicBezTo>
                <a:cubicBezTo>
                  <a:pt x="2095500" y="663575"/>
                  <a:pt x="2106840" y="652052"/>
                  <a:pt x="2114550" y="638175"/>
                </a:cubicBezTo>
                <a:cubicBezTo>
                  <a:pt x="2122853" y="623229"/>
                  <a:pt x="2123103" y="604046"/>
                  <a:pt x="2133600" y="590550"/>
                </a:cubicBezTo>
                <a:cubicBezTo>
                  <a:pt x="2146081" y="574503"/>
                  <a:pt x="2165350" y="565150"/>
                  <a:pt x="2181225" y="552450"/>
                </a:cubicBezTo>
                <a:cubicBezTo>
                  <a:pt x="2220196" y="435537"/>
                  <a:pt x="2170087" y="544538"/>
                  <a:pt x="2247900" y="466725"/>
                </a:cubicBezTo>
                <a:cubicBezTo>
                  <a:pt x="2255000" y="459625"/>
                  <a:pt x="2252727" y="447023"/>
                  <a:pt x="2257425" y="438150"/>
                </a:cubicBezTo>
                <a:cubicBezTo>
                  <a:pt x="2281379" y="392904"/>
                  <a:pt x="2307974" y="349106"/>
                  <a:pt x="2333625" y="304800"/>
                </a:cubicBezTo>
                <a:cubicBezTo>
                  <a:pt x="2342727" y="289078"/>
                  <a:pt x="2367614" y="246782"/>
                  <a:pt x="2381250" y="228600"/>
                </a:cubicBezTo>
                <a:cubicBezTo>
                  <a:pt x="2393448" y="212336"/>
                  <a:pt x="2407152" y="197239"/>
                  <a:pt x="2419350" y="180975"/>
                </a:cubicBezTo>
                <a:cubicBezTo>
                  <a:pt x="2426219" y="171817"/>
                  <a:pt x="2432720" y="162339"/>
                  <a:pt x="2438400" y="152400"/>
                </a:cubicBezTo>
                <a:cubicBezTo>
                  <a:pt x="2445445" y="140072"/>
                  <a:pt x="2448209" y="125081"/>
                  <a:pt x="2457450" y="114300"/>
                </a:cubicBezTo>
                <a:cubicBezTo>
                  <a:pt x="2467781" y="102247"/>
                  <a:pt x="2483497" y="96056"/>
                  <a:pt x="2495550" y="85725"/>
                </a:cubicBezTo>
                <a:cubicBezTo>
                  <a:pt x="2505777" y="76959"/>
                  <a:pt x="2515501" y="67498"/>
                  <a:pt x="2524125" y="57150"/>
                </a:cubicBezTo>
                <a:cubicBezTo>
                  <a:pt x="2531454" y="48356"/>
                  <a:pt x="2533650" y="34925"/>
                  <a:pt x="2543175" y="28575"/>
                </a:cubicBezTo>
                <a:cubicBezTo>
                  <a:pt x="2554067" y="21313"/>
                  <a:pt x="2569018" y="23647"/>
                  <a:pt x="2581275" y="19050"/>
                </a:cubicBezTo>
                <a:cubicBezTo>
                  <a:pt x="2594570" y="14064"/>
                  <a:pt x="2606675" y="6350"/>
                  <a:pt x="2619375" y="0"/>
                </a:cubicBezTo>
                <a:cubicBezTo>
                  <a:pt x="2644775" y="22225"/>
                  <a:pt x="2670901" y="43646"/>
                  <a:pt x="2695575" y="66675"/>
                </a:cubicBezTo>
                <a:cubicBezTo>
                  <a:pt x="2718553" y="88121"/>
                  <a:pt x="2737337" y="114186"/>
                  <a:pt x="2762250" y="133350"/>
                </a:cubicBezTo>
                <a:cubicBezTo>
                  <a:pt x="2779132" y="146336"/>
                  <a:pt x="2801137" y="150967"/>
                  <a:pt x="2819400" y="161925"/>
                </a:cubicBezTo>
                <a:cubicBezTo>
                  <a:pt x="2870359" y="192501"/>
                  <a:pt x="2844507" y="184435"/>
                  <a:pt x="2886075" y="219075"/>
                </a:cubicBezTo>
                <a:cubicBezTo>
                  <a:pt x="2894869" y="226404"/>
                  <a:pt x="2905125" y="231775"/>
                  <a:pt x="2914650" y="238125"/>
                </a:cubicBezTo>
                <a:cubicBezTo>
                  <a:pt x="2917825" y="247650"/>
                  <a:pt x="2919299" y="257923"/>
                  <a:pt x="2924175" y="266700"/>
                </a:cubicBezTo>
                <a:cubicBezTo>
                  <a:pt x="2948833" y="311084"/>
                  <a:pt x="2988474" y="361088"/>
                  <a:pt x="3028950" y="390525"/>
                </a:cubicBezTo>
                <a:cubicBezTo>
                  <a:pt x="3039537" y="398225"/>
                  <a:pt x="3054350" y="396875"/>
                  <a:pt x="3067050" y="400050"/>
                </a:cubicBezTo>
                <a:cubicBezTo>
                  <a:pt x="3101975" y="393700"/>
                  <a:pt x="3138693" y="393743"/>
                  <a:pt x="3171825" y="381000"/>
                </a:cubicBezTo>
                <a:cubicBezTo>
                  <a:pt x="3182510" y="376891"/>
                  <a:pt x="3182260" y="359963"/>
                  <a:pt x="3190875" y="352425"/>
                </a:cubicBezTo>
                <a:cubicBezTo>
                  <a:pt x="3208105" y="337348"/>
                  <a:pt x="3228975" y="327025"/>
                  <a:pt x="3248025" y="314325"/>
                </a:cubicBezTo>
                <a:cubicBezTo>
                  <a:pt x="3251200" y="301625"/>
                  <a:pt x="3246898" y="283834"/>
                  <a:pt x="3257550" y="276225"/>
                </a:cubicBezTo>
                <a:cubicBezTo>
                  <a:pt x="3314529" y="235526"/>
                  <a:pt x="3338353" y="290353"/>
                  <a:pt x="3371850" y="323850"/>
                </a:cubicBezTo>
                <a:cubicBezTo>
                  <a:pt x="3384550" y="355600"/>
                  <a:pt x="3405876" y="385148"/>
                  <a:pt x="3409950" y="419100"/>
                </a:cubicBezTo>
                <a:cubicBezTo>
                  <a:pt x="3419517" y="498823"/>
                  <a:pt x="3387072" y="628742"/>
                  <a:pt x="3371850" y="704850"/>
                </a:cubicBezTo>
                <a:cubicBezTo>
                  <a:pt x="3368675" y="755650"/>
                  <a:pt x="3367653" y="806631"/>
                  <a:pt x="3362325" y="857250"/>
                </a:cubicBezTo>
                <a:cubicBezTo>
                  <a:pt x="3361274" y="867235"/>
                  <a:pt x="3344191" y="880659"/>
                  <a:pt x="3352800" y="885825"/>
                </a:cubicBezTo>
                <a:cubicBezTo>
                  <a:pt x="3383842" y="904450"/>
                  <a:pt x="3422650" y="904875"/>
                  <a:pt x="3457575" y="914400"/>
                </a:cubicBezTo>
                <a:cubicBezTo>
                  <a:pt x="3486997" y="956431"/>
                  <a:pt x="3525697" y="1016040"/>
                  <a:pt x="3562350" y="1057275"/>
                </a:cubicBezTo>
                <a:cubicBezTo>
                  <a:pt x="3574282" y="1070699"/>
                  <a:pt x="3588518" y="1081951"/>
                  <a:pt x="3600450" y="1095375"/>
                </a:cubicBezTo>
                <a:cubicBezTo>
                  <a:pt x="3613956" y="1110570"/>
                  <a:pt x="3624813" y="1128014"/>
                  <a:pt x="3638550" y="1143000"/>
                </a:cubicBezTo>
                <a:cubicBezTo>
                  <a:pt x="3659789" y="1166169"/>
                  <a:pt x="3705225" y="1209675"/>
                  <a:pt x="3705225" y="1209675"/>
                </a:cubicBezTo>
                <a:cubicBezTo>
                  <a:pt x="3708400" y="1222375"/>
                  <a:pt x="3709715" y="1235691"/>
                  <a:pt x="3714750" y="1247775"/>
                </a:cubicBezTo>
                <a:cubicBezTo>
                  <a:pt x="3735404" y="1297344"/>
                  <a:pt x="3759588" y="1344781"/>
                  <a:pt x="3800475" y="1381125"/>
                </a:cubicBezTo>
                <a:cubicBezTo>
                  <a:pt x="3811087" y="1390558"/>
                  <a:pt x="3826534" y="1392650"/>
                  <a:pt x="3838575" y="1400175"/>
                </a:cubicBezTo>
                <a:cubicBezTo>
                  <a:pt x="3852037" y="1408589"/>
                  <a:pt x="3863282" y="1420227"/>
                  <a:pt x="3876675" y="1428750"/>
                </a:cubicBezTo>
                <a:cubicBezTo>
                  <a:pt x="3898271" y="1442493"/>
                  <a:pt x="3921400" y="1453680"/>
                  <a:pt x="3943350" y="1466850"/>
                </a:cubicBezTo>
                <a:cubicBezTo>
                  <a:pt x="3953166" y="1472740"/>
                  <a:pt x="3960960" y="1482611"/>
                  <a:pt x="3971925" y="1485900"/>
                </a:cubicBezTo>
                <a:cubicBezTo>
                  <a:pt x="3993429" y="1492351"/>
                  <a:pt x="4016375" y="1492250"/>
                  <a:pt x="4038600" y="1495425"/>
                </a:cubicBezTo>
                <a:cubicBezTo>
                  <a:pt x="4060825" y="1489075"/>
                  <a:pt x="4084232" y="1485940"/>
                  <a:pt x="4105275" y="1476375"/>
                </a:cubicBezTo>
                <a:cubicBezTo>
                  <a:pt x="4119727" y="1469806"/>
                  <a:pt x="4130166" y="1456606"/>
                  <a:pt x="4143375" y="1447800"/>
                </a:cubicBezTo>
                <a:cubicBezTo>
                  <a:pt x="4158779" y="1437531"/>
                  <a:pt x="4175125" y="1428750"/>
                  <a:pt x="4191000" y="1419225"/>
                </a:cubicBezTo>
                <a:cubicBezTo>
                  <a:pt x="4219575" y="1374775"/>
                  <a:pt x="4253093" y="1333139"/>
                  <a:pt x="4276725" y="1285875"/>
                </a:cubicBezTo>
                <a:cubicBezTo>
                  <a:pt x="4323917" y="1191491"/>
                  <a:pt x="4297085" y="1231850"/>
                  <a:pt x="4352925" y="1162050"/>
                </a:cubicBezTo>
                <a:cubicBezTo>
                  <a:pt x="4362023" y="1107463"/>
                  <a:pt x="4370437" y="1030238"/>
                  <a:pt x="4410075" y="990600"/>
                </a:cubicBezTo>
                <a:lnTo>
                  <a:pt x="4457700" y="942975"/>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a:extLst>
              <a:ext uri="{FF2B5EF4-FFF2-40B4-BE49-F238E27FC236}">
                <a16:creationId xmlns:a16="http://schemas.microsoft.com/office/drawing/2014/main" id="{19915C97-5131-421C-816A-AF7E391448C5}"/>
              </a:ext>
            </a:extLst>
          </p:cNvPr>
          <p:cNvSpPr txBox="1"/>
          <p:nvPr/>
        </p:nvSpPr>
        <p:spPr>
          <a:xfrm>
            <a:off x="184665" y="5674662"/>
            <a:ext cx="8677981" cy="1015663"/>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What do you notice about your energy &amp; wellness? Highs? Lows?</a:t>
            </a:r>
          </a:p>
          <a:p>
            <a:r>
              <a:rPr lang="en-GB" sz="2000" dirty="0">
                <a:latin typeface="Arial" panose="020B0604020202020204" pitchFamily="34" charset="0"/>
                <a:cs typeface="Arial" panose="020B0604020202020204" pitchFamily="34" charset="0"/>
              </a:rPr>
              <a:t>What can I/we do so that you move up from where you are? </a:t>
            </a:r>
          </a:p>
          <a:p>
            <a:r>
              <a:rPr lang="en-GB" sz="2000" dirty="0">
                <a:latin typeface="Arial" panose="020B0604020202020204" pitchFamily="34" charset="0"/>
                <a:cs typeface="Arial" panose="020B0604020202020204" pitchFamily="34" charset="0"/>
              </a:rPr>
              <a:t>How can I help you to have as much energy/wellness at work as possible?</a:t>
            </a:r>
          </a:p>
        </p:txBody>
      </p:sp>
      <p:pic>
        <p:nvPicPr>
          <p:cNvPr id="9218" name="Picture 2" descr="Committed to Diversity - Mariana Hernandez-Munoz">
            <a:extLst>
              <a:ext uri="{FF2B5EF4-FFF2-40B4-BE49-F238E27FC236}">
                <a16:creationId xmlns:a16="http://schemas.microsoft.com/office/drawing/2014/main" id="{0A4B400D-92E0-50E7-3222-ADC7AA23187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54303" y="3584708"/>
            <a:ext cx="3253032" cy="2004722"/>
          </a:xfrm>
          <a:prstGeom prst="rect">
            <a:avLst/>
          </a:prstGeom>
          <a:noFill/>
          <a:effectLst>
            <a:softEdge rad="114300"/>
          </a:effectLst>
          <a:extLst>
            <a:ext uri="{909E8E84-426E-40DD-AFC4-6F175D3DCCD1}">
              <a14:hiddenFill xmlns:a14="http://schemas.microsoft.com/office/drawing/2010/main">
                <a:solidFill>
                  <a:srgbClr val="FFFFFF"/>
                </a:solidFill>
              </a14:hiddenFill>
            </a:ext>
          </a:extLst>
        </p:spPr>
      </p:pic>
      <p:pic>
        <p:nvPicPr>
          <p:cNvPr id="9220" name="Picture 4" descr="North Korea turns 70: all eyes on missile displays at upcoming military  parade | North Korea | The Guardian">
            <a:extLst>
              <a:ext uri="{FF2B5EF4-FFF2-40B4-BE49-F238E27FC236}">
                <a16:creationId xmlns:a16="http://schemas.microsoft.com/office/drawing/2014/main" id="{1B61BA4A-E988-B245-B27D-16F45D85605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43064" r="2862" b="8445"/>
          <a:stretch/>
        </p:blipFill>
        <p:spPr bwMode="auto">
          <a:xfrm>
            <a:off x="8754303" y="1997596"/>
            <a:ext cx="3155048" cy="1574991"/>
          </a:xfrm>
          <a:prstGeom prst="rect">
            <a:avLst/>
          </a:prstGeom>
          <a:noFill/>
          <a:effectLst>
            <a:softEdge rad="889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112728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99203-0384-C248-8955-45EB5E9891FD}"/>
              </a:ext>
            </a:extLst>
          </p:cNvPr>
          <p:cNvSpPr>
            <a:spLocks noGrp="1"/>
          </p:cNvSpPr>
          <p:nvPr>
            <p:ph type="title"/>
          </p:nvPr>
        </p:nvSpPr>
        <p:spPr/>
        <p:txBody>
          <a:bodyPr>
            <a:noAutofit/>
          </a:bodyPr>
          <a:lstStyle/>
          <a:p>
            <a:r>
              <a:rPr lang="en-US" sz="2800" dirty="0"/>
              <a:t>Maslow, A (1943). </a:t>
            </a:r>
            <a:br>
              <a:rPr lang="en-US" sz="2800" dirty="0"/>
            </a:br>
            <a:r>
              <a:rPr lang="en-US" sz="2800" dirty="0"/>
              <a:t>Hierarchy of Needs (Theory of Human Motivation) </a:t>
            </a:r>
          </a:p>
        </p:txBody>
      </p:sp>
      <p:pic>
        <p:nvPicPr>
          <p:cNvPr id="1026" name="Picture 2" descr="Maslow&amp;#39;s Hierarchy of Needs – Project Maslow">
            <a:extLst>
              <a:ext uri="{FF2B5EF4-FFF2-40B4-BE49-F238E27FC236}">
                <a16:creationId xmlns:a16="http://schemas.microsoft.com/office/drawing/2014/main" id="{38CFE134-5E03-9643-B4EC-315960994888}"/>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478363" y="1600201"/>
            <a:ext cx="5235275"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055043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openxmlformats.org/package/2006/metadata/core-properties"/>
    <ds:schemaRef ds:uri="http://www.w3.org/XML/1998/namespace"/>
    <ds:schemaRef ds:uri="http://purl.org/dc/elements/1.1/"/>
    <ds:schemaRef ds:uri="http://schemas.microsoft.com/office/infopath/2007/PartnerControls"/>
    <ds:schemaRef ds:uri="303dbf9b-b85b-46a0-94f1-894078c07ecd"/>
    <ds:schemaRef ds:uri="http://purl.org/dc/dcmitype/"/>
    <ds:schemaRef ds:uri="http://schemas.microsoft.com/office/2006/documentManagement/types"/>
    <ds:schemaRef ds:uri="http://schemas.microsoft.com/office/2006/metadata/properties"/>
    <ds:schemaRef ds:uri="http://purl.org/dc/terms/"/>
  </ds:schemaRefs>
</ds:datastoreItem>
</file>

<file path=customXml/itemProps3.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8259</TotalTime>
  <Words>3505</Words>
  <Application>Microsoft Macintosh PowerPoint</Application>
  <PresentationFormat>Widescreen</PresentationFormat>
  <Paragraphs>605</Paragraphs>
  <Slides>31</Slides>
  <Notes>26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31</vt:i4>
      </vt:variant>
    </vt:vector>
  </HeadingPairs>
  <TitlesOfParts>
    <vt:vector size="39" baseType="lpstr">
      <vt:lpstr>Arial</vt:lpstr>
      <vt:lpstr>Calibri</vt:lpstr>
      <vt:lpstr>Comic Sans MS</vt:lpstr>
      <vt:lpstr>Courier New</vt:lpstr>
      <vt:lpstr>Helvetica-Bold</vt:lpstr>
      <vt:lpstr>Myriad Pro</vt:lpstr>
      <vt:lpstr>Times</vt:lpstr>
      <vt:lpstr>20140311PresentationUWTSDTemplate</vt:lpstr>
      <vt:lpstr>BMSW4009   Effective Team Working and Communication</vt:lpstr>
      <vt:lpstr>PowerPoint Presentation</vt:lpstr>
      <vt:lpstr>PowerPoint Presentation</vt:lpstr>
      <vt:lpstr>What do we know about people:</vt:lpstr>
      <vt:lpstr>PowerPoint Presentation</vt:lpstr>
      <vt:lpstr>Why did we do this exercise?</vt:lpstr>
      <vt:lpstr>Valuing Difference</vt:lpstr>
      <vt:lpstr>Gestalt/Dialectical Tension</vt:lpstr>
      <vt:lpstr>PowerPoint Presentation</vt:lpstr>
      <vt:lpstr>PowerPoint Presentation</vt:lpstr>
      <vt:lpstr>Relationships: the building blocks</vt:lpstr>
      <vt:lpstr>Personal Values</vt:lpstr>
      <vt:lpstr>PowerPoint Presentation</vt:lpstr>
      <vt:lpstr>What have you been thinking about?</vt:lpstr>
      <vt:lpstr>PowerPoint Presentation</vt:lpstr>
      <vt:lpstr>People – what state to choose?</vt:lpstr>
      <vt:lpstr>PowerPoint Presentation</vt:lpstr>
      <vt:lpstr>How do we build relationships with others?</vt:lpstr>
      <vt:lpstr>PowerPoint Presentation</vt:lpstr>
      <vt:lpstr>PowerPoint Presentation</vt:lpstr>
      <vt:lpstr>Applied Positive Psychology...  …how to make stronger/better relationships</vt:lpstr>
      <vt:lpstr>Do we? Can we? Should we try?</vt:lpstr>
      <vt:lpstr>Why?</vt:lpstr>
      <vt:lpstr>PowerPoint Presentation</vt:lpstr>
      <vt:lpstr>Listening and Coaching</vt:lpstr>
      <vt:lpstr>PowerPoint Presentation</vt:lpstr>
      <vt:lpstr>PowerPoint Presentation</vt:lpstr>
      <vt:lpstr>Assessment</vt:lpstr>
      <vt:lpstr>Any questions?</vt:lpstr>
      <vt:lpstr>PowerPoint Presentation</vt:lpstr>
      <vt:lpstr>Maslow, A (1943).  Hierarchy of Needs (Theory of Human Motivation)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James Moore</cp:lastModifiedBy>
  <cp:revision>606</cp:revision>
  <cp:lastPrinted>2019-10-01T11:26:54Z</cp:lastPrinted>
  <dcterms:created xsi:type="dcterms:W3CDTF">2015-04-14T15:21:28Z</dcterms:created>
  <dcterms:modified xsi:type="dcterms:W3CDTF">2024-10-08T15:04:36Z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