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81" r:id="rId1"/>
  </p:sldMasterIdLst>
  <p:notesMasterIdLst>
    <p:notesMasterId r:id="rId14"/>
  </p:notesMasterIdLst>
  <p:sldIdLst>
    <p:sldId id="256" r:id="rId2"/>
    <p:sldId id="258" r:id="rId3"/>
    <p:sldId id="259" r:id="rId4"/>
    <p:sldId id="257" r:id="rId5"/>
    <p:sldId id="260" r:id="rId6"/>
    <p:sldId id="261" r:id="rId7"/>
    <p:sldId id="264" r:id="rId8"/>
    <p:sldId id="262" r:id="rId9"/>
    <p:sldId id="263" r:id="rId10"/>
    <p:sldId id="265" r:id="rId11"/>
    <p:sldId id="266" r:id="rId12"/>
    <p:sldId id="267" r:id="rId13"/>
  </p:sldIdLst>
  <p:sldSz cx="9144000" cy="5143500" type="screen16x9"/>
  <p:notesSz cx="6858000" cy="9144000"/>
  <p:embeddedFontLst>
    <p:embeddedFont>
      <p:font typeface="Amasis MT Pro Black" panose="02040A04050005020304" pitchFamily="18" charset="0"/>
      <p:bold r:id="rId15"/>
      <p:boldItalic r:id="rId16"/>
    </p:embeddedFont>
    <p:embeddedFont>
      <p:font typeface="Anaheim" panose="020B0604020202020204" charset="0"/>
      <p:regular r:id="rId17"/>
      <p:bold r:id="rId18"/>
    </p:embeddedFont>
    <p:embeddedFont>
      <p:font typeface="Aptos Black" panose="020B0004020202020204" pitchFamily="34" charset="0"/>
      <p:bold r:id="rId19"/>
      <p:boldItalic r:id="rId20"/>
    </p:embeddedFont>
    <p:embeddedFont>
      <p:font typeface="Bebas Neue" panose="020B0606020202050201" pitchFamily="34" charset="0"/>
      <p:regular r:id="rId21"/>
    </p:embeddedFont>
    <p:embeddedFont>
      <p:font typeface="Montserrat" panose="00000500000000000000" pitchFamily="2" charset="0"/>
      <p:regular r:id="rId22"/>
      <p:bold r:id="rId23"/>
      <p:italic r:id="rId24"/>
      <p:boldItalic r:id="rId25"/>
    </p:embeddedFont>
    <p:embeddedFont>
      <p:font typeface="Montserrat Black" panose="00000A00000000000000" pitchFamily="2" charset="0"/>
      <p:bold r:id="rId26"/>
      <p:boldItalic r:id="rId27"/>
    </p:embeddedFont>
    <p:embeddedFont>
      <p:font typeface="Nunito Light" pitchFamily="2" charset="0"/>
      <p:regular r:id="rId28"/>
      <p:italic r:id="rId29"/>
    </p:embeddedFont>
    <p:embeddedFont>
      <p:font typeface="Proxima Nova" panose="020B0604020202020204" charset="0"/>
      <p:regular r:id="rId30"/>
      <p:bold r:id="rId31"/>
      <p:italic r:id="rId32"/>
      <p:boldItalic r:id="rId33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1CF80EC-30E8-483B-9335-58ACDE8C5439}">
  <a:tblStyle styleId="{51CF80EC-30E8-483B-9335-58ACDE8C5439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5" d="100"/>
          <a:sy n="85" d="100"/>
        </p:scale>
        <p:origin x="740" y="2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font" Target="fonts/font4.fntdata"/><Relationship Id="rId26" Type="http://schemas.openxmlformats.org/officeDocument/2006/relationships/font" Target="fonts/font12.fntdata"/><Relationship Id="rId21" Type="http://schemas.openxmlformats.org/officeDocument/2006/relationships/font" Target="fonts/font7.fntdata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5" Type="http://schemas.openxmlformats.org/officeDocument/2006/relationships/font" Target="fonts/font11.fntdata"/><Relationship Id="rId33" Type="http://schemas.openxmlformats.org/officeDocument/2006/relationships/font" Target="fonts/font19.fntdata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font" Target="fonts/font6.fntdata"/><Relationship Id="rId29" Type="http://schemas.openxmlformats.org/officeDocument/2006/relationships/font" Target="fonts/font1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0.fntdata"/><Relationship Id="rId32" Type="http://schemas.openxmlformats.org/officeDocument/2006/relationships/font" Target="fonts/font18.fntdata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23" Type="http://schemas.openxmlformats.org/officeDocument/2006/relationships/font" Target="fonts/font9.fntdata"/><Relationship Id="rId28" Type="http://schemas.openxmlformats.org/officeDocument/2006/relationships/font" Target="fonts/font14.fntdata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5.fntdata"/><Relationship Id="rId31" Type="http://schemas.openxmlformats.org/officeDocument/2006/relationships/font" Target="fonts/font17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Relationship Id="rId22" Type="http://schemas.openxmlformats.org/officeDocument/2006/relationships/font" Target="fonts/font8.fntdata"/><Relationship Id="rId27" Type="http://schemas.openxmlformats.org/officeDocument/2006/relationships/font" Target="fonts/font13.fntdata"/><Relationship Id="rId30" Type="http://schemas.openxmlformats.org/officeDocument/2006/relationships/font" Target="fonts/font16.fntdata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6" name="Google Shape;1236;g4dfce81f19_0_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37" name="Google Shape;1237;g4dfce81f19_0_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3" name="Google Shape;1273;gd431007ba2_0_2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74" name="Google Shape;1274;gd431007ba2_0_2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200" i="1">
              <a:solidFill>
                <a:srgbClr val="595959"/>
              </a:solidFill>
              <a:latin typeface="Anaheim"/>
              <a:ea typeface="Anaheim"/>
              <a:cs typeface="Anaheim"/>
              <a:sym typeface="Anaheim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" name="Google Shape;1300;g1734a882cf6_0_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01" name="Google Shape;1301;g1734a882cf6_0_2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4" name="Google Shape;1254;g1734a882cf6_0_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55" name="Google Shape;1255;g1734a882cf6_0_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1" name="Google Shape;1321;g54dda1946d_6_34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22" name="Google Shape;1322;g54dda1946d_6_34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3" name="Google Shape;1383;g54dda1946d_6_3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84" name="Google Shape;1384;g54dda1946d_6_3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4" name="Google Shape;1404;g1734a882cf6_0_156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05" name="Google Shape;1405;g1734a882cf6_0_156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2" name="Google Shape;1422;g1734a882cf6_0_15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23" name="Google Shape;1423;g1734a882cf6_0_15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>
  <p:cSld name="CUSTOM">
    <p:spTree>
      <p:nvGrpSpPr>
        <p:cNvPr id="1" name="Shape 12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4" name="Google Shape;1234;p34"/>
          <p:cNvSpPr txBox="1">
            <a:spLocks noGrp="1"/>
          </p:cNvSpPr>
          <p:nvPr>
            <p:ph type="title"/>
          </p:nvPr>
        </p:nvSpPr>
        <p:spPr>
          <a:xfrm>
            <a:off x="716775" y="510900"/>
            <a:ext cx="7710600" cy="48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 slid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713225" y="1256688"/>
            <a:ext cx="7033800" cy="2193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9600"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713225" y="3521113"/>
            <a:ext cx="4528800" cy="365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5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5852118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Table of contents">
    <p:spTree>
      <p:nvGrpSpPr>
        <p:cNvPr id="1" name="Shape 5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7" name="Google Shape;537;p13"/>
          <p:cNvSpPr txBox="1">
            <a:spLocks noGrp="1"/>
          </p:cNvSpPr>
          <p:nvPr>
            <p:ph type="title"/>
          </p:nvPr>
        </p:nvSpPr>
        <p:spPr>
          <a:xfrm>
            <a:off x="720000" y="539500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538" name="Google Shape;538;p13"/>
          <p:cNvSpPr txBox="1">
            <a:spLocks noGrp="1"/>
          </p:cNvSpPr>
          <p:nvPr>
            <p:ph type="subTitle" idx="1"/>
          </p:nvPr>
        </p:nvSpPr>
        <p:spPr>
          <a:xfrm>
            <a:off x="5784713" y="1520950"/>
            <a:ext cx="2468700" cy="484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9" name="Google Shape;539;p13"/>
          <p:cNvSpPr txBox="1">
            <a:spLocks noGrp="1"/>
          </p:cNvSpPr>
          <p:nvPr>
            <p:ph type="title" idx="2" hasCustomPrompt="1"/>
          </p:nvPr>
        </p:nvSpPr>
        <p:spPr>
          <a:xfrm>
            <a:off x="890575" y="1520950"/>
            <a:ext cx="976800" cy="4845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540" name="Google Shape;540;p13"/>
          <p:cNvSpPr txBox="1">
            <a:spLocks noGrp="1"/>
          </p:cNvSpPr>
          <p:nvPr>
            <p:ph type="subTitle" idx="3"/>
          </p:nvPr>
        </p:nvSpPr>
        <p:spPr>
          <a:xfrm>
            <a:off x="1954644" y="1520950"/>
            <a:ext cx="3742800" cy="484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100">
                <a:solidFill>
                  <a:schemeClr val="dk1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541" name="Google Shape;541;p13"/>
          <p:cNvSpPr txBox="1">
            <a:spLocks noGrp="1"/>
          </p:cNvSpPr>
          <p:nvPr>
            <p:ph type="subTitle" idx="4"/>
          </p:nvPr>
        </p:nvSpPr>
        <p:spPr>
          <a:xfrm>
            <a:off x="5784713" y="2154035"/>
            <a:ext cx="2468700" cy="484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42" name="Google Shape;542;p13"/>
          <p:cNvSpPr txBox="1">
            <a:spLocks noGrp="1"/>
          </p:cNvSpPr>
          <p:nvPr>
            <p:ph type="title" idx="5" hasCustomPrompt="1"/>
          </p:nvPr>
        </p:nvSpPr>
        <p:spPr>
          <a:xfrm>
            <a:off x="890575" y="2154035"/>
            <a:ext cx="976800" cy="4845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543" name="Google Shape;543;p13"/>
          <p:cNvSpPr txBox="1">
            <a:spLocks noGrp="1"/>
          </p:cNvSpPr>
          <p:nvPr>
            <p:ph type="subTitle" idx="6"/>
          </p:nvPr>
        </p:nvSpPr>
        <p:spPr>
          <a:xfrm>
            <a:off x="1954644" y="2154035"/>
            <a:ext cx="3742800" cy="484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100">
                <a:solidFill>
                  <a:schemeClr val="dk1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544" name="Google Shape;544;p13"/>
          <p:cNvSpPr txBox="1">
            <a:spLocks noGrp="1"/>
          </p:cNvSpPr>
          <p:nvPr>
            <p:ph type="subTitle" idx="7"/>
          </p:nvPr>
        </p:nvSpPr>
        <p:spPr>
          <a:xfrm>
            <a:off x="5784713" y="2787120"/>
            <a:ext cx="2468700" cy="484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45" name="Google Shape;545;p13"/>
          <p:cNvSpPr txBox="1">
            <a:spLocks noGrp="1"/>
          </p:cNvSpPr>
          <p:nvPr>
            <p:ph type="title" idx="8" hasCustomPrompt="1"/>
          </p:nvPr>
        </p:nvSpPr>
        <p:spPr>
          <a:xfrm>
            <a:off x="890575" y="2787120"/>
            <a:ext cx="976800" cy="4845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546" name="Google Shape;546;p13"/>
          <p:cNvSpPr txBox="1">
            <a:spLocks noGrp="1"/>
          </p:cNvSpPr>
          <p:nvPr>
            <p:ph type="subTitle" idx="9"/>
          </p:nvPr>
        </p:nvSpPr>
        <p:spPr>
          <a:xfrm>
            <a:off x="1954644" y="2787120"/>
            <a:ext cx="3742800" cy="484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100">
                <a:solidFill>
                  <a:schemeClr val="dk1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547" name="Google Shape;547;p13"/>
          <p:cNvSpPr txBox="1">
            <a:spLocks noGrp="1"/>
          </p:cNvSpPr>
          <p:nvPr>
            <p:ph type="subTitle" idx="13"/>
          </p:nvPr>
        </p:nvSpPr>
        <p:spPr>
          <a:xfrm>
            <a:off x="5784713" y="3420205"/>
            <a:ext cx="2468700" cy="484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48" name="Google Shape;548;p13"/>
          <p:cNvSpPr txBox="1">
            <a:spLocks noGrp="1"/>
          </p:cNvSpPr>
          <p:nvPr>
            <p:ph type="title" idx="14" hasCustomPrompt="1"/>
          </p:nvPr>
        </p:nvSpPr>
        <p:spPr>
          <a:xfrm>
            <a:off x="890575" y="3420205"/>
            <a:ext cx="976800" cy="4845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549" name="Google Shape;549;p13"/>
          <p:cNvSpPr txBox="1">
            <a:spLocks noGrp="1"/>
          </p:cNvSpPr>
          <p:nvPr>
            <p:ph type="subTitle" idx="15"/>
          </p:nvPr>
        </p:nvSpPr>
        <p:spPr>
          <a:xfrm>
            <a:off x="1954644" y="3420205"/>
            <a:ext cx="3742800" cy="484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100">
                <a:solidFill>
                  <a:schemeClr val="dk1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550" name="Google Shape;550;p13"/>
          <p:cNvSpPr txBox="1">
            <a:spLocks noGrp="1"/>
          </p:cNvSpPr>
          <p:nvPr>
            <p:ph type="subTitle" idx="16"/>
          </p:nvPr>
        </p:nvSpPr>
        <p:spPr>
          <a:xfrm>
            <a:off x="5784713" y="4053290"/>
            <a:ext cx="2468700" cy="484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51" name="Google Shape;551;p13"/>
          <p:cNvSpPr txBox="1">
            <a:spLocks noGrp="1"/>
          </p:cNvSpPr>
          <p:nvPr>
            <p:ph type="title" idx="17" hasCustomPrompt="1"/>
          </p:nvPr>
        </p:nvSpPr>
        <p:spPr>
          <a:xfrm>
            <a:off x="890575" y="4053290"/>
            <a:ext cx="976800" cy="4845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552" name="Google Shape;552;p13"/>
          <p:cNvSpPr txBox="1">
            <a:spLocks noGrp="1"/>
          </p:cNvSpPr>
          <p:nvPr>
            <p:ph type="subTitle" idx="18"/>
          </p:nvPr>
        </p:nvSpPr>
        <p:spPr>
          <a:xfrm>
            <a:off x="1954644" y="4053290"/>
            <a:ext cx="3742800" cy="484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100">
                <a:solidFill>
                  <a:schemeClr val="dk1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0017313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 column text">
    <p:spTree>
      <p:nvGrpSpPr>
        <p:cNvPr id="1" name="Shape 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Google Shape;244;p7"/>
          <p:cNvSpPr txBox="1">
            <a:spLocks noGrp="1"/>
          </p:cNvSpPr>
          <p:nvPr>
            <p:ph type="title"/>
          </p:nvPr>
        </p:nvSpPr>
        <p:spPr>
          <a:xfrm>
            <a:off x="4135975" y="1757900"/>
            <a:ext cx="4294800" cy="57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245" name="Google Shape;245;p7"/>
          <p:cNvSpPr txBox="1">
            <a:spLocks noGrp="1"/>
          </p:cNvSpPr>
          <p:nvPr>
            <p:ph type="subTitle" idx="1"/>
          </p:nvPr>
        </p:nvSpPr>
        <p:spPr>
          <a:xfrm>
            <a:off x="4135975" y="2330600"/>
            <a:ext cx="4294800" cy="122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Nunito Light"/>
              <a:buChar char="●"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600"/>
              <a:buFont typeface="Nunito Light"/>
              <a:buChar char="○"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500"/>
              <a:buFont typeface="Nunito Light"/>
              <a:buChar char="■"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500"/>
              <a:buFont typeface="Nunito Light"/>
              <a:buChar char="●"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400"/>
              <a:buFont typeface="Nunito Light"/>
              <a:buChar char="○"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400"/>
              <a:buFont typeface="Nunito Light"/>
              <a:buChar char="■"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300"/>
              <a:buFont typeface="Nunito Light"/>
              <a:buChar char="●"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300"/>
              <a:buFont typeface="Nunito Light"/>
              <a:buChar char="○"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400"/>
              <a:buFont typeface="Nunito Light"/>
              <a:buChar char="■"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5606599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Title and three columns">
    <p:spTree>
      <p:nvGrpSpPr>
        <p:cNvPr id="1" name="Shape 8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1" name="Google Shape;811;p22"/>
          <p:cNvSpPr txBox="1">
            <a:spLocks noGrp="1"/>
          </p:cNvSpPr>
          <p:nvPr>
            <p:ph type="title"/>
          </p:nvPr>
        </p:nvSpPr>
        <p:spPr>
          <a:xfrm>
            <a:off x="720000" y="539500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812" name="Google Shape;812;p22"/>
          <p:cNvSpPr txBox="1">
            <a:spLocks noGrp="1"/>
          </p:cNvSpPr>
          <p:nvPr>
            <p:ph type="subTitle" idx="1"/>
          </p:nvPr>
        </p:nvSpPr>
        <p:spPr>
          <a:xfrm>
            <a:off x="926987" y="3180750"/>
            <a:ext cx="2095200" cy="89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13" name="Google Shape;813;p22"/>
          <p:cNvSpPr txBox="1">
            <a:spLocks noGrp="1"/>
          </p:cNvSpPr>
          <p:nvPr>
            <p:ph type="subTitle" idx="2"/>
          </p:nvPr>
        </p:nvSpPr>
        <p:spPr>
          <a:xfrm>
            <a:off x="3524399" y="3180750"/>
            <a:ext cx="2095200" cy="89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14" name="Google Shape;814;p22"/>
          <p:cNvSpPr txBox="1">
            <a:spLocks noGrp="1"/>
          </p:cNvSpPr>
          <p:nvPr>
            <p:ph type="subTitle" idx="3"/>
          </p:nvPr>
        </p:nvSpPr>
        <p:spPr>
          <a:xfrm>
            <a:off x="6121811" y="3180750"/>
            <a:ext cx="2095200" cy="89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15" name="Google Shape;815;p22"/>
          <p:cNvSpPr txBox="1">
            <a:spLocks noGrp="1"/>
          </p:cNvSpPr>
          <p:nvPr>
            <p:ph type="subTitle" idx="4"/>
          </p:nvPr>
        </p:nvSpPr>
        <p:spPr>
          <a:xfrm>
            <a:off x="926987" y="2726175"/>
            <a:ext cx="2095200" cy="457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100">
                <a:solidFill>
                  <a:schemeClr val="dk1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816" name="Google Shape;816;p22"/>
          <p:cNvSpPr txBox="1">
            <a:spLocks noGrp="1"/>
          </p:cNvSpPr>
          <p:nvPr>
            <p:ph type="subTitle" idx="5"/>
          </p:nvPr>
        </p:nvSpPr>
        <p:spPr>
          <a:xfrm>
            <a:off x="3524399" y="2726175"/>
            <a:ext cx="2095200" cy="457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100">
                <a:solidFill>
                  <a:schemeClr val="dk1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817" name="Google Shape;817;p22"/>
          <p:cNvSpPr txBox="1">
            <a:spLocks noGrp="1"/>
          </p:cNvSpPr>
          <p:nvPr>
            <p:ph type="subTitle" idx="6"/>
          </p:nvPr>
        </p:nvSpPr>
        <p:spPr>
          <a:xfrm>
            <a:off x="6121811" y="2726175"/>
            <a:ext cx="2095200" cy="457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100">
                <a:solidFill>
                  <a:schemeClr val="dk1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4623283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 header"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3"/>
          <p:cNvSpPr txBox="1">
            <a:spLocks noGrp="1"/>
          </p:cNvSpPr>
          <p:nvPr>
            <p:ph type="title"/>
          </p:nvPr>
        </p:nvSpPr>
        <p:spPr>
          <a:xfrm>
            <a:off x="720000" y="2384238"/>
            <a:ext cx="7351800" cy="841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 sz="43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01" name="Google Shape;101;p3"/>
          <p:cNvSpPr txBox="1">
            <a:spLocks noGrp="1"/>
          </p:cNvSpPr>
          <p:nvPr>
            <p:ph type="title" idx="2" hasCustomPrompt="1"/>
          </p:nvPr>
        </p:nvSpPr>
        <p:spPr>
          <a:xfrm>
            <a:off x="720000" y="1496250"/>
            <a:ext cx="1381800" cy="8418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7200"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02" name="Google Shape;102;p3"/>
          <p:cNvSpPr txBox="1">
            <a:spLocks noGrp="1"/>
          </p:cNvSpPr>
          <p:nvPr>
            <p:ph type="subTitle" idx="1"/>
          </p:nvPr>
        </p:nvSpPr>
        <p:spPr>
          <a:xfrm>
            <a:off x="720000" y="3272250"/>
            <a:ext cx="5067600" cy="37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5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75607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 point">
    <p:spTree>
      <p:nvGrpSpPr>
        <p:cNvPr id="1" name="Shape 3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" name="Google Shape;335;p8"/>
          <p:cNvSpPr txBox="1">
            <a:spLocks noGrp="1"/>
          </p:cNvSpPr>
          <p:nvPr>
            <p:ph type="title"/>
          </p:nvPr>
        </p:nvSpPr>
        <p:spPr>
          <a:xfrm>
            <a:off x="943050" y="1307100"/>
            <a:ext cx="7257900" cy="2529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86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1903428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Quote">
    <p:spTree>
      <p:nvGrpSpPr>
        <p:cNvPr id="1" name="Shape 5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8" name="Google Shape;598;p14"/>
          <p:cNvSpPr txBox="1">
            <a:spLocks noGrp="1"/>
          </p:cNvSpPr>
          <p:nvPr>
            <p:ph type="title"/>
          </p:nvPr>
        </p:nvSpPr>
        <p:spPr>
          <a:xfrm>
            <a:off x="3424066" y="3475500"/>
            <a:ext cx="5006700" cy="531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599" name="Google Shape;599;p14"/>
          <p:cNvSpPr txBox="1">
            <a:spLocks noGrp="1"/>
          </p:cNvSpPr>
          <p:nvPr>
            <p:ph type="subTitle" idx="1"/>
          </p:nvPr>
        </p:nvSpPr>
        <p:spPr>
          <a:xfrm>
            <a:off x="3423950" y="1025400"/>
            <a:ext cx="5006700" cy="2450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7115423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rgbClr val="0E2A47"/>
        </a:solidFill>
        <a:effectLst/>
      </p:bgPr>
    </p:bg>
    <p:spTree>
      <p:nvGrpSpPr>
        <p:cNvPr id="1" name="Shape 1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0" name="Google Shape;1230;p32"/>
          <p:cNvSpPr txBox="1">
            <a:spLocks noGrp="1"/>
          </p:cNvSpPr>
          <p:nvPr>
            <p:ph type="title"/>
          </p:nvPr>
        </p:nvSpPr>
        <p:spPr>
          <a:xfrm>
            <a:off x="1068100" y="933450"/>
            <a:ext cx="7047300" cy="48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sz="2400">
                <a:solidFill>
                  <a:srgbClr val="FFFFFF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sz="2400">
                <a:solidFill>
                  <a:srgbClr val="FFFFFF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sz="2400">
                <a:solidFill>
                  <a:srgbClr val="FFFFFF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sz="2400">
                <a:solidFill>
                  <a:srgbClr val="FFFFFF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sz="2400">
                <a:solidFill>
                  <a:srgbClr val="FFFFFF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sz="2400">
                <a:solidFill>
                  <a:srgbClr val="FFFFFF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sz="2400">
                <a:solidFill>
                  <a:srgbClr val="FFFFFF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sz="2400">
                <a:solidFill>
                  <a:srgbClr val="FFFFFF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sz="24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1231" name="Google Shape;1231;p32"/>
          <p:cNvSpPr txBox="1">
            <a:spLocks noGrp="1"/>
          </p:cNvSpPr>
          <p:nvPr>
            <p:ph type="body" idx="1"/>
          </p:nvPr>
        </p:nvSpPr>
        <p:spPr>
          <a:xfrm>
            <a:off x="1068100" y="1695450"/>
            <a:ext cx="7047300" cy="250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●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marL="914400" lvl="1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○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marL="1371600" lvl="2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■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marL="1828800" lvl="3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●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marL="2286000" lvl="4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○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marL="2743200" lvl="5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■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marL="3200400" lvl="6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●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marL="3657600" lvl="7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○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marL="4114800" lvl="8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■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79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png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40" name="Google Shape;1240;p35"/>
          <p:cNvPicPr preferRelativeResize="0"/>
          <p:nvPr/>
        </p:nvPicPr>
        <p:blipFill rotWithShape="1">
          <a:blip r:embed="rId3">
            <a:alphaModFix/>
          </a:blip>
          <a:srcRect l="22009" r="18455"/>
          <a:stretch/>
        </p:blipFill>
        <p:spPr>
          <a:xfrm rot="-1020085">
            <a:off x="7029503" y="3396240"/>
            <a:ext cx="1187445" cy="1121928"/>
          </a:xfrm>
          <a:prstGeom prst="rect">
            <a:avLst/>
          </a:prstGeom>
          <a:noFill/>
          <a:ln>
            <a:noFill/>
          </a:ln>
        </p:spPr>
      </p:pic>
      <p:pic>
        <p:nvPicPr>
          <p:cNvPr id="1250" name="Google Shape;1250;p35"/>
          <p:cNvPicPr preferRelativeResize="0"/>
          <p:nvPr/>
        </p:nvPicPr>
        <p:blipFill rotWithShape="1">
          <a:blip r:embed="rId4">
            <a:alphaModFix/>
          </a:blip>
          <a:srcRect l="18647" t="7960" r="8852" b="8336"/>
          <a:stretch/>
        </p:blipFill>
        <p:spPr>
          <a:xfrm rot="-1152297">
            <a:off x="6577050" y="457137"/>
            <a:ext cx="1647827" cy="1070150"/>
          </a:xfrm>
          <a:prstGeom prst="rect">
            <a:avLst/>
          </a:prstGeom>
          <a:noFill/>
          <a:ln>
            <a:noFill/>
          </a:ln>
        </p:spPr>
      </p:pic>
      <p:sp>
        <p:nvSpPr>
          <p:cNvPr id="1251" name="Google Shape;1251;p35"/>
          <p:cNvSpPr txBox="1">
            <a:spLocks noGrp="1"/>
          </p:cNvSpPr>
          <p:nvPr>
            <p:ph type="ctrTitle"/>
          </p:nvPr>
        </p:nvSpPr>
        <p:spPr>
          <a:xfrm>
            <a:off x="0" y="-178598"/>
            <a:ext cx="9087556" cy="1867743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 dirty="0">
                <a:solidFill>
                  <a:srgbClr val="FFFF00"/>
                </a:solidFill>
                <a:latin typeface="Aptos Black" panose="020B0004020202020204" pitchFamily="34" charset="0"/>
                <a:ea typeface="Montserrat Black"/>
                <a:cs typeface="Montserrat Black"/>
                <a:sym typeface="Montserrat Black"/>
              </a:rPr>
              <a:t>Using AI to Monitor and Reduce Social Media Addiction</a:t>
            </a:r>
            <a:endParaRPr sz="4000" dirty="0">
              <a:solidFill>
                <a:srgbClr val="FFFF00"/>
              </a:solidFill>
              <a:latin typeface="Aptos Black" panose="020B0004020202020204" pitchFamily="34" charset="0"/>
              <a:ea typeface="Montserrat Black"/>
              <a:cs typeface="Montserrat Black"/>
              <a:sym typeface="Montserrat Black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800" dirty="0"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AA088F-2E45-3424-18A7-32157F46B741}"/>
              </a:ext>
            </a:extLst>
          </p:cNvPr>
          <p:cNvSpPr txBox="1"/>
          <p:nvPr/>
        </p:nvSpPr>
        <p:spPr>
          <a:xfrm>
            <a:off x="56444" y="1768534"/>
            <a:ext cx="7033800" cy="32932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>
              <a:solidFill>
                <a:schemeClr val="bg1"/>
              </a:solidFill>
            </a:endParaRPr>
          </a:p>
          <a:p>
            <a:r>
              <a:rPr lang="en-GB" sz="1800" b="1" dirty="0">
                <a:solidFill>
                  <a:schemeClr val="bg1"/>
                </a:solidFill>
              </a:rPr>
              <a:t>COURSE: RESEARCH METHODS &amp; PROFESSIONAL DEVELOPMENT PRESENTATION (COMPONENT 2)</a:t>
            </a:r>
          </a:p>
          <a:p>
            <a:endParaRPr lang="en-GB" sz="1800" b="1" dirty="0">
              <a:solidFill>
                <a:schemeClr val="bg1"/>
              </a:solidFill>
            </a:endParaRPr>
          </a:p>
          <a:p>
            <a:r>
              <a:rPr lang="en-GB" sz="1800" b="1" dirty="0">
                <a:solidFill>
                  <a:schemeClr val="bg1"/>
                </a:solidFill>
              </a:rPr>
              <a:t>NAME: VACKAAR HUSSAIN		</a:t>
            </a:r>
          </a:p>
          <a:p>
            <a:endParaRPr lang="en-GB" sz="1800" b="1" dirty="0">
              <a:solidFill>
                <a:schemeClr val="bg1"/>
              </a:solidFill>
            </a:endParaRPr>
          </a:p>
          <a:p>
            <a:r>
              <a:rPr lang="en-GB" sz="1800" b="1" dirty="0">
                <a:solidFill>
                  <a:schemeClr val="bg1"/>
                </a:solidFill>
              </a:rPr>
              <a:t>STUDENT ID: 2209946</a:t>
            </a:r>
          </a:p>
          <a:p>
            <a:endParaRPr lang="en-GB" sz="1800" b="1" dirty="0">
              <a:solidFill>
                <a:schemeClr val="bg1"/>
              </a:solidFill>
            </a:endParaRPr>
          </a:p>
          <a:p>
            <a:r>
              <a:rPr lang="en-GB" sz="1800" b="1" dirty="0">
                <a:solidFill>
                  <a:schemeClr val="bg1"/>
                </a:solidFill>
              </a:rPr>
              <a:t>COURSE CODE: ACFA7004</a:t>
            </a:r>
          </a:p>
          <a:p>
            <a:endParaRPr lang="en-GB" sz="1800" b="1" dirty="0">
              <a:solidFill>
                <a:schemeClr val="bg1"/>
              </a:solidFill>
            </a:endParaRPr>
          </a:p>
          <a:p>
            <a:r>
              <a:rPr lang="en-GB" sz="1800" b="1" dirty="0">
                <a:solidFill>
                  <a:schemeClr val="bg1"/>
                </a:solidFill>
              </a:rPr>
              <a:t>SUPERVISOR: DR VIJEYANANTHAN THAYANANTHAN</a:t>
            </a:r>
            <a:endParaRPr lang="en" sz="1800" b="1" dirty="0">
              <a:solidFill>
                <a:schemeClr val="tx1"/>
              </a:solidFill>
              <a:latin typeface="Montserrat Black"/>
              <a:sym typeface="Montserrat Black"/>
            </a:endParaRPr>
          </a:p>
          <a:p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6" name="Google Shape;1276;p37"/>
          <p:cNvSpPr txBox="1">
            <a:spLocks noGrp="1"/>
          </p:cNvSpPr>
          <p:nvPr>
            <p:ph type="title"/>
          </p:nvPr>
        </p:nvSpPr>
        <p:spPr>
          <a:xfrm>
            <a:off x="720000" y="222938"/>
            <a:ext cx="7704000" cy="50649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 dirty="0">
                <a:solidFill>
                  <a:srgbClr val="FFFF00"/>
                </a:solidFill>
                <a:latin typeface="Aptos Black" panose="020B0004020202020204" pitchFamily="34" charset="0"/>
              </a:rPr>
              <a:t>TABLE OF CONTENTS</a:t>
            </a:r>
            <a:endParaRPr sz="4000" dirty="0">
              <a:solidFill>
                <a:srgbClr val="FFFF00"/>
              </a:solidFill>
              <a:latin typeface="Aptos Black" panose="020B0004020202020204" pitchFamily="34" charset="0"/>
            </a:endParaRPr>
          </a:p>
        </p:txBody>
      </p:sp>
      <p:sp>
        <p:nvSpPr>
          <p:cNvPr id="1282" name="Google Shape;1282;p37"/>
          <p:cNvSpPr txBox="1">
            <a:spLocks noGrp="1"/>
          </p:cNvSpPr>
          <p:nvPr>
            <p:ph type="subTitle" idx="3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MAJOR REQUIREMENTS</a:t>
            </a:r>
            <a:endParaRPr dirty="0"/>
          </a:p>
        </p:txBody>
      </p:sp>
      <p:pic>
        <p:nvPicPr>
          <p:cNvPr id="1298" name="Google Shape;1298;p37"/>
          <p:cNvPicPr preferRelativeResize="0"/>
          <p:nvPr/>
        </p:nvPicPr>
        <p:blipFill rotWithShape="1">
          <a:blip r:embed="rId3">
            <a:alphaModFix/>
          </a:blip>
          <a:srcRect l="18647" t="7960" r="8852" b="8336"/>
          <a:stretch/>
        </p:blipFill>
        <p:spPr>
          <a:xfrm rot="-9296825">
            <a:off x="7261373" y="109212"/>
            <a:ext cx="1647828" cy="1070150"/>
          </a:xfrm>
          <a:prstGeom prst="rect">
            <a:avLst/>
          </a:prstGeom>
          <a:noFill/>
          <a:ln>
            <a:noFill/>
          </a:ln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CFA78EF1-EE43-3BB3-3EA1-E446EB604035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rgbClr val="00B0F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700"/>
                    </a14:imgEffect>
                    <a14:imgEffect>
                      <a14:saturation sat="66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49070" y="1056167"/>
            <a:ext cx="7704000" cy="369304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0070C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03" name="Google Shape;1303;p38"/>
          <p:cNvPicPr preferRelativeResize="0"/>
          <p:nvPr/>
        </p:nvPicPr>
        <p:blipFill rotWithShape="1">
          <a:blip r:embed="rId3">
            <a:alphaModFix/>
          </a:blip>
          <a:srcRect l="26806" t="7660" r="25401" b="5390"/>
          <a:stretch/>
        </p:blipFill>
        <p:spPr>
          <a:xfrm>
            <a:off x="352768" y="2936926"/>
            <a:ext cx="1739952" cy="1780604"/>
          </a:xfrm>
          <a:prstGeom prst="rect">
            <a:avLst/>
          </a:prstGeom>
          <a:noFill/>
          <a:ln>
            <a:noFill/>
          </a:ln>
        </p:spPr>
      </p:pic>
      <p:pic>
        <p:nvPicPr>
          <p:cNvPr id="1307" name="Google Shape;1307;p38"/>
          <p:cNvPicPr preferRelativeResize="0"/>
          <p:nvPr/>
        </p:nvPicPr>
        <p:blipFill rotWithShape="1">
          <a:blip r:embed="rId4">
            <a:alphaModFix/>
          </a:blip>
          <a:srcRect l="22009" r="18455"/>
          <a:stretch/>
        </p:blipFill>
        <p:spPr>
          <a:xfrm rot="-1020103">
            <a:off x="8092352" y="1249716"/>
            <a:ext cx="652201" cy="616226"/>
          </a:xfrm>
          <a:prstGeom prst="rect">
            <a:avLst/>
          </a:prstGeom>
          <a:noFill/>
          <a:ln>
            <a:noFill/>
          </a:ln>
        </p:spPr>
      </p:pic>
      <p:pic>
        <p:nvPicPr>
          <p:cNvPr id="1310" name="Google Shape;1310;p38"/>
          <p:cNvPicPr preferRelativeResize="0"/>
          <p:nvPr/>
        </p:nvPicPr>
        <p:blipFill rotWithShape="1">
          <a:blip r:embed="rId4">
            <a:alphaModFix/>
          </a:blip>
          <a:srcRect l="22009" r="18455"/>
          <a:stretch/>
        </p:blipFill>
        <p:spPr>
          <a:xfrm rot="3321565">
            <a:off x="7127970" y="3912090"/>
            <a:ext cx="652200" cy="616227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A638607-5B40-2DF1-9674-8EFDD8B62EC5}"/>
              </a:ext>
            </a:extLst>
          </p:cNvPr>
          <p:cNvSpPr txBox="1"/>
          <p:nvPr/>
        </p:nvSpPr>
        <p:spPr>
          <a:xfrm>
            <a:off x="944379" y="284775"/>
            <a:ext cx="660316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Aptos Black" panose="020B0004020202020204" pitchFamily="34" charset="0"/>
              </a:rPr>
              <a:t>Research Problem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DDF3958-7331-9881-237A-D576D9B7BF97}"/>
              </a:ext>
            </a:extLst>
          </p:cNvPr>
          <p:cNvSpPr txBox="1"/>
          <p:nvPr/>
        </p:nvSpPr>
        <p:spPr>
          <a:xfrm>
            <a:off x="0" y="37297"/>
            <a:ext cx="914400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dirty="0">
                <a:solidFill>
                  <a:srgbClr val="FFFF00"/>
                </a:solidFill>
                <a:latin typeface="Aptos Black" panose="020B0004020202020204" pitchFamily="34" charset="0"/>
              </a:rPr>
              <a:t>RESEARCH CONTEXT &amp; BACKGROUND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9D83A12-5EED-3EAA-ED30-70134879C374}"/>
              </a:ext>
            </a:extLst>
          </p:cNvPr>
          <p:cNvSpPr txBox="1"/>
          <p:nvPr/>
        </p:nvSpPr>
        <p:spPr>
          <a:xfrm>
            <a:off x="98923" y="1312239"/>
            <a:ext cx="4473077" cy="4096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endParaRPr lang="en-GB" sz="1400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en-GB" sz="1600" b="1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1600" b="1" kern="100" dirty="0">
                <a:solidFill>
                  <a:schemeClr val="bg1"/>
                </a:solidFill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4.95 billion global social media users (2025 est.)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FFFF00"/>
              </a:buClr>
            </a:pPr>
            <a:endParaRPr lang="en-GB" sz="1600" b="1" kern="100" dirty="0">
              <a:solidFill>
                <a:schemeClr val="bg1"/>
              </a:solidFill>
              <a:effectLst/>
              <a:latin typeface="Amasis MT Pro Black" panose="02040A040500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en-GB" sz="1600" b="1" kern="100" dirty="0">
                <a:solidFill>
                  <a:schemeClr val="bg1"/>
                </a:solidFill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Average daily use exceeds 2.5 hours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FFFF00"/>
              </a:buClr>
            </a:pPr>
            <a:endParaRPr lang="en-GB" sz="1600" b="1" kern="100" dirty="0">
              <a:solidFill>
                <a:schemeClr val="bg1"/>
              </a:solidFill>
              <a:effectLst/>
              <a:latin typeface="Amasis MT Pro Black" panose="02040A040500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en-GB" sz="1600" b="1" kern="100" dirty="0">
                <a:solidFill>
                  <a:schemeClr val="bg1"/>
                </a:solidFill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WHO and APA recognise behavioural addiction risks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FFFF00"/>
              </a:buClr>
            </a:pPr>
            <a:endParaRPr lang="en-GB" sz="1600" b="1" kern="100" dirty="0">
              <a:solidFill>
                <a:schemeClr val="bg1"/>
              </a:solidFill>
              <a:effectLst/>
              <a:latin typeface="Amasis MT Pro Black" panose="02040A040500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rgbClr val="FFFF00"/>
              </a:buClr>
              <a:buFont typeface="Wingdings" panose="05000000000000000000" pitchFamily="2" charset="2"/>
              <a:buChar char="Ø"/>
            </a:pPr>
            <a:r>
              <a:rPr lang="en-GB" sz="1600" b="1" kern="100" dirty="0">
                <a:solidFill>
                  <a:schemeClr val="bg1"/>
                </a:solidFill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AI increasingly integrated into health monitoring systems [1]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chemeClr val="bg1"/>
              </a:buClr>
            </a:pP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0C865E-4E07-EE30-A073-C9EE7111ADE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2000" y="1742801"/>
            <a:ext cx="4203136" cy="23882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4D6C50E-F1E8-5C8C-6DC2-40EC2BCAA827}"/>
              </a:ext>
            </a:extLst>
          </p:cNvPr>
          <p:cNvSpPr txBox="1"/>
          <p:nvPr/>
        </p:nvSpPr>
        <p:spPr>
          <a:xfrm>
            <a:off x="4600851" y="4131050"/>
            <a:ext cx="181492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Figure 1: Bar Graph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6007261-491A-11BF-590D-B1357508E4E7}"/>
              </a:ext>
            </a:extLst>
          </p:cNvPr>
          <p:cNvSpPr txBox="1"/>
          <p:nvPr/>
        </p:nvSpPr>
        <p:spPr>
          <a:xfrm>
            <a:off x="8341929" y="4131050"/>
            <a:ext cx="47846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kern="100" dirty="0">
                <a:solidFill>
                  <a:schemeClr val="bg1"/>
                </a:solidFill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[1]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7" name="Google Shape;1257;p36"/>
          <p:cNvSpPr txBox="1">
            <a:spLocks noGrp="1"/>
          </p:cNvSpPr>
          <p:nvPr>
            <p:ph type="title"/>
          </p:nvPr>
        </p:nvSpPr>
        <p:spPr>
          <a:xfrm>
            <a:off x="599817" y="208179"/>
            <a:ext cx="7710600" cy="48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GB" sz="4000" b="1" dirty="0">
                <a:solidFill>
                  <a:srgbClr val="FFFF00"/>
                </a:solidFill>
                <a:latin typeface="Aptos Black" panose="020B0004020202020204" pitchFamily="34" charset="0"/>
              </a:rPr>
              <a:t>RESEARCH PROBLEM</a:t>
            </a:r>
            <a:br>
              <a:rPr lang="en-GB" dirty="0"/>
            </a:br>
            <a:endParaRPr dirty="0"/>
          </a:p>
        </p:txBody>
      </p:sp>
      <p:pic>
        <p:nvPicPr>
          <p:cNvPr id="1271" name="Google Shape;1271;p36"/>
          <p:cNvPicPr preferRelativeResize="0"/>
          <p:nvPr/>
        </p:nvPicPr>
        <p:blipFill rotWithShape="1">
          <a:blip r:embed="rId3">
            <a:alphaModFix/>
          </a:blip>
          <a:srcRect l="18647" t="7960" r="8852" b="8336"/>
          <a:stretch/>
        </p:blipFill>
        <p:spPr>
          <a:xfrm rot="-1406552">
            <a:off x="256993" y="4093096"/>
            <a:ext cx="1025168" cy="665781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DB6AB4D-F6AF-A942-A8C6-6AEB2C46BD41}"/>
              </a:ext>
            </a:extLst>
          </p:cNvPr>
          <p:cNvSpPr/>
          <p:nvPr/>
        </p:nvSpPr>
        <p:spPr>
          <a:xfrm>
            <a:off x="669994" y="3369618"/>
            <a:ext cx="3062555" cy="1565703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>
                <a:solidFill>
                  <a:srgbClr val="FFFFFF"/>
                </a:solidFill>
              </a:defRPr>
            </a:pPr>
            <a:r>
              <a:rPr sz="2000" dirty="0">
                <a:latin typeface="Amasis MT Pro Black" panose="02040A04050005020304" pitchFamily="18" charset="0"/>
              </a:rPr>
              <a:t>🧠 Identification vs Reduction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C5EE087-990F-95E7-84D7-EB8DEF5E9A3D}"/>
              </a:ext>
            </a:extLst>
          </p:cNvPr>
          <p:cNvSpPr/>
          <p:nvPr/>
        </p:nvSpPr>
        <p:spPr>
          <a:xfrm>
            <a:off x="4781863" y="1363752"/>
            <a:ext cx="3320322" cy="1636403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>
                <a:solidFill>
                  <a:srgbClr val="FFFFFF"/>
                </a:solidFill>
              </a:defRPr>
            </a:pPr>
            <a:r>
              <a:rPr sz="2000" dirty="0">
                <a:latin typeface="Amasis MT Pro Black" panose="02040A04050005020304" pitchFamily="18" charset="0"/>
              </a:rPr>
              <a:t>🤖 AI Monitoring + </a:t>
            </a:r>
            <a:r>
              <a:rPr sz="2000" dirty="0" err="1">
                <a:latin typeface="Amasis MT Pro Black" panose="02040A04050005020304" pitchFamily="18" charset="0"/>
              </a:rPr>
              <a:t>Behaviour</a:t>
            </a:r>
            <a:r>
              <a:rPr sz="2000" dirty="0">
                <a:latin typeface="Amasis MT Pro Black" panose="02040A04050005020304" pitchFamily="18" charset="0"/>
              </a:rPr>
              <a:t> Modification (Gap)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0939D93-B275-D8F9-015A-2E8A118888B1}"/>
              </a:ext>
            </a:extLst>
          </p:cNvPr>
          <p:cNvSpPr/>
          <p:nvPr/>
        </p:nvSpPr>
        <p:spPr>
          <a:xfrm>
            <a:off x="4781863" y="3369617"/>
            <a:ext cx="3320322" cy="1565703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>
                <a:solidFill>
                  <a:srgbClr val="000000"/>
                </a:solidFill>
              </a:defRPr>
            </a:pPr>
            <a:r>
              <a:rPr sz="2000" dirty="0">
                <a:latin typeface="Amasis MT Pro Black" panose="02040A04050005020304" pitchFamily="18" charset="0"/>
              </a:rPr>
              <a:t>🔒 Ethics &amp; Privacy Concerns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F4A5D5F-F38E-4C77-B721-67E23761FC42}"/>
              </a:ext>
            </a:extLst>
          </p:cNvPr>
          <p:cNvSpPr/>
          <p:nvPr/>
        </p:nvSpPr>
        <p:spPr>
          <a:xfrm>
            <a:off x="669995" y="1399103"/>
            <a:ext cx="3062555" cy="1565703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>
                <a:solidFill>
                  <a:srgbClr val="FFFFFF"/>
                </a:solidFill>
              </a:defRPr>
            </a:pPr>
            <a:r>
              <a:rPr sz="2000" dirty="0">
                <a:latin typeface="Amasis MT Pro Black" panose="02040A04050005020304" pitchFamily="18" charset="0"/>
              </a:rPr>
              <a:t>⏳ Lack of Long-term Evaluation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C1E4978-80D0-D157-F995-0B11D9F0A616}"/>
              </a:ext>
            </a:extLst>
          </p:cNvPr>
          <p:cNvSpPr txBox="1"/>
          <p:nvPr/>
        </p:nvSpPr>
        <p:spPr>
          <a:xfrm>
            <a:off x="8140472" y="4627543"/>
            <a:ext cx="42672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ptos Black" panose="020B0004020202020204" pitchFamily="34" charset="0"/>
              </a:rPr>
              <a:t>[2]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7" name="Google Shape;1327;p39"/>
          <p:cNvSpPr txBox="1">
            <a:spLocks noGrp="1"/>
          </p:cNvSpPr>
          <p:nvPr>
            <p:ph type="title"/>
          </p:nvPr>
        </p:nvSpPr>
        <p:spPr>
          <a:xfrm>
            <a:off x="510784" y="0"/>
            <a:ext cx="8122432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 dirty="0">
                <a:solidFill>
                  <a:srgbClr val="FFFF00"/>
                </a:solidFill>
                <a:latin typeface="Aptos Black" panose="020B0004020202020204" pitchFamily="34" charset="0"/>
              </a:rPr>
              <a:t>RESEARCH AIM AND OBJECTIVES</a:t>
            </a:r>
            <a:endParaRPr sz="4000" dirty="0">
              <a:solidFill>
                <a:srgbClr val="FFFF00"/>
              </a:solidFill>
              <a:latin typeface="Aptos Black" panose="020B0004020202020204" pitchFamily="34" charset="0"/>
            </a:endParaRPr>
          </a:p>
        </p:txBody>
      </p:sp>
      <p:pic>
        <p:nvPicPr>
          <p:cNvPr id="1381" name="Google Shape;1381;p39"/>
          <p:cNvPicPr preferRelativeResize="0"/>
          <p:nvPr/>
        </p:nvPicPr>
        <p:blipFill rotWithShape="1">
          <a:blip r:embed="rId3">
            <a:alphaModFix/>
          </a:blip>
          <a:srcRect l="22009" r="18455"/>
          <a:stretch/>
        </p:blipFill>
        <p:spPr>
          <a:xfrm rot="1203247">
            <a:off x="3475140" y="4160637"/>
            <a:ext cx="903665" cy="853810"/>
          </a:xfrm>
          <a:prstGeom prst="rect">
            <a:avLst/>
          </a:prstGeom>
          <a:noFill/>
          <a:ln>
            <a:noFill/>
          </a:ln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BB89BE4A-BBE7-1B43-3CC4-884220E4BCB6}"/>
              </a:ext>
            </a:extLst>
          </p:cNvPr>
          <p:cNvSpPr txBox="1"/>
          <p:nvPr/>
        </p:nvSpPr>
        <p:spPr>
          <a:xfrm>
            <a:off x="-1" y="91478"/>
            <a:ext cx="6868633" cy="49641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endParaRPr lang="en-GB" sz="1400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1600" b="1" kern="100" dirty="0">
              <a:solidFill>
                <a:srgbClr val="FFFF00"/>
              </a:solidFill>
              <a:effectLst/>
              <a:latin typeface="Amasis MT Pro Black" panose="02040A040500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1600" b="1" i="1" kern="100" dirty="0">
              <a:solidFill>
                <a:srgbClr val="FFFF00"/>
              </a:solidFill>
              <a:effectLst/>
              <a:latin typeface="Amasis MT Pro Black" panose="02040A040500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600" b="1" i="1" kern="100" dirty="0">
                <a:solidFill>
                  <a:srgbClr val="FFFF00"/>
                </a:solidFill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To explore how Artificial Intelligence can be used to monitor, predict, and reduce social media addiction effectively and ethically.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endParaRPr lang="en-GB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rgbClr val="FFFF00"/>
              </a:buClr>
              <a:buFont typeface="Wingdings" panose="05000000000000000000" pitchFamily="2" charset="2"/>
              <a:buChar char="§"/>
            </a:pPr>
            <a:r>
              <a:rPr lang="en-GB" kern="100" dirty="0">
                <a:solidFill>
                  <a:schemeClr val="bg1"/>
                </a:solidFill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Examine AI methods for detecting addictive digital behaviours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FFFF00"/>
              </a:buClr>
            </a:pPr>
            <a:endParaRPr lang="en-GB" kern="100" dirty="0">
              <a:solidFill>
                <a:schemeClr val="bg1"/>
              </a:solidFill>
              <a:effectLst/>
              <a:latin typeface="Amasis MT Pro Black" panose="02040A040500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rgbClr val="FFFF00"/>
              </a:buClr>
              <a:buFont typeface="Wingdings" panose="05000000000000000000" pitchFamily="2" charset="2"/>
              <a:buChar char="§"/>
            </a:pPr>
            <a:r>
              <a:rPr lang="en-GB" kern="100" dirty="0">
                <a:solidFill>
                  <a:schemeClr val="bg1"/>
                </a:solidFill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Evaluate existing AI-driven interventions and their success rates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FFFF00"/>
              </a:buClr>
            </a:pPr>
            <a:endParaRPr lang="en-GB" kern="100" dirty="0">
              <a:solidFill>
                <a:schemeClr val="bg1"/>
              </a:solidFill>
              <a:effectLst/>
              <a:latin typeface="Amasis MT Pro Black" panose="02040A040500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rgbClr val="FFFF00"/>
              </a:buClr>
              <a:buFont typeface="Wingdings" panose="05000000000000000000" pitchFamily="2" charset="2"/>
              <a:buChar char="§"/>
            </a:pPr>
            <a:r>
              <a:rPr lang="en-GB" kern="100" dirty="0">
                <a:solidFill>
                  <a:schemeClr val="bg1"/>
                </a:solidFill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Propose an ethical framework for AI-based behavioural monitoring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FFFF00"/>
              </a:buClr>
            </a:pPr>
            <a:endParaRPr lang="en-GB" kern="100" dirty="0">
              <a:solidFill>
                <a:schemeClr val="bg1"/>
              </a:solidFill>
              <a:effectLst/>
              <a:latin typeface="Amasis MT Pro Black" panose="02040A040500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rgbClr val="FFFF00"/>
              </a:buClr>
              <a:buFont typeface="Wingdings" panose="05000000000000000000" pitchFamily="2" charset="2"/>
              <a:buChar char="§"/>
            </a:pPr>
            <a:r>
              <a:rPr lang="en-GB" kern="100" dirty="0">
                <a:solidFill>
                  <a:schemeClr val="bg1"/>
                </a:solidFill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Design a conceptual model integrating </a:t>
            </a:r>
            <a:r>
              <a:rPr lang="en-GB" sz="1600" kern="100" dirty="0">
                <a:solidFill>
                  <a:schemeClr val="bg1"/>
                </a:solidFill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AI-driven feedback for addiction reduction [3]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endParaRPr lang="en-GB" sz="1400" kern="100" dirty="0">
              <a:effectLst/>
              <a:latin typeface="Amasis MT Pro Black" panose="02040A040500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C93FB1D-5A01-658D-DA2D-488A681C23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68663" y="2216518"/>
            <a:ext cx="2564523" cy="137407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8B603D6-2BF1-05E2-3259-D71B716BEE7E}"/>
              </a:ext>
            </a:extLst>
          </p:cNvPr>
          <p:cNvSpPr txBox="1"/>
          <p:nvPr/>
        </p:nvSpPr>
        <p:spPr>
          <a:xfrm>
            <a:off x="6448173" y="3590596"/>
            <a:ext cx="150273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kern="100" dirty="0"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i="1" dirty="0">
                <a:solidFill>
                  <a:schemeClr val="bg1"/>
                </a:solidFill>
              </a:rPr>
              <a:t>Figure 2: Social Media Addiction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2EFB244-22E0-E466-FC3E-2A7BBE003547}"/>
              </a:ext>
            </a:extLst>
          </p:cNvPr>
          <p:cNvSpPr txBox="1"/>
          <p:nvPr/>
        </p:nvSpPr>
        <p:spPr>
          <a:xfrm>
            <a:off x="8391804" y="3590596"/>
            <a:ext cx="6618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ptos Black" panose="020B0004020202020204" pitchFamily="34" charset="0"/>
              </a:rPr>
              <a:t>[13]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8" name="Google Shape;1388;p40"/>
          <p:cNvPicPr preferRelativeResize="0"/>
          <p:nvPr/>
        </p:nvPicPr>
        <p:blipFill rotWithShape="1">
          <a:blip r:embed="rId3">
            <a:alphaModFix/>
          </a:blip>
          <a:srcRect l="24331" t="5721" r="23342" b="4591"/>
          <a:stretch/>
        </p:blipFill>
        <p:spPr>
          <a:xfrm rot="2268302">
            <a:off x="7040137" y="2719387"/>
            <a:ext cx="1857374" cy="1790699"/>
          </a:xfrm>
          <a:prstGeom prst="rect">
            <a:avLst/>
          </a:prstGeom>
          <a:noFill/>
          <a:ln>
            <a:noFill/>
          </a:ln>
        </p:spPr>
      </p:pic>
      <p:pic>
        <p:nvPicPr>
          <p:cNvPr id="1390" name="Google Shape;1390;p40"/>
          <p:cNvPicPr preferRelativeResize="0"/>
          <p:nvPr/>
        </p:nvPicPr>
        <p:blipFill rotWithShape="1">
          <a:blip r:embed="rId4">
            <a:alphaModFix/>
          </a:blip>
          <a:srcRect l="25537" t="7152" r="23467" b="5838"/>
          <a:stretch/>
        </p:blipFill>
        <p:spPr>
          <a:xfrm>
            <a:off x="7036423" y="168437"/>
            <a:ext cx="1920000" cy="1842726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393" name="Google Shape;1393;p40"/>
          <p:cNvGrpSpPr/>
          <p:nvPr/>
        </p:nvGrpSpPr>
        <p:grpSpPr>
          <a:xfrm>
            <a:off x="8219800" y="2094550"/>
            <a:ext cx="76825" cy="76800"/>
            <a:chOff x="3104875" y="1099400"/>
            <a:chExt cx="76825" cy="76800"/>
          </a:xfrm>
        </p:grpSpPr>
        <p:sp>
          <p:nvSpPr>
            <p:cNvPr id="1394" name="Google Shape;1394;p40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3072"/>
                  </a:moveTo>
                  <a:lnTo>
                    <a:pt x="3072" y="0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5" name="Google Shape;1395;p40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0"/>
                  </a:moveTo>
                  <a:lnTo>
                    <a:pt x="3072" y="3072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396" name="Google Shape;1396;p40"/>
          <p:cNvGrpSpPr/>
          <p:nvPr/>
        </p:nvGrpSpPr>
        <p:grpSpPr>
          <a:xfrm rot="1891135">
            <a:off x="4266962" y="4210993"/>
            <a:ext cx="76828" cy="76803"/>
            <a:chOff x="3104875" y="1099400"/>
            <a:chExt cx="76825" cy="76800"/>
          </a:xfrm>
        </p:grpSpPr>
        <p:sp>
          <p:nvSpPr>
            <p:cNvPr id="1397" name="Google Shape;1397;p40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3072"/>
                  </a:moveTo>
                  <a:lnTo>
                    <a:pt x="3072" y="0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8" name="Google Shape;1398;p40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0"/>
                  </a:moveTo>
                  <a:lnTo>
                    <a:pt x="3072" y="3072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399" name="Google Shape;1399;p40"/>
          <p:cNvGrpSpPr/>
          <p:nvPr/>
        </p:nvGrpSpPr>
        <p:grpSpPr>
          <a:xfrm>
            <a:off x="2400025" y="1210988"/>
            <a:ext cx="76825" cy="76800"/>
            <a:chOff x="3104875" y="1099400"/>
            <a:chExt cx="76825" cy="76800"/>
          </a:xfrm>
        </p:grpSpPr>
        <p:sp>
          <p:nvSpPr>
            <p:cNvPr id="1400" name="Google Shape;1400;p40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3072"/>
                  </a:moveTo>
                  <a:lnTo>
                    <a:pt x="3072" y="0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1" name="Google Shape;1401;p40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0"/>
                  </a:moveTo>
                  <a:lnTo>
                    <a:pt x="3072" y="3072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4909691D-105F-2048-8EE8-01302F69A6EC}"/>
              </a:ext>
            </a:extLst>
          </p:cNvPr>
          <p:cNvSpPr txBox="1"/>
          <p:nvPr/>
        </p:nvSpPr>
        <p:spPr>
          <a:xfrm>
            <a:off x="-266624" y="8862"/>
            <a:ext cx="91440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" sz="4000" dirty="0">
                <a:solidFill>
                  <a:srgbClr val="FFFF00"/>
                </a:solidFill>
                <a:latin typeface="Aptos Black" panose="020B0004020202020204" pitchFamily="34" charset="0"/>
              </a:rPr>
              <a:t>BRIEF LITERATURE REVIEW</a:t>
            </a:r>
            <a:endParaRPr lang="en-GB" sz="4000" dirty="0">
              <a:solidFill>
                <a:srgbClr val="FFFF00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0294945-B784-2B7E-CDDE-8E147DFF335F}"/>
              </a:ext>
            </a:extLst>
          </p:cNvPr>
          <p:cNvSpPr txBox="1"/>
          <p:nvPr/>
        </p:nvSpPr>
        <p:spPr>
          <a:xfrm>
            <a:off x="178618" y="649292"/>
            <a:ext cx="6857805" cy="43291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kern="100" dirty="0">
                <a:solidFill>
                  <a:schemeClr val="bg1"/>
                </a:solidFill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Author Key Findings Gap Identified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  <a:buNone/>
            </a:pPr>
            <a:endParaRPr lang="en-GB" sz="1400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07000"/>
              </a:lnSpc>
              <a:spcAft>
                <a:spcPts val="800"/>
              </a:spcAft>
              <a:buClr>
                <a:srgbClr val="FFFF00"/>
              </a:buClr>
              <a:buFont typeface="Wingdings" panose="05000000000000000000" pitchFamily="2" charset="2"/>
              <a:buChar char="ü"/>
            </a:pPr>
            <a:r>
              <a:rPr lang="en-GB" sz="1600" kern="100" dirty="0">
                <a:solidFill>
                  <a:schemeClr val="bg1"/>
                </a:solidFill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Social media use linked to dopamine-based reward cycles Lacks AI-focused solutions. [4]</a:t>
            </a:r>
          </a:p>
          <a:p>
            <a:pPr marL="285750" indent="-285750" algn="just">
              <a:lnSpc>
                <a:spcPct val="107000"/>
              </a:lnSpc>
              <a:spcAft>
                <a:spcPts val="800"/>
              </a:spcAft>
              <a:buClr>
                <a:srgbClr val="FFFF00"/>
              </a:buClr>
              <a:buFont typeface="Wingdings" panose="05000000000000000000" pitchFamily="2" charset="2"/>
              <a:buChar char="ü"/>
            </a:pPr>
            <a:endParaRPr lang="en-GB" sz="1600" kern="100" dirty="0">
              <a:solidFill>
                <a:srgbClr val="FFFF00"/>
              </a:solidFill>
              <a:effectLst/>
              <a:latin typeface="Amasis MT Pro Black" panose="02040A040500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07000"/>
              </a:lnSpc>
              <a:spcAft>
                <a:spcPts val="800"/>
              </a:spcAft>
              <a:buClr>
                <a:srgbClr val="FFFF00"/>
              </a:buClr>
              <a:buFont typeface="Wingdings" panose="05000000000000000000" pitchFamily="2" charset="2"/>
              <a:buChar char="ü"/>
            </a:pPr>
            <a:r>
              <a:rPr lang="en-GB" sz="1600" kern="100" dirty="0">
                <a:solidFill>
                  <a:schemeClr val="bg1"/>
                </a:solidFill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Machine learning models can classify addiction levels No behavioural change mechanism. [5]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  <a:buClr>
                <a:srgbClr val="FFFF00"/>
              </a:buClr>
            </a:pPr>
            <a:endParaRPr lang="en-GB" sz="1600" kern="100" dirty="0">
              <a:solidFill>
                <a:schemeClr val="bg1"/>
              </a:solidFill>
              <a:effectLst/>
              <a:latin typeface="Amasis MT Pro Black" panose="02040A040500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07000"/>
              </a:lnSpc>
              <a:spcAft>
                <a:spcPts val="800"/>
              </a:spcAft>
              <a:buClr>
                <a:srgbClr val="FFFF00"/>
              </a:buClr>
              <a:buFont typeface="Wingdings" panose="05000000000000000000" pitchFamily="2" charset="2"/>
              <a:buChar char="ü"/>
            </a:pPr>
            <a:r>
              <a:rPr lang="en-GB" sz="1600" kern="100" dirty="0">
                <a:solidFill>
                  <a:schemeClr val="bg1"/>
                </a:solidFill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AI chatbots support digital wellbeing Ethical and accuracy challenges. [6]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  <a:buClr>
                <a:srgbClr val="FFFF00"/>
              </a:buClr>
            </a:pPr>
            <a:endParaRPr lang="en-GB" sz="1600" kern="100" dirty="0">
              <a:solidFill>
                <a:schemeClr val="bg1"/>
              </a:solidFill>
              <a:effectLst/>
              <a:latin typeface="Amasis MT Pro Black" panose="02040A040500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07000"/>
              </a:lnSpc>
              <a:spcAft>
                <a:spcPts val="800"/>
              </a:spcAft>
              <a:buClr>
                <a:srgbClr val="FFFF00"/>
              </a:buClr>
              <a:buFont typeface="Wingdings" panose="05000000000000000000" pitchFamily="2" charset="2"/>
              <a:buChar char="ü"/>
            </a:pPr>
            <a:r>
              <a:rPr lang="en-GB" sz="1600" kern="100" dirty="0">
                <a:solidFill>
                  <a:schemeClr val="bg1"/>
                </a:solidFill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Emotion recognition via AI enables mental health insights Requires longitudinal validation [7]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243162-39F8-2806-2CED-16F9F6CAD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693" y="0"/>
            <a:ext cx="7351800" cy="841800"/>
          </a:xfrm>
        </p:spPr>
        <p:txBody>
          <a:bodyPr/>
          <a:lstStyle/>
          <a:p>
            <a:r>
              <a:rPr lang="en-GB" sz="4000" dirty="0">
                <a:solidFill>
                  <a:srgbClr val="FFFF00"/>
                </a:solidFill>
                <a:latin typeface="Aptos Black" panose="020B0004020202020204" pitchFamily="34" charset="0"/>
              </a:rPr>
              <a:t>IDENTIFIED LITERATURE GAP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47717D-430C-DCF9-3458-777A5C4A5C16}"/>
              </a:ext>
            </a:extLst>
          </p:cNvPr>
          <p:cNvSpPr txBox="1"/>
          <p:nvPr/>
        </p:nvSpPr>
        <p:spPr>
          <a:xfrm>
            <a:off x="172910" y="1365888"/>
            <a:ext cx="4572000" cy="35500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07000"/>
              </a:lnSpc>
              <a:spcAft>
                <a:spcPts val="800"/>
              </a:spcAft>
              <a:buClr>
                <a:srgbClr val="FFFF00"/>
              </a:buClr>
              <a:buFont typeface="Wingdings" panose="05000000000000000000" pitchFamily="2" charset="2"/>
              <a:buChar char="v"/>
            </a:pPr>
            <a:r>
              <a:rPr lang="en-GB" sz="1800" kern="100" dirty="0">
                <a:solidFill>
                  <a:schemeClr val="bg1"/>
                </a:solidFill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Disconnection between AI detection and behavioural intervention.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  <a:buClr>
                <a:srgbClr val="FFFF00"/>
              </a:buClr>
            </a:pPr>
            <a:endParaRPr lang="en-GB" sz="1800" kern="100" dirty="0">
              <a:solidFill>
                <a:schemeClr val="bg1"/>
              </a:solidFill>
              <a:effectLst/>
              <a:latin typeface="Amasis MT Pro Black" panose="02040A040500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07000"/>
              </a:lnSpc>
              <a:spcAft>
                <a:spcPts val="800"/>
              </a:spcAft>
              <a:buClr>
                <a:srgbClr val="FFFF00"/>
              </a:buClr>
              <a:buFont typeface="Wingdings" panose="05000000000000000000" pitchFamily="2" charset="2"/>
              <a:buChar char="v"/>
            </a:pPr>
            <a:r>
              <a:rPr lang="en-GB" sz="1800" kern="100" dirty="0">
                <a:solidFill>
                  <a:schemeClr val="bg1"/>
                </a:solidFill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Lack of ethical, human-centred frameworks.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  <a:buClr>
                <a:srgbClr val="FFFF00"/>
              </a:buClr>
            </a:pPr>
            <a:r>
              <a:rPr lang="en-GB" sz="1800" kern="100" dirty="0">
                <a:solidFill>
                  <a:schemeClr val="bg1"/>
                </a:solidFill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pPr marL="285750" indent="-285750" algn="just">
              <a:lnSpc>
                <a:spcPct val="107000"/>
              </a:lnSpc>
              <a:spcAft>
                <a:spcPts val="800"/>
              </a:spcAft>
              <a:buClr>
                <a:srgbClr val="FFFF00"/>
              </a:buClr>
              <a:buFont typeface="Wingdings" panose="05000000000000000000" pitchFamily="2" charset="2"/>
              <a:buChar char="v"/>
            </a:pPr>
            <a:r>
              <a:rPr lang="en-GB" sz="1800" kern="100" dirty="0">
                <a:solidFill>
                  <a:schemeClr val="bg1"/>
                </a:solidFill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Absence of integrated AI models for monitoring and feedback. [8]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  <a:buClr>
                <a:srgbClr val="FFFF00"/>
              </a:buClr>
            </a:pPr>
            <a:endParaRPr lang="en-GB" sz="1800" kern="100" dirty="0">
              <a:solidFill>
                <a:schemeClr val="bg1"/>
              </a:solidFill>
              <a:effectLst/>
              <a:latin typeface="Amasis MT Pro Black" panose="02040A040500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2EDE59F-9E7F-CC97-0DCE-C89152274F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9216" y="1467108"/>
            <a:ext cx="3853779" cy="270346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538CC87-8A0C-1FB1-0960-ECC3D031D88F}"/>
              </a:ext>
            </a:extLst>
          </p:cNvPr>
          <p:cNvSpPr txBox="1"/>
          <p:nvPr/>
        </p:nvSpPr>
        <p:spPr>
          <a:xfrm>
            <a:off x="5049216" y="4097079"/>
            <a:ext cx="28055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kern="100" dirty="0"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i="1" dirty="0">
                <a:solidFill>
                  <a:schemeClr val="bg1"/>
                </a:solidFill>
              </a:rPr>
              <a:t>Figure 3: Social Media Addiction</a:t>
            </a:r>
          </a:p>
          <a:p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590A581-FEF8-5423-9237-BB7674881C4F}"/>
              </a:ext>
            </a:extLst>
          </p:cNvPr>
          <p:cNvSpPr txBox="1"/>
          <p:nvPr/>
        </p:nvSpPr>
        <p:spPr>
          <a:xfrm>
            <a:off x="8304028" y="4067406"/>
            <a:ext cx="59896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kern="100" dirty="0">
                <a:solidFill>
                  <a:schemeClr val="bg1"/>
                </a:solidFill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[14]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34284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07" name="Google Shape;1407;p41"/>
          <p:cNvPicPr preferRelativeResize="0"/>
          <p:nvPr/>
        </p:nvPicPr>
        <p:blipFill rotWithShape="1">
          <a:blip r:embed="rId3">
            <a:alphaModFix/>
          </a:blip>
          <a:srcRect l="26806" t="7660" r="25401" b="5390"/>
          <a:stretch/>
        </p:blipFill>
        <p:spPr>
          <a:xfrm>
            <a:off x="7219350" y="2823400"/>
            <a:ext cx="1739952" cy="1780604"/>
          </a:xfrm>
          <a:prstGeom prst="rect">
            <a:avLst/>
          </a:prstGeom>
          <a:noFill/>
          <a:ln>
            <a:noFill/>
          </a:ln>
        </p:spPr>
      </p:pic>
      <p:pic>
        <p:nvPicPr>
          <p:cNvPr id="1408" name="Google Shape;1408;p41"/>
          <p:cNvPicPr preferRelativeResize="0"/>
          <p:nvPr/>
        </p:nvPicPr>
        <p:blipFill rotWithShape="1">
          <a:blip r:embed="rId4">
            <a:alphaModFix/>
          </a:blip>
          <a:srcRect l="18647" t="7960" r="8852" b="8336"/>
          <a:stretch/>
        </p:blipFill>
        <p:spPr>
          <a:xfrm rot="-1152297">
            <a:off x="7181325" y="246575"/>
            <a:ext cx="1647827" cy="10701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10" name="Google Shape;1410;p41"/>
          <p:cNvPicPr preferRelativeResize="0"/>
          <p:nvPr/>
        </p:nvPicPr>
        <p:blipFill rotWithShape="1">
          <a:blip r:embed="rId5">
            <a:alphaModFix/>
          </a:blip>
          <a:srcRect l="22009" r="18455"/>
          <a:stretch/>
        </p:blipFill>
        <p:spPr>
          <a:xfrm rot="3321565">
            <a:off x="7376838" y="2871512"/>
            <a:ext cx="652200" cy="616227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411" name="Google Shape;1411;p41"/>
          <p:cNvGrpSpPr/>
          <p:nvPr/>
        </p:nvGrpSpPr>
        <p:grpSpPr>
          <a:xfrm>
            <a:off x="1241825" y="3080475"/>
            <a:ext cx="76825" cy="76800"/>
            <a:chOff x="3104875" y="1099400"/>
            <a:chExt cx="76825" cy="76800"/>
          </a:xfrm>
        </p:grpSpPr>
        <p:sp>
          <p:nvSpPr>
            <p:cNvPr id="1412" name="Google Shape;1412;p41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3072"/>
                  </a:moveTo>
                  <a:lnTo>
                    <a:pt x="3072" y="0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3" name="Google Shape;1413;p41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0"/>
                  </a:moveTo>
                  <a:lnTo>
                    <a:pt x="3072" y="3072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414" name="Google Shape;1414;p41"/>
          <p:cNvGrpSpPr/>
          <p:nvPr/>
        </p:nvGrpSpPr>
        <p:grpSpPr>
          <a:xfrm>
            <a:off x="4870450" y="743250"/>
            <a:ext cx="76825" cy="76800"/>
            <a:chOff x="3104875" y="1099400"/>
            <a:chExt cx="76825" cy="76800"/>
          </a:xfrm>
        </p:grpSpPr>
        <p:sp>
          <p:nvSpPr>
            <p:cNvPr id="1415" name="Google Shape;1415;p41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3072"/>
                  </a:moveTo>
                  <a:lnTo>
                    <a:pt x="3072" y="0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6" name="Google Shape;1416;p41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0"/>
                  </a:moveTo>
                  <a:lnTo>
                    <a:pt x="3072" y="3072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417" name="Google Shape;1417;p41"/>
          <p:cNvGrpSpPr/>
          <p:nvPr/>
        </p:nvGrpSpPr>
        <p:grpSpPr>
          <a:xfrm>
            <a:off x="8200950" y="2377875"/>
            <a:ext cx="76825" cy="76800"/>
            <a:chOff x="3104875" y="1099400"/>
            <a:chExt cx="76825" cy="76800"/>
          </a:xfrm>
        </p:grpSpPr>
        <p:sp>
          <p:nvSpPr>
            <p:cNvPr id="1418" name="Google Shape;1418;p41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3072"/>
                  </a:moveTo>
                  <a:lnTo>
                    <a:pt x="3072" y="0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9" name="Google Shape;1419;p41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0"/>
                  </a:moveTo>
                  <a:lnTo>
                    <a:pt x="3072" y="3072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420" name="Google Shape;1420;p41"/>
          <p:cNvSpPr txBox="1">
            <a:spLocks noGrp="1"/>
          </p:cNvSpPr>
          <p:nvPr>
            <p:ph type="title"/>
          </p:nvPr>
        </p:nvSpPr>
        <p:spPr>
          <a:xfrm>
            <a:off x="184688" y="102525"/>
            <a:ext cx="9072820" cy="679125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000" dirty="0">
                <a:solidFill>
                  <a:srgbClr val="FFFF00"/>
                </a:solidFill>
                <a:latin typeface="Aptos Black" panose="020B0004020202020204" pitchFamily="34" charset="0"/>
                <a:ea typeface="Montserrat"/>
                <a:cs typeface="Montserrat"/>
                <a:sym typeface="Montserrat"/>
              </a:rPr>
              <a:t>RESEARCH METHODOLOGY</a:t>
            </a:r>
            <a:endParaRPr sz="4000" dirty="0">
              <a:solidFill>
                <a:srgbClr val="FFFF00"/>
              </a:solidFill>
              <a:latin typeface="Aptos Black" panose="020B0004020202020204" pitchFamily="34" charset="0"/>
              <a:ea typeface="Montserrat"/>
              <a:cs typeface="Montserrat"/>
              <a:sym typeface="Montserra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C50563-C744-A80D-4646-012DE96BD46F}"/>
              </a:ext>
            </a:extLst>
          </p:cNvPr>
          <p:cNvSpPr txBox="1"/>
          <p:nvPr/>
        </p:nvSpPr>
        <p:spPr>
          <a:xfrm>
            <a:off x="104931" y="781650"/>
            <a:ext cx="5119141" cy="43338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Approach: Mixed-method research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endParaRPr lang="en-GB" sz="2000" kern="100" dirty="0">
              <a:solidFill>
                <a:schemeClr val="bg1"/>
              </a:solidFill>
              <a:effectLst/>
              <a:latin typeface="Amasis MT Pro Black" panose="02040A040500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b="1" kern="100" dirty="0">
                <a:solidFill>
                  <a:schemeClr val="bg1"/>
                </a:solidFill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QUANTITATIVE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rgbClr val="FFFF00"/>
              </a:buClr>
              <a:buFont typeface="Wingdings" panose="05000000000000000000" pitchFamily="2" charset="2"/>
              <a:buChar char="ü"/>
            </a:pPr>
            <a:r>
              <a:rPr lang="en-GB" sz="1400" kern="100" dirty="0">
                <a:solidFill>
                  <a:schemeClr val="bg1"/>
                </a:solidFill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Machine learning analysis on user behavioural data (e.g., usage time, post frequency)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rgbClr val="FFFF00"/>
              </a:buClr>
              <a:buFont typeface="Wingdings" panose="05000000000000000000" pitchFamily="2" charset="2"/>
              <a:buChar char="ü"/>
            </a:pPr>
            <a:r>
              <a:rPr lang="en-GB" sz="1400" kern="100" dirty="0">
                <a:solidFill>
                  <a:schemeClr val="bg1"/>
                </a:solidFill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Predictive modelling using supervised learning algorithms. [9]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FFFF00"/>
              </a:buClr>
            </a:pPr>
            <a:endParaRPr lang="en-GB" sz="1600" b="1" kern="100" dirty="0">
              <a:solidFill>
                <a:schemeClr val="bg1"/>
              </a:solidFill>
              <a:effectLst/>
              <a:latin typeface="Amasis MT Pro Black" panose="02040A040500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600" b="1" kern="100" dirty="0">
                <a:solidFill>
                  <a:schemeClr val="bg1"/>
                </a:solidFill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1800" b="1" kern="100" dirty="0">
                <a:solidFill>
                  <a:schemeClr val="bg1"/>
                </a:solidFill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QUALITATIVE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rgbClr val="FFFF00"/>
              </a:buClr>
              <a:buFont typeface="Wingdings" panose="05000000000000000000" pitchFamily="2" charset="2"/>
              <a:buChar char="ü"/>
            </a:pPr>
            <a:r>
              <a:rPr lang="en-GB" sz="1400" kern="100" dirty="0">
                <a:solidFill>
                  <a:schemeClr val="bg1"/>
                </a:solidFill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 Interviews and focus groups on user perceptions and ethical acceptance</a:t>
            </a:r>
            <a:r>
              <a:rPr lang="en-GB" kern="100" dirty="0">
                <a:solidFill>
                  <a:schemeClr val="bg1"/>
                </a:solidFill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1400" kern="100" dirty="0">
              <a:solidFill>
                <a:schemeClr val="bg1"/>
              </a:solidFill>
              <a:effectLst/>
              <a:latin typeface="Amasis MT Pro Black" panose="02040A040500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rgbClr val="FFFF00"/>
              </a:buClr>
              <a:buFont typeface="Wingdings" panose="05000000000000000000" pitchFamily="2" charset="2"/>
              <a:buChar char="ü"/>
            </a:pPr>
            <a:r>
              <a:rPr lang="en-GB" sz="1400" kern="100" dirty="0">
                <a:solidFill>
                  <a:schemeClr val="bg1"/>
                </a:solidFill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Thematic analysis for behavioural patterns. [10]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FFFF00"/>
              </a:buClr>
            </a:pP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96E923B-2E2B-9FE6-6795-11AFE28C5A8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59927" y="1120043"/>
            <a:ext cx="2910678" cy="2966808"/>
          </a:xfrm>
          <a:prstGeom prst="ellipse">
            <a:avLst/>
          </a:prstGeom>
          <a:ln w="63500" cap="rnd">
            <a:solidFill>
              <a:srgbClr val="FFFF00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80E0AE4-57A3-E9CC-C744-D540104E8A45}"/>
              </a:ext>
            </a:extLst>
          </p:cNvPr>
          <p:cNvSpPr txBox="1"/>
          <p:nvPr/>
        </p:nvSpPr>
        <p:spPr>
          <a:xfrm>
            <a:off x="5635573" y="4111400"/>
            <a:ext cx="34034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kern="100" dirty="0"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i="1" dirty="0">
                <a:solidFill>
                  <a:schemeClr val="bg1"/>
                </a:solidFill>
              </a:rPr>
              <a:t>Figure 4: Social Media Addiction Effects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D3C85B1-D880-033E-AB48-4972F2B8DCEE}"/>
              </a:ext>
            </a:extLst>
          </p:cNvPr>
          <p:cNvSpPr txBox="1"/>
          <p:nvPr/>
        </p:nvSpPr>
        <p:spPr>
          <a:xfrm>
            <a:off x="8006568" y="3653675"/>
            <a:ext cx="57860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kern="100" dirty="0">
                <a:solidFill>
                  <a:schemeClr val="bg1"/>
                </a:solidFill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[15]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28" name="Google Shape;1428;p42"/>
          <p:cNvPicPr preferRelativeResize="0"/>
          <p:nvPr/>
        </p:nvPicPr>
        <p:blipFill rotWithShape="1">
          <a:blip r:embed="rId3">
            <a:alphaModFix/>
          </a:blip>
          <a:srcRect l="15236" r="10474"/>
          <a:stretch/>
        </p:blipFill>
        <p:spPr>
          <a:xfrm rot="-1358193">
            <a:off x="674149" y="1062985"/>
            <a:ext cx="1552576" cy="1390852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429" name="Google Shape;1429;p42"/>
          <p:cNvGrpSpPr/>
          <p:nvPr/>
        </p:nvGrpSpPr>
        <p:grpSpPr>
          <a:xfrm>
            <a:off x="8219800" y="2094550"/>
            <a:ext cx="76825" cy="76800"/>
            <a:chOff x="3104875" y="1099400"/>
            <a:chExt cx="76825" cy="76800"/>
          </a:xfrm>
        </p:grpSpPr>
        <p:sp>
          <p:nvSpPr>
            <p:cNvPr id="1430" name="Google Shape;1430;p42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3072"/>
                  </a:moveTo>
                  <a:lnTo>
                    <a:pt x="3072" y="0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1" name="Google Shape;1431;p42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0"/>
                  </a:moveTo>
                  <a:lnTo>
                    <a:pt x="3072" y="3072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432" name="Google Shape;1432;p42"/>
          <p:cNvGrpSpPr/>
          <p:nvPr/>
        </p:nvGrpSpPr>
        <p:grpSpPr>
          <a:xfrm>
            <a:off x="2830475" y="905613"/>
            <a:ext cx="76825" cy="76800"/>
            <a:chOff x="3104875" y="1099400"/>
            <a:chExt cx="76825" cy="76800"/>
          </a:xfrm>
        </p:grpSpPr>
        <p:sp>
          <p:nvSpPr>
            <p:cNvPr id="1433" name="Google Shape;1433;p42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3072"/>
                  </a:moveTo>
                  <a:lnTo>
                    <a:pt x="3072" y="0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4" name="Google Shape;1434;p42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0"/>
                  </a:moveTo>
                  <a:lnTo>
                    <a:pt x="3072" y="3072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1435" name="Google Shape;1435;p42"/>
          <p:cNvPicPr preferRelativeResize="0"/>
          <p:nvPr/>
        </p:nvPicPr>
        <p:blipFill rotWithShape="1">
          <a:blip r:embed="rId4">
            <a:alphaModFix/>
          </a:blip>
          <a:srcRect l="22009" r="18455"/>
          <a:stretch/>
        </p:blipFill>
        <p:spPr>
          <a:xfrm rot="1203247">
            <a:off x="6343244" y="3833433"/>
            <a:ext cx="903665" cy="85381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436" name="Google Shape;1436;p42"/>
          <p:cNvGrpSpPr/>
          <p:nvPr/>
        </p:nvGrpSpPr>
        <p:grpSpPr>
          <a:xfrm>
            <a:off x="1038925" y="3057463"/>
            <a:ext cx="76825" cy="76800"/>
            <a:chOff x="3104875" y="1099400"/>
            <a:chExt cx="76825" cy="76800"/>
          </a:xfrm>
        </p:grpSpPr>
        <p:sp>
          <p:nvSpPr>
            <p:cNvPr id="1437" name="Google Shape;1437;p42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3072"/>
                  </a:moveTo>
                  <a:lnTo>
                    <a:pt x="3072" y="0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8" name="Google Shape;1438;p42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0"/>
                  </a:moveTo>
                  <a:lnTo>
                    <a:pt x="3072" y="3072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439" name="Google Shape;1439;p42"/>
          <p:cNvGrpSpPr/>
          <p:nvPr/>
        </p:nvGrpSpPr>
        <p:grpSpPr>
          <a:xfrm>
            <a:off x="7587300" y="4276238"/>
            <a:ext cx="76825" cy="76800"/>
            <a:chOff x="3104875" y="1099400"/>
            <a:chExt cx="76825" cy="76800"/>
          </a:xfrm>
        </p:grpSpPr>
        <p:sp>
          <p:nvSpPr>
            <p:cNvPr id="1440" name="Google Shape;1440;p42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3072"/>
                  </a:moveTo>
                  <a:lnTo>
                    <a:pt x="3072" y="0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1" name="Google Shape;1441;p42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0"/>
                  </a:moveTo>
                  <a:lnTo>
                    <a:pt x="3072" y="3072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B9A89F15-48AB-1B1B-544B-67B257C60BC3}"/>
              </a:ext>
            </a:extLst>
          </p:cNvPr>
          <p:cNvSpPr txBox="1"/>
          <p:nvPr/>
        </p:nvSpPr>
        <p:spPr>
          <a:xfrm>
            <a:off x="4737135" y="927310"/>
            <a:ext cx="4572000" cy="6481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DD0F15A-09D8-0720-3B85-A7920B3EBC31}"/>
              </a:ext>
            </a:extLst>
          </p:cNvPr>
          <p:cNvSpPr txBox="1"/>
          <p:nvPr/>
        </p:nvSpPr>
        <p:spPr>
          <a:xfrm>
            <a:off x="98998" y="95156"/>
            <a:ext cx="9045002" cy="7284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4000" kern="100" dirty="0">
                <a:solidFill>
                  <a:schemeClr val="bg1"/>
                </a:solidFill>
                <a:effectLst/>
                <a:latin typeface="Aptos Black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>
                <a:solidFill>
                  <a:srgbClr val="FFFF00"/>
                </a:solidFill>
                <a:effectLst/>
                <a:latin typeface="Aptos Black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PROJECT PLANNING &amp; RESOURCES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BD30A80-873C-DDDB-832C-E7100505398D}"/>
              </a:ext>
            </a:extLst>
          </p:cNvPr>
          <p:cNvSpPr txBox="1"/>
          <p:nvPr/>
        </p:nvSpPr>
        <p:spPr>
          <a:xfrm>
            <a:off x="-35917" y="3704379"/>
            <a:ext cx="5008346" cy="14371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rgbClr val="FFFF00"/>
              </a:buClr>
              <a:buFont typeface="Wingdings" panose="05000000000000000000" pitchFamily="2" charset="2"/>
              <a:buChar char="q"/>
            </a:pPr>
            <a:r>
              <a:rPr lang="en-GB" sz="1600" kern="100" dirty="0">
                <a:solidFill>
                  <a:schemeClr val="bg1"/>
                </a:solidFill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Resources Required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rgbClr val="FFFF00"/>
              </a:buClr>
              <a:buFont typeface="Wingdings" panose="05000000000000000000" pitchFamily="2" charset="2"/>
              <a:buChar char="q"/>
            </a:pPr>
            <a:r>
              <a:rPr lang="en-GB" sz="1600" kern="100" dirty="0">
                <a:solidFill>
                  <a:schemeClr val="bg1"/>
                </a:solidFill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Computing platform (Python, TensorFlow)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rgbClr val="FFFF00"/>
              </a:buClr>
              <a:buFont typeface="Wingdings" panose="05000000000000000000" pitchFamily="2" charset="2"/>
              <a:buChar char="q"/>
            </a:pPr>
            <a:r>
              <a:rPr lang="en-GB" sz="1600" kern="100" dirty="0">
                <a:solidFill>
                  <a:schemeClr val="bg1"/>
                </a:solidFill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Access to anonymised social media datasets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rgbClr val="FFFF00"/>
              </a:buClr>
              <a:buFont typeface="Wingdings" panose="05000000000000000000" pitchFamily="2" charset="2"/>
              <a:buChar char="q"/>
            </a:pPr>
            <a:r>
              <a:rPr lang="en-GB" sz="1600" kern="100" dirty="0">
                <a:solidFill>
                  <a:schemeClr val="bg1"/>
                </a:solidFill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Ethical approval &amp; data consent forms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1863A96-7188-8E1F-43C2-53DB47221DA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7337" y="877747"/>
            <a:ext cx="4024859" cy="225046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C51C4E1-71E7-DD04-D67B-BD03CA9A1BA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2000" y="866293"/>
            <a:ext cx="3927020" cy="224504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E3C142C-12EB-5847-BAE0-1AE7BAA19A57}"/>
              </a:ext>
            </a:extLst>
          </p:cNvPr>
          <p:cNvSpPr txBox="1"/>
          <p:nvPr/>
        </p:nvSpPr>
        <p:spPr>
          <a:xfrm>
            <a:off x="98998" y="3094860"/>
            <a:ext cx="196720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kern="100" dirty="0"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i="1" dirty="0">
                <a:solidFill>
                  <a:schemeClr val="bg1"/>
                </a:solidFill>
              </a:rPr>
              <a:t>Figure 5: Gannt Chart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83F190C-AD94-E7E6-F905-5D51477361EF}"/>
              </a:ext>
            </a:extLst>
          </p:cNvPr>
          <p:cNvSpPr txBox="1"/>
          <p:nvPr/>
        </p:nvSpPr>
        <p:spPr>
          <a:xfrm>
            <a:off x="4425209" y="3111522"/>
            <a:ext cx="24641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kern="100" dirty="0"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i="1" dirty="0">
                <a:solidFill>
                  <a:schemeClr val="bg1"/>
                </a:solidFill>
              </a:rPr>
              <a:t>Figure 6: Gannt Chart Table</a:t>
            </a:r>
          </a:p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003A090-1DAE-3650-CB42-CE1D5A46AD2E}"/>
              </a:ext>
            </a:extLst>
          </p:cNvPr>
          <p:cNvSpPr txBox="1"/>
          <p:nvPr/>
        </p:nvSpPr>
        <p:spPr>
          <a:xfrm>
            <a:off x="3766005" y="3128208"/>
            <a:ext cx="582697" cy="3081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Clr>
                <a:srgbClr val="FFFF00"/>
              </a:buClr>
            </a:pPr>
            <a:r>
              <a:rPr lang="en-GB" sz="1400" kern="100" dirty="0">
                <a:solidFill>
                  <a:schemeClr val="bg1"/>
                </a:solidFill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[11]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81A0B-CB96-3F13-FE33-DB9A63559C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22274" y="0"/>
            <a:ext cx="9388548" cy="531900"/>
          </a:xfrm>
        </p:spPr>
        <p:txBody>
          <a:bodyPr/>
          <a:lstStyle/>
          <a:p>
            <a:pPr algn="ctr"/>
            <a:r>
              <a:rPr lang="en-GB" sz="4000" dirty="0">
                <a:solidFill>
                  <a:srgbClr val="FFFF00"/>
                </a:solidFill>
                <a:latin typeface="Aptos Black" panose="020B0004020202020204" pitchFamily="34" charset="0"/>
              </a:rPr>
              <a:t>PROJECT IMPACT AND LIMITATIONS</a:t>
            </a:r>
            <a:br>
              <a:rPr lang="en-GB" dirty="0"/>
            </a:b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86DF34-17DC-B8C2-1164-5B873739F048}"/>
              </a:ext>
            </a:extLst>
          </p:cNvPr>
          <p:cNvSpPr txBox="1"/>
          <p:nvPr/>
        </p:nvSpPr>
        <p:spPr>
          <a:xfrm>
            <a:off x="200247" y="994572"/>
            <a:ext cx="3719623" cy="30255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kern="100" dirty="0">
                <a:solidFill>
                  <a:schemeClr val="bg1"/>
                </a:solidFill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IMPACT</a:t>
            </a:r>
          </a:p>
          <a:p>
            <a:pPr marL="285750" indent="-285750" algn="just">
              <a:lnSpc>
                <a:spcPct val="107000"/>
              </a:lnSpc>
              <a:spcAft>
                <a:spcPts val="800"/>
              </a:spcAft>
              <a:buClr>
                <a:srgbClr val="FFFF00"/>
              </a:buClr>
              <a:buFont typeface="Wingdings" panose="05000000000000000000" pitchFamily="2" charset="2"/>
              <a:buChar char="q"/>
            </a:pPr>
            <a:r>
              <a:rPr lang="en-GB" sz="1600" kern="100" dirty="0">
                <a:solidFill>
                  <a:schemeClr val="bg1"/>
                </a:solidFill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Enhances understanding of AI’s role in mental wellbeing.</a:t>
            </a:r>
          </a:p>
          <a:p>
            <a:pPr marL="285750" indent="-285750" algn="just">
              <a:lnSpc>
                <a:spcPct val="107000"/>
              </a:lnSpc>
              <a:spcAft>
                <a:spcPts val="800"/>
              </a:spcAft>
              <a:buClr>
                <a:srgbClr val="FFFF00"/>
              </a:buClr>
              <a:buFont typeface="Wingdings" panose="05000000000000000000" pitchFamily="2" charset="2"/>
              <a:buChar char="q"/>
            </a:pPr>
            <a:endParaRPr lang="en-GB" sz="1600" kern="100" dirty="0">
              <a:solidFill>
                <a:schemeClr val="bg1"/>
              </a:solidFill>
              <a:effectLst/>
              <a:latin typeface="Amasis MT Pro Black" panose="02040A040500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07000"/>
              </a:lnSpc>
              <a:spcAft>
                <a:spcPts val="800"/>
              </a:spcAft>
              <a:buClr>
                <a:srgbClr val="FFFF00"/>
              </a:buClr>
              <a:buFont typeface="Wingdings" panose="05000000000000000000" pitchFamily="2" charset="2"/>
              <a:buChar char="q"/>
            </a:pPr>
            <a:r>
              <a:rPr lang="en-GB" sz="1600" kern="100" dirty="0">
                <a:solidFill>
                  <a:schemeClr val="bg1"/>
                </a:solidFill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Informs ethical AI deployment in digital health.</a:t>
            </a:r>
          </a:p>
          <a:p>
            <a:pPr marL="285750" indent="-285750" algn="just">
              <a:lnSpc>
                <a:spcPct val="107000"/>
              </a:lnSpc>
              <a:spcAft>
                <a:spcPts val="800"/>
              </a:spcAft>
              <a:buClr>
                <a:srgbClr val="FFFF00"/>
              </a:buClr>
              <a:buFont typeface="Wingdings" panose="05000000000000000000" pitchFamily="2" charset="2"/>
              <a:buChar char="q"/>
            </a:pPr>
            <a:endParaRPr lang="en-GB" sz="1600" kern="100" dirty="0">
              <a:solidFill>
                <a:schemeClr val="bg1"/>
              </a:solidFill>
              <a:effectLst/>
              <a:latin typeface="Amasis MT Pro Black" panose="02040A040500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07000"/>
              </a:lnSpc>
              <a:spcAft>
                <a:spcPts val="800"/>
              </a:spcAft>
              <a:buClr>
                <a:srgbClr val="FFFF00"/>
              </a:buClr>
              <a:buFont typeface="Wingdings" panose="05000000000000000000" pitchFamily="2" charset="2"/>
              <a:buChar char="q"/>
            </a:pPr>
            <a:r>
              <a:rPr lang="en-GB" sz="1600" kern="100" dirty="0">
                <a:solidFill>
                  <a:schemeClr val="bg1"/>
                </a:solidFill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Potential for university-led wellbeing apps. [12]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58761D0-71AA-D42E-5EA5-53D430610595}"/>
              </a:ext>
            </a:extLst>
          </p:cNvPr>
          <p:cNvSpPr txBox="1"/>
          <p:nvPr/>
        </p:nvSpPr>
        <p:spPr>
          <a:xfrm>
            <a:off x="4572000" y="994572"/>
            <a:ext cx="4245935" cy="22017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solidFill>
                  <a:schemeClr val="bg1"/>
                </a:solidFill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LIMITATIONS</a:t>
            </a:r>
          </a:p>
          <a:p>
            <a:pPr marL="285750" indent="-285750" algn="just">
              <a:lnSpc>
                <a:spcPct val="107000"/>
              </a:lnSpc>
              <a:spcAft>
                <a:spcPts val="800"/>
              </a:spcAft>
              <a:buClr>
                <a:srgbClr val="FFFF00"/>
              </a:buClr>
              <a:buFont typeface="Wingdings" panose="05000000000000000000" pitchFamily="2" charset="2"/>
              <a:buChar char="q"/>
            </a:pPr>
            <a:r>
              <a:rPr lang="en-GB" sz="1600" kern="100" dirty="0">
                <a:solidFill>
                  <a:schemeClr val="bg1"/>
                </a:solidFill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Data privacy restrictions,</a:t>
            </a:r>
          </a:p>
          <a:p>
            <a:pPr marL="285750" indent="-285750" algn="just">
              <a:lnSpc>
                <a:spcPct val="107000"/>
              </a:lnSpc>
              <a:spcAft>
                <a:spcPts val="800"/>
              </a:spcAft>
              <a:buClr>
                <a:srgbClr val="FFFF00"/>
              </a:buClr>
              <a:buFont typeface="Wingdings" panose="05000000000000000000" pitchFamily="2" charset="2"/>
              <a:buChar char="q"/>
            </a:pPr>
            <a:endParaRPr lang="en-GB" sz="1600" kern="100" dirty="0">
              <a:solidFill>
                <a:schemeClr val="bg1"/>
              </a:solidFill>
              <a:effectLst/>
              <a:latin typeface="Amasis MT Pro Black" panose="02040A040500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07000"/>
              </a:lnSpc>
              <a:spcAft>
                <a:spcPts val="800"/>
              </a:spcAft>
              <a:buClr>
                <a:srgbClr val="FFFF00"/>
              </a:buClr>
              <a:buFont typeface="Wingdings" panose="05000000000000000000" pitchFamily="2" charset="2"/>
              <a:buChar char="q"/>
            </a:pPr>
            <a:r>
              <a:rPr lang="en-GB" sz="1600" kern="100" dirty="0">
                <a:solidFill>
                  <a:schemeClr val="bg1"/>
                </a:solidFill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Generalisability of results.</a:t>
            </a:r>
          </a:p>
          <a:p>
            <a:pPr marL="285750" indent="-285750" algn="just">
              <a:lnSpc>
                <a:spcPct val="107000"/>
              </a:lnSpc>
              <a:spcAft>
                <a:spcPts val="800"/>
              </a:spcAft>
              <a:buClr>
                <a:srgbClr val="FFFF00"/>
              </a:buClr>
              <a:buFont typeface="Wingdings" panose="05000000000000000000" pitchFamily="2" charset="2"/>
              <a:buChar char="q"/>
            </a:pPr>
            <a:endParaRPr lang="en-GB" sz="1600" kern="100" dirty="0">
              <a:solidFill>
                <a:schemeClr val="bg1"/>
              </a:solidFill>
              <a:effectLst/>
              <a:latin typeface="Amasis MT Pro Black" panose="02040A040500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07000"/>
              </a:lnSpc>
              <a:spcAft>
                <a:spcPts val="800"/>
              </a:spcAft>
              <a:buClr>
                <a:srgbClr val="FFFF00"/>
              </a:buClr>
              <a:buFont typeface="Wingdings" panose="05000000000000000000" pitchFamily="2" charset="2"/>
              <a:buChar char="q"/>
            </a:pPr>
            <a:r>
              <a:rPr lang="en-GB" sz="1600" kern="100" dirty="0">
                <a:solidFill>
                  <a:schemeClr val="bg1"/>
                </a:solidFill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Bias in AI training data.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2324417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1AAEC5-0C23-D02D-7AA3-AF2CAC81EE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109" y="-2076"/>
            <a:ext cx="7710600" cy="482400"/>
          </a:xfrm>
        </p:spPr>
        <p:txBody>
          <a:bodyPr/>
          <a:lstStyle/>
          <a:p>
            <a:r>
              <a:rPr lang="en-GB" sz="4000" dirty="0">
                <a:solidFill>
                  <a:srgbClr val="FFFF00"/>
                </a:solidFill>
                <a:latin typeface="Aptos Black" panose="020B0004020202020204" pitchFamily="34" charset="0"/>
              </a:rPr>
              <a:t>CONCLUSION</a:t>
            </a:r>
            <a:br>
              <a:rPr lang="en-GB" dirty="0">
                <a:solidFill>
                  <a:srgbClr val="FFFF00"/>
                </a:solidFill>
              </a:rPr>
            </a:b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30C0EE1-238A-74E3-33E6-EFD8575B9CBE}"/>
              </a:ext>
            </a:extLst>
          </p:cNvPr>
          <p:cNvSpPr txBox="1"/>
          <p:nvPr/>
        </p:nvSpPr>
        <p:spPr>
          <a:xfrm>
            <a:off x="297711" y="1129496"/>
            <a:ext cx="4274289" cy="3774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07000"/>
              </a:lnSpc>
              <a:spcAft>
                <a:spcPts val="800"/>
              </a:spcAft>
              <a:buClr>
                <a:srgbClr val="FFFF00"/>
              </a:buClr>
              <a:buFont typeface="Wingdings" panose="05000000000000000000" pitchFamily="2" charset="2"/>
              <a:buChar char="§"/>
            </a:pPr>
            <a:r>
              <a:rPr lang="en-GB" sz="2000" kern="100" dirty="0">
                <a:solidFill>
                  <a:schemeClr val="bg1"/>
                </a:solidFill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AI holds potential to detect, predict, and reduce addiction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Clr>
                <a:srgbClr val="FFFF00"/>
              </a:buClr>
              <a:buFont typeface="Wingdings" panose="05000000000000000000" pitchFamily="2" charset="2"/>
              <a:buChar char="§"/>
            </a:pPr>
            <a:endParaRPr lang="en-GB" sz="2000" kern="100" dirty="0">
              <a:solidFill>
                <a:schemeClr val="bg1"/>
              </a:solidFill>
              <a:effectLst/>
              <a:latin typeface="Amasis MT Pro Black" panose="02040A040500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Clr>
                <a:srgbClr val="FFFF00"/>
              </a:buClr>
              <a:buFont typeface="Wingdings" panose="05000000000000000000" pitchFamily="2" charset="2"/>
              <a:buChar char="§"/>
            </a:pPr>
            <a:r>
              <a:rPr lang="en-GB" sz="2000" kern="100" dirty="0">
                <a:solidFill>
                  <a:schemeClr val="bg1"/>
                </a:solidFill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Ethical frameworks essential for responsible application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Clr>
                <a:srgbClr val="FFFF00"/>
              </a:buClr>
              <a:buFont typeface="Wingdings" panose="05000000000000000000" pitchFamily="2" charset="2"/>
              <a:buChar char="§"/>
            </a:pPr>
            <a:endParaRPr lang="en-GB" sz="2000" kern="100" dirty="0">
              <a:solidFill>
                <a:schemeClr val="bg1"/>
              </a:solidFill>
              <a:effectLst/>
              <a:latin typeface="Amasis MT Pro Black" panose="02040A040500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Clr>
                <a:srgbClr val="FFFF00"/>
              </a:buClr>
              <a:buFont typeface="Wingdings" panose="05000000000000000000" pitchFamily="2" charset="2"/>
              <a:buChar char="§"/>
            </a:pPr>
            <a:r>
              <a:rPr lang="en-GB" sz="2000" kern="100" dirty="0">
                <a:solidFill>
                  <a:schemeClr val="bg1"/>
                </a:solidFill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Future scope: AI-integrated wellbeing dashboards and adaptive feedback systems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04101EF-D152-195E-94DD-91E18DD8A6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48768" y="1814016"/>
            <a:ext cx="3434488" cy="2049148"/>
          </a:xfrm>
          <a:prstGeom prst="rect">
            <a:avLst/>
          </a:prstGeom>
          <a:ln w="38100" cap="sq">
            <a:solidFill>
              <a:srgbClr val="FFFF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FC1FCC4-4EA1-5341-BC95-FA1DD29C2E7B}"/>
              </a:ext>
            </a:extLst>
          </p:cNvPr>
          <p:cNvSpPr txBox="1"/>
          <p:nvPr/>
        </p:nvSpPr>
        <p:spPr>
          <a:xfrm>
            <a:off x="5054010" y="3863164"/>
            <a:ext cx="24272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kern="100" dirty="0"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i="1" dirty="0">
                <a:solidFill>
                  <a:schemeClr val="bg1"/>
                </a:solidFill>
              </a:rPr>
              <a:t>Figure 7: AI in Social Media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B99BD5E-2284-1221-38F6-C1D325E769A7}"/>
              </a:ext>
            </a:extLst>
          </p:cNvPr>
          <p:cNvSpPr txBox="1"/>
          <p:nvPr/>
        </p:nvSpPr>
        <p:spPr>
          <a:xfrm>
            <a:off x="8299709" y="3918381"/>
            <a:ext cx="54226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kern="100" dirty="0">
                <a:solidFill>
                  <a:schemeClr val="bg1"/>
                </a:solidFill>
                <a:effectLst/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[16]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34105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7D718C-D354-1551-F78D-5883E1EC45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3225" y="1256688"/>
            <a:ext cx="7033800" cy="784763"/>
          </a:xfrm>
        </p:spPr>
        <p:txBody>
          <a:bodyPr/>
          <a:lstStyle/>
          <a:p>
            <a:r>
              <a:rPr lang="en-GB" sz="4000" dirty="0">
                <a:solidFill>
                  <a:srgbClr val="FFFF00"/>
                </a:solidFill>
                <a:latin typeface="Aptos Black" panose="020B0004020202020204" pitchFamily="34" charset="0"/>
              </a:rPr>
              <a:t>REFERENCES</a:t>
            </a:r>
            <a:r>
              <a:rPr lang="en-GB" dirty="0"/>
              <a:t> </a:t>
            </a:r>
            <a:br>
              <a:rPr lang="en-GB" dirty="0"/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F4452E7-25E8-651E-580B-ABE2B9896342}"/>
              </a:ext>
            </a:extLst>
          </p:cNvPr>
          <p:cNvSpPr txBox="1"/>
          <p:nvPr/>
        </p:nvSpPr>
        <p:spPr>
          <a:xfrm>
            <a:off x="0" y="1019089"/>
            <a:ext cx="8952614" cy="38164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None/>
            </a:pPr>
            <a:r>
              <a:rPr lang="en-GB" sz="1100" dirty="0">
                <a:solidFill>
                  <a:schemeClr val="bg1"/>
                </a:solidFill>
                <a:effectLst/>
                <a:latin typeface="Aptos Black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[1]	</a:t>
            </a:r>
            <a:r>
              <a:rPr lang="en-GB" sz="1100" dirty="0" err="1">
                <a:solidFill>
                  <a:schemeClr val="bg1"/>
                </a:solidFill>
                <a:effectLst/>
                <a:latin typeface="Aptos Black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Yc</a:t>
            </a:r>
            <a:r>
              <a:rPr lang="en-GB" sz="1100" dirty="0">
                <a:solidFill>
                  <a:schemeClr val="bg1"/>
                </a:solidFill>
                <a:effectLst/>
                <a:latin typeface="Aptos Black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. </a:t>
            </a:r>
            <a:r>
              <a:rPr lang="en-GB" sz="1100" dirty="0" err="1">
                <a:solidFill>
                  <a:schemeClr val="bg1"/>
                </a:solidFill>
                <a:effectLst/>
                <a:latin typeface="Aptos Black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Sekari</a:t>
            </a:r>
            <a:r>
              <a:rPr lang="en-GB" sz="1100" dirty="0">
                <a:solidFill>
                  <a:schemeClr val="bg1"/>
                </a:solidFill>
                <a:effectLst/>
                <a:latin typeface="Aptos Black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, S. Cetin, “The Effect of Social Media Addiction in Adolescents”. </a:t>
            </a:r>
            <a:r>
              <a:rPr lang="en-GB" sz="1100" i="1" dirty="0">
                <a:solidFill>
                  <a:schemeClr val="bg1"/>
                </a:solidFill>
                <a:effectLst/>
                <a:latin typeface="Aptos Black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Health Sciences,</a:t>
            </a:r>
            <a:r>
              <a:rPr lang="en-GB" sz="1100" dirty="0">
                <a:solidFill>
                  <a:schemeClr val="bg1"/>
                </a:solidFill>
                <a:effectLst/>
                <a:latin typeface="Aptos Black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(2025)</a:t>
            </a:r>
            <a:endParaRPr lang="en-GB" sz="1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457200" indent="-457200">
              <a:buNone/>
            </a:pPr>
            <a:r>
              <a:rPr lang="en-GB" sz="1100" dirty="0">
                <a:solidFill>
                  <a:schemeClr val="bg1"/>
                </a:solidFill>
                <a:effectLst/>
                <a:latin typeface="Aptos Black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[2]	Y. Hou, D. Xiang, </a:t>
            </a:r>
            <a:r>
              <a:rPr lang="en-GB" sz="1100" dirty="0" err="1">
                <a:solidFill>
                  <a:schemeClr val="bg1"/>
                </a:solidFill>
                <a:effectLst/>
                <a:latin typeface="Aptos Black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T.Jiang</a:t>
            </a:r>
            <a:r>
              <a:rPr lang="en-GB" sz="1100" dirty="0">
                <a:solidFill>
                  <a:schemeClr val="bg1"/>
                </a:solidFill>
                <a:effectLst/>
                <a:latin typeface="Aptos Black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, L. Song, “Social Media Addiction: Its Impact, Mediation and Intervention”. </a:t>
            </a:r>
            <a:r>
              <a:rPr lang="en-GB" sz="1100" i="1" dirty="0">
                <a:solidFill>
                  <a:schemeClr val="bg1"/>
                </a:solidFill>
                <a:effectLst/>
                <a:latin typeface="Aptos Black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Journal of Psychological Research, </a:t>
            </a:r>
            <a:r>
              <a:rPr lang="en-GB" sz="1100" dirty="0">
                <a:solidFill>
                  <a:schemeClr val="bg1"/>
                </a:solidFill>
                <a:effectLst/>
                <a:latin typeface="Aptos Black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(2019)</a:t>
            </a:r>
            <a:endParaRPr lang="en-GB" sz="1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457200" indent="-457200">
              <a:buNone/>
            </a:pPr>
            <a:r>
              <a:rPr lang="en-GB" sz="1100" dirty="0">
                <a:solidFill>
                  <a:schemeClr val="bg1"/>
                </a:solidFill>
                <a:effectLst/>
                <a:latin typeface="Aptos Black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[3]	C.S. Andreassen, S. </a:t>
            </a:r>
            <a:r>
              <a:rPr lang="en-GB" sz="1100" dirty="0" err="1">
                <a:solidFill>
                  <a:schemeClr val="bg1"/>
                </a:solidFill>
                <a:effectLst/>
                <a:latin typeface="Aptos Black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Palleson</a:t>
            </a:r>
            <a:r>
              <a:rPr lang="en-GB" sz="1100" dirty="0">
                <a:solidFill>
                  <a:schemeClr val="bg1"/>
                </a:solidFill>
                <a:effectLst/>
                <a:latin typeface="Aptos Black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“Social Network Site Addiction: An Overview”.  (2014)</a:t>
            </a:r>
            <a:endParaRPr lang="en-GB" sz="1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457200" indent="-457200">
              <a:buNone/>
            </a:pPr>
            <a:r>
              <a:rPr lang="en-GB" sz="1100" dirty="0">
                <a:solidFill>
                  <a:schemeClr val="bg1"/>
                </a:solidFill>
                <a:effectLst/>
                <a:latin typeface="Aptos Black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[4]	DJ. Kuss, MD, Griffiths. “Online Social Networking and Addiction: A Review of the Psychological Literature”. </a:t>
            </a:r>
            <a:r>
              <a:rPr lang="en-GB" sz="1100" i="1" dirty="0">
                <a:solidFill>
                  <a:schemeClr val="bg1"/>
                </a:solidFill>
                <a:effectLst/>
                <a:latin typeface="Aptos Black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Journal of Environmental Research.</a:t>
            </a:r>
            <a:r>
              <a:rPr lang="en-GB" sz="1100" dirty="0">
                <a:solidFill>
                  <a:schemeClr val="bg1"/>
                </a:solidFill>
                <a:effectLst/>
                <a:latin typeface="Aptos Black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(2023)</a:t>
            </a:r>
            <a:endParaRPr lang="en-GB" sz="1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457200" indent="-457200">
              <a:buNone/>
            </a:pPr>
            <a:r>
              <a:rPr lang="en-GB" sz="1100" dirty="0">
                <a:solidFill>
                  <a:schemeClr val="bg1"/>
                </a:solidFill>
                <a:effectLst/>
                <a:latin typeface="Aptos Black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[5]	M. Leng, Q. Dian, X. Wang, “Influencing Factors of Social Media Addiction: A Systematic Review</a:t>
            </a:r>
            <a:r>
              <a:rPr lang="en-GB" sz="1100" i="1" dirty="0">
                <a:solidFill>
                  <a:schemeClr val="bg1"/>
                </a:solidFill>
                <a:effectLst/>
                <a:latin typeface="Aptos Black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”. </a:t>
            </a:r>
            <a:r>
              <a:rPr lang="en-GB" sz="1100" i="1" dirty="0" err="1">
                <a:solidFill>
                  <a:schemeClr val="bg1"/>
                </a:solidFill>
                <a:effectLst/>
                <a:latin typeface="Aptos Black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Aslib</a:t>
            </a:r>
            <a:r>
              <a:rPr lang="en-GB" sz="1100" i="1" dirty="0">
                <a:solidFill>
                  <a:schemeClr val="bg1"/>
                </a:solidFill>
                <a:effectLst/>
                <a:latin typeface="Aptos Black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Journal of Information Management.</a:t>
            </a:r>
            <a:r>
              <a:rPr lang="en-GB" sz="1100" dirty="0">
                <a:solidFill>
                  <a:schemeClr val="bg1"/>
                </a:solidFill>
                <a:effectLst/>
                <a:latin typeface="Aptos Black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(2023)</a:t>
            </a:r>
            <a:endParaRPr lang="en-GB" sz="1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457200" indent="-457200">
              <a:buNone/>
            </a:pPr>
            <a:r>
              <a:rPr lang="en-GB" sz="1100" dirty="0">
                <a:solidFill>
                  <a:schemeClr val="bg1"/>
                </a:solidFill>
                <a:effectLst/>
                <a:latin typeface="Aptos Black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[6]	T. Zhao, “AI in Educational Technology”. (2023)</a:t>
            </a:r>
            <a:endParaRPr lang="en-GB" sz="1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457200" indent="-457200">
              <a:buNone/>
            </a:pPr>
            <a:r>
              <a:rPr lang="en-GB" sz="1100" dirty="0">
                <a:solidFill>
                  <a:schemeClr val="bg1"/>
                </a:solidFill>
                <a:effectLst/>
                <a:latin typeface="Aptos Black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[7]	</a:t>
            </a:r>
            <a:r>
              <a:rPr lang="en-GB" sz="1100" dirty="0" err="1">
                <a:solidFill>
                  <a:schemeClr val="bg1"/>
                </a:solidFill>
                <a:effectLst/>
                <a:latin typeface="Aptos Black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H.Tang</a:t>
            </a:r>
            <a:r>
              <a:rPr lang="en-GB" sz="1100" dirty="0">
                <a:solidFill>
                  <a:schemeClr val="bg1"/>
                </a:solidFill>
                <a:effectLst/>
                <a:latin typeface="Aptos Black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, S. Xie, </a:t>
            </a:r>
            <a:r>
              <a:rPr lang="en-GB" sz="1100" dirty="0" err="1">
                <a:solidFill>
                  <a:schemeClr val="bg1"/>
                </a:solidFill>
                <a:effectLst/>
                <a:latin typeface="Aptos Black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X.Xie</a:t>
            </a:r>
            <a:r>
              <a:rPr lang="en-GB" sz="1100" dirty="0">
                <a:solidFill>
                  <a:schemeClr val="bg1"/>
                </a:solidFill>
                <a:effectLst/>
                <a:latin typeface="Aptos Black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, </a:t>
            </a:r>
            <a:r>
              <a:rPr lang="en-GB" sz="1100" dirty="0" err="1">
                <a:solidFill>
                  <a:schemeClr val="bg1"/>
                </a:solidFill>
                <a:effectLst/>
                <a:latin typeface="Aptos Black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Y.Chi</a:t>
            </a:r>
            <a:r>
              <a:rPr lang="en-GB" sz="1100" dirty="0">
                <a:solidFill>
                  <a:schemeClr val="bg1"/>
                </a:solidFill>
                <a:effectLst/>
                <a:latin typeface="Aptos Black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, “Multi Domain Based Dynamic Graph Representation Learning for EEG Emotion Recognition”. </a:t>
            </a:r>
            <a:r>
              <a:rPr lang="en-GB" sz="1100" i="1" dirty="0">
                <a:solidFill>
                  <a:schemeClr val="bg1"/>
                </a:solidFill>
                <a:effectLst/>
                <a:latin typeface="Aptos Black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IEEE Journal of Biomedical and Health Informatics.</a:t>
            </a:r>
            <a:r>
              <a:rPr lang="en-GB" sz="1100" dirty="0">
                <a:solidFill>
                  <a:schemeClr val="bg1"/>
                </a:solidFill>
                <a:effectLst/>
                <a:latin typeface="Aptos Black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Vol 28, Issue 9, (2024)</a:t>
            </a:r>
            <a:endParaRPr lang="en-GB" sz="1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457200" indent="-457200">
              <a:buNone/>
            </a:pPr>
            <a:r>
              <a:rPr lang="en-GB" sz="1100" dirty="0">
                <a:solidFill>
                  <a:schemeClr val="bg1"/>
                </a:solidFill>
                <a:effectLst/>
                <a:latin typeface="Aptos Black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[8]	H. Al-</a:t>
            </a:r>
            <a:r>
              <a:rPr lang="en-GB" sz="1100" dirty="0" err="1">
                <a:solidFill>
                  <a:schemeClr val="bg1"/>
                </a:solidFill>
                <a:effectLst/>
                <a:latin typeface="Aptos Black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Samarraie</a:t>
            </a:r>
            <a:r>
              <a:rPr lang="en-GB" sz="1100" dirty="0">
                <a:solidFill>
                  <a:schemeClr val="bg1"/>
                </a:solidFill>
                <a:effectLst/>
                <a:latin typeface="Aptos Black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, KA. Bello, “Young Users’ Social Media Addiction: Causes, Consequences and Preventions</a:t>
            </a:r>
            <a:r>
              <a:rPr lang="en-GB" sz="1100" i="1" dirty="0">
                <a:solidFill>
                  <a:schemeClr val="bg1"/>
                </a:solidFill>
                <a:effectLst/>
                <a:latin typeface="Aptos Black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”. Journal of Technology and People</a:t>
            </a:r>
            <a:r>
              <a:rPr lang="en-GB" sz="1100" dirty="0">
                <a:solidFill>
                  <a:schemeClr val="bg1"/>
                </a:solidFill>
                <a:effectLst/>
                <a:latin typeface="Aptos Black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(2022)</a:t>
            </a:r>
            <a:endParaRPr lang="en-GB" sz="1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457200" indent="-457200">
              <a:buNone/>
            </a:pPr>
            <a:r>
              <a:rPr lang="en-GB" sz="1100" dirty="0">
                <a:solidFill>
                  <a:schemeClr val="bg1"/>
                </a:solidFill>
                <a:effectLst/>
                <a:latin typeface="Aptos Black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[9]	A. Kirik, A. Arslan, A. Cetinkaya, “A Quantitative Research on the Level of Social Media Addiction Among Young People in Turkey”. Vol 3, Issue 3 pp 108=122 (2015)</a:t>
            </a:r>
            <a:endParaRPr lang="en-GB" sz="1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457200" indent="-457200">
              <a:buNone/>
            </a:pPr>
            <a:r>
              <a:rPr lang="en-GB" sz="1100" dirty="0">
                <a:solidFill>
                  <a:schemeClr val="bg1"/>
                </a:solidFill>
                <a:effectLst/>
                <a:latin typeface="Aptos Black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[10]	ME. Akson, “A Qualitative Study on the Reasons of Social Media Addiction”. </a:t>
            </a:r>
            <a:r>
              <a:rPr lang="en-GB" sz="1100" i="1" dirty="0">
                <a:solidFill>
                  <a:schemeClr val="bg1"/>
                </a:solidFill>
                <a:effectLst/>
                <a:latin typeface="Aptos Black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European Journal of Educational Research</a:t>
            </a:r>
            <a:r>
              <a:rPr lang="en-GB" sz="1100" dirty="0">
                <a:solidFill>
                  <a:schemeClr val="bg1"/>
                </a:solidFill>
                <a:effectLst/>
                <a:latin typeface="Aptos Black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(2018)</a:t>
            </a:r>
            <a:endParaRPr lang="en-GB" sz="1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457200" indent="-457200">
              <a:buNone/>
            </a:pPr>
            <a:r>
              <a:rPr lang="en-GB" sz="1100" dirty="0">
                <a:solidFill>
                  <a:schemeClr val="bg1"/>
                </a:solidFill>
                <a:effectLst/>
                <a:latin typeface="Aptos Black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[11]	K. Wadhwa, “The Role of Gannt Chart in Project Management”. (2024)</a:t>
            </a:r>
            <a:endParaRPr lang="en-GB" sz="1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457200" indent="-457200">
              <a:buNone/>
            </a:pPr>
            <a:r>
              <a:rPr lang="en-GB" sz="1100" dirty="0">
                <a:solidFill>
                  <a:schemeClr val="bg1"/>
                </a:solidFill>
                <a:effectLst/>
                <a:latin typeface="Aptos Black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[12]	CN. </a:t>
            </a:r>
            <a:r>
              <a:rPr lang="en-GB" sz="1100" dirty="0" err="1">
                <a:solidFill>
                  <a:schemeClr val="bg1"/>
                </a:solidFill>
                <a:effectLst/>
                <a:latin typeface="Aptos Black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Wainner</a:t>
            </a:r>
            <a:r>
              <a:rPr lang="en-GB" sz="1100" dirty="0">
                <a:solidFill>
                  <a:schemeClr val="bg1"/>
                </a:solidFill>
                <a:effectLst/>
                <a:latin typeface="Aptos Black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, “Social Media Addiction and its Implications for Communication”. (2018) </a:t>
            </a:r>
            <a:endParaRPr lang="en-GB" sz="1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457200" indent="-457200">
              <a:buNone/>
            </a:pPr>
            <a:r>
              <a:rPr lang="en-GB" sz="1100" dirty="0">
                <a:solidFill>
                  <a:schemeClr val="bg1"/>
                </a:solidFill>
                <a:effectLst/>
                <a:latin typeface="Aptos Black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[13]	Figure 2, Social Media Addiction and Usage (2023)</a:t>
            </a:r>
            <a:endParaRPr lang="en-GB" sz="1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457200" indent="-457200">
              <a:buNone/>
            </a:pPr>
            <a:r>
              <a:rPr lang="en-GB" sz="1100" dirty="0">
                <a:solidFill>
                  <a:schemeClr val="bg1"/>
                </a:solidFill>
                <a:effectLst/>
                <a:latin typeface="Aptos Black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[14]	Figure 3, UX Collective, Social Media Addiction</a:t>
            </a:r>
            <a:endParaRPr lang="en-GB" sz="1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457200" indent="-457200">
              <a:buNone/>
            </a:pPr>
            <a:r>
              <a:rPr lang="en-GB" sz="1100" dirty="0">
                <a:solidFill>
                  <a:schemeClr val="bg1"/>
                </a:solidFill>
                <a:effectLst/>
                <a:latin typeface="Aptos Black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[15]	Figure 4, Social Media Victims Law Centre</a:t>
            </a:r>
            <a:endParaRPr lang="en-GB" sz="1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457200" indent="-457200">
              <a:buNone/>
            </a:pPr>
            <a:r>
              <a:rPr lang="en-GB" sz="1100" dirty="0">
                <a:solidFill>
                  <a:schemeClr val="bg1"/>
                </a:solidFill>
                <a:effectLst/>
                <a:latin typeface="Aptos Black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[16]	Figure 7, A Scoping Review of Current Research on Social Media Use Among Children and Adolescents.</a:t>
            </a:r>
            <a:endParaRPr lang="en-GB" sz="1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5848709"/>
      </p:ext>
    </p:extLst>
  </p:cSld>
  <p:clrMapOvr>
    <a:masterClrMapping/>
  </p:clrMapOvr>
</p:sld>
</file>

<file path=ppt/theme/theme1.xml><?xml version="1.0" encoding="utf-8"?>
<a:theme xmlns:a="http://schemas.openxmlformats.org/drawingml/2006/main" name="Slidesgo Final Pages">
  <a:themeElements>
    <a:clrScheme name="Simple Light">
      <a:dk1>
        <a:srgbClr val="0E2A47"/>
      </a:dk1>
      <a:lt1>
        <a:srgbClr val="FFFFFF"/>
      </a:lt1>
      <a:dk2>
        <a:srgbClr val="869FB2"/>
      </a:dk2>
      <a:lt2>
        <a:srgbClr val="FFFFFF"/>
      </a:lt2>
      <a:accent1>
        <a:srgbClr val="FFFFFF"/>
      </a:accent1>
      <a:accent2>
        <a:srgbClr val="FFFFFF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869FB2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1201</TotalTime>
  <Words>945</Words>
  <Application>Microsoft Office PowerPoint</Application>
  <PresentationFormat>On-screen Show (16:9)</PresentationFormat>
  <Paragraphs>124</Paragraphs>
  <Slides>12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4" baseType="lpstr">
      <vt:lpstr>Aptos Black</vt:lpstr>
      <vt:lpstr>Bebas Neue</vt:lpstr>
      <vt:lpstr>Anaheim</vt:lpstr>
      <vt:lpstr>Montserrat</vt:lpstr>
      <vt:lpstr>Nunito Light</vt:lpstr>
      <vt:lpstr>Amasis MT Pro Black</vt:lpstr>
      <vt:lpstr>Montserrat Black</vt:lpstr>
      <vt:lpstr>Wingdings</vt:lpstr>
      <vt:lpstr>Aptos</vt:lpstr>
      <vt:lpstr>Proxima Nova</vt:lpstr>
      <vt:lpstr>Arial</vt:lpstr>
      <vt:lpstr>Slidesgo Final Pages</vt:lpstr>
      <vt:lpstr>Using AI to Monitor and Reduce Social Media Addiction </vt:lpstr>
      <vt:lpstr>TABLE OF CONTENTS</vt:lpstr>
      <vt:lpstr>PowerPoint Presentation</vt:lpstr>
      <vt:lpstr>RESEARCH PROBLEM </vt:lpstr>
      <vt:lpstr>RESEARCH AIM AND OBJECTIVES</vt:lpstr>
      <vt:lpstr>PowerPoint Presentation</vt:lpstr>
      <vt:lpstr>IDENTIFIED LITERATURE GAP</vt:lpstr>
      <vt:lpstr>RESEARCH METHODOLOGY</vt:lpstr>
      <vt:lpstr>PowerPoint Presentation</vt:lpstr>
      <vt:lpstr>PROJECT IMPACT AND LIMITATIONS </vt:lpstr>
      <vt:lpstr>CONCLUSION </vt:lpstr>
      <vt:lpstr>REFERENCES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Vackaar Hussain</cp:lastModifiedBy>
  <cp:revision>34</cp:revision>
  <dcterms:modified xsi:type="dcterms:W3CDTF">2025-11-11T06:35:20Z</dcterms:modified>
</cp:coreProperties>
</file>