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0" r:id="rId1"/>
  </p:sldMasterIdLst>
  <p:notesMasterIdLst>
    <p:notesMasterId r:id="rId56"/>
  </p:notesMasterIdLst>
  <p:sldIdLst>
    <p:sldId id="256" r:id="rId2"/>
    <p:sldId id="260" r:id="rId3"/>
    <p:sldId id="261" r:id="rId4"/>
    <p:sldId id="262" r:id="rId5"/>
    <p:sldId id="263" r:id="rId6"/>
    <p:sldId id="264" r:id="rId7"/>
    <p:sldId id="265" r:id="rId8"/>
    <p:sldId id="266" r:id="rId9"/>
    <p:sldId id="267" r:id="rId10"/>
    <p:sldId id="268" r:id="rId11"/>
    <p:sldId id="269" r:id="rId12"/>
    <p:sldId id="270" r:id="rId13"/>
    <p:sldId id="271" r:id="rId14"/>
    <p:sldId id="272" r:id="rId15"/>
    <p:sldId id="273" r:id="rId16"/>
    <p:sldId id="274" r:id="rId17"/>
    <p:sldId id="275" r:id="rId18"/>
    <p:sldId id="276" r:id="rId19"/>
    <p:sldId id="277" r:id="rId20"/>
    <p:sldId id="278" r:id="rId21"/>
    <p:sldId id="279" r:id="rId22"/>
    <p:sldId id="280" r:id="rId23"/>
    <p:sldId id="281" r:id="rId24"/>
    <p:sldId id="282" r:id="rId25"/>
    <p:sldId id="283" r:id="rId26"/>
    <p:sldId id="284" r:id="rId27"/>
    <p:sldId id="285" r:id="rId28"/>
    <p:sldId id="286" r:id="rId29"/>
    <p:sldId id="287" r:id="rId30"/>
    <p:sldId id="288" r:id="rId31"/>
    <p:sldId id="289" r:id="rId32"/>
    <p:sldId id="290" r:id="rId33"/>
    <p:sldId id="291" r:id="rId34"/>
    <p:sldId id="292" r:id="rId35"/>
    <p:sldId id="293" r:id="rId36"/>
    <p:sldId id="294" r:id="rId37"/>
    <p:sldId id="295" r:id="rId38"/>
    <p:sldId id="296" r:id="rId39"/>
    <p:sldId id="297" r:id="rId40"/>
    <p:sldId id="298" r:id="rId41"/>
    <p:sldId id="299" r:id="rId42"/>
    <p:sldId id="300" r:id="rId43"/>
    <p:sldId id="301" r:id="rId44"/>
    <p:sldId id="302" r:id="rId45"/>
    <p:sldId id="303" r:id="rId46"/>
    <p:sldId id="304" r:id="rId47"/>
    <p:sldId id="305" r:id="rId48"/>
    <p:sldId id="306" r:id="rId49"/>
    <p:sldId id="307" r:id="rId50"/>
    <p:sldId id="309" r:id="rId51"/>
    <p:sldId id="310" r:id="rId52"/>
    <p:sldId id="311" r:id="rId53"/>
    <p:sldId id="312" r:id="rId54"/>
    <p:sldId id="313" r:id="rId5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5" d="100"/>
          <a:sy n="75" d="100"/>
        </p:scale>
        <p:origin x="1422"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5.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1C4B8F5C-CC8C-42BE-B071-4C63DEAFC6EE}" type="datetimeFigureOut">
              <a:rPr lang="en-GB"/>
              <a:pPr>
                <a:defRPr/>
              </a:pPr>
              <a:t>30/09/2020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EA6661A0-2895-43F5-8910-DA23D21CADCF}" type="slidenum">
              <a:rPr lang="en-GB"/>
              <a:pPr>
                <a:defRPr/>
              </a:pPr>
              <a:t>‹#›</a:t>
            </a:fld>
            <a:endParaRPr lang="en-GB"/>
          </a:p>
        </p:txBody>
      </p:sp>
    </p:spTree>
    <p:extLst>
      <p:ext uri="{BB962C8B-B14F-4D97-AF65-F5344CB8AC3E}">
        <p14:creationId xmlns:p14="http://schemas.microsoft.com/office/powerpoint/2010/main" val="1141578186"/>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4" name="Rectangle 1026"/>
          <p:cNvSpPr>
            <a:spLocks noGrp="1" noRot="1" noChangeAspect="1" noChangeArrowheads="1" noTextEdit="1"/>
          </p:cNvSpPr>
          <p:nvPr>
            <p:ph type="sldImg"/>
          </p:nvPr>
        </p:nvSpPr>
        <p:spPr bwMode="auto">
          <a:xfrm>
            <a:off x="1298575" y="801688"/>
            <a:ext cx="4260850" cy="3195637"/>
          </a:xfrm>
          <a:prstGeom prst="rect">
            <a:avLst/>
          </a:prstGeom>
          <a:noFill/>
          <a:ln w="12700">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187395" name="Rectangle 1027"/>
          <p:cNvSpPr>
            <a:spLocks noGrp="1" noChangeArrowheads="1"/>
          </p:cNvSpPr>
          <p:nvPr>
            <p:ph type="body" idx="1"/>
          </p:nvPr>
        </p:nvSpPr>
        <p:spPr bwMode="auto">
          <a:xfrm>
            <a:off x="947738" y="4335121"/>
            <a:ext cx="4975225" cy="3852450"/>
          </a:xfrm>
          <a:prstGeom prst="rect">
            <a:avLst/>
          </a:prstGeom>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p>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02" name="Rectangle 2"/>
          <p:cNvSpPr>
            <a:spLocks noGrp="1" noRot="1" noChangeAspect="1" noChangeArrowheads="1" noTextEdit="1"/>
          </p:cNvSpPr>
          <p:nvPr>
            <p:ph type="sldImg"/>
          </p:nvPr>
        </p:nvSpPr>
        <p:spPr bwMode="auto">
          <a:xfrm>
            <a:off x="1298575" y="801688"/>
            <a:ext cx="4260850" cy="3195637"/>
          </a:xfrm>
          <a:prstGeom prst="rect">
            <a:avLst/>
          </a:prstGeom>
          <a:noFill/>
          <a:ln w="12700">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256003" name="Rectangle 3"/>
          <p:cNvSpPr>
            <a:spLocks noGrp="1" noChangeArrowheads="1"/>
          </p:cNvSpPr>
          <p:nvPr>
            <p:ph type="body" idx="1"/>
          </p:nvPr>
        </p:nvSpPr>
        <p:spPr bwMode="auto">
          <a:xfrm>
            <a:off x="947738" y="4335121"/>
            <a:ext cx="4975225" cy="3852450"/>
          </a:xfrm>
          <a:prstGeom prst="rect">
            <a:avLst/>
          </a:prstGeom>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p>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Rot="1" noChangeAspect="1" noChangeArrowheads="1" noTextEdit="1"/>
          </p:cNvSpPr>
          <p:nvPr>
            <p:ph type="sldImg"/>
          </p:nvPr>
        </p:nvSpPr>
        <p:spPr bwMode="auto">
          <a:xfrm>
            <a:off x="1298575" y="801688"/>
            <a:ext cx="4260850" cy="3195637"/>
          </a:xfrm>
          <a:prstGeom prst="rect">
            <a:avLst/>
          </a:prstGeom>
          <a:noFill/>
          <a:ln w="12700">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20483" name="Rectangle 3"/>
          <p:cNvSpPr>
            <a:spLocks noGrp="1" noChangeArrowheads="1"/>
          </p:cNvSpPr>
          <p:nvPr>
            <p:ph type="body" idx="1"/>
          </p:nvPr>
        </p:nvSpPr>
        <p:spPr bwMode="auto">
          <a:xfrm>
            <a:off x="947738" y="4335121"/>
            <a:ext cx="4975225" cy="3852450"/>
          </a:xfrm>
          <a:prstGeom prst="rect">
            <a:avLst/>
          </a:prstGeom>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p>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spect="1" noChangeArrowheads="1" noTextEdit="1"/>
          </p:cNvSpPr>
          <p:nvPr>
            <p:ph type="sldImg"/>
          </p:nvPr>
        </p:nvSpPr>
        <p:spPr bwMode="auto">
          <a:xfrm>
            <a:off x="1298575" y="801688"/>
            <a:ext cx="4260850" cy="3195637"/>
          </a:xfrm>
          <a:prstGeom prst="rect">
            <a:avLst/>
          </a:prstGeom>
          <a:noFill/>
          <a:ln w="12700">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22531" name="Rectangle 3"/>
          <p:cNvSpPr>
            <a:spLocks noGrp="1" noChangeArrowheads="1"/>
          </p:cNvSpPr>
          <p:nvPr>
            <p:ph type="body" idx="1"/>
          </p:nvPr>
        </p:nvSpPr>
        <p:spPr bwMode="auto">
          <a:xfrm>
            <a:off x="947738" y="4335121"/>
            <a:ext cx="4975225" cy="3852450"/>
          </a:xfrm>
          <a:prstGeom prst="rect">
            <a:avLst/>
          </a:prstGeom>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p>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Rot="1" noChangeAspect="1" noChangeArrowheads="1" noTextEdit="1"/>
          </p:cNvSpPr>
          <p:nvPr>
            <p:ph type="sldImg"/>
          </p:nvPr>
        </p:nvSpPr>
        <p:spPr bwMode="auto">
          <a:xfrm>
            <a:off x="1298575" y="801688"/>
            <a:ext cx="4260850" cy="3195637"/>
          </a:xfrm>
          <a:prstGeom prst="rect">
            <a:avLst/>
          </a:prstGeom>
          <a:noFill/>
          <a:ln w="12700">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26627" name="Rectangle 3"/>
          <p:cNvSpPr>
            <a:spLocks noGrp="1" noChangeArrowheads="1"/>
          </p:cNvSpPr>
          <p:nvPr>
            <p:ph type="body" idx="1"/>
          </p:nvPr>
        </p:nvSpPr>
        <p:spPr bwMode="auto">
          <a:xfrm>
            <a:off x="947738" y="4335121"/>
            <a:ext cx="4975225" cy="3852450"/>
          </a:xfrm>
          <a:prstGeom prst="rect">
            <a:avLst/>
          </a:prstGeom>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p>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Rot="1" noChangeAspect="1" noChangeArrowheads="1" noTextEdit="1"/>
          </p:cNvSpPr>
          <p:nvPr>
            <p:ph type="sldImg"/>
          </p:nvPr>
        </p:nvSpPr>
        <p:spPr bwMode="auto">
          <a:xfrm>
            <a:off x="1298575" y="801688"/>
            <a:ext cx="4260850" cy="3195637"/>
          </a:xfrm>
          <a:prstGeom prst="rect">
            <a:avLst/>
          </a:prstGeom>
          <a:noFill/>
          <a:ln w="12700">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30723" name="Rectangle 3"/>
          <p:cNvSpPr>
            <a:spLocks noGrp="1" noChangeArrowheads="1"/>
          </p:cNvSpPr>
          <p:nvPr>
            <p:ph type="body" idx="1"/>
          </p:nvPr>
        </p:nvSpPr>
        <p:spPr bwMode="auto">
          <a:xfrm>
            <a:off x="947738" y="4335121"/>
            <a:ext cx="4975225" cy="3852450"/>
          </a:xfrm>
          <a:prstGeom prst="rect">
            <a:avLst/>
          </a:prstGeom>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p>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Rot="1" noChangeAspect="1" noChangeArrowheads="1" noTextEdit="1"/>
          </p:cNvSpPr>
          <p:nvPr>
            <p:ph type="sldImg"/>
          </p:nvPr>
        </p:nvSpPr>
        <p:spPr bwMode="auto">
          <a:xfrm>
            <a:off x="1298575" y="801688"/>
            <a:ext cx="4260850" cy="3195637"/>
          </a:xfrm>
          <a:prstGeom prst="rect">
            <a:avLst/>
          </a:prstGeom>
          <a:noFill/>
          <a:ln w="12700">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32771" name="Rectangle 3"/>
          <p:cNvSpPr>
            <a:spLocks noGrp="1" noChangeArrowheads="1"/>
          </p:cNvSpPr>
          <p:nvPr>
            <p:ph type="body" idx="1"/>
          </p:nvPr>
        </p:nvSpPr>
        <p:spPr bwMode="auto">
          <a:xfrm>
            <a:off x="947738" y="4335121"/>
            <a:ext cx="4975225" cy="3852450"/>
          </a:xfrm>
          <a:prstGeom prst="rect">
            <a:avLst/>
          </a:prstGeom>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p>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Rot="1" noChangeAspect="1" noChangeArrowheads="1" noTextEdit="1"/>
          </p:cNvSpPr>
          <p:nvPr>
            <p:ph type="sldImg"/>
          </p:nvPr>
        </p:nvSpPr>
        <p:spPr bwMode="auto">
          <a:xfrm>
            <a:off x="1298575" y="801688"/>
            <a:ext cx="4260850" cy="3195637"/>
          </a:xfrm>
          <a:prstGeom prst="rect">
            <a:avLst/>
          </a:prstGeom>
          <a:noFill/>
          <a:ln w="12700">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34819" name="Rectangle 3"/>
          <p:cNvSpPr>
            <a:spLocks noGrp="1" noChangeArrowheads="1"/>
          </p:cNvSpPr>
          <p:nvPr>
            <p:ph type="body" idx="1"/>
          </p:nvPr>
        </p:nvSpPr>
        <p:spPr bwMode="auto">
          <a:xfrm>
            <a:off x="947738" y="4335121"/>
            <a:ext cx="4975225" cy="3852450"/>
          </a:xfrm>
          <a:prstGeom prst="rect">
            <a:avLst/>
          </a:prstGeom>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p>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a:t>Click to edit Master title style</a:t>
            </a:r>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pPr>
              <a:defRPr/>
            </a:pPr>
            <a:fld id="{6C3BD338-514A-4FF6-B99D-150110FC0817}" type="datetimeFigureOut">
              <a:rPr lang="en-GB" smtClean="0"/>
              <a:pPr>
                <a:defRPr/>
              </a:pPr>
              <a:t>30/09/2020</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pPr>
              <a:defRPr/>
            </a:pPr>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pPr>
              <a:defRPr/>
            </a:pPr>
            <a:fld id="{7BE6521E-CFDD-463A-B55D-BC7825E6D73A}" type="slidenum">
              <a:rPr lang="en-GB" smtClean="0"/>
              <a:pPr>
                <a:defRPr/>
              </a:pPr>
              <a:t>‹#›</a:t>
            </a:fld>
            <a:endParaRPr lang="en-GB"/>
          </a:p>
        </p:txBody>
      </p:sp>
      <p:pic>
        <p:nvPicPr>
          <p:cNvPr id="4" name="Picture 3"/>
          <p:cNvPicPr>
            <a:picLocks noChangeAspect="1"/>
          </p:cNvPicPr>
          <p:nvPr/>
        </p:nvPicPr>
        <p:blipFill>
          <a:blip r:embed="rId2"/>
          <a:stretch>
            <a:fillRect/>
          </a:stretch>
        </p:blipFill>
        <p:spPr>
          <a:xfrm>
            <a:off x="108000" y="108000"/>
            <a:ext cx="2857500" cy="1000125"/>
          </a:xfrm>
          <a:prstGeom prst="rect">
            <a:avLst/>
          </a:prstGeom>
        </p:spPr>
      </p:pic>
      <p:pic>
        <p:nvPicPr>
          <p:cNvPr id="16" name="Picture 15"/>
          <p:cNvPicPr>
            <a:picLocks noChangeAspect="1"/>
          </p:cNvPicPr>
          <p:nvPr/>
        </p:nvPicPr>
        <p:blipFill>
          <a:blip r:embed="rId3"/>
          <a:stretch>
            <a:fillRect/>
          </a:stretch>
        </p:blipFill>
        <p:spPr>
          <a:xfrm>
            <a:off x="7596000" y="108000"/>
            <a:ext cx="1543050" cy="1143000"/>
          </a:xfrm>
          <a:prstGeom prst="rect">
            <a:avLst/>
          </a:prstGeom>
        </p:spPr>
      </p:pic>
    </p:spTree>
    <p:extLst>
      <p:ext uri="{BB962C8B-B14F-4D97-AF65-F5344CB8AC3E}">
        <p14:creationId xmlns:p14="http://schemas.microsoft.com/office/powerpoint/2010/main" val="41724183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a:t>Click to edit Master title style</a:t>
            </a:r>
            <a:endParaRPr kumimoji="0" lang="en-US" dirty="0"/>
          </a:p>
        </p:txBody>
      </p:sp>
      <p:sp>
        <p:nvSpPr>
          <p:cNvPr id="4" name="Date Placeholder 3"/>
          <p:cNvSpPr>
            <a:spLocks noGrp="1"/>
          </p:cNvSpPr>
          <p:nvPr>
            <p:ph type="dt" sz="half" idx="10"/>
          </p:nvPr>
        </p:nvSpPr>
        <p:spPr/>
        <p:txBody>
          <a:bodyPr/>
          <a:lstStyle/>
          <a:p>
            <a:fld id="{A3E28D29-1ECB-41DF-951B-2A23F95AD026}" type="datetimeFigureOut">
              <a:rPr lang="en-US" smtClean="0"/>
              <a:t>9/30/2020</a:t>
            </a:fld>
            <a:endParaRPr lang="en-US" dirty="0"/>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pPr>
              <a:defRPr/>
            </a:pPr>
            <a:fld id="{0B43C2A5-1CB7-42E9-B43D-15EC433B9B59}" type="slidenum">
              <a:rPr lang="en-GB" smtClean="0"/>
              <a:pPr>
                <a:defRPr/>
              </a:pPr>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a:t>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36775705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a:t>Click to edit Master title style</a:t>
            </a:r>
          </a:p>
        </p:txBody>
      </p:sp>
      <p:sp>
        <p:nvSpPr>
          <p:cNvPr id="12" name="Date Placeholder 11"/>
          <p:cNvSpPr>
            <a:spLocks noGrp="1"/>
          </p:cNvSpPr>
          <p:nvPr>
            <p:ph type="dt" sz="half" idx="10"/>
          </p:nvPr>
        </p:nvSpPr>
        <p:spPr/>
        <p:txBody>
          <a:bodyPr/>
          <a:lstStyle/>
          <a:p>
            <a:pPr>
              <a:defRPr/>
            </a:pPr>
            <a:fld id="{EFE07BD6-BEB3-4BDB-BC7F-A4B75D942D6E}" type="datetimeFigureOut">
              <a:rPr lang="en-GB" smtClean="0"/>
              <a:pPr>
                <a:defRPr/>
              </a:pPr>
              <a:t>30/09/2020</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pPr>
              <a:defRPr/>
            </a:pPr>
            <a:fld id="{1732FC8B-68A7-4410-BCE3-0C4321C354B7}" type="slidenum">
              <a:rPr lang="en-GB" smtClean="0"/>
              <a:pPr>
                <a:defRPr/>
              </a:pPr>
              <a:t>‹#›</a:t>
            </a:fld>
            <a:endParaRPr lang="en-GB"/>
          </a:p>
        </p:txBody>
      </p:sp>
      <p:sp>
        <p:nvSpPr>
          <p:cNvPr id="14" name="Footer Placeholder 13"/>
          <p:cNvSpPr>
            <a:spLocks noGrp="1"/>
          </p:cNvSpPr>
          <p:nvPr>
            <p:ph type="ftr" sz="quarter" idx="12"/>
          </p:nvPr>
        </p:nvSpPr>
        <p:spPr/>
        <p:txBody>
          <a:bodyPr/>
          <a:lstStyle/>
          <a:p>
            <a:pPr>
              <a:defRPr/>
            </a:pPr>
            <a:endParaRPr lang="en-GB"/>
          </a:p>
        </p:txBody>
      </p:sp>
    </p:spTree>
    <p:extLst>
      <p:ext uri="{BB962C8B-B14F-4D97-AF65-F5344CB8AC3E}">
        <p14:creationId xmlns:p14="http://schemas.microsoft.com/office/powerpoint/2010/main" val="37686651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a:t>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a:t>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8" name="Date Placeholder 7"/>
          <p:cNvSpPr>
            <a:spLocks noGrp="1"/>
          </p:cNvSpPr>
          <p:nvPr>
            <p:ph type="dt" sz="half" idx="15"/>
          </p:nvPr>
        </p:nvSpPr>
        <p:spPr/>
        <p:txBody>
          <a:bodyPr rtlCol="0"/>
          <a:lstStyle/>
          <a:p>
            <a:pPr>
              <a:defRPr/>
            </a:pPr>
            <a:fld id="{1D06C4EE-3225-4D36-B52D-7457B446F352}" type="datetimeFigureOut">
              <a:rPr lang="en-GB" smtClean="0"/>
              <a:pPr>
                <a:defRPr/>
              </a:pPr>
              <a:t>30/09/2020</a:t>
            </a:fld>
            <a:endParaRPr lang="en-GB"/>
          </a:p>
        </p:txBody>
      </p:sp>
      <p:sp>
        <p:nvSpPr>
          <p:cNvPr id="10" name="Slide Number Placeholder 9"/>
          <p:cNvSpPr>
            <a:spLocks noGrp="1"/>
          </p:cNvSpPr>
          <p:nvPr>
            <p:ph type="sldNum" sz="quarter" idx="16"/>
          </p:nvPr>
        </p:nvSpPr>
        <p:spPr/>
        <p:txBody>
          <a:bodyPr rtlCol="0"/>
          <a:lstStyle/>
          <a:p>
            <a:pPr>
              <a:defRPr/>
            </a:pPr>
            <a:fld id="{31ADA918-FCA4-4D86-93EB-5B23669DF254}" type="slidenum">
              <a:rPr lang="en-GB" smtClean="0"/>
              <a:pPr>
                <a:defRPr/>
              </a:pPr>
              <a:t>‹#›</a:t>
            </a:fld>
            <a:endParaRPr lang="en-GB"/>
          </a:p>
        </p:txBody>
      </p:sp>
      <p:sp>
        <p:nvSpPr>
          <p:cNvPr id="12" name="Footer Placeholder 11"/>
          <p:cNvSpPr>
            <a:spLocks noGrp="1"/>
          </p:cNvSpPr>
          <p:nvPr>
            <p:ph type="ftr" sz="quarter" idx="17"/>
          </p:nvPr>
        </p:nvSpPr>
        <p:spPr/>
        <p:txBody>
          <a:bodyPr rtlCol="0"/>
          <a:lstStyle/>
          <a:p>
            <a:pPr>
              <a:defRPr/>
            </a:pPr>
            <a:endParaRPr lang="en-GB"/>
          </a:p>
        </p:txBody>
      </p:sp>
    </p:spTree>
    <p:extLst>
      <p:ext uri="{BB962C8B-B14F-4D97-AF65-F5344CB8AC3E}">
        <p14:creationId xmlns:p14="http://schemas.microsoft.com/office/powerpoint/2010/main" val="24437156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a:t>Click to edit Master title style</a:t>
            </a:r>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a:t>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a:t>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Date Placeholder 9"/>
          <p:cNvSpPr>
            <a:spLocks noGrp="1"/>
          </p:cNvSpPr>
          <p:nvPr>
            <p:ph type="dt" sz="half" idx="15"/>
          </p:nvPr>
        </p:nvSpPr>
        <p:spPr/>
        <p:txBody>
          <a:bodyPr rtlCol="0"/>
          <a:lstStyle/>
          <a:p>
            <a:pPr>
              <a:defRPr/>
            </a:pPr>
            <a:fld id="{0CFD7AF5-F19A-4DF6-A95A-10F82F2F2B6B}" type="datetimeFigureOut">
              <a:rPr lang="en-GB" smtClean="0"/>
              <a:pPr>
                <a:defRPr/>
              </a:pPr>
              <a:t>30/09/2020</a:t>
            </a:fld>
            <a:endParaRPr lang="en-GB"/>
          </a:p>
        </p:txBody>
      </p:sp>
      <p:sp>
        <p:nvSpPr>
          <p:cNvPr id="12" name="Slide Number Placeholder 11"/>
          <p:cNvSpPr>
            <a:spLocks noGrp="1"/>
          </p:cNvSpPr>
          <p:nvPr>
            <p:ph type="sldNum" sz="quarter" idx="16"/>
          </p:nvPr>
        </p:nvSpPr>
        <p:spPr/>
        <p:txBody>
          <a:bodyPr rtlCol="0"/>
          <a:lstStyle/>
          <a:p>
            <a:pPr>
              <a:defRPr/>
            </a:pPr>
            <a:fld id="{00F3868D-0762-462C-A84E-331217048BE4}" type="slidenum">
              <a:rPr lang="en-GB" smtClean="0"/>
              <a:pPr>
                <a:defRPr/>
              </a:pPr>
              <a:t>‹#›</a:t>
            </a:fld>
            <a:endParaRPr lang="en-GB"/>
          </a:p>
        </p:txBody>
      </p:sp>
      <p:sp>
        <p:nvSpPr>
          <p:cNvPr id="14" name="Footer Placeholder 13"/>
          <p:cNvSpPr>
            <a:spLocks noGrp="1"/>
          </p:cNvSpPr>
          <p:nvPr>
            <p:ph type="ftr" sz="quarter" idx="17"/>
          </p:nvPr>
        </p:nvSpPr>
        <p:spPr/>
        <p:txBody>
          <a:bodyPr rtlCol="0"/>
          <a:lstStyle/>
          <a:p>
            <a:pPr>
              <a:defRPr/>
            </a:pPr>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a:t>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a:t>Edit Master text styles</a:t>
            </a:r>
          </a:p>
        </p:txBody>
      </p:sp>
    </p:spTree>
    <p:extLst>
      <p:ext uri="{BB962C8B-B14F-4D97-AF65-F5344CB8AC3E}">
        <p14:creationId xmlns:p14="http://schemas.microsoft.com/office/powerpoint/2010/main" val="28508520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pPr>
              <a:defRPr/>
            </a:pPr>
            <a:fld id="{D5033CF3-2EEE-4F69-A095-357807EEE36E}" type="datetimeFigureOut">
              <a:rPr lang="en-GB" smtClean="0"/>
              <a:pPr>
                <a:defRPr/>
              </a:pPr>
              <a:t>30/09/2020</a:t>
            </a:fld>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pPr>
              <a:defRPr/>
            </a:pPr>
            <a:fld id="{1CB149F1-1E0A-4D8D-BDCA-EABB341C539F}" type="slidenum">
              <a:rPr lang="en-GB" smtClean="0"/>
              <a:pPr>
                <a:defRPr/>
              </a:pPr>
              <a:t>‹#›</a:t>
            </a:fld>
            <a:endParaRPr lang="en-GB"/>
          </a:p>
        </p:txBody>
      </p:sp>
    </p:spTree>
    <p:extLst>
      <p:ext uri="{BB962C8B-B14F-4D97-AF65-F5344CB8AC3E}">
        <p14:creationId xmlns:p14="http://schemas.microsoft.com/office/powerpoint/2010/main" val="33861701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A3B4BE43-E93C-4DBD-B495-8191C18773EC}" type="datetimeFigureOut">
              <a:rPr lang="en-GB" smtClean="0"/>
              <a:pPr>
                <a:defRPr/>
              </a:pPr>
              <a:t>30/09/2020</a:t>
            </a:fld>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pPr>
              <a:defRPr/>
            </a:pPr>
            <a:fld id="{0A456C8E-F4CE-42CA-A2E0-EF54097DE9DF}" type="slidenum">
              <a:rPr lang="en-GB" smtClean="0"/>
              <a:pPr>
                <a:defRPr/>
              </a:pPr>
              <a:t>‹#›</a:t>
            </a:fld>
            <a:endParaRPr lang="en-GB"/>
          </a:p>
        </p:txBody>
      </p:sp>
    </p:spTree>
    <p:extLst>
      <p:ext uri="{BB962C8B-B14F-4D97-AF65-F5344CB8AC3E}">
        <p14:creationId xmlns:p14="http://schemas.microsoft.com/office/powerpoint/2010/main" val="19118529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a:t>Click to edit Master title style</a:t>
            </a:r>
          </a:p>
        </p:txBody>
      </p:sp>
      <p:sp>
        <p:nvSpPr>
          <p:cNvPr id="5" name="Date Placeholder 4"/>
          <p:cNvSpPr>
            <a:spLocks noGrp="1"/>
          </p:cNvSpPr>
          <p:nvPr>
            <p:ph type="dt" sz="half" idx="10"/>
          </p:nvPr>
        </p:nvSpPr>
        <p:spPr/>
        <p:txBody>
          <a:bodyPr/>
          <a:lstStyle/>
          <a:p>
            <a:pPr>
              <a:defRPr/>
            </a:pPr>
            <a:fld id="{75A40F4C-C946-488F-B940-5E4756A8EFFB}" type="datetimeFigureOut">
              <a:rPr lang="en-GB" smtClean="0"/>
              <a:pPr>
                <a:defRPr/>
              </a:pPr>
              <a:t>30/09/2020</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pPr>
              <a:defRPr/>
            </a:pPr>
            <a:fld id="{5DD49094-F11F-471D-8F28-2436F5B091BC}" type="slidenum">
              <a:rPr lang="en-GB" smtClean="0"/>
              <a:pPr>
                <a:defRPr/>
              </a:pPr>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a:t>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31082216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a:t>Click to edit Master title style</a:t>
            </a:r>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pPr>
              <a:defRPr/>
            </a:pPr>
            <a:fld id="{6B6F270A-25E5-4A2E-BFC2-BD75AF2036B9}" type="datetimeFigureOut">
              <a:rPr lang="en-GB" smtClean="0"/>
              <a:pPr>
                <a:defRPr/>
              </a:pPr>
              <a:t>30/09/2020</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pPr>
              <a:defRPr/>
            </a:pPr>
            <a:fld id="{B75C4C98-CCEF-41DB-95AB-5292BD70BB1D}" type="slidenum">
              <a:rPr lang="en-GB" smtClean="0"/>
              <a:pPr>
                <a:defRPr/>
              </a:pPr>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pPr>
              <a:defRPr/>
            </a:pPr>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a:t>Click icon to add picture</a:t>
            </a:r>
            <a:endParaRPr kumimoji="0" lang="en-US" dirty="0"/>
          </a:p>
        </p:txBody>
      </p:sp>
    </p:spTree>
    <p:extLst>
      <p:ext uri="{BB962C8B-B14F-4D97-AF65-F5344CB8AC3E}">
        <p14:creationId xmlns:p14="http://schemas.microsoft.com/office/powerpoint/2010/main" val="22788323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fld id="{3688C2B2-8A5D-437E-832C-8987F2EBF1A1}" type="datetimeFigureOut">
              <a:rPr lang="en-GB" smtClean="0"/>
              <a:pPr>
                <a:defRPr/>
              </a:pPr>
              <a:t>30/09/2020</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9ABC61E7-2E33-4FC3-B900-7C1DD33B6F6E}" type="slidenum">
              <a:rPr lang="en-GB" smtClean="0"/>
              <a:pPr>
                <a:defRPr/>
              </a:pPr>
              <a:t>‹#›</a:t>
            </a:fld>
            <a:endParaRPr lang="en-GB"/>
          </a:p>
        </p:txBody>
      </p:sp>
    </p:spTree>
    <p:extLst>
      <p:ext uri="{BB962C8B-B14F-4D97-AF65-F5344CB8AC3E}">
        <p14:creationId xmlns:p14="http://schemas.microsoft.com/office/powerpoint/2010/main" val="24658456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a:t>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pPr>
              <a:defRPr/>
            </a:pPr>
            <a:fld id="{7C102289-782F-474E-8206-C8435512090C}" type="datetimeFigureOut">
              <a:rPr lang="en-GB" smtClean="0"/>
              <a:pPr>
                <a:defRPr/>
              </a:pPr>
              <a:t>30/09/2020</a:t>
            </a:fld>
            <a:endParaRPr lang="en-GB"/>
          </a:p>
        </p:txBody>
      </p:sp>
      <p:sp>
        <p:nvSpPr>
          <p:cNvPr id="5" name="Footer Placeholder 4"/>
          <p:cNvSpPr>
            <a:spLocks noGrp="1"/>
          </p:cNvSpPr>
          <p:nvPr>
            <p:ph type="ftr" sz="quarter" idx="11"/>
          </p:nvPr>
        </p:nvSpPr>
        <p:spPr>
          <a:xfrm>
            <a:off x="457201" y="6248207"/>
            <a:ext cx="5573483" cy="365125"/>
          </a:xfrm>
        </p:spPr>
        <p:txBody>
          <a:bodyPr/>
          <a:lstStyle/>
          <a:p>
            <a:pPr>
              <a:defRPr/>
            </a:pPr>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pPr>
              <a:defRPr/>
            </a:pPr>
            <a:fld id="{85E9AB4E-20F7-42EB-9EB7-1C7B4DA54BC0}" type="slidenum">
              <a:rPr lang="en-GB" smtClean="0"/>
              <a:pPr>
                <a:defRPr/>
              </a:pPr>
              <a:t>‹#›</a:t>
            </a:fld>
            <a:endParaRPr lang="en-GB"/>
          </a:p>
        </p:txBody>
      </p:sp>
    </p:spTree>
    <p:extLst>
      <p:ext uri="{BB962C8B-B14F-4D97-AF65-F5344CB8AC3E}">
        <p14:creationId xmlns:p14="http://schemas.microsoft.com/office/powerpoint/2010/main" val="33960946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a:t>Click to edit Master title style</a:t>
            </a:r>
            <a:endParaRPr kumimoji="0" lang="en-US" dirty="0"/>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a:t>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pPr>
              <a:defRPr/>
            </a:pPr>
            <a:fld id="{6B6F270A-25E5-4A2E-BFC2-BD75AF2036B9}" type="datetimeFigureOut">
              <a:rPr lang="en-GB" smtClean="0"/>
              <a:pPr>
                <a:defRPr/>
              </a:pPr>
              <a:t>30/09/2020</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pPr>
              <a:defRPr/>
            </a:pPr>
            <a:endParaRPr lang="en-GB"/>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pPr>
              <a:defRPr/>
            </a:pPr>
            <a:fld id="{B75C4C98-CCEF-41DB-95AB-5292BD70BB1D}" type="slidenum">
              <a:rPr lang="en-GB" smtClean="0"/>
              <a:pPr>
                <a:defRPr/>
              </a:pPr>
              <a:t>‹#›</a:t>
            </a:fld>
            <a:endParaRPr lang="en-GB"/>
          </a:p>
        </p:txBody>
      </p:sp>
    </p:spTree>
    <p:extLst>
      <p:ext uri="{BB962C8B-B14F-4D97-AF65-F5344CB8AC3E}">
        <p14:creationId xmlns:p14="http://schemas.microsoft.com/office/powerpoint/2010/main" val="2672802442"/>
      </p:ext>
    </p:extLst>
  </p:cSld>
  <p:clrMap bg1="lt1" tx1="dk1" bg2="lt2" tx2="dk2" accent1="accent1" accent2="accent2" accent3="accent3" accent4="accent4" accent5="accent5" accent6="accent6" hlink="hlink" folHlink="folHlink"/>
  <p:sldLayoutIdLst>
    <p:sldLayoutId id="2147483881" r:id="rId1"/>
    <p:sldLayoutId id="2147483882" r:id="rId2"/>
    <p:sldLayoutId id="2147483883" r:id="rId3"/>
    <p:sldLayoutId id="2147483884" r:id="rId4"/>
    <p:sldLayoutId id="2147483885" r:id="rId5"/>
    <p:sldLayoutId id="2147483886" r:id="rId6"/>
    <p:sldLayoutId id="2147483887" r:id="rId7"/>
    <p:sldLayoutId id="2147483888" r:id="rId8"/>
    <p:sldLayoutId id="2147483889" r:id="rId9"/>
    <p:sldLayoutId id="2147483890" r:id="rId10"/>
    <p:sldLayoutId id="2147483891"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5.emf"/></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516188"/>
            <a:ext cx="7315200" cy="1849438"/>
          </a:xfrm>
        </p:spPr>
        <p:txBody>
          <a:bodyPr>
            <a:normAutofit fontScale="90000"/>
          </a:bodyPr>
          <a:lstStyle/>
          <a:p>
            <a:pPr fontAlgn="auto">
              <a:spcAft>
                <a:spcPts val="0"/>
              </a:spcAft>
              <a:defRPr/>
            </a:pPr>
            <a:r>
              <a:rPr lang="en-GB" dirty="0"/>
              <a:t>Building an ERD </a:t>
            </a:r>
            <a:br>
              <a:rPr lang="en-GB" dirty="0"/>
            </a:br>
            <a:r>
              <a:rPr lang="en-GB" dirty="0"/>
              <a:t>(the relational model)</a:t>
            </a:r>
            <a:br>
              <a:rPr lang="en-GB" dirty="0"/>
            </a:br>
            <a:endParaRPr lang="en-GB" dirty="0"/>
          </a:p>
        </p:txBody>
      </p:sp>
      <p:sp>
        <p:nvSpPr>
          <p:cNvPr id="3" name="Subtitle 2"/>
          <p:cNvSpPr>
            <a:spLocks noGrp="1"/>
          </p:cNvSpPr>
          <p:nvPr>
            <p:ph type="subTitle" idx="1"/>
          </p:nvPr>
        </p:nvSpPr>
        <p:spPr>
          <a:xfrm rot="10800000" flipV="1">
            <a:off x="1528763" y="3476625"/>
            <a:ext cx="6442075" cy="889000"/>
          </a:xfrm>
        </p:spPr>
        <p:txBody>
          <a:bodyPr rtlCol="0">
            <a:noAutofit/>
          </a:bodyPr>
          <a:lstStyle/>
          <a:p>
            <a:pPr algn="ctr" fontAlgn="auto">
              <a:spcAft>
                <a:spcPts val="0"/>
              </a:spcAft>
              <a:buFont typeface="Arial" pitchFamily="34" charset="0"/>
              <a:buNone/>
              <a:defRPr/>
            </a:pPr>
            <a:r>
              <a:rPr lang="en-GB" sz="2800" dirty="0"/>
              <a:t>The relational database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9010" name="Rectangle 2"/>
          <p:cNvSpPr>
            <a:spLocks noGrp="1" noChangeArrowheads="1"/>
          </p:cNvSpPr>
          <p:nvPr>
            <p:ph type="title"/>
          </p:nvPr>
        </p:nvSpPr>
        <p:spPr/>
        <p:txBody>
          <a:bodyPr/>
          <a:lstStyle/>
          <a:p>
            <a:r>
              <a:rPr lang="en-GB" altLang="en-US"/>
              <a:t>An excel database as a single list</a:t>
            </a:r>
          </a:p>
        </p:txBody>
      </p:sp>
      <p:sp>
        <p:nvSpPr>
          <p:cNvPr id="5" name="Slide Number Placeholder 5"/>
          <p:cNvSpPr>
            <a:spLocks noGrp="1"/>
          </p:cNvSpPr>
          <p:nvPr>
            <p:ph type="sldNum" sz="quarter" idx="12"/>
          </p:nvPr>
        </p:nvSpPr>
        <p:spPr>
          <a:xfrm>
            <a:off x="6553200" y="6243638"/>
            <a:ext cx="2133600" cy="457200"/>
          </a:xfrm>
          <a:prstGeom prst="rect">
            <a:avLst/>
          </a:prstGeom>
        </p:spPr>
        <p:txBody>
          <a:bodyPr/>
          <a:lstStyle/>
          <a:p>
            <a:fld id="{96ED5A51-7C0B-4E22-A904-E322C14B37C1}" type="slidenum">
              <a:rPr lang="en-US" altLang="en-US"/>
              <a:pPr/>
              <a:t>2</a:t>
            </a:fld>
            <a:endParaRPr lang="en-US" altLang="en-US"/>
          </a:p>
        </p:txBody>
      </p:sp>
      <p:graphicFrame>
        <p:nvGraphicFramePr>
          <p:cNvPr id="2" name="Object 1">
            <a:extLst>
              <a:ext uri="{FF2B5EF4-FFF2-40B4-BE49-F238E27FC236}">
                <a16:creationId xmlns:a16="http://schemas.microsoft.com/office/drawing/2014/main" id="{F427061E-AC29-4C40-92E4-D29346CD1673}"/>
              </a:ext>
            </a:extLst>
          </p:cNvPr>
          <p:cNvGraphicFramePr>
            <a:graphicFrameLocks noChangeAspect="1"/>
          </p:cNvGraphicFramePr>
          <p:nvPr>
            <p:extLst>
              <p:ext uri="{D42A27DB-BD31-4B8C-83A1-F6EECF244321}">
                <p14:modId xmlns:p14="http://schemas.microsoft.com/office/powerpoint/2010/main" val="2235811794"/>
              </p:ext>
            </p:extLst>
          </p:nvPr>
        </p:nvGraphicFramePr>
        <p:xfrm>
          <a:off x="323529" y="2276872"/>
          <a:ext cx="8712967" cy="1036439"/>
        </p:xfrm>
        <a:graphic>
          <a:graphicData uri="http://schemas.openxmlformats.org/presentationml/2006/ole">
            <mc:AlternateContent xmlns:mc="http://schemas.openxmlformats.org/markup-compatibility/2006">
              <mc:Choice xmlns:v="urn:schemas-microsoft-com:vml" Requires="v">
                <p:oleObj spid="_x0000_s10251" name="Worksheet" r:id="rId3" imgW="8511540" imgH="918411" progId="Excel.Sheet.12">
                  <p:embed/>
                </p:oleObj>
              </mc:Choice>
              <mc:Fallback>
                <p:oleObj name="Worksheet" r:id="rId3" imgW="8511540" imgH="918411" progId="Excel.Sheet.12">
                  <p:embed/>
                  <p:pic>
                    <p:nvPicPr>
                      <p:cNvPr id="0" name=""/>
                      <p:cNvPicPr/>
                      <p:nvPr/>
                    </p:nvPicPr>
                    <p:blipFill>
                      <a:blip r:embed="rId4"/>
                      <a:stretch>
                        <a:fillRect/>
                      </a:stretch>
                    </p:blipFill>
                    <p:spPr>
                      <a:xfrm>
                        <a:off x="323529" y="2276872"/>
                        <a:ext cx="8712967" cy="1036439"/>
                      </a:xfrm>
                      <a:prstGeom prst="rect">
                        <a:avLst/>
                      </a:prstGeom>
                    </p:spPr>
                  </p:pic>
                </p:oleObj>
              </mc:Fallback>
            </mc:AlternateContent>
          </a:graphicData>
        </a:graphic>
      </p:graphicFrame>
    </p:spTree>
    <p:extLst>
      <p:ext uri="{BB962C8B-B14F-4D97-AF65-F5344CB8AC3E}">
        <p14:creationId xmlns:p14="http://schemas.microsoft.com/office/powerpoint/2010/main" val="11877544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0034" name="Rectangle 2"/>
          <p:cNvSpPr>
            <a:spLocks noGrp="1" noChangeArrowheads="1"/>
          </p:cNvSpPr>
          <p:nvPr>
            <p:ph type="title"/>
          </p:nvPr>
        </p:nvSpPr>
        <p:spPr/>
        <p:txBody>
          <a:bodyPr/>
          <a:lstStyle/>
          <a:p>
            <a:r>
              <a:rPr lang="en-GB" altLang="en-US"/>
              <a:t>Problems with This approach</a:t>
            </a:r>
          </a:p>
        </p:txBody>
      </p:sp>
      <p:sp>
        <p:nvSpPr>
          <p:cNvPr id="4" name="Slide Number Placeholder 5"/>
          <p:cNvSpPr>
            <a:spLocks noGrp="1"/>
          </p:cNvSpPr>
          <p:nvPr>
            <p:ph type="sldNum" sz="quarter" idx="12"/>
          </p:nvPr>
        </p:nvSpPr>
        <p:spPr>
          <a:xfrm>
            <a:off x="6553200" y="6243638"/>
            <a:ext cx="2133600" cy="457200"/>
          </a:xfrm>
          <a:prstGeom prst="rect">
            <a:avLst/>
          </a:prstGeom>
        </p:spPr>
        <p:txBody>
          <a:bodyPr/>
          <a:lstStyle/>
          <a:p>
            <a:fld id="{8003CABC-51D4-42AA-9503-AC348B890E2C}" type="slidenum">
              <a:rPr lang="en-US" altLang="en-US"/>
              <a:pPr/>
              <a:t>3</a:t>
            </a:fld>
            <a:endParaRPr lang="en-US" altLang="en-US"/>
          </a:p>
        </p:txBody>
      </p:sp>
      <p:sp>
        <p:nvSpPr>
          <p:cNvPr id="300035" name="Rectangle 3"/>
          <p:cNvSpPr>
            <a:spLocks noGrp="1" noChangeArrowheads="1"/>
          </p:cNvSpPr>
          <p:nvPr>
            <p:ph sz="quarter" idx="1"/>
          </p:nvPr>
        </p:nvSpPr>
        <p:spPr/>
        <p:txBody>
          <a:bodyPr/>
          <a:lstStyle/>
          <a:p>
            <a:r>
              <a:rPr lang="en-GB" altLang="en-US" sz="2800" dirty="0"/>
              <a:t>Redundant Data</a:t>
            </a:r>
          </a:p>
          <a:p>
            <a:r>
              <a:rPr lang="en-GB" altLang="en-US" sz="2800" dirty="0"/>
              <a:t>Inconsistent Data</a:t>
            </a:r>
          </a:p>
          <a:p>
            <a:r>
              <a:rPr lang="en-GB" altLang="en-US" sz="2800" dirty="0"/>
              <a:t>Inflexibility</a:t>
            </a:r>
          </a:p>
          <a:p>
            <a:r>
              <a:rPr lang="en-GB" altLang="en-US" sz="2800" dirty="0"/>
              <a:t>Limited sharing of data</a:t>
            </a:r>
          </a:p>
          <a:p>
            <a:r>
              <a:rPr lang="en-GB" altLang="en-US" sz="2800" dirty="0"/>
              <a:t>No inherent control of data quality</a:t>
            </a:r>
          </a:p>
          <a:p>
            <a:r>
              <a:rPr lang="en-GB" altLang="en-US" sz="2800" dirty="0"/>
              <a:t>Changing data can lead to unexpected results</a:t>
            </a:r>
          </a:p>
        </p:txBody>
      </p:sp>
    </p:spTree>
    <p:extLst>
      <p:ext uri="{BB962C8B-B14F-4D97-AF65-F5344CB8AC3E}">
        <p14:creationId xmlns:p14="http://schemas.microsoft.com/office/powerpoint/2010/main" val="17519731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1058" name="Rectangle 2"/>
          <p:cNvSpPr>
            <a:spLocks noGrp="1" noChangeArrowheads="1"/>
          </p:cNvSpPr>
          <p:nvPr>
            <p:ph type="title"/>
          </p:nvPr>
        </p:nvSpPr>
        <p:spPr/>
        <p:txBody>
          <a:bodyPr/>
          <a:lstStyle/>
          <a:p>
            <a:r>
              <a:rPr lang="en-GB" altLang="en-US"/>
              <a:t>A relational database approach</a:t>
            </a:r>
          </a:p>
        </p:txBody>
      </p:sp>
      <p:sp>
        <p:nvSpPr>
          <p:cNvPr id="4" name="Slide Number Placeholder 5"/>
          <p:cNvSpPr>
            <a:spLocks noGrp="1"/>
          </p:cNvSpPr>
          <p:nvPr>
            <p:ph type="sldNum" sz="quarter" idx="12"/>
          </p:nvPr>
        </p:nvSpPr>
        <p:spPr>
          <a:xfrm>
            <a:off x="6553200" y="6243638"/>
            <a:ext cx="2133600" cy="457200"/>
          </a:xfrm>
          <a:prstGeom prst="rect">
            <a:avLst/>
          </a:prstGeom>
        </p:spPr>
        <p:txBody>
          <a:bodyPr/>
          <a:lstStyle/>
          <a:p>
            <a:fld id="{C8681CAB-69A0-4388-96FB-62E24863C71D}" type="slidenum">
              <a:rPr lang="en-US" altLang="en-US"/>
              <a:pPr/>
              <a:t>4</a:t>
            </a:fld>
            <a:endParaRPr lang="en-US" altLang="en-US"/>
          </a:p>
        </p:txBody>
      </p:sp>
      <p:sp>
        <p:nvSpPr>
          <p:cNvPr id="301059" name="Rectangle 3"/>
          <p:cNvSpPr>
            <a:spLocks noGrp="1" noChangeArrowheads="1"/>
          </p:cNvSpPr>
          <p:nvPr>
            <p:ph sz="quarter" idx="1"/>
          </p:nvPr>
        </p:nvSpPr>
        <p:spPr/>
        <p:txBody>
          <a:bodyPr/>
          <a:lstStyle/>
          <a:p>
            <a:pPr>
              <a:lnSpc>
                <a:spcPct val="90000"/>
              </a:lnSpc>
            </a:pPr>
            <a:r>
              <a:rPr lang="en-GB" altLang="en-US" sz="2400" dirty="0"/>
              <a:t>To increase your chances of implementing a quality information try following some basic steps</a:t>
            </a:r>
          </a:p>
          <a:p>
            <a:pPr lvl="1">
              <a:lnSpc>
                <a:spcPct val="90000"/>
              </a:lnSpc>
            </a:pPr>
            <a:r>
              <a:rPr lang="en-GB" altLang="en-US" sz="2000" dirty="0"/>
              <a:t>Decide what is the purpose of your database</a:t>
            </a:r>
          </a:p>
          <a:p>
            <a:pPr lvl="1">
              <a:lnSpc>
                <a:spcPct val="90000"/>
              </a:lnSpc>
            </a:pPr>
            <a:r>
              <a:rPr lang="en-GB" altLang="en-US" sz="2000" dirty="0"/>
              <a:t>Determine the information requirements of the database</a:t>
            </a:r>
          </a:p>
          <a:p>
            <a:pPr lvl="1">
              <a:lnSpc>
                <a:spcPct val="90000"/>
              </a:lnSpc>
            </a:pPr>
            <a:r>
              <a:rPr lang="en-GB" altLang="en-US" sz="2000" dirty="0"/>
              <a:t>Produce a logical model of the information requirements of the database</a:t>
            </a:r>
          </a:p>
          <a:p>
            <a:pPr lvl="1">
              <a:lnSpc>
                <a:spcPct val="90000"/>
              </a:lnSpc>
            </a:pPr>
            <a:r>
              <a:rPr lang="en-GB" altLang="en-US" sz="2000" dirty="0"/>
              <a:t>Convert the data model to a physical data model appropriate to the technology being used </a:t>
            </a:r>
          </a:p>
          <a:p>
            <a:pPr lvl="1">
              <a:lnSpc>
                <a:spcPct val="90000"/>
              </a:lnSpc>
            </a:pPr>
            <a:r>
              <a:rPr lang="en-GB" altLang="en-US" sz="2000" dirty="0"/>
              <a:t>Implement the physical design using the chosen product. </a:t>
            </a:r>
          </a:p>
        </p:txBody>
      </p:sp>
    </p:spTree>
    <p:extLst>
      <p:ext uri="{BB962C8B-B14F-4D97-AF65-F5344CB8AC3E}">
        <p14:creationId xmlns:p14="http://schemas.microsoft.com/office/powerpoint/2010/main" val="41874053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2082" name="Rectangle 2"/>
          <p:cNvSpPr>
            <a:spLocks noGrp="1" noChangeArrowheads="1"/>
          </p:cNvSpPr>
          <p:nvPr>
            <p:ph type="title"/>
          </p:nvPr>
        </p:nvSpPr>
        <p:spPr/>
        <p:txBody>
          <a:bodyPr>
            <a:normAutofit fontScale="90000"/>
          </a:bodyPr>
          <a:lstStyle/>
          <a:p>
            <a:r>
              <a:rPr lang="en-GB" altLang="en-US"/>
              <a:t>Decide what is the purpose of your database</a:t>
            </a:r>
          </a:p>
        </p:txBody>
      </p:sp>
      <p:sp>
        <p:nvSpPr>
          <p:cNvPr id="4" name="Slide Number Placeholder 5"/>
          <p:cNvSpPr>
            <a:spLocks noGrp="1"/>
          </p:cNvSpPr>
          <p:nvPr>
            <p:ph type="sldNum" sz="quarter" idx="12"/>
          </p:nvPr>
        </p:nvSpPr>
        <p:spPr>
          <a:xfrm>
            <a:off x="6553200" y="6243638"/>
            <a:ext cx="2133600" cy="457200"/>
          </a:xfrm>
          <a:prstGeom prst="rect">
            <a:avLst/>
          </a:prstGeom>
        </p:spPr>
        <p:txBody>
          <a:bodyPr/>
          <a:lstStyle/>
          <a:p>
            <a:fld id="{191CE3EE-5CC0-4A36-8869-440C230F5DC3}" type="slidenum">
              <a:rPr lang="en-US" altLang="en-US"/>
              <a:pPr/>
              <a:t>5</a:t>
            </a:fld>
            <a:endParaRPr lang="en-US" altLang="en-US"/>
          </a:p>
        </p:txBody>
      </p:sp>
      <p:sp>
        <p:nvSpPr>
          <p:cNvPr id="302083" name="Rectangle 3"/>
          <p:cNvSpPr>
            <a:spLocks noGrp="1" noChangeArrowheads="1"/>
          </p:cNvSpPr>
          <p:nvPr>
            <p:ph sz="quarter" idx="1"/>
          </p:nvPr>
        </p:nvSpPr>
        <p:spPr/>
        <p:txBody>
          <a:bodyPr/>
          <a:lstStyle/>
          <a:p>
            <a:pPr marL="80963" indent="-80963">
              <a:lnSpc>
                <a:spcPct val="90000"/>
              </a:lnSpc>
            </a:pPr>
            <a:r>
              <a:rPr lang="en-US" altLang="en-US" sz="2800" b="0" dirty="0">
                <a:cs typeface="Times New Roman" pitchFamily="18" charset="0"/>
              </a:rPr>
              <a:t>Relational databases are the most widely used by </a:t>
            </a:r>
            <a:r>
              <a:rPr lang="en-US" altLang="en-US" sz="2800" b="0" dirty="0" err="1">
                <a:cs typeface="Times New Roman" pitchFamily="18" charset="0"/>
              </a:rPr>
              <a:t>organisations</a:t>
            </a:r>
            <a:r>
              <a:rPr lang="en-US" altLang="en-US" sz="2800" b="0" dirty="0">
                <a:cs typeface="Times New Roman" pitchFamily="18" charset="0"/>
              </a:rPr>
              <a:t> of all sizes to store data. They offer simplicity of understanding for users and processing power. Many individuals also use relational database packages, such as Microsoft Access, on personal computers, as a means of storing and </a:t>
            </a:r>
            <a:r>
              <a:rPr lang="en-US" altLang="en-US" sz="2800" b="0" dirty="0" err="1">
                <a:cs typeface="Times New Roman" pitchFamily="18" charset="0"/>
              </a:rPr>
              <a:t>organising</a:t>
            </a:r>
            <a:r>
              <a:rPr lang="en-US" altLang="en-US" sz="2800" b="0" dirty="0">
                <a:cs typeface="Times New Roman" pitchFamily="18" charset="0"/>
              </a:rPr>
              <a:t> information relating to their personal affairs. The remainder of this text refers only to Relational Databases.</a:t>
            </a:r>
            <a:endParaRPr lang="en-GB" altLang="en-US" sz="2800" b="0" dirty="0">
              <a:cs typeface="Times New Roman" pitchFamily="18" charset="0"/>
            </a:endParaRPr>
          </a:p>
          <a:p>
            <a:pPr>
              <a:lnSpc>
                <a:spcPct val="90000"/>
              </a:lnSpc>
            </a:pPr>
            <a:endParaRPr lang="en-GB" altLang="en-US" sz="2800" b="0" dirty="0"/>
          </a:p>
        </p:txBody>
      </p:sp>
    </p:spTree>
    <p:extLst>
      <p:ext uri="{BB962C8B-B14F-4D97-AF65-F5344CB8AC3E}">
        <p14:creationId xmlns:p14="http://schemas.microsoft.com/office/powerpoint/2010/main" val="17684049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3106" name="Rectangle 2"/>
          <p:cNvSpPr>
            <a:spLocks noGrp="1" noChangeArrowheads="1"/>
          </p:cNvSpPr>
          <p:nvPr>
            <p:ph type="title"/>
          </p:nvPr>
        </p:nvSpPr>
        <p:spPr/>
        <p:txBody>
          <a:bodyPr>
            <a:normAutofit fontScale="90000"/>
          </a:bodyPr>
          <a:lstStyle/>
          <a:p>
            <a:r>
              <a:rPr lang="en-GB" altLang="en-US"/>
              <a:t>Determine the information requirements of the database</a:t>
            </a:r>
          </a:p>
        </p:txBody>
      </p:sp>
      <p:sp>
        <p:nvSpPr>
          <p:cNvPr id="4" name="Slide Number Placeholder 5"/>
          <p:cNvSpPr>
            <a:spLocks noGrp="1"/>
          </p:cNvSpPr>
          <p:nvPr>
            <p:ph type="sldNum" sz="quarter" idx="12"/>
          </p:nvPr>
        </p:nvSpPr>
        <p:spPr>
          <a:xfrm>
            <a:off x="6553200" y="6243638"/>
            <a:ext cx="2133600" cy="457200"/>
          </a:xfrm>
          <a:prstGeom prst="rect">
            <a:avLst/>
          </a:prstGeom>
        </p:spPr>
        <p:txBody>
          <a:bodyPr/>
          <a:lstStyle/>
          <a:p>
            <a:fld id="{376D7F52-4146-49C4-B65A-D44BC6A30831}" type="slidenum">
              <a:rPr lang="en-US" altLang="en-US"/>
              <a:pPr/>
              <a:t>6</a:t>
            </a:fld>
            <a:endParaRPr lang="en-US" altLang="en-US"/>
          </a:p>
        </p:txBody>
      </p:sp>
      <p:sp>
        <p:nvSpPr>
          <p:cNvPr id="303107" name="Rectangle 3"/>
          <p:cNvSpPr>
            <a:spLocks noGrp="1" noChangeArrowheads="1"/>
          </p:cNvSpPr>
          <p:nvPr>
            <p:ph sz="quarter" idx="1"/>
          </p:nvPr>
        </p:nvSpPr>
        <p:spPr/>
        <p:txBody>
          <a:bodyPr/>
          <a:lstStyle/>
          <a:p>
            <a:pPr>
              <a:buFont typeface="Arial" panose="020B0604020202020204" pitchFamily="34" charset="0"/>
              <a:buChar char="•"/>
            </a:pPr>
            <a:r>
              <a:rPr lang="en-GB" altLang="en-US" sz="2400" b="0" dirty="0"/>
              <a:t>Even if you think you know the procedure you wish to automate always take a step back  - do not take bad procedure to the new system.</a:t>
            </a:r>
          </a:p>
          <a:p>
            <a:pPr>
              <a:buFont typeface="Arial" panose="020B0604020202020204" pitchFamily="34" charset="0"/>
              <a:buChar char="•"/>
            </a:pPr>
            <a:r>
              <a:rPr lang="en-GB" altLang="en-US" sz="2400" b="0" dirty="0"/>
              <a:t>Collect data about the requirements</a:t>
            </a:r>
          </a:p>
          <a:p>
            <a:pPr>
              <a:buFont typeface="Arial" panose="020B0604020202020204" pitchFamily="34" charset="0"/>
              <a:buChar char="•"/>
            </a:pPr>
            <a:r>
              <a:rPr lang="en-GB" altLang="en-US" sz="2400" b="0" dirty="0"/>
              <a:t>Get general information about the organisation</a:t>
            </a:r>
          </a:p>
          <a:p>
            <a:pPr>
              <a:buFont typeface="Arial" panose="020B0604020202020204" pitchFamily="34" charset="0"/>
              <a:buChar char="•"/>
            </a:pPr>
            <a:r>
              <a:rPr lang="en-GB" altLang="en-US" sz="2400" b="0" dirty="0"/>
              <a:t>Get specific information about the activities of the department</a:t>
            </a:r>
          </a:p>
          <a:p>
            <a:pPr>
              <a:buFont typeface="Arial" panose="020B0604020202020204" pitchFamily="34" charset="0"/>
              <a:buChar char="•"/>
            </a:pPr>
            <a:r>
              <a:rPr lang="en-GB" altLang="en-US" sz="2400" b="0" dirty="0"/>
              <a:t>Retrieve any existing systems documentation and any other documents used within the organisation.</a:t>
            </a:r>
            <a:endParaRPr lang="en-GB" altLang="en-US" sz="2800" b="0" dirty="0"/>
          </a:p>
        </p:txBody>
      </p:sp>
    </p:spTree>
    <p:extLst>
      <p:ext uri="{BB962C8B-B14F-4D97-AF65-F5344CB8AC3E}">
        <p14:creationId xmlns:p14="http://schemas.microsoft.com/office/powerpoint/2010/main" val="29479657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4130" name="Rectangle 2"/>
          <p:cNvSpPr>
            <a:spLocks noGrp="1" noChangeArrowheads="1"/>
          </p:cNvSpPr>
          <p:nvPr>
            <p:ph type="title"/>
          </p:nvPr>
        </p:nvSpPr>
        <p:spPr/>
        <p:txBody>
          <a:bodyPr/>
          <a:lstStyle/>
          <a:p>
            <a:r>
              <a:rPr lang="en-GB" altLang="en-US" sz="2400" dirty="0"/>
              <a:t>Produce a logical model of the information requirements of the database</a:t>
            </a:r>
          </a:p>
        </p:txBody>
      </p:sp>
      <p:sp>
        <p:nvSpPr>
          <p:cNvPr id="4" name="Slide Number Placeholder 5"/>
          <p:cNvSpPr>
            <a:spLocks noGrp="1"/>
          </p:cNvSpPr>
          <p:nvPr>
            <p:ph type="sldNum" sz="quarter" idx="12"/>
          </p:nvPr>
        </p:nvSpPr>
        <p:spPr>
          <a:xfrm>
            <a:off x="6553200" y="6243638"/>
            <a:ext cx="2133600" cy="457200"/>
          </a:xfrm>
          <a:prstGeom prst="rect">
            <a:avLst/>
          </a:prstGeom>
        </p:spPr>
        <p:txBody>
          <a:bodyPr/>
          <a:lstStyle/>
          <a:p>
            <a:fld id="{C8D44B17-4E67-4687-ABF6-0C816FCA9E2F}" type="slidenum">
              <a:rPr lang="en-US" altLang="en-US"/>
              <a:pPr/>
              <a:t>7</a:t>
            </a:fld>
            <a:endParaRPr lang="en-US" altLang="en-US"/>
          </a:p>
        </p:txBody>
      </p:sp>
      <p:sp>
        <p:nvSpPr>
          <p:cNvPr id="304131" name="Rectangle 3"/>
          <p:cNvSpPr>
            <a:spLocks noGrp="1" noChangeArrowheads="1"/>
          </p:cNvSpPr>
          <p:nvPr>
            <p:ph sz="quarter" idx="1"/>
          </p:nvPr>
        </p:nvSpPr>
        <p:spPr/>
        <p:txBody>
          <a:bodyPr/>
          <a:lstStyle/>
          <a:p>
            <a:pPr marL="457200" indent="-457200">
              <a:buFont typeface="Arial" panose="020B0604020202020204" pitchFamily="34" charset="0"/>
              <a:buChar char="•"/>
            </a:pPr>
            <a:r>
              <a:rPr lang="en-GB" altLang="en-US" sz="2800" b="0" dirty="0"/>
              <a:t>Before you can begin to implement the requirements of a database you need to make some sense of the complexity of the information you may have gathered.</a:t>
            </a:r>
          </a:p>
          <a:p>
            <a:pPr marL="457200" indent="-457200">
              <a:buFont typeface="Arial" panose="020B0604020202020204" pitchFamily="34" charset="0"/>
              <a:buChar char="•"/>
            </a:pPr>
            <a:r>
              <a:rPr lang="en-GB" altLang="en-US" sz="2800" b="0" dirty="0"/>
              <a:t>A model is an abstract representation of what exists in the real world.</a:t>
            </a:r>
          </a:p>
          <a:p>
            <a:pPr marL="457200" indent="-457200">
              <a:buFont typeface="Arial" panose="020B0604020202020204" pitchFamily="34" charset="0"/>
              <a:buChar char="•"/>
            </a:pPr>
            <a:r>
              <a:rPr lang="en-GB" altLang="en-US" sz="2800" b="0" dirty="0"/>
              <a:t>Entity Relationship diagrams are one of a number of methods for representing the data requirements for an information system.</a:t>
            </a:r>
          </a:p>
        </p:txBody>
      </p:sp>
    </p:spTree>
    <p:extLst>
      <p:ext uri="{BB962C8B-B14F-4D97-AF65-F5344CB8AC3E}">
        <p14:creationId xmlns:p14="http://schemas.microsoft.com/office/powerpoint/2010/main" val="42185369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5154" name="Rectangle 2"/>
          <p:cNvSpPr>
            <a:spLocks noGrp="1" noChangeArrowheads="1"/>
          </p:cNvSpPr>
          <p:nvPr>
            <p:ph type="title"/>
          </p:nvPr>
        </p:nvSpPr>
        <p:spPr/>
        <p:txBody>
          <a:bodyPr/>
          <a:lstStyle/>
          <a:p>
            <a:r>
              <a:rPr lang="en-GB" altLang="en-US"/>
              <a:t>The Entity-Relationship Diagram</a:t>
            </a:r>
          </a:p>
        </p:txBody>
      </p:sp>
      <p:sp>
        <p:nvSpPr>
          <p:cNvPr id="4" name="Slide Number Placeholder 5"/>
          <p:cNvSpPr>
            <a:spLocks noGrp="1"/>
          </p:cNvSpPr>
          <p:nvPr>
            <p:ph type="sldNum" sz="quarter" idx="12"/>
          </p:nvPr>
        </p:nvSpPr>
        <p:spPr>
          <a:xfrm>
            <a:off x="6553200" y="6243638"/>
            <a:ext cx="2133600" cy="457200"/>
          </a:xfrm>
          <a:prstGeom prst="rect">
            <a:avLst/>
          </a:prstGeom>
        </p:spPr>
        <p:txBody>
          <a:bodyPr/>
          <a:lstStyle/>
          <a:p>
            <a:fld id="{283CEB53-3956-42A4-B010-1C6964B3AAF9}" type="slidenum">
              <a:rPr lang="en-US" altLang="en-US"/>
              <a:pPr/>
              <a:t>8</a:t>
            </a:fld>
            <a:endParaRPr lang="en-US" altLang="en-US"/>
          </a:p>
        </p:txBody>
      </p:sp>
      <p:sp>
        <p:nvSpPr>
          <p:cNvPr id="305155" name="Rectangle 3"/>
          <p:cNvSpPr>
            <a:spLocks noGrp="1" noChangeArrowheads="1"/>
          </p:cNvSpPr>
          <p:nvPr>
            <p:ph sz="quarter" idx="1"/>
          </p:nvPr>
        </p:nvSpPr>
        <p:spPr/>
        <p:txBody>
          <a:bodyPr/>
          <a:lstStyle/>
          <a:p>
            <a:pPr marL="0" indent="0"/>
            <a:r>
              <a:rPr lang="en-US" altLang="en-US" sz="2800" b="0" dirty="0">
                <a:latin typeface="Times New Roman" pitchFamily="18" charset="0"/>
                <a:cs typeface="Times New Roman" pitchFamily="18" charset="0"/>
              </a:rPr>
              <a:t>The Entity‑Relationship (E‑R) Diagram is a design </a:t>
            </a:r>
            <a:r>
              <a:rPr lang="en-US" altLang="en-US" sz="2800" b="0" i="1" dirty="0">
                <a:latin typeface="Times New Roman" pitchFamily="18" charset="0"/>
                <a:cs typeface="Times New Roman" pitchFamily="18" charset="0"/>
              </a:rPr>
              <a:t>of </a:t>
            </a:r>
            <a:r>
              <a:rPr lang="en-US" altLang="en-US" sz="2800" b="0" dirty="0">
                <a:latin typeface="Times New Roman" pitchFamily="18" charset="0"/>
                <a:cs typeface="Times New Roman" pitchFamily="18" charset="0"/>
              </a:rPr>
              <a:t>the database which represents all of the information requirements </a:t>
            </a:r>
            <a:r>
              <a:rPr lang="en-US" altLang="en-US" sz="2800" b="0" i="1" dirty="0">
                <a:latin typeface="Times New Roman" pitchFamily="18" charset="0"/>
                <a:cs typeface="Times New Roman" pitchFamily="18" charset="0"/>
              </a:rPr>
              <a:t>of </a:t>
            </a:r>
            <a:r>
              <a:rPr lang="en-US" altLang="en-US" sz="2800" b="0" dirty="0">
                <a:latin typeface="Times New Roman" pitchFamily="18" charset="0"/>
                <a:cs typeface="Times New Roman" pitchFamily="18" charset="0"/>
              </a:rPr>
              <a:t>a system. As with all designs, there may be many possible solutions to the design </a:t>
            </a:r>
            <a:r>
              <a:rPr lang="en-US" altLang="en-US" sz="2800" b="0" i="1" dirty="0">
                <a:latin typeface="Times New Roman" pitchFamily="18" charset="0"/>
                <a:cs typeface="Times New Roman" pitchFamily="18" charset="0"/>
              </a:rPr>
              <a:t>of </a:t>
            </a:r>
            <a:r>
              <a:rPr lang="en-US" altLang="en-US" sz="2800" b="0" dirty="0">
                <a:latin typeface="Times New Roman" pitchFamily="18" charset="0"/>
                <a:cs typeface="Times New Roman" pitchFamily="18" charset="0"/>
              </a:rPr>
              <a:t>an E‑R Diagram, some better than others, but none necessarily either right or wrong. The DBA is responsible for the design of the E‑R Diagram, working in collaboration with systems analysts and users. </a:t>
            </a:r>
          </a:p>
        </p:txBody>
      </p:sp>
    </p:spTree>
    <p:extLst>
      <p:ext uri="{BB962C8B-B14F-4D97-AF65-F5344CB8AC3E}">
        <p14:creationId xmlns:p14="http://schemas.microsoft.com/office/powerpoint/2010/main" val="6708907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6178" name="Rectangle 2"/>
          <p:cNvSpPr>
            <a:spLocks noGrp="1" noChangeArrowheads="1"/>
          </p:cNvSpPr>
          <p:nvPr>
            <p:ph type="title"/>
          </p:nvPr>
        </p:nvSpPr>
        <p:spPr/>
        <p:txBody>
          <a:bodyPr>
            <a:normAutofit fontScale="90000"/>
          </a:bodyPr>
          <a:lstStyle/>
          <a:p>
            <a:pPr algn="l"/>
            <a:r>
              <a:rPr lang="en-US" altLang="en-US">
                <a:latin typeface="Times New Roman" pitchFamily="18" charset="0"/>
                <a:cs typeface="Times New Roman" pitchFamily="18" charset="0"/>
              </a:rPr>
              <a:t>The components of the E‑R Diagram are: </a:t>
            </a:r>
            <a:endParaRPr lang="en-GB" altLang="en-US">
              <a:cs typeface="Arial" charset="0"/>
            </a:endParaRPr>
          </a:p>
        </p:txBody>
      </p:sp>
      <p:sp>
        <p:nvSpPr>
          <p:cNvPr id="4" name="Slide Number Placeholder 5"/>
          <p:cNvSpPr>
            <a:spLocks noGrp="1"/>
          </p:cNvSpPr>
          <p:nvPr>
            <p:ph type="sldNum" sz="quarter" idx="12"/>
          </p:nvPr>
        </p:nvSpPr>
        <p:spPr>
          <a:xfrm>
            <a:off x="6553200" y="6243638"/>
            <a:ext cx="2133600" cy="457200"/>
          </a:xfrm>
          <a:prstGeom prst="rect">
            <a:avLst/>
          </a:prstGeom>
        </p:spPr>
        <p:txBody>
          <a:bodyPr/>
          <a:lstStyle/>
          <a:p>
            <a:fld id="{A9C1B52E-E598-4506-8DAD-6E3F9C30E963}" type="slidenum">
              <a:rPr lang="en-US" altLang="en-US"/>
              <a:pPr/>
              <a:t>9</a:t>
            </a:fld>
            <a:endParaRPr lang="en-US" altLang="en-US"/>
          </a:p>
        </p:txBody>
      </p:sp>
      <p:sp>
        <p:nvSpPr>
          <p:cNvPr id="306179" name="Rectangle 3"/>
          <p:cNvSpPr>
            <a:spLocks noGrp="1" noChangeArrowheads="1"/>
          </p:cNvSpPr>
          <p:nvPr>
            <p:ph sz="quarter" idx="1"/>
          </p:nvPr>
        </p:nvSpPr>
        <p:spPr>
          <a:xfrm>
            <a:off x="822960" y="1988840"/>
            <a:ext cx="7543801" cy="3880254"/>
          </a:xfrm>
        </p:spPr>
        <p:txBody>
          <a:bodyPr>
            <a:normAutofit lnSpcReduction="10000"/>
          </a:bodyPr>
          <a:lstStyle/>
          <a:p>
            <a:pPr marL="0" indent="0">
              <a:lnSpc>
                <a:spcPct val="90000"/>
              </a:lnSpc>
            </a:pPr>
            <a:r>
              <a:rPr lang="en-US" altLang="en-US" sz="2800" b="0" i="1" dirty="0">
                <a:cs typeface="Times New Roman" pitchFamily="18" charset="0"/>
              </a:rPr>
              <a:t>Entity: </a:t>
            </a:r>
            <a:r>
              <a:rPr lang="en-US" altLang="en-US" sz="2800" b="0" dirty="0">
                <a:cs typeface="Times New Roman" pitchFamily="18" charset="0"/>
              </a:rPr>
              <a:t>an entity is something of interest to the </a:t>
            </a:r>
            <a:r>
              <a:rPr lang="en-US" altLang="en-US" sz="2800" b="0" dirty="0" err="1">
                <a:cs typeface="Times New Roman" pitchFamily="18" charset="0"/>
              </a:rPr>
              <a:t>organisation</a:t>
            </a:r>
            <a:r>
              <a:rPr lang="en-US" altLang="en-US" sz="2800" b="0" dirty="0">
                <a:cs typeface="Times New Roman" pitchFamily="18" charset="0"/>
              </a:rPr>
              <a:t> about which information needs to be stored. It can be a physical object such as a person or product, an event such as a lecture, or an intangible object such as a course. An entity will eventually be a table in the physical database. When naming entities, names which are meaningful to the user should be chosen, and the singular should always be used. In an E‑R Model entities are represented as rectangles.</a:t>
            </a:r>
            <a:r>
              <a:rPr lang="en-GB" altLang="en-US" sz="2800" b="0" dirty="0"/>
              <a:t> </a:t>
            </a:r>
          </a:p>
        </p:txBody>
      </p:sp>
    </p:spTree>
    <p:extLst>
      <p:ext uri="{BB962C8B-B14F-4D97-AF65-F5344CB8AC3E}">
        <p14:creationId xmlns:p14="http://schemas.microsoft.com/office/powerpoint/2010/main" val="22352631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02" name="Rectangle 2"/>
          <p:cNvSpPr>
            <a:spLocks noGrp="1" noChangeArrowheads="1"/>
          </p:cNvSpPr>
          <p:nvPr>
            <p:ph type="title"/>
          </p:nvPr>
        </p:nvSpPr>
        <p:spPr/>
        <p:txBody>
          <a:bodyPr/>
          <a:lstStyle/>
          <a:p>
            <a:r>
              <a:rPr lang="en-US" altLang="en-US" i="1">
                <a:latin typeface="Times New Roman" pitchFamily="18" charset="0"/>
                <a:cs typeface="Times New Roman" pitchFamily="18" charset="0"/>
              </a:rPr>
              <a:t>Relationship</a:t>
            </a:r>
            <a:endParaRPr lang="en-GB" altLang="en-US" i="1">
              <a:latin typeface="Times New Roman" pitchFamily="18" charset="0"/>
              <a:cs typeface="Times New Roman" pitchFamily="18" charset="0"/>
            </a:endParaRPr>
          </a:p>
        </p:txBody>
      </p:sp>
      <p:sp>
        <p:nvSpPr>
          <p:cNvPr id="4" name="Slide Number Placeholder 5"/>
          <p:cNvSpPr>
            <a:spLocks noGrp="1"/>
          </p:cNvSpPr>
          <p:nvPr>
            <p:ph type="sldNum" sz="quarter" idx="12"/>
          </p:nvPr>
        </p:nvSpPr>
        <p:spPr>
          <a:xfrm>
            <a:off x="6553200" y="6243638"/>
            <a:ext cx="2133600" cy="457200"/>
          </a:xfrm>
          <a:prstGeom prst="rect">
            <a:avLst/>
          </a:prstGeom>
        </p:spPr>
        <p:txBody>
          <a:bodyPr/>
          <a:lstStyle/>
          <a:p>
            <a:fld id="{E0CBED0B-57AE-48AF-8347-96478AC0EBA4}" type="slidenum">
              <a:rPr lang="en-US" altLang="en-US"/>
              <a:pPr/>
              <a:t>10</a:t>
            </a:fld>
            <a:endParaRPr lang="en-US" altLang="en-US"/>
          </a:p>
        </p:txBody>
      </p:sp>
      <p:sp>
        <p:nvSpPr>
          <p:cNvPr id="307203" name="Rectangle 3"/>
          <p:cNvSpPr>
            <a:spLocks noGrp="1" noChangeArrowheads="1"/>
          </p:cNvSpPr>
          <p:nvPr>
            <p:ph sz="quarter" idx="1"/>
          </p:nvPr>
        </p:nvSpPr>
        <p:spPr/>
        <p:txBody>
          <a:bodyPr/>
          <a:lstStyle/>
          <a:p>
            <a:pPr>
              <a:lnSpc>
                <a:spcPct val="90000"/>
              </a:lnSpc>
            </a:pPr>
            <a:r>
              <a:rPr lang="en-US" altLang="en-US" sz="2400" dirty="0">
                <a:latin typeface="Arial" charset="0"/>
                <a:cs typeface="Arial" charset="0"/>
              </a:rPr>
              <a:t> </a:t>
            </a:r>
            <a:r>
              <a:rPr lang="en-US" altLang="en-US" sz="2400" i="1" dirty="0">
                <a:latin typeface="Times New Roman" pitchFamily="18" charset="0"/>
                <a:cs typeface="Times New Roman" pitchFamily="18" charset="0"/>
              </a:rPr>
              <a:t>Relationship: </a:t>
            </a:r>
            <a:r>
              <a:rPr lang="en-US" altLang="en-US" sz="2400" dirty="0">
                <a:latin typeface="Times New Roman" pitchFamily="18" charset="0"/>
                <a:cs typeface="Times New Roman" pitchFamily="18" charset="0"/>
              </a:rPr>
              <a:t>a relationship can be defined as the association between two entities.</a:t>
            </a:r>
            <a:endParaRPr lang="en-GB" altLang="en-US" sz="2400" dirty="0">
              <a:latin typeface="Arial" charset="0"/>
              <a:cs typeface="Arial" charset="0"/>
            </a:endParaRPr>
          </a:p>
          <a:p>
            <a:pPr>
              <a:lnSpc>
                <a:spcPct val="90000"/>
              </a:lnSpc>
            </a:pPr>
            <a:r>
              <a:rPr lang="en-US" altLang="en-US" sz="2400" dirty="0">
                <a:latin typeface="Times New Roman" pitchFamily="18" charset="0"/>
                <a:cs typeface="Times New Roman" pitchFamily="18" charset="0"/>
              </a:rPr>
              <a:t>There are, in fact, two relationships between each two related entities. For example:</a:t>
            </a:r>
            <a:endParaRPr lang="en-GB" altLang="en-US" sz="2400" dirty="0">
              <a:latin typeface="Arial" charset="0"/>
              <a:cs typeface="Arial" charset="0"/>
            </a:endParaRPr>
          </a:p>
          <a:p>
            <a:pPr>
              <a:lnSpc>
                <a:spcPct val="90000"/>
              </a:lnSpc>
            </a:pPr>
            <a:r>
              <a:rPr lang="en-US" altLang="en-US" sz="2400" dirty="0">
                <a:latin typeface="Times New Roman" pitchFamily="18" charset="0"/>
                <a:cs typeface="Times New Roman" pitchFamily="18" charset="0"/>
              </a:rPr>
              <a:t>CUSTOMER places ORDER the relationship name is 'places'</a:t>
            </a:r>
            <a:endParaRPr lang="en-GB" altLang="en-US" sz="2400" dirty="0">
              <a:latin typeface="Arial" charset="0"/>
              <a:cs typeface="Arial" charset="0"/>
            </a:endParaRPr>
          </a:p>
          <a:p>
            <a:pPr>
              <a:lnSpc>
                <a:spcPct val="90000"/>
              </a:lnSpc>
            </a:pPr>
            <a:r>
              <a:rPr lang="en-US" altLang="en-US" sz="2400" dirty="0">
                <a:latin typeface="Times New Roman" pitchFamily="18" charset="0"/>
                <a:cs typeface="Times New Roman" pitchFamily="18" charset="0"/>
              </a:rPr>
              <a:t> CUSTOMER books ROOM the relationship name is 'books'</a:t>
            </a:r>
            <a:endParaRPr lang="en-GB" altLang="en-US" sz="2400" dirty="0">
              <a:latin typeface="Arial" charset="0"/>
              <a:cs typeface="Arial" charset="0"/>
            </a:endParaRPr>
          </a:p>
          <a:p>
            <a:pPr>
              <a:lnSpc>
                <a:spcPct val="90000"/>
              </a:lnSpc>
            </a:pPr>
            <a:endParaRPr lang="en-GB" altLang="en-US" sz="2400" dirty="0">
              <a:latin typeface="Arial" charset="0"/>
              <a:cs typeface="Arial" charset="0"/>
            </a:endParaRPr>
          </a:p>
        </p:txBody>
      </p:sp>
    </p:spTree>
    <p:extLst>
      <p:ext uri="{BB962C8B-B14F-4D97-AF65-F5344CB8AC3E}">
        <p14:creationId xmlns:p14="http://schemas.microsoft.com/office/powerpoint/2010/main" val="28648853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8226" name="Rectangle 2"/>
          <p:cNvSpPr>
            <a:spLocks noGrp="1" noChangeArrowheads="1"/>
          </p:cNvSpPr>
          <p:nvPr>
            <p:ph type="title"/>
          </p:nvPr>
        </p:nvSpPr>
        <p:spPr/>
        <p:txBody>
          <a:bodyPr/>
          <a:lstStyle/>
          <a:p>
            <a:r>
              <a:rPr lang="en-GB" altLang="en-US">
                <a:cs typeface="Arial" charset="0"/>
              </a:rPr>
              <a:t>Types of relationship</a:t>
            </a:r>
          </a:p>
        </p:txBody>
      </p:sp>
      <p:sp>
        <p:nvSpPr>
          <p:cNvPr id="8" name="Slide Number Placeholder 5"/>
          <p:cNvSpPr>
            <a:spLocks noGrp="1"/>
          </p:cNvSpPr>
          <p:nvPr>
            <p:ph type="sldNum" sz="quarter" idx="12"/>
          </p:nvPr>
        </p:nvSpPr>
        <p:spPr>
          <a:xfrm>
            <a:off x="6553200" y="6243638"/>
            <a:ext cx="2133600" cy="457200"/>
          </a:xfrm>
          <a:prstGeom prst="rect">
            <a:avLst/>
          </a:prstGeom>
        </p:spPr>
        <p:txBody>
          <a:bodyPr/>
          <a:lstStyle/>
          <a:p>
            <a:fld id="{F9E22D04-4D7F-4569-AB4D-A91E4201B1BE}" type="slidenum">
              <a:rPr lang="en-US" altLang="en-US"/>
              <a:pPr/>
              <a:t>11</a:t>
            </a:fld>
            <a:endParaRPr lang="en-US" altLang="en-US"/>
          </a:p>
        </p:txBody>
      </p:sp>
      <p:sp>
        <p:nvSpPr>
          <p:cNvPr id="308227" name="Rectangle 3"/>
          <p:cNvSpPr>
            <a:spLocks noGrp="1" noChangeArrowheads="1"/>
          </p:cNvSpPr>
          <p:nvPr>
            <p:ph sz="quarter" idx="1"/>
          </p:nvPr>
        </p:nvSpPr>
        <p:spPr>
          <a:xfrm>
            <a:off x="827584" y="1916831"/>
            <a:ext cx="7521575" cy="3312369"/>
          </a:xfrm>
        </p:spPr>
        <p:txBody>
          <a:bodyPr/>
          <a:lstStyle/>
          <a:p>
            <a:r>
              <a:rPr lang="en-US" altLang="en-US" sz="2800" dirty="0">
                <a:latin typeface="Times New Roman" pitchFamily="18" charset="0"/>
                <a:cs typeface="Times New Roman" pitchFamily="18" charset="0"/>
              </a:rPr>
              <a:t>There are three types of relationships which are:</a:t>
            </a:r>
            <a:endParaRPr lang="en-GB" altLang="en-US" sz="2800" dirty="0">
              <a:latin typeface="Arial" charset="0"/>
              <a:cs typeface="Arial" charset="0"/>
            </a:endParaRPr>
          </a:p>
          <a:p>
            <a:r>
              <a:rPr lang="en-US" altLang="en-US" sz="2800" dirty="0">
                <a:latin typeface="Times New Roman" pitchFamily="18" charset="0"/>
                <a:cs typeface="Times New Roman" pitchFamily="18" charset="0"/>
              </a:rPr>
              <a:t> </a:t>
            </a:r>
            <a:r>
              <a:rPr lang="en-US" altLang="en-US" sz="3600" dirty="0">
                <a:cs typeface="Times New Roman" pitchFamily="18" charset="0"/>
              </a:rPr>
              <a:t>	one‑to‑one </a:t>
            </a:r>
          </a:p>
        </p:txBody>
      </p:sp>
      <p:grpSp>
        <p:nvGrpSpPr>
          <p:cNvPr id="2" name="Group 1"/>
          <p:cNvGrpSpPr/>
          <p:nvPr/>
        </p:nvGrpSpPr>
        <p:grpSpPr>
          <a:xfrm>
            <a:off x="1547664" y="3170918"/>
            <a:ext cx="5486400" cy="1143000"/>
            <a:chOff x="1371600" y="4267200"/>
            <a:chExt cx="5486400" cy="1143000"/>
          </a:xfrm>
        </p:grpSpPr>
        <p:sp>
          <p:nvSpPr>
            <p:cNvPr id="308228" name="Rectangle 4"/>
            <p:cNvSpPr>
              <a:spLocks noChangeArrowheads="1"/>
            </p:cNvSpPr>
            <p:nvPr/>
          </p:nvSpPr>
          <p:spPr bwMode="auto">
            <a:xfrm>
              <a:off x="1371600" y="4267200"/>
              <a:ext cx="1828800" cy="11430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1" hangingPunct="1"/>
              <a:r>
                <a:rPr lang="en-GB" altLang="en-US" sz="2400" dirty="0">
                  <a:latin typeface="Times New Roman" pitchFamily="18" charset="0"/>
                </a:rPr>
                <a:t>Employee</a:t>
              </a:r>
            </a:p>
          </p:txBody>
        </p:sp>
        <p:sp>
          <p:nvSpPr>
            <p:cNvPr id="308229" name="Rectangle 5"/>
            <p:cNvSpPr>
              <a:spLocks noChangeArrowheads="1"/>
            </p:cNvSpPr>
            <p:nvPr/>
          </p:nvSpPr>
          <p:spPr bwMode="auto">
            <a:xfrm>
              <a:off x="5105400" y="4267200"/>
              <a:ext cx="1752600" cy="11430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1" hangingPunct="1"/>
              <a:r>
                <a:rPr lang="en-GB" altLang="en-US" sz="2400" dirty="0">
                  <a:latin typeface="Times New Roman" pitchFamily="18" charset="0"/>
                </a:rPr>
                <a:t>Department</a:t>
              </a:r>
            </a:p>
          </p:txBody>
        </p:sp>
        <p:sp>
          <p:nvSpPr>
            <p:cNvPr id="308230" name="Line 6"/>
            <p:cNvSpPr>
              <a:spLocks noChangeShapeType="1"/>
            </p:cNvSpPr>
            <p:nvPr/>
          </p:nvSpPr>
          <p:spPr bwMode="auto">
            <a:xfrm flipH="1">
              <a:off x="3200400" y="4876800"/>
              <a:ext cx="19050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308231" name="Text Box 7"/>
            <p:cNvSpPr txBox="1">
              <a:spLocks noChangeArrowheads="1"/>
            </p:cNvSpPr>
            <p:nvPr/>
          </p:nvSpPr>
          <p:spPr bwMode="auto">
            <a:xfrm>
              <a:off x="3413125" y="4537075"/>
              <a:ext cx="13096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1" hangingPunct="1"/>
              <a:r>
                <a:rPr lang="en-GB" altLang="en-US" sz="2400">
                  <a:latin typeface="Times New Roman" pitchFamily="18" charset="0"/>
                </a:rPr>
                <a:t>Works in</a:t>
              </a:r>
            </a:p>
          </p:txBody>
        </p:sp>
      </p:grpSp>
    </p:spTree>
    <p:extLst>
      <p:ext uri="{BB962C8B-B14F-4D97-AF65-F5344CB8AC3E}">
        <p14:creationId xmlns:p14="http://schemas.microsoft.com/office/powerpoint/2010/main" val="15003628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9250" name="Rectangle 2"/>
          <p:cNvSpPr>
            <a:spLocks noGrp="1" noChangeArrowheads="1"/>
          </p:cNvSpPr>
          <p:nvPr>
            <p:ph type="title"/>
          </p:nvPr>
        </p:nvSpPr>
        <p:spPr/>
        <p:txBody>
          <a:bodyPr/>
          <a:lstStyle/>
          <a:p>
            <a:r>
              <a:rPr lang="en-GB" altLang="en-US">
                <a:cs typeface="Times New Roman" pitchFamily="18" charset="0"/>
              </a:rPr>
              <a:t>One to many</a:t>
            </a:r>
          </a:p>
        </p:txBody>
      </p:sp>
      <p:sp>
        <p:nvSpPr>
          <p:cNvPr id="9" name="Slide Number Placeholder 5"/>
          <p:cNvSpPr>
            <a:spLocks noGrp="1"/>
          </p:cNvSpPr>
          <p:nvPr>
            <p:ph type="sldNum" sz="quarter" idx="12"/>
          </p:nvPr>
        </p:nvSpPr>
        <p:spPr>
          <a:xfrm>
            <a:off x="6553200" y="6243638"/>
            <a:ext cx="2133600" cy="457200"/>
          </a:xfrm>
          <a:prstGeom prst="rect">
            <a:avLst/>
          </a:prstGeom>
        </p:spPr>
        <p:txBody>
          <a:bodyPr/>
          <a:lstStyle/>
          <a:p>
            <a:fld id="{4A6D4D88-A070-4386-BE80-79BD688941AC}" type="slidenum">
              <a:rPr lang="en-US" altLang="en-US"/>
              <a:pPr/>
              <a:t>12</a:t>
            </a:fld>
            <a:endParaRPr lang="en-US" altLang="en-US"/>
          </a:p>
        </p:txBody>
      </p:sp>
      <p:sp>
        <p:nvSpPr>
          <p:cNvPr id="309251" name="Rectangle 3"/>
          <p:cNvSpPr>
            <a:spLocks noChangeArrowheads="1"/>
          </p:cNvSpPr>
          <p:nvPr/>
        </p:nvSpPr>
        <p:spPr bwMode="auto">
          <a:xfrm>
            <a:off x="1066800" y="3276600"/>
            <a:ext cx="2362200" cy="14478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1" hangingPunct="1"/>
            <a:r>
              <a:rPr lang="en-GB" altLang="en-US" sz="2400">
                <a:latin typeface="Times New Roman" pitchFamily="18" charset="0"/>
              </a:rPr>
              <a:t>Team</a:t>
            </a:r>
          </a:p>
        </p:txBody>
      </p:sp>
      <p:sp>
        <p:nvSpPr>
          <p:cNvPr id="309252" name="Rectangle 4"/>
          <p:cNvSpPr>
            <a:spLocks noChangeArrowheads="1"/>
          </p:cNvSpPr>
          <p:nvPr/>
        </p:nvSpPr>
        <p:spPr bwMode="auto">
          <a:xfrm>
            <a:off x="5638800" y="3200400"/>
            <a:ext cx="2362200" cy="14478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1" hangingPunct="1"/>
            <a:r>
              <a:rPr lang="en-GB" altLang="en-US" sz="2400">
                <a:latin typeface="Times New Roman" pitchFamily="18" charset="0"/>
              </a:rPr>
              <a:t>Players</a:t>
            </a:r>
          </a:p>
        </p:txBody>
      </p:sp>
      <p:sp>
        <p:nvSpPr>
          <p:cNvPr id="309253" name="Line 5"/>
          <p:cNvSpPr>
            <a:spLocks noChangeShapeType="1"/>
          </p:cNvSpPr>
          <p:nvPr/>
        </p:nvSpPr>
        <p:spPr bwMode="auto">
          <a:xfrm>
            <a:off x="3429000" y="3962400"/>
            <a:ext cx="22098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309254" name="Line 6"/>
          <p:cNvSpPr>
            <a:spLocks noChangeShapeType="1"/>
          </p:cNvSpPr>
          <p:nvPr/>
        </p:nvSpPr>
        <p:spPr bwMode="auto">
          <a:xfrm flipV="1">
            <a:off x="5334000" y="3733800"/>
            <a:ext cx="304800" cy="2286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309255" name="Line 7"/>
          <p:cNvSpPr>
            <a:spLocks noChangeShapeType="1"/>
          </p:cNvSpPr>
          <p:nvPr/>
        </p:nvSpPr>
        <p:spPr bwMode="auto">
          <a:xfrm>
            <a:off x="5334000" y="3962400"/>
            <a:ext cx="3048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309256" name="Text Box 8"/>
          <p:cNvSpPr txBox="1">
            <a:spLocks noChangeArrowheads="1"/>
          </p:cNvSpPr>
          <p:nvPr/>
        </p:nvSpPr>
        <p:spPr bwMode="auto">
          <a:xfrm>
            <a:off x="3641725" y="3622675"/>
            <a:ext cx="12668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1" hangingPunct="1"/>
            <a:r>
              <a:rPr lang="en-GB" altLang="en-US" sz="2400">
                <a:latin typeface="Times New Roman" pitchFamily="18" charset="0"/>
              </a:rPr>
              <a:t>Contains</a:t>
            </a:r>
          </a:p>
        </p:txBody>
      </p:sp>
    </p:spTree>
    <p:extLst>
      <p:ext uri="{BB962C8B-B14F-4D97-AF65-F5344CB8AC3E}">
        <p14:creationId xmlns:p14="http://schemas.microsoft.com/office/powerpoint/2010/main" val="24944040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0274" name="Rectangle 2"/>
          <p:cNvSpPr>
            <a:spLocks noGrp="1" noChangeArrowheads="1"/>
          </p:cNvSpPr>
          <p:nvPr>
            <p:ph type="title"/>
          </p:nvPr>
        </p:nvSpPr>
        <p:spPr/>
        <p:txBody>
          <a:bodyPr/>
          <a:lstStyle/>
          <a:p>
            <a:r>
              <a:rPr lang="en-GB" altLang="en-US">
                <a:cs typeface="Times New Roman" pitchFamily="18" charset="0"/>
              </a:rPr>
              <a:t>Many to Many</a:t>
            </a:r>
          </a:p>
        </p:txBody>
      </p:sp>
      <p:sp>
        <p:nvSpPr>
          <p:cNvPr id="11" name="Slide Number Placeholder 5"/>
          <p:cNvSpPr>
            <a:spLocks noGrp="1"/>
          </p:cNvSpPr>
          <p:nvPr>
            <p:ph type="sldNum" sz="quarter" idx="12"/>
          </p:nvPr>
        </p:nvSpPr>
        <p:spPr>
          <a:xfrm>
            <a:off x="6553200" y="6243638"/>
            <a:ext cx="2133600" cy="457200"/>
          </a:xfrm>
          <a:prstGeom prst="rect">
            <a:avLst/>
          </a:prstGeom>
        </p:spPr>
        <p:txBody>
          <a:bodyPr/>
          <a:lstStyle/>
          <a:p>
            <a:fld id="{BD817CB5-5DE8-4667-9091-14F2C9DE7E97}" type="slidenum">
              <a:rPr lang="en-US" altLang="en-US"/>
              <a:pPr/>
              <a:t>13</a:t>
            </a:fld>
            <a:endParaRPr lang="en-US" altLang="en-US"/>
          </a:p>
        </p:txBody>
      </p:sp>
      <p:sp>
        <p:nvSpPr>
          <p:cNvPr id="310275" name="Rectangle 3"/>
          <p:cNvSpPr>
            <a:spLocks noChangeArrowheads="1"/>
          </p:cNvSpPr>
          <p:nvPr/>
        </p:nvSpPr>
        <p:spPr bwMode="auto">
          <a:xfrm>
            <a:off x="1066800" y="3276600"/>
            <a:ext cx="2362200" cy="14478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1" hangingPunct="1"/>
            <a:r>
              <a:rPr lang="en-GB" altLang="en-US" sz="2400">
                <a:latin typeface="Times New Roman" pitchFamily="18" charset="0"/>
              </a:rPr>
              <a:t>Lecturer</a:t>
            </a:r>
          </a:p>
        </p:txBody>
      </p:sp>
      <p:sp>
        <p:nvSpPr>
          <p:cNvPr id="310276" name="Rectangle 4"/>
          <p:cNvSpPr>
            <a:spLocks noChangeArrowheads="1"/>
          </p:cNvSpPr>
          <p:nvPr/>
        </p:nvSpPr>
        <p:spPr bwMode="auto">
          <a:xfrm>
            <a:off x="5257800" y="3200400"/>
            <a:ext cx="2362200" cy="14478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1" hangingPunct="1"/>
            <a:r>
              <a:rPr lang="en-GB" altLang="en-US" sz="2400">
                <a:latin typeface="Times New Roman" pitchFamily="18" charset="0"/>
              </a:rPr>
              <a:t>Courses</a:t>
            </a:r>
          </a:p>
        </p:txBody>
      </p:sp>
      <p:sp>
        <p:nvSpPr>
          <p:cNvPr id="310277" name="Line 5"/>
          <p:cNvSpPr>
            <a:spLocks noChangeShapeType="1"/>
          </p:cNvSpPr>
          <p:nvPr/>
        </p:nvSpPr>
        <p:spPr bwMode="auto">
          <a:xfrm>
            <a:off x="3429000" y="3962400"/>
            <a:ext cx="18288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310278" name="Line 6"/>
          <p:cNvSpPr>
            <a:spLocks noChangeShapeType="1"/>
          </p:cNvSpPr>
          <p:nvPr/>
        </p:nvSpPr>
        <p:spPr bwMode="auto">
          <a:xfrm>
            <a:off x="3429000" y="3733800"/>
            <a:ext cx="304800" cy="2286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310279" name="Line 7"/>
          <p:cNvSpPr>
            <a:spLocks noChangeShapeType="1"/>
          </p:cNvSpPr>
          <p:nvPr/>
        </p:nvSpPr>
        <p:spPr bwMode="auto">
          <a:xfrm flipH="1">
            <a:off x="3429000" y="3962400"/>
            <a:ext cx="3048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310280" name="Line 8"/>
          <p:cNvSpPr>
            <a:spLocks noChangeShapeType="1"/>
          </p:cNvSpPr>
          <p:nvPr/>
        </p:nvSpPr>
        <p:spPr bwMode="auto">
          <a:xfrm flipV="1">
            <a:off x="4876800" y="3733800"/>
            <a:ext cx="381000" cy="2286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310281" name="Line 9"/>
          <p:cNvSpPr>
            <a:spLocks noChangeShapeType="1"/>
          </p:cNvSpPr>
          <p:nvPr/>
        </p:nvSpPr>
        <p:spPr bwMode="auto">
          <a:xfrm>
            <a:off x="4876800" y="3962400"/>
            <a:ext cx="3810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310282" name="Text Box 10"/>
          <p:cNvSpPr txBox="1">
            <a:spLocks noChangeArrowheads="1"/>
          </p:cNvSpPr>
          <p:nvPr/>
        </p:nvSpPr>
        <p:spPr bwMode="auto">
          <a:xfrm>
            <a:off x="3870325" y="3622675"/>
            <a:ext cx="10795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1" hangingPunct="1"/>
            <a:r>
              <a:rPr lang="en-GB" altLang="en-US" sz="2400">
                <a:latin typeface="Times New Roman" pitchFamily="18" charset="0"/>
              </a:rPr>
              <a:t>teaches</a:t>
            </a:r>
          </a:p>
        </p:txBody>
      </p:sp>
    </p:spTree>
    <p:extLst>
      <p:ext uri="{BB962C8B-B14F-4D97-AF65-F5344CB8AC3E}">
        <p14:creationId xmlns:p14="http://schemas.microsoft.com/office/powerpoint/2010/main" val="3224056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1298" name="Rectangle 2"/>
          <p:cNvSpPr>
            <a:spLocks noGrp="1" noChangeArrowheads="1"/>
          </p:cNvSpPr>
          <p:nvPr>
            <p:ph type="title"/>
          </p:nvPr>
        </p:nvSpPr>
        <p:spPr>
          <a:xfrm>
            <a:off x="762000" y="2743200"/>
            <a:ext cx="7772400" cy="1143000"/>
          </a:xfrm>
        </p:spPr>
        <p:txBody>
          <a:bodyPr>
            <a:normAutofit fontScale="90000"/>
          </a:bodyPr>
          <a:lstStyle/>
          <a:p>
            <a:r>
              <a:rPr lang="en-GB" altLang="en-US"/>
              <a:t>Convert the data model to a physical data model appropriate to the technology being used </a:t>
            </a:r>
          </a:p>
        </p:txBody>
      </p:sp>
      <p:sp>
        <p:nvSpPr>
          <p:cNvPr id="3" name="Slide Number Placeholder 5"/>
          <p:cNvSpPr>
            <a:spLocks noGrp="1"/>
          </p:cNvSpPr>
          <p:nvPr>
            <p:ph type="sldNum" sz="quarter" idx="12"/>
          </p:nvPr>
        </p:nvSpPr>
        <p:spPr>
          <a:xfrm>
            <a:off x="6553200" y="6243638"/>
            <a:ext cx="2133600" cy="457200"/>
          </a:xfrm>
          <a:prstGeom prst="rect">
            <a:avLst/>
          </a:prstGeom>
        </p:spPr>
        <p:txBody>
          <a:bodyPr/>
          <a:lstStyle/>
          <a:p>
            <a:fld id="{E098301B-7784-4A94-95BF-425E5EB6042C}" type="slidenum">
              <a:rPr lang="en-US" altLang="en-US"/>
              <a:pPr/>
              <a:t>14</a:t>
            </a:fld>
            <a:endParaRPr lang="en-US" altLang="en-US"/>
          </a:p>
        </p:txBody>
      </p:sp>
    </p:spTree>
    <p:extLst>
      <p:ext uri="{BB962C8B-B14F-4D97-AF65-F5344CB8AC3E}">
        <p14:creationId xmlns:p14="http://schemas.microsoft.com/office/powerpoint/2010/main" val="1681449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2322" name="Rectangle 2"/>
          <p:cNvSpPr>
            <a:spLocks noGrp="1" noChangeArrowheads="1"/>
          </p:cNvSpPr>
          <p:nvPr>
            <p:ph type="title"/>
          </p:nvPr>
        </p:nvSpPr>
        <p:spPr>
          <a:xfrm>
            <a:off x="914400" y="2590800"/>
            <a:ext cx="7772400" cy="1143000"/>
          </a:xfrm>
        </p:spPr>
        <p:txBody>
          <a:bodyPr>
            <a:normAutofit fontScale="90000"/>
          </a:bodyPr>
          <a:lstStyle/>
          <a:p>
            <a:r>
              <a:rPr lang="en-GB" altLang="en-US"/>
              <a:t>Implement the physical design using the chosen product</a:t>
            </a:r>
          </a:p>
        </p:txBody>
      </p:sp>
      <p:sp>
        <p:nvSpPr>
          <p:cNvPr id="3" name="Slide Number Placeholder 5"/>
          <p:cNvSpPr>
            <a:spLocks noGrp="1"/>
          </p:cNvSpPr>
          <p:nvPr>
            <p:ph type="sldNum" sz="quarter" idx="12"/>
          </p:nvPr>
        </p:nvSpPr>
        <p:spPr>
          <a:xfrm>
            <a:off x="6553200" y="6243638"/>
            <a:ext cx="2133600" cy="457200"/>
          </a:xfrm>
          <a:prstGeom prst="rect">
            <a:avLst/>
          </a:prstGeom>
        </p:spPr>
        <p:txBody>
          <a:bodyPr/>
          <a:lstStyle/>
          <a:p>
            <a:fld id="{7A115E99-6DB7-4039-890D-BC81B853C7BC}" type="slidenum">
              <a:rPr lang="en-US" altLang="en-US"/>
              <a:pPr/>
              <a:t>15</a:t>
            </a:fld>
            <a:endParaRPr lang="en-US" altLang="en-US"/>
          </a:p>
        </p:txBody>
      </p:sp>
    </p:spTree>
    <p:extLst>
      <p:ext uri="{BB962C8B-B14F-4D97-AF65-F5344CB8AC3E}">
        <p14:creationId xmlns:p14="http://schemas.microsoft.com/office/powerpoint/2010/main" val="25751991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3956" name="Rectangle 4"/>
          <p:cNvSpPr>
            <a:spLocks noGrp="1" noChangeArrowheads="1"/>
          </p:cNvSpPr>
          <p:nvPr>
            <p:ph type="ctrTitle"/>
          </p:nvPr>
        </p:nvSpPr>
        <p:spPr/>
        <p:txBody>
          <a:bodyPr>
            <a:normAutofit fontScale="90000"/>
          </a:bodyPr>
          <a:lstStyle/>
          <a:p>
            <a:r>
              <a:rPr lang="en-GB" altLang="en-US" b="1">
                <a:latin typeface="Trebuchet MS" pitchFamily="34" charset="0"/>
              </a:rPr>
              <a:t>The Relational Model</a:t>
            </a:r>
            <a:br>
              <a:rPr lang="en-GB" altLang="en-US" b="1">
                <a:latin typeface="Trebuchet MS" pitchFamily="34" charset="0"/>
              </a:rPr>
            </a:br>
            <a:endParaRPr lang="en-US" altLang="en-US" b="1">
              <a:latin typeface="Trebuchet MS" pitchFamily="34" charset="0"/>
            </a:endParaRPr>
          </a:p>
        </p:txBody>
      </p:sp>
    </p:spTree>
    <p:extLst>
      <p:ext uri="{BB962C8B-B14F-4D97-AF65-F5344CB8AC3E}">
        <p14:creationId xmlns:p14="http://schemas.microsoft.com/office/powerpoint/2010/main" val="443246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6370" name="Rectangle 2"/>
          <p:cNvSpPr>
            <a:spLocks noGrp="1" noChangeArrowheads="1"/>
          </p:cNvSpPr>
          <p:nvPr>
            <p:ph type="title"/>
          </p:nvPr>
        </p:nvSpPr>
        <p:spPr>
          <a:xfrm>
            <a:off x="457200" y="650875"/>
            <a:ext cx="7642225" cy="766763"/>
          </a:xfrm>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b" anchorCtr="0"/>
          <a:lstStyle/>
          <a:p>
            <a:r>
              <a:rPr lang="en-GB" altLang="en-US" b="1" dirty="0">
                <a:latin typeface="Trebuchet MS" pitchFamily="34" charset="0"/>
              </a:rPr>
              <a:t>Data Model</a:t>
            </a:r>
          </a:p>
        </p:txBody>
      </p:sp>
      <p:sp>
        <p:nvSpPr>
          <p:cNvPr id="4" name="Slide Number Placeholder 5"/>
          <p:cNvSpPr>
            <a:spLocks noGrp="1"/>
          </p:cNvSpPr>
          <p:nvPr>
            <p:ph type="sldNum" sz="quarter" idx="12"/>
          </p:nvPr>
        </p:nvSpPr>
        <p:spPr>
          <a:xfrm>
            <a:off x="6553200" y="6243638"/>
            <a:ext cx="2133600" cy="457200"/>
          </a:xfrm>
          <a:prstGeom prst="rect">
            <a:avLst/>
          </a:prstGeom>
        </p:spPr>
        <p:txBody>
          <a:bodyPr/>
          <a:lstStyle/>
          <a:p>
            <a:fld id="{955A8E6D-B2FB-4D4F-A338-797D23E34BD1}" type="slidenum">
              <a:rPr lang="en-US" altLang="en-US"/>
              <a:pPr/>
              <a:t>17</a:t>
            </a:fld>
            <a:endParaRPr lang="en-US" altLang="en-US"/>
          </a:p>
        </p:txBody>
      </p:sp>
      <p:sp>
        <p:nvSpPr>
          <p:cNvPr id="186371" name="Rectangle 3"/>
          <p:cNvSpPr>
            <a:spLocks noGrp="1" noChangeArrowheads="1"/>
          </p:cNvSpPr>
          <p:nvPr>
            <p:ph sz="quarter" idx="1"/>
          </p:nvPr>
        </p:nvSpPr>
        <p:spPr>
          <a:xfrm>
            <a:off x="684213" y="1916113"/>
            <a:ext cx="7920037" cy="3908425"/>
          </a:xfrm>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marL="0" indent="0" algn="just"/>
            <a:r>
              <a:rPr lang="en-GB" altLang="en-US" sz="2400" b="1" dirty="0">
                <a:latin typeface="Trebuchet MS" pitchFamily="34" charset="0"/>
              </a:rPr>
              <a:t>Integrated collection of concepts for describing data, relationships between data, and constraints on the data.</a:t>
            </a:r>
          </a:p>
          <a:p>
            <a:r>
              <a:rPr lang="en-GB" altLang="en-US" sz="2400" b="1" dirty="0">
                <a:latin typeface="Trebuchet MS" pitchFamily="34" charset="0"/>
              </a:rPr>
              <a:t>Has three components:</a:t>
            </a:r>
          </a:p>
          <a:p>
            <a:pPr lvl="1"/>
            <a:r>
              <a:rPr lang="en-GB" altLang="en-US" sz="2400" b="1" dirty="0">
                <a:latin typeface="Trebuchet MS" pitchFamily="34" charset="0"/>
              </a:rPr>
              <a:t>a structural part;</a:t>
            </a:r>
          </a:p>
          <a:p>
            <a:pPr lvl="1"/>
            <a:r>
              <a:rPr lang="en-GB" altLang="en-US" sz="2400" b="1" dirty="0">
                <a:latin typeface="Trebuchet MS" pitchFamily="34" charset="0"/>
              </a:rPr>
              <a:t>a manipulative part;</a:t>
            </a:r>
          </a:p>
          <a:p>
            <a:pPr lvl="1"/>
            <a:r>
              <a:rPr lang="en-GB" altLang="en-US" sz="2400" b="1" dirty="0">
                <a:latin typeface="Trebuchet MS" pitchFamily="34" charset="0"/>
              </a:rPr>
              <a:t>a set of integrity rules.</a:t>
            </a:r>
          </a:p>
        </p:txBody>
      </p:sp>
    </p:spTree>
    <p:extLst>
      <p:ext uri="{BB962C8B-B14F-4D97-AF65-F5344CB8AC3E}">
        <p14:creationId xmlns:p14="http://schemas.microsoft.com/office/powerpoint/2010/main" val="16049210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4978" name="Rectangle 2"/>
          <p:cNvSpPr>
            <a:spLocks noGrp="1" noChangeArrowheads="1"/>
          </p:cNvSpPr>
          <p:nvPr>
            <p:ph type="title"/>
          </p:nvPr>
        </p:nvSpPr>
        <p:spPr>
          <a:xfrm>
            <a:off x="457200" y="650875"/>
            <a:ext cx="7642225" cy="766763"/>
          </a:xfrm>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b" anchorCtr="0"/>
          <a:lstStyle/>
          <a:p>
            <a:r>
              <a:rPr lang="en-GB" altLang="en-US" b="1">
                <a:latin typeface="Trebuchet MS" pitchFamily="34" charset="0"/>
              </a:rPr>
              <a:t>RM Terminology</a:t>
            </a:r>
          </a:p>
        </p:txBody>
      </p:sp>
      <p:sp>
        <p:nvSpPr>
          <p:cNvPr id="4" name="Slide Number Placeholder 5"/>
          <p:cNvSpPr>
            <a:spLocks noGrp="1"/>
          </p:cNvSpPr>
          <p:nvPr>
            <p:ph type="sldNum" sz="quarter" idx="12"/>
          </p:nvPr>
        </p:nvSpPr>
        <p:spPr>
          <a:xfrm>
            <a:off x="6553200" y="6243638"/>
            <a:ext cx="2133600" cy="457200"/>
          </a:xfrm>
          <a:prstGeom prst="rect">
            <a:avLst/>
          </a:prstGeom>
        </p:spPr>
        <p:txBody>
          <a:bodyPr/>
          <a:lstStyle/>
          <a:p>
            <a:fld id="{E63DB547-4F80-413D-94A6-63FE4D9FC4E3}" type="slidenum">
              <a:rPr lang="en-US" altLang="en-US"/>
              <a:pPr/>
              <a:t>18</a:t>
            </a:fld>
            <a:endParaRPr lang="en-US" altLang="en-US"/>
          </a:p>
        </p:txBody>
      </p:sp>
      <p:sp>
        <p:nvSpPr>
          <p:cNvPr id="254979" name="Rectangle 3"/>
          <p:cNvSpPr>
            <a:spLocks noGrp="1" noChangeArrowheads="1"/>
          </p:cNvSpPr>
          <p:nvPr>
            <p:ph sz="quarter" idx="1"/>
          </p:nvPr>
        </p:nvSpPr>
        <p:spPr>
          <a:xfrm>
            <a:off x="683568" y="2276872"/>
            <a:ext cx="7991475" cy="3744540"/>
          </a:xfrm>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r>
              <a:rPr lang="en-GB" altLang="en-US" sz="2400" b="0" dirty="0">
                <a:latin typeface="Trebuchet MS" pitchFamily="34" charset="0"/>
              </a:rPr>
              <a:t>Relation: table with columns and rows.</a:t>
            </a:r>
          </a:p>
          <a:p>
            <a:r>
              <a:rPr lang="en-GB" altLang="en-US" sz="2400" b="0" dirty="0">
                <a:latin typeface="Trebuchet MS" pitchFamily="34" charset="0"/>
              </a:rPr>
              <a:t>Attribute: named column of a relation.</a:t>
            </a:r>
          </a:p>
          <a:p>
            <a:pPr marL="0" indent="0"/>
            <a:r>
              <a:rPr lang="en-GB" altLang="en-US" sz="2400" b="0" dirty="0">
                <a:latin typeface="Trebuchet MS" pitchFamily="34" charset="0"/>
              </a:rPr>
              <a:t>Domain: set of allowable values for one or more attributes.</a:t>
            </a:r>
          </a:p>
          <a:p>
            <a:pPr algn="just"/>
            <a:r>
              <a:rPr lang="en-GB" altLang="en-US" sz="2400" b="0" dirty="0">
                <a:latin typeface="Trebuchet MS" pitchFamily="34" charset="0"/>
              </a:rPr>
              <a:t>Tuple: a record of a relation.</a:t>
            </a:r>
          </a:p>
          <a:p>
            <a:pPr marL="0" indent="0" algn="just"/>
            <a:r>
              <a:rPr lang="en-GB" altLang="en-US" sz="2400" b="0" dirty="0">
                <a:latin typeface="Trebuchet MS" pitchFamily="34" charset="0"/>
              </a:rPr>
              <a:t>Relational Database - collection of normalized relations with distinct relation names.</a:t>
            </a:r>
          </a:p>
        </p:txBody>
      </p:sp>
    </p:spTree>
    <p:extLst>
      <p:ext uri="{BB962C8B-B14F-4D97-AF65-F5344CB8AC3E}">
        <p14:creationId xmlns:p14="http://schemas.microsoft.com/office/powerpoint/2010/main" val="7322449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7026" name="Rectangle 2"/>
          <p:cNvSpPr>
            <a:spLocks noGrp="1" noChangeArrowheads="1"/>
          </p:cNvSpPr>
          <p:nvPr>
            <p:ph type="title"/>
          </p:nvPr>
        </p:nvSpPr>
        <p:spPr/>
        <p:txBody>
          <a:bodyPr/>
          <a:lstStyle/>
          <a:p>
            <a:r>
              <a:rPr lang="en-GB" altLang="en-US" b="1">
                <a:latin typeface="Trebuchet MS" pitchFamily="34" charset="0"/>
              </a:rPr>
              <a:t>Alternative Terminology</a:t>
            </a:r>
          </a:p>
        </p:txBody>
      </p:sp>
      <p:sp>
        <p:nvSpPr>
          <p:cNvPr id="4" name="Slide Number Placeholder 5"/>
          <p:cNvSpPr>
            <a:spLocks noGrp="1"/>
          </p:cNvSpPr>
          <p:nvPr>
            <p:ph type="sldNum" sz="quarter" idx="12"/>
          </p:nvPr>
        </p:nvSpPr>
        <p:spPr>
          <a:xfrm>
            <a:off x="6553200" y="6243638"/>
            <a:ext cx="2133600" cy="457200"/>
          </a:xfrm>
          <a:prstGeom prst="rect">
            <a:avLst/>
          </a:prstGeom>
        </p:spPr>
        <p:txBody>
          <a:bodyPr/>
          <a:lstStyle/>
          <a:p>
            <a:fld id="{993161FC-F641-4225-8F75-28085D81721D}" type="slidenum">
              <a:rPr lang="en-US" altLang="en-US"/>
              <a:pPr/>
              <a:t>19</a:t>
            </a:fld>
            <a:endParaRPr lang="en-US" altLang="en-US"/>
          </a:p>
        </p:txBody>
      </p:sp>
      <p:sp>
        <p:nvSpPr>
          <p:cNvPr id="257027" name="Rectangle 3"/>
          <p:cNvSpPr>
            <a:spLocks noGrp="1" noChangeArrowheads="1"/>
          </p:cNvSpPr>
          <p:nvPr>
            <p:ph sz="quarter" idx="1"/>
          </p:nvPr>
        </p:nvSpPr>
        <p:spPr>
          <a:xfrm>
            <a:off x="827584" y="2276872"/>
            <a:ext cx="7916863" cy="3178696"/>
          </a:xfrm>
        </p:spPr>
        <p:txBody>
          <a:bodyPr/>
          <a:lstStyle/>
          <a:p>
            <a:r>
              <a:rPr lang="en-GB" altLang="en-US" sz="3600" b="1" dirty="0">
                <a:latin typeface="Trebuchet MS" pitchFamily="34" charset="0"/>
              </a:rPr>
              <a:t>Relation, attribute, tuple</a:t>
            </a:r>
          </a:p>
          <a:p>
            <a:r>
              <a:rPr lang="en-GB" altLang="en-US" sz="3600" b="1" dirty="0">
                <a:latin typeface="Trebuchet MS" pitchFamily="34" charset="0"/>
              </a:rPr>
              <a:t>Table, column, record</a:t>
            </a:r>
          </a:p>
          <a:p>
            <a:r>
              <a:rPr lang="en-GB" altLang="en-US" sz="3600" b="1" dirty="0">
                <a:latin typeface="Trebuchet MS" pitchFamily="34" charset="0"/>
              </a:rPr>
              <a:t>File, field, row</a:t>
            </a:r>
          </a:p>
          <a:p>
            <a:r>
              <a:rPr lang="en-GB" altLang="en-US" sz="3600" b="1" dirty="0">
                <a:latin typeface="Trebuchet MS" pitchFamily="34" charset="0"/>
              </a:rPr>
              <a:t>Combinations thereof.</a:t>
            </a:r>
          </a:p>
        </p:txBody>
      </p:sp>
    </p:spTree>
    <p:extLst>
      <p:ext uri="{BB962C8B-B14F-4D97-AF65-F5344CB8AC3E}">
        <p14:creationId xmlns:p14="http://schemas.microsoft.com/office/powerpoint/2010/main" val="29336112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346" name="Rectangle 2"/>
          <p:cNvSpPr>
            <a:spLocks noGrp="1" noChangeArrowheads="1"/>
          </p:cNvSpPr>
          <p:nvPr>
            <p:ph type="title"/>
          </p:nvPr>
        </p:nvSpPr>
        <p:spPr/>
        <p:txBody>
          <a:bodyPr/>
          <a:lstStyle/>
          <a:p>
            <a:r>
              <a:rPr lang="en-GB" altLang="en-US" b="1">
                <a:latin typeface="Trebuchet MS" pitchFamily="34" charset="0"/>
              </a:rPr>
              <a:t>Properties of Relations</a:t>
            </a:r>
          </a:p>
        </p:txBody>
      </p:sp>
      <p:sp>
        <p:nvSpPr>
          <p:cNvPr id="4" name="Slide Number Placeholder 5"/>
          <p:cNvSpPr>
            <a:spLocks noGrp="1"/>
          </p:cNvSpPr>
          <p:nvPr>
            <p:ph type="sldNum" sz="quarter" idx="12"/>
          </p:nvPr>
        </p:nvSpPr>
        <p:spPr>
          <a:xfrm>
            <a:off x="6553200" y="6243638"/>
            <a:ext cx="2133600" cy="457200"/>
          </a:xfrm>
          <a:prstGeom prst="rect">
            <a:avLst/>
          </a:prstGeom>
        </p:spPr>
        <p:txBody>
          <a:bodyPr/>
          <a:lstStyle/>
          <a:p>
            <a:fld id="{22569465-891E-4FFF-A878-F7E14FF785EC}" type="slidenum">
              <a:rPr lang="en-US" altLang="en-US"/>
              <a:pPr/>
              <a:t>20</a:t>
            </a:fld>
            <a:endParaRPr lang="en-US" altLang="en-US"/>
          </a:p>
        </p:txBody>
      </p:sp>
      <p:sp>
        <p:nvSpPr>
          <p:cNvPr id="185347" name="Rectangle 3"/>
          <p:cNvSpPr>
            <a:spLocks noGrp="1" noChangeArrowheads="1"/>
          </p:cNvSpPr>
          <p:nvPr>
            <p:ph sz="quarter" idx="1"/>
          </p:nvPr>
        </p:nvSpPr>
        <p:spPr>
          <a:xfrm>
            <a:off x="683568" y="2204864"/>
            <a:ext cx="7983538" cy="3212033"/>
          </a:xfrm>
        </p:spPr>
        <p:txBody>
          <a:bodyPr>
            <a:normAutofit lnSpcReduction="10000"/>
          </a:bodyPr>
          <a:lstStyle/>
          <a:p>
            <a:pPr marL="0" indent="0" algn="just"/>
            <a:r>
              <a:rPr lang="en-GB" altLang="en-US" sz="2800" b="1" dirty="0">
                <a:latin typeface="Trebuchet MS" pitchFamily="34" charset="0"/>
              </a:rPr>
              <a:t>Table name is distinct from all other table names in the database.</a:t>
            </a:r>
          </a:p>
          <a:p>
            <a:pPr marL="0" indent="0" algn="just"/>
            <a:r>
              <a:rPr lang="en-GB" altLang="en-US" sz="2800" b="1" dirty="0">
                <a:latin typeface="Trebuchet MS" pitchFamily="34" charset="0"/>
              </a:rPr>
              <a:t>Each cell of table contains exactly one atomic (single) value.</a:t>
            </a:r>
          </a:p>
          <a:p>
            <a:pPr algn="just"/>
            <a:r>
              <a:rPr lang="en-GB" altLang="en-US" sz="2800" b="1" dirty="0">
                <a:latin typeface="Trebuchet MS" pitchFamily="34" charset="0"/>
              </a:rPr>
              <a:t>Each column has a distinct name.</a:t>
            </a:r>
          </a:p>
          <a:p>
            <a:pPr marL="0" indent="0" algn="just"/>
            <a:r>
              <a:rPr lang="en-GB" altLang="en-US" sz="2800" b="1" dirty="0">
                <a:latin typeface="Trebuchet MS" pitchFamily="34" charset="0"/>
              </a:rPr>
              <a:t>Values of a column are all from the same domain.</a:t>
            </a:r>
          </a:p>
        </p:txBody>
      </p:sp>
    </p:spTree>
    <p:extLst>
      <p:ext uri="{BB962C8B-B14F-4D97-AF65-F5344CB8AC3E}">
        <p14:creationId xmlns:p14="http://schemas.microsoft.com/office/powerpoint/2010/main" val="5637633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b" anchorCtr="0"/>
          <a:lstStyle/>
          <a:p>
            <a:r>
              <a:rPr lang="en-GB" altLang="en-US" b="1" dirty="0">
                <a:latin typeface="Trebuchet MS" pitchFamily="34" charset="0"/>
              </a:rPr>
              <a:t>Properties of Relations</a:t>
            </a:r>
          </a:p>
        </p:txBody>
      </p:sp>
      <p:sp>
        <p:nvSpPr>
          <p:cNvPr id="4" name="Slide Number Placeholder 5"/>
          <p:cNvSpPr>
            <a:spLocks noGrp="1"/>
          </p:cNvSpPr>
          <p:nvPr>
            <p:ph type="sldNum" sz="quarter" idx="12"/>
          </p:nvPr>
        </p:nvSpPr>
        <p:spPr>
          <a:xfrm>
            <a:off x="6553200" y="6243638"/>
            <a:ext cx="2133600" cy="457200"/>
          </a:xfrm>
          <a:prstGeom prst="rect">
            <a:avLst/>
          </a:prstGeom>
        </p:spPr>
        <p:txBody>
          <a:bodyPr/>
          <a:lstStyle/>
          <a:p>
            <a:fld id="{7F5494C2-DAAF-413A-B53C-A3893C1C3339}" type="slidenum">
              <a:rPr lang="en-US" altLang="en-US"/>
              <a:pPr/>
              <a:t>21</a:t>
            </a:fld>
            <a:endParaRPr lang="en-US" altLang="en-US"/>
          </a:p>
        </p:txBody>
      </p:sp>
      <p:sp>
        <p:nvSpPr>
          <p:cNvPr id="19459" name="Rectangle 3"/>
          <p:cNvSpPr>
            <a:spLocks noGrp="1" noChangeArrowheads="1"/>
          </p:cNvSpPr>
          <p:nvPr>
            <p:ph sz="quarter" idx="1"/>
          </p:nvPr>
        </p:nvSpPr>
        <p:spPr>
          <a:xfrm>
            <a:off x="467544" y="2348880"/>
            <a:ext cx="8108950" cy="3538736"/>
          </a:xfrm>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algn="just">
              <a:buFont typeface="Wingdings" panose="05000000000000000000" pitchFamily="2" charset="2"/>
              <a:buChar char="§"/>
            </a:pPr>
            <a:r>
              <a:rPr lang="en-GB" altLang="en-US" sz="2400" b="1" dirty="0">
                <a:latin typeface="Trebuchet MS" pitchFamily="34" charset="0"/>
              </a:rPr>
              <a:t>Each record is distinct; there are no duplicate records.</a:t>
            </a:r>
          </a:p>
          <a:p>
            <a:pPr algn="just">
              <a:buFont typeface="Wingdings" panose="05000000000000000000" pitchFamily="2" charset="2"/>
              <a:buChar char="§"/>
            </a:pPr>
            <a:r>
              <a:rPr lang="en-GB" altLang="en-US" sz="2400" b="1" dirty="0">
                <a:latin typeface="Trebuchet MS" pitchFamily="34" charset="0"/>
              </a:rPr>
              <a:t>Order of columns has no significance.</a:t>
            </a:r>
          </a:p>
          <a:p>
            <a:pPr algn="just">
              <a:buFont typeface="Wingdings" panose="05000000000000000000" pitchFamily="2" charset="2"/>
              <a:buChar char="§"/>
            </a:pPr>
            <a:r>
              <a:rPr lang="en-GB" altLang="en-US" sz="2400" b="1" dirty="0">
                <a:latin typeface="Trebuchet MS" pitchFamily="34" charset="0"/>
              </a:rPr>
              <a:t>Order of records has no significance, theoretically.</a:t>
            </a:r>
          </a:p>
        </p:txBody>
      </p:sp>
    </p:spTree>
    <p:extLst>
      <p:ext uri="{BB962C8B-B14F-4D97-AF65-F5344CB8AC3E}">
        <p14:creationId xmlns:p14="http://schemas.microsoft.com/office/powerpoint/2010/main" val="30542948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5218" name="Rectangle 2"/>
          <p:cNvSpPr>
            <a:spLocks noGrp="1" noChangeArrowheads="1"/>
          </p:cNvSpPr>
          <p:nvPr>
            <p:ph type="title"/>
          </p:nvPr>
        </p:nvSpPr>
        <p:spPr/>
        <p:txBody>
          <a:bodyPr/>
          <a:lstStyle/>
          <a:p>
            <a:r>
              <a:rPr lang="en-US" altLang="en-US"/>
              <a:t>Entity Relationship Modeling</a:t>
            </a:r>
          </a:p>
        </p:txBody>
      </p:sp>
      <p:sp>
        <p:nvSpPr>
          <p:cNvPr id="265219" name="Rectangle 3"/>
          <p:cNvSpPr>
            <a:spLocks noGrp="1" noChangeArrowheads="1"/>
          </p:cNvSpPr>
          <p:nvPr>
            <p:ph sz="quarter" idx="1"/>
          </p:nvPr>
        </p:nvSpPr>
        <p:spPr/>
        <p:txBody>
          <a:bodyPr>
            <a:normAutofit lnSpcReduction="10000"/>
          </a:bodyPr>
          <a:lstStyle/>
          <a:p>
            <a:pPr marL="0" indent="0"/>
            <a:r>
              <a:rPr lang="en-US" altLang="en-US" sz="2000" b="0" dirty="0"/>
              <a:t>Entity Relationship Modeling (ERM) is one of the earliest techniques associated with data analysis and database design.</a:t>
            </a:r>
          </a:p>
          <a:p>
            <a:r>
              <a:rPr lang="en-US" altLang="en-US" sz="2000" b="0" dirty="0"/>
              <a:t>Basically, an Entity Relationship Model is exactly what it says it is:</a:t>
            </a:r>
          </a:p>
          <a:p>
            <a:pPr lvl="1"/>
            <a:r>
              <a:rPr lang="en-US" altLang="en-US" sz="1800" dirty="0"/>
              <a:t>A model of an information system in terms of </a:t>
            </a:r>
            <a:r>
              <a:rPr lang="en-US" altLang="en-US" sz="1800" i="1" dirty="0"/>
              <a:t>Entities</a:t>
            </a:r>
            <a:r>
              <a:rPr lang="en-US" altLang="en-US" sz="1800" dirty="0"/>
              <a:t> and the </a:t>
            </a:r>
            <a:r>
              <a:rPr lang="en-US" altLang="en-US" sz="1800" i="1" dirty="0"/>
              <a:t>Relationships</a:t>
            </a:r>
            <a:r>
              <a:rPr lang="en-US" altLang="en-US" sz="1800" dirty="0"/>
              <a:t> between the entities.</a:t>
            </a:r>
          </a:p>
          <a:p>
            <a:pPr lvl="1"/>
            <a:endParaRPr lang="en-US" altLang="en-US" sz="1800" dirty="0"/>
          </a:p>
          <a:p>
            <a:pPr>
              <a:buFont typeface="Wingdings" pitchFamily="2" charset="2"/>
              <a:buNone/>
            </a:pPr>
            <a:r>
              <a:rPr lang="en-US" altLang="en-US" b="0" dirty="0">
                <a:solidFill>
                  <a:schemeClr val="tx2"/>
                </a:solidFill>
                <a:latin typeface="Impact" pitchFamily="34" charset="0"/>
              </a:rPr>
              <a:t>Entity &amp; Entity Types</a:t>
            </a:r>
            <a:endParaRPr lang="en-US" altLang="en-US" sz="2000" b="0" dirty="0"/>
          </a:p>
          <a:p>
            <a:r>
              <a:rPr lang="en-US" altLang="en-US" sz="2000" b="0" dirty="0"/>
              <a:t>An entity may be defined as:</a:t>
            </a:r>
          </a:p>
          <a:p>
            <a:pPr lvl="1"/>
            <a:r>
              <a:rPr lang="en-US" altLang="en-US" sz="1800" dirty="0"/>
              <a:t>A thing which the enterprise </a:t>
            </a:r>
            <a:r>
              <a:rPr lang="en-US" altLang="en-US" sz="1800" dirty="0" err="1"/>
              <a:t>recognises</a:t>
            </a:r>
            <a:r>
              <a:rPr lang="en-US" altLang="en-US" sz="1800" dirty="0"/>
              <a:t> as being capable of independent existence and which can be uniquely identified.</a:t>
            </a:r>
          </a:p>
          <a:p>
            <a:pPr lvl="1"/>
            <a:r>
              <a:rPr lang="en-US" altLang="en-US" sz="1800" dirty="0"/>
              <a:t>An entity may be an object such as a:</a:t>
            </a:r>
          </a:p>
          <a:p>
            <a:pPr lvl="2"/>
            <a:r>
              <a:rPr lang="en-US" altLang="en-US" sz="1600" dirty="0"/>
              <a:t> </a:t>
            </a:r>
            <a:r>
              <a:rPr lang="en-US" altLang="en-US" sz="1600" i="1" dirty="0"/>
              <a:t>house, car service, video, video rental, video reservation,</a:t>
            </a:r>
            <a:endParaRPr lang="en-US" altLang="en-US" sz="1600" dirty="0"/>
          </a:p>
          <a:p>
            <a:pPr lvl="2"/>
            <a:r>
              <a:rPr lang="en-US" altLang="en-US" sz="1600" i="1" dirty="0"/>
              <a:t>person,  car part, order, product, etc.</a:t>
            </a:r>
            <a:endParaRPr lang="en-US" altLang="en-US" sz="1600" dirty="0"/>
          </a:p>
        </p:txBody>
      </p:sp>
    </p:spTree>
    <p:extLst>
      <p:ext uri="{BB962C8B-B14F-4D97-AF65-F5344CB8AC3E}">
        <p14:creationId xmlns:p14="http://schemas.microsoft.com/office/powerpoint/2010/main" val="25642728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8290" name="Rectangle 2"/>
          <p:cNvSpPr>
            <a:spLocks noGrp="1" noChangeArrowheads="1"/>
          </p:cNvSpPr>
          <p:nvPr>
            <p:ph type="title"/>
          </p:nvPr>
        </p:nvSpPr>
        <p:spPr/>
        <p:txBody>
          <a:bodyPr/>
          <a:lstStyle/>
          <a:p>
            <a:r>
              <a:rPr lang="en-US" altLang="en-US"/>
              <a:t>Basic Personnel System</a:t>
            </a:r>
          </a:p>
        </p:txBody>
      </p:sp>
      <p:sp>
        <p:nvSpPr>
          <p:cNvPr id="4" name="Slide Number Placeholder 5"/>
          <p:cNvSpPr>
            <a:spLocks noGrp="1"/>
          </p:cNvSpPr>
          <p:nvPr>
            <p:ph type="sldNum" sz="quarter" idx="12"/>
          </p:nvPr>
        </p:nvSpPr>
        <p:spPr>
          <a:xfrm>
            <a:off x="6553200" y="6243638"/>
            <a:ext cx="2133600" cy="457200"/>
          </a:xfrm>
          <a:prstGeom prst="rect">
            <a:avLst/>
          </a:prstGeom>
        </p:spPr>
        <p:txBody>
          <a:bodyPr/>
          <a:lstStyle/>
          <a:p>
            <a:fld id="{924CAF8C-F484-4C4A-B5B9-5F128E21E26C}" type="slidenum">
              <a:rPr lang="en-US" altLang="en-US"/>
              <a:pPr/>
              <a:t>23</a:t>
            </a:fld>
            <a:endParaRPr lang="en-US" altLang="en-US"/>
          </a:p>
        </p:txBody>
      </p:sp>
      <p:sp>
        <p:nvSpPr>
          <p:cNvPr id="268291" name="Rectangle 3"/>
          <p:cNvSpPr>
            <a:spLocks noGrp="1" noChangeArrowheads="1"/>
          </p:cNvSpPr>
          <p:nvPr>
            <p:ph sz="quarter" idx="1"/>
          </p:nvPr>
        </p:nvSpPr>
        <p:spPr/>
        <p:txBody>
          <a:bodyPr/>
          <a:lstStyle/>
          <a:p>
            <a:pPr marL="0" indent="0"/>
            <a:r>
              <a:rPr lang="en-US" altLang="en-US" sz="2000" dirty="0"/>
              <a:t>Typically in a basic personnel system there will exist the following entities:</a:t>
            </a:r>
          </a:p>
          <a:p>
            <a:pPr lvl="1"/>
            <a:r>
              <a:rPr lang="en-US" altLang="en-US" sz="2000" dirty="0"/>
              <a:t>Person;</a:t>
            </a:r>
          </a:p>
          <a:p>
            <a:pPr lvl="1"/>
            <a:r>
              <a:rPr lang="en-US" altLang="en-US" sz="2000" dirty="0"/>
              <a:t>Department;</a:t>
            </a:r>
          </a:p>
          <a:p>
            <a:pPr lvl="1"/>
            <a:r>
              <a:rPr lang="en-US" altLang="en-US" sz="2000" dirty="0"/>
              <a:t>Grade;</a:t>
            </a:r>
          </a:p>
          <a:p>
            <a:pPr lvl="1"/>
            <a:r>
              <a:rPr lang="en-US" altLang="en-US" sz="2000" dirty="0"/>
              <a:t>Position.</a:t>
            </a:r>
          </a:p>
          <a:p>
            <a:r>
              <a:rPr lang="en-US" altLang="en-US" sz="2000" dirty="0"/>
              <a:t>Each of the entities could be described by a group of attributes</a:t>
            </a:r>
          </a:p>
        </p:txBody>
      </p:sp>
    </p:spTree>
    <p:extLst>
      <p:ext uri="{BB962C8B-B14F-4D97-AF65-F5344CB8AC3E}">
        <p14:creationId xmlns:p14="http://schemas.microsoft.com/office/powerpoint/2010/main" val="2166920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9314" name="Rectangle 2"/>
          <p:cNvSpPr>
            <a:spLocks noGrp="1" noChangeArrowheads="1"/>
          </p:cNvSpPr>
          <p:nvPr>
            <p:ph type="title"/>
          </p:nvPr>
        </p:nvSpPr>
        <p:spPr>
          <a:xfrm>
            <a:off x="613410" y="168593"/>
            <a:ext cx="7543800" cy="975361"/>
          </a:xfrm>
        </p:spPr>
        <p:txBody>
          <a:bodyPr/>
          <a:lstStyle/>
          <a:p>
            <a:r>
              <a:rPr lang="en-US" altLang="en-US" dirty="0"/>
              <a:t>Basic Personnel System</a:t>
            </a:r>
          </a:p>
        </p:txBody>
      </p:sp>
      <p:sp>
        <p:nvSpPr>
          <p:cNvPr id="269315" name="Text Box 3"/>
          <p:cNvSpPr txBox="1">
            <a:spLocks noChangeArrowheads="1"/>
          </p:cNvSpPr>
          <p:nvPr/>
        </p:nvSpPr>
        <p:spPr bwMode="auto">
          <a:xfrm>
            <a:off x="822960" y="1169036"/>
            <a:ext cx="71247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b="1" dirty="0">
                <a:latin typeface="Times New Roman" pitchFamily="18" charset="0"/>
              </a:rPr>
              <a:t>Person            Department        Grade              Position</a:t>
            </a:r>
            <a:endParaRPr lang="en-US" altLang="en-US" sz="2400" dirty="0">
              <a:latin typeface="Times New Roman" pitchFamily="18" charset="0"/>
            </a:endParaRPr>
          </a:p>
        </p:txBody>
      </p:sp>
      <p:sp>
        <p:nvSpPr>
          <p:cNvPr id="269316" name="Text Box 4"/>
          <p:cNvSpPr txBox="1">
            <a:spLocks noChangeArrowheads="1"/>
          </p:cNvSpPr>
          <p:nvPr/>
        </p:nvSpPr>
        <p:spPr bwMode="auto">
          <a:xfrm>
            <a:off x="717476" y="1752600"/>
            <a:ext cx="1790700" cy="4108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b="1">
                <a:latin typeface="Times New Roman" pitchFamily="18" charset="0"/>
              </a:rPr>
              <a:t>Personnel #</a:t>
            </a:r>
            <a:endParaRPr lang="en-US" altLang="en-US" sz="2400">
              <a:latin typeface="Times New Roman" pitchFamily="18" charset="0"/>
            </a:endParaRPr>
          </a:p>
          <a:p>
            <a:endParaRPr lang="en-US" altLang="en-US" sz="2400">
              <a:latin typeface="Times New Roman" pitchFamily="18" charset="0"/>
            </a:endParaRPr>
          </a:p>
          <a:p>
            <a:r>
              <a:rPr lang="en-US" altLang="en-US" sz="2400">
                <a:latin typeface="Times New Roman" pitchFamily="18" charset="0"/>
              </a:rPr>
              <a:t>Name</a:t>
            </a:r>
          </a:p>
          <a:p>
            <a:endParaRPr lang="en-US" altLang="en-US" sz="2400">
              <a:latin typeface="Times New Roman" pitchFamily="18" charset="0"/>
            </a:endParaRPr>
          </a:p>
          <a:p>
            <a:r>
              <a:rPr lang="en-US" altLang="en-US" sz="2400">
                <a:latin typeface="Times New Roman" pitchFamily="18" charset="0"/>
              </a:rPr>
              <a:t>Address</a:t>
            </a:r>
          </a:p>
          <a:p>
            <a:endParaRPr lang="en-US" altLang="en-US" sz="2400">
              <a:latin typeface="Times New Roman" pitchFamily="18" charset="0"/>
            </a:endParaRPr>
          </a:p>
          <a:p>
            <a:r>
              <a:rPr lang="en-US" altLang="en-US" sz="2400">
                <a:latin typeface="Times New Roman" pitchFamily="18" charset="0"/>
              </a:rPr>
              <a:t>Grade Code</a:t>
            </a:r>
          </a:p>
          <a:p>
            <a:endParaRPr lang="en-US" altLang="en-US" sz="2400">
              <a:latin typeface="Times New Roman" pitchFamily="18" charset="0"/>
            </a:endParaRPr>
          </a:p>
          <a:p>
            <a:r>
              <a:rPr lang="en-US" altLang="en-US" sz="2400">
                <a:latin typeface="Times New Roman" pitchFamily="18" charset="0"/>
              </a:rPr>
              <a:t>Date of Birth</a:t>
            </a:r>
          </a:p>
          <a:p>
            <a:endParaRPr lang="en-US" altLang="en-US" sz="2400">
              <a:latin typeface="Times New Roman" pitchFamily="18" charset="0"/>
            </a:endParaRPr>
          </a:p>
          <a:p>
            <a:r>
              <a:rPr lang="en-US" altLang="en-US" sz="2400">
                <a:latin typeface="Times New Roman" pitchFamily="18" charset="0"/>
              </a:rPr>
              <a:t>Dept. #</a:t>
            </a:r>
          </a:p>
        </p:txBody>
      </p:sp>
      <p:sp>
        <p:nvSpPr>
          <p:cNvPr id="269317" name="Text Box 5"/>
          <p:cNvSpPr txBox="1">
            <a:spLocks noChangeArrowheads="1"/>
          </p:cNvSpPr>
          <p:nvPr/>
        </p:nvSpPr>
        <p:spPr bwMode="auto">
          <a:xfrm>
            <a:off x="2546276" y="1676400"/>
            <a:ext cx="2189163" cy="1917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b="1" dirty="0">
                <a:latin typeface="Times New Roman" pitchFamily="18" charset="0"/>
              </a:rPr>
              <a:t>Dept. #</a:t>
            </a:r>
            <a:endParaRPr lang="en-US" altLang="en-US" sz="2400" dirty="0">
              <a:latin typeface="Times New Roman" pitchFamily="18" charset="0"/>
            </a:endParaRPr>
          </a:p>
          <a:p>
            <a:endParaRPr lang="en-US" altLang="en-US" sz="2400" dirty="0">
              <a:latin typeface="Times New Roman" pitchFamily="18" charset="0"/>
            </a:endParaRPr>
          </a:p>
          <a:p>
            <a:r>
              <a:rPr lang="en-US" altLang="en-US" sz="2400" dirty="0">
                <a:latin typeface="Times New Roman" pitchFamily="18" charset="0"/>
              </a:rPr>
              <a:t>Dept. Name</a:t>
            </a:r>
          </a:p>
          <a:p>
            <a:endParaRPr lang="en-US" altLang="en-US" sz="2400" dirty="0">
              <a:latin typeface="Times New Roman" pitchFamily="18" charset="0"/>
            </a:endParaRPr>
          </a:p>
          <a:p>
            <a:r>
              <a:rPr lang="en-US" altLang="en-US" sz="2400" dirty="0">
                <a:latin typeface="Times New Roman" pitchFamily="18" charset="0"/>
              </a:rPr>
              <a:t>Managers Name</a:t>
            </a:r>
          </a:p>
        </p:txBody>
      </p:sp>
      <p:sp>
        <p:nvSpPr>
          <p:cNvPr id="269318" name="Text Box 6"/>
          <p:cNvSpPr txBox="1">
            <a:spLocks noChangeArrowheads="1"/>
          </p:cNvSpPr>
          <p:nvPr/>
        </p:nvSpPr>
        <p:spPr bwMode="auto">
          <a:xfrm>
            <a:off x="4756076" y="1752600"/>
            <a:ext cx="1884363" cy="1917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b="1">
                <a:latin typeface="Times New Roman" pitchFamily="18" charset="0"/>
              </a:rPr>
              <a:t>Grade Code</a:t>
            </a:r>
            <a:endParaRPr lang="en-US" altLang="en-US" sz="2400">
              <a:latin typeface="Times New Roman" pitchFamily="18" charset="0"/>
            </a:endParaRPr>
          </a:p>
          <a:p>
            <a:endParaRPr lang="en-US" altLang="en-US" sz="2400">
              <a:latin typeface="Times New Roman" pitchFamily="18" charset="0"/>
            </a:endParaRPr>
          </a:p>
          <a:p>
            <a:r>
              <a:rPr lang="en-US" altLang="en-US" sz="2400">
                <a:latin typeface="Times New Roman" pitchFamily="18" charset="0"/>
              </a:rPr>
              <a:t>Grade Desc.</a:t>
            </a:r>
          </a:p>
          <a:p>
            <a:endParaRPr lang="en-US" altLang="en-US" sz="2400">
              <a:latin typeface="Times New Roman" pitchFamily="18" charset="0"/>
            </a:endParaRPr>
          </a:p>
          <a:p>
            <a:r>
              <a:rPr lang="en-US" altLang="en-US" sz="2400">
                <a:latin typeface="Times New Roman" pitchFamily="18" charset="0"/>
              </a:rPr>
              <a:t>Company Car</a:t>
            </a:r>
          </a:p>
        </p:txBody>
      </p:sp>
      <p:sp>
        <p:nvSpPr>
          <p:cNvPr id="269319" name="Text Box 7"/>
          <p:cNvSpPr txBox="1">
            <a:spLocks noChangeArrowheads="1"/>
          </p:cNvSpPr>
          <p:nvPr/>
        </p:nvSpPr>
        <p:spPr bwMode="auto">
          <a:xfrm>
            <a:off x="6584876" y="1752600"/>
            <a:ext cx="1987550" cy="2647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b="1">
                <a:latin typeface="Times New Roman" pitchFamily="18" charset="0"/>
              </a:rPr>
              <a:t>Position Code</a:t>
            </a:r>
          </a:p>
          <a:p>
            <a:endParaRPr lang="en-US" altLang="en-US" sz="2400">
              <a:latin typeface="Times New Roman" pitchFamily="18" charset="0"/>
            </a:endParaRPr>
          </a:p>
          <a:p>
            <a:r>
              <a:rPr lang="en-US" altLang="en-US" sz="2400">
                <a:latin typeface="Times New Roman" pitchFamily="18" charset="0"/>
              </a:rPr>
              <a:t>Desc.</a:t>
            </a:r>
          </a:p>
          <a:p>
            <a:endParaRPr lang="en-US" altLang="en-US" sz="2400">
              <a:latin typeface="Times New Roman" pitchFamily="18" charset="0"/>
            </a:endParaRPr>
          </a:p>
          <a:p>
            <a:r>
              <a:rPr lang="en-US" altLang="en-US" sz="2400">
                <a:latin typeface="Times New Roman" pitchFamily="18" charset="0"/>
              </a:rPr>
              <a:t>Dept #</a:t>
            </a:r>
          </a:p>
          <a:p>
            <a:endParaRPr lang="en-US" altLang="en-US" sz="2400">
              <a:latin typeface="Times New Roman" pitchFamily="18" charset="0"/>
            </a:endParaRPr>
          </a:p>
          <a:p>
            <a:r>
              <a:rPr lang="en-US" altLang="en-US" sz="2400">
                <a:latin typeface="Times New Roman" pitchFamily="18" charset="0"/>
              </a:rPr>
              <a:t>Educ. Level</a:t>
            </a:r>
          </a:p>
        </p:txBody>
      </p:sp>
      <p:sp>
        <p:nvSpPr>
          <p:cNvPr id="269320" name="Rectangle 8"/>
          <p:cNvSpPr>
            <a:spLocks noChangeArrowheads="1"/>
          </p:cNvSpPr>
          <p:nvPr/>
        </p:nvSpPr>
        <p:spPr bwMode="auto">
          <a:xfrm>
            <a:off x="679376" y="1143000"/>
            <a:ext cx="7848600" cy="4953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9321" name="Line 9"/>
          <p:cNvSpPr>
            <a:spLocks noChangeShapeType="1"/>
          </p:cNvSpPr>
          <p:nvPr/>
        </p:nvSpPr>
        <p:spPr bwMode="auto">
          <a:xfrm>
            <a:off x="2470076" y="1143000"/>
            <a:ext cx="0" cy="4953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9322" name="Line 10"/>
          <p:cNvSpPr>
            <a:spLocks noChangeShapeType="1"/>
          </p:cNvSpPr>
          <p:nvPr/>
        </p:nvSpPr>
        <p:spPr bwMode="auto">
          <a:xfrm>
            <a:off x="4756076" y="1143000"/>
            <a:ext cx="0" cy="4953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9323" name="Line 11"/>
          <p:cNvSpPr>
            <a:spLocks noChangeShapeType="1"/>
          </p:cNvSpPr>
          <p:nvPr/>
        </p:nvSpPr>
        <p:spPr bwMode="auto">
          <a:xfrm>
            <a:off x="6584876" y="1143000"/>
            <a:ext cx="0" cy="4953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9324" name="Line 12"/>
          <p:cNvSpPr>
            <a:spLocks noChangeShapeType="1"/>
          </p:cNvSpPr>
          <p:nvPr/>
        </p:nvSpPr>
        <p:spPr bwMode="auto">
          <a:xfrm>
            <a:off x="641276" y="1600200"/>
            <a:ext cx="78486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9325" name="Line 13"/>
          <p:cNvSpPr>
            <a:spLocks noChangeShapeType="1"/>
          </p:cNvSpPr>
          <p:nvPr/>
        </p:nvSpPr>
        <p:spPr bwMode="auto">
          <a:xfrm>
            <a:off x="641276" y="1676400"/>
            <a:ext cx="78486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Tree>
    <p:extLst>
      <p:ext uri="{BB962C8B-B14F-4D97-AF65-F5344CB8AC3E}">
        <p14:creationId xmlns:p14="http://schemas.microsoft.com/office/powerpoint/2010/main" val="68171954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0338" name="Rectangle 2"/>
          <p:cNvSpPr>
            <a:spLocks noGrp="1" noChangeArrowheads="1"/>
          </p:cNvSpPr>
          <p:nvPr>
            <p:ph type="title"/>
          </p:nvPr>
        </p:nvSpPr>
        <p:spPr>
          <a:xfrm>
            <a:off x="468313" y="0"/>
            <a:ext cx="8229600" cy="1139825"/>
          </a:xfrm>
        </p:spPr>
        <p:txBody>
          <a:bodyPr/>
          <a:lstStyle/>
          <a:p>
            <a:r>
              <a:rPr lang="en-US" altLang="en-US" sz="3200"/>
              <a:t>Basic Personnel System (Relationships)</a:t>
            </a:r>
          </a:p>
        </p:txBody>
      </p:sp>
      <p:sp>
        <p:nvSpPr>
          <p:cNvPr id="270339" name="Text Box 3"/>
          <p:cNvSpPr txBox="1">
            <a:spLocks noChangeArrowheads="1"/>
          </p:cNvSpPr>
          <p:nvPr/>
        </p:nvSpPr>
        <p:spPr bwMode="auto">
          <a:xfrm>
            <a:off x="1066800" y="1219200"/>
            <a:ext cx="71247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b="1">
                <a:latin typeface="Times New Roman" pitchFamily="18" charset="0"/>
              </a:rPr>
              <a:t>Person            Department        Grade              Position</a:t>
            </a:r>
            <a:endParaRPr lang="en-US" altLang="en-US" sz="2400">
              <a:latin typeface="Times New Roman" pitchFamily="18" charset="0"/>
            </a:endParaRPr>
          </a:p>
        </p:txBody>
      </p:sp>
      <p:sp>
        <p:nvSpPr>
          <p:cNvPr id="270340" name="Text Box 4"/>
          <p:cNvSpPr txBox="1">
            <a:spLocks noChangeArrowheads="1"/>
          </p:cNvSpPr>
          <p:nvPr/>
        </p:nvSpPr>
        <p:spPr bwMode="auto">
          <a:xfrm>
            <a:off x="1028700" y="1828800"/>
            <a:ext cx="1790700" cy="4108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b="1">
                <a:latin typeface="Times New Roman" pitchFamily="18" charset="0"/>
              </a:rPr>
              <a:t>Personnel #</a:t>
            </a:r>
            <a:endParaRPr lang="en-US" altLang="en-US" sz="2400">
              <a:latin typeface="Times New Roman" pitchFamily="18" charset="0"/>
            </a:endParaRPr>
          </a:p>
          <a:p>
            <a:endParaRPr lang="en-US" altLang="en-US" sz="2400">
              <a:latin typeface="Times New Roman" pitchFamily="18" charset="0"/>
            </a:endParaRPr>
          </a:p>
          <a:p>
            <a:r>
              <a:rPr lang="en-US" altLang="en-US" sz="2400">
                <a:latin typeface="Times New Roman" pitchFamily="18" charset="0"/>
              </a:rPr>
              <a:t>Name</a:t>
            </a:r>
          </a:p>
          <a:p>
            <a:endParaRPr lang="en-US" altLang="en-US" sz="2400">
              <a:latin typeface="Times New Roman" pitchFamily="18" charset="0"/>
            </a:endParaRPr>
          </a:p>
          <a:p>
            <a:r>
              <a:rPr lang="en-US" altLang="en-US" sz="2400">
                <a:latin typeface="Times New Roman" pitchFamily="18" charset="0"/>
              </a:rPr>
              <a:t>Address</a:t>
            </a:r>
          </a:p>
          <a:p>
            <a:endParaRPr lang="en-US" altLang="en-US" sz="2400">
              <a:latin typeface="Times New Roman" pitchFamily="18" charset="0"/>
            </a:endParaRPr>
          </a:p>
          <a:p>
            <a:r>
              <a:rPr lang="en-US" altLang="en-US" sz="2400">
                <a:latin typeface="Times New Roman" pitchFamily="18" charset="0"/>
              </a:rPr>
              <a:t>Grade Code</a:t>
            </a:r>
          </a:p>
          <a:p>
            <a:endParaRPr lang="en-US" altLang="en-US" sz="2400">
              <a:latin typeface="Times New Roman" pitchFamily="18" charset="0"/>
            </a:endParaRPr>
          </a:p>
          <a:p>
            <a:r>
              <a:rPr lang="en-US" altLang="en-US" sz="2400">
                <a:latin typeface="Times New Roman" pitchFamily="18" charset="0"/>
              </a:rPr>
              <a:t>Date of Birth</a:t>
            </a:r>
          </a:p>
          <a:p>
            <a:endParaRPr lang="en-US" altLang="en-US" sz="2400">
              <a:latin typeface="Times New Roman" pitchFamily="18" charset="0"/>
            </a:endParaRPr>
          </a:p>
          <a:p>
            <a:r>
              <a:rPr lang="en-US" altLang="en-US" sz="2400">
                <a:latin typeface="Times New Roman" pitchFamily="18" charset="0"/>
              </a:rPr>
              <a:t>Dept. #</a:t>
            </a:r>
          </a:p>
        </p:txBody>
      </p:sp>
      <p:sp>
        <p:nvSpPr>
          <p:cNvPr id="270341" name="Text Box 5"/>
          <p:cNvSpPr txBox="1">
            <a:spLocks noChangeArrowheads="1"/>
          </p:cNvSpPr>
          <p:nvPr/>
        </p:nvSpPr>
        <p:spPr bwMode="auto">
          <a:xfrm>
            <a:off x="2857500" y="1752600"/>
            <a:ext cx="2189163" cy="1917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b="1">
                <a:latin typeface="Times New Roman" pitchFamily="18" charset="0"/>
              </a:rPr>
              <a:t>Dept. #</a:t>
            </a:r>
            <a:endParaRPr lang="en-US" altLang="en-US" sz="2400">
              <a:latin typeface="Times New Roman" pitchFamily="18" charset="0"/>
            </a:endParaRPr>
          </a:p>
          <a:p>
            <a:endParaRPr lang="en-US" altLang="en-US" sz="2400">
              <a:latin typeface="Times New Roman" pitchFamily="18" charset="0"/>
            </a:endParaRPr>
          </a:p>
          <a:p>
            <a:r>
              <a:rPr lang="en-US" altLang="en-US" sz="2400">
                <a:latin typeface="Times New Roman" pitchFamily="18" charset="0"/>
              </a:rPr>
              <a:t>Dept. Name</a:t>
            </a:r>
          </a:p>
          <a:p>
            <a:endParaRPr lang="en-US" altLang="en-US" sz="2400">
              <a:latin typeface="Times New Roman" pitchFamily="18" charset="0"/>
            </a:endParaRPr>
          </a:p>
          <a:p>
            <a:r>
              <a:rPr lang="en-US" altLang="en-US" sz="2400">
                <a:latin typeface="Times New Roman" pitchFamily="18" charset="0"/>
              </a:rPr>
              <a:t>Managers Name</a:t>
            </a:r>
          </a:p>
        </p:txBody>
      </p:sp>
      <p:sp>
        <p:nvSpPr>
          <p:cNvPr id="270342" name="Text Box 6"/>
          <p:cNvSpPr txBox="1">
            <a:spLocks noChangeArrowheads="1"/>
          </p:cNvSpPr>
          <p:nvPr/>
        </p:nvSpPr>
        <p:spPr bwMode="auto">
          <a:xfrm>
            <a:off x="5067300" y="1828800"/>
            <a:ext cx="1884363" cy="1917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b="1">
                <a:latin typeface="Times New Roman" pitchFamily="18" charset="0"/>
              </a:rPr>
              <a:t>Grade Code</a:t>
            </a:r>
            <a:endParaRPr lang="en-US" altLang="en-US" sz="2400">
              <a:latin typeface="Times New Roman" pitchFamily="18" charset="0"/>
            </a:endParaRPr>
          </a:p>
          <a:p>
            <a:endParaRPr lang="en-US" altLang="en-US" sz="2400">
              <a:latin typeface="Times New Roman" pitchFamily="18" charset="0"/>
            </a:endParaRPr>
          </a:p>
          <a:p>
            <a:r>
              <a:rPr lang="en-US" altLang="en-US" sz="2400">
                <a:latin typeface="Times New Roman" pitchFamily="18" charset="0"/>
              </a:rPr>
              <a:t>Grade Desc.</a:t>
            </a:r>
          </a:p>
          <a:p>
            <a:endParaRPr lang="en-US" altLang="en-US" sz="2400">
              <a:latin typeface="Times New Roman" pitchFamily="18" charset="0"/>
            </a:endParaRPr>
          </a:p>
          <a:p>
            <a:r>
              <a:rPr lang="en-US" altLang="en-US" sz="2400">
                <a:latin typeface="Times New Roman" pitchFamily="18" charset="0"/>
              </a:rPr>
              <a:t>Company Car</a:t>
            </a:r>
          </a:p>
        </p:txBody>
      </p:sp>
      <p:sp>
        <p:nvSpPr>
          <p:cNvPr id="270343" name="Text Box 7"/>
          <p:cNvSpPr txBox="1">
            <a:spLocks noChangeArrowheads="1"/>
          </p:cNvSpPr>
          <p:nvPr/>
        </p:nvSpPr>
        <p:spPr bwMode="auto">
          <a:xfrm>
            <a:off x="6896100" y="1828800"/>
            <a:ext cx="1987550" cy="2647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b="1">
                <a:latin typeface="Times New Roman" pitchFamily="18" charset="0"/>
              </a:rPr>
              <a:t>Position Code</a:t>
            </a:r>
          </a:p>
          <a:p>
            <a:endParaRPr lang="en-US" altLang="en-US" sz="2400">
              <a:latin typeface="Times New Roman" pitchFamily="18" charset="0"/>
            </a:endParaRPr>
          </a:p>
          <a:p>
            <a:r>
              <a:rPr lang="en-US" altLang="en-US" sz="2400">
                <a:latin typeface="Times New Roman" pitchFamily="18" charset="0"/>
              </a:rPr>
              <a:t>Desc.</a:t>
            </a:r>
          </a:p>
          <a:p>
            <a:endParaRPr lang="en-US" altLang="en-US" sz="2400">
              <a:latin typeface="Times New Roman" pitchFamily="18" charset="0"/>
            </a:endParaRPr>
          </a:p>
          <a:p>
            <a:r>
              <a:rPr lang="en-US" altLang="en-US" sz="2400">
                <a:latin typeface="Times New Roman" pitchFamily="18" charset="0"/>
              </a:rPr>
              <a:t>Dept #</a:t>
            </a:r>
          </a:p>
          <a:p>
            <a:endParaRPr lang="en-US" altLang="en-US" sz="2400">
              <a:latin typeface="Times New Roman" pitchFamily="18" charset="0"/>
            </a:endParaRPr>
          </a:p>
          <a:p>
            <a:r>
              <a:rPr lang="en-US" altLang="en-US" sz="2400">
                <a:latin typeface="Times New Roman" pitchFamily="18" charset="0"/>
              </a:rPr>
              <a:t>Educ. Level</a:t>
            </a:r>
          </a:p>
        </p:txBody>
      </p:sp>
      <p:sp>
        <p:nvSpPr>
          <p:cNvPr id="270344" name="Rectangle 8"/>
          <p:cNvSpPr>
            <a:spLocks noChangeArrowheads="1"/>
          </p:cNvSpPr>
          <p:nvPr/>
        </p:nvSpPr>
        <p:spPr bwMode="auto">
          <a:xfrm>
            <a:off x="952500" y="1219200"/>
            <a:ext cx="7848600" cy="4953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0345" name="Line 9"/>
          <p:cNvSpPr>
            <a:spLocks noChangeShapeType="1"/>
          </p:cNvSpPr>
          <p:nvPr/>
        </p:nvSpPr>
        <p:spPr bwMode="auto">
          <a:xfrm>
            <a:off x="2781300" y="1219200"/>
            <a:ext cx="0" cy="4953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0346" name="Line 10"/>
          <p:cNvSpPr>
            <a:spLocks noChangeShapeType="1"/>
          </p:cNvSpPr>
          <p:nvPr/>
        </p:nvSpPr>
        <p:spPr bwMode="auto">
          <a:xfrm>
            <a:off x="5067300" y="1219200"/>
            <a:ext cx="0" cy="4953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0347" name="Line 11"/>
          <p:cNvSpPr>
            <a:spLocks noChangeShapeType="1"/>
          </p:cNvSpPr>
          <p:nvPr/>
        </p:nvSpPr>
        <p:spPr bwMode="auto">
          <a:xfrm>
            <a:off x="6896100" y="1219200"/>
            <a:ext cx="0" cy="4953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0348" name="Line 12"/>
          <p:cNvSpPr>
            <a:spLocks noChangeShapeType="1"/>
          </p:cNvSpPr>
          <p:nvPr/>
        </p:nvSpPr>
        <p:spPr bwMode="auto">
          <a:xfrm>
            <a:off x="952500" y="1676400"/>
            <a:ext cx="78486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0349" name="Line 13"/>
          <p:cNvSpPr>
            <a:spLocks noChangeShapeType="1"/>
          </p:cNvSpPr>
          <p:nvPr/>
        </p:nvSpPr>
        <p:spPr bwMode="auto">
          <a:xfrm>
            <a:off x="952500" y="1752600"/>
            <a:ext cx="78486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0350" name="Rectangle 14"/>
          <p:cNvSpPr>
            <a:spLocks noChangeArrowheads="1"/>
          </p:cNvSpPr>
          <p:nvPr/>
        </p:nvSpPr>
        <p:spPr bwMode="auto">
          <a:xfrm>
            <a:off x="2857500" y="1752600"/>
            <a:ext cx="1447800" cy="5334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0351" name="Rectangle 15"/>
          <p:cNvSpPr>
            <a:spLocks noChangeArrowheads="1"/>
          </p:cNvSpPr>
          <p:nvPr/>
        </p:nvSpPr>
        <p:spPr bwMode="auto">
          <a:xfrm>
            <a:off x="6896100" y="3352800"/>
            <a:ext cx="1447800" cy="5334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0352" name="Rectangle 16"/>
          <p:cNvSpPr>
            <a:spLocks noChangeArrowheads="1"/>
          </p:cNvSpPr>
          <p:nvPr/>
        </p:nvSpPr>
        <p:spPr bwMode="auto">
          <a:xfrm>
            <a:off x="1028700" y="5562600"/>
            <a:ext cx="1447800" cy="5334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0353" name="Rectangle 17"/>
          <p:cNvSpPr>
            <a:spLocks noChangeArrowheads="1"/>
          </p:cNvSpPr>
          <p:nvPr/>
        </p:nvSpPr>
        <p:spPr bwMode="auto">
          <a:xfrm>
            <a:off x="1028700" y="3962400"/>
            <a:ext cx="1676400" cy="5334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0354" name="Rectangle 18"/>
          <p:cNvSpPr>
            <a:spLocks noChangeArrowheads="1"/>
          </p:cNvSpPr>
          <p:nvPr/>
        </p:nvSpPr>
        <p:spPr bwMode="auto">
          <a:xfrm>
            <a:off x="5143500" y="1828800"/>
            <a:ext cx="1676400" cy="5334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0355" name="Freeform 19"/>
          <p:cNvSpPr>
            <a:spLocks/>
          </p:cNvSpPr>
          <p:nvPr/>
        </p:nvSpPr>
        <p:spPr bwMode="auto">
          <a:xfrm>
            <a:off x="2476500" y="3886200"/>
            <a:ext cx="4699000" cy="1943100"/>
          </a:xfrm>
          <a:custGeom>
            <a:avLst/>
            <a:gdLst>
              <a:gd name="T0" fmla="*/ 0 w 2960"/>
              <a:gd name="T1" fmla="*/ 1224 h 1224"/>
              <a:gd name="T2" fmla="*/ 144 w 2960"/>
              <a:gd name="T3" fmla="*/ 1104 h 1224"/>
              <a:gd name="T4" fmla="*/ 180 w 2960"/>
              <a:gd name="T5" fmla="*/ 1032 h 1224"/>
              <a:gd name="T6" fmla="*/ 264 w 2960"/>
              <a:gd name="T7" fmla="*/ 1020 h 1224"/>
              <a:gd name="T8" fmla="*/ 696 w 2960"/>
              <a:gd name="T9" fmla="*/ 972 h 1224"/>
              <a:gd name="T10" fmla="*/ 936 w 2960"/>
              <a:gd name="T11" fmla="*/ 948 h 1224"/>
              <a:gd name="T12" fmla="*/ 1440 w 2960"/>
              <a:gd name="T13" fmla="*/ 780 h 1224"/>
              <a:gd name="T14" fmla="*/ 1704 w 2960"/>
              <a:gd name="T15" fmla="*/ 732 h 1224"/>
              <a:gd name="T16" fmla="*/ 2064 w 2960"/>
              <a:gd name="T17" fmla="*/ 600 h 1224"/>
              <a:gd name="T18" fmla="*/ 2160 w 2960"/>
              <a:gd name="T19" fmla="*/ 504 h 1224"/>
              <a:gd name="T20" fmla="*/ 2196 w 2960"/>
              <a:gd name="T21" fmla="*/ 432 h 1224"/>
              <a:gd name="T22" fmla="*/ 2244 w 2960"/>
              <a:gd name="T23" fmla="*/ 396 h 1224"/>
              <a:gd name="T24" fmla="*/ 2412 w 2960"/>
              <a:gd name="T25" fmla="*/ 288 h 1224"/>
              <a:gd name="T26" fmla="*/ 2616 w 2960"/>
              <a:gd name="T27" fmla="*/ 84 h 1224"/>
              <a:gd name="T28" fmla="*/ 2688 w 2960"/>
              <a:gd name="T29" fmla="*/ 36 h 1224"/>
              <a:gd name="T30" fmla="*/ 2952 w 2960"/>
              <a:gd name="T31" fmla="*/ 0 h 12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960" h="1224">
                <a:moveTo>
                  <a:pt x="0" y="1224"/>
                </a:moveTo>
                <a:cubicBezTo>
                  <a:pt x="51" y="1190"/>
                  <a:pt x="101" y="1147"/>
                  <a:pt x="144" y="1104"/>
                </a:cubicBezTo>
                <a:cubicBezTo>
                  <a:pt x="149" y="1088"/>
                  <a:pt x="162" y="1040"/>
                  <a:pt x="180" y="1032"/>
                </a:cubicBezTo>
                <a:cubicBezTo>
                  <a:pt x="206" y="1021"/>
                  <a:pt x="236" y="1023"/>
                  <a:pt x="264" y="1020"/>
                </a:cubicBezTo>
                <a:cubicBezTo>
                  <a:pt x="408" y="1003"/>
                  <a:pt x="552" y="987"/>
                  <a:pt x="696" y="972"/>
                </a:cubicBezTo>
                <a:cubicBezTo>
                  <a:pt x="776" y="963"/>
                  <a:pt x="936" y="948"/>
                  <a:pt x="936" y="948"/>
                </a:cubicBezTo>
                <a:cubicBezTo>
                  <a:pt x="1104" y="892"/>
                  <a:pt x="1265" y="805"/>
                  <a:pt x="1440" y="780"/>
                </a:cubicBezTo>
                <a:cubicBezTo>
                  <a:pt x="1867" y="719"/>
                  <a:pt x="1421" y="789"/>
                  <a:pt x="1704" y="732"/>
                </a:cubicBezTo>
                <a:cubicBezTo>
                  <a:pt x="1838" y="705"/>
                  <a:pt x="1965" y="699"/>
                  <a:pt x="2064" y="600"/>
                </a:cubicBezTo>
                <a:cubicBezTo>
                  <a:pt x="2108" y="469"/>
                  <a:pt x="2052" y="571"/>
                  <a:pt x="2160" y="504"/>
                </a:cubicBezTo>
                <a:cubicBezTo>
                  <a:pt x="2203" y="477"/>
                  <a:pt x="2169" y="464"/>
                  <a:pt x="2196" y="432"/>
                </a:cubicBezTo>
                <a:cubicBezTo>
                  <a:pt x="2209" y="417"/>
                  <a:pt x="2229" y="409"/>
                  <a:pt x="2244" y="396"/>
                </a:cubicBezTo>
                <a:cubicBezTo>
                  <a:pt x="2358" y="293"/>
                  <a:pt x="2266" y="343"/>
                  <a:pt x="2412" y="288"/>
                </a:cubicBezTo>
                <a:cubicBezTo>
                  <a:pt x="2480" y="220"/>
                  <a:pt x="2548" y="152"/>
                  <a:pt x="2616" y="84"/>
                </a:cubicBezTo>
                <a:cubicBezTo>
                  <a:pt x="2642" y="58"/>
                  <a:pt x="2650" y="39"/>
                  <a:pt x="2688" y="36"/>
                </a:cubicBezTo>
                <a:cubicBezTo>
                  <a:pt x="2960" y="14"/>
                  <a:pt x="2952" y="113"/>
                  <a:pt x="2952" y="0"/>
                </a:cubicBezTo>
              </a:path>
            </a:pathLst>
          </a:custGeom>
          <a:noFill/>
          <a:ln w="38100" cmpd="sng">
            <a:solidFill>
              <a:schemeClr val="accent1">
                <a:lumMod val="75000"/>
              </a:schemeClr>
            </a:solidFill>
            <a:round/>
            <a:headEnd type="triangle" w="med" len="med"/>
            <a:tailEnd type="triangl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0356" name="Freeform 20"/>
          <p:cNvSpPr>
            <a:spLocks/>
          </p:cNvSpPr>
          <p:nvPr/>
        </p:nvSpPr>
        <p:spPr bwMode="auto">
          <a:xfrm>
            <a:off x="4305300" y="2095500"/>
            <a:ext cx="723900" cy="3192463"/>
          </a:xfrm>
          <a:custGeom>
            <a:avLst/>
            <a:gdLst>
              <a:gd name="T0" fmla="*/ 12 w 456"/>
              <a:gd name="T1" fmla="*/ 0 h 2011"/>
              <a:gd name="T2" fmla="*/ 108 w 456"/>
              <a:gd name="T3" fmla="*/ 24 h 2011"/>
              <a:gd name="T4" fmla="*/ 216 w 456"/>
              <a:gd name="T5" fmla="*/ 180 h 2011"/>
              <a:gd name="T6" fmla="*/ 264 w 456"/>
              <a:gd name="T7" fmla="*/ 300 h 2011"/>
              <a:gd name="T8" fmla="*/ 348 w 456"/>
              <a:gd name="T9" fmla="*/ 468 h 2011"/>
              <a:gd name="T10" fmla="*/ 408 w 456"/>
              <a:gd name="T11" fmla="*/ 624 h 2011"/>
              <a:gd name="T12" fmla="*/ 456 w 456"/>
              <a:gd name="T13" fmla="*/ 696 h 2011"/>
              <a:gd name="T14" fmla="*/ 444 w 456"/>
              <a:gd name="T15" fmla="*/ 1176 h 2011"/>
              <a:gd name="T16" fmla="*/ 312 w 456"/>
              <a:gd name="T17" fmla="*/ 1368 h 2011"/>
              <a:gd name="T18" fmla="*/ 240 w 456"/>
              <a:gd name="T19" fmla="*/ 1476 h 2011"/>
              <a:gd name="T20" fmla="*/ 132 w 456"/>
              <a:gd name="T21" fmla="*/ 1632 h 2011"/>
              <a:gd name="T22" fmla="*/ 60 w 456"/>
              <a:gd name="T23" fmla="*/ 1812 h 2011"/>
              <a:gd name="T24" fmla="*/ 48 w 456"/>
              <a:gd name="T25" fmla="*/ 1968 h 2011"/>
              <a:gd name="T26" fmla="*/ 36 w 456"/>
              <a:gd name="T27" fmla="*/ 2004 h 2011"/>
              <a:gd name="T28" fmla="*/ 0 w 456"/>
              <a:gd name="T29" fmla="*/ 2004 h 20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6" h="2011">
                <a:moveTo>
                  <a:pt x="12" y="0"/>
                </a:moveTo>
                <a:cubicBezTo>
                  <a:pt x="44" y="6"/>
                  <a:pt x="85" y="1"/>
                  <a:pt x="108" y="24"/>
                </a:cubicBezTo>
                <a:cubicBezTo>
                  <a:pt x="146" y="62"/>
                  <a:pt x="182" y="134"/>
                  <a:pt x="216" y="180"/>
                </a:cubicBezTo>
                <a:cubicBezTo>
                  <a:pt x="230" y="221"/>
                  <a:pt x="250" y="259"/>
                  <a:pt x="264" y="300"/>
                </a:cubicBezTo>
                <a:cubicBezTo>
                  <a:pt x="292" y="383"/>
                  <a:pt x="273" y="418"/>
                  <a:pt x="348" y="468"/>
                </a:cubicBezTo>
                <a:cubicBezTo>
                  <a:pt x="364" y="517"/>
                  <a:pt x="385" y="578"/>
                  <a:pt x="408" y="624"/>
                </a:cubicBezTo>
                <a:cubicBezTo>
                  <a:pt x="421" y="650"/>
                  <a:pt x="456" y="696"/>
                  <a:pt x="456" y="696"/>
                </a:cubicBezTo>
                <a:cubicBezTo>
                  <a:pt x="452" y="856"/>
                  <a:pt x="451" y="1016"/>
                  <a:pt x="444" y="1176"/>
                </a:cubicBezTo>
                <a:cubicBezTo>
                  <a:pt x="441" y="1245"/>
                  <a:pt x="353" y="1319"/>
                  <a:pt x="312" y="1368"/>
                </a:cubicBezTo>
                <a:cubicBezTo>
                  <a:pt x="280" y="1407"/>
                  <a:pt x="277" y="1439"/>
                  <a:pt x="240" y="1476"/>
                </a:cubicBezTo>
                <a:cubicBezTo>
                  <a:pt x="219" y="1538"/>
                  <a:pt x="159" y="1572"/>
                  <a:pt x="132" y="1632"/>
                </a:cubicBezTo>
                <a:cubicBezTo>
                  <a:pt x="104" y="1694"/>
                  <a:pt x="98" y="1755"/>
                  <a:pt x="60" y="1812"/>
                </a:cubicBezTo>
                <a:cubicBezTo>
                  <a:pt x="56" y="1864"/>
                  <a:pt x="54" y="1916"/>
                  <a:pt x="48" y="1968"/>
                </a:cubicBezTo>
                <a:cubicBezTo>
                  <a:pt x="46" y="1981"/>
                  <a:pt x="46" y="1996"/>
                  <a:pt x="36" y="2004"/>
                </a:cubicBezTo>
                <a:cubicBezTo>
                  <a:pt x="26" y="2011"/>
                  <a:pt x="12" y="2004"/>
                  <a:pt x="0" y="2004"/>
                </a:cubicBezTo>
              </a:path>
            </a:pathLst>
          </a:custGeom>
          <a:noFill/>
          <a:ln w="38100" cmpd="sng">
            <a:solidFill>
              <a:schemeClr val="accent1">
                <a:lumMod val="75000"/>
              </a:schemeClr>
            </a:solidFill>
            <a:round/>
            <a:headEnd type="triangl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0357" name="Freeform 21"/>
          <p:cNvSpPr>
            <a:spLocks/>
          </p:cNvSpPr>
          <p:nvPr/>
        </p:nvSpPr>
        <p:spPr bwMode="auto">
          <a:xfrm>
            <a:off x="1866900" y="1009650"/>
            <a:ext cx="4514850" cy="2952750"/>
          </a:xfrm>
          <a:custGeom>
            <a:avLst/>
            <a:gdLst>
              <a:gd name="T0" fmla="*/ 60 w 2844"/>
              <a:gd name="T1" fmla="*/ 1860 h 1860"/>
              <a:gd name="T2" fmla="*/ 96 w 2844"/>
              <a:gd name="T3" fmla="*/ 1692 h 1860"/>
              <a:gd name="T4" fmla="*/ 132 w 2844"/>
              <a:gd name="T5" fmla="*/ 516 h 1860"/>
              <a:gd name="T6" fmla="*/ 156 w 2844"/>
              <a:gd name="T7" fmla="*/ 132 h 1860"/>
              <a:gd name="T8" fmla="*/ 228 w 2844"/>
              <a:gd name="T9" fmla="*/ 0 h 1860"/>
              <a:gd name="T10" fmla="*/ 1668 w 2844"/>
              <a:gd name="T11" fmla="*/ 12 h 1860"/>
              <a:gd name="T12" fmla="*/ 1848 w 2844"/>
              <a:gd name="T13" fmla="*/ 60 h 1860"/>
              <a:gd name="T14" fmla="*/ 2208 w 2844"/>
              <a:gd name="T15" fmla="*/ 108 h 1860"/>
              <a:gd name="T16" fmla="*/ 2364 w 2844"/>
              <a:gd name="T17" fmla="*/ 132 h 1860"/>
              <a:gd name="T18" fmla="*/ 2604 w 2844"/>
              <a:gd name="T19" fmla="*/ 180 h 1860"/>
              <a:gd name="T20" fmla="*/ 2640 w 2844"/>
              <a:gd name="T21" fmla="*/ 204 h 1860"/>
              <a:gd name="T22" fmla="*/ 2652 w 2844"/>
              <a:gd name="T23" fmla="*/ 240 h 1860"/>
              <a:gd name="T24" fmla="*/ 2760 w 2844"/>
              <a:gd name="T25" fmla="*/ 372 h 1860"/>
              <a:gd name="T26" fmla="*/ 2820 w 2844"/>
              <a:gd name="T27" fmla="*/ 480 h 1860"/>
              <a:gd name="T28" fmla="*/ 2844 w 2844"/>
              <a:gd name="T29" fmla="*/ 516 h 18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844" h="1860">
                <a:moveTo>
                  <a:pt x="60" y="1860"/>
                </a:moveTo>
                <a:cubicBezTo>
                  <a:pt x="105" y="1792"/>
                  <a:pt x="92" y="1824"/>
                  <a:pt x="96" y="1692"/>
                </a:cubicBezTo>
                <a:cubicBezTo>
                  <a:pt x="129" y="512"/>
                  <a:pt x="0" y="913"/>
                  <a:pt x="132" y="516"/>
                </a:cubicBezTo>
                <a:cubicBezTo>
                  <a:pt x="141" y="296"/>
                  <a:pt x="133" y="290"/>
                  <a:pt x="156" y="132"/>
                </a:cubicBezTo>
                <a:cubicBezTo>
                  <a:pt x="165" y="69"/>
                  <a:pt x="164" y="21"/>
                  <a:pt x="228" y="0"/>
                </a:cubicBezTo>
                <a:cubicBezTo>
                  <a:pt x="708" y="4"/>
                  <a:pt x="1188" y="4"/>
                  <a:pt x="1668" y="12"/>
                </a:cubicBezTo>
                <a:cubicBezTo>
                  <a:pt x="1721" y="13"/>
                  <a:pt x="1793" y="52"/>
                  <a:pt x="1848" y="60"/>
                </a:cubicBezTo>
                <a:cubicBezTo>
                  <a:pt x="1961" y="98"/>
                  <a:pt x="2089" y="93"/>
                  <a:pt x="2208" y="108"/>
                </a:cubicBezTo>
                <a:cubicBezTo>
                  <a:pt x="2299" y="138"/>
                  <a:pt x="2178" y="101"/>
                  <a:pt x="2364" y="132"/>
                </a:cubicBezTo>
                <a:cubicBezTo>
                  <a:pt x="2444" y="145"/>
                  <a:pt x="2604" y="180"/>
                  <a:pt x="2604" y="180"/>
                </a:cubicBezTo>
                <a:cubicBezTo>
                  <a:pt x="2616" y="188"/>
                  <a:pt x="2631" y="193"/>
                  <a:pt x="2640" y="204"/>
                </a:cubicBezTo>
                <a:cubicBezTo>
                  <a:pt x="2648" y="214"/>
                  <a:pt x="2646" y="229"/>
                  <a:pt x="2652" y="240"/>
                </a:cubicBezTo>
                <a:cubicBezTo>
                  <a:pt x="2683" y="296"/>
                  <a:pt x="2709" y="338"/>
                  <a:pt x="2760" y="372"/>
                </a:cubicBezTo>
                <a:cubicBezTo>
                  <a:pt x="2781" y="435"/>
                  <a:pt x="2765" y="397"/>
                  <a:pt x="2820" y="480"/>
                </a:cubicBezTo>
                <a:cubicBezTo>
                  <a:pt x="2828" y="492"/>
                  <a:pt x="2844" y="516"/>
                  <a:pt x="2844" y="516"/>
                </a:cubicBezTo>
              </a:path>
            </a:pathLst>
          </a:custGeom>
          <a:noFill/>
          <a:ln w="38100" cmpd="sng">
            <a:solidFill>
              <a:schemeClr val="accent1">
                <a:lumMod val="75000"/>
              </a:schemeClr>
            </a:solidFill>
            <a:round/>
            <a:headEnd type="triangle" w="med" len="med"/>
            <a:tailEnd type="triangl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Tree>
    <p:extLst>
      <p:ext uri="{BB962C8B-B14F-4D97-AF65-F5344CB8AC3E}">
        <p14:creationId xmlns:p14="http://schemas.microsoft.com/office/powerpoint/2010/main" val="575821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1362" name="Rectangle 2"/>
          <p:cNvSpPr>
            <a:spLocks noGrp="1" noChangeArrowheads="1"/>
          </p:cNvSpPr>
          <p:nvPr>
            <p:ph type="title"/>
          </p:nvPr>
        </p:nvSpPr>
        <p:spPr/>
        <p:txBody>
          <a:bodyPr/>
          <a:lstStyle/>
          <a:p>
            <a:r>
              <a:rPr lang="en-US" altLang="en-US" sz="4000"/>
              <a:t>Relationships</a:t>
            </a:r>
          </a:p>
        </p:txBody>
      </p:sp>
      <p:sp>
        <p:nvSpPr>
          <p:cNvPr id="4" name="Slide Number Placeholder 5"/>
          <p:cNvSpPr>
            <a:spLocks noGrp="1"/>
          </p:cNvSpPr>
          <p:nvPr>
            <p:ph type="sldNum" sz="quarter" idx="12"/>
          </p:nvPr>
        </p:nvSpPr>
        <p:spPr>
          <a:xfrm>
            <a:off x="6553200" y="6243638"/>
            <a:ext cx="2133600" cy="457200"/>
          </a:xfrm>
          <a:prstGeom prst="rect">
            <a:avLst/>
          </a:prstGeom>
        </p:spPr>
        <p:txBody>
          <a:bodyPr/>
          <a:lstStyle/>
          <a:p>
            <a:fld id="{A5A82E1D-599E-4004-B6DB-03F4113966C1}" type="slidenum">
              <a:rPr lang="en-US" altLang="en-US"/>
              <a:pPr/>
              <a:t>26</a:t>
            </a:fld>
            <a:endParaRPr lang="en-US" altLang="en-US"/>
          </a:p>
        </p:txBody>
      </p:sp>
      <p:sp>
        <p:nvSpPr>
          <p:cNvPr id="271363" name="Rectangle 3"/>
          <p:cNvSpPr>
            <a:spLocks noGrp="1" noChangeArrowheads="1"/>
          </p:cNvSpPr>
          <p:nvPr>
            <p:ph sz="quarter" idx="1"/>
          </p:nvPr>
        </p:nvSpPr>
        <p:spPr/>
        <p:txBody>
          <a:bodyPr>
            <a:normAutofit fontScale="85000" lnSpcReduction="20000"/>
          </a:bodyPr>
          <a:lstStyle/>
          <a:p>
            <a:r>
              <a:rPr lang="en-US" altLang="en-US" sz="1800" dirty="0"/>
              <a:t>A relationship can be defined as:</a:t>
            </a:r>
          </a:p>
          <a:p>
            <a:pPr lvl="1"/>
            <a:r>
              <a:rPr lang="en-US" altLang="en-US" dirty="0"/>
              <a:t>an association between two or more entities</a:t>
            </a:r>
          </a:p>
          <a:p>
            <a:r>
              <a:rPr lang="en-US" altLang="en-US" sz="1800" dirty="0"/>
              <a:t>A relationship can be said to exist if an attribute is common to both entities,</a:t>
            </a:r>
          </a:p>
          <a:p>
            <a:pPr lvl="1"/>
            <a:r>
              <a:rPr lang="en-US" altLang="en-US" dirty="0"/>
              <a:t>a relationship exists between Person and Grade in the Personnel System shown previously, through the attribute </a:t>
            </a:r>
            <a:r>
              <a:rPr lang="en-US" altLang="en-US" b="1" i="1" dirty="0"/>
              <a:t>Grade Code</a:t>
            </a:r>
            <a:r>
              <a:rPr lang="en-US" altLang="en-US" dirty="0"/>
              <a:t>.</a:t>
            </a:r>
          </a:p>
          <a:p>
            <a:pPr lvl="1"/>
            <a:r>
              <a:rPr lang="en-US" altLang="en-US" b="1" i="1" dirty="0"/>
              <a:t>Grade Code</a:t>
            </a:r>
            <a:r>
              <a:rPr lang="en-US" altLang="en-US" dirty="0"/>
              <a:t> is common to both entities.</a:t>
            </a:r>
          </a:p>
          <a:p>
            <a:pPr lvl="1"/>
            <a:endParaRPr lang="en-US" altLang="en-US" dirty="0"/>
          </a:p>
          <a:p>
            <a:pPr>
              <a:buFont typeface="Wingdings" pitchFamily="2" charset="2"/>
              <a:buNone/>
            </a:pPr>
            <a:r>
              <a:rPr lang="en-US" altLang="en-US" sz="2000" b="0" dirty="0">
                <a:solidFill>
                  <a:schemeClr val="tx2"/>
                </a:solidFill>
                <a:latin typeface="Impact" pitchFamily="34" charset="0"/>
              </a:rPr>
              <a:t>Notation</a:t>
            </a:r>
            <a:endParaRPr lang="en-US" altLang="en-US" sz="2000" b="0" dirty="0">
              <a:solidFill>
                <a:schemeClr val="tx2"/>
              </a:solidFill>
            </a:endParaRPr>
          </a:p>
          <a:p>
            <a:pPr marL="0" indent="0"/>
            <a:r>
              <a:rPr lang="en-US" altLang="en-US" sz="1800" dirty="0"/>
              <a:t>The end product of  ER modeling, is a model of the entities and relationships in a particular application environment.</a:t>
            </a:r>
          </a:p>
          <a:p>
            <a:pPr lvl="1"/>
            <a:r>
              <a:rPr lang="en-US" altLang="en-US" dirty="0"/>
              <a:t>We indicate an entity with a rectangular box.</a:t>
            </a:r>
          </a:p>
          <a:p>
            <a:pPr lvl="1"/>
            <a:r>
              <a:rPr lang="en-US" altLang="en-US" dirty="0"/>
              <a:t>We indicate a relationship by drawing a labeled line between the relevant boxes.</a:t>
            </a:r>
          </a:p>
        </p:txBody>
      </p:sp>
    </p:spTree>
    <p:extLst>
      <p:ext uri="{BB962C8B-B14F-4D97-AF65-F5344CB8AC3E}">
        <p14:creationId xmlns:p14="http://schemas.microsoft.com/office/powerpoint/2010/main" val="6007074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2386" name="Rectangle 2"/>
          <p:cNvSpPr>
            <a:spLocks noGrp="1" noChangeArrowheads="1"/>
          </p:cNvSpPr>
          <p:nvPr>
            <p:ph type="title"/>
          </p:nvPr>
        </p:nvSpPr>
        <p:spPr>
          <a:xfrm>
            <a:off x="822960" y="286604"/>
            <a:ext cx="7543800" cy="867509"/>
          </a:xfrm>
        </p:spPr>
        <p:txBody>
          <a:bodyPr/>
          <a:lstStyle/>
          <a:p>
            <a:r>
              <a:rPr lang="en-US" altLang="en-US" dirty="0"/>
              <a:t>Example Notation</a:t>
            </a:r>
          </a:p>
        </p:txBody>
      </p:sp>
      <p:sp>
        <p:nvSpPr>
          <p:cNvPr id="272387" name="Text Box 3"/>
          <p:cNvSpPr txBox="1">
            <a:spLocks noChangeArrowheads="1"/>
          </p:cNvSpPr>
          <p:nvPr/>
        </p:nvSpPr>
        <p:spPr bwMode="auto">
          <a:xfrm>
            <a:off x="1524000" y="1295400"/>
            <a:ext cx="1290638"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Person</a:t>
            </a:r>
          </a:p>
        </p:txBody>
      </p:sp>
      <p:sp>
        <p:nvSpPr>
          <p:cNvPr id="272388" name="Text Box 4"/>
          <p:cNvSpPr txBox="1">
            <a:spLocks noChangeArrowheads="1"/>
          </p:cNvSpPr>
          <p:nvPr/>
        </p:nvSpPr>
        <p:spPr bwMode="auto">
          <a:xfrm>
            <a:off x="1600200" y="3048000"/>
            <a:ext cx="1312863"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Doctor</a:t>
            </a:r>
          </a:p>
        </p:txBody>
      </p:sp>
      <p:sp>
        <p:nvSpPr>
          <p:cNvPr id="272389" name="Text Box 5"/>
          <p:cNvSpPr txBox="1">
            <a:spLocks noChangeArrowheads="1"/>
          </p:cNvSpPr>
          <p:nvPr/>
        </p:nvSpPr>
        <p:spPr bwMode="auto">
          <a:xfrm>
            <a:off x="1524000" y="4876800"/>
            <a:ext cx="1831975"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Employee</a:t>
            </a:r>
          </a:p>
        </p:txBody>
      </p:sp>
      <p:sp>
        <p:nvSpPr>
          <p:cNvPr id="272390" name="Text Box 6"/>
          <p:cNvSpPr txBox="1">
            <a:spLocks noChangeArrowheads="1"/>
          </p:cNvSpPr>
          <p:nvPr/>
        </p:nvSpPr>
        <p:spPr bwMode="auto">
          <a:xfrm>
            <a:off x="6400800" y="1371600"/>
            <a:ext cx="2103438"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Department</a:t>
            </a:r>
          </a:p>
        </p:txBody>
      </p:sp>
      <p:sp>
        <p:nvSpPr>
          <p:cNvPr id="272391" name="Text Box 7"/>
          <p:cNvSpPr txBox="1">
            <a:spLocks noChangeArrowheads="1"/>
          </p:cNvSpPr>
          <p:nvPr/>
        </p:nvSpPr>
        <p:spPr bwMode="auto">
          <a:xfrm>
            <a:off x="6781800" y="3048000"/>
            <a:ext cx="1312863"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Patient</a:t>
            </a:r>
          </a:p>
        </p:txBody>
      </p:sp>
      <p:sp>
        <p:nvSpPr>
          <p:cNvPr id="272392" name="Text Box 8"/>
          <p:cNvSpPr txBox="1">
            <a:spLocks noChangeArrowheads="1"/>
          </p:cNvSpPr>
          <p:nvPr/>
        </p:nvSpPr>
        <p:spPr bwMode="auto">
          <a:xfrm>
            <a:off x="7086600" y="4953000"/>
            <a:ext cx="771525"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Car</a:t>
            </a:r>
          </a:p>
        </p:txBody>
      </p:sp>
      <p:sp>
        <p:nvSpPr>
          <p:cNvPr id="272393" name="Rectangle 9"/>
          <p:cNvSpPr>
            <a:spLocks noChangeArrowheads="1"/>
          </p:cNvSpPr>
          <p:nvPr/>
        </p:nvSpPr>
        <p:spPr bwMode="auto">
          <a:xfrm>
            <a:off x="1295400" y="1295400"/>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2394" name="Rectangle 10"/>
          <p:cNvSpPr>
            <a:spLocks noChangeArrowheads="1"/>
          </p:cNvSpPr>
          <p:nvPr/>
        </p:nvSpPr>
        <p:spPr bwMode="auto">
          <a:xfrm>
            <a:off x="1295400" y="2971800"/>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2395" name="Rectangle 11"/>
          <p:cNvSpPr>
            <a:spLocks noChangeArrowheads="1"/>
          </p:cNvSpPr>
          <p:nvPr/>
        </p:nvSpPr>
        <p:spPr bwMode="auto">
          <a:xfrm>
            <a:off x="1295400" y="4800600"/>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2396" name="Rectangle 12"/>
          <p:cNvSpPr>
            <a:spLocks noChangeArrowheads="1"/>
          </p:cNvSpPr>
          <p:nvPr/>
        </p:nvSpPr>
        <p:spPr bwMode="auto">
          <a:xfrm>
            <a:off x="6400800" y="1295400"/>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2397" name="Rectangle 13"/>
          <p:cNvSpPr>
            <a:spLocks noChangeArrowheads="1"/>
          </p:cNvSpPr>
          <p:nvPr/>
        </p:nvSpPr>
        <p:spPr bwMode="auto">
          <a:xfrm>
            <a:off x="6400800" y="2971800"/>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2398" name="Rectangle 14"/>
          <p:cNvSpPr>
            <a:spLocks noChangeArrowheads="1"/>
          </p:cNvSpPr>
          <p:nvPr/>
        </p:nvSpPr>
        <p:spPr bwMode="auto">
          <a:xfrm>
            <a:off x="6400800" y="4800600"/>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2399" name="Line 15"/>
          <p:cNvSpPr>
            <a:spLocks noChangeShapeType="1"/>
          </p:cNvSpPr>
          <p:nvPr/>
        </p:nvSpPr>
        <p:spPr bwMode="auto">
          <a:xfrm>
            <a:off x="3352800" y="3352800"/>
            <a:ext cx="30480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2400" name="Line 16"/>
          <p:cNvSpPr>
            <a:spLocks noChangeShapeType="1"/>
          </p:cNvSpPr>
          <p:nvPr/>
        </p:nvSpPr>
        <p:spPr bwMode="auto">
          <a:xfrm>
            <a:off x="3352800" y="1676400"/>
            <a:ext cx="30480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2401" name="Line 17"/>
          <p:cNvSpPr>
            <a:spLocks noChangeShapeType="1"/>
          </p:cNvSpPr>
          <p:nvPr/>
        </p:nvSpPr>
        <p:spPr bwMode="auto">
          <a:xfrm>
            <a:off x="3352800" y="5181600"/>
            <a:ext cx="30480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2402" name="Text Box 18"/>
          <p:cNvSpPr txBox="1">
            <a:spLocks noChangeArrowheads="1"/>
          </p:cNvSpPr>
          <p:nvPr/>
        </p:nvSpPr>
        <p:spPr bwMode="auto">
          <a:xfrm>
            <a:off x="4098925" y="1260475"/>
            <a:ext cx="1428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a:latin typeface="Times New Roman" pitchFamily="18" charset="0"/>
              </a:rPr>
              <a:t>Works for</a:t>
            </a:r>
          </a:p>
        </p:txBody>
      </p:sp>
      <p:sp>
        <p:nvSpPr>
          <p:cNvPr id="272403" name="Text Box 19"/>
          <p:cNvSpPr txBox="1">
            <a:spLocks noChangeArrowheads="1"/>
          </p:cNvSpPr>
          <p:nvPr/>
        </p:nvSpPr>
        <p:spPr bwMode="auto">
          <a:xfrm>
            <a:off x="4038600" y="2895600"/>
            <a:ext cx="16478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a:latin typeface="Times New Roman" pitchFamily="18" charset="0"/>
              </a:rPr>
              <a:t>Operates on</a:t>
            </a:r>
          </a:p>
        </p:txBody>
      </p:sp>
      <p:sp>
        <p:nvSpPr>
          <p:cNvPr id="272404" name="Text Box 20"/>
          <p:cNvSpPr txBox="1">
            <a:spLocks noChangeArrowheads="1"/>
          </p:cNvSpPr>
          <p:nvPr/>
        </p:nvSpPr>
        <p:spPr bwMode="auto">
          <a:xfrm>
            <a:off x="4419600" y="4724400"/>
            <a:ext cx="7778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a:latin typeface="Times New Roman" pitchFamily="18" charset="0"/>
              </a:rPr>
              <a:t>Uses</a:t>
            </a:r>
          </a:p>
        </p:txBody>
      </p:sp>
    </p:spTree>
    <p:extLst>
      <p:ext uri="{BB962C8B-B14F-4D97-AF65-F5344CB8AC3E}">
        <p14:creationId xmlns:p14="http://schemas.microsoft.com/office/powerpoint/2010/main" val="3050608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3410" name="Rectangle 2"/>
          <p:cNvSpPr>
            <a:spLocks noGrp="1" noChangeArrowheads="1"/>
          </p:cNvSpPr>
          <p:nvPr>
            <p:ph type="title"/>
          </p:nvPr>
        </p:nvSpPr>
        <p:spPr/>
        <p:txBody>
          <a:bodyPr/>
          <a:lstStyle/>
          <a:p>
            <a:r>
              <a:rPr lang="en-US" altLang="en-US"/>
              <a:t>The Degree of a Relationship</a:t>
            </a:r>
          </a:p>
        </p:txBody>
      </p:sp>
      <p:sp>
        <p:nvSpPr>
          <p:cNvPr id="4" name="Slide Number Placeholder 5"/>
          <p:cNvSpPr>
            <a:spLocks noGrp="1"/>
          </p:cNvSpPr>
          <p:nvPr>
            <p:ph type="sldNum" sz="quarter" idx="12"/>
          </p:nvPr>
        </p:nvSpPr>
        <p:spPr>
          <a:xfrm>
            <a:off x="6553200" y="6243638"/>
            <a:ext cx="2133600" cy="457200"/>
          </a:xfrm>
          <a:prstGeom prst="rect">
            <a:avLst/>
          </a:prstGeom>
        </p:spPr>
        <p:txBody>
          <a:bodyPr/>
          <a:lstStyle/>
          <a:p>
            <a:fld id="{0D6E2EBF-1EA8-449D-8CD3-109D237B1D89}" type="slidenum">
              <a:rPr lang="en-US" altLang="en-US"/>
              <a:pPr/>
              <a:t>28</a:t>
            </a:fld>
            <a:endParaRPr lang="en-US" altLang="en-US"/>
          </a:p>
        </p:txBody>
      </p:sp>
      <p:sp>
        <p:nvSpPr>
          <p:cNvPr id="273411" name="Rectangle 3"/>
          <p:cNvSpPr>
            <a:spLocks noGrp="1" noChangeArrowheads="1"/>
          </p:cNvSpPr>
          <p:nvPr>
            <p:ph sz="quarter" idx="1"/>
          </p:nvPr>
        </p:nvSpPr>
        <p:spPr/>
        <p:txBody>
          <a:bodyPr/>
          <a:lstStyle/>
          <a:p>
            <a:pPr>
              <a:buFont typeface="Wingdings" pitchFamily="2" charset="2"/>
              <a:buNone/>
            </a:pPr>
            <a:r>
              <a:rPr lang="en-US" altLang="en-US"/>
              <a:t>A relationship can be said to be either of the following:</a:t>
            </a:r>
          </a:p>
          <a:p>
            <a:pPr>
              <a:buFont typeface="Wingdings" pitchFamily="2" charset="2"/>
              <a:buNone/>
            </a:pPr>
            <a:endParaRPr lang="en-US" altLang="en-US"/>
          </a:p>
          <a:p>
            <a:pPr lvl="1"/>
            <a:r>
              <a:rPr lang="en-US" altLang="en-US"/>
              <a:t>1 : 1 (one to one) relationship;</a:t>
            </a:r>
          </a:p>
          <a:p>
            <a:pPr lvl="1"/>
            <a:endParaRPr lang="en-US" altLang="en-US"/>
          </a:p>
          <a:p>
            <a:pPr lvl="1"/>
            <a:r>
              <a:rPr lang="en-US" altLang="en-US"/>
              <a:t>1 : M (one to many) relationship;</a:t>
            </a:r>
          </a:p>
          <a:p>
            <a:pPr lvl="1"/>
            <a:endParaRPr lang="en-US" altLang="en-US"/>
          </a:p>
          <a:p>
            <a:pPr lvl="1"/>
            <a:r>
              <a:rPr lang="en-US" altLang="en-US"/>
              <a:t>M : N (many to many) relationship.</a:t>
            </a:r>
          </a:p>
        </p:txBody>
      </p:sp>
    </p:spTree>
    <p:extLst>
      <p:ext uri="{BB962C8B-B14F-4D97-AF65-F5344CB8AC3E}">
        <p14:creationId xmlns:p14="http://schemas.microsoft.com/office/powerpoint/2010/main" val="216959077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4434" name="Rectangle 2"/>
          <p:cNvSpPr>
            <a:spLocks noGrp="1" noChangeArrowheads="1"/>
          </p:cNvSpPr>
          <p:nvPr>
            <p:ph type="title"/>
          </p:nvPr>
        </p:nvSpPr>
        <p:spPr/>
        <p:txBody>
          <a:bodyPr/>
          <a:lstStyle/>
          <a:p>
            <a:r>
              <a:rPr lang="en-US" altLang="en-US"/>
              <a:t>The Degree of a Relationship</a:t>
            </a:r>
          </a:p>
        </p:txBody>
      </p:sp>
      <p:sp>
        <p:nvSpPr>
          <p:cNvPr id="10" name="Slide Number Placeholder 5"/>
          <p:cNvSpPr>
            <a:spLocks noGrp="1"/>
          </p:cNvSpPr>
          <p:nvPr>
            <p:ph type="sldNum" sz="quarter" idx="12"/>
          </p:nvPr>
        </p:nvSpPr>
        <p:spPr>
          <a:xfrm>
            <a:off x="6553200" y="6243638"/>
            <a:ext cx="2133600" cy="457200"/>
          </a:xfrm>
          <a:prstGeom prst="rect">
            <a:avLst/>
          </a:prstGeom>
        </p:spPr>
        <p:txBody>
          <a:bodyPr/>
          <a:lstStyle/>
          <a:p>
            <a:fld id="{FC334E9C-1010-42CB-8621-9F7F18B772C8}" type="slidenum">
              <a:rPr lang="en-US" altLang="en-US"/>
              <a:pPr/>
              <a:t>29</a:t>
            </a:fld>
            <a:endParaRPr lang="en-US" altLang="en-US"/>
          </a:p>
        </p:txBody>
      </p:sp>
      <p:sp>
        <p:nvSpPr>
          <p:cNvPr id="274435" name="Rectangle 3"/>
          <p:cNvSpPr>
            <a:spLocks noGrp="1" noChangeArrowheads="1"/>
          </p:cNvSpPr>
          <p:nvPr>
            <p:ph sz="quarter" idx="1"/>
          </p:nvPr>
        </p:nvSpPr>
        <p:spPr>
          <a:xfrm>
            <a:off x="468313" y="1988840"/>
            <a:ext cx="8229600" cy="1450756"/>
          </a:xfrm>
        </p:spPr>
        <p:txBody>
          <a:bodyPr>
            <a:normAutofit fontScale="70000" lnSpcReduction="20000"/>
          </a:bodyPr>
          <a:lstStyle/>
          <a:p>
            <a:r>
              <a:rPr lang="en-US" altLang="en-US" sz="2800" dirty="0"/>
              <a:t>One to One Relationship</a:t>
            </a:r>
          </a:p>
          <a:p>
            <a:pPr lvl="1"/>
            <a:r>
              <a:rPr lang="en-US" altLang="en-US" sz="2400" dirty="0"/>
              <a:t>The relationship between a salesperson and a customer can be said to be </a:t>
            </a:r>
          </a:p>
          <a:p>
            <a:pPr lvl="1"/>
            <a:r>
              <a:rPr lang="en-US" altLang="en-US" sz="2400" dirty="0"/>
              <a:t>1 : 1 if:-</a:t>
            </a:r>
          </a:p>
          <a:p>
            <a:pPr lvl="2"/>
            <a:r>
              <a:rPr lang="en-US" altLang="en-US" sz="2000" dirty="0"/>
              <a:t>a salesperson has at most one customer;</a:t>
            </a:r>
          </a:p>
          <a:p>
            <a:pPr lvl="2"/>
            <a:r>
              <a:rPr lang="en-US" altLang="en-US" sz="2000" dirty="0"/>
              <a:t>a customer interacts with at most one salesperson.</a:t>
            </a:r>
          </a:p>
        </p:txBody>
      </p:sp>
      <p:sp>
        <p:nvSpPr>
          <p:cNvPr id="274436" name="Text Box 4"/>
          <p:cNvSpPr txBox="1">
            <a:spLocks noChangeArrowheads="1"/>
          </p:cNvSpPr>
          <p:nvPr/>
        </p:nvSpPr>
        <p:spPr bwMode="auto">
          <a:xfrm>
            <a:off x="1600200" y="3733800"/>
            <a:ext cx="176530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Customer</a:t>
            </a:r>
          </a:p>
        </p:txBody>
      </p:sp>
      <p:sp>
        <p:nvSpPr>
          <p:cNvPr id="274437" name="Text Box 5"/>
          <p:cNvSpPr txBox="1">
            <a:spLocks noChangeArrowheads="1"/>
          </p:cNvSpPr>
          <p:nvPr/>
        </p:nvSpPr>
        <p:spPr bwMode="auto">
          <a:xfrm>
            <a:off x="6492875" y="3768725"/>
            <a:ext cx="212725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Salesperson</a:t>
            </a:r>
          </a:p>
        </p:txBody>
      </p:sp>
      <p:sp>
        <p:nvSpPr>
          <p:cNvPr id="274438" name="Rectangle 6"/>
          <p:cNvSpPr>
            <a:spLocks noChangeArrowheads="1"/>
          </p:cNvSpPr>
          <p:nvPr/>
        </p:nvSpPr>
        <p:spPr bwMode="auto">
          <a:xfrm>
            <a:off x="1387475" y="36925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4439" name="Rectangle 7"/>
          <p:cNvSpPr>
            <a:spLocks noChangeArrowheads="1"/>
          </p:cNvSpPr>
          <p:nvPr/>
        </p:nvSpPr>
        <p:spPr bwMode="auto">
          <a:xfrm>
            <a:off x="6492875" y="36925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4440" name="Line 8"/>
          <p:cNvSpPr>
            <a:spLocks noChangeShapeType="1"/>
          </p:cNvSpPr>
          <p:nvPr/>
        </p:nvSpPr>
        <p:spPr bwMode="auto">
          <a:xfrm>
            <a:off x="3444875" y="4073525"/>
            <a:ext cx="30480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4441" name="Text Box 9"/>
          <p:cNvSpPr txBox="1">
            <a:spLocks noChangeArrowheads="1"/>
          </p:cNvSpPr>
          <p:nvPr/>
        </p:nvSpPr>
        <p:spPr bwMode="auto">
          <a:xfrm>
            <a:off x="4038600" y="3657600"/>
            <a:ext cx="184943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a:latin typeface="Times New Roman" pitchFamily="18" charset="0"/>
              </a:rPr>
              <a:t>Interacts with</a:t>
            </a:r>
          </a:p>
        </p:txBody>
      </p:sp>
    </p:spTree>
    <p:extLst>
      <p:ext uri="{BB962C8B-B14F-4D97-AF65-F5344CB8AC3E}">
        <p14:creationId xmlns:p14="http://schemas.microsoft.com/office/powerpoint/2010/main" val="40546899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5458" name="Rectangle 2"/>
          <p:cNvSpPr>
            <a:spLocks noGrp="1" noChangeArrowheads="1"/>
          </p:cNvSpPr>
          <p:nvPr>
            <p:ph type="title"/>
          </p:nvPr>
        </p:nvSpPr>
        <p:spPr/>
        <p:txBody>
          <a:bodyPr/>
          <a:lstStyle/>
          <a:p>
            <a:r>
              <a:rPr lang="en-US" altLang="en-US"/>
              <a:t>The Degree of a Relationship</a:t>
            </a:r>
          </a:p>
        </p:txBody>
      </p:sp>
      <p:sp>
        <p:nvSpPr>
          <p:cNvPr id="275459" name="Rectangle 3"/>
          <p:cNvSpPr>
            <a:spLocks noGrp="1" noChangeArrowheads="1"/>
          </p:cNvSpPr>
          <p:nvPr>
            <p:ph sz="quarter" idx="1"/>
          </p:nvPr>
        </p:nvSpPr>
        <p:spPr>
          <a:xfrm>
            <a:off x="822959" y="1845734"/>
            <a:ext cx="7543801" cy="2046813"/>
          </a:xfrm>
        </p:spPr>
        <p:txBody>
          <a:bodyPr>
            <a:normAutofit fontScale="85000" lnSpcReduction="20000"/>
          </a:bodyPr>
          <a:lstStyle/>
          <a:p>
            <a:r>
              <a:rPr lang="en-US" altLang="en-US" sz="2400" dirty="0"/>
              <a:t>One to Many Relationship</a:t>
            </a:r>
          </a:p>
          <a:p>
            <a:pPr lvl="1"/>
            <a:r>
              <a:rPr lang="en-US" altLang="en-US" sz="2000" dirty="0"/>
              <a:t>The relationship between a salesperson and a customer can be said to be 1 : M if:-</a:t>
            </a:r>
          </a:p>
          <a:p>
            <a:pPr lvl="2"/>
            <a:r>
              <a:rPr lang="en-US" altLang="en-US" sz="1800" dirty="0"/>
              <a:t>a salesperson has many customers;</a:t>
            </a:r>
          </a:p>
          <a:p>
            <a:pPr lvl="2"/>
            <a:r>
              <a:rPr lang="en-US" altLang="en-US" sz="1800" dirty="0"/>
              <a:t>a customer interacts with at most one salesperson.</a:t>
            </a:r>
          </a:p>
          <a:p>
            <a:pPr marL="0" indent="0"/>
            <a:r>
              <a:rPr lang="en-US" altLang="en-US" sz="2400" dirty="0"/>
              <a:t>The crows foot is used to represent the many end of the relationship.</a:t>
            </a:r>
          </a:p>
        </p:txBody>
      </p:sp>
      <p:sp>
        <p:nvSpPr>
          <p:cNvPr id="275465" name="Text Box 9"/>
          <p:cNvSpPr txBox="1">
            <a:spLocks noChangeArrowheads="1"/>
          </p:cNvSpPr>
          <p:nvPr/>
        </p:nvSpPr>
        <p:spPr bwMode="auto">
          <a:xfrm>
            <a:off x="4061222" y="4105940"/>
            <a:ext cx="184943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dirty="0">
                <a:latin typeface="Times New Roman" pitchFamily="18" charset="0"/>
              </a:rPr>
              <a:t>Interacts with</a:t>
            </a:r>
          </a:p>
        </p:txBody>
      </p:sp>
      <p:grpSp>
        <p:nvGrpSpPr>
          <p:cNvPr id="2" name="Group 1"/>
          <p:cNvGrpSpPr/>
          <p:nvPr/>
        </p:nvGrpSpPr>
        <p:grpSpPr>
          <a:xfrm>
            <a:off x="1115616" y="4114800"/>
            <a:ext cx="7232650" cy="762000"/>
            <a:chOff x="1387475" y="4987925"/>
            <a:chExt cx="7232650" cy="762000"/>
          </a:xfrm>
        </p:grpSpPr>
        <p:sp>
          <p:nvSpPr>
            <p:cNvPr id="275460" name="Text Box 4"/>
            <p:cNvSpPr txBox="1">
              <a:spLocks noChangeArrowheads="1"/>
            </p:cNvSpPr>
            <p:nvPr/>
          </p:nvSpPr>
          <p:spPr bwMode="auto">
            <a:xfrm>
              <a:off x="1600200" y="5029200"/>
              <a:ext cx="176530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dirty="0">
                  <a:latin typeface="Times New Roman" pitchFamily="18" charset="0"/>
                </a:rPr>
                <a:t>Customer</a:t>
              </a:r>
            </a:p>
          </p:txBody>
        </p:sp>
        <p:sp>
          <p:nvSpPr>
            <p:cNvPr id="275461" name="Text Box 5"/>
            <p:cNvSpPr txBox="1">
              <a:spLocks noChangeArrowheads="1"/>
            </p:cNvSpPr>
            <p:nvPr/>
          </p:nvSpPr>
          <p:spPr bwMode="auto">
            <a:xfrm>
              <a:off x="6492875" y="5064125"/>
              <a:ext cx="212725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Salesperson</a:t>
              </a:r>
            </a:p>
          </p:txBody>
        </p:sp>
        <p:sp>
          <p:nvSpPr>
            <p:cNvPr id="275462" name="Rectangle 6"/>
            <p:cNvSpPr>
              <a:spLocks noChangeArrowheads="1"/>
            </p:cNvSpPr>
            <p:nvPr/>
          </p:nvSpPr>
          <p:spPr bwMode="auto">
            <a:xfrm>
              <a:off x="1387475" y="49879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5463" name="Rectangle 7"/>
            <p:cNvSpPr>
              <a:spLocks noChangeArrowheads="1"/>
            </p:cNvSpPr>
            <p:nvPr/>
          </p:nvSpPr>
          <p:spPr bwMode="auto">
            <a:xfrm>
              <a:off x="6492875" y="49879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5464" name="Line 8"/>
            <p:cNvSpPr>
              <a:spLocks noChangeShapeType="1"/>
            </p:cNvSpPr>
            <p:nvPr/>
          </p:nvSpPr>
          <p:spPr bwMode="auto">
            <a:xfrm>
              <a:off x="3429000" y="5334000"/>
              <a:ext cx="30480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5466" name="Line 10"/>
            <p:cNvSpPr>
              <a:spLocks noChangeShapeType="1"/>
            </p:cNvSpPr>
            <p:nvPr/>
          </p:nvSpPr>
          <p:spPr bwMode="auto">
            <a:xfrm>
              <a:off x="3429000" y="51816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5467" name="Line 11"/>
            <p:cNvSpPr>
              <a:spLocks noChangeShapeType="1"/>
            </p:cNvSpPr>
            <p:nvPr/>
          </p:nvSpPr>
          <p:spPr bwMode="auto">
            <a:xfrm flipV="1">
              <a:off x="3429000" y="53340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Tree>
    <p:extLst>
      <p:ext uri="{BB962C8B-B14F-4D97-AF65-F5344CB8AC3E}">
        <p14:creationId xmlns:p14="http://schemas.microsoft.com/office/powerpoint/2010/main" val="34999258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82" name="Rectangle 2"/>
          <p:cNvSpPr>
            <a:spLocks noGrp="1" noChangeArrowheads="1"/>
          </p:cNvSpPr>
          <p:nvPr>
            <p:ph type="title"/>
          </p:nvPr>
        </p:nvSpPr>
        <p:spPr/>
        <p:txBody>
          <a:bodyPr/>
          <a:lstStyle/>
          <a:p>
            <a:r>
              <a:rPr lang="en-US" altLang="en-US"/>
              <a:t>The Degree of a Relationship</a:t>
            </a:r>
          </a:p>
        </p:txBody>
      </p:sp>
      <p:sp>
        <p:nvSpPr>
          <p:cNvPr id="14" name="Slide Number Placeholder 5"/>
          <p:cNvSpPr>
            <a:spLocks noGrp="1"/>
          </p:cNvSpPr>
          <p:nvPr>
            <p:ph type="sldNum" sz="quarter" idx="12"/>
          </p:nvPr>
        </p:nvSpPr>
        <p:spPr>
          <a:xfrm>
            <a:off x="6553200" y="6243638"/>
            <a:ext cx="2133600" cy="457200"/>
          </a:xfrm>
          <a:prstGeom prst="rect">
            <a:avLst/>
          </a:prstGeom>
        </p:spPr>
        <p:txBody>
          <a:bodyPr/>
          <a:lstStyle/>
          <a:p>
            <a:fld id="{030D8612-EDD7-4205-96A1-A945EC9D6E75}" type="slidenum">
              <a:rPr lang="en-US" altLang="en-US"/>
              <a:pPr/>
              <a:t>31</a:t>
            </a:fld>
            <a:endParaRPr lang="en-US" altLang="en-US"/>
          </a:p>
        </p:txBody>
      </p:sp>
      <p:sp>
        <p:nvSpPr>
          <p:cNvPr id="276483" name="Rectangle 3"/>
          <p:cNvSpPr>
            <a:spLocks noGrp="1" noChangeArrowheads="1"/>
          </p:cNvSpPr>
          <p:nvPr>
            <p:ph sz="quarter" idx="1"/>
          </p:nvPr>
        </p:nvSpPr>
        <p:spPr>
          <a:xfrm>
            <a:off x="822959" y="1845734"/>
            <a:ext cx="7543801" cy="2087322"/>
          </a:xfrm>
        </p:spPr>
        <p:txBody>
          <a:bodyPr>
            <a:normAutofit fontScale="77500" lnSpcReduction="20000"/>
          </a:bodyPr>
          <a:lstStyle/>
          <a:p>
            <a:r>
              <a:rPr lang="en-US" altLang="en-US" sz="2800" dirty="0"/>
              <a:t>Many to Many Relationship</a:t>
            </a:r>
          </a:p>
          <a:p>
            <a:pPr lvl="1"/>
            <a:r>
              <a:rPr lang="en-US" altLang="en-US" sz="2400" dirty="0"/>
              <a:t>The relationship between a salesperson and customer can be said to be M : N if:-</a:t>
            </a:r>
          </a:p>
          <a:p>
            <a:pPr lvl="2"/>
            <a:r>
              <a:rPr lang="en-US" altLang="en-US" sz="2000" dirty="0"/>
              <a:t>a salesperson has many customers;</a:t>
            </a:r>
          </a:p>
          <a:p>
            <a:pPr lvl="2"/>
            <a:r>
              <a:rPr lang="en-US" altLang="en-US" sz="2000" dirty="0"/>
              <a:t>a customer interacts with many salespersons.</a:t>
            </a:r>
          </a:p>
          <a:p>
            <a:pPr lvl="2"/>
            <a:endParaRPr lang="en-US" altLang="en-US" sz="2000" dirty="0"/>
          </a:p>
          <a:p>
            <a:r>
              <a:rPr lang="en-US" altLang="en-US" sz="2400" dirty="0"/>
              <a:t>The crows foot is used to represent the many end of the relationship.</a:t>
            </a:r>
          </a:p>
        </p:txBody>
      </p:sp>
      <p:grpSp>
        <p:nvGrpSpPr>
          <p:cNvPr id="2" name="Group 1"/>
          <p:cNvGrpSpPr/>
          <p:nvPr/>
        </p:nvGrpSpPr>
        <p:grpSpPr>
          <a:xfrm>
            <a:off x="1387475" y="4150408"/>
            <a:ext cx="7232650" cy="873125"/>
            <a:chOff x="1387475" y="4876800"/>
            <a:chExt cx="7232650" cy="873125"/>
          </a:xfrm>
        </p:grpSpPr>
        <p:sp>
          <p:nvSpPr>
            <p:cNvPr id="276484" name="Text Box 4"/>
            <p:cNvSpPr txBox="1">
              <a:spLocks noChangeArrowheads="1"/>
            </p:cNvSpPr>
            <p:nvPr/>
          </p:nvSpPr>
          <p:spPr bwMode="auto">
            <a:xfrm>
              <a:off x="1600200" y="5029200"/>
              <a:ext cx="176530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dirty="0">
                  <a:latin typeface="Times New Roman" pitchFamily="18" charset="0"/>
                </a:rPr>
                <a:t>Customer</a:t>
              </a:r>
            </a:p>
          </p:txBody>
        </p:sp>
        <p:sp>
          <p:nvSpPr>
            <p:cNvPr id="276485" name="Text Box 5"/>
            <p:cNvSpPr txBox="1">
              <a:spLocks noChangeArrowheads="1"/>
            </p:cNvSpPr>
            <p:nvPr/>
          </p:nvSpPr>
          <p:spPr bwMode="auto">
            <a:xfrm>
              <a:off x="6492875" y="5064125"/>
              <a:ext cx="212725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Salesperson</a:t>
              </a:r>
            </a:p>
          </p:txBody>
        </p:sp>
        <p:sp>
          <p:nvSpPr>
            <p:cNvPr id="276486" name="Rectangle 6"/>
            <p:cNvSpPr>
              <a:spLocks noChangeArrowheads="1"/>
            </p:cNvSpPr>
            <p:nvPr/>
          </p:nvSpPr>
          <p:spPr bwMode="auto">
            <a:xfrm>
              <a:off x="1387475" y="49879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6487" name="Rectangle 7"/>
            <p:cNvSpPr>
              <a:spLocks noChangeArrowheads="1"/>
            </p:cNvSpPr>
            <p:nvPr/>
          </p:nvSpPr>
          <p:spPr bwMode="auto">
            <a:xfrm>
              <a:off x="6492875" y="49879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6488" name="Line 8"/>
            <p:cNvSpPr>
              <a:spLocks noChangeShapeType="1"/>
            </p:cNvSpPr>
            <p:nvPr/>
          </p:nvSpPr>
          <p:spPr bwMode="auto">
            <a:xfrm>
              <a:off x="3429000" y="5334000"/>
              <a:ext cx="30480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6489" name="Text Box 9"/>
            <p:cNvSpPr txBox="1">
              <a:spLocks noChangeArrowheads="1"/>
            </p:cNvSpPr>
            <p:nvPr/>
          </p:nvSpPr>
          <p:spPr bwMode="auto">
            <a:xfrm>
              <a:off x="4038600" y="4876800"/>
              <a:ext cx="184943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a:latin typeface="Times New Roman" pitchFamily="18" charset="0"/>
                </a:rPr>
                <a:t>Interacts with</a:t>
              </a:r>
            </a:p>
          </p:txBody>
        </p:sp>
        <p:sp>
          <p:nvSpPr>
            <p:cNvPr id="276490" name="Line 10"/>
            <p:cNvSpPr>
              <a:spLocks noChangeShapeType="1"/>
            </p:cNvSpPr>
            <p:nvPr/>
          </p:nvSpPr>
          <p:spPr bwMode="auto">
            <a:xfrm>
              <a:off x="3429000" y="51816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6491" name="Line 11"/>
            <p:cNvSpPr>
              <a:spLocks noChangeShapeType="1"/>
            </p:cNvSpPr>
            <p:nvPr/>
          </p:nvSpPr>
          <p:spPr bwMode="auto">
            <a:xfrm flipV="1">
              <a:off x="3429000" y="53340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6492" name="Line 12"/>
            <p:cNvSpPr>
              <a:spLocks noChangeShapeType="1"/>
            </p:cNvSpPr>
            <p:nvPr/>
          </p:nvSpPr>
          <p:spPr bwMode="auto">
            <a:xfrm>
              <a:off x="5867400" y="53340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6493" name="Line 13"/>
            <p:cNvSpPr>
              <a:spLocks noChangeShapeType="1"/>
            </p:cNvSpPr>
            <p:nvPr/>
          </p:nvSpPr>
          <p:spPr bwMode="auto">
            <a:xfrm flipV="1">
              <a:off x="5867400" y="51816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Tree>
    <p:extLst>
      <p:ext uri="{BB962C8B-B14F-4D97-AF65-F5344CB8AC3E}">
        <p14:creationId xmlns:p14="http://schemas.microsoft.com/office/powerpoint/2010/main" val="394729137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506" name="Rectangle 2"/>
          <p:cNvSpPr>
            <a:spLocks noGrp="1" noChangeArrowheads="1"/>
          </p:cNvSpPr>
          <p:nvPr>
            <p:ph type="title"/>
          </p:nvPr>
        </p:nvSpPr>
        <p:spPr/>
        <p:txBody>
          <a:bodyPr/>
          <a:lstStyle/>
          <a:p>
            <a:r>
              <a:rPr lang="en-US" altLang="en-US"/>
              <a:t>Membership Class</a:t>
            </a:r>
          </a:p>
        </p:txBody>
      </p:sp>
      <p:sp>
        <p:nvSpPr>
          <p:cNvPr id="4" name="Slide Number Placeholder 5"/>
          <p:cNvSpPr>
            <a:spLocks noGrp="1"/>
          </p:cNvSpPr>
          <p:nvPr>
            <p:ph type="sldNum" sz="quarter" idx="12"/>
          </p:nvPr>
        </p:nvSpPr>
        <p:spPr>
          <a:xfrm>
            <a:off x="6553200" y="6243638"/>
            <a:ext cx="2133600" cy="457200"/>
          </a:xfrm>
          <a:prstGeom prst="rect">
            <a:avLst/>
          </a:prstGeom>
        </p:spPr>
        <p:txBody>
          <a:bodyPr/>
          <a:lstStyle/>
          <a:p>
            <a:fld id="{987AB684-B1E0-486B-AF00-9589D8FF026B}" type="slidenum">
              <a:rPr lang="en-US" altLang="en-US"/>
              <a:pPr/>
              <a:t>32</a:t>
            </a:fld>
            <a:endParaRPr lang="en-US" altLang="en-US"/>
          </a:p>
        </p:txBody>
      </p:sp>
      <p:sp>
        <p:nvSpPr>
          <p:cNvPr id="277507" name="Rectangle 3"/>
          <p:cNvSpPr>
            <a:spLocks noGrp="1" noChangeArrowheads="1"/>
          </p:cNvSpPr>
          <p:nvPr>
            <p:ph sz="quarter" idx="1"/>
          </p:nvPr>
        </p:nvSpPr>
        <p:spPr/>
        <p:txBody>
          <a:bodyPr/>
          <a:lstStyle/>
          <a:p>
            <a:pPr marL="0" indent="0"/>
            <a:r>
              <a:rPr lang="en-US" altLang="en-US" sz="2400" dirty="0"/>
              <a:t>Suppose the relationship between a patient and a hospital ward can be detailed as follows:</a:t>
            </a:r>
          </a:p>
          <a:p>
            <a:pPr lvl="1"/>
            <a:r>
              <a:rPr lang="en-US" altLang="en-US" sz="2000" dirty="0"/>
              <a:t>every patient must be allocated to a ward;</a:t>
            </a:r>
          </a:p>
          <a:p>
            <a:pPr lvl="1"/>
            <a:r>
              <a:rPr lang="en-US" altLang="en-US" sz="2000" dirty="0"/>
              <a:t>a ward may exist without any patients.</a:t>
            </a:r>
          </a:p>
          <a:p>
            <a:pPr lvl="1"/>
            <a:endParaRPr lang="en-US" altLang="en-US" sz="2000" dirty="0"/>
          </a:p>
          <a:p>
            <a:pPr marL="0" indent="0"/>
            <a:r>
              <a:rPr lang="en-US" altLang="en-US" sz="2400" dirty="0"/>
              <a:t>The membership of patient in the ‘allocated’ relationship is </a:t>
            </a:r>
            <a:r>
              <a:rPr lang="en-US" altLang="en-US" sz="2400" b="1" dirty="0"/>
              <a:t>mandatory </a:t>
            </a:r>
            <a:r>
              <a:rPr lang="en-US" altLang="en-US" sz="2400" dirty="0"/>
              <a:t>(every patient must be allocated to a ward).</a:t>
            </a:r>
          </a:p>
          <a:p>
            <a:pPr marL="0" indent="0"/>
            <a:r>
              <a:rPr lang="en-US" altLang="en-US" sz="2400" dirty="0"/>
              <a:t>The membership of the ward in the allocated relationship is </a:t>
            </a:r>
            <a:r>
              <a:rPr lang="en-US" altLang="en-US" sz="2400" b="1" dirty="0"/>
              <a:t>optional</a:t>
            </a:r>
            <a:r>
              <a:rPr lang="en-US" altLang="en-US" sz="2400" dirty="0"/>
              <a:t> (a ward may exist without any patients).</a:t>
            </a:r>
          </a:p>
          <a:p>
            <a:endParaRPr lang="en-US" altLang="en-US" sz="2400" dirty="0"/>
          </a:p>
          <a:p>
            <a:endParaRPr lang="en-US" altLang="en-US" sz="2400" dirty="0"/>
          </a:p>
          <a:p>
            <a:endParaRPr lang="en-US" altLang="en-US" sz="2400" dirty="0"/>
          </a:p>
        </p:txBody>
      </p:sp>
    </p:spTree>
    <p:extLst>
      <p:ext uri="{BB962C8B-B14F-4D97-AF65-F5344CB8AC3E}">
        <p14:creationId xmlns:p14="http://schemas.microsoft.com/office/powerpoint/2010/main" val="243813702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8530" name="Rectangle 2"/>
          <p:cNvSpPr>
            <a:spLocks noGrp="1" noChangeArrowheads="1"/>
          </p:cNvSpPr>
          <p:nvPr>
            <p:ph type="title"/>
          </p:nvPr>
        </p:nvSpPr>
        <p:spPr/>
        <p:txBody>
          <a:bodyPr/>
          <a:lstStyle/>
          <a:p>
            <a:r>
              <a:rPr lang="en-US" altLang="en-US"/>
              <a:t>Membership Class Notation</a:t>
            </a:r>
          </a:p>
        </p:txBody>
      </p:sp>
      <p:sp>
        <p:nvSpPr>
          <p:cNvPr id="19" name="Slide Number Placeholder 5"/>
          <p:cNvSpPr>
            <a:spLocks noGrp="1"/>
          </p:cNvSpPr>
          <p:nvPr>
            <p:ph type="sldNum" sz="quarter" idx="12"/>
          </p:nvPr>
        </p:nvSpPr>
        <p:spPr>
          <a:xfrm>
            <a:off x="6553200" y="6243638"/>
            <a:ext cx="2133600" cy="457200"/>
          </a:xfrm>
          <a:prstGeom prst="rect">
            <a:avLst/>
          </a:prstGeom>
        </p:spPr>
        <p:txBody>
          <a:bodyPr/>
          <a:lstStyle/>
          <a:p>
            <a:fld id="{401B2470-6FD9-4EFD-90DB-5FE656E77B66}" type="slidenum">
              <a:rPr lang="en-US" altLang="en-US"/>
              <a:pPr/>
              <a:t>33</a:t>
            </a:fld>
            <a:endParaRPr lang="en-US" altLang="en-US"/>
          </a:p>
        </p:txBody>
      </p:sp>
      <p:sp>
        <p:nvSpPr>
          <p:cNvPr id="278531" name="Rectangle 3"/>
          <p:cNvSpPr>
            <a:spLocks noGrp="1" noChangeArrowheads="1"/>
          </p:cNvSpPr>
          <p:nvPr>
            <p:ph sz="quarter" idx="1"/>
          </p:nvPr>
        </p:nvSpPr>
        <p:spPr>
          <a:xfrm>
            <a:off x="822959" y="1845733"/>
            <a:ext cx="7543801" cy="1429277"/>
          </a:xfrm>
        </p:spPr>
        <p:txBody>
          <a:bodyPr>
            <a:normAutofit fontScale="55000" lnSpcReduction="20000"/>
          </a:bodyPr>
          <a:lstStyle/>
          <a:p>
            <a:r>
              <a:rPr lang="en-US" altLang="en-US" sz="1800" dirty="0"/>
              <a:t>Mandatory membership</a:t>
            </a:r>
          </a:p>
          <a:p>
            <a:pPr lvl="1"/>
            <a:r>
              <a:rPr lang="en-US" altLang="en-US" dirty="0"/>
              <a:t>in a mandatory membership class, we draw a dot inside the entity symbol (rectangle).</a:t>
            </a:r>
          </a:p>
          <a:p>
            <a:pPr lvl="1"/>
            <a:endParaRPr lang="en-US" altLang="en-US" dirty="0"/>
          </a:p>
          <a:p>
            <a:r>
              <a:rPr lang="en-US" altLang="en-US" sz="1800" dirty="0"/>
              <a:t>Optional Membership</a:t>
            </a:r>
          </a:p>
          <a:p>
            <a:pPr lvl="1"/>
            <a:r>
              <a:rPr lang="en-US" altLang="en-US" dirty="0"/>
              <a:t>in an optional membership class, we draw a dot on the relationship line, prior to any crows foot (used to indicated a many side of a relationship).</a:t>
            </a:r>
          </a:p>
        </p:txBody>
      </p:sp>
      <p:grpSp>
        <p:nvGrpSpPr>
          <p:cNvPr id="2" name="Group 1"/>
          <p:cNvGrpSpPr/>
          <p:nvPr/>
        </p:nvGrpSpPr>
        <p:grpSpPr>
          <a:xfrm>
            <a:off x="971600" y="3255962"/>
            <a:ext cx="7232650" cy="1939925"/>
            <a:chOff x="1235075" y="4114800"/>
            <a:chExt cx="7232650" cy="1939925"/>
          </a:xfrm>
        </p:grpSpPr>
        <p:sp>
          <p:nvSpPr>
            <p:cNvPr id="278532" name="Text Box 4"/>
            <p:cNvSpPr txBox="1">
              <a:spLocks noChangeArrowheads="1"/>
            </p:cNvSpPr>
            <p:nvPr/>
          </p:nvSpPr>
          <p:spPr bwMode="auto">
            <a:xfrm>
              <a:off x="1600200" y="4343400"/>
              <a:ext cx="1312863"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Patient</a:t>
              </a:r>
            </a:p>
          </p:txBody>
        </p:sp>
        <p:sp>
          <p:nvSpPr>
            <p:cNvPr id="278533" name="Text Box 5"/>
            <p:cNvSpPr txBox="1">
              <a:spLocks noChangeArrowheads="1"/>
            </p:cNvSpPr>
            <p:nvPr/>
          </p:nvSpPr>
          <p:spPr bwMode="auto">
            <a:xfrm>
              <a:off x="6858000" y="4343400"/>
              <a:ext cx="1087438"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Ward</a:t>
              </a:r>
            </a:p>
          </p:txBody>
        </p:sp>
        <p:sp>
          <p:nvSpPr>
            <p:cNvPr id="278534" name="Rectangle 6"/>
            <p:cNvSpPr>
              <a:spLocks noChangeArrowheads="1"/>
            </p:cNvSpPr>
            <p:nvPr/>
          </p:nvSpPr>
          <p:spPr bwMode="auto">
            <a:xfrm>
              <a:off x="1235075" y="42259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8535" name="Rectangle 7"/>
            <p:cNvSpPr>
              <a:spLocks noChangeArrowheads="1"/>
            </p:cNvSpPr>
            <p:nvPr/>
          </p:nvSpPr>
          <p:spPr bwMode="auto">
            <a:xfrm>
              <a:off x="6340475" y="42259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8536" name="Line 8"/>
            <p:cNvSpPr>
              <a:spLocks noChangeShapeType="1"/>
            </p:cNvSpPr>
            <p:nvPr/>
          </p:nvSpPr>
          <p:spPr bwMode="auto">
            <a:xfrm>
              <a:off x="3276600" y="4581525"/>
              <a:ext cx="3167063" cy="0"/>
            </a:xfrm>
            <a:prstGeom prst="line">
              <a:avLst/>
            </a:prstGeom>
            <a:noFill/>
            <a:ln w="9525">
              <a:solidFill>
                <a:schemeClr val="tx1"/>
              </a:solidFill>
              <a:round/>
              <a:headEn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8537" name="Text Box 9"/>
            <p:cNvSpPr txBox="1">
              <a:spLocks noChangeArrowheads="1"/>
            </p:cNvSpPr>
            <p:nvPr/>
          </p:nvSpPr>
          <p:spPr bwMode="auto">
            <a:xfrm>
              <a:off x="4191000" y="4114800"/>
              <a:ext cx="136683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a:latin typeface="Times New Roman" pitchFamily="18" charset="0"/>
                </a:rPr>
                <a:t>Allocated</a:t>
              </a:r>
            </a:p>
          </p:txBody>
        </p:sp>
        <p:sp>
          <p:nvSpPr>
            <p:cNvPr id="278538" name="Line 10"/>
            <p:cNvSpPr>
              <a:spLocks noChangeShapeType="1"/>
            </p:cNvSpPr>
            <p:nvPr/>
          </p:nvSpPr>
          <p:spPr bwMode="auto">
            <a:xfrm>
              <a:off x="3276600" y="44196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8539" name="Line 11"/>
            <p:cNvSpPr>
              <a:spLocks noChangeShapeType="1"/>
            </p:cNvSpPr>
            <p:nvPr/>
          </p:nvSpPr>
          <p:spPr bwMode="auto">
            <a:xfrm flipV="1">
              <a:off x="3276600" y="4581525"/>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8540" name="Text Box 12"/>
            <p:cNvSpPr txBox="1">
              <a:spLocks noChangeArrowheads="1"/>
            </p:cNvSpPr>
            <p:nvPr/>
          </p:nvSpPr>
          <p:spPr bwMode="auto">
            <a:xfrm>
              <a:off x="1447800" y="5334000"/>
              <a:ext cx="176530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Customer</a:t>
              </a:r>
            </a:p>
          </p:txBody>
        </p:sp>
        <p:sp>
          <p:nvSpPr>
            <p:cNvPr id="278541" name="Text Box 13"/>
            <p:cNvSpPr txBox="1">
              <a:spLocks noChangeArrowheads="1"/>
            </p:cNvSpPr>
            <p:nvPr/>
          </p:nvSpPr>
          <p:spPr bwMode="auto">
            <a:xfrm>
              <a:off x="6340475" y="5368925"/>
              <a:ext cx="212725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Salesperson</a:t>
              </a:r>
            </a:p>
          </p:txBody>
        </p:sp>
        <p:sp>
          <p:nvSpPr>
            <p:cNvPr id="278542" name="Rectangle 14"/>
            <p:cNvSpPr>
              <a:spLocks noChangeArrowheads="1"/>
            </p:cNvSpPr>
            <p:nvPr/>
          </p:nvSpPr>
          <p:spPr bwMode="auto">
            <a:xfrm>
              <a:off x="1235075" y="52927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8543" name="Rectangle 15"/>
            <p:cNvSpPr>
              <a:spLocks noChangeArrowheads="1"/>
            </p:cNvSpPr>
            <p:nvPr/>
          </p:nvSpPr>
          <p:spPr bwMode="auto">
            <a:xfrm>
              <a:off x="6340475" y="52927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8544" name="Line 16"/>
            <p:cNvSpPr>
              <a:spLocks noChangeShapeType="1"/>
            </p:cNvSpPr>
            <p:nvPr/>
          </p:nvSpPr>
          <p:spPr bwMode="auto">
            <a:xfrm flipV="1">
              <a:off x="3348038" y="5661025"/>
              <a:ext cx="2952750" cy="0"/>
            </a:xfrm>
            <a:prstGeom prst="line">
              <a:avLst/>
            </a:prstGeom>
            <a:noFill/>
            <a:ln w="9525">
              <a:solidFill>
                <a:schemeClr val="tx1"/>
              </a:solidFill>
              <a:round/>
              <a:headEnd type="oval" w="med" len="me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8545" name="Text Box 17"/>
            <p:cNvSpPr txBox="1">
              <a:spLocks noChangeArrowheads="1"/>
            </p:cNvSpPr>
            <p:nvPr/>
          </p:nvSpPr>
          <p:spPr bwMode="auto">
            <a:xfrm>
              <a:off x="3886200" y="5181600"/>
              <a:ext cx="184943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a:latin typeface="Times New Roman" pitchFamily="18" charset="0"/>
                </a:rPr>
                <a:t>Interacts with</a:t>
              </a:r>
            </a:p>
          </p:txBody>
        </p:sp>
        <p:sp>
          <p:nvSpPr>
            <p:cNvPr id="278546" name="Line 18"/>
            <p:cNvSpPr>
              <a:spLocks noChangeShapeType="1"/>
            </p:cNvSpPr>
            <p:nvPr/>
          </p:nvSpPr>
          <p:spPr bwMode="auto">
            <a:xfrm>
              <a:off x="3200400" y="4572000"/>
              <a:ext cx="0" cy="0"/>
            </a:xfrm>
            <a:prstGeom prst="line">
              <a:avLst/>
            </a:prstGeom>
            <a:noFill/>
            <a:ln w="9525">
              <a:solidFill>
                <a:schemeClr val="tx1"/>
              </a:solidFill>
              <a:round/>
              <a:headEnd type="oval" w="med" len="me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Tree>
    <p:extLst>
      <p:ext uri="{BB962C8B-B14F-4D97-AF65-F5344CB8AC3E}">
        <p14:creationId xmlns:p14="http://schemas.microsoft.com/office/powerpoint/2010/main" val="1350610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9554" name="Rectangle 2"/>
          <p:cNvSpPr>
            <a:spLocks noGrp="1" noChangeArrowheads="1"/>
          </p:cNvSpPr>
          <p:nvPr>
            <p:ph type="title"/>
          </p:nvPr>
        </p:nvSpPr>
        <p:spPr/>
        <p:txBody>
          <a:bodyPr>
            <a:normAutofit fontScale="90000"/>
          </a:bodyPr>
          <a:lstStyle/>
          <a:p>
            <a:r>
              <a:rPr lang="en-US" altLang="en-US"/>
              <a:t>Validating an ER Model Against Requirements</a:t>
            </a:r>
          </a:p>
        </p:txBody>
      </p:sp>
      <p:sp>
        <p:nvSpPr>
          <p:cNvPr id="24" name="Slide Number Placeholder 4"/>
          <p:cNvSpPr>
            <a:spLocks noGrp="1"/>
          </p:cNvSpPr>
          <p:nvPr>
            <p:ph type="sldNum" sz="quarter" idx="12"/>
          </p:nvPr>
        </p:nvSpPr>
        <p:spPr/>
        <p:txBody>
          <a:bodyPr>
            <a:normAutofit fontScale="85000" lnSpcReduction="20000"/>
          </a:bodyPr>
          <a:lstStyle/>
          <a:p>
            <a:fld id="{89FEFD99-B6D0-45EE-8235-960B6BFD1759}" type="slidenum">
              <a:rPr lang="en-US" altLang="en-US"/>
              <a:pPr/>
              <a:t>34</a:t>
            </a:fld>
            <a:endParaRPr lang="en-US" altLang="en-US"/>
          </a:p>
        </p:txBody>
      </p:sp>
      <p:sp>
        <p:nvSpPr>
          <p:cNvPr id="279555" name="Text Box 3"/>
          <p:cNvSpPr txBox="1">
            <a:spLocks noChangeArrowheads="1"/>
          </p:cNvSpPr>
          <p:nvPr/>
        </p:nvSpPr>
        <p:spPr bwMode="auto">
          <a:xfrm>
            <a:off x="1066800" y="1687513"/>
            <a:ext cx="7634288"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dirty="0">
                <a:latin typeface="Times New Roman" pitchFamily="18" charset="0"/>
              </a:rPr>
              <a:t>Suppose we have the following ER model for an Educational</a:t>
            </a:r>
          </a:p>
          <a:p>
            <a:r>
              <a:rPr lang="en-US" altLang="en-US" sz="2400" dirty="0">
                <a:latin typeface="Times New Roman" pitchFamily="18" charset="0"/>
              </a:rPr>
              <a:t>Establishment:</a:t>
            </a:r>
          </a:p>
        </p:txBody>
      </p:sp>
      <p:sp>
        <p:nvSpPr>
          <p:cNvPr id="279556" name="Text Box 4"/>
          <p:cNvSpPr txBox="1">
            <a:spLocks noChangeArrowheads="1"/>
          </p:cNvSpPr>
          <p:nvPr/>
        </p:nvSpPr>
        <p:spPr bwMode="auto">
          <a:xfrm>
            <a:off x="1066800" y="2895600"/>
            <a:ext cx="2103438"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Department</a:t>
            </a:r>
          </a:p>
        </p:txBody>
      </p:sp>
      <p:sp>
        <p:nvSpPr>
          <p:cNvPr id="279557" name="Text Box 5"/>
          <p:cNvSpPr txBox="1">
            <a:spLocks noChangeArrowheads="1"/>
          </p:cNvSpPr>
          <p:nvPr/>
        </p:nvSpPr>
        <p:spPr bwMode="auto">
          <a:xfrm>
            <a:off x="6781800" y="2895600"/>
            <a:ext cx="973138"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Staff</a:t>
            </a:r>
          </a:p>
        </p:txBody>
      </p:sp>
      <p:sp>
        <p:nvSpPr>
          <p:cNvPr id="279558" name="Rectangle 6"/>
          <p:cNvSpPr>
            <a:spLocks noChangeArrowheads="1"/>
          </p:cNvSpPr>
          <p:nvPr/>
        </p:nvSpPr>
        <p:spPr bwMode="auto">
          <a:xfrm>
            <a:off x="1158875" y="27781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9559" name="Rectangle 7"/>
          <p:cNvSpPr>
            <a:spLocks noChangeArrowheads="1"/>
          </p:cNvSpPr>
          <p:nvPr/>
        </p:nvSpPr>
        <p:spPr bwMode="auto">
          <a:xfrm>
            <a:off x="6264275" y="27781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9560" name="Line 8"/>
          <p:cNvSpPr>
            <a:spLocks noChangeShapeType="1"/>
          </p:cNvSpPr>
          <p:nvPr/>
        </p:nvSpPr>
        <p:spPr bwMode="auto">
          <a:xfrm>
            <a:off x="3200400" y="3124200"/>
            <a:ext cx="3124200" cy="0"/>
          </a:xfrm>
          <a:prstGeom prst="line">
            <a:avLst/>
          </a:prstGeom>
          <a:noFill/>
          <a:ln w="9525">
            <a:solidFill>
              <a:schemeClr val="tx1"/>
            </a:solidFill>
            <a:round/>
            <a:headEn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9561" name="Line 9"/>
          <p:cNvSpPr>
            <a:spLocks noChangeShapeType="1"/>
          </p:cNvSpPr>
          <p:nvPr/>
        </p:nvSpPr>
        <p:spPr bwMode="auto">
          <a:xfrm>
            <a:off x="5638800" y="31242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9562" name="Line 10"/>
          <p:cNvSpPr>
            <a:spLocks noChangeShapeType="1"/>
          </p:cNvSpPr>
          <p:nvPr/>
        </p:nvSpPr>
        <p:spPr bwMode="auto">
          <a:xfrm flipV="1">
            <a:off x="5638800" y="29718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9563" name="Text Box 11"/>
          <p:cNvSpPr txBox="1">
            <a:spLocks noChangeArrowheads="1"/>
          </p:cNvSpPr>
          <p:nvPr/>
        </p:nvSpPr>
        <p:spPr bwMode="auto">
          <a:xfrm>
            <a:off x="1066800" y="5029200"/>
            <a:ext cx="217170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Registration</a:t>
            </a:r>
          </a:p>
        </p:txBody>
      </p:sp>
      <p:sp>
        <p:nvSpPr>
          <p:cNvPr id="279564" name="Text Box 12"/>
          <p:cNvSpPr txBox="1">
            <a:spLocks noChangeArrowheads="1"/>
          </p:cNvSpPr>
          <p:nvPr/>
        </p:nvSpPr>
        <p:spPr bwMode="auto">
          <a:xfrm>
            <a:off x="6629400" y="5029200"/>
            <a:ext cx="1336675"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Course</a:t>
            </a:r>
          </a:p>
        </p:txBody>
      </p:sp>
      <p:sp>
        <p:nvSpPr>
          <p:cNvPr id="279565" name="Rectangle 13"/>
          <p:cNvSpPr>
            <a:spLocks noChangeArrowheads="1"/>
          </p:cNvSpPr>
          <p:nvPr/>
        </p:nvSpPr>
        <p:spPr bwMode="auto">
          <a:xfrm>
            <a:off x="1158875" y="49117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9566" name="Rectangle 14"/>
          <p:cNvSpPr>
            <a:spLocks noChangeArrowheads="1"/>
          </p:cNvSpPr>
          <p:nvPr/>
        </p:nvSpPr>
        <p:spPr bwMode="auto">
          <a:xfrm>
            <a:off x="6264275" y="49117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9567" name="Line 15"/>
          <p:cNvSpPr>
            <a:spLocks noChangeShapeType="1"/>
          </p:cNvSpPr>
          <p:nvPr/>
        </p:nvSpPr>
        <p:spPr bwMode="auto">
          <a:xfrm flipV="1">
            <a:off x="3132138" y="5257800"/>
            <a:ext cx="3192462" cy="42863"/>
          </a:xfrm>
          <a:prstGeom prst="line">
            <a:avLst/>
          </a:prstGeom>
          <a:noFill/>
          <a:ln w="9525">
            <a:solidFill>
              <a:schemeClr val="tx1"/>
            </a:solidFill>
            <a:round/>
            <a:headEnd type="oval" w="med" len="me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9568" name="Line 16"/>
          <p:cNvSpPr>
            <a:spLocks noChangeShapeType="1"/>
          </p:cNvSpPr>
          <p:nvPr/>
        </p:nvSpPr>
        <p:spPr bwMode="auto">
          <a:xfrm>
            <a:off x="3124200" y="3124200"/>
            <a:ext cx="0" cy="0"/>
          </a:xfrm>
          <a:prstGeom prst="line">
            <a:avLst/>
          </a:prstGeom>
          <a:noFill/>
          <a:ln w="9525">
            <a:solidFill>
              <a:schemeClr val="tx1"/>
            </a:solidFill>
            <a:round/>
            <a:headEnd type="oval" w="med" len="me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9570" name="Line 18"/>
          <p:cNvSpPr>
            <a:spLocks noChangeShapeType="1"/>
          </p:cNvSpPr>
          <p:nvPr/>
        </p:nvSpPr>
        <p:spPr bwMode="auto">
          <a:xfrm flipV="1">
            <a:off x="3203575" y="5300663"/>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9571" name="Line 19"/>
          <p:cNvSpPr>
            <a:spLocks noChangeShapeType="1"/>
          </p:cNvSpPr>
          <p:nvPr/>
        </p:nvSpPr>
        <p:spPr bwMode="auto">
          <a:xfrm>
            <a:off x="3203575" y="5157788"/>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9572" name="Line 20"/>
          <p:cNvSpPr>
            <a:spLocks noChangeShapeType="1"/>
          </p:cNvSpPr>
          <p:nvPr/>
        </p:nvSpPr>
        <p:spPr bwMode="auto">
          <a:xfrm>
            <a:off x="2438400" y="3505200"/>
            <a:ext cx="0" cy="609600"/>
          </a:xfrm>
          <a:prstGeom prst="line">
            <a:avLst/>
          </a:prstGeom>
          <a:noFill/>
          <a:ln w="9525">
            <a:solidFill>
              <a:schemeClr val="tx1"/>
            </a:solidFill>
            <a:round/>
            <a:headEnd type="oval"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9573" name="Line 21"/>
          <p:cNvSpPr>
            <a:spLocks noChangeShapeType="1"/>
          </p:cNvSpPr>
          <p:nvPr/>
        </p:nvSpPr>
        <p:spPr bwMode="auto">
          <a:xfrm>
            <a:off x="2438400" y="4114800"/>
            <a:ext cx="43434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9574" name="Line 22"/>
          <p:cNvSpPr>
            <a:spLocks noChangeShapeType="1"/>
          </p:cNvSpPr>
          <p:nvPr/>
        </p:nvSpPr>
        <p:spPr bwMode="auto">
          <a:xfrm>
            <a:off x="6781800" y="4114800"/>
            <a:ext cx="0" cy="838200"/>
          </a:xfrm>
          <a:prstGeom prst="line">
            <a:avLst/>
          </a:prstGeom>
          <a:noFill/>
          <a:ln w="9525">
            <a:solidFill>
              <a:schemeClr val="tx1"/>
            </a:solidFill>
            <a:round/>
            <a:headEn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9575" name="Line 23"/>
          <p:cNvSpPr>
            <a:spLocks noChangeShapeType="1"/>
          </p:cNvSpPr>
          <p:nvPr/>
        </p:nvSpPr>
        <p:spPr bwMode="auto">
          <a:xfrm flipH="1">
            <a:off x="6443663" y="4292600"/>
            <a:ext cx="381000" cy="6096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79576" name="Line 24"/>
          <p:cNvSpPr>
            <a:spLocks noChangeShapeType="1"/>
          </p:cNvSpPr>
          <p:nvPr/>
        </p:nvSpPr>
        <p:spPr bwMode="auto">
          <a:xfrm>
            <a:off x="6804025" y="4292600"/>
            <a:ext cx="381000" cy="6096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Tree>
    <p:extLst>
      <p:ext uri="{BB962C8B-B14F-4D97-AF65-F5344CB8AC3E}">
        <p14:creationId xmlns:p14="http://schemas.microsoft.com/office/powerpoint/2010/main" val="375804741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0578" name="Rectangle 2"/>
          <p:cNvSpPr>
            <a:spLocks noGrp="1" noChangeArrowheads="1"/>
          </p:cNvSpPr>
          <p:nvPr>
            <p:ph type="title"/>
          </p:nvPr>
        </p:nvSpPr>
        <p:spPr>
          <a:xfrm>
            <a:off x="822960" y="286605"/>
            <a:ext cx="7543800" cy="1054164"/>
          </a:xfrm>
        </p:spPr>
        <p:txBody>
          <a:bodyPr>
            <a:normAutofit fontScale="90000"/>
          </a:bodyPr>
          <a:lstStyle/>
          <a:p>
            <a:r>
              <a:rPr lang="en-US" altLang="en-US" sz="3200" dirty="0"/>
              <a:t>Validating an ER Model Against Requirements</a:t>
            </a:r>
          </a:p>
        </p:txBody>
      </p:sp>
      <p:sp>
        <p:nvSpPr>
          <p:cNvPr id="4" name="Slide Number Placeholder 5"/>
          <p:cNvSpPr>
            <a:spLocks noGrp="1"/>
          </p:cNvSpPr>
          <p:nvPr>
            <p:ph type="sldNum" sz="quarter" idx="12"/>
          </p:nvPr>
        </p:nvSpPr>
        <p:spPr>
          <a:xfrm>
            <a:off x="6553200" y="6243638"/>
            <a:ext cx="2133600" cy="457200"/>
          </a:xfrm>
          <a:prstGeom prst="rect">
            <a:avLst/>
          </a:prstGeom>
        </p:spPr>
        <p:txBody>
          <a:bodyPr/>
          <a:lstStyle/>
          <a:p>
            <a:fld id="{6953C2CB-BC65-4070-854E-1CDFD64E266C}" type="slidenum">
              <a:rPr lang="en-US" altLang="en-US"/>
              <a:pPr/>
              <a:t>35</a:t>
            </a:fld>
            <a:endParaRPr lang="en-US" altLang="en-US"/>
          </a:p>
        </p:txBody>
      </p:sp>
      <p:sp>
        <p:nvSpPr>
          <p:cNvPr id="280579" name="Rectangle 3"/>
          <p:cNvSpPr>
            <a:spLocks noGrp="1" noChangeArrowheads="1"/>
          </p:cNvSpPr>
          <p:nvPr>
            <p:ph sz="quarter" idx="1"/>
          </p:nvPr>
        </p:nvSpPr>
        <p:spPr>
          <a:xfrm>
            <a:off x="900113" y="1916832"/>
            <a:ext cx="7772400" cy="4669706"/>
          </a:xfrm>
        </p:spPr>
        <p:txBody>
          <a:bodyPr/>
          <a:lstStyle/>
          <a:p>
            <a:r>
              <a:rPr lang="en-US" altLang="en-US" sz="2400" dirty="0"/>
              <a:t>If we wish to validate this model against a system requirement:</a:t>
            </a:r>
          </a:p>
          <a:p>
            <a:pPr lvl="1"/>
            <a:r>
              <a:rPr lang="en-US" altLang="en-US" sz="2000" b="1" dirty="0"/>
              <a:t>determine the staff student ratio for a given department</a:t>
            </a:r>
            <a:endParaRPr lang="en-US" altLang="en-US" sz="2000" dirty="0"/>
          </a:p>
          <a:p>
            <a:r>
              <a:rPr lang="en-US" altLang="en-US" sz="2400" dirty="0"/>
              <a:t>To perform this analysis we need to access:</a:t>
            </a:r>
          </a:p>
          <a:p>
            <a:endParaRPr lang="en-US" altLang="en-US" sz="2400" dirty="0"/>
          </a:p>
          <a:p>
            <a:pPr lvl="1"/>
            <a:r>
              <a:rPr lang="en-US" altLang="en-US" sz="2000" dirty="0"/>
              <a:t>all staff of a department;</a:t>
            </a:r>
          </a:p>
          <a:p>
            <a:pPr lvl="1"/>
            <a:r>
              <a:rPr lang="en-US" altLang="en-US" sz="2000" dirty="0"/>
              <a:t>each member of staff associated with  a course;</a:t>
            </a:r>
          </a:p>
          <a:p>
            <a:pPr lvl="1"/>
            <a:r>
              <a:rPr lang="en-US" altLang="en-US" sz="2000" dirty="0"/>
              <a:t>each course taught by a member of staff;</a:t>
            </a:r>
          </a:p>
          <a:p>
            <a:pPr lvl="1"/>
            <a:r>
              <a:rPr lang="en-US" altLang="en-US" sz="2000" dirty="0"/>
              <a:t>each registration of a student for a course in a department.</a:t>
            </a:r>
          </a:p>
        </p:txBody>
      </p:sp>
    </p:spTree>
    <p:extLst>
      <p:ext uri="{BB962C8B-B14F-4D97-AF65-F5344CB8AC3E}">
        <p14:creationId xmlns:p14="http://schemas.microsoft.com/office/powerpoint/2010/main" val="97403937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1602" name="Rectangle 2"/>
          <p:cNvSpPr>
            <a:spLocks noGrp="1" noChangeArrowheads="1"/>
          </p:cNvSpPr>
          <p:nvPr>
            <p:ph type="title"/>
          </p:nvPr>
        </p:nvSpPr>
        <p:spPr/>
        <p:txBody>
          <a:bodyPr>
            <a:normAutofit fontScale="90000"/>
          </a:bodyPr>
          <a:lstStyle/>
          <a:p>
            <a:r>
              <a:rPr lang="en-US" altLang="en-US"/>
              <a:t>Validating an ER Model Against Requirements</a:t>
            </a:r>
          </a:p>
        </p:txBody>
      </p:sp>
      <p:sp>
        <p:nvSpPr>
          <p:cNvPr id="4" name="Slide Number Placeholder 5"/>
          <p:cNvSpPr>
            <a:spLocks noGrp="1"/>
          </p:cNvSpPr>
          <p:nvPr>
            <p:ph type="sldNum" sz="quarter" idx="12"/>
          </p:nvPr>
        </p:nvSpPr>
        <p:spPr>
          <a:xfrm>
            <a:off x="6553200" y="6243638"/>
            <a:ext cx="2133600" cy="457200"/>
          </a:xfrm>
          <a:prstGeom prst="rect">
            <a:avLst/>
          </a:prstGeom>
        </p:spPr>
        <p:txBody>
          <a:bodyPr/>
          <a:lstStyle/>
          <a:p>
            <a:fld id="{19B29A97-4DE7-4E70-BF05-3F783088AE79}" type="slidenum">
              <a:rPr lang="en-US" altLang="en-US"/>
              <a:pPr/>
              <a:t>36</a:t>
            </a:fld>
            <a:endParaRPr lang="en-US" altLang="en-US"/>
          </a:p>
        </p:txBody>
      </p:sp>
      <p:sp>
        <p:nvSpPr>
          <p:cNvPr id="281603" name="Rectangle 3"/>
          <p:cNvSpPr>
            <a:spLocks noGrp="1" noChangeArrowheads="1"/>
          </p:cNvSpPr>
          <p:nvPr>
            <p:ph sz="quarter" idx="1"/>
          </p:nvPr>
        </p:nvSpPr>
        <p:spPr/>
        <p:txBody>
          <a:bodyPr/>
          <a:lstStyle/>
          <a:p>
            <a:pPr marL="0" indent="0"/>
            <a:r>
              <a:rPr lang="en-US" altLang="en-US" sz="2400" dirty="0"/>
              <a:t>The first ER model is adequate as a data model but is inappropriate for the functions required of it.</a:t>
            </a:r>
          </a:p>
          <a:p>
            <a:endParaRPr lang="en-US" altLang="en-US" sz="2400" dirty="0"/>
          </a:p>
          <a:p>
            <a:pPr marL="0" indent="0"/>
            <a:r>
              <a:rPr lang="en-US" altLang="en-US" sz="2400" dirty="0"/>
              <a:t>We therefore need to take into account not only DATA ANALYSIS but also FUNCTIONAL ANALYSIS.</a:t>
            </a:r>
          </a:p>
          <a:p>
            <a:endParaRPr lang="en-US" altLang="en-US" sz="2400" dirty="0"/>
          </a:p>
          <a:p>
            <a:pPr marL="0" indent="0">
              <a:tabLst>
                <a:tab pos="0" algn="l"/>
              </a:tabLst>
            </a:pPr>
            <a:r>
              <a:rPr lang="en-US" altLang="en-US" sz="2400" dirty="0"/>
              <a:t>The ER model on the next slide is the result of both DATA and FUNCTIONAL ANALYSIS.</a:t>
            </a:r>
          </a:p>
        </p:txBody>
      </p:sp>
    </p:spTree>
    <p:extLst>
      <p:ext uri="{BB962C8B-B14F-4D97-AF65-F5344CB8AC3E}">
        <p14:creationId xmlns:p14="http://schemas.microsoft.com/office/powerpoint/2010/main" val="424754118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2626" name="Rectangle 2"/>
          <p:cNvSpPr>
            <a:spLocks noGrp="1" noChangeArrowheads="1"/>
          </p:cNvSpPr>
          <p:nvPr>
            <p:ph type="title"/>
          </p:nvPr>
        </p:nvSpPr>
        <p:spPr>
          <a:xfrm>
            <a:off x="822960" y="286605"/>
            <a:ext cx="7543800" cy="622116"/>
          </a:xfrm>
        </p:spPr>
        <p:txBody>
          <a:bodyPr/>
          <a:lstStyle/>
          <a:p>
            <a:r>
              <a:rPr lang="en-US" altLang="en-US" sz="2800" dirty="0"/>
              <a:t>Validating an ER Model Against Requirements</a:t>
            </a:r>
          </a:p>
        </p:txBody>
      </p:sp>
      <p:sp>
        <p:nvSpPr>
          <p:cNvPr id="29" name="Slide Number Placeholder 4"/>
          <p:cNvSpPr>
            <a:spLocks noGrp="1"/>
          </p:cNvSpPr>
          <p:nvPr>
            <p:ph type="sldNum" sz="quarter" idx="12"/>
          </p:nvPr>
        </p:nvSpPr>
        <p:spPr/>
        <p:txBody>
          <a:bodyPr>
            <a:normAutofit fontScale="85000" lnSpcReduction="20000"/>
          </a:bodyPr>
          <a:lstStyle/>
          <a:p>
            <a:fld id="{126A7944-7B4F-4BCB-A0C6-511AE5D5D521}" type="slidenum">
              <a:rPr lang="en-US" altLang="en-US"/>
              <a:pPr/>
              <a:t>37</a:t>
            </a:fld>
            <a:endParaRPr lang="en-US" altLang="en-US"/>
          </a:p>
        </p:txBody>
      </p:sp>
      <p:sp>
        <p:nvSpPr>
          <p:cNvPr id="282627" name="Text Box 3"/>
          <p:cNvSpPr txBox="1">
            <a:spLocks noChangeArrowheads="1"/>
          </p:cNvSpPr>
          <p:nvPr/>
        </p:nvSpPr>
        <p:spPr bwMode="auto">
          <a:xfrm>
            <a:off x="1066800" y="1905000"/>
            <a:ext cx="2103438"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Department</a:t>
            </a:r>
          </a:p>
        </p:txBody>
      </p:sp>
      <p:sp>
        <p:nvSpPr>
          <p:cNvPr id="282628" name="Text Box 4"/>
          <p:cNvSpPr txBox="1">
            <a:spLocks noChangeArrowheads="1"/>
          </p:cNvSpPr>
          <p:nvPr/>
        </p:nvSpPr>
        <p:spPr bwMode="auto">
          <a:xfrm>
            <a:off x="6781800" y="1905000"/>
            <a:ext cx="973138"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Staff</a:t>
            </a:r>
          </a:p>
        </p:txBody>
      </p:sp>
      <p:sp>
        <p:nvSpPr>
          <p:cNvPr id="282629" name="Rectangle 5"/>
          <p:cNvSpPr>
            <a:spLocks noChangeArrowheads="1"/>
          </p:cNvSpPr>
          <p:nvPr/>
        </p:nvSpPr>
        <p:spPr bwMode="auto">
          <a:xfrm>
            <a:off x="1158875" y="17875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30" name="Rectangle 6"/>
          <p:cNvSpPr>
            <a:spLocks noChangeArrowheads="1"/>
          </p:cNvSpPr>
          <p:nvPr/>
        </p:nvSpPr>
        <p:spPr bwMode="auto">
          <a:xfrm>
            <a:off x="6264275" y="17875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31" name="Line 7"/>
          <p:cNvSpPr>
            <a:spLocks noChangeShapeType="1"/>
          </p:cNvSpPr>
          <p:nvPr/>
        </p:nvSpPr>
        <p:spPr bwMode="auto">
          <a:xfrm>
            <a:off x="3200400" y="2133600"/>
            <a:ext cx="3124200" cy="0"/>
          </a:xfrm>
          <a:prstGeom prst="line">
            <a:avLst/>
          </a:prstGeom>
          <a:noFill/>
          <a:ln w="9525">
            <a:solidFill>
              <a:schemeClr val="tx1"/>
            </a:solidFill>
            <a:round/>
            <a:headEn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32" name="Line 8"/>
          <p:cNvSpPr>
            <a:spLocks noChangeShapeType="1"/>
          </p:cNvSpPr>
          <p:nvPr/>
        </p:nvSpPr>
        <p:spPr bwMode="auto">
          <a:xfrm>
            <a:off x="5638800" y="21336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33" name="Line 9"/>
          <p:cNvSpPr>
            <a:spLocks noChangeShapeType="1"/>
          </p:cNvSpPr>
          <p:nvPr/>
        </p:nvSpPr>
        <p:spPr bwMode="auto">
          <a:xfrm flipV="1">
            <a:off x="5638800" y="19812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34" name="Text Box 10"/>
          <p:cNvSpPr txBox="1">
            <a:spLocks noChangeArrowheads="1"/>
          </p:cNvSpPr>
          <p:nvPr/>
        </p:nvSpPr>
        <p:spPr bwMode="auto">
          <a:xfrm>
            <a:off x="1066800" y="5029200"/>
            <a:ext cx="2171700"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Registration</a:t>
            </a:r>
          </a:p>
        </p:txBody>
      </p:sp>
      <p:sp>
        <p:nvSpPr>
          <p:cNvPr id="282635" name="Text Box 11"/>
          <p:cNvSpPr txBox="1">
            <a:spLocks noChangeArrowheads="1"/>
          </p:cNvSpPr>
          <p:nvPr/>
        </p:nvSpPr>
        <p:spPr bwMode="auto">
          <a:xfrm>
            <a:off x="6629400" y="5029200"/>
            <a:ext cx="1336675"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Course</a:t>
            </a:r>
          </a:p>
        </p:txBody>
      </p:sp>
      <p:sp>
        <p:nvSpPr>
          <p:cNvPr id="282636" name="Rectangle 12"/>
          <p:cNvSpPr>
            <a:spLocks noChangeArrowheads="1"/>
          </p:cNvSpPr>
          <p:nvPr/>
        </p:nvSpPr>
        <p:spPr bwMode="auto">
          <a:xfrm>
            <a:off x="1158875" y="49117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37" name="Rectangle 13"/>
          <p:cNvSpPr>
            <a:spLocks noChangeArrowheads="1"/>
          </p:cNvSpPr>
          <p:nvPr/>
        </p:nvSpPr>
        <p:spPr bwMode="auto">
          <a:xfrm>
            <a:off x="6264275" y="49117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38" name="Line 14"/>
          <p:cNvSpPr>
            <a:spLocks noChangeShapeType="1"/>
          </p:cNvSpPr>
          <p:nvPr/>
        </p:nvSpPr>
        <p:spPr bwMode="auto">
          <a:xfrm>
            <a:off x="3962400" y="5257800"/>
            <a:ext cx="2362200" cy="0"/>
          </a:xfrm>
          <a:prstGeom prst="line">
            <a:avLst/>
          </a:prstGeom>
          <a:noFill/>
          <a:ln w="9525">
            <a:solidFill>
              <a:schemeClr val="tx1"/>
            </a:solidFill>
            <a:round/>
            <a:headEnd type="oval" w="med" len="me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39" name="Line 15"/>
          <p:cNvSpPr>
            <a:spLocks noChangeShapeType="1"/>
          </p:cNvSpPr>
          <p:nvPr/>
        </p:nvSpPr>
        <p:spPr bwMode="auto">
          <a:xfrm>
            <a:off x="3124200" y="2133600"/>
            <a:ext cx="0" cy="0"/>
          </a:xfrm>
          <a:prstGeom prst="line">
            <a:avLst/>
          </a:prstGeom>
          <a:noFill/>
          <a:ln w="9525">
            <a:solidFill>
              <a:schemeClr val="tx1"/>
            </a:solidFill>
            <a:round/>
            <a:headEnd type="oval" w="med" len="me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40" name="Line 16"/>
          <p:cNvSpPr>
            <a:spLocks noChangeShapeType="1"/>
          </p:cNvSpPr>
          <p:nvPr/>
        </p:nvSpPr>
        <p:spPr bwMode="auto">
          <a:xfrm flipH="1">
            <a:off x="3200400" y="5257800"/>
            <a:ext cx="7620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41" name="Line 17"/>
          <p:cNvSpPr>
            <a:spLocks noChangeShapeType="1"/>
          </p:cNvSpPr>
          <p:nvPr/>
        </p:nvSpPr>
        <p:spPr bwMode="auto">
          <a:xfrm flipV="1">
            <a:off x="3200400" y="52578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42" name="Line 18"/>
          <p:cNvSpPr>
            <a:spLocks noChangeShapeType="1"/>
          </p:cNvSpPr>
          <p:nvPr/>
        </p:nvSpPr>
        <p:spPr bwMode="auto">
          <a:xfrm>
            <a:off x="3200400" y="51054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43" name="Line 19"/>
          <p:cNvSpPr>
            <a:spLocks noChangeShapeType="1"/>
          </p:cNvSpPr>
          <p:nvPr/>
        </p:nvSpPr>
        <p:spPr bwMode="auto">
          <a:xfrm>
            <a:off x="6781800" y="2514600"/>
            <a:ext cx="0" cy="2362200"/>
          </a:xfrm>
          <a:prstGeom prst="line">
            <a:avLst/>
          </a:prstGeom>
          <a:noFill/>
          <a:ln w="9525">
            <a:solidFill>
              <a:schemeClr val="tx1"/>
            </a:solidFill>
            <a:round/>
            <a:headEnd type="oval" w="med" len="me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44" name="Line 20"/>
          <p:cNvSpPr>
            <a:spLocks noChangeShapeType="1"/>
          </p:cNvSpPr>
          <p:nvPr/>
        </p:nvSpPr>
        <p:spPr bwMode="auto">
          <a:xfrm flipH="1">
            <a:off x="6400800" y="4343400"/>
            <a:ext cx="381000" cy="6096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45" name="Line 21"/>
          <p:cNvSpPr>
            <a:spLocks noChangeShapeType="1"/>
          </p:cNvSpPr>
          <p:nvPr/>
        </p:nvSpPr>
        <p:spPr bwMode="auto">
          <a:xfrm>
            <a:off x="6781800" y="4343400"/>
            <a:ext cx="381000" cy="6096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46" name="Line 22"/>
          <p:cNvSpPr>
            <a:spLocks noChangeShapeType="1"/>
          </p:cNvSpPr>
          <p:nvPr/>
        </p:nvSpPr>
        <p:spPr bwMode="auto">
          <a:xfrm>
            <a:off x="6443663" y="2565400"/>
            <a:ext cx="381000" cy="6096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47" name="Line 23"/>
          <p:cNvSpPr>
            <a:spLocks noChangeShapeType="1"/>
          </p:cNvSpPr>
          <p:nvPr/>
        </p:nvSpPr>
        <p:spPr bwMode="auto">
          <a:xfrm flipH="1">
            <a:off x="6804025" y="2565400"/>
            <a:ext cx="381000" cy="6096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48" name="Line 24"/>
          <p:cNvSpPr>
            <a:spLocks noChangeShapeType="1"/>
          </p:cNvSpPr>
          <p:nvPr/>
        </p:nvSpPr>
        <p:spPr bwMode="auto">
          <a:xfrm>
            <a:off x="914400" y="2819400"/>
            <a:ext cx="609600" cy="0"/>
          </a:xfrm>
          <a:prstGeom prst="line">
            <a:avLst/>
          </a:prstGeom>
          <a:noFill/>
          <a:ln w="38100">
            <a:solidFill>
              <a:srgbClr val="FF0066"/>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49" name="Line 25"/>
          <p:cNvSpPr>
            <a:spLocks noChangeShapeType="1"/>
          </p:cNvSpPr>
          <p:nvPr/>
        </p:nvSpPr>
        <p:spPr bwMode="auto">
          <a:xfrm>
            <a:off x="2895600" y="2819400"/>
            <a:ext cx="3505200" cy="0"/>
          </a:xfrm>
          <a:prstGeom prst="line">
            <a:avLst/>
          </a:prstGeom>
          <a:noFill/>
          <a:ln w="38100">
            <a:solidFill>
              <a:srgbClr val="FF0066"/>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50" name="Line 26"/>
          <p:cNvSpPr>
            <a:spLocks noChangeShapeType="1"/>
          </p:cNvSpPr>
          <p:nvPr/>
        </p:nvSpPr>
        <p:spPr bwMode="auto">
          <a:xfrm>
            <a:off x="8686800" y="2133600"/>
            <a:ext cx="0" cy="3276600"/>
          </a:xfrm>
          <a:prstGeom prst="line">
            <a:avLst/>
          </a:prstGeom>
          <a:noFill/>
          <a:ln w="38100">
            <a:solidFill>
              <a:srgbClr val="FF0066"/>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51" name="Line 27"/>
          <p:cNvSpPr>
            <a:spLocks noChangeShapeType="1"/>
          </p:cNvSpPr>
          <p:nvPr/>
        </p:nvSpPr>
        <p:spPr bwMode="auto">
          <a:xfrm flipH="1">
            <a:off x="2895600" y="6019800"/>
            <a:ext cx="3733800" cy="0"/>
          </a:xfrm>
          <a:prstGeom prst="line">
            <a:avLst/>
          </a:prstGeom>
          <a:noFill/>
          <a:ln w="38100">
            <a:solidFill>
              <a:srgbClr val="FF0066"/>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2652" name="Text Box 28"/>
          <p:cNvSpPr txBox="1">
            <a:spLocks noChangeArrowheads="1"/>
          </p:cNvSpPr>
          <p:nvPr/>
        </p:nvSpPr>
        <p:spPr bwMode="auto">
          <a:xfrm>
            <a:off x="1135838" y="1014747"/>
            <a:ext cx="6316663"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000" dirty="0">
                <a:latin typeface="Times New Roman" pitchFamily="18" charset="0"/>
              </a:rPr>
              <a:t>The FUNCTIONAL ANALYSIS aspects are depicted in the</a:t>
            </a:r>
          </a:p>
          <a:p>
            <a:r>
              <a:rPr lang="en-US" altLang="en-US" sz="2000" dirty="0">
                <a:latin typeface="Times New Roman" pitchFamily="18" charset="0"/>
              </a:rPr>
              <a:t>red arrowed lines</a:t>
            </a:r>
            <a:endParaRPr lang="en-US" altLang="en-US" sz="2400" dirty="0">
              <a:latin typeface="Times New Roman" pitchFamily="18" charset="0"/>
            </a:endParaRPr>
          </a:p>
        </p:txBody>
      </p:sp>
    </p:spTree>
    <p:extLst>
      <p:ext uri="{BB962C8B-B14F-4D97-AF65-F5344CB8AC3E}">
        <p14:creationId xmlns:p14="http://schemas.microsoft.com/office/powerpoint/2010/main" val="101868074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3650" name="Rectangle 2"/>
          <p:cNvSpPr>
            <a:spLocks noGrp="1" noChangeArrowheads="1"/>
          </p:cNvSpPr>
          <p:nvPr>
            <p:ph type="title"/>
          </p:nvPr>
        </p:nvSpPr>
        <p:spPr/>
        <p:txBody>
          <a:bodyPr/>
          <a:lstStyle/>
          <a:p>
            <a:r>
              <a:rPr lang="en-US" altLang="en-US"/>
              <a:t>Entity Attribute Assignment</a:t>
            </a:r>
          </a:p>
        </p:txBody>
      </p:sp>
      <p:sp>
        <p:nvSpPr>
          <p:cNvPr id="11" name="Slide Number Placeholder 5"/>
          <p:cNvSpPr>
            <a:spLocks noGrp="1"/>
          </p:cNvSpPr>
          <p:nvPr>
            <p:ph type="sldNum" sz="quarter" idx="12"/>
          </p:nvPr>
        </p:nvSpPr>
        <p:spPr>
          <a:xfrm>
            <a:off x="6553200" y="6243638"/>
            <a:ext cx="2133600" cy="457200"/>
          </a:xfrm>
          <a:prstGeom prst="rect">
            <a:avLst/>
          </a:prstGeom>
        </p:spPr>
        <p:txBody>
          <a:bodyPr/>
          <a:lstStyle/>
          <a:p>
            <a:fld id="{D19D40A0-6B17-490A-B606-AB9F3218AC33}" type="slidenum">
              <a:rPr lang="en-US" altLang="en-US"/>
              <a:pPr/>
              <a:t>38</a:t>
            </a:fld>
            <a:endParaRPr lang="en-US" altLang="en-US"/>
          </a:p>
        </p:txBody>
      </p:sp>
      <p:sp>
        <p:nvSpPr>
          <p:cNvPr id="283651" name="Rectangle 3"/>
          <p:cNvSpPr>
            <a:spLocks noGrp="1" noChangeArrowheads="1"/>
          </p:cNvSpPr>
          <p:nvPr>
            <p:ph sz="quarter" idx="1"/>
          </p:nvPr>
        </p:nvSpPr>
        <p:spPr>
          <a:xfrm>
            <a:off x="822959" y="1845734"/>
            <a:ext cx="7543801" cy="1450756"/>
          </a:xfrm>
        </p:spPr>
        <p:txBody>
          <a:bodyPr>
            <a:normAutofit/>
          </a:bodyPr>
          <a:lstStyle/>
          <a:p>
            <a:r>
              <a:rPr lang="en-US" altLang="en-US" sz="1400" dirty="0"/>
              <a:t>Once we have drawn the ER model we then apply a number of rules for attribute assignment to each entity in our diagram.</a:t>
            </a:r>
          </a:p>
          <a:p>
            <a:r>
              <a:rPr lang="en-US" altLang="en-US" sz="1400" dirty="0"/>
              <a:t>1 : 1 Relationship</a:t>
            </a:r>
          </a:p>
          <a:p>
            <a:pPr lvl="1"/>
            <a:r>
              <a:rPr lang="en-US" altLang="en-US" sz="1400" dirty="0"/>
              <a:t>Membership mandatory for both entity types.</a:t>
            </a:r>
          </a:p>
          <a:p>
            <a:pPr lvl="1"/>
            <a:r>
              <a:rPr lang="en-US" altLang="en-US" sz="1200" dirty="0"/>
              <a:t>Put all attributes in a single table</a:t>
            </a:r>
          </a:p>
          <a:p>
            <a:endParaRPr lang="en-US" altLang="en-US" sz="1400" dirty="0"/>
          </a:p>
        </p:txBody>
      </p:sp>
      <p:grpSp>
        <p:nvGrpSpPr>
          <p:cNvPr id="2" name="Group 1"/>
          <p:cNvGrpSpPr/>
          <p:nvPr/>
        </p:nvGrpSpPr>
        <p:grpSpPr>
          <a:xfrm>
            <a:off x="990600" y="3460072"/>
            <a:ext cx="7162800" cy="762000"/>
            <a:chOff x="1235075" y="4149725"/>
            <a:chExt cx="7162800" cy="762000"/>
          </a:xfrm>
        </p:grpSpPr>
        <p:sp>
          <p:nvSpPr>
            <p:cNvPr id="283652" name="Text Box 4"/>
            <p:cNvSpPr txBox="1">
              <a:spLocks noChangeArrowheads="1"/>
            </p:cNvSpPr>
            <p:nvPr/>
          </p:nvSpPr>
          <p:spPr bwMode="auto">
            <a:xfrm>
              <a:off x="1295400" y="4267200"/>
              <a:ext cx="1831975"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Employee</a:t>
              </a:r>
            </a:p>
          </p:txBody>
        </p:sp>
        <p:sp>
          <p:nvSpPr>
            <p:cNvPr id="283653" name="Text Box 5"/>
            <p:cNvSpPr txBox="1">
              <a:spLocks noChangeArrowheads="1"/>
            </p:cNvSpPr>
            <p:nvPr/>
          </p:nvSpPr>
          <p:spPr bwMode="auto">
            <a:xfrm>
              <a:off x="6934200" y="4267200"/>
              <a:ext cx="771525"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dirty="0">
                  <a:latin typeface="Times New Roman" pitchFamily="18" charset="0"/>
                </a:rPr>
                <a:t>Car</a:t>
              </a:r>
            </a:p>
          </p:txBody>
        </p:sp>
        <p:sp>
          <p:nvSpPr>
            <p:cNvPr id="283654" name="Rectangle 6"/>
            <p:cNvSpPr>
              <a:spLocks noChangeArrowheads="1"/>
            </p:cNvSpPr>
            <p:nvPr/>
          </p:nvSpPr>
          <p:spPr bwMode="auto">
            <a:xfrm>
              <a:off x="1235075" y="41497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3655" name="Rectangle 7"/>
            <p:cNvSpPr>
              <a:spLocks noChangeArrowheads="1"/>
            </p:cNvSpPr>
            <p:nvPr/>
          </p:nvSpPr>
          <p:spPr bwMode="auto">
            <a:xfrm>
              <a:off x="6340475" y="41497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3656" name="Line 8"/>
            <p:cNvSpPr>
              <a:spLocks noChangeShapeType="1"/>
            </p:cNvSpPr>
            <p:nvPr/>
          </p:nvSpPr>
          <p:spPr bwMode="auto">
            <a:xfrm>
              <a:off x="3200400" y="4530725"/>
              <a:ext cx="3200400" cy="0"/>
            </a:xfrm>
            <a:prstGeom prst="line">
              <a:avLst/>
            </a:prstGeom>
            <a:noFill/>
            <a:ln w="9525">
              <a:solidFill>
                <a:schemeClr val="tx1"/>
              </a:solidFill>
              <a:round/>
              <a:headEnd type="oval" w="med" len="me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283657" name="Text Box 9"/>
          <p:cNvSpPr txBox="1">
            <a:spLocks noChangeArrowheads="1"/>
          </p:cNvSpPr>
          <p:nvPr/>
        </p:nvSpPr>
        <p:spPr bwMode="auto">
          <a:xfrm>
            <a:off x="4572000" y="4038600"/>
            <a:ext cx="7778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a:latin typeface="Times New Roman" pitchFamily="18" charset="0"/>
              </a:rPr>
              <a:t>Uses</a:t>
            </a:r>
          </a:p>
        </p:txBody>
      </p:sp>
      <p:sp>
        <p:nvSpPr>
          <p:cNvPr id="283658" name="Text Box 10"/>
          <p:cNvSpPr txBox="1">
            <a:spLocks noChangeArrowheads="1"/>
          </p:cNvSpPr>
          <p:nvPr/>
        </p:nvSpPr>
        <p:spPr bwMode="auto">
          <a:xfrm>
            <a:off x="1567656" y="4653136"/>
            <a:ext cx="597693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000" dirty="0">
                <a:latin typeface="Times New Roman" pitchFamily="18" charset="0"/>
              </a:rPr>
              <a:t>Employee (</a:t>
            </a:r>
            <a:r>
              <a:rPr lang="en-US" altLang="en-US" sz="2000" b="1" u="sng" dirty="0">
                <a:latin typeface="Times New Roman" pitchFamily="18" charset="0"/>
              </a:rPr>
              <a:t>Employee#,</a:t>
            </a:r>
            <a:r>
              <a:rPr lang="en-US" altLang="en-US" sz="2000" dirty="0">
                <a:latin typeface="Times New Roman" pitchFamily="18" charset="0"/>
              </a:rPr>
              <a:t> …., ……, ……., Registration #)</a:t>
            </a:r>
          </a:p>
        </p:txBody>
      </p:sp>
    </p:spTree>
    <p:extLst>
      <p:ext uri="{BB962C8B-B14F-4D97-AF65-F5344CB8AC3E}">
        <p14:creationId xmlns:p14="http://schemas.microsoft.com/office/powerpoint/2010/main" val="318242155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4674" name="Rectangle 2"/>
          <p:cNvSpPr>
            <a:spLocks noGrp="1" noChangeArrowheads="1"/>
          </p:cNvSpPr>
          <p:nvPr>
            <p:ph type="title"/>
          </p:nvPr>
        </p:nvSpPr>
        <p:spPr>
          <a:xfrm>
            <a:off x="822960" y="286605"/>
            <a:ext cx="7543800" cy="1126170"/>
          </a:xfrm>
        </p:spPr>
        <p:txBody>
          <a:bodyPr/>
          <a:lstStyle/>
          <a:p>
            <a:r>
              <a:rPr lang="en-US" altLang="en-US" dirty="0"/>
              <a:t>Entity Attribute Assignment</a:t>
            </a:r>
          </a:p>
        </p:txBody>
      </p:sp>
      <p:sp>
        <p:nvSpPr>
          <p:cNvPr id="11" name="Slide Number Placeholder 5"/>
          <p:cNvSpPr>
            <a:spLocks noGrp="1"/>
          </p:cNvSpPr>
          <p:nvPr>
            <p:ph type="sldNum" sz="quarter" idx="12"/>
          </p:nvPr>
        </p:nvSpPr>
        <p:spPr>
          <a:xfrm>
            <a:off x="6553200" y="6243638"/>
            <a:ext cx="2133600" cy="457200"/>
          </a:xfrm>
          <a:prstGeom prst="rect">
            <a:avLst/>
          </a:prstGeom>
        </p:spPr>
        <p:txBody>
          <a:bodyPr/>
          <a:lstStyle/>
          <a:p>
            <a:fld id="{1DF901CA-F048-4C72-B315-2B2BCDBF4FB6}" type="slidenum">
              <a:rPr lang="en-US" altLang="en-US"/>
              <a:pPr/>
              <a:t>39</a:t>
            </a:fld>
            <a:endParaRPr lang="en-US" altLang="en-US"/>
          </a:p>
        </p:txBody>
      </p:sp>
      <p:sp>
        <p:nvSpPr>
          <p:cNvPr id="284675" name="Rectangle 3"/>
          <p:cNvSpPr>
            <a:spLocks noGrp="1" noChangeArrowheads="1"/>
          </p:cNvSpPr>
          <p:nvPr>
            <p:ph sz="quarter" idx="1"/>
          </p:nvPr>
        </p:nvSpPr>
        <p:spPr>
          <a:xfrm>
            <a:off x="811212" y="1412775"/>
            <a:ext cx="7521575" cy="3170337"/>
          </a:xfrm>
        </p:spPr>
        <p:txBody>
          <a:bodyPr/>
          <a:lstStyle/>
          <a:p>
            <a:r>
              <a:rPr lang="en-US" altLang="en-US" sz="2400" dirty="0"/>
              <a:t>1 : 1 Relationship</a:t>
            </a:r>
          </a:p>
          <a:p>
            <a:pPr lvl="1"/>
            <a:r>
              <a:rPr lang="en-US" altLang="en-US" sz="2000" dirty="0"/>
              <a:t>Membership mandatory for only one entity type.</a:t>
            </a:r>
          </a:p>
          <a:p>
            <a:pPr lvl="2"/>
            <a:r>
              <a:rPr lang="en-US" altLang="en-US" sz="1800" dirty="0"/>
              <a:t>Generate two tables</a:t>
            </a:r>
          </a:p>
          <a:p>
            <a:pPr lvl="3"/>
            <a:r>
              <a:rPr lang="en-US" altLang="en-US" sz="1600" dirty="0"/>
              <a:t>Employee</a:t>
            </a:r>
          </a:p>
          <a:p>
            <a:pPr lvl="3"/>
            <a:r>
              <a:rPr lang="en-US" altLang="en-US" sz="1600" dirty="0"/>
              <a:t>Car</a:t>
            </a:r>
          </a:p>
          <a:p>
            <a:pPr lvl="2"/>
            <a:r>
              <a:rPr lang="en-US" altLang="en-US" sz="1800" dirty="0"/>
              <a:t>Post the primary key of the optional table into the mandatory table</a:t>
            </a:r>
          </a:p>
          <a:p>
            <a:endParaRPr lang="en-US" altLang="en-US" sz="2400" dirty="0"/>
          </a:p>
        </p:txBody>
      </p:sp>
      <p:grpSp>
        <p:nvGrpSpPr>
          <p:cNvPr id="2" name="Group 1"/>
          <p:cNvGrpSpPr/>
          <p:nvPr/>
        </p:nvGrpSpPr>
        <p:grpSpPr>
          <a:xfrm>
            <a:off x="1115616" y="3467100"/>
            <a:ext cx="7138987" cy="787400"/>
            <a:chOff x="1258888" y="3860800"/>
            <a:chExt cx="7138987" cy="787400"/>
          </a:xfrm>
        </p:grpSpPr>
        <p:sp>
          <p:nvSpPr>
            <p:cNvPr id="284676" name="Text Box 4"/>
            <p:cNvSpPr txBox="1">
              <a:spLocks noChangeArrowheads="1"/>
            </p:cNvSpPr>
            <p:nvPr/>
          </p:nvSpPr>
          <p:spPr bwMode="auto">
            <a:xfrm>
              <a:off x="1295400" y="4003675"/>
              <a:ext cx="1831975"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Employee</a:t>
              </a:r>
            </a:p>
          </p:txBody>
        </p:sp>
        <p:sp>
          <p:nvSpPr>
            <p:cNvPr id="284677" name="Text Box 5"/>
            <p:cNvSpPr txBox="1">
              <a:spLocks noChangeArrowheads="1"/>
            </p:cNvSpPr>
            <p:nvPr/>
          </p:nvSpPr>
          <p:spPr bwMode="auto">
            <a:xfrm>
              <a:off x="6934200" y="4003675"/>
              <a:ext cx="771525"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Car</a:t>
              </a:r>
            </a:p>
          </p:txBody>
        </p:sp>
        <p:sp>
          <p:nvSpPr>
            <p:cNvPr id="284678" name="Rectangle 6"/>
            <p:cNvSpPr>
              <a:spLocks noChangeArrowheads="1"/>
            </p:cNvSpPr>
            <p:nvPr/>
          </p:nvSpPr>
          <p:spPr bwMode="auto">
            <a:xfrm>
              <a:off x="1258888" y="3860800"/>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4679" name="Rectangle 7"/>
            <p:cNvSpPr>
              <a:spLocks noChangeArrowheads="1"/>
            </p:cNvSpPr>
            <p:nvPr/>
          </p:nvSpPr>
          <p:spPr bwMode="auto">
            <a:xfrm>
              <a:off x="6340475" y="3886200"/>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4680" name="Line 8"/>
            <p:cNvSpPr>
              <a:spLocks noChangeShapeType="1"/>
            </p:cNvSpPr>
            <p:nvPr/>
          </p:nvSpPr>
          <p:spPr bwMode="auto">
            <a:xfrm>
              <a:off x="3563938" y="4292600"/>
              <a:ext cx="3024187" cy="0"/>
            </a:xfrm>
            <a:prstGeom prst="line">
              <a:avLst/>
            </a:prstGeom>
            <a:noFill/>
            <a:ln w="9525">
              <a:solidFill>
                <a:schemeClr val="tx1"/>
              </a:solidFill>
              <a:round/>
              <a:headEnd type="oval" w="med" len="me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284681" name="Text Box 9"/>
          <p:cNvSpPr txBox="1">
            <a:spLocks noChangeArrowheads="1"/>
          </p:cNvSpPr>
          <p:nvPr/>
        </p:nvSpPr>
        <p:spPr bwMode="auto">
          <a:xfrm>
            <a:off x="4572000" y="3775075"/>
            <a:ext cx="7778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a:latin typeface="Times New Roman" pitchFamily="18" charset="0"/>
              </a:rPr>
              <a:t>Uses</a:t>
            </a:r>
          </a:p>
        </p:txBody>
      </p:sp>
      <p:sp>
        <p:nvSpPr>
          <p:cNvPr id="284682" name="Text Box 10"/>
          <p:cNvSpPr txBox="1">
            <a:spLocks noChangeArrowheads="1"/>
          </p:cNvSpPr>
          <p:nvPr/>
        </p:nvSpPr>
        <p:spPr bwMode="auto">
          <a:xfrm>
            <a:off x="2068115" y="4437112"/>
            <a:ext cx="486410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000" dirty="0">
                <a:latin typeface="Times New Roman" pitchFamily="18" charset="0"/>
              </a:rPr>
              <a:t>Employee (</a:t>
            </a:r>
            <a:r>
              <a:rPr lang="en-US" altLang="en-US" sz="2000" b="1" u="sng" dirty="0">
                <a:latin typeface="Times New Roman" pitchFamily="18" charset="0"/>
              </a:rPr>
              <a:t>Employee#,</a:t>
            </a:r>
            <a:r>
              <a:rPr lang="en-US" altLang="en-US" sz="2000" dirty="0">
                <a:latin typeface="Times New Roman" pitchFamily="18" charset="0"/>
              </a:rPr>
              <a:t> …., ……, …….,)</a:t>
            </a:r>
          </a:p>
          <a:p>
            <a:r>
              <a:rPr lang="en-US" altLang="en-US" sz="2000" dirty="0">
                <a:latin typeface="Times New Roman" pitchFamily="18" charset="0"/>
              </a:rPr>
              <a:t>Car (</a:t>
            </a:r>
            <a:r>
              <a:rPr lang="en-US" altLang="en-US" sz="2000" b="1" u="sng" dirty="0">
                <a:latin typeface="Times New Roman" pitchFamily="18" charset="0"/>
              </a:rPr>
              <a:t>Registration #,</a:t>
            </a:r>
            <a:r>
              <a:rPr lang="en-US" altLang="en-US" sz="2000" dirty="0">
                <a:latin typeface="Times New Roman" pitchFamily="18" charset="0"/>
              </a:rPr>
              <a:t> ……, ……, Employee#)</a:t>
            </a:r>
          </a:p>
        </p:txBody>
      </p:sp>
    </p:spTree>
    <p:extLst>
      <p:ext uri="{BB962C8B-B14F-4D97-AF65-F5344CB8AC3E}">
        <p14:creationId xmlns:p14="http://schemas.microsoft.com/office/powerpoint/2010/main" val="44277190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5698" name="Rectangle 2"/>
          <p:cNvSpPr>
            <a:spLocks noGrp="1" noChangeArrowheads="1"/>
          </p:cNvSpPr>
          <p:nvPr>
            <p:ph type="title"/>
          </p:nvPr>
        </p:nvSpPr>
        <p:spPr>
          <a:xfrm>
            <a:off x="822960" y="286605"/>
            <a:ext cx="7543800" cy="1054164"/>
          </a:xfrm>
        </p:spPr>
        <p:txBody>
          <a:bodyPr/>
          <a:lstStyle/>
          <a:p>
            <a:r>
              <a:rPr lang="en-US" altLang="en-US" dirty="0"/>
              <a:t>Entity Attribute Assignment</a:t>
            </a:r>
          </a:p>
        </p:txBody>
      </p:sp>
      <p:sp>
        <p:nvSpPr>
          <p:cNvPr id="11" name="Slide Number Placeholder 5"/>
          <p:cNvSpPr>
            <a:spLocks noGrp="1"/>
          </p:cNvSpPr>
          <p:nvPr>
            <p:ph type="sldNum" sz="quarter" idx="12"/>
          </p:nvPr>
        </p:nvSpPr>
        <p:spPr>
          <a:xfrm>
            <a:off x="6553200" y="6243638"/>
            <a:ext cx="2133600" cy="457200"/>
          </a:xfrm>
          <a:prstGeom prst="rect">
            <a:avLst/>
          </a:prstGeom>
        </p:spPr>
        <p:txBody>
          <a:bodyPr/>
          <a:lstStyle/>
          <a:p>
            <a:fld id="{66455EDA-2537-45F3-AD20-ABFA97966FFD}" type="slidenum">
              <a:rPr lang="en-US" altLang="en-US"/>
              <a:pPr/>
              <a:t>40</a:t>
            </a:fld>
            <a:endParaRPr lang="en-US" altLang="en-US"/>
          </a:p>
        </p:txBody>
      </p:sp>
      <p:sp>
        <p:nvSpPr>
          <p:cNvPr id="285699" name="Rectangle 3"/>
          <p:cNvSpPr>
            <a:spLocks noGrp="1" noChangeArrowheads="1"/>
          </p:cNvSpPr>
          <p:nvPr>
            <p:ph sz="quarter" idx="1"/>
          </p:nvPr>
        </p:nvSpPr>
        <p:spPr>
          <a:xfrm>
            <a:off x="1066800" y="1340768"/>
            <a:ext cx="7772400" cy="2160239"/>
          </a:xfrm>
        </p:spPr>
        <p:txBody>
          <a:bodyPr/>
          <a:lstStyle/>
          <a:p>
            <a:r>
              <a:rPr lang="en-US" altLang="en-US" sz="1800" dirty="0"/>
              <a:t>1 : 1 Relationship</a:t>
            </a:r>
          </a:p>
          <a:p>
            <a:pPr lvl="1"/>
            <a:r>
              <a:rPr lang="en-US" altLang="en-US" dirty="0"/>
              <a:t>Membership optional for both entity types.</a:t>
            </a:r>
          </a:p>
          <a:p>
            <a:pPr lvl="2"/>
            <a:r>
              <a:rPr lang="en-US" altLang="en-US" sz="1400" dirty="0"/>
              <a:t>Generate three tables</a:t>
            </a:r>
          </a:p>
          <a:p>
            <a:pPr lvl="3"/>
            <a:r>
              <a:rPr lang="en-US" altLang="en-US" sz="1200" dirty="0"/>
              <a:t>Employee</a:t>
            </a:r>
          </a:p>
          <a:p>
            <a:pPr lvl="3"/>
            <a:r>
              <a:rPr lang="en-US" altLang="en-US" sz="1200" dirty="0"/>
              <a:t>Car</a:t>
            </a:r>
          </a:p>
          <a:p>
            <a:pPr lvl="3"/>
            <a:r>
              <a:rPr lang="en-US" altLang="en-US" sz="1200" dirty="0"/>
              <a:t>Uses</a:t>
            </a:r>
          </a:p>
          <a:p>
            <a:pPr lvl="2"/>
            <a:r>
              <a:rPr lang="en-US" altLang="en-US" sz="1400" dirty="0"/>
              <a:t>One for each entity and one for the relationship</a:t>
            </a:r>
          </a:p>
          <a:p>
            <a:endParaRPr lang="en-US" altLang="en-US" dirty="0"/>
          </a:p>
        </p:txBody>
      </p:sp>
      <p:grpSp>
        <p:nvGrpSpPr>
          <p:cNvPr id="2" name="Group 1"/>
          <p:cNvGrpSpPr/>
          <p:nvPr/>
        </p:nvGrpSpPr>
        <p:grpSpPr>
          <a:xfrm>
            <a:off x="1187450" y="3216275"/>
            <a:ext cx="7210425" cy="787400"/>
            <a:chOff x="1187450" y="3860800"/>
            <a:chExt cx="7210425" cy="787400"/>
          </a:xfrm>
        </p:grpSpPr>
        <p:sp>
          <p:nvSpPr>
            <p:cNvPr id="285700" name="Text Box 4"/>
            <p:cNvSpPr txBox="1">
              <a:spLocks noChangeArrowheads="1"/>
            </p:cNvSpPr>
            <p:nvPr/>
          </p:nvSpPr>
          <p:spPr bwMode="auto">
            <a:xfrm>
              <a:off x="1295400" y="4003675"/>
              <a:ext cx="1831975"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Employee</a:t>
              </a:r>
            </a:p>
          </p:txBody>
        </p:sp>
        <p:sp>
          <p:nvSpPr>
            <p:cNvPr id="285701" name="Text Box 5"/>
            <p:cNvSpPr txBox="1">
              <a:spLocks noChangeArrowheads="1"/>
            </p:cNvSpPr>
            <p:nvPr/>
          </p:nvSpPr>
          <p:spPr bwMode="auto">
            <a:xfrm>
              <a:off x="6934200" y="4003675"/>
              <a:ext cx="771525"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Car</a:t>
              </a:r>
            </a:p>
          </p:txBody>
        </p:sp>
        <p:sp>
          <p:nvSpPr>
            <p:cNvPr id="285702" name="Rectangle 6"/>
            <p:cNvSpPr>
              <a:spLocks noChangeArrowheads="1"/>
            </p:cNvSpPr>
            <p:nvPr/>
          </p:nvSpPr>
          <p:spPr bwMode="auto">
            <a:xfrm>
              <a:off x="1187450" y="3860800"/>
              <a:ext cx="208915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5703" name="Rectangle 7"/>
            <p:cNvSpPr>
              <a:spLocks noChangeArrowheads="1"/>
            </p:cNvSpPr>
            <p:nvPr/>
          </p:nvSpPr>
          <p:spPr bwMode="auto">
            <a:xfrm>
              <a:off x="6340475" y="3886200"/>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5704" name="Line 8"/>
            <p:cNvSpPr>
              <a:spLocks noChangeShapeType="1"/>
            </p:cNvSpPr>
            <p:nvPr/>
          </p:nvSpPr>
          <p:spPr bwMode="auto">
            <a:xfrm flipV="1">
              <a:off x="3635375" y="4292600"/>
              <a:ext cx="2376488" cy="0"/>
            </a:xfrm>
            <a:prstGeom prst="line">
              <a:avLst/>
            </a:prstGeom>
            <a:noFill/>
            <a:ln w="9525">
              <a:solidFill>
                <a:schemeClr val="tx1"/>
              </a:solidFill>
              <a:round/>
              <a:headEnd type="oval" w="med" len="me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285705" name="Text Box 9"/>
          <p:cNvSpPr txBox="1">
            <a:spLocks noChangeArrowheads="1"/>
          </p:cNvSpPr>
          <p:nvPr/>
        </p:nvSpPr>
        <p:spPr bwMode="auto">
          <a:xfrm>
            <a:off x="4572000" y="3775075"/>
            <a:ext cx="7778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a:latin typeface="Times New Roman" pitchFamily="18" charset="0"/>
              </a:rPr>
              <a:t>Uses</a:t>
            </a:r>
          </a:p>
        </p:txBody>
      </p:sp>
      <p:sp>
        <p:nvSpPr>
          <p:cNvPr id="285706" name="Text Box 10"/>
          <p:cNvSpPr txBox="1">
            <a:spLocks noChangeArrowheads="1"/>
          </p:cNvSpPr>
          <p:nvPr/>
        </p:nvSpPr>
        <p:spPr bwMode="auto">
          <a:xfrm>
            <a:off x="1855787" y="4077072"/>
            <a:ext cx="4484688" cy="1006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000" dirty="0">
                <a:latin typeface="Times New Roman" pitchFamily="18" charset="0"/>
              </a:rPr>
              <a:t>Employee (</a:t>
            </a:r>
            <a:r>
              <a:rPr lang="en-US" altLang="en-US" sz="2000" b="1" u="sng" dirty="0">
                <a:latin typeface="Times New Roman" pitchFamily="18" charset="0"/>
              </a:rPr>
              <a:t>Employee#,</a:t>
            </a:r>
            <a:r>
              <a:rPr lang="en-US" altLang="en-US" sz="2000" dirty="0">
                <a:latin typeface="Times New Roman" pitchFamily="18" charset="0"/>
              </a:rPr>
              <a:t> …., ……, …….,)</a:t>
            </a:r>
          </a:p>
          <a:p>
            <a:r>
              <a:rPr lang="en-US" altLang="en-US" sz="2000" dirty="0">
                <a:latin typeface="Times New Roman" pitchFamily="18" charset="0"/>
              </a:rPr>
              <a:t>Car (</a:t>
            </a:r>
            <a:r>
              <a:rPr lang="en-US" altLang="en-US" sz="2000" b="1" u="sng" dirty="0">
                <a:latin typeface="Times New Roman" pitchFamily="18" charset="0"/>
              </a:rPr>
              <a:t>Registration #,</a:t>
            </a:r>
            <a:r>
              <a:rPr lang="en-US" altLang="en-US" sz="2000" dirty="0">
                <a:latin typeface="Times New Roman" pitchFamily="18" charset="0"/>
              </a:rPr>
              <a:t> ……, ……, )</a:t>
            </a:r>
          </a:p>
          <a:p>
            <a:r>
              <a:rPr lang="en-US" altLang="en-US" sz="2000" dirty="0">
                <a:latin typeface="Times New Roman" pitchFamily="18" charset="0"/>
              </a:rPr>
              <a:t>Uses (</a:t>
            </a:r>
            <a:r>
              <a:rPr lang="en-US" altLang="en-US" sz="2000" b="1" u="sng" dirty="0">
                <a:latin typeface="Times New Roman" pitchFamily="18" charset="0"/>
              </a:rPr>
              <a:t>Employee#, Registration#</a:t>
            </a:r>
            <a:r>
              <a:rPr lang="en-US" altLang="en-US" sz="2000" dirty="0">
                <a:latin typeface="Times New Roman" pitchFamily="18" charset="0"/>
              </a:rPr>
              <a:t> )</a:t>
            </a:r>
          </a:p>
        </p:txBody>
      </p:sp>
    </p:spTree>
    <p:extLst>
      <p:ext uri="{BB962C8B-B14F-4D97-AF65-F5344CB8AC3E}">
        <p14:creationId xmlns:p14="http://schemas.microsoft.com/office/powerpoint/2010/main" val="137367676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22" name="Rectangle 2"/>
          <p:cNvSpPr>
            <a:spLocks noGrp="1" noChangeArrowheads="1"/>
          </p:cNvSpPr>
          <p:nvPr>
            <p:ph type="title"/>
          </p:nvPr>
        </p:nvSpPr>
        <p:spPr/>
        <p:txBody>
          <a:bodyPr/>
          <a:lstStyle/>
          <a:p>
            <a:r>
              <a:rPr lang="en-US" altLang="en-US"/>
              <a:t>Entity Attribute Assignment</a:t>
            </a:r>
          </a:p>
        </p:txBody>
      </p:sp>
      <p:sp>
        <p:nvSpPr>
          <p:cNvPr id="286723" name="Rectangle 3"/>
          <p:cNvSpPr>
            <a:spLocks noGrp="1" noChangeArrowheads="1"/>
          </p:cNvSpPr>
          <p:nvPr>
            <p:ph sz="quarter" idx="1"/>
          </p:nvPr>
        </p:nvSpPr>
        <p:spPr/>
        <p:txBody>
          <a:bodyPr/>
          <a:lstStyle/>
          <a:p>
            <a:r>
              <a:rPr lang="en-US" altLang="en-US" sz="2400" dirty="0"/>
              <a:t>Note:</a:t>
            </a:r>
          </a:p>
          <a:p>
            <a:pPr lvl="1"/>
            <a:r>
              <a:rPr lang="en-US" altLang="en-US" sz="2000" dirty="0"/>
              <a:t>post primary keys from both</a:t>
            </a:r>
          </a:p>
          <a:p>
            <a:pPr lvl="2"/>
            <a:r>
              <a:rPr lang="en-US" altLang="en-US" sz="1800" dirty="0"/>
              <a:t>Employee and</a:t>
            </a:r>
          </a:p>
          <a:p>
            <a:pPr lvl="2"/>
            <a:r>
              <a:rPr lang="en-US" altLang="en-US" sz="1800" dirty="0"/>
              <a:t>Car</a:t>
            </a:r>
          </a:p>
          <a:p>
            <a:pPr lvl="1"/>
            <a:r>
              <a:rPr lang="en-US" altLang="en-US" sz="2000" dirty="0"/>
              <a:t>tables to the relationship table</a:t>
            </a:r>
          </a:p>
          <a:p>
            <a:pPr lvl="2"/>
            <a:r>
              <a:rPr lang="en-US" altLang="en-US" sz="1800" dirty="0"/>
              <a:t>Uses</a:t>
            </a:r>
          </a:p>
          <a:p>
            <a:pPr lvl="2"/>
            <a:endParaRPr lang="en-US" altLang="en-US" sz="1800" dirty="0"/>
          </a:p>
          <a:p>
            <a:pPr marL="0" indent="0"/>
            <a:r>
              <a:rPr lang="en-US" altLang="en-US" sz="2400" dirty="0"/>
              <a:t>Employees do not necessarily have cars, and cars, perhaps those newly acquired are not necessarily used by company employees.</a:t>
            </a:r>
          </a:p>
        </p:txBody>
      </p:sp>
    </p:spTree>
    <p:extLst>
      <p:ext uri="{BB962C8B-B14F-4D97-AF65-F5344CB8AC3E}">
        <p14:creationId xmlns:p14="http://schemas.microsoft.com/office/powerpoint/2010/main" val="134619433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7746" name="Rectangle 2"/>
          <p:cNvSpPr>
            <a:spLocks noGrp="1" noChangeArrowheads="1"/>
          </p:cNvSpPr>
          <p:nvPr>
            <p:ph type="title"/>
          </p:nvPr>
        </p:nvSpPr>
        <p:spPr/>
        <p:txBody>
          <a:bodyPr/>
          <a:lstStyle/>
          <a:p>
            <a:r>
              <a:rPr lang="en-US" altLang="en-US"/>
              <a:t>Entity Attribute Assignment</a:t>
            </a:r>
          </a:p>
        </p:txBody>
      </p:sp>
      <p:sp>
        <p:nvSpPr>
          <p:cNvPr id="287747" name="Rectangle 3"/>
          <p:cNvSpPr>
            <a:spLocks noGrp="1" noChangeArrowheads="1"/>
          </p:cNvSpPr>
          <p:nvPr>
            <p:ph sz="quarter" idx="1"/>
          </p:nvPr>
        </p:nvSpPr>
        <p:spPr>
          <a:xfrm>
            <a:off x="876300" y="1769490"/>
            <a:ext cx="7521575" cy="2647034"/>
          </a:xfrm>
        </p:spPr>
        <p:txBody>
          <a:bodyPr>
            <a:normAutofit lnSpcReduction="10000"/>
          </a:bodyPr>
          <a:lstStyle/>
          <a:p>
            <a:r>
              <a:rPr lang="en-US" altLang="en-US" sz="2800" dirty="0"/>
              <a:t>1 : M (one to many) Relationship</a:t>
            </a:r>
          </a:p>
          <a:p>
            <a:pPr lvl="1"/>
            <a:r>
              <a:rPr lang="en-US" altLang="en-US" sz="2400" dirty="0"/>
              <a:t>Membership of the ‘many’ entity is mandatory and membership of the ‘one’ entity is optional.</a:t>
            </a:r>
          </a:p>
          <a:p>
            <a:pPr lvl="2"/>
            <a:r>
              <a:rPr lang="en-US" altLang="en-US" sz="2000" dirty="0"/>
              <a:t>Generate two tables</a:t>
            </a:r>
          </a:p>
          <a:p>
            <a:pPr lvl="3"/>
            <a:r>
              <a:rPr lang="en-US" altLang="en-US" sz="1800" dirty="0"/>
              <a:t>Ward</a:t>
            </a:r>
          </a:p>
          <a:p>
            <a:pPr lvl="3"/>
            <a:r>
              <a:rPr lang="en-US" altLang="en-US" sz="1800" dirty="0"/>
              <a:t>Patient</a:t>
            </a:r>
          </a:p>
          <a:p>
            <a:pPr lvl="2"/>
            <a:r>
              <a:rPr lang="en-US" altLang="en-US" sz="2000" dirty="0"/>
              <a:t>One for each entity.</a:t>
            </a:r>
          </a:p>
          <a:p>
            <a:endParaRPr lang="en-US" altLang="en-US" sz="2800" dirty="0"/>
          </a:p>
        </p:txBody>
      </p:sp>
      <p:grpSp>
        <p:nvGrpSpPr>
          <p:cNvPr id="2" name="Group 1"/>
          <p:cNvGrpSpPr/>
          <p:nvPr/>
        </p:nvGrpSpPr>
        <p:grpSpPr>
          <a:xfrm>
            <a:off x="1235075" y="4264485"/>
            <a:ext cx="7162800" cy="1028240"/>
            <a:chOff x="1235075" y="4530725"/>
            <a:chExt cx="7162800" cy="762000"/>
          </a:xfrm>
        </p:grpSpPr>
        <p:sp>
          <p:nvSpPr>
            <p:cNvPr id="287748" name="Text Box 4"/>
            <p:cNvSpPr txBox="1">
              <a:spLocks noChangeArrowheads="1"/>
            </p:cNvSpPr>
            <p:nvPr/>
          </p:nvSpPr>
          <p:spPr bwMode="auto">
            <a:xfrm>
              <a:off x="6705600" y="4648200"/>
              <a:ext cx="1312863"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Patient</a:t>
              </a:r>
            </a:p>
          </p:txBody>
        </p:sp>
        <p:sp>
          <p:nvSpPr>
            <p:cNvPr id="287749" name="Rectangle 5"/>
            <p:cNvSpPr>
              <a:spLocks noChangeArrowheads="1"/>
            </p:cNvSpPr>
            <p:nvPr/>
          </p:nvSpPr>
          <p:spPr bwMode="auto">
            <a:xfrm>
              <a:off x="1235075" y="45307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7750" name="Rectangle 6"/>
            <p:cNvSpPr>
              <a:spLocks noChangeArrowheads="1"/>
            </p:cNvSpPr>
            <p:nvPr/>
          </p:nvSpPr>
          <p:spPr bwMode="auto">
            <a:xfrm>
              <a:off x="6340475" y="45307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7751" name="Line 7"/>
            <p:cNvSpPr>
              <a:spLocks noChangeShapeType="1"/>
            </p:cNvSpPr>
            <p:nvPr/>
          </p:nvSpPr>
          <p:spPr bwMode="auto">
            <a:xfrm>
              <a:off x="3419475" y="4868863"/>
              <a:ext cx="2981325" cy="7937"/>
            </a:xfrm>
            <a:prstGeom prst="line">
              <a:avLst/>
            </a:prstGeom>
            <a:noFill/>
            <a:ln w="9525">
              <a:solidFill>
                <a:schemeClr val="tx1"/>
              </a:solidFill>
              <a:round/>
              <a:headEnd type="oval" w="med" len="me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7752" name="Line 8"/>
            <p:cNvSpPr>
              <a:spLocks noChangeShapeType="1"/>
            </p:cNvSpPr>
            <p:nvPr/>
          </p:nvSpPr>
          <p:spPr bwMode="auto">
            <a:xfrm>
              <a:off x="5715000" y="48768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7753" name="Line 9"/>
            <p:cNvSpPr>
              <a:spLocks noChangeShapeType="1"/>
            </p:cNvSpPr>
            <p:nvPr/>
          </p:nvSpPr>
          <p:spPr bwMode="auto">
            <a:xfrm flipV="1">
              <a:off x="5715000" y="47244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7754" name="Text Box 10"/>
            <p:cNvSpPr txBox="1">
              <a:spLocks noChangeArrowheads="1"/>
            </p:cNvSpPr>
            <p:nvPr/>
          </p:nvSpPr>
          <p:spPr bwMode="auto">
            <a:xfrm>
              <a:off x="1676400" y="4648200"/>
              <a:ext cx="1087438"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Ward</a:t>
              </a:r>
              <a:endParaRPr lang="en-US" altLang="en-US" sz="2400">
                <a:latin typeface="Times New Roman" pitchFamily="18" charset="0"/>
              </a:endParaRPr>
            </a:p>
          </p:txBody>
        </p:sp>
      </p:grpSp>
    </p:spTree>
    <p:extLst>
      <p:ext uri="{BB962C8B-B14F-4D97-AF65-F5344CB8AC3E}">
        <p14:creationId xmlns:p14="http://schemas.microsoft.com/office/powerpoint/2010/main" val="120859374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8770" name="Rectangle 2"/>
          <p:cNvSpPr>
            <a:spLocks noGrp="1" noChangeArrowheads="1"/>
          </p:cNvSpPr>
          <p:nvPr>
            <p:ph type="title"/>
          </p:nvPr>
        </p:nvSpPr>
        <p:spPr/>
        <p:txBody>
          <a:bodyPr/>
          <a:lstStyle/>
          <a:p>
            <a:r>
              <a:rPr lang="en-US" altLang="en-US"/>
              <a:t>Entity Attribute Assignment</a:t>
            </a:r>
          </a:p>
        </p:txBody>
      </p:sp>
      <p:sp>
        <p:nvSpPr>
          <p:cNvPr id="288771" name="Rectangle 3"/>
          <p:cNvSpPr>
            <a:spLocks noGrp="1" noChangeArrowheads="1"/>
          </p:cNvSpPr>
          <p:nvPr>
            <p:ph sz="quarter" idx="1"/>
          </p:nvPr>
        </p:nvSpPr>
        <p:spPr/>
        <p:txBody>
          <a:bodyPr>
            <a:normAutofit/>
          </a:bodyPr>
          <a:lstStyle/>
          <a:p>
            <a:r>
              <a:rPr lang="en-US" altLang="en-US" sz="2000" dirty="0"/>
              <a:t>Note:</a:t>
            </a:r>
          </a:p>
          <a:p>
            <a:pPr lvl="2"/>
            <a:r>
              <a:rPr lang="en-US" altLang="en-US" sz="2000" dirty="0"/>
              <a:t>post the primary key from the ‘one’ entity to the ‘many’ entity:</a:t>
            </a:r>
          </a:p>
          <a:p>
            <a:pPr lvl="2"/>
            <a:r>
              <a:rPr lang="en-US" altLang="en-US" sz="2000" dirty="0"/>
              <a:t>from Ward</a:t>
            </a:r>
          </a:p>
          <a:p>
            <a:pPr lvl="2"/>
            <a:r>
              <a:rPr lang="en-US" altLang="en-US" sz="2000" dirty="0"/>
              <a:t>to Patient</a:t>
            </a:r>
          </a:p>
          <a:p>
            <a:endParaRPr lang="en-US" altLang="en-US" sz="2000" dirty="0"/>
          </a:p>
          <a:p>
            <a:pPr algn="just">
              <a:buFont typeface="Wingdings" pitchFamily="2" charset="2"/>
              <a:buNone/>
            </a:pPr>
            <a:r>
              <a:rPr lang="en-GB" altLang="en-US" sz="2000" dirty="0"/>
              <a:t>Ward (</a:t>
            </a:r>
            <a:r>
              <a:rPr lang="en-GB" altLang="en-US" sz="2000" u="sng" dirty="0"/>
              <a:t>Ward no</a:t>
            </a:r>
            <a:r>
              <a:rPr lang="en-GB" altLang="en-US" sz="2000" dirty="0"/>
              <a:t>, </a:t>
            </a:r>
            <a:r>
              <a:rPr lang="en-GB" altLang="en-US" sz="2000" dirty="0" err="1"/>
              <a:t>Ward_name</a:t>
            </a:r>
            <a:r>
              <a:rPr lang="en-GB" altLang="en-US" sz="2000" dirty="0"/>
              <a:t>, …, …, …,)</a:t>
            </a:r>
          </a:p>
          <a:p>
            <a:pPr algn="just">
              <a:buFont typeface="Wingdings" pitchFamily="2" charset="2"/>
              <a:buNone/>
            </a:pPr>
            <a:r>
              <a:rPr lang="en-GB" altLang="en-US" sz="2000" dirty="0"/>
              <a:t>Patient (</a:t>
            </a:r>
            <a:r>
              <a:rPr lang="en-GB" altLang="en-US" sz="2000" u="sng" dirty="0"/>
              <a:t>Patient no,</a:t>
            </a:r>
            <a:r>
              <a:rPr lang="en-GB" altLang="en-US" sz="2000" dirty="0"/>
              <a:t> …, …, …, …, </a:t>
            </a:r>
            <a:r>
              <a:rPr lang="en-GB" altLang="en-US" sz="2000" dirty="0" err="1"/>
              <a:t>Ward_no</a:t>
            </a:r>
            <a:r>
              <a:rPr lang="en-GB" altLang="en-US" sz="2000" dirty="0"/>
              <a:t>)</a:t>
            </a:r>
          </a:p>
          <a:p>
            <a:endParaRPr lang="en-US" altLang="en-US" sz="2000" dirty="0"/>
          </a:p>
          <a:p>
            <a:pPr lvl="1"/>
            <a:r>
              <a:rPr lang="en-US" altLang="en-US" sz="1800" dirty="0"/>
              <a:t>A ward may be empty</a:t>
            </a:r>
          </a:p>
          <a:p>
            <a:pPr lvl="1"/>
            <a:r>
              <a:rPr lang="en-US" altLang="en-US" sz="1800" dirty="0"/>
              <a:t>A patient must be assigned to a ward</a:t>
            </a:r>
          </a:p>
          <a:p>
            <a:pPr lvl="1"/>
            <a:r>
              <a:rPr lang="en-US" altLang="en-US" sz="1800" dirty="0"/>
              <a:t>i.e. there are no out-patients</a:t>
            </a:r>
          </a:p>
        </p:txBody>
      </p:sp>
    </p:spTree>
    <p:extLst>
      <p:ext uri="{BB962C8B-B14F-4D97-AF65-F5344CB8AC3E}">
        <p14:creationId xmlns:p14="http://schemas.microsoft.com/office/powerpoint/2010/main" val="375467372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9794" name="Rectangle 2"/>
          <p:cNvSpPr>
            <a:spLocks noGrp="1" noChangeArrowheads="1"/>
          </p:cNvSpPr>
          <p:nvPr>
            <p:ph type="title"/>
          </p:nvPr>
        </p:nvSpPr>
        <p:spPr/>
        <p:txBody>
          <a:bodyPr/>
          <a:lstStyle/>
          <a:p>
            <a:r>
              <a:rPr lang="en-US" altLang="en-US"/>
              <a:t>Entity Attribute Assignment</a:t>
            </a:r>
          </a:p>
        </p:txBody>
      </p:sp>
      <p:sp>
        <p:nvSpPr>
          <p:cNvPr id="289795" name="Rectangle 3"/>
          <p:cNvSpPr>
            <a:spLocks noGrp="1" noChangeArrowheads="1"/>
          </p:cNvSpPr>
          <p:nvPr>
            <p:ph sz="quarter" idx="1"/>
          </p:nvPr>
        </p:nvSpPr>
        <p:spPr/>
        <p:txBody>
          <a:bodyPr/>
          <a:lstStyle/>
          <a:p>
            <a:r>
              <a:rPr lang="en-US" altLang="en-US" sz="2400" dirty="0"/>
              <a:t>1 : M (one to many) Relationship</a:t>
            </a:r>
          </a:p>
          <a:p>
            <a:pPr lvl="1"/>
            <a:r>
              <a:rPr lang="en-US" altLang="en-US" sz="2000" dirty="0"/>
              <a:t>Membership of both the ‘many’ and ‘one’ entity is optional.</a:t>
            </a:r>
          </a:p>
          <a:p>
            <a:pPr lvl="2"/>
            <a:r>
              <a:rPr lang="en-US" altLang="en-US" sz="1800" dirty="0"/>
              <a:t>Generate three tables</a:t>
            </a:r>
          </a:p>
          <a:p>
            <a:pPr lvl="3"/>
            <a:r>
              <a:rPr lang="en-US" altLang="en-US" sz="1600" dirty="0"/>
              <a:t>Ward</a:t>
            </a:r>
          </a:p>
          <a:p>
            <a:pPr lvl="3"/>
            <a:r>
              <a:rPr lang="en-US" altLang="en-US" sz="1600" dirty="0"/>
              <a:t>Patient</a:t>
            </a:r>
          </a:p>
          <a:p>
            <a:pPr lvl="3"/>
            <a:r>
              <a:rPr lang="en-US" altLang="en-US" sz="1600" dirty="0"/>
              <a:t>Contains</a:t>
            </a:r>
          </a:p>
          <a:p>
            <a:pPr lvl="2"/>
            <a:r>
              <a:rPr lang="en-US" altLang="en-US" sz="1800" dirty="0"/>
              <a:t>One for each entity and one for the relationship</a:t>
            </a:r>
          </a:p>
          <a:p>
            <a:endParaRPr lang="en-US" altLang="en-US" sz="2400" dirty="0"/>
          </a:p>
        </p:txBody>
      </p:sp>
      <p:grpSp>
        <p:nvGrpSpPr>
          <p:cNvPr id="2" name="Group 1"/>
          <p:cNvGrpSpPr/>
          <p:nvPr/>
        </p:nvGrpSpPr>
        <p:grpSpPr>
          <a:xfrm>
            <a:off x="1170341" y="4365104"/>
            <a:ext cx="7162800" cy="762000"/>
            <a:chOff x="1235075" y="4530725"/>
            <a:chExt cx="7162800" cy="762000"/>
          </a:xfrm>
        </p:grpSpPr>
        <p:sp>
          <p:nvSpPr>
            <p:cNvPr id="289796" name="Text Box 4"/>
            <p:cNvSpPr txBox="1">
              <a:spLocks noChangeArrowheads="1"/>
            </p:cNvSpPr>
            <p:nvPr/>
          </p:nvSpPr>
          <p:spPr bwMode="auto">
            <a:xfrm>
              <a:off x="6705600" y="4648200"/>
              <a:ext cx="1312863"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Patient</a:t>
              </a:r>
            </a:p>
          </p:txBody>
        </p:sp>
        <p:sp>
          <p:nvSpPr>
            <p:cNvPr id="289797" name="Rectangle 5"/>
            <p:cNvSpPr>
              <a:spLocks noChangeArrowheads="1"/>
            </p:cNvSpPr>
            <p:nvPr/>
          </p:nvSpPr>
          <p:spPr bwMode="auto">
            <a:xfrm>
              <a:off x="1235075" y="45307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9798" name="Rectangle 6"/>
            <p:cNvSpPr>
              <a:spLocks noChangeArrowheads="1"/>
            </p:cNvSpPr>
            <p:nvPr/>
          </p:nvSpPr>
          <p:spPr bwMode="auto">
            <a:xfrm>
              <a:off x="6340475" y="45307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9799" name="Line 7"/>
            <p:cNvSpPr>
              <a:spLocks noChangeShapeType="1"/>
            </p:cNvSpPr>
            <p:nvPr/>
          </p:nvSpPr>
          <p:spPr bwMode="auto">
            <a:xfrm>
              <a:off x="3635375" y="4868863"/>
              <a:ext cx="2089150" cy="0"/>
            </a:xfrm>
            <a:prstGeom prst="line">
              <a:avLst/>
            </a:prstGeom>
            <a:noFill/>
            <a:ln w="9525">
              <a:solidFill>
                <a:schemeClr val="tx1"/>
              </a:solidFill>
              <a:round/>
              <a:headEnd type="oval" w="med" len="me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9800" name="Line 8"/>
            <p:cNvSpPr>
              <a:spLocks noChangeShapeType="1"/>
            </p:cNvSpPr>
            <p:nvPr/>
          </p:nvSpPr>
          <p:spPr bwMode="auto">
            <a:xfrm>
              <a:off x="5715000" y="48768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9801" name="Line 9"/>
            <p:cNvSpPr>
              <a:spLocks noChangeShapeType="1"/>
            </p:cNvSpPr>
            <p:nvPr/>
          </p:nvSpPr>
          <p:spPr bwMode="auto">
            <a:xfrm flipV="1">
              <a:off x="5715000" y="47244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89802" name="Text Box 10"/>
            <p:cNvSpPr txBox="1">
              <a:spLocks noChangeArrowheads="1"/>
            </p:cNvSpPr>
            <p:nvPr/>
          </p:nvSpPr>
          <p:spPr bwMode="auto">
            <a:xfrm>
              <a:off x="1676400" y="4648200"/>
              <a:ext cx="1087438"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Ward</a:t>
              </a:r>
              <a:endParaRPr lang="en-US" altLang="en-US" sz="2400">
                <a:latin typeface="Times New Roman" pitchFamily="18" charset="0"/>
              </a:endParaRPr>
            </a:p>
          </p:txBody>
        </p:sp>
        <p:sp>
          <p:nvSpPr>
            <p:cNvPr id="289803" name="Line 11"/>
            <p:cNvSpPr>
              <a:spLocks noChangeShapeType="1"/>
            </p:cNvSpPr>
            <p:nvPr/>
          </p:nvSpPr>
          <p:spPr bwMode="auto">
            <a:xfrm>
              <a:off x="5638800" y="4876800"/>
              <a:ext cx="6858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Tree>
    <p:extLst>
      <p:ext uri="{BB962C8B-B14F-4D97-AF65-F5344CB8AC3E}">
        <p14:creationId xmlns:p14="http://schemas.microsoft.com/office/powerpoint/2010/main" val="171344464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0818" name="Rectangle 2"/>
          <p:cNvSpPr>
            <a:spLocks noGrp="1" noChangeArrowheads="1"/>
          </p:cNvSpPr>
          <p:nvPr>
            <p:ph type="title"/>
          </p:nvPr>
        </p:nvSpPr>
        <p:spPr/>
        <p:txBody>
          <a:bodyPr/>
          <a:lstStyle/>
          <a:p>
            <a:r>
              <a:rPr lang="en-US" altLang="en-US"/>
              <a:t>Entity Attribute Assignment</a:t>
            </a:r>
          </a:p>
        </p:txBody>
      </p:sp>
      <p:sp>
        <p:nvSpPr>
          <p:cNvPr id="290819" name="Rectangle 3"/>
          <p:cNvSpPr>
            <a:spLocks noGrp="1" noChangeArrowheads="1"/>
          </p:cNvSpPr>
          <p:nvPr>
            <p:ph sz="quarter" idx="1"/>
          </p:nvPr>
        </p:nvSpPr>
        <p:spPr>
          <a:xfrm>
            <a:off x="834072" y="2132856"/>
            <a:ext cx="7521575" cy="3960440"/>
          </a:xfrm>
        </p:spPr>
        <p:txBody>
          <a:bodyPr>
            <a:normAutofit lnSpcReduction="10000"/>
          </a:bodyPr>
          <a:lstStyle/>
          <a:p>
            <a:r>
              <a:rPr lang="en-US" altLang="en-US" sz="2400" dirty="0"/>
              <a:t>Note:</a:t>
            </a:r>
          </a:p>
          <a:p>
            <a:pPr lvl="2"/>
            <a:r>
              <a:rPr lang="en-US" altLang="en-US" sz="1600" dirty="0"/>
              <a:t>post the primary key from both the Ward and Patient entities to the relationship (Contains) table.</a:t>
            </a:r>
          </a:p>
          <a:p>
            <a:pPr lvl="2"/>
            <a:endParaRPr lang="en-US" altLang="en-US" sz="1600" dirty="0"/>
          </a:p>
          <a:p>
            <a:pPr>
              <a:buFont typeface="Wingdings" pitchFamily="2" charset="2"/>
              <a:buNone/>
            </a:pPr>
            <a:r>
              <a:rPr lang="en-GB" altLang="en-US" sz="1800" dirty="0"/>
              <a:t>Ward (</a:t>
            </a:r>
            <a:r>
              <a:rPr lang="en-GB" altLang="en-US" sz="1800" u="sng" dirty="0"/>
              <a:t>Ward no</a:t>
            </a:r>
            <a:r>
              <a:rPr lang="en-GB" altLang="en-US" sz="1800" dirty="0"/>
              <a:t>, </a:t>
            </a:r>
            <a:r>
              <a:rPr lang="en-GB" altLang="en-US" sz="1800" dirty="0" err="1"/>
              <a:t>Ward_name</a:t>
            </a:r>
            <a:r>
              <a:rPr lang="en-GB" altLang="en-US" sz="1800" dirty="0"/>
              <a:t>, …, …, …,)</a:t>
            </a:r>
          </a:p>
          <a:p>
            <a:pPr>
              <a:buFont typeface="Wingdings" pitchFamily="2" charset="2"/>
              <a:buNone/>
            </a:pPr>
            <a:r>
              <a:rPr lang="en-GB" altLang="en-US" sz="1800" dirty="0"/>
              <a:t>Patient (</a:t>
            </a:r>
            <a:r>
              <a:rPr lang="en-GB" altLang="en-US" sz="1800" u="sng" dirty="0"/>
              <a:t>Patient no,</a:t>
            </a:r>
            <a:r>
              <a:rPr lang="en-GB" altLang="en-US" sz="1800" dirty="0"/>
              <a:t> …, …, …, …,)</a:t>
            </a:r>
          </a:p>
          <a:p>
            <a:pPr>
              <a:buFont typeface="Wingdings" pitchFamily="2" charset="2"/>
              <a:buNone/>
            </a:pPr>
            <a:r>
              <a:rPr lang="en-GB" altLang="en-US" sz="1800" dirty="0"/>
              <a:t>Contains(</a:t>
            </a:r>
            <a:r>
              <a:rPr lang="en-GB" altLang="en-US" sz="1800" u="sng" dirty="0"/>
              <a:t>Ward no, Patient no</a:t>
            </a:r>
            <a:r>
              <a:rPr lang="en-GB" altLang="en-US" sz="1800" dirty="0"/>
              <a:t>)</a:t>
            </a:r>
          </a:p>
          <a:p>
            <a:endParaRPr lang="en-US" altLang="en-US" sz="2400" dirty="0"/>
          </a:p>
          <a:p>
            <a:pPr lvl="1"/>
            <a:r>
              <a:rPr lang="en-US" altLang="en-US" dirty="0"/>
              <a:t>A ward may be empty</a:t>
            </a:r>
          </a:p>
          <a:p>
            <a:pPr lvl="1"/>
            <a:r>
              <a:rPr lang="en-US" altLang="en-US" dirty="0"/>
              <a:t>A patient may be assigned to a ward or</a:t>
            </a:r>
          </a:p>
          <a:p>
            <a:pPr lvl="1"/>
            <a:r>
              <a:rPr lang="en-US" altLang="en-US" dirty="0"/>
              <a:t>A patient may be treated as an out-patient</a:t>
            </a:r>
          </a:p>
          <a:p>
            <a:endParaRPr lang="en-US" altLang="en-US" sz="2400" dirty="0"/>
          </a:p>
        </p:txBody>
      </p:sp>
    </p:spTree>
    <p:extLst>
      <p:ext uri="{BB962C8B-B14F-4D97-AF65-F5344CB8AC3E}">
        <p14:creationId xmlns:p14="http://schemas.microsoft.com/office/powerpoint/2010/main" val="223071966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1842" name="Rectangle 2"/>
          <p:cNvSpPr>
            <a:spLocks noGrp="1" noChangeArrowheads="1"/>
          </p:cNvSpPr>
          <p:nvPr>
            <p:ph type="title"/>
          </p:nvPr>
        </p:nvSpPr>
        <p:spPr/>
        <p:txBody>
          <a:bodyPr/>
          <a:lstStyle/>
          <a:p>
            <a:r>
              <a:rPr lang="en-US" altLang="en-US"/>
              <a:t>Entity Attribute Assignment</a:t>
            </a:r>
          </a:p>
        </p:txBody>
      </p:sp>
      <p:sp>
        <p:nvSpPr>
          <p:cNvPr id="291843" name="Rectangle 3"/>
          <p:cNvSpPr>
            <a:spLocks noGrp="1" noChangeArrowheads="1"/>
          </p:cNvSpPr>
          <p:nvPr>
            <p:ph sz="quarter" idx="1"/>
          </p:nvPr>
        </p:nvSpPr>
        <p:spPr/>
        <p:txBody>
          <a:bodyPr/>
          <a:lstStyle/>
          <a:p>
            <a:r>
              <a:rPr lang="en-US" altLang="en-US" sz="2400"/>
              <a:t>M : N (many to many) Relationship</a:t>
            </a:r>
          </a:p>
          <a:p>
            <a:pPr lvl="1"/>
            <a:r>
              <a:rPr lang="en-US" altLang="en-US" sz="2000"/>
              <a:t>Membership of both the entities is irrelevant.</a:t>
            </a:r>
          </a:p>
          <a:p>
            <a:pPr lvl="2"/>
            <a:r>
              <a:rPr lang="en-US" altLang="en-US" sz="1800"/>
              <a:t>In all cases generate three tables</a:t>
            </a:r>
          </a:p>
          <a:p>
            <a:pPr lvl="3"/>
            <a:r>
              <a:rPr lang="en-US" altLang="en-US" sz="1600"/>
              <a:t>Lecturer</a:t>
            </a:r>
          </a:p>
          <a:p>
            <a:pPr lvl="3"/>
            <a:r>
              <a:rPr lang="en-US" altLang="en-US" sz="1600"/>
              <a:t>Student</a:t>
            </a:r>
          </a:p>
          <a:p>
            <a:pPr lvl="3"/>
            <a:r>
              <a:rPr lang="en-US" altLang="en-US" sz="1600"/>
              <a:t>Tutors</a:t>
            </a:r>
          </a:p>
          <a:p>
            <a:pPr lvl="2"/>
            <a:r>
              <a:rPr lang="en-US" altLang="en-US" sz="1800"/>
              <a:t>One for each entity and one for the relationship</a:t>
            </a:r>
          </a:p>
          <a:p>
            <a:endParaRPr lang="en-US" altLang="en-US" sz="2400"/>
          </a:p>
          <a:p>
            <a:endParaRPr lang="en-US" altLang="en-US" sz="2400"/>
          </a:p>
        </p:txBody>
      </p:sp>
      <p:grpSp>
        <p:nvGrpSpPr>
          <p:cNvPr id="2" name="Group 1"/>
          <p:cNvGrpSpPr/>
          <p:nvPr/>
        </p:nvGrpSpPr>
        <p:grpSpPr>
          <a:xfrm>
            <a:off x="1115616" y="4365104"/>
            <a:ext cx="7162800" cy="873125"/>
            <a:chOff x="1082675" y="4267200"/>
            <a:chExt cx="7162800" cy="873125"/>
          </a:xfrm>
        </p:grpSpPr>
        <p:sp>
          <p:nvSpPr>
            <p:cNvPr id="291844" name="Text Box 4"/>
            <p:cNvSpPr txBox="1">
              <a:spLocks noChangeArrowheads="1"/>
            </p:cNvSpPr>
            <p:nvPr/>
          </p:nvSpPr>
          <p:spPr bwMode="auto">
            <a:xfrm>
              <a:off x="1371600" y="4419600"/>
              <a:ext cx="1560513"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dirty="0">
                  <a:latin typeface="Times New Roman" pitchFamily="18" charset="0"/>
                </a:rPr>
                <a:t>Lecturer</a:t>
              </a:r>
            </a:p>
          </p:txBody>
        </p:sp>
        <p:sp>
          <p:nvSpPr>
            <p:cNvPr id="291845" name="Text Box 5"/>
            <p:cNvSpPr txBox="1">
              <a:spLocks noChangeArrowheads="1"/>
            </p:cNvSpPr>
            <p:nvPr/>
          </p:nvSpPr>
          <p:spPr bwMode="auto">
            <a:xfrm>
              <a:off x="6553200" y="4495800"/>
              <a:ext cx="1425575"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3200">
                  <a:latin typeface="Times New Roman" pitchFamily="18" charset="0"/>
                </a:rPr>
                <a:t>Student</a:t>
              </a:r>
            </a:p>
          </p:txBody>
        </p:sp>
        <p:sp>
          <p:nvSpPr>
            <p:cNvPr id="291846" name="Rectangle 6"/>
            <p:cNvSpPr>
              <a:spLocks noChangeArrowheads="1"/>
            </p:cNvSpPr>
            <p:nvPr/>
          </p:nvSpPr>
          <p:spPr bwMode="auto">
            <a:xfrm>
              <a:off x="1082675" y="43783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91847" name="Rectangle 7"/>
            <p:cNvSpPr>
              <a:spLocks noChangeArrowheads="1"/>
            </p:cNvSpPr>
            <p:nvPr/>
          </p:nvSpPr>
          <p:spPr bwMode="auto">
            <a:xfrm>
              <a:off x="6188075" y="4378325"/>
              <a:ext cx="2057400" cy="7620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91848" name="Line 8"/>
            <p:cNvSpPr>
              <a:spLocks noChangeShapeType="1"/>
            </p:cNvSpPr>
            <p:nvPr/>
          </p:nvSpPr>
          <p:spPr bwMode="auto">
            <a:xfrm>
              <a:off x="3124200" y="4724400"/>
              <a:ext cx="30480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91849" name="Text Box 9"/>
            <p:cNvSpPr txBox="1">
              <a:spLocks noChangeArrowheads="1"/>
            </p:cNvSpPr>
            <p:nvPr/>
          </p:nvSpPr>
          <p:spPr bwMode="auto">
            <a:xfrm>
              <a:off x="4114800" y="4267200"/>
              <a:ext cx="97948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2400">
                  <a:latin typeface="Times New Roman" pitchFamily="18" charset="0"/>
                </a:rPr>
                <a:t>Tutors</a:t>
              </a:r>
            </a:p>
          </p:txBody>
        </p:sp>
        <p:sp>
          <p:nvSpPr>
            <p:cNvPr id="291850" name="Line 10"/>
            <p:cNvSpPr>
              <a:spLocks noChangeShapeType="1"/>
            </p:cNvSpPr>
            <p:nvPr/>
          </p:nvSpPr>
          <p:spPr bwMode="auto">
            <a:xfrm>
              <a:off x="3124200" y="45720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91851" name="Line 11"/>
            <p:cNvSpPr>
              <a:spLocks noChangeShapeType="1"/>
            </p:cNvSpPr>
            <p:nvPr/>
          </p:nvSpPr>
          <p:spPr bwMode="auto">
            <a:xfrm flipV="1">
              <a:off x="3124200" y="47244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91852" name="Line 12"/>
            <p:cNvSpPr>
              <a:spLocks noChangeShapeType="1"/>
            </p:cNvSpPr>
            <p:nvPr/>
          </p:nvSpPr>
          <p:spPr bwMode="auto">
            <a:xfrm>
              <a:off x="5562600" y="47244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91853" name="Line 13"/>
            <p:cNvSpPr>
              <a:spLocks noChangeShapeType="1"/>
            </p:cNvSpPr>
            <p:nvPr/>
          </p:nvSpPr>
          <p:spPr bwMode="auto">
            <a:xfrm flipV="1">
              <a:off x="5562600" y="4572000"/>
              <a:ext cx="6096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Tree>
    <p:extLst>
      <p:ext uri="{BB962C8B-B14F-4D97-AF65-F5344CB8AC3E}">
        <p14:creationId xmlns:p14="http://schemas.microsoft.com/office/powerpoint/2010/main" val="303902746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2866" name="Rectangle 2"/>
          <p:cNvSpPr>
            <a:spLocks noGrp="1" noChangeArrowheads="1"/>
          </p:cNvSpPr>
          <p:nvPr>
            <p:ph type="title"/>
          </p:nvPr>
        </p:nvSpPr>
        <p:spPr/>
        <p:txBody>
          <a:bodyPr/>
          <a:lstStyle/>
          <a:p>
            <a:r>
              <a:rPr lang="en-US" altLang="en-US"/>
              <a:t>Entity Attribute Assignment</a:t>
            </a:r>
          </a:p>
        </p:txBody>
      </p:sp>
      <p:sp>
        <p:nvSpPr>
          <p:cNvPr id="292867" name="Rectangle 3"/>
          <p:cNvSpPr>
            <a:spLocks noGrp="1" noChangeArrowheads="1"/>
          </p:cNvSpPr>
          <p:nvPr>
            <p:ph sz="quarter" idx="1"/>
          </p:nvPr>
        </p:nvSpPr>
        <p:spPr/>
        <p:txBody>
          <a:bodyPr/>
          <a:lstStyle/>
          <a:p>
            <a:r>
              <a:rPr lang="en-US" altLang="en-US" sz="2400" dirty="0"/>
              <a:t>Note:</a:t>
            </a:r>
          </a:p>
          <a:p>
            <a:pPr lvl="2"/>
            <a:r>
              <a:rPr lang="en-US" altLang="en-US" sz="1800" dirty="0"/>
              <a:t>post the primary key from both the Lecturer and Student entities to the relationship (Tutors) table.</a:t>
            </a:r>
          </a:p>
          <a:p>
            <a:pPr lvl="2"/>
            <a:endParaRPr lang="en-US" altLang="en-US" sz="1800" dirty="0"/>
          </a:p>
          <a:p>
            <a:pPr>
              <a:buFont typeface="Wingdings" pitchFamily="2" charset="2"/>
              <a:buNone/>
            </a:pPr>
            <a:r>
              <a:rPr lang="en-GB" altLang="en-US" sz="2400" dirty="0"/>
              <a:t>Lecturer (</a:t>
            </a:r>
            <a:r>
              <a:rPr lang="en-GB" altLang="en-US" sz="2400" u="sng" dirty="0"/>
              <a:t>Lecturer no</a:t>
            </a:r>
            <a:r>
              <a:rPr lang="en-GB" altLang="en-US" sz="2400" dirty="0"/>
              <a:t>, </a:t>
            </a:r>
            <a:r>
              <a:rPr lang="en-GB" altLang="en-US" sz="2400" u="sng" dirty="0"/>
              <a:t>Lecturer name</a:t>
            </a:r>
            <a:r>
              <a:rPr lang="en-GB" altLang="en-US" sz="2400" dirty="0"/>
              <a:t>, …, …, …,)</a:t>
            </a:r>
          </a:p>
          <a:p>
            <a:pPr>
              <a:buFont typeface="Wingdings" pitchFamily="2" charset="2"/>
              <a:buNone/>
            </a:pPr>
            <a:r>
              <a:rPr lang="en-GB" altLang="en-US" sz="2400" dirty="0"/>
              <a:t>Student (</a:t>
            </a:r>
            <a:r>
              <a:rPr lang="en-GB" altLang="en-US" sz="2400" u="sng" dirty="0"/>
              <a:t>Student no,</a:t>
            </a:r>
            <a:r>
              <a:rPr lang="en-GB" altLang="en-US" sz="2400" dirty="0"/>
              <a:t> …, …, …, …,)</a:t>
            </a:r>
          </a:p>
          <a:p>
            <a:pPr>
              <a:buFont typeface="Wingdings" pitchFamily="2" charset="2"/>
              <a:buNone/>
            </a:pPr>
            <a:r>
              <a:rPr lang="en-GB" altLang="en-US" sz="2400" dirty="0"/>
              <a:t>Tutors(</a:t>
            </a:r>
            <a:r>
              <a:rPr lang="en-GB" altLang="en-US" sz="2400" u="sng" dirty="0"/>
              <a:t>Lecturer no, Student no</a:t>
            </a:r>
            <a:r>
              <a:rPr lang="en-GB" altLang="en-US" sz="2400" dirty="0"/>
              <a:t>)</a:t>
            </a:r>
          </a:p>
          <a:p>
            <a:endParaRPr lang="en-US" altLang="en-US" sz="2400" dirty="0"/>
          </a:p>
          <a:p>
            <a:pPr lvl="1"/>
            <a:r>
              <a:rPr lang="en-US" altLang="en-US" sz="2000" dirty="0"/>
              <a:t>A Lecturer may tutor many Students</a:t>
            </a:r>
          </a:p>
          <a:p>
            <a:pPr lvl="1"/>
            <a:r>
              <a:rPr lang="en-US" altLang="en-US" sz="2000" dirty="0"/>
              <a:t>A Student may be tutored by many Lecturers</a:t>
            </a:r>
          </a:p>
        </p:txBody>
      </p:sp>
    </p:spTree>
    <p:extLst>
      <p:ext uri="{BB962C8B-B14F-4D97-AF65-F5344CB8AC3E}">
        <p14:creationId xmlns:p14="http://schemas.microsoft.com/office/powerpoint/2010/main" val="206612785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3890" name="Rectangle 2"/>
          <p:cNvSpPr>
            <a:spLocks noGrp="1" noChangeArrowheads="1"/>
          </p:cNvSpPr>
          <p:nvPr>
            <p:ph type="title"/>
          </p:nvPr>
        </p:nvSpPr>
        <p:spPr/>
        <p:txBody>
          <a:bodyPr/>
          <a:lstStyle/>
          <a:p>
            <a:r>
              <a:rPr lang="en-US" altLang="en-US"/>
              <a:t>Conclusion</a:t>
            </a:r>
          </a:p>
        </p:txBody>
      </p:sp>
      <p:sp>
        <p:nvSpPr>
          <p:cNvPr id="293891" name="Rectangle 3"/>
          <p:cNvSpPr>
            <a:spLocks noGrp="1" noChangeArrowheads="1"/>
          </p:cNvSpPr>
          <p:nvPr>
            <p:ph sz="quarter" idx="1"/>
          </p:nvPr>
        </p:nvSpPr>
        <p:spPr/>
        <p:txBody>
          <a:bodyPr>
            <a:normAutofit/>
          </a:bodyPr>
          <a:lstStyle/>
          <a:p>
            <a:pPr algn="just">
              <a:buFont typeface="Wingdings" pitchFamily="2" charset="2"/>
              <a:buNone/>
            </a:pPr>
            <a:r>
              <a:rPr lang="en-GB" altLang="en-US" sz="1800" noProof="1"/>
              <a:t>E-R modelling involves the following steps</a:t>
            </a:r>
            <a:r>
              <a:rPr lang="en-GB" altLang="en-US" sz="1800" b="0" noProof="1"/>
              <a:t>:</a:t>
            </a:r>
          </a:p>
          <a:p>
            <a:pPr algn="just"/>
            <a:r>
              <a:rPr lang="en-GB" altLang="en-US" sz="1800" b="0" noProof="1"/>
              <a:t>identify an initial set of entities from the environment;</a:t>
            </a:r>
          </a:p>
          <a:p>
            <a:pPr algn="just"/>
            <a:r>
              <a:rPr lang="en-GB" altLang="en-US" sz="1800" b="0" noProof="1"/>
              <a:t>investigate and record inter-relationships;</a:t>
            </a:r>
          </a:p>
          <a:p>
            <a:pPr algn="just"/>
            <a:r>
              <a:rPr lang="en-GB" altLang="en-US" sz="1800" b="0" noProof="1"/>
              <a:t>draw a diagram to represent entities and relationships;</a:t>
            </a:r>
          </a:p>
          <a:p>
            <a:pPr algn="just"/>
            <a:r>
              <a:rPr lang="en-GB" altLang="en-US" sz="1800" b="0" noProof="1"/>
              <a:t>indicate the degree of the relationship on the diagram;</a:t>
            </a:r>
          </a:p>
          <a:p>
            <a:pPr marL="0" indent="0" algn="just"/>
            <a:r>
              <a:rPr lang="en-GB" altLang="en-US" sz="1800" b="0" noProof="1"/>
              <a:t>indicate the degree of membership class of each of the relationships on the diagram;</a:t>
            </a:r>
          </a:p>
          <a:p>
            <a:pPr algn="just"/>
            <a:r>
              <a:rPr lang="en-GB" altLang="en-US" sz="1800" b="0" noProof="1"/>
              <a:t>validate the structure against system requirements;</a:t>
            </a:r>
          </a:p>
          <a:p>
            <a:pPr algn="just"/>
            <a:r>
              <a:rPr lang="en-GB" altLang="en-US" sz="1800" b="0" noProof="1"/>
              <a:t>rationalise the structure;</a:t>
            </a:r>
          </a:p>
          <a:p>
            <a:pPr algn="just"/>
            <a:r>
              <a:rPr lang="en-GB" altLang="en-US" sz="1800" b="0" noProof="1"/>
              <a:t>revalidate;</a:t>
            </a:r>
          </a:p>
          <a:p>
            <a:pPr algn="just"/>
            <a:r>
              <a:rPr lang="en-GB" altLang="en-US" sz="1800" b="0" noProof="1"/>
              <a:t>convert the diagram into a set of fully normalised tables.</a:t>
            </a:r>
          </a:p>
          <a:p>
            <a:endParaRPr lang="en-US" altLang="en-US" sz="1800" b="0" dirty="0"/>
          </a:p>
        </p:txBody>
      </p:sp>
    </p:spTree>
    <p:extLst>
      <p:ext uri="{BB962C8B-B14F-4D97-AF65-F5344CB8AC3E}">
        <p14:creationId xmlns:p14="http://schemas.microsoft.com/office/powerpoint/2010/main" val="185640984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4914" name="Rectangle 2"/>
          <p:cNvSpPr>
            <a:spLocks noGrp="1" noChangeArrowheads="1"/>
          </p:cNvSpPr>
          <p:nvPr>
            <p:ph type="title"/>
          </p:nvPr>
        </p:nvSpPr>
        <p:spPr/>
        <p:txBody>
          <a:bodyPr/>
          <a:lstStyle/>
          <a:p>
            <a:r>
              <a:rPr lang="en-US" altLang="en-US"/>
              <a:t>Conclusion</a:t>
            </a:r>
          </a:p>
        </p:txBody>
      </p:sp>
      <p:sp>
        <p:nvSpPr>
          <p:cNvPr id="294915" name="Rectangle 3"/>
          <p:cNvSpPr>
            <a:spLocks noGrp="1" noChangeArrowheads="1"/>
          </p:cNvSpPr>
          <p:nvPr>
            <p:ph sz="quarter" idx="1"/>
          </p:nvPr>
        </p:nvSpPr>
        <p:spPr/>
        <p:txBody>
          <a:bodyPr/>
          <a:lstStyle/>
          <a:p>
            <a:pPr marL="0" indent="0" algn="just"/>
            <a:r>
              <a:rPr lang="en-GB" altLang="en-US" sz="2000" noProof="1"/>
              <a:t>E - R modelling is primarily a top-down design technique for use in both the analysis and design phase of a systems project and also in the design of databases.  An E-R model comprises of a conceptual model of a system or database.</a:t>
            </a:r>
          </a:p>
          <a:p>
            <a:pPr algn="just"/>
            <a:endParaRPr lang="en-GB" altLang="en-US" sz="2000" noProof="1"/>
          </a:p>
          <a:p>
            <a:pPr marL="0" indent="0" algn="just"/>
            <a:r>
              <a:rPr lang="en-GB" altLang="en-US" sz="2000" noProof="1"/>
              <a:t>In the design of a database we can derive a set of logical record or table structures, which represent the database in a normalised form.  The final step is to convert these logical record structures into physical record structures.  This involves two procedures:</a:t>
            </a:r>
          </a:p>
          <a:p>
            <a:pPr lvl="1" algn="just"/>
            <a:r>
              <a:rPr lang="en-GB" altLang="en-US" sz="1800" noProof="1"/>
              <a:t>validating the model against system requirements</a:t>
            </a:r>
          </a:p>
          <a:p>
            <a:pPr lvl="1" algn="just"/>
            <a:r>
              <a:rPr lang="en-GB" altLang="en-US" sz="1800" noProof="1"/>
              <a:t>convert the logical table structures into a form appropriate for a particular database model (Hierarchical, Network or Relational).</a:t>
            </a:r>
          </a:p>
          <a:p>
            <a:pPr lvl="2" algn="just"/>
            <a:endParaRPr lang="en-US" altLang="en-US" sz="1600" dirty="0"/>
          </a:p>
        </p:txBody>
      </p:sp>
    </p:spTree>
    <p:extLst>
      <p:ext uri="{BB962C8B-B14F-4D97-AF65-F5344CB8AC3E}">
        <p14:creationId xmlns:p14="http://schemas.microsoft.com/office/powerpoint/2010/main" val="351918379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b" anchorCtr="0"/>
          <a:lstStyle/>
          <a:p>
            <a:r>
              <a:rPr lang="en-GB" altLang="en-US" b="1">
                <a:latin typeface="Trebuchet MS" pitchFamily="34" charset="0"/>
              </a:rPr>
              <a:t>Relational Keys</a:t>
            </a:r>
          </a:p>
        </p:txBody>
      </p:sp>
      <p:sp>
        <p:nvSpPr>
          <p:cNvPr id="21507" name="Rectangle 3"/>
          <p:cNvSpPr>
            <a:spLocks noGrp="1" noChangeArrowheads="1"/>
          </p:cNvSpPr>
          <p:nvPr>
            <p:ph sz="quarter" idx="1"/>
          </p:nvPr>
        </p:nvSpPr>
        <p:spPr>
          <a:xfrm>
            <a:off x="822960" y="1844824"/>
            <a:ext cx="7920037" cy="4506912"/>
          </a:xfrm>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a:lnSpc>
                <a:spcPct val="90000"/>
              </a:lnSpc>
            </a:pPr>
            <a:r>
              <a:rPr lang="en-GB" altLang="en-US" b="1" dirty="0" err="1">
                <a:latin typeface="Trebuchet MS" pitchFamily="34" charset="0"/>
              </a:rPr>
              <a:t>Superkey</a:t>
            </a:r>
            <a:endParaRPr lang="en-GB" altLang="en-US" b="1" dirty="0">
              <a:latin typeface="Trebuchet MS" pitchFamily="34" charset="0"/>
            </a:endParaRPr>
          </a:p>
          <a:p>
            <a:pPr lvl="1">
              <a:lnSpc>
                <a:spcPct val="90000"/>
              </a:lnSpc>
              <a:buSzPct val="75000"/>
            </a:pPr>
            <a:r>
              <a:rPr lang="en-GB" altLang="en-US" sz="2400" b="1" dirty="0">
                <a:latin typeface="Trebuchet MS" pitchFamily="34" charset="0"/>
              </a:rPr>
              <a:t>A column, or a set of columns, that uniquely identifies a record within a table.</a:t>
            </a:r>
          </a:p>
          <a:p>
            <a:pPr>
              <a:lnSpc>
                <a:spcPct val="90000"/>
              </a:lnSpc>
            </a:pPr>
            <a:r>
              <a:rPr lang="en-GB" altLang="en-US" b="1" dirty="0">
                <a:latin typeface="Trebuchet MS" pitchFamily="34" charset="0"/>
              </a:rPr>
              <a:t>Candidate Key</a:t>
            </a:r>
          </a:p>
          <a:p>
            <a:pPr lvl="1">
              <a:lnSpc>
                <a:spcPct val="90000"/>
              </a:lnSpc>
              <a:buSzPct val="75000"/>
            </a:pPr>
            <a:r>
              <a:rPr lang="en-GB" altLang="en-US" sz="2400" b="1" dirty="0" err="1">
                <a:latin typeface="Trebuchet MS" pitchFamily="34" charset="0"/>
              </a:rPr>
              <a:t>Superkey</a:t>
            </a:r>
            <a:r>
              <a:rPr lang="en-GB" altLang="en-US" sz="2400" b="1" dirty="0">
                <a:latin typeface="Trebuchet MS" pitchFamily="34" charset="0"/>
              </a:rPr>
              <a:t> (K) such that no proper subset is a </a:t>
            </a:r>
            <a:r>
              <a:rPr lang="en-GB" altLang="en-US" sz="2400" b="1" dirty="0" err="1">
                <a:latin typeface="Trebuchet MS" pitchFamily="34" charset="0"/>
              </a:rPr>
              <a:t>superkey</a:t>
            </a:r>
            <a:r>
              <a:rPr lang="en-GB" altLang="en-US" sz="2400" b="1" dirty="0">
                <a:latin typeface="Trebuchet MS" pitchFamily="34" charset="0"/>
              </a:rPr>
              <a:t> within the table. </a:t>
            </a:r>
          </a:p>
          <a:p>
            <a:pPr lvl="1">
              <a:lnSpc>
                <a:spcPct val="90000"/>
              </a:lnSpc>
              <a:buSzPct val="75000"/>
            </a:pPr>
            <a:r>
              <a:rPr lang="en-GB" altLang="en-US" sz="2400" b="1" dirty="0">
                <a:latin typeface="Trebuchet MS" pitchFamily="34" charset="0"/>
              </a:rPr>
              <a:t>In each record, values of K uniquely identify that record (</a:t>
            </a:r>
            <a:r>
              <a:rPr lang="en-GB" altLang="en-US" sz="2400" b="1" i="1" dirty="0">
                <a:latin typeface="Trebuchet MS" pitchFamily="34" charset="0"/>
              </a:rPr>
              <a:t>uniqueness</a:t>
            </a:r>
            <a:r>
              <a:rPr lang="en-GB" altLang="en-US" sz="2400" b="1" dirty="0">
                <a:latin typeface="Trebuchet MS" pitchFamily="34" charset="0"/>
              </a:rPr>
              <a:t>).</a:t>
            </a:r>
          </a:p>
          <a:p>
            <a:pPr lvl="1">
              <a:lnSpc>
                <a:spcPct val="90000"/>
              </a:lnSpc>
              <a:buSzPct val="75000"/>
            </a:pPr>
            <a:r>
              <a:rPr lang="en-GB" altLang="en-US" sz="2400" b="1" dirty="0">
                <a:latin typeface="Trebuchet MS" pitchFamily="34" charset="0"/>
              </a:rPr>
              <a:t>No proper subset of K has the uniqueness property (</a:t>
            </a:r>
            <a:r>
              <a:rPr lang="en-GB" altLang="en-US" sz="2400" b="1" i="1" dirty="0">
                <a:latin typeface="Trebuchet MS" pitchFamily="34" charset="0"/>
              </a:rPr>
              <a:t>irreducibility</a:t>
            </a:r>
            <a:r>
              <a:rPr lang="en-GB" altLang="en-US" sz="2400" b="1" dirty="0">
                <a:latin typeface="Trebuchet MS" pitchFamily="34" charset="0"/>
              </a:rPr>
              <a:t>).</a:t>
            </a:r>
          </a:p>
        </p:txBody>
      </p:sp>
    </p:spTree>
    <p:extLst>
      <p:ext uri="{BB962C8B-B14F-4D97-AF65-F5344CB8AC3E}">
        <p14:creationId xmlns:p14="http://schemas.microsoft.com/office/powerpoint/2010/main" val="120450442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b" anchorCtr="0"/>
          <a:lstStyle/>
          <a:p>
            <a:r>
              <a:rPr lang="en-GB" altLang="en-US" b="1">
                <a:latin typeface="Trebuchet MS" pitchFamily="34" charset="0"/>
              </a:rPr>
              <a:t>Relational Keys</a:t>
            </a:r>
          </a:p>
        </p:txBody>
      </p:sp>
      <p:sp>
        <p:nvSpPr>
          <p:cNvPr id="25603" name="Rectangle 3"/>
          <p:cNvSpPr>
            <a:spLocks noGrp="1" noChangeArrowheads="1"/>
          </p:cNvSpPr>
          <p:nvPr>
            <p:ph sz="quarter" idx="1"/>
          </p:nvPr>
        </p:nvSpPr>
        <p:spPr>
          <a:xfrm>
            <a:off x="766603" y="1844824"/>
            <a:ext cx="7656513" cy="4321175"/>
          </a:xfrm>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a:lnSpc>
                <a:spcPct val="90000"/>
              </a:lnSpc>
            </a:pPr>
            <a:r>
              <a:rPr lang="en-GB" altLang="en-US" b="1" dirty="0">
                <a:latin typeface="Trebuchet MS" pitchFamily="34" charset="0"/>
              </a:rPr>
              <a:t>Primary Key</a:t>
            </a:r>
          </a:p>
          <a:p>
            <a:pPr lvl="1" algn="just">
              <a:lnSpc>
                <a:spcPct val="90000"/>
              </a:lnSpc>
              <a:buSzPct val="75000"/>
            </a:pPr>
            <a:r>
              <a:rPr lang="en-GB" altLang="en-US" sz="2400" b="1" dirty="0">
                <a:latin typeface="Trebuchet MS" pitchFamily="34" charset="0"/>
              </a:rPr>
              <a:t>Candidate key selected to identify records uniquely within table.</a:t>
            </a:r>
          </a:p>
          <a:p>
            <a:pPr algn="just">
              <a:lnSpc>
                <a:spcPct val="90000"/>
              </a:lnSpc>
            </a:pPr>
            <a:r>
              <a:rPr lang="en-GB" altLang="en-US" b="1" dirty="0">
                <a:latin typeface="Trebuchet MS" pitchFamily="34" charset="0"/>
              </a:rPr>
              <a:t>Alternate Keys</a:t>
            </a:r>
          </a:p>
          <a:p>
            <a:pPr lvl="1" algn="just">
              <a:lnSpc>
                <a:spcPct val="90000"/>
              </a:lnSpc>
              <a:buSzPct val="75000"/>
            </a:pPr>
            <a:r>
              <a:rPr lang="en-GB" altLang="en-US" sz="2400" b="1" dirty="0">
                <a:latin typeface="Trebuchet MS" pitchFamily="34" charset="0"/>
              </a:rPr>
              <a:t>Candidate keys that are not selected to be primary key. </a:t>
            </a:r>
          </a:p>
          <a:p>
            <a:pPr algn="just">
              <a:lnSpc>
                <a:spcPct val="90000"/>
              </a:lnSpc>
            </a:pPr>
            <a:r>
              <a:rPr lang="en-GB" altLang="en-US" b="1" dirty="0">
                <a:latin typeface="Trebuchet MS" pitchFamily="34" charset="0"/>
              </a:rPr>
              <a:t>Foreign Key</a:t>
            </a:r>
          </a:p>
          <a:p>
            <a:pPr lvl="1" algn="just">
              <a:lnSpc>
                <a:spcPct val="90000"/>
              </a:lnSpc>
            </a:pPr>
            <a:r>
              <a:rPr lang="en-GB" altLang="en-US" sz="2400" b="1" dirty="0">
                <a:latin typeface="Trebuchet MS" pitchFamily="34" charset="0"/>
              </a:rPr>
              <a:t>Column, or set of columns, within one table that matches candidate key of some (possibly same) table.</a:t>
            </a:r>
          </a:p>
        </p:txBody>
      </p:sp>
    </p:spTree>
    <p:extLst>
      <p:ext uri="{BB962C8B-B14F-4D97-AF65-F5344CB8AC3E}">
        <p14:creationId xmlns:p14="http://schemas.microsoft.com/office/powerpoint/2010/main" val="87667676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1026"/>
          <p:cNvSpPr>
            <a:spLocks noGrp="1" noChangeArrowheads="1"/>
          </p:cNvSpPr>
          <p:nvPr>
            <p:ph type="title"/>
          </p:nvPr>
        </p:nvSpPr>
        <p:spPr>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b" anchorCtr="0"/>
          <a:lstStyle/>
          <a:p>
            <a:r>
              <a:rPr lang="en-GB" altLang="en-US" b="1">
                <a:latin typeface="Trebuchet MS" pitchFamily="34" charset="0"/>
              </a:rPr>
              <a:t>Relational Integrity</a:t>
            </a:r>
          </a:p>
        </p:txBody>
      </p:sp>
      <p:sp>
        <p:nvSpPr>
          <p:cNvPr id="29699" name="Rectangle 1027"/>
          <p:cNvSpPr>
            <a:spLocks noGrp="1" noChangeArrowheads="1"/>
          </p:cNvSpPr>
          <p:nvPr>
            <p:ph sz="quarter" idx="1"/>
          </p:nvPr>
        </p:nvSpPr>
        <p:spPr>
          <a:xfrm>
            <a:off x="827088" y="2017713"/>
            <a:ext cx="7724775" cy="4075112"/>
          </a:xfrm>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r>
              <a:rPr lang="en-GB" altLang="en-US" b="1">
                <a:latin typeface="Trebuchet MS" pitchFamily="34" charset="0"/>
              </a:rPr>
              <a:t>Null</a:t>
            </a:r>
          </a:p>
          <a:p>
            <a:pPr lvl="1" algn="just">
              <a:buSzPct val="75000"/>
            </a:pPr>
            <a:r>
              <a:rPr lang="en-GB" altLang="en-US" sz="2600" b="1">
                <a:latin typeface="Trebuchet MS" pitchFamily="34" charset="0"/>
              </a:rPr>
              <a:t>Represents value for a column that is currently unknown or not applicable for record.</a:t>
            </a:r>
          </a:p>
          <a:p>
            <a:pPr lvl="1" algn="just">
              <a:buSzPct val="75000"/>
            </a:pPr>
            <a:r>
              <a:rPr lang="en-GB" altLang="en-US" sz="2600" b="1">
                <a:latin typeface="Trebuchet MS" pitchFamily="34" charset="0"/>
              </a:rPr>
              <a:t>Deals with incomplete or exceptional data.</a:t>
            </a:r>
          </a:p>
          <a:p>
            <a:pPr lvl="1" algn="just">
              <a:buSzPct val="75000"/>
            </a:pPr>
            <a:r>
              <a:rPr lang="en-GB" altLang="en-US" sz="2600" b="1">
                <a:latin typeface="Trebuchet MS" pitchFamily="34" charset="0"/>
              </a:rPr>
              <a:t>Represents the absence of a value and is not the same as zero or spaces, which are values.</a:t>
            </a:r>
          </a:p>
        </p:txBody>
      </p:sp>
    </p:spTree>
    <p:extLst>
      <p:ext uri="{BB962C8B-B14F-4D97-AF65-F5344CB8AC3E}">
        <p14:creationId xmlns:p14="http://schemas.microsoft.com/office/powerpoint/2010/main" val="406295934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b" anchorCtr="0"/>
          <a:lstStyle/>
          <a:p>
            <a:r>
              <a:rPr lang="en-GB" altLang="en-US" b="1">
                <a:latin typeface="Trebuchet MS" pitchFamily="34" charset="0"/>
              </a:rPr>
              <a:t>Relational Integrity</a:t>
            </a:r>
          </a:p>
        </p:txBody>
      </p:sp>
      <p:sp>
        <p:nvSpPr>
          <p:cNvPr id="31747" name="Rectangle 3"/>
          <p:cNvSpPr>
            <a:spLocks noGrp="1" noChangeArrowheads="1"/>
          </p:cNvSpPr>
          <p:nvPr>
            <p:ph sz="quarter" idx="1"/>
          </p:nvPr>
        </p:nvSpPr>
        <p:spPr>
          <a:xfrm>
            <a:off x="827088" y="2017713"/>
            <a:ext cx="7724775" cy="3736975"/>
          </a:xfrm>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algn="just">
              <a:lnSpc>
                <a:spcPct val="80000"/>
              </a:lnSpc>
            </a:pPr>
            <a:r>
              <a:rPr lang="en-GB" altLang="en-US" b="1">
                <a:latin typeface="Trebuchet MS" pitchFamily="34" charset="0"/>
              </a:rPr>
              <a:t>Entity Integrity</a:t>
            </a:r>
          </a:p>
          <a:p>
            <a:pPr lvl="1" algn="just">
              <a:lnSpc>
                <a:spcPct val="80000"/>
              </a:lnSpc>
              <a:buSzPct val="75000"/>
            </a:pPr>
            <a:r>
              <a:rPr lang="en-GB" altLang="en-US" b="1">
                <a:latin typeface="Trebuchet MS" pitchFamily="34" charset="0"/>
              </a:rPr>
              <a:t>In a base table, no column of a primary key can be null.</a:t>
            </a:r>
          </a:p>
          <a:p>
            <a:pPr algn="just">
              <a:lnSpc>
                <a:spcPct val="80000"/>
              </a:lnSpc>
            </a:pPr>
            <a:endParaRPr lang="en-GB" altLang="en-US" sz="2800" b="1">
              <a:latin typeface="Trebuchet MS" pitchFamily="34" charset="0"/>
            </a:endParaRPr>
          </a:p>
          <a:p>
            <a:pPr algn="just">
              <a:lnSpc>
                <a:spcPct val="80000"/>
              </a:lnSpc>
            </a:pPr>
            <a:r>
              <a:rPr lang="en-GB" altLang="en-US" b="1">
                <a:latin typeface="Trebuchet MS" pitchFamily="34" charset="0"/>
              </a:rPr>
              <a:t>Referential Integrity</a:t>
            </a:r>
          </a:p>
          <a:p>
            <a:pPr lvl="1" algn="just">
              <a:lnSpc>
                <a:spcPct val="80000"/>
              </a:lnSpc>
              <a:buSzPct val="75000"/>
            </a:pPr>
            <a:r>
              <a:rPr lang="en-GB" altLang="en-US" b="1">
                <a:latin typeface="Trebuchet MS" pitchFamily="34" charset="0"/>
              </a:rPr>
              <a:t>If FK exists in a table, either FK value must match a candidate key value of some record in its home table or FK value must be wholly null.</a:t>
            </a:r>
          </a:p>
        </p:txBody>
      </p:sp>
    </p:spTree>
    <p:extLst>
      <p:ext uri="{BB962C8B-B14F-4D97-AF65-F5344CB8AC3E}">
        <p14:creationId xmlns:p14="http://schemas.microsoft.com/office/powerpoint/2010/main" val="218760634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1026"/>
          <p:cNvSpPr>
            <a:spLocks noGrp="1" noChangeArrowheads="1"/>
          </p:cNvSpPr>
          <p:nvPr>
            <p:ph type="title"/>
          </p:nvPr>
        </p:nvSpPr>
        <p:spPr>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b" anchorCtr="0"/>
          <a:lstStyle/>
          <a:p>
            <a:r>
              <a:rPr lang="en-GB" altLang="en-US" b="1">
                <a:latin typeface="Trebuchet MS" pitchFamily="34" charset="0"/>
              </a:rPr>
              <a:t>Relational Integrity</a:t>
            </a:r>
          </a:p>
        </p:txBody>
      </p:sp>
      <p:sp>
        <p:nvSpPr>
          <p:cNvPr id="33795" name="Rectangle 1027"/>
          <p:cNvSpPr>
            <a:spLocks noGrp="1" noChangeArrowheads="1"/>
          </p:cNvSpPr>
          <p:nvPr>
            <p:ph sz="quarter" idx="1"/>
          </p:nvPr>
        </p:nvSpPr>
        <p:spPr>
          <a:xfrm>
            <a:off x="827088" y="2087563"/>
            <a:ext cx="7724775" cy="3736975"/>
          </a:xfrm>
          <a:noFill/>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r>
              <a:rPr lang="en-GB" altLang="en-US" sz="2000" b="1" dirty="0">
                <a:latin typeface="Trebuchet MS" pitchFamily="34" charset="0"/>
              </a:rPr>
              <a:t>Business Rules</a:t>
            </a:r>
          </a:p>
          <a:p>
            <a:pPr lvl="1">
              <a:buSzPct val="75000"/>
            </a:pPr>
            <a:r>
              <a:rPr lang="en-GB" altLang="en-US" sz="2000" b="1" dirty="0">
                <a:latin typeface="Trebuchet MS" pitchFamily="34" charset="0"/>
              </a:rPr>
              <a:t>Rules that define or constrain some aspect of the organization.</a:t>
            </a:r>
          </a:p>
        </p:txBody>
      </p:sp>
    </p:spTree>
    <p:extLst>
      <p:ext uri="{BB962C8B-B14F-4D97-AF65-F5344CB8AC3E}">
        <p14:creationId xmlns:p14="http://schemas.microsoft.com/office/powerpoint/2010/main" val="248581474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newtheme1">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Office 2">
      <a:majorFont>
        <a:latin typeface="Calibri"/>
        <a:ea typeface=""/>
        <a:cs typeface=""/>
        <a:font script="Jpan" typeface="HGｺﾞｼｯｸM"/>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ambria"/>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newtheme1" id="{B865F897-4263-475B-8453-788AE2E00268}" vid="{0EA1303F-BF3B-4E49-8953-451F77588E1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newtheme1</Template>
  <TotalTime>122</TotalTime>
  <Words>2716</Words>
  <Application>Microsoft Office PowerPoint</Application>
  <PresentationFormat>On-screen Show (4:3)</PresentationFormat>
  <Paragraphs>450</Paragraphs>
  <Slides>54</Slides>
  <Notes>8</Notes>
  <HiddenSlides>0</HiddenSlides>
  <MMClips>0</MMClips>
  <ScaleCrop>false</ScaleCrop>
  <HeadingPairs>
    <vt:vector size="8" baseType="variant">
      <vt:variant>
        <vt:lpstr>Fonts Used</vt:lpstr>
      </vt:variant>
      <vt:variant>
        <vt:i4>8</vt:i4>
      </vt:variant>
      <vt:variant>
        <vt:lpstr>Theme</vt:lpstr>
      </vt:variant>
      <vt:variant>
        <vt:i4>1</vt:i4>
      </vt:variant>
      <vt:variant>
        <vt:lpstr>Embedded OLE Servers</vt:lpstr>
      </vt:variant>
      <vt:variant>
        <vt:i4>1</vt:i4>
      </vt:variant>
      <vt:variant>
        <vt:lpstr>Slide Titles</vt:lpstr>
      </vt:variant>
      <vt:variant>
        <vt:i4>54</vt:i4>
      </vt:variant>
    </vt:vector>
  </HeadingPairs>
  <TitlesOfParts>
    <vt:vector size="64" baseType="lpstr">
      <vt:lpstr>Arial</vt:lpstr>
      <vt:lpstr>Calibri</vt:lpstr>
      <vt:lpstr>Cambria</vt:lpstr>
      <vt:lpstr>Impact</vt:lpstr>
      <vt:lpstr>Times New Roman</vt:lpstr>
      <vt:lpstr>Trebuchet MS</vt:lpstr>
      <vt:lpstr>Wingdings</vt:lpstr>
      <vt:lpstr>Wingdings 2</vt:lpstr>
      <vt:lpstr>newtheme1</vt:lpstr>
      <vt:lpstr>Worksheet</vt:lpstr>
      <vt:lpstr>Building an ERD  (the relational model) </vt:lpstr>
      <vt:lpstr>An excel database as a single list</vt:lpstr>
      <vt:lpstr>Problems with This approach</vt:lpstr>
      <vt:lpstr>A relational database approach</vt:lpstr>
      <vt:lpstr>Decide what is the purpose of your database</vt:lpstr>
      <vt:lpstr>Determine the information requirements of the database</vt:lpstr>
      <vt:lpstr>Produce a logical model of the information requirements of the database</vt:lpstr>
      <vt:lpstr>The Entity-Relationship Diagram</vt:lpstr>
      <vt:lpstr>The components of the E‑R Diagram are: </vt:lpstr>
      <vt:lpstr>Relationship</vt:lpstr>
      <vt:lpstr>Types of relationship</vt:lpstr>
      <vt:lpstr>One to many</vt:lpstr>
      <vt:lpstr>Many to Many</vt:lpstr>
      <vt:lpstr>Convert the data model to a physical data model appropriate to the technology being used </vt:lpstr>
      <vt:lpstr>Implement the physical design using the chosen product</vt:lpstr>
      <vt:lpstr>The Relational Model </vt:lpstr>
      <vt:lpstr>Data Model</vt:lpstr>
      <vt:lpstr>RM Terminology</vt:lpstr>
      <vt:lpstr>Alternative Terminology</vt:lpstr>
      <vt:lpstr>Properties of Relations</vt:lpstr>
      <vt:lpstr>Properties of Relations</vt:lpstr>
      <vt:lpstr>Entity Relationship Modeling</vt:lpstr>
      <vt:lpstr>Basic Personnel System</vt:lpstr>
      <vt:lpstr>Basic Personnel System</vt:lpstr>
      <vt:lpstr>Basic Personnel System (Relationships)</vt:lpstr>
      <vt:lpstr>Relationships</vt:lpstr>
      <vt:lpstr>Example Notation</vt:lpstr>
      <vt:lpstr>The Degree of a Relationship</vt:lpstr>
      <vt:lpstr>The Degree of a Relationship</vt:lpstr>
      <vt:lpstr>The Degree of a Relationship</vt:lpstr>
      <vt:lpstr>The Degree of a Relationship</vt:lpstr>
      <vt:lpstr>Membership Class</vt:lpstr>
      <vt:lpstr>Membership Class Notation</vt:lpstr>
      <vt:lpstr>Validating an ER Model Against Requirements</vt:lpstr>
      <vt:lpstr>Validating an ER Model Against Requirements</vt:lpstr>
      <vt:lpstr>Validating an ER Model Against Requirements</vt:lpstr>
      <vt:lpstr>Validating an ER Model Against Requirements</vt:lpstr>
      <vt:lpstr>Entity Attribute Assignment</vt:lpstr>
      <vt:lpstr>Entity Attribute Assignment</vt:lpstr>
      <vt:lpstr>Entity Attribute Assignment</vt:lpstr>
      <vt:lpstr>Entity Attribute Assignment</vt:lpstr>
      <vt:lpstr>Entity Attribute Assignment</vt:lpstr>
      <vt:lpstr>Entity Attribute Assignment</vt:lpstr>
      <vt:lpstr>Entity Attribute Assignment</vt:lpstr>
      <vt:lpstr>Entity Attribute Assignment</vt:lpstr>
      <vt:lpstr>Entity Attribute Assignment</vt:lpstr>
      <vt:lpstr>Entity Attribute Assignment</vt:lpstr>
      <vt:lpstr>Conclusion</vt:lpstr>
      <vt:lpstr>Conclusion</vt:lpstr>
      <vt:lpstr>Relational Keys</vt:lpstr>
      <vt:lpstr>Relational Keys</vt:lpstr>
      <vt:lpstr>Relational Integrity</vt:lpstr>
      <vt:lpstr>Relational Integrity</vt:lpstr>
      <vt:lpstr>Relational Integrity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Information engineering</dc:title>
  <dc:creator>Holland, Beverley</dc:creator>
  <cp:lastModifiedBy>Beverley Holland</cp:lastModifiedBy>
  <cp:revision>12</cp:revision>
  <dcterms:created xsi:type="dcterms:W3CDTF">2014-10-02T16:11:33Z</dcterms:created>
  <dcterms:modified xsi:type="dcterms:W3CDTF">2020-09-30T07:28:31Z</dcterms:modified>
</cp:coreProperties>
</file>