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2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37"/>
    <p:restoredTop sz="94705"/>
  </p:normalViewPr>
  <p:slideViewPr>
    <p:cSldViewPr snapToGrid="0" snapToObjects="1">
      <p:cViewPr varScale="1">
        <p:scale>
          <a:sx n="85" d="100"/>
          <a:sy n="85" d="100"/>
        </p:scale>
        <p:origin x="208" y="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r>
              <a:rPr lang="en-GB" sz="36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                                                   Shining Star </a:t>
            </a:r>
          </a:p>
          <a:p>
            <a:pPr algn="ctr"/>
            <a:r>
              <a:rPr lang="en-GB" dirty="0"/>
              <a:t>                                                                                                                          </a:t>
            </a:r>
            <a:r>
              <a:rPr lang="en-GB" sz="2400" dirty="0"/>
              <a:t>Shafaq Adeel</a:t>
            </a:r>
          </a:p>
          <a:p>
            <a:pPr algn="ctr"/>
            <a:r>
              <a:rPr lang="en-GB" sz="2400" dirty="0"/>
              <a:t>                                                                                              Fatima Khan</a:t>
            </a:r>
          </a:p>
          <a:p>
            <a:pPr algn="ctr"/>
            <a:r>
              <a:rPr lang="en-GB" sz="2400" dirty="0"/>
              <a:t>                                                                                             Nazia Hussain</a:t>
            </a:r>
          </a:p>
          <a:p>
            <a:pPr algn="ctr"/>
            <a:r>
              <a:rPr lang="en-GB" sz="2400" dirty="0"/>
              <a:t>                                                                                              Rahila Bi</a:t>
            </a:r>
          </a:p>
          <a:p>
            <a:pPr algn="ctr"/>
            <a:r>
              <a:rPr lang="en-GB" sz="2400" dirty="0"/>
              <a:t> </a:t>
            </a:r>
            <a:endParaRPr sz="24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0709" y="744048"/>
            <a:ext cx="8468344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4800" dirty="0">
                <a:solidFill>
                  <a:srgbClr val="B8DADC"/>
                </a:solidFill>
                <a:latin typeface="Impact" panose="020B0806030902050204" pitchFamily="34" charset="0"/>
              </a:rPr>
              <a:t>Ashford Community Care Service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0709" y="1733797"/>
            <a:ext cx="8379345" cy="86177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FFFFFF"/>
                </a:solidFill>
              </a:defRPr>
            </a:pPr>
            <a:r>
              <a:rPr dirty="0"/>
              <a:t>Workplace task: Writing care-related documents /records</a:t>
            </a:r>
            <a:r>
              <a:rPr lang="en-GB" dirty="0"/>
              <a:t>, Staff Rota and Shifts</a:t>
            </a:r>
            <a:endParaRPr dirty="0"/>
          </a:p>
          <a:p>
            <a:pPr>
              <a:spcAft>
                <a:spcPts val="1200"/>
              </a:spcAft>
              <a:defRPr sz="2000">
                <a:solidFill>
                  <a:srgbClr val="FFFFFF"/>
                </a:solidFill>
              </a:defRPr>
            </a:pPr>
            <a:endParaRPr dirty="0"/>
          </a:p>
        </p:txBody>
      </p:sp>
      <p:pic>
        <p:nvPicPr>
          <p:cNvPr id="7" name="Graphic 6" descr="Schoolhouse with solid fill">
            <a:extLst>
              <a:ext uri="{FF2B5EF4-FFF2-40B4-BE49-F238E27FC236}">
                <a16:creationId xmlns:a16="http://schemas.microsoft.com/office/drawing/2014/main" id="{C27D7FC8-0E32-27CB-5779-E79B0AA7DF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6794" y="1857358"/>
            <a:ext cx="6087291" cy="508001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088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118872"/>
            <a:ext cx="111556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1. The workplace task: care-related documents and records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1" y="947467"/>
            <a:ext cx="5542508" cy="4676887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48640" y="923790"/>
            <a:ext cx="109146" cy="4676887"/>
          </a:xfrm>
          <a:prstGeom prst="rect">
            <a:avLst/>
          </a:prstGeom>
          <a:solidFill>
            <a:srgbClr val="2A66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09246" y="1338802"/>
            <a:ext cx="297139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 dirty="0">
                <a:solidFill>
                  <a:srgbClr val="18304E"/>
                </a:solidFill>
              </a:rPr>
              <a:t>What Ashford records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0461" y="1882449"/>
            <a:ext cx="3108960" cy="4308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Daily care notes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</a:t>
            </a:r>
            <a:r>
              <a:rPr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ellbeing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checks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r>
              <a:rPr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edication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related observations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are-plan updates and handover information.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rgbClr val="27313A"/>
                </a:solidFill>
              </a:rPr>
              <a:t>Staff scheduling/rotas and visits</a:t>
            </a:r>
          </a:p>
          <a:p>
            <a:pPr>
              <a:defRPr sz="1400">
                <a:solidFill>
                  <a:srgbClr val="27313A"/>
                </a:solidFill>
              </a:defRPr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 sz="1400">
                <a:solidFill>
                  <a:srgbClr val="27313A"/>
                </a:solidFill>
              </a:defRPr>
            </a:pPr>
            <a:endParaRPr dirty="0"/>
          </a:p>
        </p:txBody>
      </p:sp>
      <p:sp>
        <p:nvSpPr>
          <p:cNvPr id="9" name="Rounded Rectangle 8"/>
          <p:cNvSpPr/>
          <p:nvPr/>
        </p:nvSpPr>
        <p:spPr>
          <a:xfrm>
            <a:off x="6923978" y="983364"/>
            <a:ext cx="4788909" cy="2445635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 flipH="1">
            <a:off x="6863171" y="1122604"/>
            <a:ext cx="45719" cy="2241991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126664" y="1084196"/>
            <a:ext cx="186320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800" b="1" dirty="0">
                <a:solidFill>
                  <a:srgbClr val="18304E"/>
                </a:solidFill>
              </a:rPr>
              <a:t>Current </a:t>
            </a:r>
            <a:r>
              <a:rPr sz="2000" b="1" dirty="0">
                <a:solidFill>
                  <a:srgbClr val="18304E"/>
                </a:solidFill>
              </a:rPr>
              <a:t>problem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26664" y="1518942"/>
            <a:ext cx="310896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Missed updates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Duplicated work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Unclear rotas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Inconsistent records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Inefficient workflows</a:t>
            </a:r>
            <a:endParaRPr sz="2000" dirty="0"/>
          </a:p>
        </p:txBody>
      </p:sp>
      <p:sp>
        <p:nvSpPr>
          <p:cNvPr id="17" name="Rectangle 16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2</a:t>
            </a:r>
          </a:p>
        </p:txBody>
      </p:sp>
      <p:pic>
        <p:nvPicPr>
          <p:cNvPr id="22" name="Graphic 21" descr="Clipboard Mixed with solid fill">
            <a:extLst>
              <a:ext uri="{FF2B5EF4-FFF2-40B4-BE49-F238E27FC236}">
                <a16:creationId xmlns:a16="http://schemas.microsoft.com/office/drawing/2014/main" id="{1C72641C-E7D1-8CFE-372E-278B94ECAE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712826">
            <a:off x="7377081" y="3522099"/>
            <a:ext cx="3095595" cy="3056876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8" grpId="0"/>
      <p:bldP spid="9" grpId="0" animBg="1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118872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118872"/>
            <a:ext cx="7203254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2. Recommendation: Microsoft Word</a:t>
            </a:r>
            <a:r>
              <a:rPr lang="en-GB" sz="2700" b="1" dirty="0">
                <a:solidFill>
                  <a:srgbClr val="FFFFFF"/>
                </a:solidFill>
              </a:rPr>
              <a:t> and  Teams</a:t>
            </a:r>
            <a:endParaRPr sz="2700" b="1" dirty="0">
              <a:solidFill>
                <a:srgbClr val="FFFFFF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217920" y="989668"/>
            <a:ext cx="5303520" cy="2864190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169419" y="1038182"/>
            <a:ext cx="48501" cy="2815675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266421" y="1070529"/>
            <a:ext cx="33353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18304E"/>
                </a:solidFill>
              </a:rPr>
              <a:t>How </a:t>
            </a:r>
            <a:r>
              <a:rPr sz="2400" b="1" dirty="0">
                <a:solidFill>
                  <a:srgbClr val="18304E"/>
                </a:solidFill>
              </a:rPr>
              <a:t>Word fits the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48402" y="1522691"/>
            <a:ext cx="493775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Clear Presentation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Accuracy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Easy Edition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Consistency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Sharing documents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Printing and Saving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sz="2000" dirty="0"/>
          </a:p>
        </p:txBody>
      </p:sp>
      <p:sp>
        <p:nvSpPr>
          <p:cNvPr id="25" name="Rectangle 24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3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 descr="Thinking Face Emoji">
                <a:extLst>
                  <a:ext uri="{FF2B5EF4-FFF2-40B4-BE49-F238E27FC236}">
                    <a16:creationId xmlns:a16="http://schemas.microsoft.com/office/drawing/2014/main" id="{10938BA2-9C51-E201-6D49-46D685406C9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86987633"/>
                  </p:ext>
                </p:extLst>
              </p:nvPr>
            </p:nvGraphicFramePr>
            <p:xfrm rot="20921979">
              <a:off x="1646684" y="621575"/>
              <a:ext cx="2344399" cy="2487725"/>
            </p:xfrm>
            <a:graphic>
              <a:graphicData uri="http://schemas.microsoft.com/office/drawing/2017/model3d">
                <am3d:model3d r:embed="rId2">
                  <am3d:spPr>
                    <a:xfrm rot="20921979">
                      <a:off x="0" y="0"/>
                      <a:ext cx="2344399" cy="2487725"/>
                    </a:xfrm>
                    <a:prstGeom prst="rect">
                      <a:avLst/>
                    </a:prstGeom>
                  </am3d:spPr>
                  <am3d:camera>
                    <am3d:pos x="0" y="0" z="7833596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9687" d="1000000"/>
                    <am3d:preTrans dx="3" dy="-16951004" dz="-1048983"/>
                    <am3d:scale>
                      <am3d:sx n="1000000" d="1000000"/>
                      <am3d:sy n="1000000" d="1000000"/>
                      <am3d:sz n="1000000" d="1000000"/>
                    </am3d:scale>
                    <am3d:rot ax="142871" ay="1101155" az="4500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12045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 descr="Thinking Face Emoji">
                <a:extLst>
                  <a:ext uri="{FF2B5EF4-FFF2-40B4-BE49-F238E27FC236}">
                    <a16:creationId xmlns:a16="http://schemas.microsoft.com/office/drawing/2014/main" id="{10938BA2-9C51-E201-6D49-46D685406C9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rot="20921979">
                <a:off x="1646684" y="621575"/>
                <a:ext cx="2344399" cy="2487725"/>
              </a:xfrm>
              <a:prstGeom prst="rect">
                <a:avLst/>
              </a:prstGeom>
            </p:spPr>
          </p:pic>
        </mc:Fallback>
      </mc:AlternateContent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4F859F3B-2C4E-68B7-5623-1DC251CAD6AE}"/>
              </a:ext>
            </a:extLst>
          </p:cNvPr>
          <p:cNvSpPr/>
          <p:nvPr/>
        </p:nvSpPr>
        <p:spPr>
          <a:xfrm>
            <a:off x="527897" y="3670104"/>
            <a:ext cx="4452804" cy="2601654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Save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Improve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Reduce Error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Support Teams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Provide flexibility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6A7D87D-751D-A088-2D47-2B895ECF5404}"/>
              </a:ext>
            </a:extLst>
          </p:cNvPr>
          <p:cNvSpPr/>
          <p:nvPr/>
        </p:nvSpPr>
        <p:spPr>
          <a:xfrm>
            <a:off x="482177" y="3683820"/>
            <a:ext cx="45719" cy="2471485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F097DF-EF1B-FAE8-A8C0-CCC2D1997EEE}"/>
              </a:ext>
            </a:extLst>
          </p:cNvPr>
          <p:cNvSpPr txBox="1"/>
          <p:nvPr/>
        </p:nvSpPr>
        <p:spPr>
          <a:xfrm>
            <a:off x="670560" y="3866361"/>
            <a:ext cx="33353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18304E"/>
                </a:solidFill>
              </a:rPr>
              <a:t>How teams</a:t>
            </a:r>
            <a:r>
              <a:rPr sz="2400" b="1" dirty="0">
                <a:solidFill>
                  <a:srgbClr val="18304E"/>
                </a:solidFill>
              </a:rPr>
              <a:t> fits the task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38" grpId="0" animBg="1"/>
      <p:bldP spid="38" grpId="1" animBg="1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-15088" y="115449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207518"/>
            <a:ext cx="2278829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2700" b="1" dirty="0">
                <a:solidFill>
                  <a:srgbClr val="FFFFFF"/>
                </a:solidFill>
              </a:rPr>
              <a:t>3</a:t>
            </a:r>
            <a:r>
              <a:rPr sz="2700" b="1" dirty="0">
                <a:solidFill>
                  <a:srgbClr val="FFFFFF"/>
                </a:solidFill>
              </a:rPr>
              <a:t>. Advantages 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1097280"/>
            <a:ext cx="11155680" cy="4480560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143000"/>
            <a:ext cx="73152" cy="4480560"/>
          </a:xfrm>
          <a:prstGeom prst="rect">
            <a:avLst/>
          </a:prstGeom>
          <a:solidFill>
            <a:srgbClr val="4380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41247" y="1280160"/>
            <a:ext cx="191597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 dirty="0">
                <a:solidFill>
                  <a:srgbClr val="18304E"/>
                </a:solidFill>
              </a:rPr>
              <a:t>Advantages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1247" y="1764792"/>
            <a:ext cx="7073560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27313A"/>
                </a:solidFill>
              </a:defRPr>
            </a:pPr>
            <a:r>
              <a:rPr sz="2000" dirty="0"/>
              <a:t>• Familiar and widely available in Microsoft 365</a:t>
            </a:r>
            <a:br>
              <a:rPr sz="2000" dirty="0"/>
            </a:br>
            <a:r>
              <a:rPr sz="2000" dirty="0"/>
              <a:t>• Professional formatting and templates</a:t>
            </a:r>
            <a:br>
              <a:rPr sz="2000" dirty="0"/>
            </a:br>
            <a:r>
              <a:rPr sz="2000" dirty="0"/>
              <a:t>• Real-time collaboration when configured appropriately</a:t>
            </a:r>
            <a:br>
              <a:rPr sz="2000" dirty="0"/>
            </a:br>
            <a:r>
              <a:rPr sz="2000" dirty="0"/>
              <a:t>• Track Changes and comments support review</a:t>
            </a:r>
            <a:br>
              <a:rPr sz="2000" dirty="0"/>
            </a:br>
            <a:r>
              <a:rPr sz="2000" dirty="0"/>
              <a:t>• Version history can support controlled document working</a:t>
            </a:r>
            <a:br>
              <a:rPr sz="2000" dirty="0"/>
            </a:br>
            <a:r>
              <a:rPr sz="2000" dirty="0"/>
              <a:t>• Easier </a:t>
            </a:r>
            <a:r>
              <a:rPr sz="2000" dirty="0" err="1"/>
              <a:t>standardisation</a:t>
            </a:r>
            <a:r>
              <a:rPr sz="2000" dirty="0"/>
              <a:t> across staff role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Centralised scheduling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Easy staff </a:t>
            </a:r>
            <a:r>
              <a:rPr lang="en-GB" sz="2000" dirty="0" err="1">
                <a:solidFill>
                  <a:srgbClr val="27313A"/>
                </a:solidFill>
              </a:rPr>
              <a:t>communitation</a:t>
            </a:r>
            <a:r>
              <a:rPr lang="en-GB" sz="2000" dirty="0">
                <a:solidFill>
                  <a:srgbClr val="27313A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Remote and mobile access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Notification and reminder 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lang="en-GB" dirty="0"/>
          </a:p>
          <a:p>
            <a:pPr>
              <a:defRPr sz="1600">
                <a:solidFill>
                  <a:srgbClr val="27313A"/>
                </a:solidFill>
              </a:defRPr>
            </a:pP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7</a:t>
            </a:r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55448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81923" y="118872"/>
            <a:ext cx="111556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References — UWTSD Harvard style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3363" y="960120"/>
            <a:ext cx="10972800" cy="1685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.</a:t>
            </a: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Microsoft (2026a) Collaborate in Word. Microsoft Support. Available at: https://</a:t>
            </a:r>
            <a:r>
              <a:rPr dirty="0" err="1"/>
              <a:t>support.microsoft.com</a:t>
            </a:r>
            <a:r>
              <a:rPr dirty="0"/>
              <a:t>/</a:t>
            </a:r>
            <a:r>
              <a:rPr dirty="0" err="1"/>
              <a:t>en</a:t>
            </a:r>
            <a:r>
              <a:rPr dirty="0"/>
              <a:t>-us/word/training/collaborate-in-word (Accessed: 29 September 2026)</a:t>
            </a:r>
            <a:endParaRPr lang="en-GB"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Microsoft (2026b) Track changes in Word. Microsoft Support. Available at: https://</a:t>
            </a:r>
            <a:r>
              <a:rPr dirty="0" err="1"/>
              <a:t>support.microsoft.com</a:t>
            </a:r>
            <a:r>
              <a:rPr dirty="0"/>
              <a:t>/</a:t>
            </a:r>
            <a:r>
              <a:rPr dirty="0" err="1"/>
              <a:t>en</a:t>
            </a:r>
            <a:r>
              <a:rPr dirty="0"/>
              <a:t>-us/word/training/track-changes-in-word (Accessed: 29 September 2026)</a:t>
            </a:r>
          </a:p>
        </p:txBody>
      </p:sp>
      <p:sp>
        <p:nvSpPr>
          <p:cNvPr id="6" name="Rectangle 5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11</a:t>
            </a:r>
          </a:p>
        </p:txBody>
      </p:sp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76187915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1424</TotalTime>
  <Words>301</Words>
  <Application>Microsoft Macintosh PowerPoint</Application>
  <PresentationFormat>Widescreen</PresentationFormat>
  <Paragraphs>59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ADLaM Display</vt:lpstr>
      <vt:lpstr>Arial</vt:lpstr>
      <vt:lpstr>Calibri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Shafaq Adeel (2607949)</cp:lastModifiedBy>
  <cp:revision>7</cp:revision>
  <dcterms:created xsi:type="dcterms:W3CDTF">2013-01-27T09:14:16Z</dcterms:created>
  <dcterms:modified xsi:type="dcterms:W3CDTF">2026-10-10T14:40:30Z</dcterms:modified>
  <cp:category/>
</cp:coreProperties>
</file>