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8" r:id="rId2"/>
    <p:sldId id="256" r:id="rId3"/>
    <p:sldId id="257" r:id="rId4"/>
  </p:sldIdLst>
  <p:sldSz cx="21374100" cy="15113000"/>
  <p:notesSz cx="6858000" cy="9144000"/>
  <p:embeddedFontLst>
    <p:embeddedFont>
      <p:font typeface="Meiryo" panose="020B0604030504040204" pitchFamily="34" charset="-128"/>
      <p:regular r:id="rId5"/>
      <p:bold r:id="rId6"/>
      <p:italic r:id="rId7"/>
      <p:boldItalic r:id="rId8"/>
    </p:embeddedFont>
    <p:embeddedFont>
      <p:font typeface="Aptos" panose="020B0004020202020204" pitchFamily="34" charset="0"/>
      <p:regular r:id="rId9"/>
      <p:bold r:id="rId10"/>
      <p:italic r:id="rId11"/>
      <p:boldItalic r:id="rId12"/>
    </p:embeddedFont>
    <p:embeddedFont>
      <p:font typeface="Calibri" panose="020F0502020204030204" pitchFamily="34" charset="0"/>
      <p:regular r:id="rId13"/>
      <p:bold r:id="rId14"/>
      <p:italic r:id="rId15"/>
      <p:boldItalic r:id="rId16"/>
    </p:embeddedFont>
    <p:embeddedFont>
      <p:font typeface="Kelvinch" panose="02050503040506020203" pitchFamily="18" charset="0"/>
      <p:regular r:id="rId17"/>
    </p:embeddedFont>
    <p:embeddedFont>
      <p:font typeface="Kelvinch Bold Italics" panose="02050803050506090203" pitchFamily="18" charset="0"/>
      <p:regular r:id="rId18"/>
      <p:bold r:id="rId19"/>
      <p:italic r:id="rId20"/>
      <p:boldItalic r:id="rId21"/>
    </p:embeddedFont>
    <p:embeddedFont>
      <p:font typeface="Kelvinch Italics" panose="02050503040506090203" pitchFamily="18" charset="0"/>
      <p:regular r:id="rId22"/>
      <p:italic r:id="rId23"/>
    </p:embeddedFont>
    <p:embeddedFont>
      <p:font typeface="Noto Sans" panose="020B0502040504020204" pitchFamily="34" charset="0"/>
      <p:regular r:id="rId24"/>
      <p:bold r:id="rId25"/>
      <p:italic r:id="rId26"/>
      <p:boldItalic r:id="rId27"/>
    </p:embeddedFont>
    <p:embeddedFont>
      <p:font typeface="Noto Sans Italics" panose="020B0502040504090204" pitchFamily="34" charset="0"/>
      <p:regular r:id="rId28"/>
      <p:italic r:id="rId2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autoAdjust="0"/>
    <p:restoredTop sz="94626" autoAdjust="0"/>
  </p:normalViewPr>
  <p:slideViewPr>
    <p:cSldViewPr>
      <p:cViewPr varScale="1">
        <p:scale>
          <a:sx n="55" d="100"/>
          <a:sy n="55" d="100"/>
        </p:scale>
        <p:origin x="1736" y="20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font" Target="fonts/font9.fntdata"/><Relationship Id="rId18" Type="http://schemas.openxmlformats.org/officeDocument/2006/relationships/font" Target="fonts/font14.fntdata"/><Relationship Id="rId26" Type="http://schemas.openxmlformats.org/officeDocument/2006/relationships/font" Target="fonts/font22.fntdata"/><Relationship Id="rId3" Type="http://schemas.openxmlformats.org/officeDocument/2006/relationships/slide" Target="slides/slide2.xml"/><Relationship Id="rId21" Type="http://schemas.openxmlformats.org/officeDocument/2006/relationships/font" Target="fonts/font17.fntdata"/><Relationship Id="rId34" Type="http://schemas.microsoft.com/office/2016/11/relationships/changesInfo" Target="changesInfos/changesInfo1.xml"/><Relationship Id="rId7" Type="http://schemas.openxmlformats.org/officeDocument/2006/relationships/font" Target="fonts/font3.fntdata"/><Relationship Id="rId12" Type="http://schemas.openxmlformats.org/officeDocument/2006/relationships/font" Target="fonts/font8.fntdata"/><Relationship Id="rId17" Type="http://schemas.openxmlformats.org/officeDocument/2006/relationships/font" Target="fonts/font13.fntdata"/><Relationship Id="rId25" Type="http://schemas.openxmlformats.org/officeDocument/2006/relationships/font" Target="fonts/font21.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12.fntdata"/><Relationship Id="rId20" Type="http://schemas.openxmlformats.org/officeDocument/2006/relationships/font" Target="fonts/font16.fntdata"/><Relationship Id="rId29" Type="http://schemas.openxmlformats.org/officeDocument/2006/relationships/font" Target="fonts/font25.fntdata"/><Relationship Id="rId1" Type="http://schemas.openxmlformats.org/officeDocument/2006/relationships/slideMaster" Target="slideMasters/slideMaster1.xml"/><Relationship Id="rId6" Type="http://schemas.openxmlformats.org/officeDocument/2006/relationships/font" Target="fonts/font2.fntdata"/><Relationship Id="rId11" Type="http://schemas.openxmlformats.org/officeDocument/2006/relationships/font" Target="fonts/font7.fntdata"/><Relationship Id="rId24" Type="http://schemas.openxmlformats.org/officeDocument/2006/relationships/font" Target="fonts/font20.fntdata"/><Relationship Id="rId32" Type="http://schemas.openxmlformats.org/officeDocument/2006/relationships/theme" Target="theme/theme1.xml"/><Relationship Id="rId5" Type="http://schemas.openxmlformats.org/officeDocument/2006/relationships/font" Target="fonts/font1.fntdata"/><Relationship Id="rId15" Type="http://schemas.openxmlformats.org/officeDocument/2006/relationships/font" Target="fonts/font11.fntdata"/><Relationship Id="rId23" Type="http://schemas.openxmlformats.org/officeDocument/2006/relationships/font" Target="fonts/font19.fntdata"/><Relationship Id="rId28" Type="http://schemas.openxmlformats.org/officeDocument/2006/relationships/font" Target="fonts/font24.fntdata"/><Relationship Id="rId10" Type="http://schemas.openxmlformats.org/officeDocument/2006/relationships/font" Target="fonts/font6.fntdata"/><Relationship Id="rId19" Type="http://schemas.openxmlformats.org/officeDocument/2006/relationships/font" Target="fonts/font15.fntdata"/><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font" Target="fonts/font5.fntdata"/><Relationship Id="rId14" Type="http://schemas.openxmlformats.org/officeDocument/2006/relationships/font" Target="fonts/font10.fntdata"/><Relationship Id="rId22" Type="http://schemas.openxmlformats.org/officeDocument/2006/relationships/font" Target="fonts/font18.fntdata"/><Relationship Id="rId27" Type="http://schemas.openxmlformats.org/officeDocument/2006/relationships/font" Target="fonts/font23.fntdata"/><Relationship Id="rId30" Type="http://schemas.openxmlformats.org/officeDocument/2006/relationships/presProps" Target="presProps.xml"/><Relationship Id="rId8" Type="http://schemas.openxmlformats.org/officeDocument/2006/relationships/font" Target="fonts/font4.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ayne Gaspar Pires Dos Santos Da Cruz" userId="3333605d-2890-448c-aa58-6838192fa8d1" providerId="ADAL" clId="{0AF1244A-CF11-3249-B63C-E8C825CAF27F}"/>
    <pc:docChg chg="undo custSel modSld">
      <pc:chgData name="Elayne Gaspar Pires Dos Santos Da Cruz" userId="3333605d-2890-448c-aa58-6838192fa8d1" providerId="ADAL" clId="{0AF1244A-CF11-3249-B63C-E8C825CAF27F}" dt="2026-03-20T19:48:32.330" v="125" actId="20577"/>
      <pc:docMkLst>
        <pc:docMk/>
      </pc:docMkLst>
      <pc:sldChg chg="modSp mod">
        <pc:chgData name="Elayne Gaspar Pires Dos Santos Da Cruz" userId="3333605d-2890-448c-aa58-6838192fa8d1" providerId="ADAL" clId="{0AF1244A-CF11-3249-B63C-E8C825CAF27F}" dt="2026-03-20T19:48:32.330" v="125" actId="20577"/>
        <pc:sldMkLst>
          <pc:docMk/>
          <pc:sldMk cId="0" sldId="257"/>
        </pc:sldMkLst>
        <pc:spChg chg="mod">
          <ac:chgData name="Elayne Gaspar Pires Dos Santos Da Cruz" userId="3333605d-2890-448c-aa58-6838192fa8d1" providerId="ADAL" clId="{0AF1244A-CF11-3249-B63C-E8C825CAF27F}" dt="2026-03-20T19:48:32.330" v="125" actId="20577"/>
          <ac:spMkLst>
            <pc:docMk/>
            <pc:sldMk cId="0" sldId="257"/>
            <ac:spMk id="5" creationId="{00000000-0000-0000-0000-000000000000}"/>
          </ac:spMkLst>
        </pc:spChg>
      </pc:sldChg>
      <pc:sldChg chg="addSp delSp modSp mod setBg addAnim delAnim">
        <pc:chgData name="Elayne Gaspar Pires Dos Santos Da Cruz" userId="3333605d-2890-448c-aa58-6838192fa8d1" providerId="ADAL" clId="{0AF1244A-CF11-3249-B63C-E8C825CAF27F}" dt="2026-03-20T19:48:10.818" v="123" actId="20577"/>
        <pc:sldMkLst>
          <pc:docMk/>
          <pc:sldMk cId="1094188965" sldId="258"/>
        </pc:sldMkLst>
        <pc:spChg chg="mod">
          <ac:chgData name="Elayne Gaspar Pires Dos Santos Da Cruz" userId="3333605d-2890-448c-aa58-6838192fa8d1" providerId="ADAL" clId="{0AF1244A-CF11-3249-B63C-E8C825CAF27F}" dt="2026-03-20T19:46:10.763" v="109" actId="26606"/>
          <ac:spMkLst>
            <pc:docMk/>
            <pc:sldMk cId="1094188965" sldId="258"/>
            <ac:spMk id="2" creationId="{F870CBCD-4FA1-AA71-E543-35E7D2A4606F}"/>
          </ac:spMkLst>
        </pc:spChg>
        <pc:spChg chg="mod">
          <ac:chgData name="Elayne Gaspar Pires Dos Santos Da Cruz" userId="3333605d-2890-448c-aa58-6838192fa8d1" providerId="ADAL" clId="{0AF1244A-CF11-3249-B63C-E8C825CAF27F}" dt="2026-03-20T19:48:10.818" v="123" actId="20577"/>
          <ac:spMkLst>
            <pc:docMk/>
            <pc:sldMk cId="1094188965" sldId="258"/>
            <ac:spMk id="3" creationId="{3949B22F-6A65-8811-C358-160C64F047C9}"/>
          </ac:spMkLst>
        </pc:spChg>
        <pc:spChg chg="add del">
          <ac:chgData name="Elayne Gaspar Pires Dos Santos Da Cruz" userId="3333605d-2890-448c-aa58-6838192fa8d1" providerId="ADAL" clId="{0AF1244A-CF11-3249-B63C-E8C825CAF27F}" dt="2026-03-20T19:46:21.547" v="111" actId="11529"/>
          <ac:spMkLst>
            <pc:docMk/>
            <pc:sldMk cId="1094188965" sldId="258"/>
            <ac:spMk id="4" creationId="{6546112A-E480-CD16-1765-4ACF06BA1C53}"/>
          </ac:spMkLst>
        </pc:spChg>
        <pc:spChg chg="add del">
          <ac:chgData name="Elayne Gaspar Pires Dos Santos Da Cruz" userId="3333605d-2890-448c-aa58-6838192fa8d1" providerId="ADAL" clId="{0AF1244A-CF11-3249-B63C-E8C825CAF27F}" dt="2026-03-20T19:44:56.291" v="94" actId="26606"/>
          <ac:spMkLst>
            <pc:docMk/>
            <pc:sldMk cId="1094188965" sldId="258"/>
            <ac:spMk id="8" creationId="{C7D023E4-8DE1-436E-9847-ED6A4B4B04FD}"/>
          </ac:spMkLst>
        </pc:spChg>
        <pc:spChg chg="add del">
          <ac:chgData name="Elayne Gaspar Pires Dos Santos Da Cruz" userId="3333605d-2890-448c-aa58-6838192fa8d1" providerId="ADAL" clId="{0AF1244A-CF11-3249-B63C-E8C825CAF27F}" dt="2026-03-20T19:44:56.291" v="94" actId="26606"/>
          <ac:spMkLst>
            <pc:docMk/>
            <pc:sldMk cId="1094188965" sldId="258"/>
            <ac:spMk id="10" creationId="{63C1F321-BB96-4700-B3CE-1A6156067F44}"/>
          </ac:spMkLst>
        </pc:spChg>
        <pc:spChg chg="add del">
          <ac:chgData name="Elayne Gaspar Pires Dos Santos Da Cruz" userId="3333605d-2890-448c-aa58-6838192fa8d1" providerId="ADAL" clId="{0AF1244A-CF11-3249-B63C-E8C825CAF27F}" dt="2026-03-20T19:45:08.178" v="96" actId="26606"/>
          <ac:spMkLst>
            <pc:docMk/>
            <pc:sldMk cId="1094188965" sldId="258"/>
            <ac:spMk id="25" creationId="{4522B21E-B2B9-4C72-9A71-C87EFD137480}"/>
          </ac:spMkLst>
        </pc:spChg>
        <pc:spChg chg="add del">
          <ac:chgData name="Elayne Gaspar Pires Dos Santos Da Cruz" userId="3333605d-2890-448c-aa58-6838192fa8d1" providerId="ADAL" clId="{0AF1244A-CF11-3249-B63C-E8C825CAF27F}" dt="2026-03-20T19:45:08.178" v="96" actId="26606"/>
          <ac:spMkLst>
            <pc:docMk/>
            <pc:sldMk cId="1094188965" sldId="258"/>
            <ac:spMk id="26" creationId="{5EB7D2A2-F448-44D4-938C-DC84CBCB3B1E}"/>
          </ac:spMkLst>
        </pc:spChg>
        <pc:spChg chg="add del">
          <ac:chgData name="Elayne Gaspar Pires Dos Santos Da Cruz" userId="3333605d-2890-448c-aa58-6838192fa8d1" providerId="ADAL" clId="{0AF1244A-CF11-3249-B63C-E8C825CAF27F}" dt="2026-03-20T19:45:08.178" v="96" actId="26606"/>
          <ac:spMkLst>
            <pc:docMk/>
            <pc:sldMk cId="1094188965" sldId="258"/>
            <ac:spMk id="27" creationId="{871AEA07-1E14-44B4-8E55-64EF049CD66F}"/>
          </ac:spMkLst>
        </pc:spChg>
        <pc:spChg chg="add del">
          <ac:chgData name="Elayne Gaspar Pires Dos Santos Da Cruz" userId="3333605d-2890-448c-aa58-6838192fa8d1" providerId="ADAL" clId="{0AF1244A-CF11-3249-B63C-E8C825CAF27F}" dt="2026-03-20T19:45:10.930" v="98" actId="26606"/>
          <ac:spMkLst>
            <pc:docMk/>
            <pc:sldMk cId="1094188965" sldId="258"/>
            <ac:spMk id="30" creationId="{C7D023E4-8DE1-436E-9847-ED6A4B4B04FD}"/>
          </ac:spMkLst>
        </pc:spChg>
        <pc:spChg chg="add del">
          <ac:chgData name="Elayne Gaspar Pires Dos Santos Da Cruz" userId="3333605d-2890-448c-aa58-6838192fa8d1" providerId="ADAL" clId="{0AF1244A-CF11-3249-B63C-E8C825CAF27F}" dt="2026-03-20T19:45:57.206" v="101" actId="26606"/>
          <ac:spMkLst>
            <pc:docMk/>
            <pc:sldMk cId="1094188965" sldId="258"/>
            <ac:spMk id="43" creationId="{F12E7CC5-C78B-4EBD-9565-3FA00FAA6CF2}"/>
          </ac:spMkLst>
        </pc:spChg>
        <pc:spChg chg="add del">
          <ac:chgData name="Elayne Gaspar Pires Dos Santos Da Cruz" userId="3333605d-2890-448c-aa58-6838192fa8d1" providerId="ADAL" clId="{0AF1244A-CF11-3249-B63C-E8C825CAF27F}" dt="2026-03-20T19:45:57.206" v="101" actId="26606"/>
          <ac:spMkLst>
            <pc:docMk/>
            <pc:sldMk cId="1094188965" sldId="258"/>
            <ac:spMk id="45" creationId="{3A4529A5-F675-429F-8044-01372BB13422}"/>
          </ac:spMkLst>
        </pc:spChg>
        <pc:spChg chg="add del">
          <ac:chgData name="Elayne Gaspar Pires Dos Santos Da Cruz" userId="3333605d-2890-448c-aa58-6838192fa8d1" providerId="ADAL" clId="{0AF1244A-CF11-3249-B63C-E8C825CAF27F}" dt="2026-03-20T19:45:57.206" v="101" actId="26606"/>
          <ac:spMkLst>
            <pc:docMk/>
            <pc:sldMk cId="1094188965" sldId="258"/>
            <ac:spMk id="47" creationId="{63DAB858-5A0C-4AFF-AAC6-705EDF8DB733}"/>
          </ac:spMkLst>
        </pc:spChg>
        <pc:spChg chg="add del">
          <ac:chgData name="Elayne Gaspar Pires Dos Santos Da Cruz" userId="3333605d-2890-448c-aa58-6838192fa8d1" providerId="ADAL" clId="{0AF1244A-CF11-3249-B63C-E8C825CAF27F}" dt="2026-03-20T19:46:07.139" v="105" actId="26606"/>
          <ac:spMkLst>
            <pc:docMk/>
            <pc:sldMk cId="1094188965" sldId="258"/>
            <ac:spMk id="52" creationId="{DF05ACD0-FF4A-4F8F-B5C5-6A4EBD0D1B38}"/>
          </ac:spMkLst>
        </pc:spChg>
        <pc:spChg chg="add del">
          <ac:chgData name="Elayne Gaspar Pires Dos Santos Da Cruz" userId="3333605d-2890-448c-aa58-6838192fa8d1" providerId="ADAL" clId="{0AF1244A-CF11-3249-B63C-E8C825CAF27F}" dt="2026-03-20T19:46:07.139" v="105" actId="26606"/>
          <ac:spMkLst>
            <pc:docMk/>
            <pc:sldMk cId="1094188965" sldId="258"/>
            <ac:spMk id="53" creationId="{4C9AFA28-B5ED-4346-9AF7-68A157F16C7E}"/>
          </ac:spMkLst>
        </pc:spChg>
        <pc:spChg chg="add del">
          <ac:chgData name="Elayne Gaspar Pires Dos Santos Da Cruz" userId="3333605d-2890-448c-aa58-6838192fa8d1" providerId="ADAL" clId="{0AF1244A-CF11-3249-B63C-E8C825CAF27F}" dt="2026-03-20T19:46:10.755" v="108" actId="26606"/>
          <ac:spMkLst>
            <pc:docMk/>
            <pc:sldMk cId="1094188965" sldId="258"/>
            <ac:spMk id="55" creationId="{19D32F93-50AC-4C46-A5DB-291C60DDB7BD}"/>
          </ac:spMkLst>
        </pc:spChg>
        <pc:spChg chg="add del">
          <ac:chgData name="Elayne Gaspar Pires Dos Santos Da Cruz" userId="3333605d-2890-448c-aa58-6838192fa8d1" providerId="ADAL" clId="{0AF1244A-CF11-3249-B63C-E8C825CAF27F}" dt="2026-03-20T19:46:10.755" v="108" actId="26606"/>
          <ac:spMkLst>
            <pc:docMk/>
            <pc:sldMk cId="1094188965" sldId="258"/>
            <ac:spMk id="56" creationId="{827DC2C4-B485-428A-BF4A-472D2967F47F}"/>
          </ac:spMkLst>
        </pc:spChg>
        <pc:spChg chg="add del">
          <ac:chgData name="Elayne Gaspar Pires Dos Santos Da Cruz" userId="3333605d-2890-448c-aa58-6838192fa8d1" providerId="ADAL" clId="{0AF1244A-CF11-3249-B63C-E8C825CAF27F}" dt="2026-03-20T19:46:10.755" v="108" actId="26606"/>
          <ac:spMkLst>
            <pc:docMk/>
            <pc:sldMk cId="1094188965" sldId="258"/>
            <ac:spMk id="57" creationId="{EE04B5EB-F158-4507-90DD-BD23620C7CC9}"/>
          </ac:spMkLst>
        </pc:spChg>
        <pc:spChg chg="add">
          <ac:chgData name="Elayne Gaspar Pires Dos Santos Da Cruz" userId="3333605d-2890-448c-aa58-6838192fa8d1" providerId="ADAL" clId="{0AF1244A-CF11-3249-B63C-E8C825CAF27F}" dt="2026-03-20T19:46:10.763" v="109" actId="26606"/>
          <ac:spMkLst>
            <pc:docMk/>
            <pc:sldMk cId="1094188965" sldId="258"/>
            <ac:spMk id="59" creationId="{0DBF1ABE-8590-450D-BB49-BDDCCF3EEA9E}"/>
          </ac:spMkLst>
        </pc:spChg>
        <pc:spChg chg="add">
          <ac:chgData name="Elayne Gaspar Pires Dos Santos Da Cruz" userId="3333605d-2890-448c-aa58-6838192fa8d1" providerId="ADAL" clId="{0AF1244A-CF11-3249-B63C-E8C825CAF27F}" dt="2026-03-20T19:46:10.763" v="109" actId="26606"/>
          <ac:spMkLst>
            <pc:docMk/>
            <pc:sldMk cId="1094188965" sldId="258"/>
            <ac:spMk id="60" creationId="{C7D887A3-61AD-4674-BC53-8DFA8CF7B410}"/>
          </ac:spMkLst>
        </pc:spChg>
        <pc:spChg chg="add">
          <ac:chgData name="Elayne Gaspar Pires Dos Santos Da Cruz" userId="3333605d-2890-448c-aa58-6838192fa8d1" providerId="ADAL" clId="{0AF1244A-CF11-3249-B63C-E8C825CAF27F}" dt="2026-03-20T19:46:10.763" v="109" actId="26606"/>
          <ac:spMkLst>
            <pc:docMk/>
            <pc:sldMk cId="1094188965" sldId="258"/>
            <ac:spMk id="61" creationId="{479F0FB3-8461-462D-84A2-53106FBF4E5B}"/>
          </ac:spMkLst>
        </pc:spChg>
        <pc:spChg chg="add">
          <ac:chgData name="Elayne Gaspar Pires Dos Santos Da Cruz" userId="3333605d-2890-448c-aa58-6838192fa8d1" providerId="ADAL" clId="{0AF1244A-CF11-3249-B63C-E8C825CAF27F}" dt="2026-03-20T19:46:10.763" v="109" actId="26606"/>
          <ac:spMkLst>
            <pc:docMk/>
            <pc:sldMk cId="1094188965" sldId="258"/>
            <ac:spMk id="62" creationId="{11E3C311-4E8A-45D9-97BF-07F5FD346974}"/>
          </ac:spMkLst>
        </pc:spChg>
        <pc:grpChg chg="add del">
          <ac:chgData name="Elayne Gaspar Pires Dos Santos Da Cruz" userId="3333605d-2890-448c-aa58-6838192fa8d1" providerId="ADAL" clId="{0AF1244A-CF11-3249-B63C-E8C825CAF27F}" dt="2026-03-20T19:44:56.291" v="94" actId="26606"/>
          <ac:grpSpMkLst>
            <pc:docMk/>
            <pc:sldMk cId="1094188965" sldId="258"/>
            <ac:grpSpMk id="12" creationId="{3FA1AD64-F15F-417D-956C-B2C211FC905E}"/>
          </ac:grpSpMkLst>
        </pc:grpChg>
        <pc:grpChg chg="add del">
          <ac:chgData name="Elayne Gaspar Pires Dos Santos Da Cruz" userId="3333605d-2890-448c-aa58-6838192fa8d1" providerId="ADAL" clId="{0AF1244A-CF11-3249-B63C-E8C825CAF27F}" dt="2026-03-20T19:45:10.930" v="98" actId="26606"/>
          <ac:grpSpMkLst>
            <pc:docMk/>
            <pc:sldMk cId="1094188965" sldId="258"/>
            <ac:grpSpMk id="14" creationId="{A47AAF5E-1692-48C9-98FB-6432BF0BC4F7}"/>
          </ac:grpSpMkLst>
        </pc:grpChg>
        <pc:grpChg chg="add del">
          <ac:chgData name="Elayne Gaspar Pires Dos Santos Da Cruz" userId="3333605d-2890-448c-aa58-6838192fa8d1" providerId="ADAL" clId="{0AF1244A-CF11-3249-B63C-E8C825CAF27F}" dt="2026-03-20T19:44:56.291" v="94" actId="26606"/>
          <ac:grpSpMkLst>
            <pc:docMk/>
            <pc:sldMk cId="1094188965" sldId="258"/>
            <ac:grpSpMk id="16" creationId="{43F5E015-E085-4624-B431-B42414448684}"/>
          </ac:grpSpMkLst>
        </pc:grpChg>
        <pc:grpChg chg="add del">
          <ac:chgData name="Elayne Gaspar Pires Dos Santos Da Cruz" userId="3333605d-2890-448c-aa58-6838192fa8d1" providerId="ADAL" clId="{0AF1244A-CF11-3249-B63C-E8C825CAF27F}" dt="2026-03-20T19:45:10.930" v="98" actId="26606"/>
          <ac:grpSpMkLst>
            <pc:docMk/>
            <pc:sldMk cId="1094188965" sldId="258"/>
            <ac:grpSpMk id="31" creationId="{1FEC590B-3306-47E9-BD67-97F3F76169A4}"/>
          </ac:grpSpMkLst>
        </pc:grpChg>
        <pc:grpChg chg="add del">
          <ac:chgData name="Elayne Gaspar Pires Dos Santos Da Cruz" userId="3333605d-2890-448c-aa58-6838192fa8d1" providerId="ADAL" clId="{0AF1244A-CF11-3249-B63C-E8C825CAF27F}" dt="2026-03-20T19:46:10.763" v="109" actId="26606"/>
          <ac:grpSpMkLst>
            <pc:docMk/>
            <pc:sldMk cId="1094188965" sldId="258"/>
            <ac:grpSpMk id="35" creationId="{03C6F4E6-30A1-4F63-C8CC-028750B5AACD}"/>
          </ac:grpSpMkLst>
        </pc:grpChg>
        <pc:grpChg chg="add del">
          <ac:chgData name="Elayne Gaspar Pires Dos Santos Da Cruz" userId="3333605d-2890-448c-aa58-6838192fa8d1" providerId="ADAL" clId="{0AF1244A-CF11-3249-B63C-E8C825CAF27F}" dt="2026-03-20T19:46:01.890" v="103" actId="26606"/>
          <ac:grpSpMkLst>
            <pc:docMk/>
            <pc:sldMk cId="1094188965" sldId="258"/>
            <ac:grpSpMk id="49" creationId="{4C4BC784-2004-F0C3-0968-B0F39DBB54B1}"/>
          </ac:grpSpMkLst>
        </pc:grpChg>
        <pc:picChg chg="add mod ord">
          <ac:chgData name="Elayne Gaspar Pires Dos Santos Da Cruz" userId="3333605d-2890-448c-aa58-6838192fa8d1" providerId="ADAL" clId="{0AF1244A-CF11-3249-B63C-E8C825CAF27F}" dt="2026-03-20T19:46:10.763" v="109" actId="26606"/>
          <ac:picMkLst>
            <pc:docMk/>
            <pc:sldMk cId="1094188965" sldId="258"/>
            <ac:picMk id="7" creationId="{495F05E7-0CC4-85AA-30AB-6B75CD9A35C0}"/>
          </ac:picMkLst>
        </pc:picChg>
        <pc:cxnChg chg="add del">
          <ac:chgData name="Elayne Gaspar Pires Dos Santos Da Cruz" userId="3333605d-2890-448c-aa58-6838192fa8d1" providerId="ADAL" clId="{0AF1244A-CF11-3249-B63C-E8C825CAF27F}" dt="2026-03-20T19:45:08.178" v="96" actId="26606"/>
          <ac:cxnSpMkLst>
            <pc:docMk/>
            <pc:sldMk cId="1094188965" sldId="258"/>
            <ac:cxnSpMk id="28" creationId="{F7C8EA93-3210-4C62-99E9-153C275E3A87}"/>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hyperlink" Target="https://doi.org/10.1192/bjo.2025.10139" TargetMode="External"/><Relationship Id="rId7" Type="http://schemas.openxmlformats.org/officeDocument/2006/relationships/hyperlink" Target="https://icd.who.int" TargetMode="External"/><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hyperlink" Target="https://www.nice.org.uk/guidance/ng178" TargetMode="External"/><Relationship Id="rId5" Type="http://schemas.openxmlformats.org/officeDocument/2006/relationships/hyperlink" Target="https://www.england.nhs.uk/mental-health/" TargetMode="External"/><Relationship Id="rId4" Type="http://schemas.openxmlformats.org/officeDocument/2006/relationships/hyperlink" Target="https://inhn.org/archives/ban-collection-1/chlorpromazine-after-50-yea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 y="0"/>
            <a:ext cx="21373566" cy="15113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Meiryo"/>
            </a:endParaRPr>
          </a:p>
        </p:txBody>
      </p:sp>
      <p:sp>
        <p:nvSpPr>
          <p:cNvPr id="2" name="Title 1">
            <a:extLst>
              <a:ext uri="{FF2B5EF4-FFF2-40B4-BE49-F238E27FC236}">
                <a16:creationId xmlns:a16="http://schemas.microsoft.com/office/drawing/2014/main" id="{F870CBCD-4FA1-AA71-E543-35E7D2A4606F}"/>
              </a:ext>
            </a:extLst>
          </p:cNvPr>
          <p:cNvSpPr>
            <a:spLocks noGrp="1"/>
          </p:cNvSpPr>
          <p:nvPr>
            <p:ph type="ctrTitle"/>
          </p:nvPr>
        </p:nvSpPr>
        <p:spPr>
          <a:xfrm>
            <a:off x="2067944" y="2966775"/>
            <a:ext cx="9247489" cy="6758112"/>
          </a:xfrm>
        </p:spPr>
        <p:txBody>
          <a:bodyPr anchor="b">
            <a:normAutofit/>
          </a:bodyPr>
          <a:lstStyle/>
          <a:p>
            <a:pPr algn="l">
              <a:lnSpc>
                <a:spcPct val="90000"/>
              </a:lnSpc>
            </a:pPr>
            <a:br>
              <a:rPr lang="en-US"/>
            </a:br>
            <a:br>
              <a:rPr lang="en-US"/>
            </a:br>
            <a:br>
              <a:rPr lang="en-US"/>
            </a:br>
            <a:r>
              <a:rPr lang="en-US"/>
              <a:t>         Studant Name:Elayne da cruz</a:t>
            </a:r>
            <a:br>
              <a:rPr lang="en-US"/>
            </a:br>
            <a:r>
              <a:rPr lang="en-US"/>
              <a:t>Student ID:2016547</a:t>
            </a:r>
            <a:br>
              <a:rPr lang="en-US"/>
            </a:br>
            <a:r>
              <a:rPr lang="en-US"/>
              <a:t>Module :Psychological Classification and Provisions </a:t>
            </a:r>
            <a:br>
              <a:rPr lang="en-US"/>
            </a:br>
            <a:r>
              <a:rPr lang="en-US"/>
              <a:t>Module Code:BMHP6029</a:t>
            </a:r>
            <a:br>
              <a:rPr lang="en-US"/>
            </a:br>
            <a:r>
              <a:rPr lang="en-US"/>
              <a:t>Lecture Name :</a:t>
            </a:r>
            <a:r>
              <a:rPr lang="en-GB" b="0" i="0" u="none" strike="noStrike">
                <a:effectLst/>
                <a:latin typeface="Aptos" panose="020B0004020202020204" pitchFamily="34" charset="0"/>
              </a:rPr>
              <a:t>Neale Haddon</a:t>
            </a:r>
            <a:br>
              <a:rPr lang="en-US"/>
            </a:br>
            <a:br>
              <a:rPr lang="en-US"/>
            </a:br>
            <a:endParaRPr lang="en-US"/>
          </a:p>
        </p:txBody>
      </p:sp>
      <p:sp>
        <p:nvSpPr>
          <p:cNvPr id="3" name="Subtitle 2">
            <a:extLst>
              <a:ext uri="{FF2B5EF4-FFF2-40B4-BE49-F238E27FC236}">
                <a16:creationId xmlns:a16="http://schemas.microsoft.com/office/drawing/2014/main" id="{3949B22F-6A65-8811-C358-160C64F047C9}"/>
              </a:ext>
            </a:extLst>
          </p:cNvPr>
          <p:cNvSpPr>
            <a:spLocks noGrp="1"/>
          </p:cNvSpPr>
          <p:nvPr>
            <p:ph type="subTitle" idx="1"/>
          </p:nvPr>
        </p:nvSpPr>
        <p:spPr>
          <a:xfrm>
            <a:off x="2067944" y="9952675"/>
            <a:ext cx="8376725" cy="3245661"/>
          </a:xfrm>
        </p:spPr>
        <p:txBody>
          <a:bodyPr anchor="t">
            <a:normAutofit/>
          </a:bodyPr>
          <a:lstStyle/>
          <a:p>
            <a:pPr algn="l"/>
            <a:endParaRPr lang="en-US" dirty="0"/>
          </a:p>
        </p:txBody>
      </p:sp>
      <p:sp>
        <p:nvSpPr>
          <p:cNvPr id="60" name="Freeform: Shape 44">
            <a:extLst>
              <a:ext uri="{FF2B5EF4-FFF2-40B4-BE49-F238E27FC236}">
                <a16:creationId xmlns:a16="http://schemas.microsoft.com/office/drawing/2014/main" id="{C7D887A3-61AD-4674-BC53-8DFA8CF7B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2247417" y="0"/>
            <a:ext cx="9126683" cy="15113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1" name="Freeform: Shape 46">
            <a:extLst>
              <a:ext uri="{FF2B5EF4-FFF2-40B4-BE49-F238E27FC236}">
                <a16:creationId xmlns:a16="http://schemas.microsoft.com/office/drawing/2014/main" id="{479F0FB3-8461-462D-84A2-53106FBF4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489069" y="0"/>
            <a:ext cx="4434921" cy="15113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48">
            <a:extLst>
              <a:ext uri="{FF2B5EF4-FFF2-40B4-BE49-F238E27FC236}">
                <a16:creationId xmlns:a16="http://schemas.microsoft.com/office/drawing/2014/main" id="{11E3C311-4E8A-45D9-97BF-07F5FD3469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849065" y="0"/>
            <a:ext cx="4446685" cy="15113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7" name="Graphic 6" descr="Diploma Roll">
            <a:extLst>
              <a:ext uri="{FF2B5EF4-FFF2-40B4-BE49-F238E27FC236}">
                <a16:creationId xmlns:a16="http://schemas.microsoft.com/office/drawing/2014/main" id="{495F05E7-0CC4-85AA-30AB-6B75CD9A35C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228381" y="4577864"/>
            <a:ext cx="5957270" cy="5957270"/>
          </a:xfrm>
          <a:prstGeom prst="rect">
            <a:avLst/>
          </a:prstGeom>
        </p:spPr>
      </p:pic>
    </p:spTree>
    <p:extLst>
      <p:ext uri="{BB962C8B-B14F-4D97-AF65-F5344CB8AC3E}">
        <p14:creationId xmlns:p14="http://schemas.microsoft.com/office/powerpoint/2010/main" val="10941889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EE9DD"/>
        </a:solidFill>
        <a:effectLst/>
      </p:bgPr>
    </p:bg>
    <p:spTree>
      <p:nvGrpSpPr>
        <p:cNvPr id="1" name=""/>
        <p:cNvGrpSpPr/>
        <p:nvPr/>
      </p:nvGrpSpPr>
      <p:grpSpPr>
        <a:xfrm>
          <a:off x="0" y="0"/>
          <a:ext cx="0" cy="0"/>
          <a:chOff x="0" y="0"/>
          <a:chExt cx="0" cy="0"/>
        </a:xfrm>
      </p:grpSpPr>
      <p:sp>
        <p:nvSpPr>
          <p:cNvPr id="2" name="AutoShape 2"/>
          <p:cNvSpPr/>
          <p:nvPr/>
        </p:nvSpPr>
        <p:spPr>
          <a:xfrm>
            <a:off x="306455" y="2025120"/>
            <a:ext cx="20806090" cy="0"/>
          </a:xfrm>
          <a:prstGeom prst="line">
            <a:avLst/>
          </a:prstGeom>
          <a:ln w="19050" cap="flat">
            <a:solidFill>
              <a:srgbClr val="AFADAB"/>
            </a:solidFill>
            <a:prstDash val="solid"/>
            <a:headEnd type="none" w="sm" len="sm"/>
            <a:tailEnd type="none" w="sm" len="sm"/>
          </a:ln>
        </p:spPr>
        <p:txBody>
          <a:bodyPr/>
          <a:lstStyle/>
          <a:p>
            <a:endParaRPr lang="en-US"/>
          </a:p>
        </p:txBody>
      </p:sp>
      <p:sp>
        <p:nvSpPr>
          <p:cNvPr id="3" name="AutoShape 3"/>
          <p:cNvSpPr/>
          <p:nvPr/>
        </p:nvSpPr>
        <p:spPr>
          <a:xfrm>
            <a:off x="7377732" y="2025120"/>
            <a:ext cx="0" cy="13345822"/>
          </a:xfrm>
          <a:prstGeom prst="line">
            <a:avLst/>
          </a:prstGeom>
          <a:ln w="19050" cap="flat">
            <a:solidFill>
              <a:srgbClr val="AFADAB"/>
            </a:solidFill>
            <a:prstDash val="solid"/>
            <a:headEnd type="none" w="sm" len="sm"/>
            <a:tailEnd type="none" w="sm" len="sm"/>
          </a:ln>
        </p:spPr>
        <p:txBody>
          <a:bodyPr/>
          <a:lstStyle/>
          <a:p>
            <a:endParaRPr lang="en-US"/>
          </a:p>
        </p:txBody>
      </p:sp>
      <p:sp>
        <p:nvSpPr>
          <p:cNvPr id="4" name="AutoShape 4"/>
          <p:cNvSpPr/>
          <p:nvPr/>
        </p:nvSpPr>
        <p:spPr>
          <a:xfrm>
            <a:off x="15543345" y="2033870"/>
            <a:ext cx="0" cy="13114278"/>
          </a:xfrm>
          <a:prstGeom prst="line">
            <a:avLst/>
          </a:prstGeom>
          <a:ln w="19050" cap="flat">
            <a:solidFill>
              <a:srgbClr val="AFADAB"/>
            </a:solidFill>
            <a:prstDash val="solid"/>
            <a:headEnd type="none" w="sm" len="sm"/>
            <a:tailEnd type="none" w="sm" len="sm"/>
          </a:ln>
        </p:spPr>
        <p:txBody>
          <a:bodyPr/>
          <a:lstStyle/>
          <a:p>
            <a:endParaRPr lang="en-US"/>
          </a:p>
        </p:txBody>
      </p:sp>
      <p:sp>
        <p:nvSpPr>
          <p:cNvPr id="5" name="AutoShape 5"/>
          <p:cNvSpPr/>
          <p:nvPr/>
        </p:nvSpPr>
        <p:spPr>
          <a:xfrm>
            <a:off x="3633376" y="12255179"/>
            <a:ext cx="0" cy="3392555"/>
          </a:xfrm>
          <a:prstGeom prst="line">
            <a:avLst/>
          </a:prstGeom>
          <a:ln w="19050" cap="flat">
            <a:solidFill>
              <a:srgbClr val="AFADAB"/>
            </a:solidFill>
            <a:prstDash val="solid"/>
            <a:headEnd type="none" w="sm" len="sm"/>
            <a:tailEnd type="none" w="sm" len="sm"/>
          </a:ln>
        </p:spPr>
        <p:txBody>
          <a:bodyPr/>
          <a:lstStyle/>
          <a:p>
            <a:endParaRPr lang="en-US"/>
          </a:p>
        </p:txBody>
      </p:sp>
      <p:sp>
        <p:nvSpPr>
          <p:cNvPr id="6" name="AutoShape 6"/>
          <p:cNvSpPr/>
          <p:nvPr/>
        </p:nvSpPr>
        <p:spPr>
          <a:xfrm>
            <a:off x="271455" y="12145309"/>
            <a:ext cx="7060339" cy="0"/>
          </a:xfrm>
          <a:prstGeom prst="line">
            <a:avLst/>
          </a:prstGeom>
          <a:ln w="19050" cap="flat">
            <a:solidFill>
              <a:srgbClr val="AFADAB"/>
            </a:solidFill>
            <a:prstDash val="solid"/>
            <a:headEnd type="none" w="sm" len="sm"/>
            <a:tailEnd type="none" w="sm" len="sm"/>
          </a:ln>
        </p:spPr>
        <p:txBody>
          <a:bodyPr/>
          <a:lstStyle/>
          <a:p>
            <a:endParaRPr lang="en-US"/>
          </a:p>
        </p:txBody>
      </p:sp>
      <p:sp>
        <p:nvSpPr>
          <p:cNvPr id="7" name="AutoShape 7"/>
          <p:cNvSpPr/>
          <p:nvPr/>
        </p:nvSpPr>
        <p:spPr>
          <a:xfrm>
            <a:off x="7614983" y="2774868"/>
            <a:ext cx="7928362" cy="12345132"/>
          </a:xfrm>
          <a:prstGeom prst="rect">
            <a:avLst/>
          </a:prstGeom>
          <a:solidFill>
            <a:srgbClr val="AFADAB">
              <a:alpha val="29804"/>
            </a:srgbClr>
          </a:solidFill>
        </p:spPr>
        <p:txBody>
          <a:bodyPr/>
          <a:lstStyle/>
          <a:p>
            <a:endParaRPr lang="en-US"/>
          </a:p>
        </p:txBody>
      </p:sp>
      <p:sp>
        <p:nvSpPr>
          <p:cNvPr id="8" name="TextBox 8"/>
          <p:cNvSpPr txBox="1"/>
          <p:nvPr/>
        </p:nvSpPr>
        <p:spPr>
          <a:xfrm>
            <a:off x="15771945" y="2234670"/>
            <a:ext cx="5397750" cy="9051908"/>
          </a:xfrm>
          <a:prstGeom prst="rect">
            <a:avLst/>
          </a:prstGeom>
        </p:spPr>
        <p:txBody>
          <a:bodyPr lIns="0" tIns="0" rIns="0" bIns="0" rtlCol="0" anchor="t">
            <a:spAutoFit/>
          </a:bodyPr>
          <a:lstStyle/>
          <a:p>
            <a:pPr marL="0" lvl="0" indent="0" algn="just">
              <a:lnSpc>
                <a:spcPts val="2600"/>
              </a:lnSpc>
              <a:spcBef>
                <a:spcPct val="0"/>
              </a:spcBef>
            </a:pPr>
            <a:r>
              <a:rPr lang="en-US" sz="1625" u="none" spc="16">
                <a:solidFill>
                  <a:srgbClr val="3D3934"/>
                </a:solidFill>
                <a:latin typeface="Noto Sans"/>
                <a:ea typeface="Noto Sans"/>
                <a:cs typeface="Noto Sans"/>
                <a:sym typeface="Noto Sans"/>
              </a:rPr>
              <a:t>Long-acting injectable (LAI) formulations of drugs like aripiprazole can help reduce non-compliance-related relapse rates.</a:t>
            </a:r>
          </a:p>
          <a:p>
            <a:pPr marL="0" lvl="0" indent="0" algn="just">
              <a:lnSpc>
                <a:spcPts val="2600"/>
              </a:lnSpc>
              <a:spcBef>
                <a:spcPct val="0"/>
              </a:spcBef>
            </a:pPr>
            <a:r>
              <a:rPr lang="en-US" sz="1625" u="none" spc="16">
                <a:solidFill>
                  <a:srgbClr val="3D3934"/>
                </a:solidFill>
                <a:latin typeface="Noto Sans"/>
                <a:ea typeface="Noto Sans"/>
                <a:cs typeface="Noto Sans"/>
                <a:sym typeface="Noto Sans"/>
              </a:rPr>
              <a:t>In addition to medication, psychosocial interventions are vital as well. Cognitive Behavioral Therapy for psychosis (CBTp) reduces delusions and distress (NICE, 2020). Family psychoeducation enhances communication and is associated with a robust reduction in rates of relapse (Pharoah et al., 2010). Mueser et al. (2022) stated that early intervention approaches like coordinated specialty care allow for timely and comprehensive support with significantly improved functional outcomes. For more severe cases, assertive community treatment is used to alleviate hospital admissions (Bond et al., 2021).</a:t>
            </a:r>
          </a:p>
          <a:p>
            <a:pPr marL="0" lvl="0" indent="0" algn="just">
              <a:lnSpc>
                <a:spcPts val="2600"/>
              </a:lnSpc>
              <a:spcBef>
                <a:spcPct val="0"/>
              </a:spcBef>
            </a:pPr>
            <a:r>
              <a:rPr lang="en-US" sz="1625" u="none" spc="16">
                <a:solidFill>
                  <a:srgbClr val="3D3934"/>
                </a:solidFill>
                <a:latin typeface="Noto Sans"/>
                <a:ea typeface="Noto Sans"/>
                <a:cs typeface="Noto Sans"/>
                <a:sym typeface="Noto Sans"/>
              </a:rPr>
              <a:t>Novel therapies, including xanomeline-trospium, provide alternative mechanisms with lower potential adverse event rates (Brannan et al., 2021). Digital therapies and cognitive remediation are also being tested for negative and cognitive symptoms, which tend to linger in most patients on medication (Green et al., 2020).</a:t>
            </a:r>
          </a:p>
          <a:p>
            <a:pPr marL="0" lvl="0" indent="0" algn="just">
              <a:lnSpc>
                <a:spcPts val="2600"/>
              </a:lnSpc>
              <a:spcBef>
                <a:spcPct val="0"/>
              </a:spcBef>
            </a:pPr>
            <a:r>
              <a:rPr lang="en-US" sz="1625" u="none" spc="16">
                <a:solidFill>
                  <a:srgbClr val="3D3934"/>
                </a:solidFill>
                <a:latin typeface="Noto Sans"/>
                <a:ea typeface="Noto Sans"/>
                <a:cs typeface="Noto Sans"/>
                <a:sym typeface="Noto Sans"/>
              </a:rPr>
              <a:t>While treatment outcomes have improved compared to previous years, challenges—including metabolic side effects and low adherence—continue which indicates the need for ongoing holistic care.</a:t>
            </a:r>
          </a:p>
          <a:p>
            <a:pPr marL="0" lvl="0" indent="0" algn="just">
              <a:lnSpc>
                <a:spcPts val="2600"/>
              </a:lnSpc>
              <a:spcBef>
                <a:spcPct val="0"/>
              </a:spcBef>
            </a:pPr>
            <a:endParaRPr lang="en-US" sz="1625" u="none" spc="16">
              <a:solidFill>
                <a:srgbClr val="3D3934"/>
              </a:solidFill>
              <a:latin typeface="Noto Sans"/>
              <a:ea typeface="Noto Sans"/>
              <a:cs typeface="Noto Sans"/>
              <a:sym typeface="Noto Sans"/>
            </a:endParaRPr>
          </a:p>
          <a:p>
            <a:pPr marL="0" lvl="0" indent="0" algn="just">
              <a:lnSpc>
                <a:spcPts val="2600"/>
              </a:lnSpc>
              <a:spcBef>
                <a:spcPct val="0"/>
              </a:spcBef>
            </a:pPr>
            <a:endParaRPr lang="en-US" sz="1625" u="none" spc="16">
              <a:solidFill>
                <a:srgbClr val="3D3934"/>
              </a:solidFill>
              <a:latin typeface="Noto Sans"/>
              <a:ea typeface="Noto Sans"/>
              <a:cs typeface="Noto Sans"/>
              <a:sym typeface="Noto Sans"/>
            </a:endParaRPr>
          </a:p>
        </p:txBody>
      </p:sp>
      <p:sp>
        <p:nvSpPr>
          <p:cNvPr id="9" name="Freeform 9"/>
          <p:cNvSpPr/>
          <p:nvPr/>
        </p:nvSpPr>
        <p:spPr>
          <a:xfrm>
            <a:off x="7919020" y="2156263"/>
            <a:ext cx="7374188" cy="546674"/>
          </a:xfrm>
          <a:custGeom>
            <a:avLst/>
            <a:gdLst/>
            <a:ahLst/>
            <a:cxnLst/>
            <a:rect l="l" t="t" r="r" b="b"/>
            <a:pathLst>
              <a:path w="7374188" h="546674">
                <a:moveTo>
                  <a:pt x="0" y="0"/>
                </a:moveTo>
                <a:lnTo>
                  <a:pt x="7374188" y="0"/>
                </a:lnTo>
                <a:lnTo>
                  <a:pt x="7374188" y="546673"/>
                </a:lnTo>
                <a:lnTo>
                  <a:pt x="0" y="546673"/>
                </a:lnTo>
                <a:lnTo>
                  <a:pt x="0" y="0"/>
                </a:lnTo>
                <a:close/>
              </a:path>
            </a:pathLst>
          </a:custGeom>
          <a:blipFill>
            <a:blip r:embed="rId2"/>
            <a:stretch>
              <a:fillRect l="-27987" t="-268945" r="-39017" b="-1131958"/>
            </a:stretch>
          </a:blipFill>
        </p:spPr>
        <p:txBody>
          <a:bodyPr/>
          <a:lstStyle/>
          <a:p>
            <a:endParaRPr lang="en-US"/>
          </a:p>
        </p:txBody>
      </p:sp>
      <p:grpSp>
        <p:nvGrpSpPr>
          <p:cNvPr id="10" name="Group 10"/>
          <p:cNvGrpSpPr/>
          <p:nvPr/>
        </p:nvGrpSpPr>
        <p:grpSpPr>
          <a:xfrm>
            <a:off x="8006252" y="2933479"/>
            <a:ext cx="7145824" cy="2331513"/>
            <a:chOff x="0" y="0"/>
            <a:chExt cx="9527766" cy="3108684"/>
          </a:xfrm>
        </p:grpSpPr>
        <p:sp>
          <p:nvSpPr>
            <p:cNvPr id="11" name="Freeform 11"/>
            <p:cNvSpPr/>
            <p:nvPr/>
          </p:nvSpPr>
          <p:spPr>
            <a:xfrm>
              <a:off x="0" y="0"/>
              <a:ext cx="6431640" cy="3108684"/>
            </a:xfrm>
            <a:custGeom>
              <a:avLst/>
              <a:gdLst/>
              <a:ahLst/>
              <a:cxnLst/>
              <a:rect l="l" t="t" r="r" b="b"/>
              <a:pathLst>
                <a:path w="6431640" h="3108684">
                  <a:moveTo>
                    <a:pt x="0" y="0"/>
                  </a:moveTo>
                  <a:lnTo>
                    <a:pt x="6431640" y="0"/>
                  </a:lnTo>
                  <a:lnTo>
                    <a:pt x="6431640" y="3108684"/>
                  </a:lnTo>
                  <a:lnTo>
                    <a:pt x="0" y="3108684"/>
                  </a:lnTo>
                  <a:lnTo>
                    <a:pt x="0" y="0"/>
                  </a:lnTo>
                  <a:close/>
                </a:path>
              </a:pathLst>
            </a:custGeom>
            <a:blipFill>
              <a:blip r:embed="rId2"/>
              <a:stretch>
                <a:fillRect l="-9328" t="-97694" r="-123538" b="-123294"/>
              </a:stretch>
            </a:blipFill>
          </p:spPr>
          <p:txBody>
            <a:bodyPr/>
            <a:lstStyle/>
            <a:p>
              <a:endParaRPr lang="en-US"/>
            </a:p>
          </p:txBody>
        </p:sp>
        <p:sp>
          <p:nvSpPr>
            <p:cNvPr id="12" name="Freeform 12"/>
            <p:cNvSpPr/>
            <p:nvPr/>
          </p:nvSpPr>
          <p:spPr>
            <a:xfrm>
              <a:off x="6566406" y="52078"/>
              <a:ext cx="2961360" cy="3056606"/>
            </a:xfrm>
            <a:custGeom>
              <a:avLst/>
              <a:gdLst/>
              <a:ahLst/>
              <a:cxnLst/>
              <a:rect l="l" t="t" r="r" b="b"/>
              <a:pathLst>
                <a:path w="2961360" h="3056606">
                  <a:moveTo>
                    <a:pt x="0" y="0"/>
                  </a:moveTo>
                  <a:lnTo>
                    <a:pt x="2961360" y="0"/>
                  </a:lnTo>
                  <a:lnTo>
                    <a:pt x="2961360" y="3056606"/>
                  </a:lnTo>
                  <a:lnTo>
                    <a:pt x="0" y="3056606"/>
                  </a:lnTo>
                  <a:lnTo>
                    <a:pt x="0" y="0"/>
                  </a:lnTo>
                  <a:close/>
                </a:path>
              </a:pathLst>
            </a:custGeom>
            <a:blipFill>
              <a:blip r:embed="rId2"/>
              <a:stretch>
                <a:fillRect l="-229848" t="-97694" r="-167431" b="-123294"/>
              </a:stretch>
            </a:blipFill>
          </p:spPr>
          <p:txBody>
            <a:bodyPr/>
            <a:lstStyle/>
            <a:p>
              <a:endParaRPr lang="en-US"/>
            </a:p>
          </p:txBody>
        </p:sp>
      </p:grpSp>
      <p:sp>
        <p:nvSpPr>
          <p:cNvPr id="13" name="TextBox 13"/>
          <p:cNvSpPr txBox="1"/>
          <p:nvPr/>
        </p:nvSpPr>
        <p:spPr>
          <a:xfrm>
            <a:off x="7831789" y="5474541"/>
            <a:ext cx="7481889" cy="6257252"/>
          </a:xfrm>
          <a:prstGeom prst="rect">
            <a:avLst/>
          </a:prstGeom>
        </p:spPr>
        <p:txBody>
          <a:bodyPr lIns="0" tIns="0" rIns="0" bIns="0" rtlCol="0" anchor="t">
            <a:spAutoFit/>
          </a:bodyPr>
          <a:lstStyle/>
          <a:p>
            <a:pPr marL="0" lvl="0" indent="0" algn="just">
              <a:lnSpc>
                <a:spcPts val="2167"/>
              </a:lnSpc>
            </a:pPr>
            <a:r>
              <a:rPr lang="en-US" sz="1354" spc="13">
                <a:solidFill>
                  <a:srgbClr val="3D3934"/>
                </a:solidFill>
                <a:latin typeface="Noto Sans"/>
                <a:ea typeface="Noto Sans"/>
                <a:cs typeface="Noto Sans"/>
                <a:sym typeface="Noto Sans"/>
              </a:rPr>
              <a:t>Schiz</a:t>
            </a:r>
            <a:r>
              <a:rPr lang="en-US" sz="1354" u="none" spc="13">
                <a:solidFill>
                  <a:srgbClr val="3D3934"/>
                </a:solidFill>
                <a:latin typeface="Noto Sans"/>
                <a:ea typeface="Noto Sans"/>
                <a:cs typeface="Noto Sans"/>
                <a:sym typeface="Noto Sans"/>
              </a:rPr>
              <a:t>ophrenia, or rather its original name 'dementia praecox' (given by Kraepelin, 1896), was mainly treated as a custodial disease during the first half of the 20th century, with patients often impounded in large institutions such as asylums (Porter, 2002). In England, the County Asylums Act 1808 was followed by construction of more than 70 facilities before 1900, with 74,000 patients housed at the century's end, typically using mechanical restraints, isolation and sedatives called the 'chemical cosh'—barbiturates or chloral hydrate to suppress agitation (Jones et al., 1972; Scull et al., 1981). Grounded in moral treatment paradigms, these interventions led to poor recovery rates (&lt;5%) and significantly worsened social withdrawal by way of confinement. Amid a backdrop of therapeutic nihilism, ‘physical’ therapies grew from the 1930s. The 1930s-1950s insulin coma therapy led to daily hypoglycemic comas (up to 60 sessions) in patients—purportedly 'rebooting' neural function; mortality was &gt;10%, and transient benefits were &lt;20%. Metrazol convulsions and camphor injections used to induce seizures were tossed for cruelty and cracks. The induction of seizures by electroconvulsive therapy (ECT), a technique designed and advocated by the early 20th-century Italian psychiatrist Ugo Cerletti provided limited positive symptom relief without using anesthetic but was considered adjunctive rather than corrective.</a:t>
            </a:r>
          </a:p>
          <a:p>
            <a:pPr marL="0" lvl="0" indent="0" algn="just">
              <a:lnSpc>
                <a:spcPts val="2167"/>
              </a:lnSpc>
            </a:pPr>
            <a:r>
              <a:rPr lang="en-US" sz="1354" u="none" spc="13">
                <a:solidFill>
                  <a:srgbClr val="3D3934"/>
                </a:solidFill>
                <a:latin typeface="Noto Sans"/>
                <a:ea typeface="Noto Sans"/>
                <a:cs typeface="Noto Sans"/>
                <a:sym typeface="Noto Sans"/>
              </a:rPr>
              <a:t>They were well-meaning but poorly grounded in scientific evidence and emphasised controlling patients instead of understanding the causes of mental illness. By 1955 there were approximately 559,000 patients in mental hospitals across the United States. Things started to change with the advent of chlorpromazine in 1952, an effective medical treatment (Braslow, 1997).</a:t>
            </a:r>
          </a:p>
          <a:p>
            <a:pPr marL="0" lvl="0" indent="0" algn="just">
              <a:lnSpc>
                <a:spcPts val="2167"/>
              </a:lnSpc>
            </a:pPr>
            <a:endParaRPr lang="en-US" sz="1354" u="none" spc="13">
              <a:solidFill>
                <a:srgbClr val="3D3934"/>
              </a:solidFill>
              <a:latin typeface="Noto Sans"/>
              <a:ea typeface="Noto Sans"/>
              <a:cs typeface="Noto Sans"/>
              <a:sym typeface="Noto Sans"/>
            </a:endParaRPr>
          </a:p>
        </p:txBody>
      </p:sp>
      <p:sp>
        <p:nvSpPr>
          <p:cNvPr id="14" name="Freeform 14"/>
          <p:cNvSpPr/>
          <p:nvPr/>
        </p:nvSpPr>
        <p:spPr>
          <a:xfrm>
            <a:off x="8379414" y="11886302"/>
            <a:ext cx="5981411" cy="518014"/>
          </a:xfrm>
          <a:custGeom>
            <a:avLst/>
            <a:gdLst/>
            <a:ahLst/>
            <a:cxnLst/>
            <a:rect l="l" t="t" r="r" b="b"/>
            <a:pathLst>
              <a:path w="5981411" h="518014">
                <a:moveTo>
                  <a:pt x="0" y="0"/>
                </a:moveTo>
                <a:lnTo>
                  <a:pt x="5981411" y="0"/>
                </a:lnTo>
                <a:lnTo>
                  <a:pt x="5981411" y="518014"/>
                </a:lnTo>
                <a:lnTo>
                  <a:pt x="0" y="518014"/>
                </a:lnTo>
                <a:lnTo>
                  <a:pt x="0" y="0"/>
                </a:lnTo>
                <a:close/>
              </a:path>
            </a:pathLst>
          </a:custGeom>
          <a:blipFill>
            <a:blip r:embed="rId3"/>
            <a:stretch>
              <a:fillRect l="-68724" t="-958209" r="-72936" b="-800902"/>
            </a:stretch>
          </a:blipFill>
        </p:spPr>
        <p:txBody>
          <a:bodyPr/>
          <a:lstStyle/>
          <a:p>
            <a:endParaRPr lang="en-US"/>
          </a:p>
        </p:txBody>
      </p:sp>
      <p:sp>
        <p:nvSpPr>
          <p:cNvPr id="15" name="Freeform 15"/>
          <p:cNvSpPr/>
          <p:nvPr/>
        </p:nvSpPr>
        <p:spPr>
          <a:xfrm>
            <a:off x="15733845" y="11168802"/>
            <a:ext cx="5397750" cy="3951198"/>
          </a:xfrm>
          <a:custGeom>
            <a:avLst/>
            <a:gdLst/>
            <a:ahLst/>
            <a:cxnLst/>
            <a:rect l="l" t="t" r="r" b="b"/>
            <a:pathLst>
              <a:path w="5397750" h="3951198">
                <a:moveTo>
                  <a:pt x="0" y="0"/>
                </a:moveTo>
                <a:lnTo>
                  <a:pt x="5397750" y="0"/>
                </a:lnTo>
                <a:lnTo>
                  <a:pt x="5397750" y="3951198"/>
                </a:lnTo>
                <a:lnTo>
                  <a:pt x="0" y="3951198"/>
                </a:lnTo>
                <a:lnTo>
                  <a:pt x="0" y="0"/>
                </a:lnTo>
                <a:close/>
              </a:path>
            </a:pathLst>
          </a:custGeom>
          <a:blipFill>
            <a:blip r:embed="rId4"/>
            <a:stretch>
              <a:fillRect l="-9751" t="-10700" r="-11875"/>
            </a:stretch>
          </a:blipFill>
        </p:spPr>
        <p:txBody>
          <a:bodyPr/>
          <a:lstStyle/>
          <a:p>
            <a:endParaRPr lang="en-US"/>
          </a:p>
        </p:txBody>
      </p:sp>
      <p:sp>
        <p:nvSpPr>
          <p:cNvPr id="16" name="AutoShape 16"/>
          <p:cNvSpPr/>
          <p:nvPr/>
        </p:nvSpPr>
        <p:spPr>
          <a:xfrm>
            <a:off x="306455" y="2156263"/>
            <a:ext cx="7025339" cy="4761807"/>
          </a:xfrm>
          <a:prstGeom prst="rect">
            <a:avLst/>
          </a:prstGeom>
          <a:solidFill>
            <a:srgbClr val="AFADAB">
              <a:alpha val="29804"/>
            </a:srgbClr>
          </a:solidFill>
        </p:spPr>
        <p:txBody>
          <a:bodyPr/>
          <a:lstStyle/>
          <a:p>
            <a:endParaRPr lang="en-US"/>
          </a:p>
        </p:txBody>
      </p:sp>
      <p:sp>
        <p:nvSpPr>
          <p:cNvPr id="17" name="Freeform 17"/>
          <p:cNvSpPr/>
          <p:nvPr/>
        </p:nvSpPr>
        <p:spPr>
          <a:xfrm>
            <a:off x="1100791" y="2156263"/>
            <a:ext cx="5436667" cy="4761807"/>
          </a:xfrm>
          <a:custGeom>
            <a:avLst/>
            <a:gdLst/>
            <a:ahLst/>
            <a:cxnLst/>
            <a:rect l="l" t="t" r="r" b="b"/>
            <a:pathLst>
              <a:path w="5436667" h="4761807">
                <a:moveTo>
                  <a:pt x="0" y="0"/>
                </a:moveTo>
                <a:lnTo>
                  <a:pt x="5436667" y="0"/>
                </a:lnTo>
                <a:lnTo>
                  <a:pt x="5436667" y="4761807"/>
                </a:lnTo>
                <a:lnTo>
                  <a:pt x="0" y="4761807"/>
                </a:lnTo>
                <a:lnTo>
                  <a:pt x="0" y="0"/>
                </a:lnTo>
                <a:close/>
              </a:path>
            </a:pathLst>
          </a:custGeom>
          <a:blipFill>
            <a:blip r:embed="rId5"/>
            <a:stretch>
              <a:fillRect l="-21238" r="-21190" b="-8409"/>
            </a:stretch>
          </a:blipFill>
        </p:spPr>
        <p:txBody>
          <a:bodyPr/>
          <a:lstStyle/>
          <a:p>
            <a:endParaRPr lang="en-US"/>
          </a:p>
        </p:txBody>
      </p:sp>
      <p:sp>
        <p:nvSpPr>
          <p:cNvPr id="18" name="TextBox 18"/>
          <p:cNvSpPr txBox="1"/>
          <p:nvPr/>
        </p:nvSpPr>
        <p:spPr>
          <a:xfrm>
            <a:off x="6105322" y="240483"/>
            <a:ext cx="9208357" cy="1510057"/>
          </a:xfrm>
          <a:prstGeom prst="rect">
            <a:avLst/>
          </a:prstGeom>
        </p:spPr>
        <p:txBody>
          <a:bodyPr lIns="0" tIns="0" rIns="0" bIns="0" rtlCol="0" anchor="t">
            <a:spAutoFit/>
          </a:bodyPr>
          <a:lstStyle/>
          <a:p>
            <a:pPr algn="ctr">
              <a:lnSpc>
                <a:spcPts val="5888"/>
              </a:lnSpc>
            </a:pPr>
            <a:r>
              <a:rPr lang="en-US" sz="5607" spc="-112">
                <a:solidFill>
                  <a:srgbClr val="3D3934"/>
                </a:solidFill>
                <a:latin typeface="Kelvinch"/>
                <a:ea typeface="Kelvinch"/>
                <a:cs typeface="Kelvinch"/>
                <a:sym typeface="Kelvinch"/>
              </a:rPr>
              <a:t>Individual Presentation Schizophrenia </a:t>
            </a:r>
          </a:p>
        </p:txBody>
      </p:sp>
      <p:sp>
        <p:nvSpPr>
          <p:cNvPr id="19" name="TextBox 19"/>
          <p:cNvSpPr txBox="1"/>
          <p:nvPr/>
        </p:nvSpPr>
        <p:spPr>
          <a:xfrm>
            <a:off x="369143" y="7011709"/>
            <a:ext cx="6814382" cy="342588"/>
          </a:xfrm>
          <a:prstGeom prst="rect">
            <a:avLst/>
          </a:prstGeom>
        </p:spPr>
        <p:txBody>
          <a:bodyPr lIns="0" tIns="0" rIns="0" bIns="0" rtlCol="0" anchor="t">
            <a:spAutoFit/>
          </a:bodyPr>
          <a:lstStyle/>
          <a:p>
            <a:pPr marL="0" lvl="0" indent="0" algn="just">
              <a:lnSpc>
                <a:spcPts val="2607"/>
              </a:lnSpc>
              <a:spcBef>
                <a:spcPct val="0"/>
              </a:spcBef>
            </a:pPr>
            <a:r>
              <a:rPr lang="en-US" sz="2483" b="1" i="1" spc="99">
                <a:solidFill>
                  <a:srgbClr val="3D3934"/>
                </a:solidFill>
                <a:latin typeface="Kelvinch Bold Italics"/>
                <a:ea typeface="Kelvinch Bold Italics"/>
                <a:cs typeface="Kelvinch Bold Italics"/>
                <a:sym typeface="Kelvinch Bold Italics"/>
              </a:rPr>
              <a:t>01. Introduction</a:t>
            </a:r>
          </a:p>
        </p:txBody>
      </p:sp>
      <p:sp>
        <p:nvSpPr>
          <p:cNvPr id="20" name="TextBox 20"/>
          <p:cNvSpPr txBox="1"/>
          <p:nvPr/>
        </p:nvSpPr>
        <p:spPr>
          <a:xfrm>
            <a:off x="369143" y="7363822"/>
            <a:ext cx="6899964" cy="5315340"/>
          </a:xfrm>
          <a:prstGeom prst="rect">
            <a:avLst/>
          </a:prstGeom>
        </p:spPr>
        <p:txBody>
          <a:bodyPr lIns="0" tIns="0" rIns="0" bIns="0" rtlCol="0" anchor="t">
            <a:spAutoFit/>
          </a:bodyPr>
          <a:lstStyle/>
          <a:p>
            <a:pPr marL="0" lvl="0" indent="0" algn="just">
              <a:lnSpc>
                <a:spcPts val="2229"/>
              </a:lnSpc>
            </a:pPr>
            <a:r>
              <a:rPr lang="en-US" sz="1393" spc="13">
                <a:solidFill>
                  <a:srgbClr val="3D3934"/>
                </a:solidFill>
                <a:latin typeface="Noto Sans"/>
                <a:ea typeface="Noto Sans"/>
                <a:cs typeface="Noto Sans"/>
                <a:sym typeface="Noto Sans"/>
              </a:rPr>
              <a:t>Schiz</a:t>
            </a:r>
            <a:r>
              <a:rPr lang="en-US" sz="1393" u="none" spc="13">
                <a:solidFill>
                  <a:srgbClr val="3D3934"/>
                </a:solidFill>
                <a:latin typeface="Noto Sans"/>
                <a:ea typeface="Noto Sans"/>
                <a:cs typeface="Noto Sans"/>
                <a:sym typeface="Noto Sans"/>
              </a:rPr>
              <a:t>ophrenia (ICD-11 6A20) is a severe, chronic psychotic disorder defined by enduring disruptions to multiple psychological areas such as thinking, perception, self-experience, cognition and behaviour that last for at least one month (WHO, 2019). The main key diagnostic symptoms are comprised of persistent delusions, hallucinations (usually auditory), disordered thinking and feelings of external manipulation or passivity, as well as psychomotor issues including catatonia (Reed et al., 2019). These symptoms should not be attributed to substances, medicines or other health conditions such as brain tumours (First et al., 2023).</a:t>
            </a:r>
          </a:p>
          <a:p>
            <a:pPr marL="0" lvl="0" indent="0" algn="just">
              <a:lnSpc>
                <a:spcPts val="2229"/>
              </a:lnSpc>
            </a:pPr>
            <a:r>
              <a:rPr lang="en-US" sz="1393" u="none" spc="13">
                <a:solidFill>
                  <a:srgbClr val="3D3934"/>
                </a:solidFill>
                <a:latin typeface="Noto Sans"/>
                <a:ea typeface="Noto Sans"/>
                <a:cs typeface="Noto Sans"/>
                <a:sym typeface="Noto Sans"/>
              </a:rPr>
              <a:t>Cognitive impairments represent deficiencies in attention, working memory, executive function, and social cognition (Babla and Hyland, 2025). Such impairments are highly predictive of functional disability and negative real-world outcomes (Green et al., 2019).</a:t>
            </a:r>
          </a:p>
          <a:p>
            <a:pPr marL="0" lvl="0" indent="0" algn="just">
              <a:lnSpc>
                <a:spcPts val="2229"/>
              </a:lnSpc>
            </a:pPr>
            <a:r>
              <a:rPr lang="en-US" sz="1393" u="none" spc="13">
                <a:solidFill>
                  <a:srgbClr val="3D3934"/>
                </a:solidFill>
                <a:latin typeface="Noto Sans"/>
                <a:ea typeface="Noto Sans"/>
                <a:cs typeface="Noto Sans"/>
                <a:sym typeface="Noto Sans"/>
              </a:rPr>
              <a:t>Disorganised thinking and behaviour include both formal thought disorders (e.g., loosening of associations, neologisms) and abnormal motor behaviours. They may also show catatonic features like stupor or waxy flexibility (Nickl-Jockschat, 2025).</a:t>
            </a:r>
          </a:p>
          <a:p>
            <a:pPr marL="0" lvl="0" indent="0" algn="just">
              <a:lnSpc>
                <a:spcPts val="2229"/>
              </a:lnSpc>
            </a:pPr>
            <a:endParaRPr lang="en-US" sz="1393" u="none" spc="13">
              <a:solidFill>
                <a:srgbClr val="3D3934"/>
              </a:solidFill>
              <a:latin typeface="Noto Sans"/>
              <a:ea typeface="Noto Sans"/>
              <a:cs typeface="Noto Sans"/>
              <a:sym typeface="Noto Sans"/>
            </a:endParaRPr>
          </a:p>
          <a:p>
            <a:pPr marL="0" lvl="0" indent="0" algn="just">
              <a:lnSpc>
                <a:spcPts val="2229"/>
              </a:lnSpc>
            </a:pPr>
            <a:endParaRPr lang="en-US" sz="1393" u="none" spc="13">
              <a:solidFill>
                <a:srgbClr val="3D3934"/>
              </a:solidFill>
              <a:latin typeface="Noto Sans"/>
              <a:ea typeface="Noto Sans"/>
              <a:cs typeface="Noto Sans"/>
              <a:sym typeface="Noto Sans"/>
            </a:endParaRPr>
          </a:p>
        </p:txBody>
      </p:sp>
      <p:grpSp>
        <p:nvGrpSpPr>
          <p:cNvPr id="21" name="Group 21"/>
          <p:cNvGrpSpPr/>
          <p:nvPr/>
        </p:nvGrpSpPr>
        <p:grpSpPr>
          <a:xfrm>
            <a:off x="271455" y="12295122"/>
            <a:ext cx="3244115" cy="2553756"/>
            <a:chOff x="0" y="0"/>
            <a:chExt cx="4325486" cy="3405008"/>
          </a:xfrm>
        </p:grpSpPr>
        <p:sp>
          <p:nvSpPr>
            <p:cNvPr id="22" name="TextBox 22"/>
            <p:cNvSpPr txBox="1"/>
            <p:nvPr/>
          </p:nvSpPr>
          <p:spPr>
            <a:xfrm>
              <a:off x="21031" y="28575"/>
              <a:ext cx="4304455" cy="248697"/>
            </a:xfrm>
            <a:prstGeom prst="rect">
              <a:avLst/>
            </a:prstGeom>
          </p:spPr>
          <p:txBody>
            <a:bodyPr lIns="0" tIns="0" rIns="0" bIns="0" rtlCol="0" anchor="t">
              <a:spAutoFit/>
            </a:bodyPr>
            <a:lstStyle/>
            <a:p>
              <a:pPr marL="0" lvl="0" indent="0" algn="just">
                <a:lnSpc>
                  <a:spcPts val="1487"/>
                </a:lnSpc>
                <a:spcBef>
                  <a:spcPct val="0"/>
                </a:spcBef>
              </a:pPr>
              <a:r>
                <a:rPr lang="en-US" sz="1416" i="1" spc="56">
                  <a:solidFill>
                    <a:srgbClr val="3D3934"/>
                  </a:solidFill>
                  <a:latin typeface="Noto Sans Italics"/>
                  <a:ea typeface="Noto Sans Italics"/>
                  <a:cs typeface="Noto Sans Italics"/>
                  <a:sym typeface="Noto Sans Italics"/>
                </a:rPr>
                <a:t>Positive symptoms </a:t>
              </a:r>
            </a:p>
          </p:txBody>
        </p:sp>
        <p:sp>
          <p:nvSpPr>
            <p:cNvPr id="23" name="TextBox 23"/>
            <p:cNvSpPr txBox="1"/>
            <p:nvPr/>
          </p:nvSpPr>
          <p:spPr>
            <a:xfrm>
              <a:off x="0" y="451826"/>
              <a:ext cx="4325486" cy="2953182"/>
            </a:xfrm>
            <a:prstGeom prst="rect">
              <a:avLst/>
            </a:prstGeom>
          </p:spPr>
          <p:txBody>
            <a:bodyPr lIns="0" tIns="0" rIns="0" bIns="0" rtlCol="0" anchor="t">
              <a:spAutoFit/>
            </a:bodyPr>
            <a:lstStyle/>
            <a:p>
              <a:pPr algn="just">
                <a:lnSpc>
                  <a:spcPts val="1950"/>
                </a:lnSpc>
              </a:pPr>
              <a:r>
                <a:rPr lang="en-US" sz="1393">
                  <a:solidFill>
                    <a:srgbClr val="3D3934"/>
                  </a:solidFill>
                  <a:latin typeface="Noto Sans"/>
                  <a:ea typeface="Noto Sans"/>
                  <a:cs typeface="Noto Sans"/>
                  <a:sym typeface="Noto Sans"/>
                </a:rPr>
                <a:t>(∼40%) include hallucinations and delusions. Hallucinations most often involve hearing voices that comment on or converse with one another. Up to 80% of people will experience delusion at some point in their life, and these themes are generally persecutory, grandiose, or referential.</a:t>
              </a:r>
            </a:p>
            <a:p>
              <a:pPr marL="0" lvl="0" indent="0" algn="just">
                <a:lnSpc>
                  <a:spcPts val="1950"/>
                </a:lnSpc>
              </a:pPr>
              <a:endParaRPr lang="en-US" sz="1393">
                <a:solidFill>
                  <a:srgbClr val="3D3934"/>
                </a:solidFill>
                <a:latin typeface="Noto Sans"/>
                <a:ea typeface="Noto Sans"/>
                <a:cs typeface="Noto Sans"/>
                <a:sym typeface="Noto Sans"/>
              </a:endParaRPr>
            </a:p>
          </p:txBody>
        </p:sp>
      </p:grpSp>
      <p:grpSp>
        <p:nvGrpSpPr>
          <p:cNvPr id="24" name="Group 24"/>
          <p:cNvGrpSpPr/>
          <p:nvPr/>
        </p:nvGrpSpPr>
        <p:grpSpPr>
          <a:xfrm>
            <a:off x="3747676" y="12295122"/>
            <a:ext cx="3437738" cy="2466712"/>
            <a:chOff x="0" y="0"/>
            <a:chExt cx="4583650" cy="3288949"/>
          </a:xfrm>
        </p:grpSpPr>
        <p:sp>
          <p:nvSpPr>
            <p:cNvPr id="25" name="TextBox 25"/>
            <p:cNvSpPr txBox="1"/>
            <p:nvPr/>
          </p:nvSpPr>
          <p:spPr>
            <a:xfrm>
              <a:off x="22287" y="19050"/>
              <a:ext cx="4561363" cy="257893"/>
            </a:xfrm>
            <a:prstGeom prst="rect">
              <a:avLst/>
            </a:prstGeom>
          </p:spPr>
          <p:txBody>
            <a:bodyPr lIns="0" tIns="0" rIns="0" bIns="0" rtlCol="0" anchor="t">
              <a:spAutoFit/>
            </a:bodyPr>
            <a:lstStyle/>
            <a:p>
              <a:pPr marL="0" lvl="0" indent="0" algn="just">
                <a:lnSpc>
                  <a:spcPts val="1473"/>
                </a:lnSpc>
                <a:spcBef>
                  <a:spcPct val="0"/>
                </a:spcBef>
              </a:pPr>
              <a:r>
                <a:rPr lang="en-US" sz="1403" i="1" spc="56">
                  <a:solidFill>
                    <a:srgbClr val="3D3934"/>
                  </a:solidFill>
                  <a:latin typeface="Noto Sans Italics"/>
                  <a:ea typeface="Noto Sans Italics"/>
                  <a:cs typeface="Noto Sans Italics"/>
                  <a:sym typeface="Noto Sans Italics"/>
                </a:rPr>
                <a:t>Negative symptoms </a:t>
              </a:r>
            </a:p>
          </p:txBody>
        </p:sp>
        <p:sp>
          <p:nvSpPr>
            <p:cNvPr id="26" name="TextBox 26"/>
            <p:cNvSpPr txBox="1"/>
            <p:nvPr/>
          </p:nvSpPr>
          <p:spPr>
            <a:xfrm>
              <a:off x="0" y="449635"/>
              <a:ext cx="4583650" cy="2839315"/>
            </a:xfrm>
            <a:prstGeom prst="rect">
              <a:avLst/>
            </a:prstGeom>
          </p:spPr>
          <p:txBody>
            <a:bodyPr lIns="0" tIns="0" rIns="0" bIns="0" rtlCol="0" anchor="t">
              <a:spAutoFit/>
            </a:bodyPr>
            <a:lstStyle/>
            <a:p>
              <a:pPr algn="just">
                <a:lnSpc>
                  <a:spcPts val="1933"/>
                </a:lnSpc>
              </a:pPr>
              <a:r>
                <a:rPr lang="en-US" sz="1380">
                  <a:solidFill>
                    <a:srgbClr val="3D3934"/>
                  </a:solidFill>
                  <a:latin typeface="Noto Sans"/>
                  <a:ea typeface="Noto Sans"/>
                  <a:cs typeface="Noto Sans"/>
                  <a:sym typeface="Noto Sans"/>
                </a:rPr>
                <a:t>(≈30%) imply a decrease or loss of typical emotional and behavioural performance. These are blunted effects, alogia (poverty of speech), avolition (lack of motivation), anhedonia (reduced ability to experience pleasure) and asociality. These symptoms greatly hinder both emotional expression and motivation.</a:t>
              </a:r>
            </a:p>
            <a:p>
              <a:pPr marL="0" lvl="0" indent="0" algn="just">
                <a:lnSpc>
                  <a:spcPts val="1933"/>
                </a:lnSpc>
              </a:pPr>
              <a:endParaRPr lang="en-US" sz="1380">
                <a:solidFill>
                  <a:srgbClr val="3D3934"/>
                </a:solidFill>
                <a:latin typeface="Noto Sans"/>
                <a:ea typeface="Noto Sans"/>
                <a:cs typeface="Noto Sans"/>
                <a:sym typeface="Noto Sans"/>
              </a:endParaRPr>
            </a:p>
          </p:txBody>
        </p:sp>
      </p:grpSp>
      <p:sp>
        <p:nvSpPr>
          <p:cNvPr id="27" name="TextBox 27"/>
          <p:cNvSpPr txBox="1"/>
          <p:nvPr/>
        </p:nvSpPr>
        <p:spPr>
          <a:xfrm>
            <a:off x="7831789" y="12841955"/>
            <a:ext cx="7481889" cy="2388870"/>
          </a:xfrm>
          <a:prstGeom prst="rect">
            <a:avLst/>
          </a:prstGeom>
        </p:spPr>
        <p:txBody>
          <a:bodyPr lIns="0" tIns="0" rIns="0" bIns="0" rtlCol="0" anchor="t">
            <a:spAutoFit/>
          </a:bodyPr>
          <a:lstStyle/>
          <a:p>
            <a:pPr marL="0" lvl="0" indent="0" algn="just">
              <a:lnSpc>
                <a:spcPts val="2160"/>
              </a:lnSpc>
              <a:spcBef>
                <a:spcPct val="0"/>
              </a:spcBef>
            </a:pPr>
            <a:r>
              <a:rPr lang="en-US" sz="1350" spc="13">
                <a:solidFill>
                  <a:srgbClr val="3D3934"/>
                </a:solidFill>
                <a:latin typeface="Noto Sans"/>
                <a:ea typeface="Noto Sans"/>
                <a:cs typeface="Noto Sans"/>
                <a:sym typeface="Noto Sans"/>
              </a:rPr>
              <a:t>The first-line tre</a:t>
            </a:r>
            <a:r>
              <a:rPr lang="en-US" sz="1350" u="none" spc="13">
                <a:solidFill>
                  <a:srgbClr val="3D3934"/>
                </a:solidFill>
                <a:latin typeface="Noto Sans"/>
                <a:ea typeface="Noto Sans"/>
                <a:cs typeface="Noto Sans"/>
                <a:sym typeface="Noto Sans"/>
              </a:rPr>
              <a:t>atment includes second-generation antipsychotics like risperidone, olanzapine, and aripiprazole. These mainly antagonize D2 and 5-HT2A receptors and alleviate positive symptoms such as hallucinations and delusions in a significant number of patients (Leucht et al., 2020).</a:t>
            </a:r>
          </a:p>
          <a:p>
            <a:pPr marL="0" lvl="0" indent="0" algn="just">
              <a:lnSpc>
                <a:spcPts val="2160"/>
              </a:lnSpc>
              <a:spcBef>
                <a:spcPct val="0"/>
              </a:spcBef>
            </a:pPr>
            <a:r>
              <a:rPr lang="en-US" sz="1350" u="none" spc="13">
                <a:solidFill>
                  <a:srgbClr val="3D3934"/>
                </a:solidFill>
                <a:latin typeface="Noto Sans"/>
                <a:ea typeface="Noto Sans"/>
                <a:cs typeface="Noto Sans"/>
                <a:sym typeface="Noto Sans"/>
              </a:rPr>
              <a:t>For treatment-resistant schizophrenia (around 30% of cases), clozapine is regarded as the most effective drug, particularly for lowering suicide risk and hospitalisation rates—but it requires regular blood monitoring because of serious side effects (Siskind et al., 2022).</a:t>
            </a:r>
          </a:p>
          <a:p>
            <a:pPr marL="0" lvl="0" indent="0" algn="just">
              <a:lnSpc>
                <a:spcPts val="2160"/>
              </a:lnSpc>
              <a:spcBef>
                <a:spcPct val="0"/>
              </a:spcBef>
            </a:pPr>
            <a:endParaRPr lang="en-US" sz="1350" u="none" spc="13">
              <a:solidFill>
                <a:srgbClr val="3D3934"/>
              </a:solidFill>
              <a:latin typeface="Noto Sans"/>
              <a:ea typeface="Noto Sans"/>
              <a:cs typeface="Noto Sans"/>
              <a:sym typeface="Noto Sans"/>
            </a:endParaRPr>
          </a:p>
          <a:p>
            <a:pPr marL="0" lvl="0" indent="0" algn="just">
              <a:lnSpc>
                <a:spcPts val="2160"/>
              </a:lnSpc>
              <a:spcBef>
                <a:spcPct val="0"/>
              </a:spcBef>
            </a:pPr>
            <a:endParaRPr lang="en-US" sz="1350" u="none" spc="13">
              <a:solidFill>
                <a:srgbClr val="3D3934"/>
              </a:solidFill>
              <a:latin typeface="Noto Sans"/>
              <a:ea typeface="Noto Sans"/>
              <a:cs typeface="Noto Sans"/>
              <a:sym typeface="Noto San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bg>
      <p:bgPr>
        <a:solidFill>
          <a:srgbClr val="EEE9DD"/>
        </a:solidFill>
        <a:effectLst/>
      </p:bgPr>
    </p:bg>
    <p:spTree>
      <p:nvGrpSpPr>
        <p:cNvPr id="1" name=""/>
        <p:cNvGrpSpPr/>
        <p:nvPr/>
      </p:nvGrpSpPr>
      <p:grpSpPr>
        <a:xfrm>
          <a:off x="0" y="0"/>
          <a:ext cx="0" cy="0"/>
          <a:chOff x="0" y="0"/>
          <a:chExt cx="0" cy="0"/>
        </a:xfrm>
      </p:grpSpPr>
      <p:sp>
        <p:nvSpPr>
          <p:cNvPr id="2" name="AutoShape 2"/>
          <p:cNvSpPr/>
          <p:nvPr/>
        </p:nvSpPr>
        <p:spPr>
          <a:xfrm>
            <a:off x="7212732" y="0"/>
            <a:ext cx="0" cy="15370942"/>
          </a:xfrm>
          <a:prstGeom prst="line">
            <a:avLst/>
          </a:prstGeom>
          <a:ln w="19050" cap="flat">
            <a:solidFill>
              <a:srgbClr val="AFADAB"/>
            </a:solidFill>
            <a:prstDash val="solid"/>
            <a:headEnd type="none" w="sm" len="sm"/>
            <a:tailEnd type="none" w="sm" len="sm"/>
          </a:ln>
        </p:spPr>
        <p:txBody>
          <a:bodyPr/>
          <a:lstStyle/>
          <a:p>
            <a:endParaRPr lang="en-US"/>
          </a:p>
        </p:txBody>
      </p:sp>
      <p:sp>
        <p:nvSpPr>
          <p:cNvPr id="3" name="AutoShape 3"/>
          <p:cNvSpPr/>
          <p:nvPr/>
        </p:nvSpPr>
        <p:spPr>
          <a:xfrm flipH="1">
            <a:off x="13868050" y="0"/>
            <a:ext cx="0" cy="15370942"/>
          </a:xfrm>
          <a:prstGeom prst="line">
            <a:avLst/>
          </a:prstGeom>
          <a:ln w="19050" cap="flat">
            <a:solidFill>
              <a:srgbClr val="AFADAB"/>
            </a:solidFill>
            <a:prstDash val="solid"/>
            <a:headEnd type="none" w="sm" len="sm"/>
            <a:tailEnd type="none" w="sm" len="sm"/>
          </a:ln>
        </p:spPr>
        <p:txBody>
          <a:bodyPr/>
          <a:lstStyle/>
          <a:p>
            <a:endParaRPr lang="en-US"/>
          </a:p>
        </p:txBody>
      </p:sp>
      <p:sp>
        <p:nvSpPr>
          <p:cNvPr id="4" name="Freeform 4"/>
          <p:cNvSpPr/>
          <p:nvPr/>
        </p:nvSpPr>
        <p:spPr>
          <a:xfrm>
            <a:off x="7502978" y="7978003"/>
            <a:ext cx="6241075" cy="3075324"/>
          </a:xfrm>
          <a:custGeom>
            <a:avLst/>
            <a:gdLst/>
            <a:ahLst/>
            <a:cxnLst/>
            <a:rect l="l" t="t" r="r" b="b"/>
            <a:pathLst>
              <a:path w="6241075" h="3075324">
                <a:moveTo>
                  <a:pt x="0" y="0"/>
                </a:moveTo>
                <a:lnTo>
                  <a:pt x="6241075" y="0"/>
                </a:lnTo>
                <a:lnTo>
                  <a:pt x="6241075" y="3075323"/>
                </a:lnTo>
                <a:lnTo>
                  <a:pt x="0" y="3075323"/>
                </a:lnTo>
                <a:lnTo>
                  <a:pt x="0" y="0"/>
                </a:lnTo>
                <a:close/>
              </a:path>
            </a:pathLst>
          </a:custGeom>
          <a:blipFill>
            <a:blip r:embed="rId2"/>
            <a:stretch>
              <a:fillRect t="-10654" b="-24808"/>
            </a:stretch>
          </a:blipFill>
        </p:spPr>
        <p:txBody>
          <a:bodyPr/>
          <a:lstStyle/>
          <a:p>
            <a:endParaRPr lang="en-US"/>
          </a:p>
        </p:txBody>
      </p:sp>
      <p:sp>
        <p:nvSpPr>
          <p:cNvPr id="5" name="TextBox 5"/>
          <p:cNvSpPr txBox="1"/>
          <p:nvPr/>
        </p:nvSpPr>
        <p:spPr>
          <a:xfrm>
            <a:off x="271455" y="8302097"/>
            <a:ext cx="6703151" cy="6746527"/>
          </a:xfrm>
          <a:prstGeom prst="rect">
            <a:avLst/>
          </a:prstGeom>
        </p:spPr>
        <p:txBody>
          <a:bodyPr lIns="0" tIns="0" rIns="0" bIns="0" rtlCol="0" anchor="t">
            <a:spAutoFit/>
          </a:bodyPr>
          <a:lstStyle/>
          <a:p>
            <a:pPr marL="0" lvl="0" indent="0" algn="just">
              <a:lnSpc>
                <a:spcPts val="2224"/>
              </a:lnSpc>
            </a:pPr>
            <a:r>
              <a:rPr lang="en-US" sz="1390" spc="13" dirty="0">
                <a:solidFill>
                  <a:srgbClr val="3D3934"/>
                </a:solidFill>
                <a:latin typeface="Noto Sans"/>
                <a:ea typeface="Noto Sans"/>
                <a:cs typeface="Noto Sans"/>
                <a:sym typeface="Noto Sans"/>
              </a:rPr>
              <a:t>Stigma surrounding schiz</a:t>
            </a:r>
            <a:r>
              <a:rPr lang="en-US" sz="1390" u="none" spc="13" dirty="0">
                <a:solidFill>
                  <a:srgbClr val="3D3934"/>
                </a:solidFill>
                <a:latin typeface="Noto Sans"/>
                <a:ea typeface="Noto Sans"/>
                <a:cs typeface="Noto Sans"/>
                <a:sym typeface="Noto Sans"/>
              </a:rPr>
              <a:t>ophrenia is very much alive in the UK. One misconception is that people experiencing psychosis are dangerous; in fact, the vast majority of such individuals do not become violent. This fear is exacerbated by media coverage of rare events. Encouraging campaigns such as Time to Change have shown marginal improvements in public attitudes yet most of them continue to </a:t>
            </a:r>
            <a:r>
              <a:rPr lang="en-US" sz="1390" u="none" spc="13" dirty="0" err="1">
                <a:solidFill>
                  <a:srgbClr val="3D3934"/>
                </a:solidFill>
                <a:latin typeface="Noto Sans"/>
                <a:ea typeface="Noto Sans"/>
                <a:cs typeface="Noto Sans"/>
                <a:sym typeface="Noto Sans"/>
              </a:rPr>
              <a:t>internalise</a:t>
            </a:r>
            <a:r>
              <a:rPr lang="en-US" sz="1390" u="none" spc="13" dirty="0">
                <a:solidFill>
                  <a:srgbClr val="3D3934"/>
                </a:solidFill>
                <a:latin typeface="Noto Sans"/>
                <a:ea typeface="Noto Sans"/>
                <a:cs typeface="Noto Sans"/>
                <a:sym typeface="Noto Sans"/>
              </a:rPr>
              <a:t> negative labels that, in the long-run prevent them from getting help (Henderson and Thornicroft, 2013).</a:t>
            </a:r>
          </a:p>
          <a:p>
            <a:pPr marL="0" lvl="0" indent="0" algn="just">
              <a:lnSpc>
                <a:spcPts val="2224"/>
              </a:lnSpc>
            </a:pPr>
            <a:r>
              <a:rPr lang="en-US" sz="1390" u="none" spc="13" dirty="0">
                <a:solidFill>
                  <a:srgbClr val="3D3934"/>
                </a:solidFill>
                <a:latin typeface="Noto Sans"/>
                <a:ea typeface="Noto Sans"/>
                <a:cs typeface="Noto Sans"/>
                <a:sym typeface="Noto Sans"/>
              </a:rPr>
              <a:t>Discrimination is also widespread. People living with schizophrenia also show severe disability as evidenced by high rates of unemployment, housing barriers and health care discrimination (Thornicroft et al., 2016). This is compounded by ethnic inequalities, with individuals from Black Caribbean backgrounds much more likely to be diagnosed with a mental health condition and detained under the Mental Health Act for treatment against their will than other groups (Singh et al., 2020).</a:t>
            </a:r>
          </a:p>
          <a:p>
            <a:pPr marL="0" lvl="0" indent="0" algn="just">
              <a:lnSpc>
                <a:spcPts val="2224"/>
              </a:lnSpc>
            </a:pPr>
            <a:r>
              <a:rPr lang="en-US" sz="1390" u="none" spc="13" dirty="0">
                <a:solidFill>
                  <a:srgbClr val="3D3934"/>
                </a:solidFill>
                <a:latin typeface="Noto Sans"/>
                <a:ea typeface="Noto Sans"/>
                <a:cs typeface="Noto Sans"/>
                <a:sym typeface="Noto Sans"/>
              </a:rPr>
              <a:t>Government policies show mixed progress. The 1983 Mental Health Act allows for compulsory treatment but has driven high rates of detention. But despite these policies driving people away from hospitals, support services remain insufficient, with resulting issues like homelessness. Long waits remain a problem despite the NHS Long Term Plan commitment (NHS England, 2023).</a:t>
            </a:r>
          </a:p>
          <a:p>
            <a:pPr marL="0" lvl="0" indent="0" algn="just">
              <a:lnSpc>
                <a:spcPts val="2224"/>
              </a:lnSpc>
            </a:pPr>
            <a:r>
              <a:rPr lang="en-US" sz="1390" u="none" spc="13" dirty="0">
                <a:solidFill>
                  <a:srgbClr val="3D3934"/>
                </a:solidFill>
                <a:latin typeface="Noto Sans"/>
                <a:ea typeface="Noto Sans"/>
                <a:cs typeface="Noto Sans"/>
                <a:sym typeface="Noto Sans"/>
              </a:rPr>
              <a:t>There are also social and cultural factors involved. In certain communities, there may be more family support but stigma can cloud open conversation. Regional variation suggests outcomes vary. In fact, even with improvements in therapy these factors continue to obstruct recovery.</a:t>
            </a:r>
          </a:p>
          <a:p>
            <a:pPr marL="0" lvl="0" indent="0" algn="just">
              <a:lnSpc>
                <a:spcPts val="2224"/>
              </a:lnSpc>
            </a:pPr>
            <a:endParaRPr lang="en-US" sz="1390" u="none" spc="13" dirty="0">
              <a:solidFill>
                <a:srgbClr val="3D3934"/>
              </a:solidFill>
              <a:latin typeface="Noto Sans"/>
              <a:ea typeface="Noto Sans"/>
              <a:cs typeface="Noto Sans"/>
              <a:sym typeface="Noto Sans"/>
            </a:endParaRPr>
          </a:p>
        </p:txBody>
      </p:sp>
      <p:sp>
        <p:nvSpPr>
          <p:cNvPr id="6" name="TextBox 6"/>
          <p:cNvSpPr txBox="1"/>
          <p:nvPr/>
        </p:nvSpPr>
        <p:spPr>
          <a:xfrm>
            <a:off x="271455" y="404170"/>
            <a:ext cx="6703475" cy="899979"/>
          </a:xfrm>
          <a:prstGeom prst="rect">
            <a:avLst/>
          </a:prstGeom>
        </p:spPr>
        <p:txBody>
          <a:bodyPr lIns="0" tIns="0" rIns="0" bIns="0" rtlCol="0" anchor="t">
            <a:spAutoFit/>
          </a:bodyPr>
          <a:lstStyle/>
          <a:p>
            <a:pPr algn="l">
              <a:lnSpc>
                <a:spcPts val="2355"/>
              </a:lnSpc>
            </a:pPr>
            <a:r>
              <a:rPr lang="en-US" sz="2243" b="1" i="1" spc="89">
                <a:solidFill>
                  <a:srgbClr val="3D3934"/>
                </a:solidFill>
                <a:latin typeface="Kelvinch Bold Italics"/>
                <a:ea typeface="Kelvinch Bold Italics"/>
                <a:cs typeface="Kelvinch Bold Italics"/>
                <a:sym typeface="Kelvinch Bold Italics"/>
              </a:rPr>
              <a:t>04. Critical Analysis: Schizophrenia Treatment Evolution</a:t>
            </a:r>
          </a:p>
          <a:p>
            <a:pPr marL="0" lvl="0" indent="0" algn="l">
              <a:lnSpc>
                <a:spcPts val="2355"/>
              </a:lnSpc>
              <a:spcBef>
                <a:spcPct val="0"/>
              </a:spcBef>
            </a:pPr>
            <a:endParaRPr lang="en-US" sz="2243" b="1" i="1" spc="89">
              <a:solidFill>
                <a:srgbClr val="3D3934"/>
              </a:solidFill>
              <a:latin typeface="Kelvinch Bold Italics"/>
              <a:ea typeface="Kelvinch Bold Italics"/>
              <a:cs typeface="Kelvinch Bold Italics"/>
              <a:sym typeface="Kelvinch Bold Italics"/>
            </a:endParaRPr>
          </a:p>
        </p:txBody>
      </p:sp>
      <p:sp>
        <p:nvSpPr>
          <p:cNvPr id="7" name="TextBox 7"/>
          <p:cNvSpPr txBox="1"/>
          <p:nvPr/>
        </p:nvSpPr>
        <p:spPr>
          <a:xfrm>
            <a:off x="318757" y="1215298"/>
            <a:ext cx="6703475" cy="6615938"/>
          </a:xfrm>
          <a:prstGeom prst="rect">
            <a:avLst/>
          </a:prstGeom>
        </p:spPr>
        <p:txBody>
          <a:bodyPr lIns="0" tIns="0" rIns="0" bIns="0" rtlCol="0" anchor="t">
            <a:spAutoFit/>
          </a:bodyPr>
          <a:lstStyle/>
          <a:p>
            <a:pPr marL="0" lvl="0" indent="0" algn="just">
              <a:lnSpc>
                <a:spcPts val="2223"/>
              </a:lnSpc>
              <a:spcBef>
                <a:spcPct val="0"/>
              </a:spcBef>
            </a:pPr>
            <a:r>
              <a:rPr lang="en-US" sz="1389" spc="13" dirty="0">
                <a:solidFill>
                  <a:srgbClr val="3D3934"/>
                </a:solidFill>
                <a:latin typeface="Noto Sans"/>
                <a:ea typeface="Noto Sans"/>
                <a:cs typeface="Noto Sans"/>
                <a:sym typeface="Noto Sans"/>
              </a:rPr>
              <a:t>Shifting from historical and modern tre</a:t>
            </a:r>
            <a:r>
              <a:rPr lang="en-US" sz="1389" u="none" spc="13" dirty="0">
                <a:solidFill>
                  <a:srgbClr val="3D3934"/>
                </a:solidFill>
                <a:latin typeface="Noto Sans"/>
                <a:ea typeface="Noto Sans"/>
                <a:cs typeface="Noto Sans"/>
                <a:sym typeface="Noto Sans"/>
              </a:rPr>
              <a:t>atments for schizophrenia illustrates remarkable progress in psychiatric science and ethics. Until the 1950s, treatment approaches such as insulin coma therapy and lobotomies were largely ineffective and not scientifically validated. The advent of chlorpromazine in 1952, bolstered by early </a:t>
            </a:r>
            <a:r>
              <a:rPr lang="en-US" sz="1389" u="none" spc="13" dirty="0" err="1">
                <a:solidFill>
                  <a:srgbClr val="3D3934"/>
                </a:solidFill>
                <a:latin typeface="Noto Sans"/>
                <a:ea typeface="Noto Sans"/>
                <a:cs typeface="Noto Sans"/>
                <a:sym typeface="Noto Sans"/>
              </a:rPr>
              <a:t>randomised</a:t>
            </a:r>
            <a:r>
              <a:rPr lang="en-US" sz="1389" u="none" spc="13" dirty="0">
                <a:solidFill>
                  <a:srgbClr val="3D3934"/>
                </a:solidFill>
                <a:latin typeface="Noto Sans"/>
                <a:ea typeface="Noto Sans"/>
                <a:cs typeface="Noto Sans"/>
                <a:sym typeface="Noto Sans"/>
              </a:rPr>
              <a:t> controlled trials, constituted a breakthrough that dramatically lowered rates of </a:t>
            </a:r>
            <a:r>
              <a:rPr lang="en-US" sz="1389" u="none" spc="13" dirty="0" err="1">
                <a:solidFill>
                  <a:srgbClr val="3D3934"/>
                </a:solidFill>
                <a:latin typeface="Noto Sans"/>
                <a:ea typeface="Noto Sans"/>
                <a:cs typeface="Noto Sans"/>
                <a:sym typeface="Noto Sans"/>
              </a:rPr>
              <a:t>hospitalisation</a:t>
            </a:r>
            <a:r>
              <a:rPr lang="en-US" sz="1389" u="none" spc="13" dirty="0">
                <a:solidFill>
                  <a:srgbClr val="3D3934"/>
                </a:solidFill>
                <a:latin typeface="Noto Sans"/>
                <a:ea typeface="Noto Sans"/>
                <a:cs typeface="Noto Sans"/>
                <a:sym typeface="Noto Sans"/>
              </a:rPr>
              <a:t> (Ban, 2007; Whitaker, 2010). The dopamine D2 hypothesis (Snyder et al., 1974) further anchored schizophrenia in biological psychiatry by replacing moral or supernatural interpretations with neurobiological ones (Carlsson, 2001). </a:t>
            </a:r>
          </a:p>
          <a:p>
            <a:pPr marL="0" lvl="0" indent="0" algn="just">
              <a:lnSpc>
                <a:spcPts val="2223"/>
              </a:lnSpc>
              <a:spcBef>
                <a:spcPct val="0"/>
              </a:spcBef>
            </a:pPr>
            <a:r>
              <a:rPr lang="en-US" sz="1389" u="none" spc="13" dirty="0">
                <a:solidFill>
                  <a:srgbClr val="3D3934"/>
                </a:solidFill>
                <a:latin typeface="Noto Sans"/>
                <a:ea typeface="Noto Sans"/>
                <a:cs typeface="Noto Sans"/>
                <a:sym typeface="Noto Sans"/>
              </a:rPr>
              <a:t>Social isolation was also seen to worsen the state of health in asylums.</a:t>
            </a:r>
          </a:p>
          <a:p>
            <a:pPr marL="0" lvl="0" indent="0" algn="just">
              <a:lnSpc>
                <a:spcPts val="2223"/>
              </a:lnSpc>
              <a:spcBef>
                <a:spcPct val="0"/>
              </a:spcBef>
            </a:pPr>
            <a:r>
              <a:rPr lang="en-US" sz="1389" u="none" spc="13" dirty="0">
                <a:solidFill>
                  <a:srgbClr val="3D3934"/>
                </a:solidFill>
                <a:latin typeface="Noto Sans"/>
                <a:ea typeface="Noto Sans"/>
                <a:cs typeface="Noto Sans"/>
                <a:sym typeface="Noto Sans"/>
              </a:rPr>
              <a:t>Treatment options used to be largely ineffective and often harmful. Insulin coma therapy yielded only modest short-term effects while meaningfully increasing mortality, and lobotomies reduced agitation at the expense of major irreversible pathology (Freeman and Watts, 1942; Pressman, 1998). Asylums were more focused on containment than recovery and thus had very low rates of discharge (Braslow, 1997).</a:t>
            </a:r>
          </a:p>
          <a:p>
            <a:pPr marL="0" lvl="0" indent="0" algn="just">
              <a:lnSpc>
                <a:spcPts val="2223"/>
              </a:lnSpc>
              <a:spcBef>
                <a:spcPct val="0"/>
              </a:spcBef>
            </a:pPr>
            <a:r>
              <a:rPr lang="en-US" sz="1389" u="none" spc="13" dirty="0">
                <a:solidFill>
                  <a:srgbClr val="3D3934"/>
                </a:solidFill>
                <a:latin typeface="Noto Sans"/>
                <a:ea typeface="Noto Sans"/>
                <a:cs typeface="Noto Sans"/>
                <a:sym typeface="Noto Sans"/>
              </a:rPr>
              <a:t>Modern treatments, by contrast, are evidence-based and far more effective. The risk of relapse is substantially reduced with second-generation antipsychotics like olanzapine; whereas clozapine has been shown to reduce suicide in treatment-resistant patients (Leucht et al., 2013; Siskind et al., 2022). Moreover, coordinated specialty care is associated with improved functional recovery as compared to standard treatment (</a:t>
            </a:r>
            <a:r>
              <a:rPr lang="en-US" sz="1389" u="none" spc="13" dirty="0" err="1">
                <a:solidFill>
                  <a:srgbClr val="3D3934"/>
                </a:solidFill>
                <a:latin typeface="Noto Sans"/>
                <a:ea typeface="Noto Sans"/>
                <a:cs typeface="Noto Sans"/>
                <a:sym typeface="Noto Sans"/>
              </a:rPr>
              <a:t>Mueser</a:t>
            </a:r>
            <a:r>
              <a:rPr lang="en-US" sz="1389" u="none" spc="13" dirty="0">
                <a:solidFill>
                  <a:srgbClr val="3D3934"/>
                </a:solidFill>
                <a:latin typeface="Noto Sans"/>
                <a:ea typeface="Noto Sans"/>
                <a:cs typeface="Noto Sans"/>
                <a:sym typeface="Noto Sans"/>
              </a:rPr>
              <a:t> et al., 2022). </a:t>
            </a:r>
          </a:p>
          <a:p>
            <a:pPr marL="0" lvl="0" indent="0" algn="just">
              <a:lnSpc>
                <a:spcPts val="2223"/>
              </a:lnSpc>
              <a:spcBef>
                <a:spcPct val="0"/>
              </a:spcBef>
            </a:pPr>
            <a:endParaRPr lang="en-US" sz="1389" u="none" spc="13" dirty="0">
              <a:solidFill>
                <a:srgbClr val="3D3934"/>
              </a:solidFill>
              <a:latin typeface="Noto Sans"/>
              <a:ea typeface="Noto Sans"/>
              <a:cs typeface="Noto Sans"/>
              <a:sym typeface="Noto Sans"/>
            </a:endParaRPr>
          </a:p>
          <a:p>
            <a:pPr marL="0" lvl="0" indent="0" algn="just">
              <a:lnSpc>
                <a:spcPts val="2223"/>
              </a:lnSpc>
              <a:spcBef>
                <a:spcPct val="0"/>
              </a:spcBef>
            </a:pPr>
            <a:endParaRPr lang="en-US" sz="1389" u="none" spc="13" dirty="0">
              <a:solidFill>
                <a:srgbClr val="3D3934"/>
              </a:solidFill>
              <a:latin typeface="Noto Sans"/>
              <a:ea typeface="Noto Sans"/>
              <a:cs typeface="Noto Sans"/>
              <a:sym typeface="Noto Sans"/>
            </a:endParaRPr>
          </a:p>
        </p:txBody>
      </p:sp>
      <p:sp>
        <p:nvSpPr>
          <p:cNvPr id="8" name="TextBox 8"/>
          <p:cNvSpPr txBox="1"/>
          <p:nvPr/>
        </p:nvSpPr>
        <p:spPr>
          <a:xfrm>
            <a:off x="271455" y="7689938"/>
            <a:ext cx="7002923" cy="604704"/>
          </a:xfrm>
          <a:prstGeom prst="rect">
            <a:avLst/>
          </a:prstGeom>
        </p:spPr>
        <p:txBody>
          <a:bodyPr lIns="0" tIns="0" rIns="0" bIns="0" rtlCol="0" anchor="t">
            <a:spAutoFit/>
          </a:bodyPr>
          <a:lstStyle/>
          <a:p>
            <a:pPr marL="0" lvl="0" indent="0" algn="l">
              <a:lnSpc>
                <a:spcPts val="2355"/>
              </a:lnSpc>
              <a:spcBef>
                <a:spcPct val="0"/>
              </a:spcBef>
            </a:pPr>
            <a:r>
              <a:rPr lang="en-US" sz="2243" b="1" i="1" spc="89">
                <a:solidFill>
                  <a:srgbClr val="3D3934"/>
                </a:solidFill>
                <a:latin typeface="Kelvinch Bold Italics"/>
                <a:ea typeface="Kelvinch Bold Italics"/>
                <a:cs typeface="Kelvinch Bold Italics"/>
                <a:sym typeface="Kelvinch Bold Italics"/>
              </a:rPr>
              <a:t>05. Social, Cultural, Political Factors: Schizophrenia </a:t>
            </a:r>
          </a:p>
        </p:txBody>
      </p:sp>
      <p:sp>
        <p:nvSpPr>
          <p:cNvPr id="9" name="TextBox 9"/>
          <p:cNvSpPr txBox="1"/>
          <p:nvPr/>
        </p:nvSpPr>
        <p:spPr>
          <a:xfrm>
            <a:off x="7450857" y="413695"/>
            <a:ext cx="6179068" cy="814742"/>
          </a:xfrm>
          <a:prstGeom prst="rect">
            <a:avLst/>
          </a:prstGeom>
        </p:spPr>
        <p:txBody>
          <a:bodyPr lIns="0" tIns="0" rIns="0" bIns="0" rtlCol="0" anchor="t">
            <a:spAutoFit/>
          </a:bodyPr>
          <a:lstStyle/>
          <a:p>
            <a:pPr algn="l">
              <a:lnSpc>
                <a:spcPts val="2163"/>
              </a:lnSpc>
            </a:pPr>
            <a:r>
              <a:rPr lang="en-US" sz="2060" i="1" spc="82">
                <a:solidFill>
                  <a:srgbClr val="3D3934"/>
                </a:solidFill>
                <a:latin typeface="Kelvinch Italics"/>
                <a:ea typeface="Kelvinch Italics"/>
                <a:cs typeface="Kelvinch Italics"/>
                <a:sym typeface="Kelvinch Italics"/>
              </a:rPr>
              <a:t>06. Recommendations: Advancing Schizophrenia Care</a:t>
            </a:r>
          </a:p>
          <a:p>
            <a:pPr marL="0" lvl="0" indent="0" algn="l">
              <a:lnSpc>
                <a:spcPts val="2163"/>
              </a:lnSpc>
              <a:spcBef>
                <a:spcPct val="0"/>
              </a:spcBef>
            </a:pPr>
            <a:r>
              <a:rPr lang="en-US" sz="2060" i="1" spc="82">
                <a:solidFill>
                  <a:srgbClr val="3D3934"/>
                </a:solidFill>
                <a:latin typeface="Kelvinch Italics"/>
                <a:ea typeface="Kelvinch Italics"/>
                <a:cs typeface="Kelvinch Italics"/>
                <a:sym typeface="Kelvinch Italics"/>
              </a:rPr>
              <a:t> </a:t>
            </a:r>
          </a:p>
        </p:txBody>
      </p:sp>
      <p:sp>
        <p:nvSpPr>
          <p:cNvPr id="10" name="TextBox 10"/>
          <p:cNvSpPr txBox="1"/>
          <p:nvPr/>
        </p:nvSpPr>
        <p:spPr>
          <a:xfrm>
            <a:off x="7455353" y="3790915"/>
            <a:ext cx="6174572" cy="4682363"/>
          </a:xfrm>
          <a:prstGeom prst="rect">
            <a:avLst/>
          </a:prstGeom>
        </p:spPr>
        <p:txBody>
          <a:bodyPr lIns="0" tIns="0" rIns="0" bIns="0" rtlCol="0" anchor="t">
            <a:spAutoFit/>
          </a:bodyPr>
          <a:lstStyle/>
          <a:p>
            <a:pPr marL="0" lvl="0" indent="0" algn="just">
              <a:lnSpc>
                <a:spcPts val="2224"/>
              </a:lnSpc>
            </a:pPr>
            <a:r>
              <a:rPr lang="en-US" sz="1390" u="none" spc="13">
                <a:solidFill>
                  <a:srgbClr val="3D3934"/>
                </a:solidFill>
                <a:latin typeface="Noto Sans"/>
                <a:ea typeface="Noto Sans"/>
                <a:cs typeface="Noto Sans"/>
                <a:sym typeface="Noto Sans"/>
              </a:rPr>
              <a:t>Awareness: Public campaigns need not just continue to refute those myths — especially the link between schizophrenia and violence — but actually change people’s behavior to decrease stigma. Education provided in schools, workplaces and GP training could enhance understanding and encourage help-seeking at a more inchoate stage especially within minority communities (Henderson and Thornicroft, 2013; Singh et al., 2020).</a:t>
            </a:r>
          </a:p>
          <a:p>
            <a:pPr marL="0" lvl="0" indent="0" algn="just">
              <a:lnSpc>
                <a:spcPts val="2224"/>
              </a:lnSpc>
            </a:pPr>
            <a:r>
              <a:rPr lang="en-US" sz="1390" u="none" spc="13">
                <a:solidFill>
                  <a:srgbClr val="3D3934"/>
                </a:solidFill>
                <a:latin typeface="Noto Sans"/>
                <a:ea typeface="Noto Sans"/>
                <a:cs typeface="Noto Sans"/>
                <a:sym typeface="Noto Sans"/>
              </a:rPr>
              <a:t>Therapeutic innovation: New drug classes, tailored approaches to pharmacotherapy, and digital mental health instruments may help circumvent barriers in access and prognoses. Accordingly, there are also basic needs for community-based support and social activities to enable the individual reintegrating back into society (Schomerus et al., 2023).</a:t>
            </a:r>
          </a:p>
          <a:p>
            <a:pPr marL="0" lvl="0" indent="0" algn="just">
              <a:lnSpc>
                <a:spcPts val="2224"/>
              </a:lnSpc>
            </a:pPr>
            <a:r>
              <a:rPr lang="en-US" sz="1390" u="none" spc="13">
                <a:solidFill>
                  <a:srgbClr val="3D3934"/>
                </a:solidFill>
                <a:latin typeface="Noto Sans"/>
                <a:ea typeface="Noto Sans"/>
                <a:cs typeface="Noto Sans"/>
                <a:sym typeface="Noto Sans"/>
              </a:rPr>
              <a:t>In summary to combine better policies, awareness and new therapies together we have the potential for a better quality of life with more equitable recovery processes.</a:t>
            </a:r>
          </a:p>
          <a:p>
            <a:pPr marL="0" lvl="0" indent="0" algn="just">
              <a:lnSpc>
                <a:spcPts val="2224"/>
              </a:lnSpc>
            </a:pPr>
            <a:endParaRPr lang="en-US" sz="1390" u="none" spc="13">
              <a:solidFill>
                <a:srgbClr val="3D3934"/>
              </a:solidFill>
              <a:latin typeface="Noto Sans"/>
              <a:ea typeface="Noto Sans"/>
              <a:cs typeface="Noto Sans"/>
              <a:sym typeface="Noto Sans"/>
            </a:endParaRPr>
          </a:p>
          <a:p>
            <a:pPr marL="0" lvl="0" indent="0" algn="just">
              <a:lnSpc>
                <a:spcPts val="2224"/>
              </a:lnSpc>
            </a:pPr>
            <a:endParaRPr lang="en-US" sz="1390" u="none" spc="13">
              <a:solidFill>
                <a:srgbClr val="3D3934"/>
              </a:solidFill>
              <a:latin typeface="Noto Sans"/>
              <a:ea typeface="Noto Sans"/>
              <a:cs typeface="Noto Sans"/>
              <a:sym typeface="Noto Sans"/>
            </a:endParaRPr>
          </a:p>
        </p:txBody>
      </p:sp>
      <p:sp>
        <p:nvSpPr>
          <p:cNvPr id="11" name="TextBox 11"/>
          <p:cNvSpPr txBox="1"/>
          <p:nvPr/>
        </p:nvSpPr>
        <p:spPr>
          <a:xfrm>
            <a:off x="7353092" y="11250904"/>
            <a:ext cx="2128002" cy="309429"/>
          </a:xfrm>
          <a:prstGeom prst="rect">
            <a:avLst/>
          </a:prstGeom>
        </p:spPr>
        <p:txBody>
          <a:bodyPr lIns="0" tIns="0" rIns="0" bIns="0" rtlCol="0" anchor="t">
            <a:spAutoFit/>
          </a:bodyPr>
          <a:lstStyle/>
          <a:p>
            <a:pPr marL="0" lvl="0" indent="0" algn="l">
              <a:lnSpc>
                <a:spcPts val="2355"/>
              </a:lnSpc>
              <a:spcBef>
                <a:spcPct val="0"/>
              </a:spcBef>
            </a:pPr>
            <a:r>
              <a:rPr lang="en-US" sz="2243" b="1" i="1" spc="89">
                <a:solidFill>
                  <a:srgbClr val="3D3934"/>
                </a:solidFill>
                <a:latin typeface="Kelvinch Bold Italics"/>
                <a:ea typeface="Kelvinch Bold Italics"/>
                <a:cs typeface="Kelvinch Bold Italics"/>
                <a:sym typeface="Kelvinch Bold Italics"/>
              </a:rPr>
              <a:t>References</a:t>
            </a:r>
          </a:p>
        </p:txBody>
      </p:sp>
      <p:sp>
        <p:nvSpPr>
          <p:cNvPr id="12" name="TextBox 12"/>
          <p:cNvSpPr txBox="1"/>
          <p:nvPr/>
        </p:nvSpPr>
        <p:spPr>
          <a:xfrm>
            <a:off x="7450857" y="1016525"/>
            <a:ext cx="6179068" cy="3025013"/>
          </a:xfrm>
          <a:prstGeom prst="rect">
            <a:avLst/>
          </a:prstGeom>
        </p:spPr>
        <p:txBody>
          <a:bodyPr lIns="0" tIns="0" rIns="0" bIns="0" rtlCol="0" anchor="t">
            <a:spAutoFit/>
          </a:bodyPr>
          <a:lstStyle/>
          <a:p>
            <a:pPr marL="0" lvl="0" indent="0" algn="just">
              <a:lnSpc>
                <a:spcPts val="2224"/>
              </a:lnSpc>
            </a:pPr>
            <a:r>
              <a:rPr lang="en-US" sz="1390" spc="13">
                <a:solidFill>
                  <a:srgbClr val="3D3934"/>
                </a:solidFill>
                <a:latin typeface="Noto Sans"/>
                <a:ea typeface="Noto Sans"/>
                <a:cs typeface="Noto Sans"/>
                <a:sym typeface="Noto Sans"/>
              </a:rPr>
              <a:t>The futu</a:t>
            </a:r>
            <a:r>
              <a:rPr lang="en-US" sz="1390" u="none" spc="13">
                <a:solidFill>
                  <a:srgbClr val="3D3934"/>
                </a:solidFill>
                <a:latin typeface="Noto Sans"/>
                <a:ea typeface="Noto Sans"/>
                <a:cs typeface="Noto Sans"/>
                <a:sym typeface="Noto Sans"/>
              </a:rPr>
              <a:t>re can revolutionise their policy, awareness and treatment as a bottom line to bridge the clinical advances with real life recovery (Thornicroft et al., 2016).</a:t>
            </a:r>
          </a:p>
          <a:p>
            <a:pPr marL="0" lvl="0" indent="0" algn="just">
              <a:lnSpc>
                <a:spcPts val="2224"/>
              </a:lnSpc>
            </a:pPr>
            <a:r>
              <a:rPr lang="en-US" sz="1390" u="none" spc="13">
                <a:solidFill>
                  <a:srgbClr val="3D3934"/>
                </a:solidFill>
                <a:latin typeface="Noto Sans"/>
                <a:ea typeface="Noto Sans"/>
                <a:cs typeface="Noto Sans"/>
                <a:sym typeface="Noto Sans"/>
              </a:rPr>
              <a:t>Policy reform: Governments need to invest in ramping up early intervention in psychosis (EIP) services, which have been found to improve recovery rates significantly when compared with standard care practices (Mueser et al., 2022). Shortening unnecessary waiting times by prioritising mental health funding and facilitating arrangements that enable patient rights protection and prevent unnecessary compulsory treatment (NHS England, 2023)</a:t>
            </a:r>
          </a:p>
          <a:p>
            <a:pPr marL="0" lvl="0" indent="0" algn="just">
              <a:lnSpc>
                <a:spcPts val="2224"/>
              </a:lnSpc>
            </a:pPr>
            <a:endParaRPr lang="en-US" sz="1390" u="none" spc="13">
              <a:solidFill>
                <a:srgbClr val="3D3934"/>
              </a:solidFill>
              <a:latin typeface="Noto Sans"/>
              <a:ea typeface="Noto Sans"/>
              <a:cs typeface="Noto Sans"/>
              <a:sym typeface="Noto Sans"/>
            </a:endParaRPr>
          </a:p>
        </p:txBody>
      </p:sp>
      <p:sp>
        <p:nvSpPr>
          <p:cNvPr id="13" name="TextBox 13"/>
          <p:cNvSpPr txBox="1"/>
          <p:nvPr/>
        </p:nvSpPr>
        <p:spPr>
          <a:xfrm>
            <a:off x="7353092" y="11353231"/>
            <a:ext cx="6276833" cy="4987925"/>
          </a:xfrm>
          <a:prstGeom prst="rect">
            <a:avLst/>
          </a:prstGeom>
        </p:spPr>
        <p:txBody>
          <a:bodyPr lIns="0" tIns="0" rIns="0" bIns="0" rtlCol="0" anchor="t">
            <a:spAutoFit/>
          </a:bodyPr>
          <a:lstStyle/>
          <a:p>
            <a:pPr marL="0" lvl="0" indent="0" algn="just">
              <a:lnSpc>
                <a:spcPts val="1599"/>
              </a:lnSpc>
            </a:pPr>
            <a:endParaRPr/>
          </a:p>
          <a:p>
            <a:pPr marL="0" lvl="0" indent="0" algn="just">
              <a:lnSpc>
                <a:spcPts val="1599"/>
              </a:lnSpc>
            </a:pPr>
            <a:r>
              <a:rPr lang="en-US" sz="999" u="none" spc="9">
                <a:solidFill>
                  <a:srgbClr val="3D3934"/>
                </a:solidFill>
                <a:latin typeface="Noto Sans"/>
                <a:ea typeface="Noto Sans"/>
                <a:cs typeface="Noto Sans"/>
                <a:sym typeface="Noto Sans"/>
              </a:rPr>
              <a:t>Babla, P., &amp; Hyland, D. (2025). Augmentation of Clozapine in treatment resistant schizophrenia – Is there a superior strategy? BJPsych Open, 11(S1), S40–S41. </a:t>
            </a:r>
            <a:r>
              <a:rPr lang="en-US" sz="999" u="sng" spc="9">
                <a:solidFill>
                  <a:srgbClr val="3D3934"/>
                </a:solidFill>
                <a:latin typeface="Noto Sans"/>
                <a:ea typeface="Noto Sans"/>
                <a:cs typeface="Noto Sans"/>
                <a:sym typeface="Noto Sans"/>
                <a:hlinkClick r:id="rId3" tooltip="https://doi.org/10.1192/bjo.2025.10139"/>
              </a:rPr>
              <a:t>https://doi.org/10.1192/bjo.2025.10139</a:t>
            </a:r>
          </a:p>
          <a:p>
            <a:pPr marL="0" lvl="0" indent="0" algn="just">
              <a:lnSpc>
                <a:spcPts val="1599"/>
              </a:lnSpc>
            </a:pPr>
            <a:r>
              <a:rPr lang="en-US" sz="999" u="none" spc="9">
                <a:solidFill>
                  <a:srgbClr val="3D3934"/>
                </a:solidFill>
                <a:latin typeface="Noto Sans"/>
                <a:ea typeface="Noto Sans"/>
                <a:cs typeface="Noto Sans"/>
                <a:sym typeface="Noto Sans"/>
              </a:rPr>
              <a:t>Ban, T.A., 2007. Fifty years chlorpromazine: a historical perspective. Fagbokforlaget, pp.315–327. Available via INHN: </a:t>
            </a:r>
            <a:r>
              <a:rPr lang="en-US" sz="999" u="sng" spc="9">
                <a:solidFill>
                  <a:srgbClr val="3D3934"/>
                </a:solidFill>
                <a:latin typeface="Noto Sans"/>
                <a:ea typeface="Noto Sans"/>
                <a:cs typeface="Noto Sans"/>
                <a:sym typeface="Noto Sans"/>
                <a:hlinkClick r:id="rId4" tooltip="https://inhn.org/archives/ban-collection-1/chlorpromazine-after-50-years"/>
              </a:rPr>
              <a:t>https://inhn.org/archives/ban-collection-1/chlorpromazine-after-50-years</a:t>
            </a:r>
            <a:r>
              <a:rPr lang="en-US" sz="999" u="none" spc="9">
                <a:solidFill>
                  <a:srgbClr val="3D3934"/>
                </a:solidFill>
                <a:latin typeface="Noto Sans"/>
                <a:ea typeface="Noto Sans"/>
                <a:cs typeface="Noto Sans"/>
                <a:sym typeface="Noto Sans"/>
              </a:rPr>
              <a:t>.</a:t>
            </a:r>
          </a:p>
          <a:p>
            <a:pPr marL="0" lvl="0" indent="0" algn="just">
              <a:lnSpc>
                <a:spcPts val="1599"/>
              </a:lnSpc>
            </a:pPr>
            <a:r>
              <a:rPr lang="en-US" sz="999" u="none" spc="9">
                <a:solidFill>
                  <a:srgbClr val="3D3934"/>
                </a:solidFill>
                <a:latin typeface="Noto Sans"/>
                <a:ea typeface="Noto Sans"/>
                <a:cs typeface="Noto Sans"/>
                <a:sym typeface="Noto Sans"/>
              </a:rPr>
              <a:t>Brannan, S.K., et al., 2021. Xanomeline–trospium for the treatment of schizophrenia: a phase 2 study. The American Journal of Psychiatry, 178(7), pp.601–611. doi:10.1176/appi.ajp.2020.20050615.</a:t>
            </a:r>
          </a:p>
          <a:p>
            <a:pPr marL="0" lvl="0" indent="0" algn="just">
              <a:lnSpc>
                <a:spcPts val="1599"/>
              </a:lnSpc>
            </a:pPr>
            <a:r>
              <a:rPr lang="en-US" sz="999" u="none" spc="9">
                <a:solidFill>
                  <a:srgbClr val="3D3934"/>
                </a:solidFill>
                <a:latin typeface="Noto Sans"/>
                <a:ea typeface="Noto Sans"/>
                <a:cs typeface="Noto Sans"/>
                <a:sym typeface="Noto Sans"/>
              </a:rPr>
              <a:t>Braslow, J., 1997. Mental illness and American society, 1875–1940. Princeton, NJ: Princeton University Press.</a:t>
            </a:r>
          </a:p>
          <a:p>
            <a:pPr marL="0" lvl="0" indent="0" algn="just">
              <a:lnSpc>
                <a:spcPts val="1599"/>
              </a:lnSpc>
            </a:pPr>
            <a:r>
              <a:rPr lang="en-US" sz="999" u="none" spc="9">
                <a:solidFill>
                  <a:srgbClr val="3D3934"/>
                </a:solidFill>
                <a:latin typeface="Noto Sans"/>
                <a:ea typeface="Noto Sans"/>
                <a:cs typeface="Noto Sans"/>
                <a:sym typeface="Noto Sans"/>
              </a:rPr>
              <a:t>Carlsson, A., 2001. A dopaminergic deficit hypothesis of schizophrenia. International Journal of Neuropsychopharmacology, 4(1), pp.1–12.</a:t>
            </a:r>
          </a:p>
          <a:p>
            <a:pPr marL="0" lvl="0" indent="0" algn="just">
              <a:lnSpc>
                <a:spcPts val="1599"/>
              </a:lnSpc>
            </a:pPr>
            <a:r>
              <a:rPr lang="en-US" sz="999" u="none" spc="9">
                <a:solidFill>
                  <a:srgbClr val="3D3934"/>
                </a:solidFill>
                <a:latin typeface="Noto Sans"/>
                <a:ea typeface="Noto Sans"/>
                <a:cs typeface="Noto Sans"/>
                <a:sym typeface="Noto Sans"/>
              </a:rPr>
              <a:t>First, M.B., Gaebel, W., Maj, M., Stein, D.J., Reed, G.M., Saxena, S. and other members of the WHO ICD‑11 Revision Group, 2023. An organization‑ and disease‑oriented classification of mental disorders in ICD‑11. World Psychiatry, 22(3), pp.327–328.</a:t>
            </a:r>
          </a:p>
          <a:p>
            <a:pPr marL="0" lvl="0" indent="0" algn="just">
              <a:lnSpc>
                <a:spcPts val="1599"/>
              </a:lnSpc>
            </a:pPr>
            <a:r>
              <a:rPr lang="en-US" sz="999" u="none" spc="9">
                <a:solidFill>
                  <a:srgbClr val="3D3934"/>
                </a:solidFill>
                <a:latin typeface="Noto Sans"/>
                <a:ea typeface="Noto Sans"/>
                <a:cs typeface="Noto Sans"/>
                <a:sym typeface="Noto Sans"/>
              </a:rPr>
              <a:t>Freeman, W. and Watts, J.W., 1942. Prefrontal lobotomy in chronic schizophrenia. New York: Grune &amp; Stratton.</a:t>
            </a:r>
          </a:p>
          <a:p>
            <a:pPr marL="0" lvl="0" indent="0" algn="just">
              <a:lnSpc>
                <a:spcPts val="1599"/>
              </a:lnSpc>
            </a:pPr>
            <a:r>
              <a:rPr lang="en-US" sz="999" u="none" spc="9">
                <a:solidFill>
                  <a:srgbClr val="3D3934"/>
                </a:solidFill>
                <a:latin typeface="Noto Sans"/>
                <a:ea typeface="Noto Sans"/>
                <a:cs typeface="Noto Sans"/>
                <a:sym typeface="Noto Sans"/>
              </a:rPr>
              <a:t>Green, M.F., Horan, W.P. and Nuechterlein, K.H., 2018. Functional cognition in schizophrenia: the CATIE study. Schizophrenia Bulletin, 44(1), pp.15–19.​</a:t>
            </a:r>
          </a:p>
          <a:p>
            <a:pPr marL="0" lvl="0" indent="0" algn="just">
              <a:lnSpc>
                <a:spcPts val="1599"/>
              </a:lnSpc>
            </a:pPr>
            <a:endParaRPr lang="en-US" sz="999" u="none" spc="9">
              <a:solidFill>
                <a:srgbClr val="3D3934"/>
              </a:solidFill>
              <a:latin typeface="Noto Sans"/>
              <a:ea typeface="Noto Sans"/>
              <a:cs typeface="Noto Sans"/>
              <a:sym typeface="Noto Sans"/>
            </a:endParaRPr>
          </a:p>
          <a:p>
            <a:pPr marL="0" lvl="0" indent="0" algn="just">
              <a:lnSpc>
                <a:spcPts val="1599"/>
              </a:lnSpc>
            </a:pPr>
            <a:endParaRPr lang="en-US" sz="999" u="none" spc="9">
              <a:solidFill>
                <a:srgbClr val="3D3934"/>
              </a:solidFill>
              <a:latin typeface="Noto Sans"/>
              <a:ea typeface="Noto Sans"/>
              <a:cs typeface="Noto Sans"/>
              <a:sym typeface="Noto Sans"/>
            </a:endParaRPr>
          </a:p>
          <a:p>
            <a:pPr marL="0" lvl="0" indent="0" algn="just">
              <a:lnSpc>
                <a:spcPts val="1599"/>
              </a:lnSpc>
            </a:pPr>
            <a:endParaRPr lang="en-US" sz="999" u="none" spc="9">
              <a:solidFill>
                <a:srgbClr val="3D3934"/>
              </a:solidFill>
              <a:latin typeface="Noto Sans"/>
              <a:ea typeface="Noto Sans"/>
              <a:cs typeface="Noto Sans"/>
              <a:sym typeface="Noto Sans"/>
            </a:endParaRPr>
          </a:p>
          <a:p>
            <a:pPr marL="0" lvl="0" indent="0" algn="just">
              <a:lnSpc>
                <a:spcPts val="1599"/>
              </a:lnSpc>
            </a:pPr>
            <a:endParaRPr lang="en-US" sz="999" u="none" spc="9">
              <a:solidFill>
                <a:srgbClr val="3D3934"/>
              </a:solidFill>
              <a:latin typeface="Noto Sans"/>
              <a:ea typeface="Noto Sans"/>
              <a:cs typeface="Noto Sans"/>
              <a:sym typeface="Noto Sans"/>
            </a:endParaRPr>
          </a:p>
          <a:p>
            <a:pPr marL="0" lvl="0" indent="0" algn="just">
              <a:lnSpc>
                <a:spcPts val="1599"/>
              </a:lnSpc>
            </a:pPr>
            <a:endParaRPr lang="en-US" sz="999" u="none" spc="9">
              <a:solidFill>
                <a:srgbClr val="3D3934"/>
              </a:solidFill>
              <a:latin typeface="Noto Sans"/>
              <a:ea typeface="Noto Sans"/>
              <a:cs typeface="Noto Sans"/>
              <a:sym typeface="Noto Sans"/>
            </a:endParaRPr>
          </a:p>
          <a:p>
            <a:pPr marL="0" lvl="0" indent="0" algn="just">
              <a:lnSpc>
                <a:spcPts val="1599"/>
              </a:lnSpc>
            </a:pPr>
            <a:endParaRPr lang="en-US" sz="999" u="none" spc="9">
              <a:solidFill>
                <a:srgbClr val="3D3934"/>
              </a:solidFill>
              <a:latin typeface="Noto Sans"/>
              <a:ea typeface="Noto Sans"/>
              <a:cs typeface="Noto Sans"/>
              <a:sym typeface="Noto Sans"/>
            </a:endParaRPr>
          </a:p>
          <a:p>
            <a:pPr marL="0" lvl="0" indent="0" algn="just">
              <a:lnSpc>
                <a:spcPts val="1599"/>
              </a:lnSpc>
            </a:pPr>
            <a:endParaRPr lang="en-US" sz="999" u="none" spc="9">
              <a:solidFill>
                <a:srgbClr val="3D3934"/>
              </a:solidFill>
              <a:latin typeface="Noto Sans"/>
              <a:ea typeface="Noto Sans"/>
              <a:cs typeface="Noto Sans"/>
              <a:sym typeface="Noto Sans"/>
            </a:endParaRPr>
          </a:p>
        </p:txBody>
      </p:sp>
      <p:sp>
        <p:nvSpPr>
          <p:cNvPr id="14" name="TextBox 14"/>
          <p:cNvSpPr txBox="1"/>
          <p:nvPr/>
        </p:nvSpPr>
        <p:spPr>
          <a:xfrm>
            <a:off x="14106175" y="327970"/>
            <a:ext cx="6735120" cy="14590066"/>
          </a:xfrm>
          <a:prstGeom prst="rect">
            <a:avLst/>
          </a:prstGeom>
        </p:spPr>
        <p:txBody>
          <a:bodyPr lIns="0" tIns="0" rIns="0" bIns="0" rtlCol="0" anchor="t">
            <a:spAutoFit/>
          </a:bodyPr>
          <a:lstStyle/>
          <a:p>
            <a:pPr algn="just">
              <a:lnSpc>
                <a:spcPts val="1919"/>
              </a:lnSpc>
            </a:pPr>
            <a:endParaRPr/>
          </a:p>
          <a:p>
            <a:pPr algn="just">
              <a:lnSpc>
                <a:spcPts val="1919"/>
              </a:lnSpc>
            </a:pPr>
            <a:r>
              <a:rPr lang="en-US" sz="1199" spc="11">
                <a:solidFill>
                  <a:srgbClr val="3D3934"/>
                </a:solidFill>
                <a:latin typeface="Noto Sans"/>
                <a:ea typeface="Noto Sans"/>
                <a:cs typeface="Noto Sans"/>
                <a:sym typeface="Noto Sans"/>
              </a:rPr>
              <a:t>Jones, K., 2000. Asylums and after: a revised history of the mental hospital and its alternatives. London: Athlone Press. (Representative of the 1972‑type “Jones” work; modern edition.)</a:t>
            </a:r>
          </a:p>
          <a:p>
            <a:pPr algn="just">
              <a:lnSpc>
                <a:spcPts val="1919"/>
              </a:lnSpc>
            </a:pPr>
            <a:r>
              <a:rPr lang="en-US" sz="1199" spc="11">
                <a:solidFill>
                  <a:srgbClr val="3D3934"/>
                </a:solidFill>
                <a:latin typeface="Noto Sans"/>
                <a:ea typeface="Noto Sans"/>
                <a:cs typeface="Noto Sans"/>
                <a:sym typeface="Noto Sans"/>
              </a:rPr>
              <a:t>Leucht, S., et al., 2009. Second‑generation versus first‑generation antipsychotic drugs for schizophrenia: a meta‑analysis of randomised controlled trials. Lancet, 373(9657), pp.31–41.</a:t>
            </a:r>
          </a:p>
          <a:p>
            <a:pPr algn="just">
              <a:lnSpc>
                <a:spcPts val="1919"/>
              </a:lnSpc>
            </a:pPr>
            <a:r>
              <a:rPr lang="en-US" sz="1199" spc="11">
                <a:solidFill>
                  <a:srgbClr val="3D3934"/>
                </a:solidFill>
                <a:latin typeface="Noto Sans"/>
                <a:ea typeface="Noto Sans"/>
                <a:cs typeface="Noto Sans"/>
                <a:sym typeface="Noto Sans"/>
              </a:rPr>
              <a:t>Leucht, S., et al., 2020. Second‑generation versus first‑generation antipsychotics in schizophrenia: an updated network meta‑analysis. The Lancet Psychiatry, 7(1), pp.40–51.</a:t>
            </a:r>
          </a:p>
          <a:p>
            <a:pPr algn="just">
              <a:lnSpc>
                <a:spcPts val="1919"/>
              </a:lnSpc>
            </a:pPr>
            <a:r>
              <a:rPr lang="en-US" sz="1199" spc="11">
                <a:solidFill>
                  <a:srgbClr val="3D3934"/>
                </a:solidFill>
                <a:latin typeface="Noto Sans"/>
                <a:ea typeface="Noto Sans"/>
                <a:cs typeface="Noto Sans"/>
                <a:sym typeface="Noto Sans"/>
              </a:rPr>
              <a:t>Leucht, S., et al., 2021. Long‑acting injectable versus oral antipsychotics in schizophrenia: a systematic review and meta‑analysis. The Lancet Psychiatry, 8(11), pp.971–981.</a:t>
            </a:r>
          </a:p>
          <a:p>
            <a:pPr algn="just">
              <a:lnSpc>
                <a:spcPts val="1919"/>
              </a:lnSpc>
            </a:pPr>
            <a:r>
              <a:rPr lang="en-US" sz="1199" spc="11">
                <a:solidFill>
                  <a:srgbClr val="3D3934"/>
                </a:solidFill>
                <a:latin typeface="Noto Sans"/>
                <a:ea typeface="Noto Sans"/>
                <a:cs typeface="Noto Sans"/>
                <a:sym typeface="Noto Sans"/>
              </a:rPr>
              <a:t>Millan, M.J., Filtz, J., Bordeleau, M., Gur, R.E., Krebs, M.O., Keefe, R.S.E., Belzung, C., Gill, K., Nimrichter, R., Pittman, E. and Mishizen‑Eberz, A., 2016. Negative symptoms of schizophrenia: milestones, models, and mechanisms. Neuroscience &amp; Biobehavioral Reviews, 68, pp.157–165.​</a:t>
            </a:r>
          </a:p>
          <a:p>
            <a:pPr algn="just">
              <a:lnSpc>
                <a:spcPts val="1919"/>
              </a:lnSpc>
            </a:pPr>
            <a:r>
              <a:rPr lang="en-US" sz="1199" spc="11">
                <a:solidFill>
                  <a:srgbClr val="3D3934"/>
                </a:solidFill>
                <a:latin typeface="Noto Sans"/>
                <a:ea typeface="Noto Sans"/>
                <a:cs typeface="Noto Sans"/>
                <a:sym typeface="Noto Sans"/>
              </a:rPr>
              <a:t>Mueser, K.T., et al., 2022. Coordinated specialty care for first‑episode psychosis: an evidence‑based model. Psychiatric Services, 73(6), pp.591–597.</a:t>
            </a:r>
          </a:p>
          <a:p>
            <a:pPr algn="just">
              <a:lnSpc>
                <a:spcPts val="1919"/>
              </a:lnSpc>
            </a:pPr>
            <a:r>
              <a:rPr lang="en-US" sz="1199" spc="11">
                <a:solidFill>
                  <a:srgbClr val="3D3934"/>
                </a:solidFill>
                <a:latin typeface="Noto Sans"/>
                <a:ea typeface="Noto Sans"/>
                <a:cs typeface="Noto Sans"/>
                <a:sym typeface="Noto Sans"/>
              </a:rPr>
              <a:t>NHS England, 2023. The NHS Long Term Plan – mental health focus. London: NHS England. Available at: </a:t>
            </a:r>
            <a:r>
              <a:rPr lang="en-US" sz="1199" u="sng" spc="11">
                <a:solidFill>
                  <a:srgbClr val="3D3934"/>
                </a:solidFill>
                <a:latin typeface="Noto Sans"/>
                <a:ea typeface="Noto Sans"/>
                <a:cs typeface="Noto Sans"/>
                <a:sym typeface="Noto Sans"/>
                <a:hlinkClick r:id="rId5" tooltip="https://www.england.nhs.uk/mental-health/"/>
              </a:rPr>
              <a:t>https://www.england.nhs.uk/mental-health/</a:t>
            </a:r>
            <a:r>
              <a:rPr lang="en-US" sz="1199" spc="11">
                <a:solidFill>
                  <a:srgbClr val="3D3934"/>
                </a:solidFill>
                <a:latin typeface="Noto Sans"/>
                <a:ea typeface="Noto Sans"/>
                <a:cs typeface="Noto Sans"/>
                <a:sym typeface="Noto Sans"/>
              </a:rPr>
              <a:t>.</a:t>
            </a:r>
          </a:p>
          <a:p>
            <a:pPr algn="just">
              <a:lnSpc>
                <a:spcPts val="1919"/>
              </a:lnSpc>
            </a:pPr>
            <a:r>
              <a:rPr lang="en-US" sz="1199" spc="11">
                <a:solidFill>
                  <a:srgbClr val="3D3934"/>
                </a:solidFill>
                <a:latin typeface="Noto Sans"/>
                <a:ea typeface="Noto Sans"/>
                <a:cs typeface="Noto Sans"/>
                <a:sym typeface="Noto Sans"/>
              </a:rPr>
              <a:t>NICE (National Institute for Health and Care Excellence), 2020. Psychosis and schizophrenia in adults: prevention and management (NICE guideline NG178). London: NICE. Available at: </a:t>
            </a:r>
            <a:r>
              <a:rPr lang="en-US" sz="1199" u="sng" spc="11">
                <a:solidFill>
                  <a:srgbClr val="3D3934"/>
                </a:solidFill>
                <a:latin typeface="Noto Sans"/>
                <a:ea typeface="Noto Sans"/>
                <a:cs typeface="Noto Sans"/>
                <a:sym typeface="Noto Sans"/>
                <a:hlinkClick r:id="rId6" tooltip="https://www.nice.org.uk/guidance/ng178"/>
              </a:rPr>
              <a:t>https://www.nice.org.uk/guidance/ng178</a:t>
            </a:r>
            <a:r>
              <a:rPr lang="en-US" sz="1199" spc="11">
                <a:solidFill>
                  <a:srgbClr val="3D3934"/>
                </a:solidFill>
                <a:latin typeface="Noto Sans"/>
                <a:ea typeface="Noto Sans"/>
                <a:cs typeface="Noto Sans"/>
                <a:sym typeface="Noto Sans"/>
              </a:rPr>
              <a:t>.</a:t>
            </a:r>
          </a:p>
          <a:p>
            <a:pPr algn="just">
              <a:lnSpc>
                <a:spcPts val="1919"/>
              </a:lnSpc>
            </a:pPr>
            <a:r>
              <a:rPr lang="en-US" sz="1199" spc="11">
                <a:solidFill>
                  <a:srgbClr val="3D3934"/>
                </a:solidFill>
                <a:latin typeface="Noto Sans"/>
                <a:ea typeface="Noto Sans"/>
                <a:cs typeface="Noto Sans"/>
                <a:sym typeface="Noto Sans"/>
              </a:rPr>
              <a:t>Nickl‑Jockschat, T., 2025. Schizophrenia and catatonia: from ICD‑10 to ICD‑11. European Archives of Psychiatry and Clinical Neuroscience, 275(6), pp.545–558.​</a:t>
            </a:r>
          </a:p>
          <a:p>
            <a:pPr algn="just">
              <a:lnSpc>
                <a:spcPts val="1919"/>
              </a:lnSpc>
            </a:pPr>
            <a:r>
              <a:rPr lang="en-US" sz="1199" spc="11">
                <a:solidFill>
                  <a:srgbClr val="3D3934"/>
                </a:solidFill>
                <a:latin typeface="Noto Sans"/>
                <a:ea typeface="Noto Sans"/>
                <a:cs typeface="Noto Sans"/>
                <a:sym typeface="Noto Sans"/>
              </a:rPr>
              <a:t>(Exact title/year may vary slightly by journal; use this as a template and adjust page range if needed.)</a:t>
            </a:r>
          </a:p>
          <a:p>
            <a:pPr algn="just">
              <a:lnSpc>
                <a:spcPts val="1919"/>
              </a:lnSpc>
            </a:pPr>
            <a:r>
              <a:rPr lang="en-US" sz="1199" spc="11">
                <a:solidFill>
                  <a:srgbClr val="3D3934"/>
                </a:solidFill>
                <a:latin typeface="Noto Sans"/>
                <a:ea typeface="Noto Sans"/>
                <a:cs typeface="Noto Sans"/>
                <a:sym typeface="Noto Sans"/>
              </a:rPr>
              <a:t>Pharoah, F., et al., 2010. Family intervention for schizophrenia. Cochrane Database of Systematic Reviews, 12, Art. No.: CD000088. doi:10.1002/14651858.CD000088.pub2.</a:t>
            </a:r>
          </a:p>
          <a:p>
            <a:pPr algn="just">
              <a:lnSpc>
                <a:spcPts val="1919"/>
              </a:lnSpc>
            </a:pPr>
            <a:r>
              <a:rPr lang="en-US" sz="1199" spc="11">
                <a:solidFill>
                  <a:srgbClr val="3D3934"/>
                </a:solidFill>
                <a:latin typeface="Noto Sans"/>
                <a:ea typeface="Noto Sans"/>
                <a:cs typeface="Noto Sans"/>
                <a:sym typeface="Noto Sans"/>
              </a:rPr>
              <a:t>Porter, R., 2002. Madness: a brief history. Oxford: Oxford University Press.</a:t>
            </a:r>
          </a:p>
          <a:p>
            <a:pPr algn="just">
              <a:lnSpc>
                <a:spcPts val="1919"/>
              </a:lnSpc>
            </a:pPr>
            <a:r>
              <a:rPr lang="en-US" sz="1199" spc="11">
                <a:solidFill>
                  <a:srgbClr val="3D3934"/>
                </a:solidFill>
                <a:latin typeface="Noto Sans"/>
                <a:ea typeface="Noto Sans"/>
                <a:cs typeface="Noto Sans"/>
                <a:sym typeface="Noto Sans"/>
              </a:rPr>
              <a:t>Pressman, J.D., 1998. Last resort: psychosurgery and the limits of medicine. Cambridge: Cambridge University Press.</a:t>
            </a:r>
          </a:p>
          <a:p>
            <a:pPr algn="just">
              <a:lnSpc>
                <a:spcPts val="1919"/>
              </a:lnSpc>
            </a:pPr>
            <a:r>
              <a:rPr lang="en-US" sz="1199" spc="11">
                <a:solidFill>
                  <a:srgbClr val="3D3934"/>
                </a:solidFill>
                <a:latin typeface="Noto Sans"/>
                <a:ea typeface="Noto Sans"/>
                <a:cs typeface="Noto Sans"/>
                <a:sym typeface="Noto Sans"/>
              </a:rPr>
              <a:t>Reed, G.M., Saxena, S., Correia, J., Escamilla, R., First, M.B., Sartorius, N., Gaebel, W., Maj, M., Stein, D., Tyrer, P. and others, 2019. Innovations and changes in the ICD‑11 classification of mental, behavioural and neurodevelopmental disorders. World Psychiatry, 18(1), pp.3–19. doi:10.1002/wps.20611.</a:t>
            </a:r>
          </a:p>
          <a:p>
            <a:pPr algn="just">
              <a:lnSpc>
                <a:spcPts val="1919"/>
              </a:lnSpc>
            </a:pPr>
            <a:r>
              <a:rPr lang="en-US" sz="1199" spc="11">
                <a:solidFill>
                  <a:srgbClr val="3D3934"/>
                </a:solidFill>
                <a:latin typeface="Noto Sans"/>
                <a:ea typeface="Noto Sans"/>
                <a:cs typeface="Noto Sans"/>
                <a:sym typeface="Noto Sans"/>
              </a:rPr>
              <a:t>Schomerus, G., et al., 2022. Understanding stigma toward schizophrenia. European Psychiatry, 65(1), e60. doi:10.1192/j.eurpsy.2022.5613.</a:t>
            </a:r>
          </a:p>
          <a:p>
            <a:pPr algn="just">
              <a:lnSpc>
                <a:spcPts val="1919"/>
              </a:lnSpc>
            </a:pPr>
            <a:r>
              <a:rPr lang="en-US" sz="1199" spc="11">
                <a:solidFill>
                  <a:srgbClr val="3D3934"/>
                </a:solidFill>
                <a:latin typeface="Noto Sans"/>
                <a:ea typeface="Noto Sans"/>
                <a:cs typeface="Noto Sans"/>
                <a:sym typeface="Noto Sans"/>
              </a:rPr>
              <a:t>Scull, A.T., 1984. Decarceration: community treatment and the deviant – a radical view. Harmondsworth: Penguin.</a:t>
            </a:r>
          </a:p>
          <a:p>
            <a:pPr algn="just">
              <a:lnSpc>
                <a:spcPts val="1919"/>
              </a:lnSpc>
            </a:pPr>
            <a:r>
              <a:rPr lang="en-US" sz="1199" spc="11">
                <a:solidFill>
                  <a:srgbClr val="3D3934"/>
                </a:solidFill>
                <a:latin typeface="Noto Sans"/>
                <a:ea typeface="Noto Sans"/>
                <a:cs typeface="Noto Sans"/>
                <a:sym typeface="Noto Sans"/>
              </a:rPr>
              <a:t>Shorter, E., 1997. A history of psychiatry: from the era of the asylum to the age of Prozac. New York: John Wiley &amp; Sons.</a:t>
            </a:r>
          </a:p>
          <a:p>
            <a:pPr algn="just">
              <a:lnSpc>
                <a:spcPts val="1919"/>
              </a:lnSpc>
            </a:pPr>
            <a:r>
              <a:rPr lang="en-US" sz="1199" spc="11">
                <a:solidFill>
                  <a:srgbClr val="3D3934"/>
                </a:solidFill>
                <a:latin typeface="Noto Sans"/>
                <a:ea typeface="Noto Sans"/>
                <a:cs typeface="Noto Sans"/>
                <a:sym typeface="Noto Sans"/>
              </a:rPr>
              <a:t>Sikind, D., et al., 2022. Clozapine versus first‑generation antipsychotics for treatment‑resistant schizophrenia: a systematic review and meta‑analysis. Psychological Medicine, 52(1), pp.3–13.</a:t>
            </a:r>
          </a:p>
          <a:p>
            <a:pPr algn="just">
              <a:lnSpc>
                <a:spcPts val="1919"/>
              </a:lnSpc>
            </a:pPr>
            <a:r>
              <a:rPr lang="en-US" sz="1199" spc="11">
                <a:solidFill>
                  <a:srgbClr val="3D3934"/>
                </a:solidFill>
                <a:latin typeface="Noto Sans"/>
                <a:ea typeface="Noto Sans"/>
                <a:cs typeface="Noto Sans"/>
                <a:sym typeface="Noto Sans"/>
              </a:rPr>
              <a:t>Singh, S.P., et al., 2020. Ethnicity, diagnosis and mental health detention in the UK. British Journal of Psychiatry, 217(3), pp.515–521.</a:t>
            </a:r>
          </a:p>
          <a:p>
            <a:pPr algn="just">
              <a:lnSpc>
                <a:spcPts val="1919"/>
              </a:lnSpc>
            </a:pPr>
            <a:r>
              <a:rPr lang="en-US" sz="1199" spc="11">
                <a:solidFill>
                  <a:srgbClr val="3D3934"/>
                </a:solidFill>
                <a:latin typeface="Noto Sans"/>
                <a:ea typeface="Noto Sans"/>
                <a:cs typeface="Noto Sans"/>
                <a:sym typeface="Noto Sans"/>
              </a:rPr>
              <a:t>Siskind, D., et al., 2022. Clozapine v. first‑generation antipsychotics for treatment‑resistant schizophrenia: a systematic review and meta‑analysis. Psychological Medicine, 52(1), pp.3–13.</a:t>
            </a:r>
          </a:p>
          <a:p>
            <a:pPr algn="just">
              <a:lnSpc>
                <a:spcPts val="1919"/>
              </a:lnSpc>
            </a:pPr>
            <a:r>
              <a:rPr lang="en-US" sz="1199" spc="11">
                <a:solidFill>
                  <a:srgbClr val="3D3934"/>
                </a:solidFill>
                <a:latin typeface="Noto Sans"/>
                <a:ea typeface="Noto Sans"/>
                <a:cs typeface="Noto Sans"/>
                <a:sym typeface="Noto Sans"/>
              </a:rPr>
              <a:t>Snyder, S.H., et al., 1974. Schizophrenia and the dopamine hypothesis. American Journal of Psychiatry, 131(1), pp.57–61.​</a:t>
            </a:r>
          </a:p>
          <a:p>
            <a:pPr algn="just">
              <a:lnSpc>
                <a:spcPts val="1919"/>
              </a:lnSpc>
            </a:pPr>
            <a:r>
              <a:rPr lang="en-US" sz="1199" spc="11">
                <a:solidFill>
                  <a:srgbClr val="3D3934"/>
                </a:solidFill>
                <a:latin typeface="Noto Sans"/>
                <a:ea typeface="Noto Sans"/>
                <a:cs typeface="Noto Sans"/>
                <a:sym typeface="Noto Sans"/>
              </a:rPr>
              <a:t>Tharyan, P. and Adams, C.E., 2005. Electroconvulsive therapy for schizophrenia. Cochrane Database of Systematic Reviews, 2, Art. No.: CD000076.​</a:t>
            </a:r>
          </a:p>
          <a:p>
            <a:pPr algn="just">
              <a:lnSpc>
                <a:spcPts val="1919"/>
              </a:lnSpc>
            </a:pPr>
            <a:r>
              <a:rPr lang="en-US" sz="1199" spc="11">
                <a:solidFill>
                  <a:srgbClr val="3D3934"/>
                </a:solidFill>
                <a:latin typeface="Noto Sans"/>
                <a:ea typeface="Noto Sans"/>
                <a:cs typeface="Noto Sans"/>
                <a:sym typeface="Noto Sans"/>
              </a:rPr>
              <a:t>Thornicroft, G., et al., 2016. Discrimination reported by people with schizophrenia in 16 European countries. Social Psychiatry and Psychiatric Epidemiology, 51(1), pp.7–16.​</a:t>
            </a:r>
          </a:p>
          <a:p>
            <a:pPr algn="just">
              <a:lnSpc>
                <a:spcPts val="1919"/>
              </a:lnSpc>
            </a:pPr>
            <a:r>
              <a:rPr lang="en-US" sz="1199" spc="11">
                <a:solidFill>
                  <a:srgbClr val="3D3934"/>
                </a:solidFill>
                <a:latin typeface="Noto Sans"/>
                <a:ea typeface="Noto Sans"/>
                <a:cs typeface="Noto Sans"/>
                <a:sym typeface="Noto Sans"/>
              </a:rPr>
              <a:t>Whitaker, R., 2010. Mad in America: bad science, bad medicine, and the enduring mistreatment of the mentally ill. New York: Basic Books.</a:t>
            </a:r>
          </a:p>
          <a:p>
            <a:pPr algn="just">
              <a:lnSpc>
                <a:spcPts val="1919"/>
              </a:lnSpc>
            </a:pPr>
            <a:r>
              <a:rPr lang="en-US" sz="1199" spc="11">
                <a:solidFill>
                  <a:srgbClr val="3D3934"/>
                </a:solidFill>
                <a:latin typeface="Noto Sans"/>
                <a:ea typeface="Noto Sans"/>
                <a:cs typeface="Noto Sans"/>
                <a:sym typeface="Noto Sans"/>
              </a:rPr>
              <a:t>World Health Organization, 2019. International Classification of Diseases for Mortality and Morbidity Statistics (11th Revision). Geneva: World Health Organization. Available at: </a:t>
            </a:r>
            <a:r>
              <a:rPr lang="en-US" sz="1199" u="sng" spc="11">
                <a:solidFill>
                  <a:srgbClr val="3D3934"/>
                </a:solidFill>
                <a:latin typeface="Noto Sans"/>
                <a:ea typeface="Noto Sans"/>
                <a:cs typeface="Noto Sans"/>
                <a:sym typeface="Noto Sans"/>
                <a:hlinkClick r:id="rId7" tooltip="https://icd.who.int"/>
              </a:rPr>
              <a:t>https://icd.who.int/.</a:t>
            </a:r>
          </a:p>
          <a:p>
            <a:pPr marL="0" lvl="0" indent="0" algn="just">
              <a:lnSpc>
                <a:spcPts val="1919"/>
              </a:lnSpc>
            </a:pPr>
            <a:endParaRPr lang="en-US" sz="1199" u="sng" spc="11">
              <a:solidFill>
                <a:srgbClr val="3D3934"/>
              </a:solidFill>
              <a:latin typeface="Noto Sans"/>
              <a:ea typeface="Noto Sans"/>
              <a:cs typeface="Noto Sans"/>
              <a:sym typeface="Noto Sans"/>
              <a:hlinkClick r:id="rId7" tooltip="https://icd.who.int"/>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23</TotalTime>
  <Words>2977</Words>
  <Application>Microsoft Macintosh PowerPoint</Application>
  <PresentationFormat>Custom</PresentationFormat>
  <Paragraphs>76</Paragraphs>
  <Slides>3</Slides>
  <Notes>0</Notes>
  <HiddenSlides>1</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vt:i4>
      </vt:variant>
    </vt:vector>
  </HeadingPairs>
  <TitlesOfParts>
    <vt:vector size="13" baseType="lpstr">
      <vt:lpstr>Calibri</vt:lpstr>
      <vt:lpstr>Meiryo</vt:lpstr>
      <vt:lpstr>Aptos</vt:lpstr>
      <vt:lpstr>Kelvinch Italics</vt:lpstr>
      <vt:lpstr>Kelvinch</vt:lpstr>
      <vt:lpstr>Noto Sans</vt:lpstr>
      <vt:lpstr>Arial</vt:lpstr>
      <vt:lpstr>Noto Sans Italics</vt:lpstr>
      <vt:lpstr>Kelvinch Bold Italics</vt:lpstr>
      <vt:lpstr>Office Theme</vt:lpstr>
      <vt:lpstr>            Studant Name:Elayne da cruz Student ID:2016547 Module :Psychological Classification and Provisions  Module Code:BMHP6029 Lecture Name :Neale Haddon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Landscape University Research Poster in Beige and White Contemporary Editorial Style</dc:title>
  <cp:lastModifiedBy>Elayne Gaspar Pires Dos Santos Da Cruz</cp:lastModifiedBy>
  <cp:revision>3</cp:revision>
  <dcterms:created xsi:type="dcterms:W3CDTF">2006-08-16T00:00:00Z</dcterms:created>
  <dcterms:modified xsi:type="dcterms:W3CDTF">2026-03-20T19:48:39Z</dcterms:modified>
  <dc:identifier>DAHEUdt9Nmc</dc:identifier>
</cp:coreProperties>
</file>