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ink/ink1.xml" ContentType="application/inkml+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4" r:id="rId2"/>
    <p:sldMasterId id="2147483696" r:id="rId3"/>
  </p:sldMasterIdLst>
  <p:notesMasterIdLst>
    <p:notesMasterId r:id="rId67"/>
  </p:notesMasterIdLst>
  <p:sldIdLst>
    <p:sldId id="256" r:id="rId4"/>
    <p:sldId id="350" r:id="rId5"/>
    <p:sldId id="257" r:id="rId6"/>
    <p:sldId id="258" r:id="rId7"/>
    <p:sldId id="312" r:id="rId8"/>
    <p:sldId id="314" r:id="rId9"/>
    <p:sldId id="390" r:id="rId10"/>
    <p:sldId id="293" r:id="rId11"/>
    <p:sldId id="295" r:id="rId12"/>
    <p:sldId id="367" r:id="rId13"/>
    <p:sldId id="384" r:id="rId14"/>
    <p:sldId id="365" r:id="rId15"/>
    <p:sldId id="345" r:id="rId16"/>
    <p:sldId id="351" r:id="rId17"/>
    <p:sldId id="347" r:id="rId18"/>
    <p:sldId id="348" r:id="rId19"/>
    <p:sldId id="373" r:id="rId20"/>
    <p:sldId id="368" r:id="rId21"/>
    <p:sldId id="372" r:id="rId22"/>
    <p:sldId id="371" r:id="rId23"/>
    <p:sldId id="370" r:id="rId24"/>
    <p:sldId id="261" r:id="rId25"/>
    <p:sldId id="362" r:id="rId26"/>
    <p:sldId id="263" r:id="rId27"/>
    <p:sldId id="264" r:id="rId28"/>
    <p:sldId id="336" r:id="rId29"/>
    <p:sldId id="267" r:id="rId30"/>
    <p:sldId id="269" r:id="rId31"/>
    <p:sldId id="270" r:id="rId32"/>
    <p:sldId id="374" r:id="rId33"/>
    <p:sldId id="273" r:id="rId34"/>
    <p:sldId id="318" r:id="rId35"/>
    <p:sldId id="275" r:id="rId36"/>
    <p:sldId id="319" r:id="rId37"/>
    <p:sldId id="274" r:id="rId38"/>
    <p:sldId id="335" r:id="rId39"/>
    <p:sldId id="325" r:id="rId40"/>
    <p:sldId id="272" r:id="rId41"/>
    <p:sldId id="342" r:id="rId42"/>
    <p:sldId id="375" r:id="rId43"/>
    <p:sldId id="321" r:id="rId44"/>
    <p:sldId id="332" r:id="rId45"/>
    <p:sldId id="328" r:id="rId46"/>
    <p:sldId id="334" r:id="rId47"/>
    <p:sldId id="338" r:id="rId48"/>
    <p:sldId id="343" r:id="rId49"/>
    <p:sldId id="346" r:id="rId50"/>
    <p:sldId id="354" r:id="rId51"/>
    <p:sldId id="385" r:id="rId52"/>
    <p:sldId id="386" r:id="rId53"/>
    <p:sldId id="381" r:id="rId54"/>
    <p:sldId id="389" r:id="rId55"/>
    <p:sldId id="391" r:id="rId56"/>
    <p:sldId id="380" r:id="rId57"/>
    <p:sldId id="387" r:id="rId58"/>
    <p:sldId id="379" r:id="rId59"/>
    <p:sldId id="378" r:id="rId60"/>
    <p:sldId id="377" r:id="rId61"/>
    <p:sldId id="376" r:id="rId62"/>
    <p:sldId id="341" r:id="rId63"/>
    <p:sldId id="329" r:id="rId64"/>
    <p:sldId id="363" r:id="rId65"/>
    <p:sldId id="287" r:id="rId6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72890D-25DB-8900-AB65-1D53E6351E02}" v="16" dt="2022-12-01T10:03:28.474"/>
    <p1510:client id="{3800CDF1-A7D3-4064-AB33-4DBD84F73E5E}" v="6" dt="2022-11-27T21:55:44.535"/>
    <p1510:client id="{4DC32CC1-C2E9-20FE-B707-982F47049C2A}" v="569" dt="2022-11-30T11:04:30.057"/>
    <p1510:client id="{6F778CE6-A967-340D-EFAB-9D2453D0AE80}" v="63" dt="2022-12-01T11:21:13.329"/>
    <p1510:client id="{CF7DA1AB-E90D-4B00-A2A1-860E6F0266FE}" v="98" dt="2022-11-28T12:43:38.074"/>
    <p1510:client id="{DE9B604D-49E2-C994-FEDB-FF1DAADC8B9D}" v="632" dt="2022-11-28T11:56:36.765"/>
    <p1510:client id="{F87604D2-A106-852F-43DD-F4AD62CFA8DA}" v="102" dt="2022-12-01T10:58:55.7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9921" autoAdjust="0"/>
  </p:normalViewPr>
  <p:slideViewPr>
    <p:cSldViewPr snapToGrid="0">
      <p:cViewPr varScale="1">
        <p:scale>
          <a:sx n="76" d="100"/>
          <a:sy n="76" d="100"/>
        </p:scale>
        <p:origin x="1236" y="96"/>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63" Type="http://schemas.openxmlformats.org/officeDocument/2006/relationships/slide" Target="slides/slide60.xml"/><Relationship Id="rId68" Type="http://schemas.openxmlformats.org/officeDocument/2006/relationships/presProps" Target="presProps.xml"/><Relationship Id="rId7" Type="http://schemas.openxmlformats.org/officeDocument/2006/relationships/slide" Target="slides/slide4.xml"/><Relationship Id="rId71"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66" Type="http://schemas.openxmlformats.org/officeDocument/2006/relationships/slide" Target="slides/slide63.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61" Type="http://schemas.openxmlformats.org/officeDocument/2006/relationships/slide" Target="slides/slide58.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viewProps" Target="viewProps.xml"/><Relationship Id="rId8" Type="http://schemas.openxmlformats.org/officeDocument/2006/relationships/slide" Target="slides/slide5.xml"/><Relationship Id="rId51" Type="http://schemas.openxmlformats.org/officeDocument/2006/relationships/slide" Target="slides/slide48.xml"/><Relationship Id="rId72" Type="http://schemas.microsoft.com/office/2015/10/relationships/revisionInfo" Target="revisionInfo.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notesMaster" Target="notesMasters/notesMaster1.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2AED98-A3F6-4C4E-8C30-D18F8E9E8C1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C0E8C66-E997-4CA1-96C6-2B9247EADA31}">
      <dgm:prSet/>
      <dgm:spPr/>
      <dgm:t>
        <a:bodyPr/>
        <a:lstStyle/>
        <a:p>
          <a:r>
            <a:rPr lang="en-GB"/>
            <a:t>England and Wales is 10 years old.</a:t>
          </a:r>
          <a:endParaRPr lang="en-US"/>
        </a:p>
      </dgm:t>
    </dgm:pt>
    <dgm:pt modelId="{EACCA0C6-ECC3-42AE-8837-257FC6C60C98}" type="parTrans" cxnId="{A96DFDE9-57D4-43A4-9D3A-A8A22BBFAB9C}">
      <dgm:prSet/>
      <dgm:spPr/>
      <dgm:t>
        <a:bodyPr/>
        <a:lstStyle/>
        <a:p>
          <a:endParaRPr lang="en-US"/>
        </a:p>
      </dgm:t>
    </dgm:pt>
    <dgm:pt modelId="{ACE1D3C2-6E78-483B-880E-AC07F31C3849}" type="sibTrans" cxnId="{A96DFDE9-57D4-43A4-9D3A-A8A22BBFAB9C}">
      <dgm:prSet/>
      <dgm:spPr/>
      <dgm:t>
        <a:bodyPr/>
        <a:lstStyle/>
        <a:p>
          <a:endParaRPr lang="en-US"/>
        </a:p>
      </dgm:t>
    </dgm:pt>
    <dgm:pt modelId="{056AFED7-79CA-4236-836E-CD64EE26283A}">
      <dgm:prSet/>
      <dgm:spPr/>
      <dgm:t>
        <a:bodyPr/>
        <a:lstStyle/>
        <a:p>
          <a:r>
            <a:rPr lang="en-GB"/>
            <a:t>Children under 10 cannot be charged but can be given a:</a:t>
          </a:r>
          <a:endParaRPr lang="en-US"/>
        </a:p>
      </dgm:t>
    </dgm:pt>
    <dgm:pt modelId="{5227695C-3B99-4A25-A649-45A01C09A6D6}" type="parTrans" cxnId="{04F81FE2-8D0C-46D9-9C7D-4F71B5D0429F}">
      <dgm:prSet/>
      <dgm:spPr/>
      <dgm:t>
        <a:bodyPr/>
        <a:lstStyle/>
        <a:p>
          <a:endParaRPr lang="en-US"/>
        </a:p>
      </dgm:t>
    </dgm:pt>
    <dgm:pt modelId="{477D1595-28AE-46E2-BBC0-511D0F5B7670}" type="sibTrans" cxnId="{04F81FE2-8D0C-46D9-9C7D-4F71B5D0429F}">
      <dgm:prSet/>
      <dgm:spPr/>
      <dgm:t>
        <a:bodyPr/>
        <a:lstStyle/>
        <a:p>
          <a:endParaRPr lang="en-US"/>
        </a:p>
      </dgm:t>
    </dgm:pt>
    <dgm:pt modelId="{753531E0-C62D-4906-AD9D-6F2C197F7132}">
      <dgm:prSet/>
      <dgm:spPr/>
      <dgm:t>
        <a:bodyPr/>
        <a:lstStyle/>
        <a:p>
          <a:r>
            <a:rPr lang="en-GB"/>
            <a:t>Local Child Curfew</a:t>
          </a:r>
          <a:endParaRPr lang="en-US"/>
        </a:p>
      </dgm:t>
    </dgm:pt>
    <dgm:pt modelId="{225671D6-9F54-406A-B927-B880D429A101}" type="parTrans" cxnId="{3717205A-A4AB-474D-A2F5-59AFDAD3966E}">
      <dgm:prSet/>
      <dgm:spPr/>
      <dgm:t>
        <a:bodyPr/>
        <a:lstStyle/>
        <a:p>
          <a:endParaRPr lang="en-US"/>
        </a:p>
      </dgm:t>
    </dgm:pt>
    <dgm:pt modelId="{201DB81F-90F6-40B7-853E-1F2A4D1D46AE}" type="sibTrans" cxnId="{3717205A-A4AB-474D-A2F5-59AFDAD3966E}">
      <dgm:prSet/>
      <dgm:spPr/>
      <dgm:t>
        <a:bodyPr/>
        <a:lstStyle/>
        <a:p>
          <a:endParaRPr lang="en-US"/>
        </a:p>
      </dgm:t>
    </dgm:pt>
    <dgm:pt modelId="{3453ECF8-D345-4461-B800-E84E83429620}">
      <dgm:prSet/>
      <dgm:spPr/>
      <dgm:t>
        <a:bodyPr/>
        <a:lstStyle/>
        <a:p>
          <a:r>
            <a:rPr lang="en-GB"/>
            <a:t>Child Safety Order</a:t>
          </a:r>
          <a:endParaRPr lang="en-US"/>
        </a:p>
      </dgm:t>
    </dgm:pt>
    <dgm:pt modelId="{4AD31FE6-D7CC-4D56-9467-5540CF18B667}" type="parTrans" cxnId="{3BB3A1A1-959B-4049-B429-A3C2D4814A1D}">
      <dgm:prSet/>
      <dgm:spPr/>
      <dgm:t>
        <a:bodyPr/>
        <a:lstStyle/>
        <a:p>
          <a:endParaRPr lang="en-US"/>
        </a:p>
      </dgm:t>
    </dgm:pt>
    <dgm:pt modelId="{36BF8018-F9F0-4CFA-955E-50E178CE4937}" type="sibTrans" cxnId="{3BB3A1A1-959B-4049-B429-A3C2D4814A1D}">
      <dgm:prSet/>
      <dgm:spPr/>
      <dgm:t>
        <a:bodyPr/>
        <a:lstStyle/>
        <a:p>
          <a:endParaRPr lang="en-US"/>
        </a:p>
      </dgm:t>
    </dgm:pt>
    <dgm:pt modelId="{A7B57A49-3CEB-4130-B433-D733D6B8BA3D}">
      <dgm:prSet/>
      <dgm:spPr/>
      <dgm:t>
        <a:bodyPr/>
        <a:lstStyle/>
        <a:p>
          <a:r>
            <a:rPr lang="en-GB"/>
            <a:t>Parents can also be held responsible</a:t>
          </a:r>
          <a:endParaRPr lang="en-US"/>
        </a:p>
      </dgm:t>
    </dgm:pt>
    <dgm:pt modelId="{6AECE41A-3158-4E66-BA9C-FF9011F657BB}" type="parTrans" cxnId="{ECDF6057-F53B-4651-BCF6-7D69E20AE2B6}">
      <dgm:prSet/>
      <dgm:spPr/>
      <dgm:t>
        <a:bodyPr/>
        <a:lstStyle/>
        <a:p>
          <a:endParaRPr lang="en-US"/>
        </a:p>
      </dgm:t>
    </dgm:pt>
    <dgm:pt modelId="{EB87252D-FC4A-438A-BAC5-C8C17ECF891E}" type="sibTrans" cxnId="{ECDF6057-F53B-4651-BCF6-7D69E20AE2B6}">
      <dgm:prSet/>
      <dgm:spPr/>
      <dgm:t>
        <a:bodyPr/>
        <a:lstStyle/>
        <a:p>
          <a:endParaRPr lang="en-US"/>
        </a:p>
      </dgm:t>
    </dgm:pt>
    <dgm:pt modelId="{EBC3CA78-38A6-40DC-BA6C-F672CE9DEF8E}" type="pres">
      <dgm:prSet presAssocID="{8C2AED98-A3F6-4C4E-8C30-D18F8E9E8C1D}" presName="vert0" presStyleCnt="0">
        <dgm:presLayoutVars>
          <dgm:dir/>
          <dgm:animOne val="branch"/>
          <dgm:animLvl val="lvl"/>
        </dgm:presLayoutVars>
      </dgm:prSet>
      <dgm:spPr/>
    </dgm:pt>
    <dgm:pt modelId="{9E9AD8BA-06E2-4679-85E4-402108D19E6D}" type="pres">
      <dgm:prSet presAssocID="{6C0E8C66-E997-4CA1-96C6-2B9247EADA31}" presName="thickLine" presStyleLbl="alignNode1" presStyleIdx="0" presStyleCnt="5"/>
      <dgm:spPr/>
    </dgm:pt>
    <dgm:pt modelId="{7A0348E6-4E6B-4E35-A754-B91133E09EBA}" type="pres">
      <dgm:prSet presAssocID="{6C0E8C66-E997-4CA1-96C6-2B9247EADA31}" presName="horz1" presStyleCnt="0"/>
      <dgm:spPr/>
    </dgm:pt>
    <dgm:pt modelId="{805D8F2D-452F-4814-92A5-8B5ABF458F2A}" type="pres">
      <dgm:prSet presAssocID="{6C0E8C66-E997-4CA1-96C6-2B9247EADA31}" presName="tx1" presStyleLbl="revTx" presStyleIdx="0" presStyleCnt="5"/>
      <dgm:spPr/>
    </dgm:pt>
    <dgm:pt modelId="{118BE665-A6D2-41D2-B784-7567BF2E4FCF}" type="pres">
      <dgm:prSet presAssocID="{6C0E8C66-E997-4CA1-96C6-2B9247EADA31}" presName="vert1" presStyleCnt="0"/>
      <dgm:spPr/>
    </dgm:pt>
    <dgm:pt modelId="{305D2F6F-3870-42D6-8097-8D16E7D3DECA}" type="pres">
      <dgm:prSet presAssocID="{056AFED7-79CA-4236-836E-CD64EE26283A}" presName="thickLine" presStyleLbl="alignNode1" presStyleIdx="1" presStyleCnt="5"/>
      <dgm:spPr/>
    </dgm:pt>
    <dgm:pt modelId="{9EFAC877-250A-416B-BAA8-78697A9D0233}" type="pres">
      <dgm:prSet presAssocID="{056AFED7-79CA-4236-836E-CD64EE26283A}" presName="horz1" presStyleCnt="0"/>
      <dgm:spPr/>
    </dgm:pt>
    <dgm:pt modelId="{88C80361-41D6-4E9A-B526-F147489EEA57}" type="pres">
      <dgm:prSet presAssocID="{056AFED7-79CA-4236-836E-CD64EE26283A}" presName="tx1" presStyleLbl="revTx" presStyleIdx="1" presStyleCnt="5"/>
      <dgm:spPr/>
    </dgm:pt>
    <dgm:pt modelId="{52E18CEB-E9F0-4F7F-A8E5-8E40859A047A}" type="pres">
      <dgm:prSet presAssocID="{056AFED7-79CA-4236-836E-CD64EE26283A}" presName="vert1" presStyleCnt="0"/>
      <dgm:spPr/>
    </dgm:pt>
    <dgm:pt modelId="{CB68CB73-F401-44C0-A940-0DA85AA131D9}" type="pres">
      <dgm:prSet presAssocID="{753531E0-C62D-4906-AD9D-6F2C197F7132}" presName="thickLine" presStyleLbl="alignNode1" presStyleIdx="2" presStyleCnt="5"/>
      <dgm:spPr/>
    </dgm:pt>
    <dgm:pt modelId="{3A97E4D1-D005-46BF-939E-628F02623394}" type="pres">
      <dgm:prSet presAssocID="{753531E0-C62D-4906-AD9D-6F2C197F7132}" presName="horz1" presStyleCnt="0"/>
      <dgm:spPr/>
    </dgm:pt>
    <dgm:pt modelId="{B193E328-A447-4110-95A1-5EDFF1360A0F}" type="pres">
      <dgm:prSet presAssocID="{753531E0-C62D-4906-AD9D-6F2C197F7132}" presName="tx1" presStyleLbl="revTx" presStyleIdx="2" presStyleCnt="5"/>
      <dgm:spPr/>
    </dgm:pt>
    <dgm:pt modelId="{186FBD07-3CFF-4CEC-B8D4-C54DBB059D4A}" type="pres">
      <dgm:prSet presAssocID="{753531E0-C62D-4906-AD9D-6F2C197F7132}" presName="vert1" presStyleCnt="0"/>
      <dgm:spPr/>
    </dgm:pt>
    <dgm:pt modelId="{304168FB-2EE5-453E-B97E-D5918D0BD0C6}" type="pres">
      <dgm:prSet presAssocID="{3453ECF8-D345-4461-B800-E84E83429620}" presName="thickLine" presStyleLbl="alignNode1" presStyleIdx="3" presStyleCnt="5"/>
      <dgm:spPr/>
    </dgm:pt>
    <dgm:pt modelId="{530AEF7F-AC32-45DE-B6BB-527BB87961EF}" type="pres">
      <dgm:prSet presAssocID="{3453ECF8-D345-4461-B800-E84E83429620}" presName="horz1" presStyleCnt="0"/>
      <dgm:spPr/>
    </dgm:pt>
    <dgm:pt modelId="{F129BFA3-66B7-465C-9185-B0E9DA72545F}" type="pres">
      <dgm:prSet presAssocID="{3453ECF8-D345-4461-B800-E84E83429620}" presName="tx1" presStyleLbl="revTx" presStyleIdx="3" presStyleCnt="5"/>
      <dgm:spPr/>
    </dgm:pt>
    <dgm:pt modelId="{133D85F4-E986-4209-AA6F-0F258C9A96DB}" type="pres">
      <dgm:prSet presAssocID="{3453ECF8-D345-4461-B800-E84E83429620}" presName="vert1" presStyleCnt="0"/>
      <dgm:spPr/>
    </dgm:pt>
    <dgm:pt modelId="{8363B8A0-FACF-4038-B977-802ACA9E359F}" type="pres">
      <dgm:prSet presAssocID="{A7B57A49-3CEB-4130-B433-D733D6B8BA3D}" presName="thickLine" presStyleLbl="alignNode1" presStyleIdx="4" presStyleCnt="5"/>
      <dgm:spPr/>
    </dgm:pt>
    <dgm:pt modelId="{F6C76A7B-B231-4BE4-83B1-8E4472749488}" type="pres">
      <dgm:prSet presAssocID="{A7B57A49-3CEB-4130-B433-D733D6B8BA3D}" presName="horz1" presStyleCnt="0"/>
      <dgm:spPr/>
    </dgm:pt>
    <dgm:pt modelId="{AD289127-DDDA-4D5D-8844-F4214D146B8A}" type="pres">
      <dgm:prSet presAssocID="{A7B57A49-3CEB-4130-B433-D733D6B8BA3D}" presName="tx1" presStyleLbl="revTx" presStyleIdx="4" presStyleCnt="5"/>
      <dgm:spPr/>
    </dgm:pt>
    <dgm:pt modelId="{871DC91B-ECCE-4917-BA69-A2DD4A5483D0}" type="pres">
      <dgm:prSet presAssocID="{A7B57A49-3CEB-4130-B433-D733D6B8BA3D}" presName="vert1" presStyleCnt="0"/>
      <dgm:spPr/>
    </dgm:pt>
  </dgm:ptLst>
  <dgm:cxnLst>
    <dgm:cxn modelId="{8418E425-F1CB-4988-B034-0FA844B07B03}" type="presOf" srcId="{753531E0-C62D-4906-AD9D-6F2C197F7132}" destId="{B193E328-A447-4110-95A1-5EDFF1360A0F}" srcOrd="0" destOrd="0" presId="urn:microsoft.com/office/officeart/2008/layout/LinedList"/>
    <dgm:cxn modelId="{4B9DAA60-EC80-42C5-8924-FE0657404AE8}" type="presOf" srcId="{A7B57A49-3CEB-4130-B433-D733D6B8BA3D}" destId="{AD289127-DDDA-4D5D-8844-F4214D146B8A}" srcOrd="0" destOrd="0" presId="urn:microsoft.com/office/officeart/2008/layout/LinedList"/>
    <dgm:cxn modelId="{ECDF6057-F53B-4651-BCF6-7D69E20AE2B6}" srcId="{8C2AED98-A3F6-4C4E-8C30-D18F8E9E8C1D}" destId="{A7B57A49-3CEB-4130-B433-D733D6B8BA3D}" srcOrd="4" destOrd="0" parTransId="{6AECE41A-3158-4E66-BA9C-FF9011F657BB}" sibTransId="{EB87252D-FC4A-438A-BAC5-C8C17ECF891E}"/>
    <dgm:cxn modelId="{3717205A-A4AB-474D-A2F5-59AFDAD3966E}" srcId="{8C2AED98-A3F6-4C4E-8C30-D18F8E9E8C1D}" destId="{753531E0-C62D-4906-AD9D-6F2C197F7132}" srcOrd="2" destOrd="0" parTransId="{225671D6-9F54-406A-B927-B880D429A101}" sibTransId="{201DB81F-90F6-40B7-853E-1F2A4D1D46AE}"/>
    <dgm:cxn modelId="{AB7F388A-B2BE-4460-88E9-AC015880ADCC}" type="presOf" srcId="{8C2AED98-A3F6-4C4E-8C30-D18F8E9E8C1D}" destId="{EBC3CA78-38A6-40DC-BA6C-F672CE9DEF8E}" srcOrd="0" destOrd="0" presId="urn:microsoft.com/office/officeart/2008/layout/LinedList"/>
    <dgm:cxn modelId="{249BD68E-E3C5-495B-8C77-6C58E43A3FB6}" type="presOf" srcId="{056AFED7-79CA-4236-836E-CD64EE26283A}" destId="{88C80361-41D6-4E9A-B526-F147489EEA57}" srcOrd="0" destOrd="0" presId="urn:microsoft.com/office/officeart/2008/layout/LinedList"/>
    <dgm:cxn modelId="{3BB3A1A1-959B-4049-B429-A3C2D4814A1D}" srcId="{8C2AED98-A3F6-4C4E-8C30-D18F8E9E8C1D}" destId="{3453ECF8-D345-4461-B800-E84E83429620}" srcOrd="3" destOrd="0" parTransId="{4AD31FE6-D7CC-4D56-9467-5540CF18B667}" sibTransId="{36BF8018-F9F0-4CFA-955E-50E178CE4937}"/>
    <dgm:cxn modelId="{62D540DF-ADAD-4A35-ABAB-3846412CAC5F}" type="presOf" srcId="{3453ECF8-D345-4461-B800-E84E83429620}" destId="{F129BFA3-66B7-465C-9185-B0E9DA72545F}" srcOrd="0" destOrd="0" presId="urn:microsoft.com/office/officeart/2008/layout/LinedList"/>
    <dgm:cxn modelId="{04F81FE2-8D0C-46D9-9C7D-4F71B5D0429F}" srcId="{8C2AED98-A3F6-4C4E-8C30-D18F8E9E8C1D}" destId="{056AFED7-79CA-4236-836E-CD64EE26283A}" srcOrd="1" destOrd="0" parTransId="{5227695C-3B99-4A25-A649-45A01C09A6D6}" sibTransId="{477D1595-28AE-46E2-BBC0-511D0F5B7670}"/>
    <dgm:cxn modelId="{716478E4-2CFA-4A7E-BB3B-27884CBE1A30}" type="presOf" srcId="{6C0E8C66-E997-4CA1-96C6-2B9247EADA31}" destId="{805D8F2D-452F-4814-92A5-8B5ABF458F2A}" srcOrd="0" destOrd="0" presId="urn:microsoft.com/office/officeart/2008/layout/LinedList"/>
    <dgm:cxn modelId="{A96DFDE9-57D4-43A4-9D3A-A8A22BBFAB9C}" srcId="{8C2AED98-A3F6-4C4E-8C30-D18F8E9E8C1D}" destId="{6C0E8C66-E997-4CA1-96C6-2B9247EADA31}" srcOrd="0" destOrd="0" parTransId="{EACCA0C6-ECC3-42AE-8837-257FC6C60C98}" sibTransId="{ACE1D3C2-6E78-483B-880E-AC07F31C3849}"/>
    <dgm:cxn modelId="{E1522751-CF47-4819-89A5-B9C5CA889364}" type="presParOf" srcId="{EBC3CA78-38A6-40DC-BA6C-F672CE9DEF8E}" destId="{9E9AD8BA-06E2-4679-85E4-402108D19E6D}" srcOrd="0" destOrd="0" presId="urn:microsoft.com/office/officeart/2008/layout/LinedList"/>
    <dgm:cxn modelId="{FA7D9685-83F4-405B-961E-E21E6256F095}" type="presParOf" srcId="{EBC3CA78-38A6-40DC-BA6C-F672CE9DEF8E}" destId="{7A0348E6-4E6B-4E35-A754-B91133E09EBA}" srcOrd="1" destOrd="0" presId="urn:microsoft.com/office/officeart/2008/layout/LinedList"/>
    <dgm:cxn modelId="{165907D8-F45B-4B47-AF6F-C65094BA771A}" type="presParOf" srcId="{7A0348E6-4E6B-4E35-A754-B91133E09EBA}" destId="{805D8F2D-452F-4814-92A5-8B5ABF458F2A}" srcOrd="0" destOrd="0" presId="urn:microsoft.com/office/officeart/2008/layout/LinedList"/>
    <dgm:cxn modelId="{D1E76C5F-34FF-41B9-99B9-00A1C231AE56}" type="presParOf" srcId="{7A0348E6-4E6B-4E35-A754-B91133E09EBA}" destId="{118BE665-A6D2-41D2-B784-7567BF2E4FCF}" srcOrd="1" destOrd="0" presId="urn:microsoft.com/office/officeart/2008/layout/LinedList"/>
    <dgm:cxn modelId="{8124A48D-07DC-4BA5-AFB5-63B0E8F578E2}" type="presParOf" srcId="{EBC3CA78-38A6-40DC-BA6C-F672CE9DEF8E}" destId="{305D2F6F-3870-42D6-8097-8D16E7D3DECA}" srcOrd="2" destOrd="0" presId="urn:microsoft.com/office/officeart/2008/layout/LinedList"/>
    <dgm:cxn modelId="{1D6C300A-A884-4616-9E78-D341C704E5E4}" type="presParOf" srcId="{EBC3CA78-38A6-40DC-BA6C-F672CE9DEF8E}" destId="{9EFAC877-250A-416B-BAA8-78697A9D0233}" srcOrd="3" destOrd="0" presId="urn:microsoft.com/office/officeart/2008/layout/LinedList"/>
    <dgm:cxn modelId="{BC2BEABF-9C8F-4567-8E26-33D557DB17D7}" type="presParOf" srcId="{9EFAC877-250A-416B-BAA8-78697A9D0233}" destId="{88C80361-41D6-4E9A-B526-F147489EEA57}" srcOrd="0" destOrd="0" presId="urn:microsoft.com/office/officeart/2008/layout/LinedList"/>
    <dgm:cxn modelId="{2E0F26ED-DA25-42C8-ABB7-4499BA23F5F4}" type="presParOf" srcId="{9EFAC877-250A-416B-BAA8-78697A9D0233}" destId="{52E18CEB-E9F0-4F7F-A8E5-8E40859A047A}" srcOrd="1" destOrd="0" presId="urn:microsoft.com/office/officeart/2008/layout/LinedList"/>
    <dgm:cxn modelId="{A6D468D8-3C95-47EF-BD58-5E4A5D0C4A76}" type="presParOf" srcId="{EBC3CA78-38A6-40DC-BA6C-F672CE9DEF8E}" destId="{CB68CB73-F401-44C0-A940-0DA85AA131D9}" srcOrd="4" destOrd="0" presId="urn:microsoft.com/office/officeart/2008/layout/LinedList"/>
    <dgm:cxn modelId="{F11B2709-D8AC-4510-92CF-76996753BBAF}" type="presParOf" srcId="{EBC3CA78-38A6-40DC-BA6C-F672CE9DEF8E}" destId="{3A97E4D1-D005-46BF-939E-628F02623394}" srcOrd="5" destOrd="0" presId="urn:microsoft.com/office/officeart/2008/layout/LinedList"/>
    <dgm:cxn modelId="{F9EA3344-E4EE-4628-A258-14FBF7E043F2}" type="presParOf" srcId="{3A97E4D1-D005-46BF-939E-628F02623394}" destId="{B193E328-A447-4110-95A1-5EDFF1360A0F}" srcOrd="0" destOrd="0" presId="urn:microsoft.com/office/officeart/2008/layout/LinedList"/>
    <dgm:cxn modelId="{4049AE5E-232D-469F-8535-61F3AD702AEA}" type="presParOf" srcId="{3A97E4D1-D005-46BF-939E-628F02623394}" destId="{186FBD07-3CFF-4CEC-B8D4-C54DBB059D4A}" srcOrd="1" destOrd="0" presId="urn:microsoft.com/office/officeart/2008/layout/LinedList"/>
    <dgm:cxn modelId="{E9FC215A-92E6-4612-B04D-6F4C69341CDD}" type="presParOf" srcId="{EBC3CA78-38A6-40DC-BA6C-F672CE9DEF8E}" destId="{304168FB-2EE5-453E-B97E-D5918D0BD0C6}" srcOrd="6" destOrd="0" presId="urn:microsoft.com/office/officeart/2008/layout/LinedList"/>
    <dgm:cxn modelId="{CDEB6279-30E3-455F-A2CE-4F1C9321B91D}" type="presParOf" srcId="{EBC3CA78-38A6-40DC-BA6C-F672CE9DEF8E}" destId="{530AEF7F-AC32-45DE-B6BB-527BB87961EF}" srcOrd="7" destOrd="0" presId="urn:microsoft.com/office/officeart/2008/layout/LinedList"/>
    <dgm:cxn modelId="{9F61585D-DB80-45FD-BD63-56517BA17A35}" type="presParOf" srcId="{530AEF7F-AC32-45DE-B6BB-527BB87961EF}" destId="{F129BFA3-66B7-465C-9185-B0E9DA72545F}" srcOrd="0" destOrd="0" presId="urn:microsoft.com/office/officeart/2008/layout/LinedList"/>
    <dgm:cxn modelId="{5EC3E530-87A5-4A6F-841E-38E80E322529}" type="presParOf" srcId="{530AEF7F-AC32-45DE-B6BB-527BB87961EF}" destId="{133D85F4-E986-4209-AA6F-0F258C9A96DB}" srcOrd="1" destOrd="0" presId="urn:microsoft.com/office/officeart/2008/layout/LinedList"/>
    <dgm:cxn modelId="{C3D6FD24-6FED-4E6F-95D6-43987E4DEA13}" type="presParOf" srcId="{EBC3CA78-38A6-40DC-BA6C-F672CE9DEF8E}" destId="{8363B8A0-FACF-4038-B977-802ACA9E359F}" srcOrd="8" destOrd="0" presId="urn:microsoft.com/office/officeart/2008/layout/LinedList"/>
    <dgm:cxn modelId="{1086CD2D-E534-4556-88A1-265188AC520C}" type="presParOf" srcId="{EBC3CA78-38A6-40DC-BA6C-F672CE9DEF8E}" destId="{F6C76A7B-B231-4BE4-83B1-8E4472749488}" srcOrd="9" destOrd="0" presId="urn:microsoft.com/office/officeart/2008/layout/LinedList"/>
    <dgm:cxn modelId="{AF328F81-347B-4029-835C-4F8D72DB54D5}" type="presParOf" srcId="{F6C76A7B-B231-4BE4-83B1-8E4472749488}" destId="{AD289127-DDDA-4D5D-8844-F4214D146B8A}" srcOrd="0" destOrd="0" presId="urn:microsoft.com/office/officeart/2008/layout/LinedList"/>
    <dgm:cxn modelId="{AAD1485F-B509-407A-8797-6655C91FF96A}" type="presParOf" srcId="{F6C76A7B-B231-4BE4-83B1-8E4472749488}" destId="{871DC91B-ECCE-4917-BA69-A2DD4A5483D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79EACD1-6514-4496-B9E4-8BD2C9F3926D}"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0658BCA7-3D66-499A-92C3-28F4EBC255DB}">
      <dgm:prSet/>
      <dgm:spPr/>
      <dgm:t>
        <a:bodyPr/>
        <a:lstStyle/>
        <a:p>
          <a:r>
            <a:rPr lang="en-GB"/>
            <a:t>Criminal responsibility is 8 years old. All children over 8 can be arrested &amp; charged for a crime.</a:t>
          </a:r>
          <a:endParaRPr lang="en-US"/>
        </a:p>
      </dgm:t>
    </dgm:pt>
    <dgm:pt modelId="{54E0DAB3-81A8-4769-A259-153031D60E9A}" type="parTrans" cxnId="{9452D954-A2DF-447C-9542-F6702A497517}">
      <dgm:prSet/>
      <dgm:spPr/>
      <dgm:t>
        <a:bodyPr/>
        <a:lstStyle/>
        <a:p>
          <a:endParaRPr lang="en-US"/>
        </a:p>
      </dgm:t>
    </dgm:pt>
    <dgm:pt modelId="{033954D6-8680-4ED9-B250-C8C1B075772A}" type="sibTrans" cxnId="{9452D954-A2DF-447C-9542-F6702A497517}">
      <dgm:prSet/>
      <dgm:spPr/>
      <dgm:t>
        <a:bodyPr/>
        <a:lstStyle/>
        <a:p>
          <a:endParaRPr lang="en-US"/>
        </a:p>
      </dgm:t>
    </dgm:pt>
    <dgm:pt modelId="{920CB5B5-9C40-4995-9EBE-7E6F083F623E}">
      <dgm:prSet/>
      <dgm:spPr/>
      <dgm:t>
        <a:bodyPr/>
        <a:lstStyle/>
        <a:p>
          <a:r>
            <a:rPr lang="en-GB"/>
            <a:t>The age of criminal prosecution is 12 years old.</a:t>
          </a:r>
          <a:endParaRPr lang="en-US"/>
        </a:p>
      </dgm:t>
    </dgm:pt>
    <dgm:pt modelId="{4B6BE8EC-E00B-4A50-A07C-6208286D9784}" type="parTrans" cxnId="{82D5E8AE-A97B-4A8C-8270-393E8653570C}">
      <dgm:prSet/>
      <dgm:spPr/>
      <dgm:t>
        <a:bodyPr/>
        <a:lstStyle/>
        <a:p>
          <a:endParaRPr lang="en-US"/>
        </a:p>
      </dgm:t>
    </dgm:pt>
    <dgm:pt modelId="{69618E86-B4B9-47ED-9D85-88BC0AF57F2A}" type="sibTrans" cxnId="{82D5E8AE-A97B-4A8C-8270-393E8653570C}">
      <dgm:prSet/>
      <dgm:spPr/>
      <dgm:t>
        <a:bodyPr/>
        <a:lstStyle/>
        <a:p>
          <a:endParaRPr lang="en-US"/>
        </a:p>
      </dgm:t>
    </dgm:pt>
    <dgm:pt modelId="{3C1E8FEA-69CE-48EF-8B6D-04AE516A1F62}">
      <dgm:prSet/>
      <dgm:spPr/>
      <dgm:t>
        <a:bodyPr/>
        <a:lstStyle/>
        <a:p>
          <a:r>
            <a:rPr lang="en-GB"/>
            <a:t>Children aged between 8 and 11 cases are dealt in a Children's Hearing.  </a:t>
          </a:r>
          <a:endParaRPr lang="en-US"/>
        </a:p>
      </dgm:t>
    </dgm:pt>
    <dgm:pt modelId="{605BA46B-663E-48B8-A198-D96A1428542C}" type="parTrans" cxnId="{708758F1-4A87-4806-BC18-8702A5B093C1}">
      <dgm:prSet/>
      <dgm:spPr/>
      <dgm:t>
        <a:bodyPr/>
        <a:lstStyle/>
        <a:p>
          <a:endParaRPr lang="en-US"/>
        </a:p>
      </dgm:t>
    </dgm:pt>
    <dgm:pt modelId="{FCFD74E4-CE92-4A2D-8AAB-AA0A55879B3F}" type="sibTrans" cxnId="{708758F1-4A87-4806-BC18-8702A5B093C1}">
      <dgm:prSet/>
      <dgm:spPr/>
      <dgm:t>
        <a:bodyPr/>
        <a:lstStyle/>
        <a:p>
          <a:endParaRPr lang="en-US"/>
        </a:p>
      </dgm:t>
    </dgm:pt>
    <dgm:pt modelId="{698D6AC3-8057-4134-9D9A-72C0E560B34F}">
      <dgm:prSet/>
      <dgm:spPr/>
      <dgm:t>
        <a:bodyPr/>
        <a:lstStyle/>
        <a:p>
          <a:r>
            <a:rPr lang="en-GB"/>
            <a:t>Children aged 12 to 16 can be taken to court but only for serious crimes</a:t>
          </a:r>
          <a:endParaRPr lang="en-US"/>
        </a:p>
      </dgm:t>
    </dgm:pt>
    <dgm:pt modelId="{32836683-E715-46E4-96BD-9EA59BB50B70}" type="parTrans" cxnId="{AAA89B4E-6880-4490-A3CA-15E63FAABEE4}">
      <dgm:prSet/>
      <dgm:spPr/>
      <dgm:t>
        <a:bodyPr/>
        <a:lstStyle/>
        <a:p>
          <a:endParaRPr lang="en-US"/>
        </a:p>
      </dgm:t>
    </dgm:pt>
    <dgm:pt modelId="{73BD1246-FE1A-4A06-BC26-A1F9E0B5A186}" type="sibTrans" cxnId="{AAA89B4E-6880-4490-A3CA-15E63FAABEE4}">
      <dgm:prSet/>
      <dgm:spPr/>
      <dgm:t>
        <a:bodyPr/>
        <a:lstStyle/>
        <a:p>
          <a:endParaRPr lang="en-US"/>
        </a:p>
      </dgm:t>
    </dgm:pt>
    <dgm:pt modelId="{BD6ACC4E-3787-4615-B03C-7897C5B321EB}" type="pres">
      <dgm:prSet presAssocID="{579EACD1-6514-4496-B9E4-8BD2C9F3926D}" presName="vert0" presStyleCnt="0">
        <dgm:presLayoutVars>
          <dgm:dir/>
          <dgm:animOne val="branch"/>
          <dgm:animLvl val="lvl"/>
        </dgm:presLayoutVars>
      </dgm:prSet>
      <dgm:spPr/>
    </dgm:pt>
    <dgm:pt modelId="{5A0550EE-EE07-4973-AD47-165B214E7478}" type="pres">
      <dgm:prSet presAssocID="{0658BCA7-3D66-499A-92C3-28F4EBC255DB}" presName="thickLine" presStyleLbl="alignNode1" presStyleIdx="0" presStyleCnt="4"/>
      <dgm:spPr/>
    </dgm:pt>
    <dgm:pt modelId="{A28AEACA-310C-4B73-9DA5-7821A3FE8B93}" type="pres">
      <dgm:prSet presAssocID="{0658BCA7-3D66-499A-92C3-28F4EBC255DB}" presName="horz1" presStyleCnt="0"/>
      <dgm:spPr/>
    </dgm:pt>
    <dgm:pt modelId="{66CD1BB8-56A1-43AB-9AC9-839CC5C302D1}" type="pres">
      <dgm:prSet presAssocID="{0658BCA7-3D66-499A-92C3-28F4EBC255DB}" presName="tx1" presStyleLbl="revTx" presStyleIdx="0" presStyleCnt="4"/>
      <dgm:spPr/>
    </dgm:pt>
    <dgm:pt modelId="{1BB57969-8E99-4948-94B9-BC9F87CEBF6F}" type="pres">
      <dgm:prSet presAssocID="{0658BCA7-3D66-499A-92C3-28F4EBC255DB}" presName="vert1" presStyleCnt="0"/>
      <dgm:spPr/>
    </dgm:pt>
    <dgm:pt modelId="{B27E6491-2C4E-47B2-B891-63C607EF1DD3}" type="pres">
      <dgm:prSet presAssocID="{920CB5B5-9C40-4995-9EBE-7E6F083F623E}" presName="thickLine" presStyleLbl="alignNode1" presStyleIdx="1" presStyleCnt="4"/>
      <dgm:spPr/>
    </dgm:pt>
    <dgm:pt modelId="{4D9FDF0B-F14B-4AAC-BA26-C615C63BAF5E}" type="pres">
      <dgm:prSet presAssocID="{920CB5B5-9C40-4995-9EBE-7E6F083F623E}" presName="horz1" presStyleCnt="0"/>
      <dgm:spPr/>
    </dgm:pt>
    <dgm:pt modelId="{8910B448-5791-4201-B453-6069257BC518}" type="pres">
      <dgm:prSet presAssocID="{920CB5B5-9C40-4995-9EBE-7E6F083F623E}" presName="tx1" presStyleLbl="revTx" presStyleIdx="1" presStyleCnt="4"/>
      <dgm:spPr/>
    </dgm:pt>
    <dgm:pt modelId="{F16C4ABD-2829-4715-B44D-A6D9DA4D0AFD}" type="pres">
      <dgm:prSet presAssocID="{920CB5B5-9C40-4995-9EBE-7E6F083F623E}" presName="vert1" presStyleCnt="0"/>
      <dgm:spPr/>
    </dgm:pt>
    <dgm:pt modelId="{CEE6B441-FE43-4957-98C7-19266F71DDD7}" type="pres">
      <dgm:prSet presAssocID="{3C1E8FEA-69CE-48EF-8B6D-04AE516A1F62}" presName="thickLine" presStyleLbl="alignNode1" presStyleIdx="2" presStyleCnt="4"/>
      <dgm:spPr/>
    </dgm:pt>
    <dgm:pt modelId="{FF372D81-1F41-43D8-8BB0-54ADA8317112}" type="pres">
      <dgm:prSet presAssocID="{3C1E8FEA-69CE-48EF-8B6D-04AE516A1F62}" presName="horz1" presStyleCnt="0"/>
      <dgm:spPr/>
    </dgm:pt>
    <dgm:pt modelId="{D925FC6A-4BB4-4796-A6E2-6535207AE81E}" type="pres">
      <dgm:prSet presAssocID="{3C1E8FEA-69CE-48EF-8B6D-04AE516A1F62}" presName="tx1" presStyleLbl="revTx" presStyleIdx="2" presStyleCnt="4"/>
      <dgm:spPr/>
    </dgm:pt>
    <dgm:pt modelId="{3D6CAB6F-0F49-4A4C-8165-7AF278FA2977}" type="pres">
      <dgm:prSet presAssocID="{3C1E8FEA-69CE-48EF-8B6D-04AE516A1F62}" presName="vert1" presStyleCnt="0"/>
      <dgm:spPr/>
    </dgm:pt>
    <dgm:pt modelId="{3D8C63D9-8F9D-426D-AEC7-08E2957BACD6}" type="pres">
      <dgm:prSet presAssocID="{698D6AC3-8057-4134-9D9A-72C0E560B34F}" presName="thickLine" presStyleLbl="alignNode1" presStyleIdx="3" presStyleCnt="4"/>
      <dgm:spPr/>
    </dgm:pt>
    <dgm:pt modelId="{2FF2BDC8-7741-4913-91DE-2014B1BFCE3C}" type="pres">
      <dgm:prSet presAssocID="{698D6AC3-8057-4134-9D9A-72C0E560B34F}" presName="horz1" presStyleCnt="0"/>
      <dgm:spPr/>
    </dgm:pt>
    <dgm:pt modelId="{A91146CA-AA62-44F6-BA84-43A8E2C35644}" type="pres">
      <dgm:prSet presAssocID="{698D6AC3-8057-4134-9D9A-72C0E560B34F}" presName="tx1" presStyleLbl="revTx" presStyleIdx="3" presStyleCnt="4"/>
      <dgm:spPr/>
    </dgm:pt>
    <dgm:pt modelId="{69D280E7-3A7B-4194-9A19-21259A245861}" type="pres">
      <dgm:prSet presAssocID="{698D6AC3-8057-4134-9D9A-72C0E560B34F}" presName="vert1" presStyleCnt="0"/>
      <dgm:spPr/>
    </dgm:pt>
  </dgm:ptLst>
  <dgm:cxnLst>
    <dgm:cxn modelId="{CBB19537-A6B5-4A6D-B40A-C5A957B1A8C1}" type="presOf" srcId="{579EACD1-6514-4496-B9E4-8BD2C9F3926D}" destId="{BD6ACC4E-3787-4615-B03C-7897C5B321EB}" srcOrd="0" destOrd="0" presId="urn:microsoft.com/office/officeart/2008/layout/LinedList"/>
    <dgm:cxn modelId="{AAA89B4E-6880-4490-A3CA-15E63FAABEE4}" srcId="{579EACD1-6514-4496-B9E4-8BD2C9F3926D}" destId="{698D6AC3-8057-4134-9D9A-72C0E560B34F}" srcOrd="3" destOrd="0" parTransId="{32836683-E715-46E4-96BD-9EA59BB50B70}" sibTransId="{73BD1246-FE1A-4A06-BC26-A1F9E0B5A186}"/>
    <dgm:cxn modelId="{9452D954-A2DF-447C-9542-F6702A497517}" srcId="{579EACD1-6514-4496-B9E4-8BD2C9F3926D}" destId="{0658BCA7-3D66-499A-92C3-28F4EBC255DB}" srcOrd="0" destOrd="0" parTransId="{54E0DAB3-81A8-4769-A259-153031D60E9A}" sibTransId="{033954D6-8680-4ED9-B250-C8C1B075772A}"/>
    <dgm:cxn modelId="{7CB42D82-6D63-4B04-9D7D-8601E0370E06}" type="presOf" srcId="{3C1E8FEA-69CE-48EF-8B6D-04AE516A1F62}" destId="{D925FC6A-4BB4-4796-A6E2-6535207AE81E}" srcOrd="0" destOrd="0" presId="urn:microsoft.com/office/officeart/2008/layout/LinedList"/>
    <dgm:cxn modelId="{E88F768E-B517-4B44-BECB-38BFDF933FF9}" type="presOf" srcId="{920CB5B5-9C40-4995-9EBE-7E6F083F623E}" destId="{8910B448-5791-4201-B453-6069257BC518}" srcOrd="0" destOrd="0" presId="urn:microsoft.com/office/officeart/2008/layout/LinedList"/>
    <dgm:cxn modelId="{82D5E8AE-A97B-4A8C-8270-393E8653570C}" srcId="{579EACD1-6514-4496-B9E4-8BD2C9F3926D}" destId="{920CB5B5-9C40-4995-9EBE-7E6F083F623E}" srcOrd="1" destOrd="0" parTransId="{4B6BE8EC-E00B-4A50-A07C-6208286D9784}" sibTransId="{69618E86-B4B9-47ED-9D85-88BC0AF57F2A}"/>
    <dgm:cxn modelId="{FA0D82B8-98FD-4873-9FBD-AC38E97184F8}" type="presOf" srcId="{0658BCA7-3D66-499A-92C3-28F4EBC255DB}" destId="{66CD1BB8-56A1-43AB-9AC9-839CC5C302D1}" srcOrd="0" destOrd="0" presId="urn:microsoft.com/office/officeart/2008/layout/LinedList"/>
    <dgm:cxn modelId="{BE02ADD9-9F59-4A61-A536-91499183BC53}" type="presOf" srcId="{698D6AC3-8057-4134-9D9A-72C0E560B34F}" destId="{A91146CA-AA62-44F6-BA84-43A8E2C35644}" srcOrd="0" destOrd="0" presId="urn:microsoft.com/office/officeart/2008/layout/LinedList"/>
    <dgm:cxn modelId="{708758F1-4A87-4806-BC18-8702A5B093C1}" srcId="{579EACD1-6514-4496-B9E4-8BD2C9F3926D}" destId="{3C1E8FEA-69CE-48EF-8B6D-04AE516A1F62}" srcOrd="2" destOrd="0" parTransId="{605BA46B-663E-48B8-A198-D96A1428542C}" sibTransId="{FCFD74E4-CE92-4A2D-8AAB-AA0A55879B3F}"/>
    <dgm:cxn modelId="{D535E9E0-6069-4CF7-93C1-6A43D73FF6EF}" type="presParOf" srcId="{BD6ACC4E-3787-4615-B03C-7897C5B321EB}" destId="{5A0550EE-EE07-4973-AD47-165B214E7478}" srcOrd="0" destOrd="0" presId="urn:microsoft.com/office/officeart/2008/layout/LinedList"/>
    <dgm:cxn modelId="{34CE4069-43D6-42E1-8C65-F42B9FF0531D}" type="presParOf" srcId="{BD6ACC4E-3787-4615-B03C-7897C5B321EB}" destId="{A28AEACA-310C-4B73-9DA5-7821A3FE8B93}" srcOrd="1" destOrd="0" presId="urn:microsoft.com/office/officeart/2008/layout/LinedList"/>
    <dgm:cxn modelId="{C6EB1386-77EC-43EF-9B7F-A17FE829AB7C}" type="presParOf" srcId="{A28AEACA-310C-4B73-9DA5-7821A3FE8B93}" destId="{66CD1BB8-56A1-43AB-9AC9-839CC5C302D1}" srcOrd="0" destOrd="0" presId="urn:microsoft.com/office/officeart/2008/layout/LinedList"/>
    <dgm:cxn modelId="{7BF07773-22A3-4A67-BB8B-D653ACF57586}" type="presParOf" srcId="{A28AEACA-310C-4B73-9DA5-7821A3FE8B93}" destId="{1BB57969-8E99-4948-94B9-BC9F87CEBF6F}" srcOrd="1" destOrd="0" presId="urn:microsoft.com/office/officeart/2008/layout/LinedList"/>
    <dgm:cxn modelId="{0CC25FDF-6DED-4C2B-8645-C9706A3BE428}" type="presParOf" srcId="{BD6ACC4E-3787-4615-B03C-7897C5B321EB}" destId="{B27E6491-2C4E-47B2-B891-63C607EF1DD3}" srcOrd="2" destOrd="0" presId="urn:microsoft.com/office/officeart/2008/layout/LinedList"/>
    <dgm:cxn modelId="{D888FB9D-C17B-4DE5-8E56-EE2A302A7A07}" type="presParOf" srcId="{BD6ACC4E-3787-4615-B03C-7897C5B321EB}" destId="{4D9FDF0B-F14B-4AAC-BA26-C615C63BAF5E}" srcOrd="3" destOrd="0" presId="urn:microsoft.com/office/officeart/2008/layout/LinedList"/>
    <dgm:cxn modelId="{5EE08DCC-CE11-42FE-8B4F-2D3A8C0F3B0F}" type="presParOf" srcId="{4D9FDF0B-F14B-4AAC-BA26-C615C63BAF5E}" destId="{8910B448-5791-4201-B453-6069257BC518}" srcOrd="0" destOrd="0" presId="urn:microsoft.com/office/officeart/2008/layout/LinedList"/>
    <dgm:cxn modelId="{B62DD84F-A94A-4131-A50A-B12A3668A65D}" type="presParOf" srcId="{4D9FDF0B-F14B-4AAC-BA26-C615C63BAF5E}" destId="{F16C4ABD-2829-4715-B44D-A6D9DA4D0AFD}" srcOrd="1" destOrd="0" presId="urn:microsoft.com/office/officeart/2008/layout/LinedList"/>
    <dgm:cxn modelId="{B44E17DA-E86A-4E45-BD24-B084545D34CD}" type="presParOf" srcId="{BD6ACC4E-3787-4615-B03C-7897C5B321EB}" destId="{CEE6B441-FE43-4957-98C7-19266F71DDD7}" srcOrd="4" destOrd="0" presId="urn:microsoft.com/office/officeart/2008/layout/LinedList"/>
    <dgm:cxn modelId="{7F6679AF-6422-49FE-82C8-606B8A8460A9}" type="presParOf" srcId="{BD6ACC4E-3787-4615-B03C-7897C5B321EB}" destId="{FF372D81-1F41-43D8-8BB0-54ADA8317112}" srcOrd="5" destOrd="0" presId="urn:microsoft.com/office/officeart/2008/layout/LinedList"/>
    <dgm:cxn modelId="{11FFB903-59A5-4E50-9759-C881EBF18E60}" type="presParOf" srcId="{FF372D81-1F41-43D8-8BB0-54ADA8317112}" destId="{D925FC6A-4BB4-4796-A6E2-6535207AE81E}" srcOrd="0" destOrd="0" presId="urn:microsoft.com/office/officeart/2008/layout/LinedList"/>
    <dgm:cxn modelId="{C18CE5F2-08CD-434F-A19E-CE144FFB1CF4}" type="presParOf" srcId="{FF372D81-1F41-43D8-8BB0-54ADA8317112}" destId="{3D6CAB6F-0F49-4A4C-8165-7AF278FA2977}" srcOrd="1" destOrd="0" presId="urn:microsoft.com/office/officeart/2008/layout/LinedList"/>
    <dgm:cxn modelId="{4A7F0F0A-49BF-4FAE-9FE2-4EBD8B54FEE9}" type="presParOf" srcId="{BD6ACC4E-3787-4615-B03C-7897C5B321EB}" destId="{3D8C63D9-8F9D-426D-AEC7-08E2957BACD6}" srcOrd="6" destOrd="0" presId="urn:microsoft.com/office/officeart/2008/layout/LinedList"/>
    <dgm:cxn modelId="{E0961392-925F-4D02-9FFF-F59868BC28BE}" type="presParOf" srcId="{BD6ACC4E-3787-4615-B03C-7897C5B321EB}" destId="{2FF2BDC8-7741-4913-91DE-2014B1BFCE3C}" srcOrd="7" destOrd="0" presId="urn:microsoft.com/office/officeart/2008/layout/LinedList"/>
    <dgm:cxn modelId="{CD4FE5B9-8047-48F2-AC2F-39EBFE5536A5}" type="presParOf" srcId="{2FF2BDC8-7741-4913-91DE-2014B1BFCE3C}" destId="{A91146CA-AA62-44F6-BA84-43A8E2C35644}" srcOrd="0" destOrd="0" presId="urn:microsoft.com/office/officeart/2008/layout/LinedList"/>
    <dgm:cxn modelId="{02AF23BF-F362-4E8B-9AF0-21AFFCDC952A}" type="presParOf" srcId="{2FF2BDC8-7741-4913-91DE-2014B1BFCE3C}" destId="{69D280E7-3A7B-4194-9A19-21259A24586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FB3FA15-1BE7-4438-BFA2-115196C4C86E}"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5CF8377D-D79A-4255-9229-B4462AAAEF7E}">
      <dgm:prSet/>
      <dgm:spPr/>
      <dgm:t>
        <a:bodyPr/>
        <a:lstStyle/>
        <a:p>
          <a:r>
            <a:rPr lang="en-GB"/>
            <a:t>Renamed juvenile courts to youth courts to cater for offenders aged between 10 – 17 years.</a:t>
          </a:r>
          <a:endParaRPr lang="en-US"/>
        </a:p>
      </dgm:t>
    </dgm:pt>
    <dgm:pt modelId="{6879C5E4-D309-41CC-8D7E-58D0C058EF34}" type="parTrans" cxnId="{C64A8E7C-EECB-4BF0-91B8-A50B0C8B3460}">
      <dgm:prSet/>
      <dgm:spPr/>
      <dgm:t>
        <a:bodyPr/>
        <a:lstStyle/>
        <a:p>
          <a:endParaRPr lang="en-US"/>
        </a:p>
      </dgm:t>
    </dgm:pt>
    <dgm:pt modelId="{71F8EAC4-8301-4E79-938C-EBEBD25C8979}" type="sibTrans" cxnId="{C64A8E7C-EECB-4BF0-91B8-A50B0C8B3460}">
      <dgm:prSet/>
      <dgm:spPr/>
      <dgm:t>
        <a:bodyPr/>
        <a:lstStyle/>
        <a:p>
          <a:endParaRPr lang="en-US"/>
        </a:p>
      </dgm:t>
    </dgm:pt>
    <dgm:pt modelId="{1533B2F2-697A-4517-B69B-67B9FED749A8}">
      <dgm:prSet/>
      <dgm:spPr/>
      <dgm:t>
        <a:bodyPr/>
        <a:lstStyle/>
        <a:p>
          <a:pPr rtl="0"/>
          <a:r>
            <a:rPr lang="en-GB"/>
            <a:t>Abolished custodial sentences for individuals below 15 years</a:t>
          </a:r>
          <a:r>
            <a:rPr lang="en-GB">
              <a:latin typeface="Calibri Light" panose="020F0302020204030204"/>
            </a:rPr>
            <a:t> -</a:t>
          </a:r>
          <a:r>
            <a:rPr lang="en-GB" b="1"/>
            <a:t>Detention and Training Order</a:t>
          </a:r>
          <a:r>
            <a:rPr lang="en-GB" b="1">
              <a:latin typeface="Calibri Light" panose="020F0302020204030204"/>
            </a:rPr>
            <a:t>/</a:t>
          </a:r>
          <a:r>
            <a:rPr lang="en-GB" b="1"/>
            <a:t>detention for life</a:t>
          </a:r>
          <a:endParaRPr lang="en-US"/>
        </a:p>
      </dgm:t>
    </dgm:pt>
    <dgm:pt modelId="{0CE2E52D-2B0E-4BFD-A7E6-C6E12903D44D}" type="parTrans" cxnId="{A50F9C8C-E100-4784-851A-ECDDEA07C128}">
      <dgm:prSet/>
      <dgm:spPr/>
      <dgm:t>
        <a:bodyPr/>
        <a:lstStyle/>
        <a:p>
          <a:endParaRPr lang="en-US"/>
        </a:p>
      </dgm:t>
    </dgm:pt>
    <dgm:pt modelId="{53DAE6FD-F2A5-414E-B33E-7E7D1F043C49}" type="sibTrans" cxnId="{A50F9C8C-E100-4784-851A-ECDDEA07C128}">
      <dgm:prSet/>
      <dgm:spPr/>
      <dgm:t>
        <a:bodyPr/>
        <a:lstStyle/>
        <a:p>
          <a:endParaRPr lang="en-US"/>
        </a:p>
      </dgm:t>
    </dgm:pt>
    <dgm:pt modelId="{0047DB59-DC9A-4CD2-B1BA-BAD6013C4C6D}">
      <dgm:prSet/>
      <dgm:spPr/>
      <dgm:t>
        <a:bodyPr/>
        <a:lstStyle/>
        <a:p>
          <a:r>
            <a:rPr lang="en-GB"/>
            <a:t>Curfews introduced for those 16 and over.</a:t>
          </a:r>
          <a:endParaRPr lang="en-US"/>
        </a:p>
      </dgm:t>
    </dgm:pt>
    <dgm:pt modelId="{A60B0DBF-DA68-4B11-8FB9-6CBA17885A7D}" type="parTrans" cxnId="{E4C7E71E-BFCB-419C-BCB8-3021A96618DE}">
      <dgm:prSet/>
      <dgm:spPr/>
      <dgm:t>
        <a:bodyPr/>
        <a:lstStyle/>
        <a:p>
          <a:endParaRPr lang="en-US"/>
        </a:p>
      </dgm:t>
    </dgm:pt>
    <dgm:pt modelId="{D89F8DF0-F142-49F0-A0C5-4F2139AC34C2}" type="sibTrans" cxnId="{E4C7E71E-BFCB-419C-BCB8-3021A96618DE}">
      <dgm:prSet/>
      <dgm:spPr/>
      <dgm:t>
        <a:bodyPr/>
        <a:lstStyle/>
        <a:p>
          <a:endParaRPr lang="en-US"/>
        </a:p>
      </dgm:t>
    </dgm:pt>
    <dgm:pt modelId="{A9B61EDE-F671-4CCA-9766-7B7303F92667}" type="pres">
      <dgm:prSet presAssocID="{3FB3FA15-1BE7-4438-BFA2-115196C4C86E}" presName="linear" presStyleCnt="0">
        <dgm:presLayoutVars>
          <dgm:animLvl val="lvl"/>
          <dgm:resizeHandles val="exact"/>
        </dgm:presLayoutVars>
      </dgm:prSet>
      <dgm:spPr/>
    </dgm:pt>
    <dgm:pt modelId="{F495A7B8-5562-4607-B2DA-4BB58FEE8E67}" type="pres">
      <dgm:prSet presAssocID="{5CF8377D-D79A-4255-9229-B4462AAAEF7E}" presName="parentText" presStyleLbl="node1" presStyleIdx="0" presStyleCnt="3">
        <dgm:presLayoutVars>
          <dgm:chMax val="0"/>
          <dgm:bulletEnabled val="1"/>
        </dgm:presLayoutVars>
      </dgm:prSet>
      <dgm:spPr/>
    </dgm:pt>
    <dgm:pt modelId="{A677D572-3E2B-4D8E-85B0-B34A4ED40786}" type="pres">
      <dgm:prSet presAssocID="{71F8EAC4-8301-4E79-938C-EBEBD25C8979}" presName="spacer" presStyleCnt="0"/>
      <dgm:spPr/>
    </dgm:pt>
    <dgm:pt modelId="{AEF37AE6-1AA3-408E-8D39-BF0A8196F489}" type="pres">
      <dgm:prSet presAssocID="{1533B2F2-697A-4517-B69B-67B9FED749A8}" presName="parentText" presStyleLbl="node1" presStyleIdx="1" presStyleCnt="3">
        <dgm:presLayoutVars>
          <dgm:chMax val="0"/>
          <dgm:bulletEnabled val="1"/>
        </dgm:presLayoutVars>
      </dgm:prSet>
      <dgm:spPr/>
    </dgm:pt>
    <dgm:pt modelId="{6B31BCB0-745E-47B7-88C9-570D7C987FD3}" type="pres">
      <dgm:prSet presAssocID="{53DAE6FD-F2A5-414E-B33E-7E7D1F043C49}" presName="spacer" presStyleCnt="0"/>
      <dgm:spPr/>
    </dgm:pt>
    <dgm:pt modelId="{4244926A-2D93-47F0-858E-B853E2654A4E}" type="pres">
      <dgm:prSet presAssocID="{0047DB59-DC9A-4CD2-B1BA-BAD6013C4C6D}" presName="parentText" presStyleLbl="node1" presStyleIdx="2" presStyleCnt="3">
        <dgm:presLayoutVars>
          <dgm:chMax val="0"/>
          <dgm:bulletEnabled val="1"/>
        </dgm:presLayoutVars>
      </dgm:prSet>
      <dgm:spPr/>
    </dgm:pt>
  </dgm:ptLst>
  <dgm:cxnLst>
    <dgm:cxn modelId="{7E377E13-93AF-4AB4-816D-F28ACDACF942}" type="presOf" srcId="{1533B2F2-697A-4517-B69B-67B9FED749A8}" destId="{AEF37AE6-1AA3-408E-8D39-BF0A8196F489}" srcOrd="0" destOrd="0" presId="urn:microsoft.com/office/officeart/2005/8/layout/vList2"/>
    <dgm:cxn modelId="{E4C7E71E-BFCB-419C-BCB8-3021A96618DE}" srcId="{3FB3FA15-1BE7-4438-BFA2-115196C4C86E}" destId="{0047DB59-DC9A-4CD2-B1BA-BAD6013C4C6D}" srcOrd="2" destOrd="0" parTransId="{A60B0DBF-DA68-4B11-8FB9-6CBA17885A7D}" sibTransId="{D89F8DF0-F142-49F0-A0C5-4F2139AC34C2}"/>
    <dgm:cxn modelId="{5130637A-4089-41E5-B466-0A40BBAD1A67}" type="presOf" srcId="{5CF8377D-D79A-4255-9229-B4462AAAEF7E}" destId="{F495A7B8-5562-4607-B2DA-4BB58FEE8E67}" srcOrd="0" destOrd="0" presId="urn:microsoft.com/office/officeart/2005/8/layout/vList2"/>
    <dgm:cxn modelId="{C64A8E7C-EECB-4BF0-91B8-A50B0C8B3460}" srcId="{3FB3FA15-1BE7-4438-BFA2-115196C4C86E}" destId="{5CF8377D-D79A-4255-9229-B4462AAAEF7E}" srcOrd="0" destOrd="0" parTransId="{6879C5E4-D309-41CC-8D7E-58D0C058EF34}" sibTransId="{71F8EAC4-8301-4E79-938C-EBEBD25C8979}"/>
    <dgm:cxn modelId="{A50F9C8C-E100-4784-851A-ECDDEA07C128}" srcId="{3FB3FA15-1BE7-4438-BFA2-115196C4C86E}" destId="{1533B2F2-697A-4517-B69B-67B9FED749A8}" srcOrd="1" destOrd="0" parTransId="{0CE2E52D-2B0E-4BFD-A7E6-C6E12903D44D}" sibTransId="{53DAE6FD-F2A5-414E-B33E-7E7D1F043C49}"/>
    <dgm:cxn modelId="{81BE1095-3F1E-4E79-95D0-F78ABD5CEC2C}" type="presOf" srcId="{0047DB59-DC9A-4CD2-B1BA-BAD6013C4C6D}" destId="{4244926A-2D93-47F0-858E-B853E2654A4E}" srcOrd="0" destOrd="0" presId="urn:microsoft.com/office/officeart/2005/8/layout/vList2"/>
    <dgm:cxn modelId="{63563CC4-19BA-4602-888D-79E92D889003}" type="presOf" srcId="{3FB3FA15-1BE7-4438-BFA2-115196C4C86E}" destId="{A9B61EDE-F671-4CCA-9766-7B7303F92667}" srcOrd="0" destOrd="0" presId="urn:microsoft.com/office/officeart/2005/8/layout/vList2"/>
    <dgm:cxn modelId="{4D4A6925-9A85-4D28-8670-C82EC4D45ADF}" type="presParOf" srcId="{A9B61EDE-F671-4CCA-9766-7B7303F92667}" destId="{F495A7B8-5562-4607-B2DA-4BB58FEE8E67}" srcOrd="0" destOrd="0" presId="urn:microsoft.com/office/officeart/2005/8/layout/vList2"/>
    <dgm:cxn modelId="{E5098C17-3D1A-4AED-82D6-B3B382BA1C3F}" type="presParOf" srcId="{A9B61EDE-F671-4CCA-9766-7B7303F92667}" destId="{A677D572-3E2B-4D8E-85B0-B34A4ED40786}" srcOrd="1" destOrd="0" presId="urn:microsoft.com/office/officeart/2005/8/layout/vList2"/>
    <dgm:cxn modelId="{8FB16059-18E3-4356-8D10-642ED64B378C}" type="presParOf" srcId="{A9B61EDE-F671-4CCA-9766-7B7303F92667}" destId="{AEF37AE6-1AA3-408E-8D39-BF0A8196F489}" srcOrd="2" destOrd="0" presId="urn:microsoft.com/office/officeart/2005/8/layout/vList2"/>
    <dgm:cxn modelId="{E709800B-CD23-455D-BE63-2147ED7520DC}" type="presParOf" srcId="{A9B61EDE-F671-4CCA-9766-7B7303F92667}" destId="{6B31BCB0-745E-47B7-88C9-570D7C987FD3}" srcOrd="3" destOrd="0" presId="urn:microsoft.com/office/officeart/2005/8/layout/vList2"/>
    <dgm:cxn modelId="{A2370140-C710-47A0-BC24-D426FBF43934}" type="presParOf" srcId="{A9B61EDE-F671-4CCA-9766-7B7303F92667}" destId="{4244926A-2D93-47F0-858E-B853E2654A4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26512E9-ACBB-4148-BCBF-7F2A7661872F}" type="doc">
      <dgm:prSet loTypeId="urn:microsoft.com/office/officeart/2005/8/layout/default" loCatId="list" qsTypeId="urn:microsoft.com/office/officeart/2005/8/quickstyle/simple1" qsCatId="simple" csTypeId="urn:microsoft.com/office/officeart/2005/8/colors/accent0_1" csCatId="mainScheme"/>
      <dgm:spPr/>
      <dgm:t>
        <a:bodyPr/>
        <a:lstStyle/>
        <a:p>
          <a:endParaRPr lang="en-US"/>
        </a:p>
      </dgm:t>
    </dgm:pt>
    <dgm:pt modelId="{08CB8F1E-B454-40E6-8FF7-402A4AE962DD}">
      <dgm:prSet/>
      <dgm:spPr/>
      <dgm:t>
        <a:bodyPr/>
        <a:lstStyle/>
        <a:p>
          <a:r>
            <a:rPr lang="en-GB" baseline="0"/>
            <a:t>Clear strategy to prevent offending – youth justice must help prevent youth offending.</a:t>
          </a:r>
          <a:endParaRPr lang="en-US"/>
        </a:p>
      </dgm:t>
    </dgm:pt>
    <dgm:pt modelId="{9087489F-8628-434C-90F1-64D6F994E505}" type="parTrans" cxnId="{2867CF9D-5222-494A-89C3-A8C445F8CEA0}">
      <dgm:prSet/>
      <dgm:spPr/>
      <dgm:t>
        <a:bodyPr/>
        <a:lstStyle/>
        <a:p>
          <a:endParaRPr lang="en-US"/>
        </a:p>
      </dgm:t>
    </dgm:pt>
    <dgm:pt modelId="{27E1B057-CB78-4253-8403-1C889FE8AE1B}" type="sibTrans" cxnId="{2867CF9D-5222-494A-89C3-A8C445F8CEA0}">
      <dgm:prSet/>
      <dgm:spPr/>
      <dgm:t>
        <a:bodyPr/>
        <a:lstStyle/>
        <a:p>
          <a:endParaRPr lang="en-US"/>
        </a:p>
      </dgm:t>
    </dgm:pt>
    <dgm:pt modelId="{03C77EA4-C4C6-4C9A-A2D3-99BB755495BF}">
      <dgm:prSet/>
      <dgm:spPr/>
      <dgm:t>
        <a:bodyPr/>
        <a:lstStyle/>
        <a:p>
          <a:r>
            <a:rPr lang="en-GB" baseline="0"/>
            <a:t>Taking Responsibility – no more excuses; children above ACR are mature enough to be accountable.</a:t>
          </a:r>
          <a:endParaRPr lang="en-US"/>
        </a:p>
      </dgm:t>
    </dgm:pt>
    <dgm:pt modelId="{A2895D93-775F-4DCF-8495-1BE1F3D4B8FE}" type="parTrans" cxnId="{978EF713-2CE4-4F07-9362-FBB1225BF410}">
      <dgm:prSet/>
      <dgm:spPr/>
      <dgm:t>
        <a:bodyPr/>
        <a:lstStyle/>
        <a:p>
          <a:endParaRPr lang="en-US"/>
        </a:p>
      </dgm:t>
    </dgm:pt>
    <dgm:pt modelId="{D3E9ED87-4A24-4FE5-A426-C51A5607BAC3}" type="sibTrans" cxnId="{978EF713-2CE4-4F07-9362-FBB1225BF410}">
      <dgm:prSet/>
      <dgm:spPr/>
      <dgm:t>
        <a:bodyPr/>
        <a:lstStyle/>
        <a:p>
          <a:endParaRPr lang="en-US"/>
        </a:p>
      </dgm:t>
    </dgm:pt>
    <dgm:pt modelId="{54ACA13B-D74D-4364-8998-B77FC4DD31EF}">
      <dgm:prSet/>
      <dgm:spPr/>
      <dgm:t>
        <a:bodyPr/>
        <a:lstStyle/>
        <a:p>
          <a:r>
            <a:rPr lang="en-GB" baseline="0"/>
            <a:t>Earlier, more effective intervention – stopping children at risk and preventing early criminal behaviour from escalating.</a:t>
          </a:r>
          <a:endParaRPr lang="en-US"/>
        </a:p>
      </dgm:t>
    </dgm:pt>
    <dgm:pt modelId="{AB56734D-0C83-4CED-8E7D-1D83E26FD497}" type="parTrans" cxnId="{EE0ECD89-42E1-4C89-BF7A-85BCBE269FCA}">
      <dgm:prSet/>
      <dgm:spPr/>
      <dgm:t>
        <a:bodyPr/>
        <a:lstStyle/>
        <a:p>
          <a:endParaRPr lang="en-US"/>
        </a:p>
      </dgm:t>
    </dgm:pt>
    <dgm:pt modelId="{05C4B3B7-6E28-4C1A-8E4D-98E978FF85A5}" type="sibTrans" cxnId="{EE0ECD89-42E1-4C89-BF7A-85BCBE269FCA}">
      <dgm:prSet/>
      <dgm:spPr/>
      <dgm:t>
        <a:bodyPr/>
        <a:lstStyle/>
        <a:p>
          <a:endParaRPr lang="en-US"/>
        </a:p>
      </dgm:t>
    </dgm:pt>
    <dgm:pt modelId="{1D5B7993-C5A2-4E9A-AE43-AF31E3372E7C}">
      <dgm:prSet/>
      <dgm:spPr/>
      <dgm:t>
        <a:bodyPr/>
        <a:lstStyle/>
        <a:p>
          <a:r>
            <a:rPr lang="en-GB" baseline="0"/>
            <a:t>Faster, more efficient procedures – preventing delays.</a:t>
          </a:r>
          <a:endParaRPr lang="en-US"/>
        </a:p>
      </dgm:t>
    </dgm:pt>
    <dgm:pt modelId="{03925FCB-7BAF-4E3E-A3D7-E445EF084FD1}" type="parTrans" cxnId="{7ABAFBC6-D4F5-4740-ADB8-F7709ED7ADDB}">
      <dgm:prSet/>
      <dgm:spPr/>
      <dgm:t>
        <a:bodyPr/>
        <a:lstStyle/>
        <a:p>
          <a:endParaRPr lang="en-US"/>
        </a:p>
      </dgm:t>
    </dgm:pt>
    <dgm:pt modelId="{5AEC82A7-A9F5-4037-9F74-D645D7342FA7}" type="sibTrans" cxnId="{7ABAFBC6-D4F5-4740-ADB8-F7709ED7ADDB}">
      <dgm:prSet/>
      <dgm:spPr/>
      <dgm:t>
        <a:bodyPr/>
        <a:lstStyle/>
        <a:p>
          <a:endParaRPr lang="en-US"/>
        </a:p>
      </dgm:t>
    </dgm:pt>
    <dgm:pt modelId="{C23ACD0A-967B-4F70-B177-401587DF23B1}">
      <dgm:prSet/>
      <dgm:spPr/>
      <dgm:t>
        <a:bodyPr/>
        <a:lstStyle/>
        <a:p>
          <a:r>
            <a:rPr lang="en-GB" baseline="0"/>
            <a:t>Partnership – multi-agency teams to co-operate at a local level.</a:t>
          </a:r>
          <a:endParaRPr lang="en-US"/>
        </a:p>
      </dgm:t>
    </dgm:pt>
    <dgm:pt modelId="{BEA07F54-427B-4EB0-B4EA-94B18B5B3FEF}" type="parTrans" cxnId="{052C6223-423F-49AD-AA8C-26A60FD5BCC3}">
      <dgm:prSet/>
      <dgm:spPr/>
      <dgm:t>
        <a:bodyPr/>
        <a:lstStyle/>
        <a:p>
          <a:endParaRPr lang="en-US"/>
        </a:p>
      </dgm:t>
    </dgm:pt>
    <dgm:pt modelId="{D5534211-FFC9-440C-9ADF-8105D35CAC91}" type="sibTrans" cxnId="{052C6223-423F-49AD-AA8C-26A60FD5BCC3}">
      <dgm:prSet/>
      <dgm:spPr/>
      <dgm:t>
        <a:bodyPr/>
        <a:lstStyle/>
        <a:p>
          <a:endParaRPr lang="en-US"/>
        </a:p>
      </dgm:t>
    </dgm:pt>
    <dgm:pt modelId="{668880BE-82DD-42C2-8065-75AACFC251E6}">
      <dgm:prSet/>
      <dgm:spPr/>
      <dgm:t>
        <a:bodyPr/>
        <a:lstStyle/>
        <a:p>
          <a:r>
            <a:rPr lang="en-GB" baseline="0"/>
            <a:t>Further reform – reform of youth court.</a:t>
          </a:r>
          <a:endParaRPr lang="en-US"/>
        </a:p>
      </dgm:t>
    </dgm:pt>
    <dgm:pt modelId="{2D22731F-B7D9-4359-958C-D55AC392C5E0}" type="parTrans" cxnId="{F2A3140B-AC85-47E2-B188-69ACD961C3AB}">
      <dgm:prSet/>
      <dgm:spPr/>
      <dgm:t>
        <a:bodyPr/>
        <a:lstStyle/>
        <a:p>
          <a:endParaRPr lang="en-US"/>
        </a:p>
      </dgm:t>
    </dgm:pt>
    <dgm:pt modelId="{13B5F769-AE20-48D8-BB97-3F7023AEA67A}" type="sibTrans" cxnId="{F2A3140B-AC85-47E2-B188-69ACD961C3AB}">
      <dgm:prSet/>
      <dgm:spPr/>
      <dgm:t>
        <a:bodyPr/>
        <a:lstStyle/>
        <a:p>
          <a:endParaRPr lang="en-US"/>
        </a:p>
      </dgm:t>
    </dgm:pt>
    <dgm:pt modelId="{403ADFED-90B6-4949-9A01-3F6AB664D335}" type="pres">
      <dgm:prSet presAssocID="{E26512E9-ACBB-4148-BCBF-7F2A7661872F}" presName="diagram" presStyleCnt="0">
        <dgm:presLayoutVars>
          <dgm:dir/>
          <dgm:resizeHandles val="exact"/>
        </dgm:presLayoutVars>
      </dgm:prSet>
      <dgm:spPr/>
    </dgm:pt>
    <dgm:pt modelId="{39D74025-F4B9-7143-A347-32181E47430C}" type="pres">
      <dgm:prSet presAssocID="{08CB8F1E-B454-40E6-8FF7-402A4AE962DD}" presName="node" presStyleLbl="node1" presStyleIdx="0" presStyleCnt="6">
        <dgm:presLayoutVars>
          <dgm:bulletEnabled val="1"/>
        </dgm:presLayoutVars>
      </dgm:prSet>
      <dgm:spPr/>
    </dgm:pt>
    <dgm:pt modelId="{BEBDF2D2-C9C7-AA45-BBE1-3058A2E5495D}" type="pres">
      <dgm:prSet presAssocID="{27E1B057-CB78-4253-8403-1C889FE8AE1B}" presName="sibTrans" presStyleCnt="0"/>
      <dgm:spPr/>
    </dgm:pt>
    <dgm:pt modelId="{6AD8B0C6-4967-2745-A6A8-19337A84896A}" type="pres">
      <dgm:prSet presAssocID="{03C77EA4-C4C6-4C9A-A2D3-99BB755495BF}" presName="node" presStyleLbl="node1" presStyleIdx="1" presStyleCnt="6">
        <dgm:presLayoutVars>
          <dgm:bulletEnabled val="1"/>
        </dgm:presLayoutVars>
      </dgm:prSet>
      <dgm:spPr/>
    </dgm:pt>
    <dgm:pt modelId="{70F3E5D0-A48A-364F-8378-173374DF2D7F}" type="pres">
      <dgm:prSet presAssocID="{D3E9ED87-4A24-4FE5-A426-C51A5607BAC3}" presName="sibTrans" presStyleCnt="0"/>
      <dgm:spPr/>
    </dgm:pt>
    <dgm:pt modelId="{F56DA3C5-9DEE-7D4F-863A-46CAE4629D96}" type="pres">
      <dgm:prSet presAssocID="{54ACA13B-D74D-4364-8998-B77FC4DD31EF}" presName="node" presStyleLbl="node1" presStyleIdx="2" presStyleCnt="6">
        <dgm:presLayoutVars>
          <dgm:bulletEnabled val="1"/>
        </dgm:presLayoutVars>
      </dgm:prSet>
      <dgm:spPr/>
    </dgm:pt>
    <dgm:pt modelId="{52E56501-E6B0-8D44-AE29-F5342D409BAB}" type="pres">
      <dgm:prSet presAssocID="{05C4B3B7-6E28-4C1A-8E4D-98E978FF85A5}" presName="sibTrans" presStyleCnt="0"/>
      <dgm:spPr/>
    </dgm:pt>
    <dgm:pt modelId="{643D49B0-1450-1D41-85CD-6DC5AB9482E2}" type="pres">
      <dgm:prSet presAssocID="{1D5B7993-C5A2-4E9A-AE43-AF31E3372E7C}" presName="node" presStyleLbl="node1" presStyleIdx="3" presStyleCnt="6">
        <dgm:presLayoutVars>
          <dgm:bulletEnabled val="1"/>
        </dgm:presLayoutVars>
      </dgm:prSet>
      <dgm:spPr/>
    </dgm:pt>
    <dgm:pt modelId="{2F8DC0E6-D5FE-9A46-8158-F5A3413B6642}" type="pres">
      <dgm:prSet presAssocID="{5AEC82A7-A9F5-4037-9F74-D645D7342FA7}" presName="sibTrans" presStyleCnt="0"/>
      <dgm:spPr/>
    </dgm:pt>
    <dgm:pt modelId="{1AC26D5B-7EC9-A647-B73E-73A3A9B79EFE}" type="pres">
      <dgm:prSet presAssocID="{C23ACD0A-967B-4F70-B177-401587DF23B1}" presName="node" presStyleLbl="node1" presStyleIdx="4" presStyleCnt="6">
        <dgm:presLayoutVars>
          <dgm:bulletEnabled val="1"/>
        </dgm:presLayoutVars>
      </dgm:prSet>
      <dgm:spPr/>
    </dgm:pt>
    <dgm:pt modelId="{A60EFCCF-3E23-214B-B935-916C4119C1B0}" type="pres">
      <dgm:prSet presAssocID="{D5534211-FFC9-440C-9ADF-8105D35CAC91}" presName="sibTrans" presStyleCnt="0"/>
      <dgm:spPr/>
    </dgm:pt>
    <dgm:pt modelId="{BE281E3A-D24D-B24A-A85F-140A11EF19A9}" type="pres">
      <dgm:prSet presAssocID="{668880BE-82DD-42C2-8065-75AACFC251E6}" presName="node" presStyleLbl="node1" presStyleIdx="5" presStyleCnt="6">
        <dgm:presLayoutVars>
          <dgm:bulletEnabled val="1"/>
        </dgm:presLayoutVars>
      </dgm:prSet>
      <dgm:spPr/>
    </dgm:pt>
  </dgm:ptLst>
  <dgm:cxnLst>
    <dgm:cxn modelId="{F2A3140B-AC85-47E2-B188-69ACD961C3AB}" srcId="{E26512E9-ACBB-4148-BCBF-7F2A7661872F}" destId="{668880BE-82DD-42C2-8065-75AACFC251E6}" srcOrd="5" destOrd="0" parTransId="{2D22731F-B7D9-4359-958C-D55AC392C5E0}" sibTransId="{13B5F769-AE20-48D8-BB97-3F7023AEA67A}"/>
    <dgm:cxn modelId="{C8E86810-5056-DD46-A94B-F8ACDD609929}" type="presOf" srcId="{1D5B7993-C5A2-4E9A-AE43-AF31E3372E7C}" destId="{643D49B0-1450-1D41-85CD-6DC5AB9482E2}" srcOrd="0" destOrd="0" presId="urn:microsoft.com/office/officeart/2005/8/layout/default"/>
    <dgm:cxn modelId="{3E834812-97A8-E846-AF0F-60B6AB174E01}" type="presOf" srcId="{08CB8F1E-B454-40E6-8FF7-402A4AE962DD}" destId="{39D74025-F4B9-7143-A347-32181E47430C}" srcOrd="0" destOrd="0" presId="urn:microsoft.com/office/officeart/2005/8/layout/default"/>
    <dgm:cxn modelId="{C646CB12-6DDA-7248-B55E-5B6B4C0E56CF}" type="presOf" srcId="{03C77EA4-C4C6-4C9A-A2D3-99BB755495BF}" destId="{6AD8B0C6-4967-2745-A6A8-19337A84896A}" srcOrd="0" destOrd="0" presId="urn:microsoft.com/office/officeart/2005/8/layout/default"/>
    <dgm:cxn modelId="{978EF713-2CE4-4F07-9362-FBB1225BF410}" srcId="{E26512E9-ACBB-4148-BCBF-7F2A7661872F}" destId="{03C77EA4-C4C6-4C9A-A2D3-99BB755495BF}" srcOrd="1" destOrd="0" parTransId="{A2895D93-775F-4DCF-8495-1BE1F3D4B8FE}" sibTransId="{D3E9ED87-4A24-4FE5-A426-C51A5607BAC3}"/>
    <dgm:cxn modelId="{052C6223-423F-49AD-AA8C-26A60FD5BCC3}" srcId="{E26512E9-ACBB-4148-BCBF-7F2A7661872F}" destId="{C23ACD0A-967B-4F70-B177-401587DF23B1}" srcOrd="4" destOrd="0" parTransId="{BEA07F54-427B-4EB0-B4EA-94B18B5B3FEF}" sibTransId="{D5534211-FFC9-440C-9ADF-8105D35CAC91}"/>
    <dgm:cxn modelId="{F0883A62-1EF3-AF46-BF1D-8AC8078D074D}" type="presOf" srcId="{C23ACD0A-967B-4F70-B177-401587DF23B1}" destId="{1AC26D5B-7EC9-A647-B73E-73A3A9B79EFE}" srcOrd="0" destOrd="0" presId="urn:microsoft.com/office/officeart/2005/8/layout/default"/>
    <dgm:cxn modelId="{EE0ECD89-42E1-4C89-BF7A-85BCBE269FCA}" srcId="{E26512E9-ACBB-4148-BCBF-7F2A7661872F}" destId="{54ACA13B-D74D-4364-8998-B77FC4DD31EF}" srcOrd="2" destOrd="0" parTransId="{AB56734D-0C83-4CED-8E7D-1D83E26FD497}" sibTransId="{05C4B3B7-6E28-4C1A-8E4D-98E978FF85A5}"/>
    <dgm:cxn modelId="{2867CF9D-5222-494A-89C3-A8C445F8CEA0}" srcId="{E26512E9-ACBB-4148-BCBF-7F2A7661872F}" destId="{08CB8F1E-B454-40E6-8FF7-402A4AE962DD}" srcOrd="0" destOrd="0" parTransId="{9087489F-8628-434C-90F1-64D6F994E505}" sibTransId="{27E1B057-CB78-4253-8403-1C889FE8AE1B}"/>
    <dgm:cxn modelId="{FF003BC2-E6EF-F745-985D-B42D486D4230}" type="presOf" srcId="{668880BE-82DD-42C2-8065-75AACFC251E6}" destId="{BE281E3A-D24D-B24A-A85F-140A11EF19A9}" srcOrd="0" destOrd="0" presId="urn:microsoft.com/office/officeart/2005/8/layout/default"/>
    <dgm:cxn modelId="{7ABAFBC6-D4F5-4740-ADB8-F7709ED7ADDB}" srcId="{E26512E9-ACBB-4148-BCBF-7F2A7661872F}" destId="{1D5B7993-C5A2-4E9A-AE43-AF31E3372E7C}" srcOrd="3" destOrd="0" parTransId="{03925FCB-7BAF-4E3E-A3D7-E445EF084FD1}" sibTransId="{5AEC82A7-A9F5-4037-9F74-D645D7342FA7}"/>
    <dgm:cxn modelId="{A793E8E4-4F0D-6D48-BD06-55DE1A24FD98}" type="presOf" srcId="{E26512E9-ACBB-4148-BCBF-7F2A7661872F}" destId="{403ADFED-90B6-4949-9A01-3F6AB664D335}" srcOrd="0" destOrd="0" presId="urn:microsoft.com/office/officeart/2005/8/layout/default"/>
    <dgm:cxn modelId="{4DAF43F6-E3C9-A64E-8643-B26BCB1461D8}" type="presOf" srcId="{54ACA13B-D74D-4364-8998-B77FC4DD31EF}" destId="{F56DA3C5-9DEE-7D4F-863A-46CAE4629D96}" srcOrd="0" destOrd="0" presId="urn:microsoft.com/office/officeart/2005/8/layout/default"/>
    <dgm:cxn modelId="{1B3E46FA-DD8E-F842-902B-95C1E64897C5}" type="presParOf" srcId="{403ADFED-90B6-4949-9A01-3F6AB664D335}" destId="{39D74025-F4B9-7143-A347-32181E47430C}" srcOrd="0" destOrd="0" presId="urn:microsoft.com/office/officeart/2005/8/layout/default"/>
    <dgm:cxn modelId="{016797F6-597D-574C-BF5B-0FB1B9A678CE}" type="presParOf" srcId="{403ADFED-90B6-4949-9A01-3F6AB664D335}" destId="{BEBDF2D2-C9C7-AA45-BBE1-3058A2E5495D}" srcOrd="1" destOrd="0" presId="urn:microsoft.com/office/officeart/2005/8/layout/default"/>
    <dgm:cxn modelId="{C1A025CA-A62E-AA48-AEE0-24D8F4739CB6}" type="presParOf" srcId="{403ADFED-90B6-4949-9A01-3F6AB664D335}" destId="{6AD8B0C6-4967-2745-A6A8-19337A84896A}" srcOrd="2" destOrd="0" presId="urn:microsoft.com/office/officeart/2005/8/layout/default"/>
    <dgm:cxn modelId="{D6804D20-EEF6-8F4F-99A5-4952C25BE5EC}" type="presParOf" srcId="{403ADFED-90B6-4949-9A01-3F6AB664D335}" destId="{70F3E5D0-A48A-364F-8378-173374DF2D7F}" srcOrd="3" destOrd="0" presId="urn:microsoft.com/office/officeart/2005/8/layout/default"/>
    <dgm:cxn modelId="{35439D9B-36C0-9443-ACDF-948D25B2C664}" type="presParOf" srcId="{403ADFED-90B6-4949-9A01-3F6AB664D335}" destId="{F56DA3C5-9DEE-7D4F-863A-46CAE4629D96}" srcOrd="4" destOrd="0" presId="urn:microsoft.com/office/officeart/2005/8/layout/default"/>
    <dgm:cxn modelId="{A70B4540-9820-DF44-B359-D5984FD92320}" type="presParOf" srcId="{403ADFED-90B6-4949-9A01-3F6AB664D335}" destId="{52E56501-E6B0-8D44-AE29-F5342D409BAB}" srcOrd="5" destOrd="0" presId="urn:microsoft.com/office/officeart/2005/8/layout/default"/>
    <dgm:cxn modelId="{E41B1156-A483-9B49-B582-7AAAEFEA9629}" type="presParOf" srcId="{403ADFED-90B6-4949-9A01-3F6AB664D335}" destId="{643D49B0-1450-1D41-85CD-6DC5AB9482E2}" srcOrd="6" destOrd="0" presId="urn:microsoft.com/office/officeart/2005/8/layout/default"/>
    <dgm:cxn modelId="{7BB0E057-A5CD-4945-8EF7-7D831CC35A24}" type="presParOf" srcId="{403ADFED-90B6-4949-9A01-3F6AB664D335}" destId="{2F8DC0E6-D5FE-9A46-8158-F5A3413B6642}" srcOrd="7" destOrd="0" presId="urn:microsoft.com/office/officeart/2005/8/layout/default"/>
    <dgm:cxn modelId="{E59B5964-5E15-7644-A02A-63F57BA389B4}" type="presParOf" srcId="{403ADFED-90B6-4949-9A01-3F6AB664D335}" destId="{1AC26D5B-7EC9-A647-B73E-73A3A9B79EFE}" srcOrd="8" destOrd="0" presId="urn:microsoft.com/office/officeart/2005/8/layout/default"/>
    <dgm:cxn modelId="{1A0835EE-810F-E143-9732-C0FA5AED77A7}" type="presParOf" srcId="{403ADFED-90B6-4949-9A01-3F6AB664D335}" destId="{A60EFCCF-3E23-214B-B935-916C4119C1B0}" srcOrd="9" destOrd="0" presId="urn:microsoft.com/office/officeart/2005/8/layout/default"/>
    <dgm:cxn modelId="{8B7F500D-4338-294E-8D94-C561BF96260F}" type="presParOf" srcId="{403ADFED-90B6-4949-9A01-3F6AB664D335}" destId="{BE281E3A-D24D-B24A-A85F-140A11EF19A9}"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A9B3D97-0069-4C6A-A651-A1D3F308C6B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913C01A-F9C5-42AA-ACAF-93AA00397B8D}">
      <dgm:prSet/>
      <dgm:spPr/>
      <dgm:t>
        <a:bodyPr/>
        <a:lstStyle/>
        <a:p>
          <a:r>
            <a:rPr lang="en-GB"/>
            <a:t>In dealing with any offence committed by a young person the police have a range of options:</a:t>
          </a:r>
          <a:endParaRPr lang="en-US"/>
        </a:p>
      </dgm:t>
    </dgm:pt>
    <dgm:pt modelId="{98B447D9-582E-45CC-A611-1726F8F2A2B9}" type="parTrans" cxnId="{1D9C583B-F625-4798-921E-F210E9D25E19}">
      <dgm:prSet/>
      <dgm:spPr/>
      <dgm:t>
        <a:bodyPr/>
        <a:lstStyle/>
        <a:p>
          <a:endParaRPr lang="en-US"/>
        </a:p>
      </dgm:t>
    </dgm:pt>
    <dgm:pt modelId="{5320795C-AE59-456C-89FB-12E4E670474A}" type="sibTrans" cxnId="{1D9C583B-F625-4798-921E-F210E9D25E19}">
      <dgm:prSet/>
      <dgm:spPr/>
      <dgm:t>
        <a:bodyPr/>
        <a:lstStyle/>
        <a:p>
          <a:endParaRPr lang="en-US"/>
        </a:p>
      </dgm:t>
    </dgm:pt>
    <dgm:pt modelId="{ED8C3F35-42FC-44A2-8347-0F2258C3065E}">
      <dgm:prSet/>
      <dgm:spPr/>
      <dgm:t>
        <a:bodyPr/>
        <a:lstStyle/>
        <a:p>
          <a:r>
            <a:rPr lang="en-GB"/>
            <a:t>No further action</a:t>
          </a:r>
          <a:endParaRPr lang="en-US"/>
        </a:p>
      </dgm:t>
    </dgm:pt>
    <dgm:pt modelId="{9F4234B8-A5BA-435A-833B-E24A38DF0D8B}" type="parTrans" cxnId="{2D2E1709-40A2-4842-931F-CE971DF16B13}">
      <dgm:prSet/>
      <dgm:spPr/>
      <dgm:t>
        <a:bodyPr/>
        <a:lstStyle/>
        <a:p>
          <a:endParaRPr lang="en-US"/>
        </a:p>
      </dgm:t>
    </dgm:pt>
    <dgm:pt modelId="{ED01EC88-DB5E-44F5-82BA-588AB45E565E}" type="sibTrans" cxnId="{2D2E1709-40A2-4842-931F-CE971DF16B13}">
      <dgm:prSet/>
      <dgm:spPr/>
      <dgm:t>
        <a:bodyPr/>
        <a:lstStyle/>
        <a:p>
          <a:endParaRPr lang="en-US"/>
        </a:p>
      </dgm:t>
    </dgm:pt>
    <dgm:pt modelId="{B951E685-74C7-432C-B60E-79C0DE2173FF}">
      <dgm:prSet/>
      <dgm:spPr/>
      <dgm:t>
        <a:bodyPr/>
        <a:lstStyle/>
        <a:p>
          <a:r>
            <a:rPr lang="en-GB"/>
            <a:t>Community Resolution  -RJ’s, used to deal with low-level crime where the young offender admits their guilt and victim states No Formal Action. RJ’s apologise/affected. Sometimes additional support from YOTS involved too. No criminal record for young person.  </a:t>
          </a:r>
          <a:endParaRPr lang="en-US"/>
        </a:p>
      </dgm:t>
    </dgm:pt>
    <dgm:pt modelId="{CDB2CBDF-AD7B-430A-A82B-6603B53B73C2}" type="parTrans" cxnId="{4B41311C-9BC2-4C3C-8C12-AF0E453F5046}">
      <dgm:prSet/>
      <dgm:spPr/>
      <dgm:t>
        <a:bodyPr/>
        <a:lstStyle/>
        <a:p>
          <a:endParaRPr lang="en-US"/>
        </a:p>
      </dgm:t>
    </dgm:pt>
    <dgm:pt modelId="{ACA29322-FBDD-4CAF-B8B4-07CCF9762DF0}" type="sibTrans" cxnId="{4B41311C-9BC2-4C3C-8C12-AF0E453F5046}">
      <dgm:prSet/>
      <dgm:spPr/>
      <dgm:t>
        <a:bodyPr/>
        <a:lstStyle/>
        <a:p>
          <a:endParaRPr lang="en-US"/>
        </a:p>
      </dgm:t>
    </dgm:pt>
    <dgm:pt modelId="{C64E78DA-E69E-4379-8E67-38DF6AE9620E}">
      <dgm:prSet/>
      <dgm:spPr/>
      <dgm:t>
        <a:bodyPr/>
        <a:lstStyle/>
        <a:p>
          <a:r>
            <a:rPr lang="en-GB"/>
            <a:t>Youth Caution</a:t>
          </a:r>
          <a:endParaRPr lang="en-US"/>
        </a:p>
      </dgm:t>
    </dgm:pt>
    <dgm:pt modelId="{4CF095FB-128C-4BB3-B445-1CBF78D92B4C}" type="parTrans" cxnId="{D1E1AA90-7DAF-4B7F-8A79-BE96C951E019}">
      <dgm:prSet/>
      <dgm:spPr/>
      <dgm:t>
        <a:bodyPr/>
        <a:lstStyle/>
        <a:p>
          <a:endParaRPr lang="en-US"/>
        </a:p>
      </dgm:t>
    </dgm:pt>
    <dgm:pt modelId="{642030B5-6E17-4DFF-9386-C9412FFB8C8C}" type="sibTrans" cxnId="{D1E1AA90-7DAF-4B7F-8A79-BE96C951E019}">
      <dgm:prSet/>
      <dgm:spPr/>
      <dgm:t>
        <a:bodyPr/>
        <a:lstStyle/>
        <a:p>
          <a:endParaRPr lang="en-US"/>
        </a:p>
      </dgm:t>
    </dgm:pt>
    <dgm:pt modelId="{6772B2D6-7832-4C01-AC2F-A14A1F72DFAA}">
      <dgm:prSet/>
      <dgm:spPr/>
      <dgm:t>
        <a:bodyPr/>
        <a:lstStyle/>
        <a:p>
          <a:r>
            <a:rPr lang="en-GB"/>
            <a:t>Youth Conditional Caution</a:t>
          </a:r>
          <a:endParaRPr lang="en-US"/>
        </a:p>
      </dgm:t>
    </dgm:pt>
    <dgm:pt modelId="{A656F2DE-1893-4EB8-89A6-96CEC81BCCDB}" type="parTrans" cxnId="{DDA21A9F-29FF-4712-8947-55612CE2E5A9}">
      <dgm:prSet/>
      <dgm:spPr/>
      <dgm:t>
        <a:bodyPr/>
        <a:lstStyle/>
        <a:p>
          <a:endParaRPr lang="en-US"/>
        </a:p>
      </dgm:t>
    </dgm:pt>
    <dgm:pt modelId="{B89D0D4F-18D6-4A5B-9443-47FE938B166C}" type="sibTrans" cxnId="{DDA21A9F-29FF-4712-8947-55612CE2E5A9}">
      <dgm:prSet/>
      <dgm:spPr/>
      <dgm:t>
        <a:bodyPr/>
        <a:lstStyle/>
        <a:p>
          <a:endParaRPr lang="en-US"/>
        </a:p>
      </dgm:t>
    </dgm:pt>
    <dgm:pt modelId="{37CD9B5E-A8E4-4D63-8504-029878E49547}">
      <dgm:prSet/>
      <dgm:spPr/>
      <dgm:t>
        <a:bodyPr/>
        <a:lstStyle/>
        <a:p>
          <a:r>
            <a:rPr lang="en-GB"/>
            <a:t>Charge</a:t>
          </a:r>
          <a:endParaRPr lang="en-US"/>
        </a:p>
      </dgm:t>
    </dgm:pt>
    <dgm:pt modelId="{BE824119-5A16-45A3-AF1D-5DFAC206C6EF}" type="parTrans" cxnId="{FB18ADBE-6A2A-4F3E-94F6-6BC09A894C5F}">
      <dgm:prSet/>
      <dgm:spPr/>
      <dgm:t>
        <a:bodyPr/>
        <a:lstStyle/>
        <a:p>
          <a:endParaRPr lang="en-US"/>
        </a:p>
      </dgm:t>
    </dgm:pt>
    <dgm:pt modelId="{375BFF68-3FF3-442D-97CA-7485B7486F5E}" type="sibTrans" cxnId="{FB18ADBE-6A2A-4F3E-94F6-6BC09A894C5F}">
      <dgm:prSet/>
      <dgm:spPr/>
      <dgm:t>
        <a:bodyPr/>
        <a:lstStyle/>
        <a:p>
          <a:endParaRPr lang="en-US"/>
        </a:p>
      </dgm:t>
    </dgm:pt>
    <dgm:pt modelId="{48CF33E7-02F1-4AE9-BCE8-D73388583142}" type="pres">
      <dgm:prSet presAssocID="{7A9B3D97-0069-4C6A-A651-A1D3F308C6B1}" presName="linear" presStyleCnt="0">
        <dgm:presLayoutVars>
          <dgm:animLvl val="lvl"/>
          <dgm:resizeHandles val="exact"/>
        </dgm:presLayoutVars>
      </dgm:prSet>
      <dgm:spPr/>
    </dgm:pt>
    <dgm:pt modelId="{E54A0796-F9DC-418E-944A-4215E6454122}" type="pres">
      <dgm:prSet presAssocID="{5913C01A-F9C5-42AA-ACAF-93AA00397B8D}" presName="parentText" presStyleLbl="node1" presStyleIdx="0" presStyleCnt="1">
        <dgm:presLayoutVars>
          <dgm:chMax val="0"/>
          <dgm:bulletEnabled val="1"/>
        </dgm:presLayoutVars>
      </dgm:prSet>
      <dgm:spPr/>
    </dgm:pt>
    <dgm:pt modelId="{6683D1CB-4114-4067-93A4-246189E47D55}" type="pres">
      <dgm:prSet presAssocID="{5913C01A-F9C5-42AA-ACAF-93AA00397B8D}" presName="childText" presStyleLbl="revTx" presStyleIdx="0" presStyleCnt="1">
        <dgm:presLayoutVars>
          <dgm:bulletEnabled val="1"/>
        </dgm:presLayoutVars>
      </dgm:prSet>
      <dgm:spPr/>
    </dgm:pt>
  </dgm:ptLst>
  <dgm:cxnLst>
    <dgm:cxn modelId="{2D2E1709-40A2-4842-931F-CE971DF16B13}" srcId="{5913C01A-F9C5-42AA-ACAF-93AA00397B8D}" destId="{ED8C3F35-42FC-44A2-8347-0F2258C3065E}" srcOrd="0" destOrd="0" parTransId="{9F4234B8-A5BA-435A-833B-E24A38DF0D8B}" sibTransId="{ED01EC88-DB5E-44F5-82BA-588AB45E565E}"/>
    <dgm:cxn modelId="{D652F60F-7EF7-4DA3-AD59-2DF8C26691A5}" type="presOf" srcId="{37CD9B5E-A8E4-4D63-8504-029878E49547}" destId="{6683D1CB-4114-4067-93A4-246189E47D55}" srcOrd="0" destOrd="4" presId="urn:microsoft.com/office/officeart/2005/8/layout/vList2"/>
    <dgm:cxn modelId="{E13B8817-4137-4B40-AA64-D934E6917936}" type="presOf" srcId="{ED8C3F35-42FC-44A2-8347-0F2258C3065E}" destId="{6683D1CB-4114-4067-93A4-246189E47D55}" srcOrd="0" destOrd="0" presId="urn:microsoft.com/office/officeart/2005/8/layout/vList2"/>
    <dgm:cxn modelId="{4B41311C-9BC2-4C3C-8C12-AF0E453F5046}" srcId="{5913C01A-F9C5-42AA-ACAF-93AA00397B8D}" destId="{B951E685-74C7-432C-B60E-79C0DE2173FF}" srcOrd="1" destOrd="0" parTransId="{CDB2CBDF-AD7B-430A-A82B-6603B53B73C2}" sibTransId="{ACA29322-FBDD-4CAF-B8B4-07CCF9762DF0}"/>
    <dgm:cxn modelId="{0167E128-5331-4F54-AAD9-B3D623B20758}" type="presOf" srcId="{7A9B3D97-0069-4C6A-A651-A1D3F308C6B1}" destId="{48CF33E7-02F1-4AE9-BCE8-D73388583142}" srcOrd="0" destOrd="0" presId="urn:microsoft.com/office/officeart/2005/8/layout/vList2"/>
    <dgm:cxn modelId="{1D9C583B-F625-4798-921E-F210E9D25E19}" srcId="{7A9B3D97-0069-4C6A-A651-A1D3F308C6B1}" destId="{5913C01A-F9C5-42AA-ACAF-93AA00397B8D}" srcOrd="0" destOrd="0" parTransId="{98B447D9-582E-45CC-A611-1726F8F2A2B9}" sibTransId="{5320795C-AE59-456C-89FB-12E4E670474A}"/>
    <dgm:cxn modelId="{D1E1AA90-7DAF-4B7F-8A79-BE96C951E019}" srcId="{5913C01A-F9C5-42AA-ACAF-93AA00397B8D}" destId="{C64E78DA-E69E-4379-8E67-38DF6AE9620E}" srcOrd="2" destOrd="0" parTransId="{4CF095FB-128C-4BB3-B445-1CBF78D92B4C}" sibTransId="{642030B5-6E17-4DFF-9386-C9412FFB8C8C}"/>
    <dgm:cxn modelId="{1B2E549E-DAF1-40A1-958D-96F4427CC5DC}" type="presOf" srcId="{5913C01A-F9C5-42AA-ACAF-93AA00397B8D}" destId="{E54A0796-F9DC-418E-944A-4215E6454122}" srcOrd="0" destOrd="0" presId="urn:microsoft.com/office/officeart/2005/8/layout/vList2"/>
    <dgm:cxn modelId="{DDA21A9F-29FF-4712-8947-55612CE2E5A9}" srcId="{5913C01A-F9C5-42AA-ACAF-93AA00397B8D}" destId="{6772B2D6-7832-4C01-AC2F-A14A1F72DFAA}" srcOrd="3" destOrd="0" parTransId="{A656F2DE-1893-4EB8-89A6-96CEC81BCCDB}" sibTransId="{B89D0D4F-18D6-4A5B-9443-47FE938B166C}"/>
    <dgm:cxn modelId="{32FCC2B5-AD28-40C2-92C3-9424661793E2}" type="presOf" srcId="{B951E685-74C7-432C-B60E-79C0DE2173FF}" destId="{6683D1CB-4114-4067-93A4-246189E47D55}" srcOrd="0" destOrd="1" presId="urn:microsoft.com/office/officeart/2005/8/layout/vList2"/>
    <dgm:cxn modelId="{FB18ADBE-6A2A-4F3E-94F6-6BC09A894C5F}" srcId="{5913C01A-F9C5-42AA-ACAF-93AA00397B8D}" destId="{37CD9B5E-A8E4-4D63-8504-029878E49547}" srcOrd="4" destOrd="0" parTransId="{BE824119-5A16-45A3-AF1D-5DFAC206C6EF}" sibTransId="{375BFF68-3FF3-442D-97CA-7485B7486F5E}"/>
    <dgm:cxn modelId="{A64C60CC-EA10-4DA9-AB6B-F0B62435E7B1}" type="presOf" srcId="{C64E78DA-E69E-4379-8E67-38DF6AE9620E}" destId="{6683D1CB-4114-4067-93A4-246189E47D55}" srcOrd="0" destOrd="2" presId="urn:microsoft.com/office/officeart/2005/8/layout/vList2"/>
    <dgm:cxn modelId="{1E82A4F4-849B-4B8D-B48A-738F22ABC791}" type="presOf" srcId="{6772B2D6-7832-4C01-AC2F-A14A1F72DFAA}" destId="{6683D1CB-4114-4067-93A4-246189E47D55}" srcOrd="0" destOrd="3" presId="urn:microsoft.com/office/officeart/2005/8/layout/vList2"/>
    <dgm:cxn modelId="{91F367F3-1126-4B88-B0D3-7619500A04FC}" type="presParOf" srcId="{48CF33E7-02F1-4AE9-BCE8-D73388583142}" destId="{E54A0796-F9DC-418E-944A-4215E6454122}" srcOrd="0" destOrd="0" presId="urn:microsoft.com/office/officeart/2005/8/layout/vList2"/>
    <dgm:cxn modelId="{DEB68C20-66F1-4554-83FB-A6A492774F7F}" type="presParOf" srcId="{48CF33E7-02F1-4AE9-BCE8-D73388583142}" destId="{6683D1CB-4114-4067-93A4-246189E47D55}"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4D86967-456B-4D26-9B37-173A77E0F76F}"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EDF58FAF-D8BF-4381-A861-ADF88931F31D}">
      <dgm:prSet/>
      <dgm:spPr/>
      <dgm:t>
        <a:bodyPr/>
        <a:lstStyle/>
        <a:p>
          <a:r>
            <a:rPr lang="en-GB" dirty="0">
              <a:solidFill>
                <a:schemeClr val="bg1"/>
              </a:solidFill>
            </a:rPr>
            <a:t>Total number of proven offences committed by youth in 2010/11: 176,5117 </a:t>
          </a:r>
          <a:endParaRPr lang="en-US" dirty="0">
            <a:solidFill>
              <a:schemeClr val="bg1"/>
            </a:solidFill>
          </a:endParaRPr>
        </a:p>
      </dgm:t>
    </dgm:pt>
    <dgm:pt modelId="{004D506C-CA12-44F2-B110-D215B4FA350D}" type="parTrans" cxnId="{BE4F0D47-5297-4774-9B32-867229C8F99E}">
      <dgm:prSet/>
      <dgm:spPr/>
      <dgm:t>
        <a:bodyPr/>
        <a:lstStyle/>
        <a:p>
          <a:endParaRPr lang="en-US"/>
        </a:p>
      </dgm:t>
    </dgm:pt>
    <dgm:pt modelId="{AFA1FBC8-4782-4D6D-B269-53E1D4124E72}" type="sibTrans" cxnId="{BE4F0D47-5297-4774-9B32-867229C8F99E}">
      <dgm:prSet/>
      <dgm:spPr/>
      <dgm:t>
        <a:bodyPr/>
        <a:lstStyle/>
        <a:p>
          <a:endParaRPr lang="en-US"/>
        </a:p>
      </dgm:t>
    </dgm:pt>
    <dgm:pt modelId="{435D88F5-53BE-4486-BDB8-597A7C5EB38B}">
      <dgm:prSet/>
      <dgm:spPr/>
      <dgm:t>
        <a:bodyPr/>
        <a:lstStyle/>
        <a:p>
          <a:r>
            <a:rPr lang="en-GB" dirty="0">
              <a:solidFill>
                <a:schemeClr val="bg1"/>
              </a:solidFill>
            </a:rPr>
            <a:t>Total cost to the country of police and justice for young offenders in 2007-8: approximately £4 billion annually</a:t>
          </a:r>
          <a:endParaRPr lang="en-US" dirty="0">
            <a:solidFill>
              <a:schemeClr val="bg1"/>
            </a:solidFill>
          </a:endParaRPr>
        </a:p>
      </dgm:t>
    </dgm:pt>
    <dgm:pt modelId="{610A58BB-10E5-4B41-A1B2-4BDE7842972B}" type="parTrans" cxnId="{3FC6A820-8EF9-483B-B5D8-D711E9FD1EED}">
      <dgm:prSet/>
      <dgm:spPr/>
      <dgm:t>
        <a:bodyPr/>
        <a:lstStyle/>
        <a:p>
          <a:endParaRPr lang="en-US"/>
        </a:p>
      </dgm:t>
    </dgm:pt>
    <dgm:pt modelId="{489EF5A2-A202-41A0-93F5-8FF4F364D6F6}" type="sibTrans" cxnId="{3FC6A820-8EF9-483B-B5D8-D711E9FD1EED}">
      <dgm:prSet/>
      <dgm:spPr/>
      <dgm:t>
        <a:bodyPr/>
        <a:lstStyle/>
        <a:p>
          <a:endParaRPr lang="en-US"/>
        </a:p>
      </dgm:t>
    </dgm:pt>
    <dgm:pt modelId="{42640F71-45D0-448B-B03B-C9AF75309375}">
      <dgm:prSet/>
      <dgm:spPr/>
      <dgm:t>
        <a:bodyPr/>
        <a:lstStyle/>
        <a:p>
          <a:r>
            <a:rPr lang="en-GB" dirty="0">
              <a:solidFill>
                <a:schemeClr val="bg1"/>
              </a:solidFill>
            </a:rPr>
            <a:t>On 4 August 2011, a police officer shot dead 29-year-old Mark Duggan</a:t>
          </a:r>
          <a:endParaRPr lang="en-US" dirty="0">
            <a:solidFill>
              <a:schemeClr val="bg1"/>
            </a:solidFill>
          </a:endParaRPr>
        </a:p>
      </dgm:t>
    </dgm:pt>
    <dgm:pt modelId="{7EBB28E3-7A4E-4570-AD82-35D7D1699F3A}" type="parTrans" cxnId="{6ED2F31D-8F02-4F00-88FE-0ABB0E83FD81}">
      <dgm:prSet/>
      <dgm:spPr/>
      <dgm:t>
        <a:bodyPr/>
        <a:lstStyle/>
        <a:p>
          <a:endParaRPr lang="en-US"/>
        </a:p>
      </dgm:t>
    </dgm:pt>
    <dgm:pt modelId="{2D5E6428-F68A-47F7-8C55-64C25F38C555}" type="sibTrans" cxnId="{6ED2F31D-8F02-4F00-88FE-0ABB0E83FD81}">
      <dgm:prSet/>
      <dgm:spPr/>
      <dgm:t>
        <a:bodyPr/>
        <a:lstStyle/>
        <a:p>
          <a:endParaRPr lang="en-US"/>
        </a:p>
      </dgm:t>
    </dgm:pt>
    <dgm:pt modelId="{B50D5A9A-641B-41F1-970A-98BDE7805634}">
      <dgm:prSet/>
      <dgm:spPr/>
      <dgm:t>
        <a:bodyPr/>
        <a:lstStyle/>
        <a:p>
          <a:r>
            <a:rPr lang="en-GB" dirty="0">
              <a:solidFill>
                <a:schemeClr val="bg1"/>
              </a:solidFill>
            </a:rPr>
            <a:t>Riots – started 8 August: outbreaks in London areas</a:t>
          </a:r>
          <a:endParaRPr lang="en-US" dirty="0">
            <a:solidFill>
              <a:schemeClr val="bg1"/>
            </a:solidFill>
          </a:endParaRPr>
        </a:p>
      </dgm:t>
    </dgm:pt>
    <dgm:pt modelId="{09530554-01E2-4F12-9C2D-67301B8EE300}" type="parTrans" cxnId="{5928611D-195F-4B73-8246-D8C46F452E59}">
      <dgm:prSet/>
      <dgm:spPr/>
      <dgm:t>
        <a:bodyPr/>
        <a:lstStyle/>
        <a:p>
          <a:endParaRPr lang="en-US"/>
        </a:p>
      </dgm:t>
    </dgm:pt>
    <dgm:pt modelId="{2ACD4563-5AEE-4B5B-A485-B5239FB301E9}" type="sibTrans" cxnId="{5928611D-195F-4B73-8246-D8C46F452E59}">
      <dgm:prSet/>
      <dgm:spPr/>
      <dgm:t>
        <a:bodyPr/>
        <a:lstStyle/>
        <a:p>
          <a:endParaRPr lang="en-US"/>
        </a:p>
      </dgm:t>
    </dgm:pt>
    <dgm:pt modelId="{8D4023DA-FD5A-4341-9924-AD3C102965F6}">
      <dgm:prSet/>
      <dgm:spPr/>
      <dgm:t>
        <a:bodyPr/>
        <a:lstStyle/>
        <a:p>
          <a:r>
            <a:rPr lang="en-GB" dirty="0">
              <a:solidFill>
                <a:schemeClr val="bg1"/>
              </a:solidFill>
            </a:rPr>
            <a:t>Similar riots were reported in Birmingham, Bristol, Gillingham and Nottingham</a:t>
          </a:r>
          <a:endParaRPr lang="en-US" dirty="0">
            <a:solidFill>
              <a:schemeClr val="bg1"/>
            </a:solidFill>
          </a:endParaRPr>
        </a:p>
      </dgm:t>
    </dgm:pt>
    <dgm:pt modelId="{C1DA9E62-55E2-455A-8EC4-912A110645EE}" type="parTrans" cxnId="{D2874205-E843-406B-AEAC-A18A582A5E46}">
      <dgm:prSet/>
      <dgm:spPr/>
      <dgm:t>
        <a:bodyPr/>
        <a:lstStyle/>
        <a:p>
          <a:endParaRPr lang="en-US"/>
        </a:p>
      </dgm:t>
    </dgm:pt>
    <dgm:pt modelId="{EE28EAEB-5AA8-4ED1-B16C-D849F9F9CB5C}" type="sibTrans" cxnId="{D2874205-E843-406B-AEAC-A18A582A5E46}">
      <dgm:prSet/>
      <dgm:spPr/>
      <dgm:t>
        <a:bodyPr/>
        <a:lstStyle/>
        <a:p>
          <a:endParaRPr lang="en-US"/>
        </a:p>
      </dgm:t>
    </dgm:pt>
    <dgm:pt modelId="{B904300B-3705-465E-A192-835371B55C1B}">
      <dgm:prSet/>
      <dgm:spPr/>
      <dgm:t>
        <a:bodyPr/>
        <a:lstStyle/>
        <a:p>
          <a:r>
            <a:rPr lang="en-GB" dirty="0">
              <a:solidFill>
                <a:schemeClr val="bg1"/>
              </a:solidFill>
            </a:rPr>
            <a:t>Areas effected by widespread looting, arson and violence</a:t>
          </a:r>
          <a:endParaRPr lang="en-US" dirty="0">
            <a:solidFill>
              <a:schemeClr val="bg1"/>
            </a:solidFill>
          </a:endParaRPr>
        </a:p>
      </dgm:t>
    </dgm:pt>
    <dgm:pt modelId="{4B7D5E37-3D1F-4CB2-9633-50FAB00B4E18}" type="parTrans" cxnId="{56B12BA3-B817-4830-9ED8-5EB65A0E8280}">
      <dgm:prSet/>
      <dgm:spPr/>
      <dgm:t>
        <a:bodyPr/>
        <a:lstStyle/>
        <a:p>
          <a:endParaRPr lang="en-US"/>
        </a:p>
      </dgm:t>
    </dgm:pt>
    <dgm:pt modelId="{10BCB7B1-4CCD-40E0-8F89-7E73BBF3698E}" type="sibTrans" cxnId="{56B12BA3-B817-4830-9ED8-5EB65A0E8280}">
      <dgm:prSet/>
      <dgm:spPr/>
      <dgm:t>
        <a:bodyPr/>
        <a:lstStyle/>
        <a:p>
          <a:endParaRPr lang="en-US"/>
        </a:p>
      </dgm:t>
    </dgm:pt>
    <dgm:pt modelId="{5FB1E74F-098D-4AA8-90C7-49DDDBAF85BA}">
      <dgm:prSet/>
      <dgm:spPr/>
      <dgm:t>
        <a:bodyPr/>
        <a:lstStyle/>
        <a:p>
          <a:r>
            <a:rPr lang="en-GB" dirty="0">
              <a:solidFill>
                <a:schemeClr val="bg1"/>
              </a:solidFill>
            </a:rPr>
            <a:t>Est. £200 Million in damages</a:t>
          </a:r>
          <a:endParaRPr lang="en-US" dirty="0">
            <a:solidFill>
              <a:schemeClr val="bg1"/>
            </a:solidFill>
          </a:endParaRPr>
        </a:p>
      </dgm:t>
    </dgm:pt>
    <dgm:pt modelId="{CA0F94C2-DCBE-47C6-8021-B055AD4AE988}" type="parTrans" cxnId="{003A1CE0-3696-46F0-B8B1-C91AF1D73EDA}">
      <dgm:prSet/>
      <dgm:spPr/>
      <dgm:t>
        <a:bodyPr/>
        <a:lstStyle/>
        <a:p>
          <a:endParaRPr lang="en-US"/>
        </a:p>
      </dgm:t>
    </dgm:pt>
    <dgm:pt modelId="{01D3A1BB-01C6-47FD-9EF0-5C3767B795FB}" type="sibTrans" cxnId="{003A1CE0-3696-46F0-B8B1-C91AF1D73EDA}">
      <dgm:prSet/>
      <dgm:spPr/>
      <dgm:t>
        <a:bodyPr/>
        <a:lstStyle/>
        <a:p>
          <a:endParaRPr lang="en-US"/>
        </a:p>
      </dgm:t>
    </dgm:pt>
    <dgm:pt modelId="{21C4705C-FE38-451B-8500-56AD8BE234C4}">
      <dgm:prSet/>
      <dgm:spPr/>
      <dgm:t>
        <a:bodyPr/>
        <a:lstStyle/>
        <a:p>
          <a:r>
            <a:rPr lang="en-GB" dirty="0">
              <a:solidFill>
                <a:schemeClr val="bg1"/>
              </a:solidFill>
            </a:rPr>
            <a:t>Govt. - Riots Communities and Victims Panel, which blamed the breakdown of families and lack of character in the young, rather than structural issues.</a:t>
          </a:r>
          <a:endParaRPr lang="en-US" dirty="0">
            <a:solidFill>
              <a:schemeClr val="bg1"/>
            </a:solidFill>
          </a:endParaRPr>
        </a:p>
      </dgm:t>
    </dgm:pt>
    <dgm:pt modelId="{381F127B-78EF-47E3-A94E-8133C66F2464}" type="parTrans" cxnId="{79796886-5F2A-494E-B01B-2FB4463E17BA}">
      <dgm:prSet/>
      <dgm:spPr/>
      <dgm:t>
        <a:bodyPr/>
        <a:lstStyle/>
        <a:p>
          <a:endParaRPr lang="en-US"/>
        </a:p>
      </dgm:t>
    </dgm:pt>
    <dgm:pt modelId="{20C40667-B91B-4ACA-A600-49B7CCBB5C76}" type="sibTrans" cxnId="{79796886-5F2A-494E-B01B-2FB4463E17BA}">
      <dgm:prSet/>
      <dgm:spPr/>
      <dgm:t>
        <a:bodyPr/>
        <a:lstStyle/>
        <a:p>
          <a:endParaRPr lang="en-US"/>
        </a:p>
      </dgm:t>
    </dgm:pt>
    <dgm:pt modelId="{6806ACB1-A2AD-4A85-B02A-DA6ED3A1E938}">
      <dgm:prSet/>
      <dgm:spPr/>
      <dgm:t>
        <a:bodyPr/>
        <a:lstStyle/>
        <a:p>
          <a:r>
            <a:rPr lang="en-GB" dirty="0">
              <a:solidFill>
                <a:schemeClr val="bg1"/>
              </a:solidFill>
            </a:rPr>
            <a:t>Met. Police asked for the community to work out, with the police, ways to reduce the impact of stop and search</a:t>
          </a:r>
          <a:endParaRPr lang="en-US" dirty="0">
            <a:solidFill>
              <a:schemeClr val="bg1"/>
            </a:solidFill>
          </a:endParaRPr>
        </a:p>
      </dgm:t>
    </dgm:pt>
    <dgm:pt modelId="{4E52210C-BC78-45A8-A293-72C9B56420F4}" type="parTrans" cxnId="{E9843AF5-CEC9-4CF2-B3F4-25D552BE6065}">
      <dgm:prSet/>
      <dgm:spPr/>
      <dgm:t>
        <a:bodyPr/>
        <a:lstStyle/>
        <a:p>
          <a:endParaRPr lang="en-US"/>
        </a:p>
      </dgm:t>
    </dgm:pt>
    <dgm:pt modelId="{C12DAF21-43A5-406D-8CA5-C1A9BBFF02DE}" type="sibTrans" cxnId="{E9843AF5-CEC9-4CF2-B3F4-25D552BE6065}">
      <dgm:prSet/>
      <dgm:spPr/>
      <dgm:t>
        <a:bodyPr/>
        <a:lstStyle/>
        <a:p>
          <a:endParaRPr lang="en-US"/>
        </a:p>
      </dgm:t>
    </dgm:pt>
    <dgm:pt modelId="{212CD81A-DD5E-4131-82EC-25AAF6CFE959}" type="pres">
      <dgm:prSet presAssocID="{24D86967-456B-4D26-9B37-173A77E0F76F}" presName="diagram" presStyleCnt="0">
        <dgm:presLayoutVars>
          <dgm:dir/>
          <dgm:resizeHandles val="exact"/>
        </dgm:presLayoutVars>
      </dgm:prSet>
      <dgm:spPr/>
    </dgm:pt>
    <dgm:pt modelId="{17EC3D6E-AFB5-4AF2-AABA-BF6EB228CE5A}" type="pres">
      <dgm:prSet presAssocID="{EDF58FAF-D8BF-4381-A861-ADF88931F31D}" presName="node" presStyleLbl="node1" presStyleIdx="0" presStyleCnt="9">
        <dgm:presLayoutVars>
          <dgm:bulletEnabled val="1"/>
        </dgm:presLayoutVars>
      </dgm:prSet>
      <dgm:spPr/>
    </dgm:pt>
    <dgm:pt modelId="{3DF91336-E7C4-4670-9BFA-D1160E2DD083}" type="pres">
      <dgm:prSet presAssocID="{AFA1FBC8-4782-4D6D-B269-53E1D4124E72}" presName="sibTrans" presStyleCnt="0"/>
      <dgm:spPr/>
    </dgm:pt>
    <dgm:pt modelId="{F1F35D72-84A6-483B-A7EB-996E5D83AD89}" type="pres">
      <dgm:prSet presAssocID="{435D88F5-53BE-4486-BDB8-597A7C5EB38B}" presName="node" presStyleLbl="node1" presStyleIdx="1" presStyleCnt="9">
        <dgm:presLayoutVars>
          <dgm:bulletEnabled val="1"/>
        </dgm:presLayoutVars>
      </dgm:prSet>
      <dgm:spPr/>
    </dgm:pt>
    <dgm:pt modelId="{233A6894-0F59-4F0C-A98E-82D49AAB7345}" type="pres">
      <dgm:prSet presAssocID="{489EF5A2-A202-41A0-93F5-8FF4F364D6F6}" presName="sibTrans" presStyleCnt="0"/>
      <dgm:spPr/>
    </dgm:pt>
    <dgm:pt modelId="{9F890E84-EED2-43FE-8EBD-886DBDD64937}" type="pres">
      <dgm:prSet presAssocID="{42640F71-45D0-448B-B03B-C9AF75309375}" presName="node" presStyleLbl="node1" presStyleIdx="2" presStyleCnt="9">
        <dgm:presLayoutVars>
          <dgm:bulletEnabled val="1"/>
        </dgm:presLayoutVars>
      </dgm:prSet>
      <dgm:spPr/>
    </dgm:pt>
    <dgm:pt modelId="{6D333136-8EFC-4FC0-B67B-5BE4C8478C78}" type="pres">
      <dgm:prSet presAssocID="{2D5E6428-F68A-47F7-8C55-64C25F38C555}" presName="sibTrans" presStyleCnt="0"/>
      <dgm:spPr/>
    </dgm:pt>
    <dgm:pt modelId="{9838B9A6-334D-46B4-B059-169657C2233C}" type="pres">
      <dgm:prSet presAssocID="{B50D5A9A-641B-41F1-970A-98BDE7805634}" presName="node" presStyleLbl="node1" presStyleIdx="3" presStyleCnt="9">
        <dgm:presLayoutVars>
          <dgm:bulletEnabled val="1"/>
        </dgm:presLayoutVars>
      </dgm:prSet>
      <dgm:spPr/>
    </dgm:pt>
    <dgm:pt modelId="{B8354306-60F8-45C3-A85E-5BB69045376D}" type="pres">
      <dgm:prSet presAssocID="{2ACD4563-5AEE-4B5B-A485-B5239FB301E9}" presName="sibTrans" presStyleCnt="0"/>
      <dgm:spPr/>
    </dgm:pt>
    <dgm:pt modelId="{3CE0D116-C89A-437C-B4DE-9A43ADD008C8}" type="pres">
      <dgm:prSet presAssocID="{8D4023DA-FD5A-4341-9924-AD3C102965F6}" presName="node" presStyleLbl="node1" presStyleIdx="4" presStyleCnt="9">
        <dgm:presLayoutVars>
          <dgm:bulletEnabled val="1"/>
        </dgm:presLayoutVars>
      </dgm:prSet>
      <dgm:spPr/>
    </dgm:pt>
    <dgm:pt modelId="{142A948D-E7DC-4533-9A99-7129EC1283BD}" type="pres">
      <dgm:prSet presAssocID="{EE28EAEB-5AA8-4ED1-B16C-D849F9F9CB5C}" presName="sibTrans" presStyleCnt="0"/>
      <dgm:spPr/>
    </dgm:pt>
    <dgm:pt modelId="{515A086C-037C-4BAA-8B06-523F76B3CF93}" type="pres">
      <dgm:prSet presAssocID="{B904300B-3705-465E-A192-835371B55C1B}" presName="node" presStyleLbl="node1" presStyleIdx="5" presStyleCnt="9">
        <dgm:presLayoutVars>
          <dgm:bulletEnabled val="1"/>
        </dgm:presLayoutVars>
      </dgm:prSet>
      <dgm:spPr/>
    </dgm:pt>
    <dgm:pt modelId="{C749D930-4E00-491F-9250-9DC6DD2825C9}" type="pres">
      <dgm:prSet presAssocID="{10BCB7B1-4CCD-40E0-8F89-7E73BBF3698E}" presName="sibTrans" presStyleCnt="0"/>
      <dgm:spPr/>
    </dgm:pt>
    <dgm:pt modelId="{2ADD5B93-12CB-4955-8BC1-9DF050484FD5}" type="pres">
      <dgm:prSet presAssocID="{5FB1E74F-098D-4AA8-90C7-49DDDBAF85BA}" presName="node" presStyleLbl="node1" presStyleIdx="6" presStyleCnt="9">
        <dgm:presLayoutVars>
          <dgm:bulletEnabled val="1"/>
        </dgm:presLayoutVars>
      </dgm:prSet>
      <dgm:spPr/>
    </dgm:pt>
    <dgm:pt modelId="{156EE42F-0945-4799-A654-154636A7F4EF}" type="pres">
      <dgm:prSet presAssocID="{01D3A1BB-01C6-47FD-9EF0-5C3767B795FB}" presName="sibTrans" presStyleCnt="0"/>
      <dgm:spPr/>
    </dgm:pt>
    <dgm:pt modelId="{A0539B22-65D4-4631-8B18-4575F1FB85EC}" type="pres">
      <dgm:prSet presAssocID="{21C4705C-FE38-451B-8500-56AD8BE234C4}" presName="node" presStyleLbl="node1" presStyleIdx="7" presStyleCnt="9">
        <dgm:presLayoutVars>
          <dgm:bulletEnabled val="1"/>
        </dgm:presLayoutVars>
      </dgm:prSet>
      <dgm:spPr/>
    </dgm:pt>
    <dgm:pt modelId="{6BC7A9C3-865C-40D8-B795-9F2455080C7F}" type="pres">
      <dgm:prSet presAssocID="{20C40667-B91B-4ACA-A600-49B7CCBB5C76}" presName="sibTrans" presStyleCnt="0"/>
      <dgm:spPr/>
    </dgm:pt>
    <dgm:pt modelId="{E2E6AAAB-ED57-4D11-B7D5-206D6B802D4E}" type="pres">
      <dgm:prSet presAssocID="{6806ACB1-A2AD-4A85-B02A-DA6ED3A1E938}" presName="node" presStyleLbl="node1" presStyleIdx="8" presStyleCnt="9">
        <dgm:presLayoutVars>
          <dgm:bulletEnabled val="1"/>
        </dgm:presLayoutVars>
      </dgm:prSet>
      <dgm:spPr/>
    </dgm:pt>
  </dgm:ptLst>
  <dgm:cxnLst>
    <dgm:cxn modelId="{D2874205-E843-406B-AEAC-A18A582A5E46}" srcId="{24D86967-456B-4D26-9B37-173A77E0F76F}" destId="{8D4023DA-FD5A-4341-9924-AD3C102965F6}" srcOrd="4" destOrd="0" parTransId="{C1DA9E62-55E2-455A-8EC4-912A110645EE}" sibTransId="{EE28EAEB-5AA8-4ED1-B16C-D849F9F9CB5C}"/>
    <dgm:cxn modelId="{61442D19-923C-4A29-B8D3-670AC3292E6C}" type="presOf" srcId="{B904300B-3705-465E-A192-835371B55C1B}" destId="{515A086C-037C-4BAA-8B06-523F76B3CF93}" srcOrd="0" destOrd="0" presId="urn:microsoft.com/office/officeart/2005/8/layout/default"/>
    <dgm:cxn modelId="{5928611D-195F-4B73-8246-D8C46F452E59}" srcId="{24D86967-456B-4D26-9B37-173A77E0F76F}" destId="{B50D5A9A-641B-41F1-970A-98BDE7805634}" srcOrd="3" destOrd="0" parTransId="{09530554-01E2-4F12-9C2D-67301B8EE300}" sibTransId="{2ACD4563-5AEE-4B5B-A485-B5239FB301E9}"/>
    <dgm:cxn modelId="{6ED2F31D-8F02-4F00-88FE-0ABB0E83FD81}" srcId="{24D86967-456B-4D26-9B37-173A77E0F76F}" destId="{42640F71-45D0-448B-B03B-C9AF75309375}" srcOrd="2" destOrd="0" parTransId="{7EBB28E3-7A4E-4570-AD82-35D7D1699F3A}" sibTransId="{2D5E6428-F68A-47F7-8C55-64C25F38C555}"/>
    <dgm:cxn modelId="{3FC6A820-8EF9-483B-B5D8-D711E9FD1EED}" srcId="{24D86967-456B-4D26-9B37-173A77E0F76F}" destId="{435D88F5-53BE-4486-BDB8-597A7C5EB38B}" srcOrd="1" destOrd="0" parTransId="{610A58BB-10E5-4B41-A1B2-4BDE7842972B}" sibTransId="{489EF5A2-A202-41A0-93F5-8FF4F364D6F6}"/>
    <dgm:cxn modelId="{13F36621-5AFB-482D-AEB8-62A1B323BAC2}" type="presOf" srcId="{435D88F5-53BE-4486-BDB8-597A7C5EB38B}" destId="{F1F35D72-84A6-483B-A7EB-996E5D83AD89}" srcOrd="0" destOrd="0" presId="urn:microsoft.com/office/officeart/2005/8/layout/default"/>
    <dgm:cxn modelId="{C0111134-D2CA-4509-B627-3C8334547ED3}" type="presOf" srcId="{24D86967-456B-4D26-9B37-173A77E0F76F}" destId="{212CD81A-DD5E-4131-82EC-25AAF6CFE959}" srcOrd="0" destOrd="0" presId="urn:microsoft.com/office/officeart/2005/8/layout/default"/>
    <dgm:cxn modelId="{B6C8185D-832F-4188-B1A3-48E609697ECD}" type="presOf" srcId="{21C4705C-FE38-451B-8500-56AD8BE234C4}" destId="{A0539B22-65D4-4631-8B18-4575F1FB85EC}" srcOrd="0" destOrd="0" presId="urn:microsoft.com/office/officeart/2005/8/layout/default"/>
    <dgm:cxn modelId="{68E89965-F659-46A3-97B9-3D6759A16EE2}" type="presOf" srcId="{42640F71-45D0-448B-B03B-C9AF75309375}" destId="{9F890E84-EED2-43FE-8EBD-886DBDD64937}" srcOrd="0" destOrd="0" presId="urn:microsoft.com/office/officeart/2005/8/layout/default"/>
    <dgm:cxn modelId="{BE4F0D47-5297-4774-9B32-867229C8F99E}" srcId="{24D86967-456B-4D26-9B37-173A77E0F76F}" destId="{EDF58FAF-D8BF-4381-A861-ADF88931F31D}" srcOrd="0" destOrd="0" parTransId="{004D506C-CA12-44F2-B110-D215B4FA350D}" sibTransId="{AFA1FBC8-4782-4D6D-B269-53E1D4124E72}"/>
    <dgm:cxn modelId="{BF038E68-3851-488E-9E49-8A0121F132D2}" type="presOf" srcId="{EDF58FAF-D8BF-4381-A861-ADF88931F31D}" destId="{17EC3D6E-AFB5-4AF2-AABA-BF6EB228CE5A}" srcOrd="0" destOrd="0" presId="urn:microsoft.com/office/officeart/2005/8/layout/default"/>
    <dgm:cxn modelId="{79796886-5F2A-494E-B01B-2FB4463E17BA}" srcId="{24D86967-456B-4D26-9B37-173A77E0F76F}" destId="{21C4705C-FE38-451B-8500-56AD8BE234C4}" srcOrd="7" destOrd="0" parTransId="{381F127B-78EF-47E3-A94E-8133C66F2464}" sibTransId="{20C40667-B91B-4ACA-A600-49B7CCBB5C76}"/>
    <dgm:cxn modelId="{56B12BA3-B817-4830-9ED8-5EB65A0E8280}" srcId="{24D86967-456B-4D26-9B37-173A77E0F76F}" destId="{B904300B-3705-465E-A192-835371B55C1B}" srcOrd="5" destOrd="0" parTransId="{4B7D5E37-3D1F-4CB2-9633-50FAB00B4E18}" sibTransId="{10BCB7B1-4CCD-40E0-8F89-7E73BBF3698E}"/>
    <dgm:cxn modelId="{E1E3D7A8-6875-4217-A998-B14052C3DFCC}" type="presOf" srcId="{B50D5A9A-641B-41F1-970A-98BDE7805634}" destId="{9838B9A6-334D-46B4-B059-169657C2233C}" srcOrd="0" destOrd="0" presId="urn:microsoft.com/office/officeart/2005/8/layout/default"/>
    <dgm:cxn modelId="{C7FE43C9-C3B7-416D-9137-B82CB4F7C0EC}" type="presOf" srcId="{6806ACB1-A2AD-4A85-B02A-DA6ED3A1E938}" destId="{E2E6AAAB-ED57-4D11-B7D5-206D6B802D4E}" srcOrd="0" destOrd="0" presId="urn:microsoft.com/office/officeart/2005/8/layout/default"/>
    <dgm:cxn modelId="{003A1CE0-3696-46F0-B8B1-C91AF1D73EDA}" srcId="{24D86967-456B-4D26-9B37-173A77E0F76F}" destId="{5FB1E74F-098D-4AA8-90C7-49DDDBAF85BA}" srcOrd="6" destOrd="0" parTransId="{CA0F94C2-DCBE-47C6-8021-B055AD4AE988}" sibTransId="{01D3A1BB-01C6-47FD-9EF0-5C3767B795FB}"/>
    <dgm:cxn modelId="{2569F4F0-9558-4A1A-9281-E212953A1A13}" type="presOf" srcId="{8D4023DA-FD5A-4341-9924-AD3C102965F6}" destId="{3CE0D116-C89A-437C-B4DE-9A43ADD008C8}" srcOrd="0" destOrd="0" presId="urn:microsoft.com/office/officeart/2005/8/layout/default"/>
    <dgm:cxn modelId="{E9843AF5-CEC9-4CF2-B3F4-25D552BE6065}" srcId="{24D86967-456B-4D26-9B37-173A77E0F76F}" destId="{6806ACB1-A2AD-4A85-B02A-DA6ED3A1E938}" srcOrd="8" destOrd="0" parTransId="{4E52210C-BC78-45A8-A293-72C9B56420F4}" sibTransId="{C12DAF21-43A5-406D-8CA5-C1A9BBFF02DE}"/>
    <dgm:cxn modelId="{83A0F1FF-DAF7-40FA-84F6-18A655210839}" type="presOf" srcId="{5FB1E74F-098D-4AA8-90C7-49DDDBAF85BA}" destId="{2ADD5B93-12CB-4955-8BC1-9DF050484FD5}" srcOrd="0" destOrd="0" presId="urn:microsoft.com/office/officeart/2005/8/layout/default"/>
    <dgm:cxn modelId="{FBF0FCA6-DD2F-4C32-86CC-34B248E4C1D5}" type="presParOf" srcId="{212CD81A-DD5E-4131-82EC-25AAF6CFE959}" destId="{17EC3D6E-AFB5-4AF2-AABA-BF6EB228CE5A}" srcOrd="0" destOrd="0" presId="urn:microsoft.com/office/officeart/2005/8/layout/default"/>
    <dgm:cxn modelId="{D7CC2573-69E7-4017-B626-E570F852D0CE}" type="presParOf" srcId="{212CD81A-DD5E-4131-82EC-25AAF6CFE959}" destId="{3DF91336-E7C4-4670-9BFA-D1160E2DD083}" srcOrd="1" destOrd="0" presId="urn:microsoft.com/office/officeart/2005/8/layout/default"/>
    <dgm:cxn modelId="{7B67A861-A9CB-4531-8521-27493DA63461}" type="presParOf" srcId="{212CD81A-DD5E-4131-82EC-25AAF6CFE959}" destId="{F1F35D72-84A6-483B-A7EB-996E5D83AD89}" srcOrd="2" destOrd="0" presId="urn:microsoft.com/office/officeart/2005/8/layout/default"/>
    <dgm:cxn modelId="{C45172F2-3628-420A-BFE2-882F369E3AD8}" type="presParOf" srcId="{212CD81A-DD5E-4131-82EC-25AAF6CFE959}" destId="{233A6894-0F59-4F0C-A98E-82D49AAB7345}" srcOrd="3" destOrd="0" presId="urn:microsoft.com/office/officeart/2005/8/layout/default"/>
    <dgm:cxn modelId="{EA37608F-4814-4F98-9B3A-F00A08A3DFDA}" type="presParOf" srcId="{212CD81A-DD5E-4131-82EC-25AAF6CFE959}" destId="{9F890E84-EED2-43FE-8EBD-886DBDD64937}" srcOrd="4" destOrd="0" presId="urn:microsoft.com/office/officeart/2005/8/layout/default"/>
    <dgm:cxn modelId="{C12CD2AD-1C87-42CD-AA64-3BE1AFEF008A}" type="presParOf" srcId="{212CD81A-DD5E-4131-82EC-25AAF6CFE959}" destId="{6D333136-8EFC-4FC0-B67B-5BE4C8478C78}" srcOrd="5" destOrd="0" presId="urn:microsoft.com/office/officeart/2005/8/layout/default"/>
    <dgm:cxn modelId="{A761DD54-C743-469E-9CB1-D45BD49E1038}" type="presParOf" srcId="{212CD81A-DD5E-4131-82EC-25AAF6CFE959}" destId="{9838B9A6-334D-46B4-B059-169657C2233C}" srcOrd="6" destOrd="0" presId="urn:microsoft.com/office/officeart/2005/8/layout/default"/>
    <dgm:cxn modelId="{DCBCEE9E-F663-40E4-A718-57FB864D660C}" type="presParOf" srcId="{212CD81A-DD5E-4131-82EC-25AAF6CFE959}" destId="{B8354306-60F8-45C3-A85E-5BB69045376D}" srcOrd="7" destOrd="0" presId="urn:microsoft.com/office/officeart/2005/8/layout/default"/>
    <dgm:cxn modelId="{87630B98-E8D9-4241-A7BB-1335510F0BFE}" type="presParOf" srcId="{212CD81A-DD5E-4131-82EC-25AAF6CFE959}" destId="{3CE0D116-C89A-437C-B4DE-9A43ADD008C8}" srcOrd="8" destOrd="0" presId="urn:microsoft.com/office/officeart/2005/8/layout/default"/>
    <dgm:cxn modelId="{CAFFD211-48AD-4BF3-A55C-05E5B9B6379C}" type="presParOf" srcId="{212CD81A-DD5E-4131-82EC-25AAF6CFE959}" destId="{142A948D-E7DC-4533-9A99-7129EC1283BD}" srcOrd="9" destOrd="0" presId="urn:microsoft.com/office/officeart/2005/8/layout/default"/>
    <dgm:cxn modelId="{890EFA63-D5B3-4CB3-8820-5A4018F29A1D}" type="presParOf" srcId="{212CD81A-DD5E-4131-82EC-25AAF6CFE959}" destId="{515A086C-037C-4BAA-8B06-523F76B3CF93}" srcOrd="10" destOrd="0" presId="urn:microsoft.com/office/officeart/2005/8/layout/default"/>
    <dgm:cxn modelId="{081534AE-560F-48AD-AF68-5F78980A709E}" type="presParOf" srcId="{212CD81A-DD5E-4131-82EC-25AAF6CFE959}" destId="{C749D930-4E00-491F-9250-9DC6DD2825C9}" srcOrd="11" destOrd="0" presId="urn:microsoft.com/office/officeart/2005/8/layout/default"/>
    <dgm:cxn modelId="{091F2174-F8DE-4C9D-976C-834ED53CCBDE}" type="presParOf" srcId="{212CD81A-DD5E-4131-82EC-25AAF6CFE959}" destId="{2ADD5B93-12CB-4955-8BC1-9DF050484FD5}" srcOrd="12" destOrd="0" presId="urn:microsoft.com/office/officeart/2005/8/layout/default"/>
    <dgm:cxn modelId="{FF50B11C-28FF-43D9-A85F-1981020CC3A1}" type="presParOf" srcId="{212CD81A-DD5E-4131-82EC-25AAF6CFE959}" destId="{156EE42F-0945-4799-A654-154636A7F4EF}" srcOrd="13" destOrd="0" presId="urn:microsoft.com/office/officeart/2005/8/layout/default"/>
    <dgm:cxn modelId="{F48A65C2-710A-4A45-9D3B-DB053301570F}" type="presParOf" srcId="{212CD81A-DD5E-4131-82EC-25AAF6CFE959}" destId="{A0539B22-65D4-4631-8B18-4575F1FB85EC}" srcOrd="14" destOrd="0" presId="urn:microsoft.com/office/officeart/2005/8/layout/default"/>
    <dgm:cxn modelId="{96776250-3D5E-4907-B623-7D92F62781B0}" type="presParOf" srcId="{212CD81A-DD5E-4131-82EC-25AAF6CFE959}" destId="{6BC7A9C3-865C-40D8-B795-9F2455080C7F}" srcOrd="15" destOrd="0" presId="urn:microsoft.com/office/officeart/2005/8/layout/default"/>
    <dgm:cxn modelId="{E76175FC-634C-4AA1-9235-633F578FF5E9}" type="presParOf" srcId="{212CD81A-DD5E-4131-82EC-25AAF6CFE959}" destId="{E2E6AAAB-ED57-4D11-B7D5-206D6B802D4E}"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9AD8BA-06E2-4679-85E4-402108D19E6D}">
      <dsp:nvSpPr>
        <dsp:cNvPr id="0" name=""/>
        <dsp:cNvSpPr/>
      </dsp:nvSpPr>
      <dsp:spPr>
        <a:xfrm>
          <a:off x="0" y="675"/>
          <a:ext cx="517538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5D8F2D-452F-4814-92A5-8B5ABF458F2A}">
      <dsp:nvSpPr>
        <dsp:cNvPr id="0" name=""/>
        <dsp:cNvSpPr/>
      </dsp:nvSpPr>
      <dsp:spPr>
        <a:xfrm>
          <a:off x="0" y="675"/>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England and Wales is 10 years old.</a:t>
          </a:r>
          <a:endParaRPr lang="en-US" sz="3100" kern="1200"/>
        </a:p>
      </dsp:txBody>
      <dsp:txXfrm>
        <a:off x="0" y="675"/>
        <a:ext cx="5175384" cy="1106957"/>
      </dsp:txXfrm>
    </dsp:sp>
    <dsp:sp modelId="{305D2F6F-3870-42D6-8097-8D16E7D3DECA}">
      <dsp:nvSpPr>
        <dsp:cNvPr id="0" name=""/>
        <dsp:cNvSpPr/>
      </dsp:nvSpPr>
      <dsp:spPr>
        <a:xfrm>
          <a:off x="0" y="1107633"/>
          <a:ext cx="5175384"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C80361-41D6-4E9A-B526-F147489EEA57}">
      <dsp:nvSpPr>
        <dsp:cNvPr id="0" name=""/>
        <dsp:cNvSpPr/>
      </dsp:nvSpPr>
      <dsp:spPr>
        <a:xfrm>
          <a:off x="0" y="1107633"/>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Children under 10 cannot be charged but can be given a:</a:t>
          </a:r>
          <a:endParaRPr lang="en-US" sz="3100" kern="1200"/>
        </a:p>
      </dsp:txBody>
      <dsp:txXfrm>
        <a:off x="0" y="1107633"/>
        <a:ext cx="5175384" cy="1106957"/>
      </dsp:txXfrm>
    </dsp:sp>
    <dsp:sp modelId="{CB68CB73-F401-44C0-A940-0DA85AA131D9}">
      <dsp:nvSpPr>
        <dsp:cNvPr id="0" name=""/>
        <dsp:cNvSpPr/>
      </dsp:nvSpPr>
      <dsp:spPr>
        <a:xfrm>
          <a:off x="0" y="2214591"/>
          <a:ext cx="5175384"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93E328-A447-4110-95A1-5EDFF1360A0F}">
      <dsp:nvSpPr>
        <dsp:cNvPr id="0" name=""/>
        <dsp:cNvSpPr/>
      </dsp:nvSpPr>
      <dsp:spPr>
        <a:xfrm>
          <a:off x="0" y="2214591"/>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Local Child Curfew</a:t>
          </a:r>
          <a:endParaRPr lang="en-US" sz="3100" kern="1200"/>
        </a:p>
      </dsp:txBody>
      <dsp:txXfrm>
        <a:off x="0" y="2214591"/>
        <a:ext cx="5175384" cy="1106957"/>
      </dsp:txXfrm>
    </dsp:sp>
    <dsp:sp modelId="{304168FB-2EE5-453E-B97E-D5918D0BD0C6}">
      <dsp:nvSpPr>
        <dsp:cNvPr id="0" name=""/>
        <dsp:cNvSpPr/>
      </dsp:nvSpPr>
      <dsp:spPr>
        <a:xfrm>
          <a:off x="0" y="3321549"/>
          <a:ext cx="5175384"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29BFA3-66B7-465C-9185-B0E9DA72545F}">
      <dsp:nvSpPr>
        <dsp:cNvPr id="0" name=""/>
        <dsp:cNvSpPr/>
      </dsp:nvSpPr>
      <dsp:spPr>
        <a:xfrm>
          <a:off x="0" y="3321549"/>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Child Safety Order</a:t>
          </a:r>
          <a:endParaRPr lang="en-US" sz="3100" kern="1200"/>
        </a:p>
      </dsp:txBody>
      <dsp:txXfrm>
        <a:off x="0" y="3321549"/>
        <a:ext cx="5175384" cy="1106957"/>
      </dsp:txXfrm>
    </dsp:sp>
    <dsp:sp modelId="{8363B8A0-FACF-4038-B977-802ACA9E359F}">
      <dsp:nvSpPr>
        <dsp:cNvPr id="0" name=""/>
        <dsp:cNvSpPr/>
      </dsp:nvSpPr>
      <dsp:spPr>
        <a:xfrm>
          <a:off x="0" y="4428507"/>
          <a:ext cx="517538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289127-DDDA-4D5D-8844-F4214D146B8A}">
      <dsp:nvSpPr>
        <dsp:cNvPr id="0" name=""/>
        <dsp:cNvSpPr/>
      </dsp:nvSpPr>
      <dsp:spPr>
        <a:xfrm>
          <a:off x="0" y="4428507"/>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Parents can also be held responsible</a:t>
          </a:r>
          <a:endParaRPr lang="en-US" sz="3100" kern="1200"/>
        </a:p>
      </dsp:txBody>
      <dsp:txXfrm>
        <a:off x="0" y="4428507"/>
        <a:ext cx="5175384" cy="11069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0550EE-EE07-4973-AD47-165B214E7478}">
      <dsp:nvSpPr>
        <dsp:cNvPr id="0" name=""/>
        <dsp:cNvSpPr/>
      </dsp:nvSpPr>
      <dsp:spPr>
        <a:xfrm>
          <a:off x="0" y="0"/>
          <a:ext cx="51753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CD1BB8-56A1-43AB-9AC9-839CC5C302D1}">
      <dsp:nvSpPr>
        <dsp:cNvPr id="0" name=""/>
        <dsp:cNvSpPr/>
      </dsp:nvSpPr>
      <dsp:spPr>
        <a:xfrm>
          <a:off x="0" y="0"/>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Criminal responsibility is 8 years old. All children over 8 can be arrested &amp; charged for a crime.</a:t>
          </a:r>
          <a:endParaRPr lang="en-US" sz="2700" kern="1200"/>
        </a:p>
      </dsp:txBody>
      <dsp:txXfrm>
        <a:off x="0" y="0"/>
        <a:ext cx="5175384" cy="1384035"/>
      </dsp:txXfrm>
    </dsp:sp>
    <dsp:sp modelId="{B27E6491-2C4E-47B2-B891-63C607EF1DD3}">
      <dsp:nvSpPr>
        <dsp:cNvPr id="0" name=""/>
        <dsp:cNvSpPr/>
      </dsp:nvSpPr>
      <dsp:spPr>
        <a:xfrm>
          <a:off x="0" y="1384035"/>
          <a:ext cx="51753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10B448-5791-4201-B453-6069257BC518}">
      <dsp:nvSpPr>
        <dsp:cNvPr id="0" name=""/>
        <dsp:cNvSpPr/>
      </dsp:nvSpPr>
      <dsp:spPr>
        <a:xfrm>
          <a:off x="0" y="1384035"/>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The age of criminal prosecution is 12 years old.</a:t>
          </a:r>
          <a:endParaRPr lang="en-US" sz="2700" kern="1200"/>
        </a:p>
      </dsp:txBody>
      <dsp:txXfrm>
        <a:off x="0" y="1384035"/>
        <a:ext cx="5175384" cy="1384035"/>
      </dsp:txXfrm>
    </dsp:sp>
    <dsp:sp modelId="{CEE6B441-FE43-4957-98C7-19266F71DDD7}">
      <dsp:nvSpPr>
        <dsp:cNvPr id="0" name=""/>
        <dsp:cNvSpPr/>
      </dsp:nvSpPr>
      <dsp:spPr>
        <a:xfrm>
          <a:off x="0" y="2768070"/>
          <a:ext cx="51753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25FC6A-4BB4-4796-A6E2-6535207AE81E}">
      <dsp:nvSpPr>
        <dsp:cNvPr id="0" name=""/>
        <dsp:cNvSpPr/>
      </dsp:nvSpPr>
      <dsp:spPr>
        <a:xfrm>
          <a:off x="0" y="2768070"/>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Children aged between 8 and 11 cases are dealt in a Children's Hearing.  </a:t>
          </a:r>
          <a:endParaRPr lang="en-US" sz="2700" kern="1200"/>
        </a:p>
      </dsp:txBody>
      <dsp:txXfrm>
        <a:off x="0" y="2768070"/>
        <a:ext cx="5175384" cy="1384035"/>
      </dsp:txXfrm>
    </dsp:sp>
    <dsp:sp modelId="{3D8C63D9-8F9D-426D-AEC7-08E2957BACD6}">
      <dsp:nvSpPr>
        <dsp:cNvPr id="0" name=""/>
        <dsp:cNvSpPr/>
      </dsp:nvSpPr>
      <dsp:spPr>
        <a:xfrm>
          <a:off x="0" y="4152105"/>
          <a:ext cx="51753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1146CA-AA62-44F6-BA84-43A8E2C35644}">
      <dsp:nvSpPr>
        <dsp:cNvPr id="0" name=""/>
        <dsp:cNvSpPr/>
      </dsp:nvSpPr>
      <dsp:spPr>
        <a:xfrm>
          <a:off x="0" y="4152105"/>
          <a:ext cx="5175384"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Children aged 12 to 16 can be taken to court but only for serious crimes</a:t>
          </a:r>
          <a:endParaRPr lang="en-US" sz="2700" kern="1200"/>
        </a:p>
      </dsp:txBody>
      <dsp:txXfrm>
        <a:off x="0" y="4152105"/>
        <a:ext cx="5175384" cy="13840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95A7B8-5562-4607-B2DA-4BB58FEE8E67}">
      <dsp:nvSpPr>
        <dsp:cNvPr id="0" name=""/>
        <dsp:cNvSpPr/>
      </dsp:nvSpPr>
      <dsp:spPr>
        <a:xfrm>
          <a:off x="0" y="81824"/>
          <a:ext cx="5000125" cy="126477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Renamed juvenile courts to youth courts to cater for offenders aged between 10 – 17 years.</a:t>
          </a:r>
          <a:endParaRPr lang="en-US" sz="2300" kern="1200"/>
        </a:p>
      </dsp:txBody>
      <dsp:txXfrm>
        <a:off x="61741" y="143565"/>
        <a:ext cx="4876643" cy="1141288"/>
      </dsp:txXfrm>
    </dsp:sp>
    <dsp:sp modelId="{AEF37AE6-1AA3-408E-8D39-BF0A8196F489}">
      <dsp:nvSpPr>
        <dsp:cNvPr id="0" name=""/>
        <dsp:cNvSpPr/>
      </dsp:nvSpPr>
      <dsp:spPr>
        <a:xfrm>
          <a:off x="0" y="1412834"/>
          <a:ext cx="5000125" cy="126477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a:t>Abolished custodial sentences for individuals below 15 years</a:t>
          </a:r>
          <a:r>
            <a:rPr lang="en-GB" sz="2300" kern="1200">
              <a:latin typeface="Calibri Light" panose="020F0302020204030204"/>
            </a:rPr>
            <a:t> -</a:t>
          </a:r>
          <a:r>
            <a:rPr lang="en-GB" sz="2300" b="1" kern="1200"/>
            <a:t>Detention and Training Order</a:t>
          </a:r>
          <a:r>
            <a:rPr lang="en-GB" sz="2300" b="1" kern="1200">
              <a:latin typeface="Calibri Light" panose="020F0302020204030204"/>
            </a:rPr>
            <a:t>/</a:t>
          </a:r>
          <a:r>
            <a:rPr lang="en-GB" sz="2300" b="1" kern="1200"/>
            <a:t>detention for life</a:t>
          </a:r>
          <a:endParaRPr lang="en-US" sz="2300" kern="1200"/>
        </a:p>
      </dsp:txBody>
      <dsp:txXfrm>
        <a:off x="61741" y="1474575"/>
        <a:ext cx="4876643" cy="1141288"/>
      </dsp:txXfrm>
    </dsp:sp>
    <dsp:sp modelId="{4244926A-2D93-47F0-858E-B853E2654A4E}">
      <dsp:nvSpPr>
        <dsp:cNvPr id="0" name=""/>
        <dsp:cNvSpPr/>
      </dsp:nvSpPr>
      <dsp:spPr>
        <a:xfrm>
          <a:off x="0" y="2743845"/>
          <a:ext cx="5000125" cy="126477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Curfews introduced for those 16 and over.</a:t>
          </a:r>
          <a:endParaRPr lang="en-US" sz="2300" kern="1200"/>
        </a:p>
      </dsp:txBody>
      <dsp:txXfrm>
        <a:off x="61741" y="2805586"/>
        <a:ext cx="4876643" cy="11412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D74025-F4B9-7143-A347-32181E47430C}">
      <dsp:nvSpPr>
        <dsp:cNvPr id="0" name=""/>
        <dsp:cNvSpPr/>
      </dsp:nvSpPr>
      <dsp:spPr>
        <a:xfrm>
          <a:off x="0" y="318391"/>
          <a:ext cx="2450914" cy="147054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baseline="0"/>
            <a:t>Clear strategy to prevent offending – youth justice must help prevent youth offending.</a:t>
          </a:r>
          <a:endParaRPr lang="en-US" sz="1600" kern="1200"/>
        </a:p>
      </dsp:txBody>
      <dsp:txXfrm>
        <a:off x="0" y="318391"/>
        <a:ext cx="2450914" cy="1470548"/>
      </dsp:txXfrm>
    </dsp:sp>
    <dsp:sp modelId="{6AD8B0C6-4967-2745-A6A8-19337A84896A}">
      <dsp:nvSpPr>
        <dsp:cNvPr id="0" name=""/>
        <dsp:cNvSpPr/>
      </dsp:nvSpPr>
      <dsp:spPr>
        <a:xfrm>
          <a:off x="2696005" y="318391"/>
          <a:ext cx="2450914" cy="147054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baseline="0"/>
            <a:t>Taking Responsibility – no more excuses; children above ACR are mature enough to be accountable.</a:t>
          </a:r>
          <a:endParaRPr lang="en-US" sz="1600" kern="1200"/>
        </a:p>
      </dsp:txBody>
      <dsp:txXfrm>
        <a:off x="2696005" y="318391"/>
        <a:ext cx="2450914" cy="1470548"/>
      </dsp:txXfrm>
    </dsp:sp>
    <dsp:sp modelId="{F56DA3C5-9DEE-7D4F-863A-46CAE4629D96}">
      <dsp:nvSpPr>
        <dsp:cNvPr id="0" name=""/>
        <dsp:cNvSpPr/>
      </dsp:nvSpPr>
      <dsp:spPr>
        <a:xfrm>
          <a:off x="5392011" y="318391"/>
          <a:ext cx="2450914" cy="147054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baseline="0"/>
            <a:t>Earlier, more effective intervention – stopping children at risk and preventing early criminal behaviour from escalating.</a:t>
          </a:r>
          <a:endParaRPr lang="en-US" sz="1600" kern="1200"/>
        </a:p>
      </dsp:txBody>
      <dsp:txXfrm>
        <a:off x="5392011" y="318391"/>
        <a:ext cx="2450914" cy="1470548"/>
      </dsp:txXfrm>
    </dsp:sp>
    <dsp:sp modelId="{643D49B0-1450-1D41-85CD-6DC5AB9482E2}">
      <dsp:nvSpPr>
        <dsp:cNvPr id="0" name=""/>
        <dsp:cNvSpPr/>
      </dsp:nvSpPr>
      <dsp:spPr>
        <a:xfrm>
          <a:off x="0" y="2034031"/>
          <a:ext cx="2450914" cy="147054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baseline="0"/>
            <a:t>Faster, more efficient procedures – preventing delays.</a:t>
          </a:r>
          <a:endParaRPr lang="en-US" sz="1600" kern="1200"/>
        </a:p>
      </dsp:txBody>
      <dsp:txXfrm>
        <a:off x="0" y="2034031"/>
        <a:ext cx="2450914" cy="1470548"/>
      </dsp:txXfrm>
    </dsp:sp>
    <dsp:sp modelId="{1AC26D5B-7EC9-A647-B73E-73A3A9B79EFE}">
      <dsp:nvSpPr>
        <dsp:cNvPr id="0" name=""/>
        <dsp:cNvSpPr/>
      </dsp:nvSpPr>
      <dsp:spPr>
        <a:xfrm>
          <a:off x="2696005" y="2034031"/>
          <a:ext cx="2450914" cy="147054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baseline="0"/>
            <a:t>Partnership – multi-agency teams to co-operate at a local level.</a:t>
          </a:r>
          <a:endParaRPr lang="en-US" sz="1600" kern="1200"/>
        </a:p>
      </dsp:txBody>
      <dsp:txXfrm>
        <a:off x="2696005" y="2034031"/>
        <a:ext cx="2450914" cy="1470548"/>
      </dsp:txXfrm>
    </dsp:sp>
    <dsp:sp modelId="{BE281E3A-D24D-B24A-A85F-140A11EF19A9}">
      <dsp:nvSpPr>
        <dsp:cNvPr id="0" name=""/>
        <dsp:cNvSpPr/>
      </dsp:nvSpPr>
      <dsp:spPr>
        <a:xfrm>
          <a:off x="5392011" y="2034031"/>
          <a:ext cx="2450914" cy="1470548"/>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baseline="0"/>
            <a:t>Further reform – reform of youth court.</a:t>
          </a:r>
          <a:endParaRPr lang="en-US" sz="1600" kern="1200"/>
        </a:p>
      </dsp:txBody>
      <dsp:txXfrm>
        <a:off x="5392011" y="2034031"/>
        <a:ext cx="2450914" cy="14705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4A0796-F9DC-418E-944A-4215E6454122}">
      <dsp:nvSpPr>
        <dsp:cNvPr id="0" name=""/>
        <dsp:cNvSpPr/>
      </dsp:nvSpPr>
      <dsp:spPr>
        <a:xfrm>
          <a:off x="0" y="14340"/>
          <a:ext cx="7266222" cy="9547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In dealing with any offence committed by a young person the police have a range of options:</a:t>
          </a:r>
          <a:endParaRPr lang="en-US" sz="2400" kern="1200"/>
        </a:p>
      </dsp:txBody>
      <dsp:txXfrm>
        <a:off x="46606" y="60946"/>
        <a:ext cx="7173010" cy="861507"/>
      </dsp:txXfrm>
    </dsp:sp>
    <dsp:sp modelId="{6683D1CB-4114-4067-93A4-246189E47D55}">
      <dsp:nvSpPr>
        <dsp:cNvPr id="0" name=""/>
        <dsp:cNvSpPr/>
      </dsp:nvSpPr>
      <dsp:spPr>
        <a:xfrm>
          <a:off x="0" y="969060"/>
          <a:ext cx="7266222" cy="2682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0703"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kern="1200"/>
            <a:t>No further action</a:t>
          </a:r>
          <a:endParaRPr lang="en-US" sz="1900" kern="1200"/>
        </a:p>
        <a:p>
          <a:pPr marL="171450" lvl="1" indent="-171450" algn="l" defTabSz="844550">
            <a:lnSpc>
              <a:spcPct val="90000"/>
            </a:lnSpc>
            <a:spcBef>
              <a:spcPct val="0"/>
            </a:spcBef>
            <a:spcAft>
              <a:spcPct val="20000"/>
            </a:spcAft>
            <a:buChar char="•"/>
          </a:pPr>
          <a:r>
            <a:rPr lang="en-GB" sz="1900" kern="1200"/>
            <a:t>Community Resolution  -RJ’s, used to deal with low-level crime where the young offender admits their guilt and victim states No Formal Action. RJ’s apologise/affected. Sometimes additional support from YOTS involved too. No criminal record for young person.  </a:t>
          </a:r>
          <a:endParaRPr lang="en-US" sz="1900" kern="1200"/>
        </a:p>
        <a:p>
          <a:pPr marL="171450" lvl="1" indent="-171450" algn="l" defTabSz="844550">
            <a:lnSpc>
              <a:spcPct val="90000"/>
            </a:lnSpc>
            <a:spcBef>
              <a:spcPct val="0"/>
            </a:spcBef>
            <a:spcAft>
              <a:spcPct val="20000"/>
            </a:spcAft>
            <a:buChar char="•"/>
          </a:pPr>
          <a:r>
            <a:rPr lang="en-GB" sz="1900" kern="1200"/>
            <a:t>Youth Caution</a:t>
          </a:r>
          <a:endParaRPr lang="en-US" sz="1900" kern="1200"/>
        </a:p>
        <a:p>
          <a:pPr marL="171450" lvl="1" indent="-171450" algn="l" defTabSz="844550">
            <a:lnSpc>
              <a:spcPct val="90000"/>
            </a:lnSpc>
            <a:spcBef>
              <a:spcPct val="0"/>
            </a:spcBef>
            <a:spcAft>
              <a:spcPct val="20000"/>
            </a:spcAft>
            <a:buChar char="•"/>
          </a:pPr>
          <a:r>
            <a:rPr lang="en-GB" sz="1900" kern="1200"/>
            <a:t>Youth Conditional Caution</a:t>
          </a:r>
          <a:endParaRPr lang="en-US" sz="1900" kern="1200"/>
        </a:p>
        <a:p>
          <a:pPr marL="171450" lvl="1" indent="-171450" algn="l" defTabSz="844550">
            <a:lnSpc>
              <a:spcPct val="90000"/>
            </a:lnSpc>
            <a:spcBef>
              <a:spcPct val="0"/>
            </a:spcBef>
            <a:spcAft>
              <a:spcPct val="20000"/>
            </a:spcAft>
            <a:buChar char="•"/>
          </a:pPr>
          <a:r>
            <a:rPr lang="en-GB" sz="1900" kern="1200"/>
            <a:t>Charge</a:t>
          </a:r>
          <a:endParaRPr lang="en-US" sz="1900" kern="1200"/>
        </a:p>
      </dsp:txBody>
      <dsp:txXfrm>
        <a:off x="0" y="969060"/>
        <a:ext cx="7266222" cy="268272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EC3D6E-AFB5-4AF2-AABA-BF6EB228CE5A}">
      <dsp:nvSpPr>
        <dsp:cNvPr id="0" name=""/>
        <dsp:cNvSpPr/>
      </dsp:nvSpPr>
      <dsp:spPr>
        <a:xfrm>
          <a:off x="351204" y="701"/>
          <a:ext cx="2245090" cy="1347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bg1"/>
              </a:solidFill>
            </a:rPr>
            <a:t>Total number of proven offences committed by youth in 2010/11: 176,5117 </a:t>
          </a:r>
          <a:endParaRPr lang="en-US" sz="1400" kern="1200" dirty="0">
            <a:solidFill>
              <a:schemeClr val="bg1"/>
            </a:solidFill>
          </a:endParaRPr>
        </a:p>
      </dsp:txBody>
      <dsp:txXfrm>
        <a:off x="351204" y="701"/>
        <a:ext cx="2245090" cy="1347054"/>
      </dsp:txXfrm>
    </dsp:sp>
    <dsp:sp modelId="{F1F35D72-84A6-483B-A7EB-996E5D83AD89}">
      <dsp:nvSpPr>
        <dsp:cNvPr id="0" name=""/>
        <dsp:cNvSpPr/>
      </dsp:nvSpPr>
      <dsp:spPr>
        <a:xfrm>
          <a:off x="2820804" y="701"/>
          <a:ext cx="2245090" cy="1347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bg1"/>
              </a:solidFill>
            </a:rPr>
            <a:t>Total cost to the country of police and justice for young offenders in 2007-8: approximately £4 billion annually</a:t>
          </a:r>
          <a:endParaRPr lang="en-US" sz="1400" kern="1200" dirty="0">
            <a:solidFill>
              <a:schemeClr val="bg1"/>
            </a:solidFill>
          </a:endParaRPr>
        </a:p>
      </dsp:txBody>
      <dsp:txXfrm>
        <a:off x="2820804" y="701"/>
        <a:ext cx="2245090" cy="1347054"/>
      </dsp:txXfrm>
    </dsp:sp>
    <dsp:sp modelId="{9F890E84-EED2-43FE-8EBD-886DBDD64937}">
      <dsp:nvSpPr>
        <dsp:cNvPr id="0" name=""/>
        <dsp:cNvSpPr/>
      </dsp:nvSpPr>
      <dsp:spPr>
        <a:xfrm>
          <a:off x="5290404" y="701"/>
          <a:ext cx="2245090" cy="1347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bg1"/>
              </a:solidFill>
            </a:rPr>
            <a:t>On 4 August 2011, a police officer shot dead 29-year-old Mark Duggan</a:t>
          </a:r>
          <a:endParaRPr lang="en-US" sz="1400" kern="1200" dirty="0">
            <a:solidFill>
              <a:schemeClr val="bg1"/>
            </a:solidFill>
          </a:endParaRPr>
        </a:p>
      </dsp:txBody>
      <dsp:txXfrm>
        <a:off x="5290404" y="701"/>
        <a:ext cx="2245090" cy="1347054"/>
      </dsp:txXfrm>
    </dsp:sp>
    <dsp:sp modelId="{9838B9A6-334D-46B4-B059-169657C2233C}">
      <dsp:nvSpPr>
        <dsp:cNvPr id="0" name=""/>
        <dsp:cNvSpPr/>
      </dsp:nvSpPr>
      <dsp:spPr>
        <a:xfrm>
          <a:off x="351204" y="1572264"/>
          <a:ext cx="2245090" cy="1347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bg1"/>
              </a:solidFill>
            </a:rPr>
            <a:t>Riots – started 8 August: outbreaks in London areas</a:t>
          </a:r>
          <a:endParaRPr lang="en-US" sz="1400" kern="1200" dirty="0">
            <a:solidFill>
              <a:schemeClr val="bg1"/>
            </a:solidFill>
          </a:endParaRPr>
        </a:p>
      </dsp:txBody>
      <dsp:txXfrm>
        <a:off x="351204" y="1572264"/>
        <a:ext cx="2245090" cy="1347054"/>
      </dsp:txXfrm>
    </dsp:sp>
    <dsp:sp modelId="{3CE0D116-C89A-437C-B4DE-9A43ADD008C8}">
      <dsp:nvSpPr>
        <dsp:cNvPr id="0" name=""/>
        <dsp:cNvSpPr/>
      </dsp:nvSpPr>
      <dsp:spPr>
        <a:xfrm>
          <a:off x="2820804" y="1572264"/>
          <a:ext cx="2245090" cy="1347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bg1"/>
              </a:solidFill>
            </a:rPr>
            <a:t>Similar riots were reported in Birmingham, Bristol, Gillingham and Nottingham</a:t>
          </a:r>
          <a:endParaRPr lang="en-US" sz="1400" kern="1200" dirty="0">
            <a:solidFill>
              <a:schemeClr val="bg1"/>
            </a:solidFill>
          </a:endParaRPr>
        </a:p>
      </dsp:txBody>
      <dsp:txXfrm>
        <a:off x="2820804" y="1572264"/>
        <a:ext cx="2245090" cy="1347054"/>
      </dsp:txXfrm>
    </dsp:sp>
    <dsp:sp modelId="{515A086C-037C-4BAA-8B06-523F76B3CF93}">
      <dsp:nvSpPr>
        <dsp:cNvPr id="0" name=""/>
        <dsp:cNvSpPr/>
      </dsp:nvSpPr>
      <dsp:spPr>
        <a:xfrm>
          <a:off x="5290404" y="1572264"/>
          <a:ext cx="2245090" cy="1347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bg1"/>
              </a:solidFill>
            </a:rPr>
            <a:t>Areas effected by widespread looting, arson and violence</a:t>
          </a:r>
          <a:endParaRPr lang="en-US" sz="1400" kern="1200" dirty="0">
            <a:solidFill>
              <a:schemeClr val="bg1"/>
            </a:solidFill>
          </a:endParaRPr>
        </a:p>
      </dsp:txBody>
      <dsp:txXfrm>
        <a:off x="5290404" y="1572264"/>
        <a:ext cx="2245090" cy="1347054"/>
      </dsp:txXfrm>
    </dsp:sp>
    <dsp:sp modelId="{2ADD5B93-12CB-4955-8BC1-9DF050484FD5}">
      <dsp:nvSpPr>
        <dsp:cNvPr id="0" name=""/>
        <dsp:cNvSpPr/>
      </dsp:nvSpPr>
      <dsp:spPr>
        <a:xfrm>
          <a:off x="351204" y="3143828"/>
          <a:ext cx="2245090" cy="1347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bg1"/>
              </a:solidFill>
            </a:rPr>
            <a:t>Est. £200 Million in damages</a:t>
          </a:r>
          <a:endParaRPr lang="en-US" sz="1400" kern="1200" dirty="0">
            <a:solidFill>
              <a:schemeClr val="bg1"/>
            </a:solidFill>
          </a:endParaRPr>
        </a:p>
      </dsp:txBody>
      <dsp:txXfrm>
        <a:off x="351204" y="3143828"/>
        <a:ext cx="2245090" cy="1347054"/>
      </dsp:txXfrm>
    </dsp:sp>
    <dsp:sp modelId="{A0539B22-65D4-4631-8B18-4575F1FB85EC}">
      <dsp:nvSpPr>
        <dsp:cNvPr id="0" name=""/>
        <dsp:cNvSpPr/>
      </dsp:nvSpPr>
      <dsp:spPr>
        <a:xfrm>
          <a:off x="2820804" y="3143828"/>
          <a:ext cx="2245090" cy="1347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bg1"/>
              </a:solidFill>
            </a:rPr>
            <a:t>Govt. - Riots Communities and Victims Panel, which blamed the breakdown of families and lack of character in the young, rather than structural issues.</a:t>
          </a:r>
          <a:endParaRPr lang="en-US" sz="1400" kern="1200" dirty="0">
            <a:solidFill>
              <a:schemeClr val="bg1"/>
            </a:solidFill>
          </a:endParaRPr>
        </a:p>
      </dsp:txBody>
      <dsp:txXfrm>
        <a:off x="2820804" y="3143828"/>
        <a:ext cx="2245090" cy="1347054"/>
      </dsp:txXfrm>
    </dsp:sp>
    <dsp:sp modelId="{E2E6AAAB-ED57-4D11-B7D5-206D6B802D4E}">
      <dsp:nvSpPr>
        <dsp:cNvPr id="0" name=""/>
        <dsp:cNvSpPr/>
      </dsp:nvSpPr>
      <dsp:spPr>
        <a:xfrm>
          <a:off x="5290404" y="3143828"/>
          <a:ext cx="2245090" cy="13470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bg1"/>
              </a:solidFill>
            </a:rPr>
            <a:t>Met. Police asked for the community to work out, with the police, ways to reduce the impact of stop and search</a:t>
          </a:r>
          <a:endParaRPr lang="en-US" sz="1400" kern="1200" dirty="0">
            <a:solidFill>
              <a:schemeClr val="bg1"/>
            </a:solidFill>
          </a:endParaRPr>
        </a:p>
      </dsp:txBody>
      <dsp:txXfrm>
        <a:off x="5290404" y="3143828"/>
        <a:ext cx="2245090" cy="134705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0-27T14:17:26.240"/>
    </inkml:context>
    <inkml:brush xml:id="br0">
      <inkml:brushProperty name="width" value="0.1" units="cm"/>
      <inkml:brushProperty name="height" value="0.1" units="cm"/>
      <inkml:brushProperty name="color" value="#E71224"/>
    </inkml:brush>
  </inkml:definitions>
  <inkml:trace contextRef="#ctx0" brushRef="#br0">8096 16007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CBDDF0-C745-49E7-B39E-50C4B0D0A8D9}" type="datetimeFigureOut">
              <a:rPr lang="en-GB" smtClean="0"/>
              <a:t>12/03/2024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1F90B3-77FD-483C-AFC6-E18738AC8159}" type="slidenum">
              <a:rPr lang="en-GB" smtClean="0"/>
              <a:t>‹#›</a:t>
            </a:fld>
            <a:endParaRPr lang="en-GB"/>
          </a:p>
        </p:txBody>
      </p:sp>
    </p:spTree>
    <p:extLst>
      <p:ext uri="{BB962C8B-B14F-4D97-AF65-F5344CB8AC3E}">
        <p14:creationId xmlns:p14="http://schemas.microsoft.com/office/powerpoint/2010/main" val="3666111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nidirect.gov.uk/articles/preventing-involvement-crime"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828228/CAPRICORN_resource.pdf" TargetMode="External"/><Relationship Id="rId2" Type="http://schemas.openxmlformats.org/officeDocument/2006/relationships/slide" Target="../slides/slide38.xml"/><Relationship Id="rId1" Type="http://schemas.openxmlformats.org/officeDocument/2006/relationships/notesMaster" Target="../notesMasters/notesMaster1.xml"/><Relationship Id="rId4" Type="http://schemas.openxmlformats.org/officeDocument/2006/relationships/hyperlink" Target="https://www.gov.uk/government/publications/preventing-offending-and-re-offending-by-children" TargetMode="Externa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gov.uk/government/publications/preventing-offending-and-re-offending-by-children" TargetMode="External"/><Relationship Id="rId2" Type="http://schemas.openxmlformats.org/officeDocument/2006/relationships/slide" Target="../slides/slide39.xml"/><Relationship Id="rId1" Type="http://schemas.openxmlformats.org/officeDocument/2006/relationships/notesMaster" Target="../notesMasters/notesMaster1.xml"/><Relationship Id="rId4" Type="http://schemas.openxmlformats.org/officeDocument/2006/relationships/hyperlink" Target="https://assets.publishing.service.gov.uk/government/uploads/system/uploads/attachment_data/file/828228/CAPRICORN_resource.pdf" TargetMode="Externa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gov.uk/government/news/funding-boost-to-help-pupils-affected-by-domestic-abuse" TargetMode="External"/><Relationship Id="rId2" Type="http://schemas.openxmlformats.org/officeDocument/2006/relationships/slide" Target="../slides/slide45.xml"/><Relationship Id="rId1" Type="http://schemas.openxmlformats.org/officeDocument/2006/relationships/notesMaster" Target="../notesMasters/notesMaster1.xml"/><Relationship Id="rId4" Type="http://schemas.openxmlformats.org/officeDocument/2006/relationships/hyperlink" Target="https://www.operationencompass.org/" TargetMode="Externa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crimeandjustice.org.uk/publications/cjm/article/child-criminalisation-and-mistake-early-intervention" TargetMode="External"/><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crimeandjustice.org.uk/publications/cjm/article/child-criminalisation-and-mistake-early-intervention" TargetMode="External"/><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youth.gov/feature-article/gang-prevention-overview-research-and-programs" TargetMode="External"/><Relationship Id="rId2" Type="http://schemas.openxmlformats.org/officeDocument/2006/relationships/slide" Target="../slides/slide51.xml"/><Relationship Id="rId1" Type="http://schemas.openxmlformats.org/officeDocument/2006/relationships/notesMaster" Target="../notesMasters/notesMaster1.xml"/><Relationship Id="rId4" Type="http://schemas.openxmlformats.org/officeDocument/2006/relationships/hyperlink" Target="https://assets.publishing.service.gov.uk/government/uploads/system/uploads/attachment_data/file/97861/gang-violence-summary.pdf" TargetMode="Externa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https://www.gov.uk/if-my-child-gets-in-trouble-with-police</a:t>
            </a:r>
          </a:p>
        </p:txBody>
      </p:sp>
      <p:sp>
        <p:nvSpPr>
          <p:cNvPr id="4" name="Slide Number Placeholder 3"/>
          <p:cNvSpPr>
            <a:spLocks noGrp="1"/>
          </p:cNvSpPr>
          <p:nvPr>
            <p:ph type="sldNum" sz="quarter" idx="5"/>
          </p:nvPr>
        </p:nvSpPr>
        <p:spPr/>
        <p:txBody>
          <a:bodyPr/>
          <a:lstStyle/>
          <a:p>
            <a:fld id="{8F1F90B3-77FD-483C-AFC6-E18738AC8159}" type="slidenum">
              <a:rPr lang="en-GB" smtClean="0"/>
              <a:t>3</a:t>
            </a:fld>
            <a:endParaRPr lang="en-GB"/>
          </a:p>
        </p:txBody>
      </p:sp>
    </p:spTree>
    <p:extLst>
      <p:ext uri="{BB962C8B-B14F-4D97-AF65-F5344CB8AC3E}">
        <p14:creationId xmlns:p14="http://schemas.microsoft.com/office/powerpoint/2010/main" val="15729218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https://www.kingsleynapley.co.uk/insights/blogs/criminal-law-blog/youth-justice-time-to-change-the-age-of-criminal-responsibility</a:t>
            </a:r>
          </a:p>
        </p:txBody>
      </p:sp>
      <p:sp>
        <p:nvSpPr>
          <p:cNvPr id="4" name="Slide Number Placeholder 3"/>
          <p:cNvSpPr>
            <a:spLocks noGrp="1"/>
          </p:cNvSpPr>
          <p:nvPr>
            <p:ph type="sldNum" sz="quarter" idx="5"/>
          </p:nvPr>
        </p:nvSpPr>
        <p:spPr/>
        <p:txBody>
          <a:bodyPr/>
          <a:lstStyle/>
          <a:p>
            <a:fld id="{8F1F90B3-77FD-483C-AFC6-E18738AC8159}" type="slidenum">
              <a:rPr lang="en-GB" smtClean="0"/>
              <a:t>5</a:t>
            </a:fld>
            <a:endParaRPr lang="en-GB"/>
          </a:p>
        </p:txBody>
      </p:sp>
    </p:spTree>
    <p:extLst>
      <p:ext uri="{BB962C8B-B14F-4D97-AF65-F5344CB8AC3E}">
        <p14:creationId xmlns:p14="http://schemas.microsoft.com/office/powerpoint/2010/main" val="29179090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err="1"/>
              <a:t>ustodial</a:t>
            </a:r>
            <a:r>
              <a:rPr lang="en-GB" b="1"/>
              <a:t> sentences</a:t>
            </a:r>
            <a:endParaRPr lang="en-US"/>
          </a:p>
          <a:p>
            <a:r>
              <a:rPr lang="en-US"/>
              <a:t>Children and young people can receive custodial sentences but they will be imposed only in the most serious cases. When they are given, they aim to provide training and education and rehabilitate the offender so they do not reoffend. Sentences can be spent in secure children’s homes, secure training </a:t>
            </a:r>
            <a:r>
              <a:rPr lang="en-US" err="1"/>
              <a:t>centres</a:t>
            </a:r>
            <a:r>
              <a:rPr lang="en-US"/>
              <a:t> and young offender institutions.</a:t>
            </a:r>
            <a:endParaRPr lang="en-GB"/>
          </a:p>
          <a:p>
            <a:r>
              <a:rPr lang="en-US"/>
              <a:t>If a child or young person between 12 and 17 years old is sentenced in the youth court, they could be given a </a:t>
            </a:r>
            <a:r>
              <a:rPr lang="en-US" b="1"/>
              <a:t>Detention and Training Order</a:t>
            </a:r>
            <a:r>
              <a:rPr lang="en-US"/>
              <a:t>. This can last between four months and two years.</a:t>
            </a:r>
            <a:endParaRPr lang="en-GB"/>
          </a:p>
          <a:p>
            <a:r>
              <a:rPr lang="en-US"/>
              <a:t>A Detention and Training Order can also be given in the Crown Court. But, for more serious cases, </a:t>
            </a:r>
            <a:r>
              <a:rPr lang="en-US" b="1"/>
              <a:t>longer-term detention</a:t>
            </a:r>
            <a:r>
              <a:rPr lang="en-US"/>
              <a:t> can be imposed where the offence committed carries a maximum sentence of at least 14 years’ imprisonment or is one of the offences listed in section 250 of the Sentencing Code.</a:t>
            </a:r>
            <a:endParaRPr lang="en-GB"/>
          </a:p>
          <a:p>
            <a:r>
              <a:rPr lang="en-US"/>
              <a:t>A sentence of </a:t>
            </a:r>
            <a:r>
              <a:rPr lang="en-US" b="1"/>
              <a:t>detention for life</a:t>
            </a:r>
            <a:r>
              <a:rPr lang="en-US"/>
              <a:t> or an </a:t>
            </a:r>
            <a:r>
              <a:rPr lang="en-US" b="1"/>
              <a:t>extended sentence of detention</a:t>
            </a:r>
            <a:r>
              <a:rPr lang="en-US"/>
              <a:t> may be imposed if a child or young person is convicted of a specified offence and the Crown Court considers that there is a significant risk of serious harm to members of the public from them committing further specified offences.</a:t>
            </a:r>
            <a:endParaRPr lang="en-GB"/>
          </a:p>
          <a:p>
            <a:r>
              <a:rPr lang="en-US" b="1"/>
              <a:t>Detention during Her Majesty’s Pleasure</a:t>
            </a:r>
            <a:r>
              <a:rPr lang="en-US"/>
              <a:t> is a mandatory life sentence and will be imposed when a child or young person is convicted or pleads guilty to murder. Schedule 21 of the Sentencing Code states that the starting point for determining the minimum sentence where the offender is under 18 years of age is 12 years as opposed to 15 years for those over the age of 18.</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8F1F90B3-77FD-483C-AFC6-E18738AC8159}" type="slidenum">
              <a:rPr lang="en-GB" smtClean="0"/>
              <a:t>9</a:t>
            </a:fld>
            <a:endParaRPr lang="en-GB"/>
          </a:p>
        </p:txBody>
      </p:sp>
    </p:spTree>
    <p:extLst>
      <p:ext uri="{BB962C8B-B14F-4D97-AF65-F5344CB8AC3E}">
        <p14:creationId xmlns:p14="http://schemas.microsoft.com/office/powerpoint/2010/main" val="19992181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sz="1000"/>
              <a:t>The ’No More Excuses’ white paper that was published November 1997 sought to draw a line under the past and sets out a new approach to tackling youth crime. </a:t>
            </a:r>
          </a:p>
          <a:p>
            <a:endParaRPr lang="en-GB" sz="1000"/>
          </a:p>
          <a:p>
            <a:r>
              <a:rPr lang="en-GB" sz="1000" u="sng"/>
              <a:t>Clear Strategy to Prevent Offending: </a:t>
            </a:r>
            <a:r>
              <a:rPr lang="en-GB" sz="1000"/>
              <a:t>‘’As well as putting the public at risk, allowing young people to drift into a life of crime undermines their welfare and denies them the opportunity to develop into fully contributing members of society’’. Thus, the government believed that the purpose of youth justice must be to help prevent offending of young people. </a:t>
            </a:r>
          </a:p>
          <a:p>
            <a:r>
              <a:rPr lang="en-GB" sz="1000" u="sng"/>
              <a:t>Taking Responsibility: </a:t>
            </a:r>
            <a:r>
              <a:rPr lang="en-GB" sz="1000" b="1" u="none"/>
              <a:t>‘’</a:t>
            </a:r>
            <a:r>
              <a:rPr lang="en-GB" sz="1000" b="0" u="none"/>
              <a:t>we must stop making excuses for youth crime’’ therefore children above the age of criminal responsibility are mature enough to be accountable for their actions and the law should recognise this. </a:t>
            </a:r>
          </a:p>
          <a:p>
            <a:r>
              <a:rPr lang="en-GB" sz="1000" b="0" u="sng"/>
              <a:t>Earlier, More Effective Intervention: </a:t>
            </a:r>
            <a:r>
              <a:rPr lang="en-GB" sz="1000" b="0" u="none"/>
              <a:t>new focus on nipping crime in the bud – stopping children at risk from getting involved in crime and preventing early criminal behaviour from escalating into persistent or more serious offending. </a:t>
            </a:r>
          </a:p>
          <a:p>
            <a:r>
              <a:rPr lang="en-GB" sz="1000" b="0" u="sng"/>
              <a:t>Faster, More Efficient Procedure: </a:t>
            </a:r>
            <a:r>
              <a:rPr lang="en-GB" sz="1000" b="0" u="none"/>
              <a:t>‘’Delays in the youth justice system can frustrate and anger victims and give the impression that they can offend with impunity’’ – Delays will be cut by introducing a streamlined procedure and better case managements by setting mandatory time limits.</a:t>
            </a:r>
          </a:p>
          <a:p>
            <a:r>
              <a:rPr lang="en-GB" sz="1000" b="0" u="sng"/>
              <a:t>Partnership:</a:t>
            </a:r>
            <a:r>
              <a:rPr lang="en-GB" sz="1000" b="0" u="none"/>
              <a:t> sets out how they see clear national leadership is necessary to improve the performance of the youth justice system and sets out plans for the Youth Justice Board and Youth Offending Teams.</a:t>
            </a:r>
          </a:p>
          <a:p>
            <a:r>
              <a:rPr lang="en-GB" sz="1000" b="0" u="sng"/>
              <a:t>Further Reforms:</a:t>
            </a:r>
            <a:r>
              <a:rPr lang="en-GB" sz="1000" b="0" u="none"/>
              <a:t> sets out proposals for further reforms of the youth court – to provide a faster, more open system with a less adversarial approach.</a:t>
            </a:r>
            <a:endParaRPr lang="en-GB" sz="1000" u="sng"/>
          </a:p>
        </p:txBody>
      </p:sp>
      <p:sp>
        <p:nvSpPr>
          <p:cNvPr id="4" name="Slide Number Placeholder 3"/>
          <p:cNvSpPr>
            <a:spLocks noGrp="1"/>
          </p:cNvSpPr>
          <p:nvPr>
            <p:ph type="sldNum" sz="quarter" idx="5"/>
          </p:nvPr>
        </p:nvSpPr>
        <p:spPr/>
        <p:txBody>
          <a:bodyPr/>
          <a:lstStyle/>
          <a:p>
            <a:fld id="{BEC3CEFC-D625-314A-8377-AD19DD55B618}" type="slidenum">
              <a:rPr lang="en-GB" smtClean="0"/>
              <a:t>12</a:t>
            </a:fld>
            <a:endParaRPr lang="en-GB"/>
          </a:p>
        </p:txBody>
      </p:sp>
    </p:spTree>
    <p:extLst>
      <p:ext uri="{BB962C8B-B14F-4D97-AF65-F5344CB8AC3E}">
        <p14:creationId xmlns:p14="http://schemas.microsoft.com/office/powerpoint/2010/main" val="37207886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https://www.sentencingcouncil.org.uk/sentencing-and-the-council/types-of-sentence/types-of-sentences-for-young-people/</a:t>
            </a:r>
            <a:endParaRPr lang="en-US"/>
          </a:p>
        </p:txBody>
      </p:sp>
      <p:sp>
        <p:nvSpPr>
          <p:cNvPr id="4" name="Slide Number Placeholder 3"/>
          <p:cNvSpPr>
            <a:spLocks noGrp="1"/>
          </p:cNvSpPr>
          <p:nvPr>
            <p:ph type="sldNum" sz="quarter" idx="5"/>
          </p:nvPr>
        </p:nvSpPr>
        <p:spPr/>
        <p:txBody>
          <a:bodyPr/>
          <a:lstStyle/>
          <a:p>
            <a:fld id="{67975341-BC85-44C7-808E-CD1B2916A05A}" type="slidenum">
              <a:rPr lang="en-GB" smtClean="0"/>
              <a:t>14</a:t>
            </a:fld>
            <a:endParaRPr lang="en-GB"/>
          </a:p>
        </p:txBody>
      </p:sp>
    </p:spTree>
    <p:extLst>
      <p:ext uri="{BB962C8B-B14F-4D97-AF65-F5344CB8AC3E}">
        <p14:creationId xmlns:p14="http://schemas.microsoft.com/office/powerpoint/2010/main" val="16835659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https://assets.publishing.service.gov.uk/government/uploads/system/uploads/attachment_data/file/1050565/Youth_Justice_Statistics_2020_to_2021_infograhic.pdf</a:t>
            </a:r>
          </a:p>
          <a:p>
            <a:endParaRPr lang="en-GB"/>
          </a:p>
        </p:txBody>
      </p:sp>
      <p:sp>
        <p:nvSpPr>
          <p:cNvPr id="4" name="Slide Number Placeholder 3"/>
          <p:cNvSpPr>
            <a:spLocks noGrp="1"/>
          </p:cNvSpPr>
          <p:nvPr>
            <p:ph type="sldNum" sz="quarter" idx="5"/>
          </p:nvPr>
        </p:nvSpPr>
        <p:spPr/>
        <p:txBody>
          <a:bodyPr/>
          <a:lstStyle/>
          <a:p>
            <a:fld id="{8F1F90B3-77FD-483C-AFC6-E18738AC8159}" type="slidenum">
              <a:rPr lang="en-GB" smtClean="0"/>
              <a:t>15</a:t>
            </a:fld>
            <a:endParaRPr lang="en-GB"/>
          </a:p>
        </p:txBody>
      </p:sp>
    </p:spTree>
    <p:extLst>
      <p:ext uri="{BB962C8B-B14F-4D97-AF65-F5344CB8AC3E}">
        <p14:creationId xmlns:p14="http://schemas.microsoft.com/office/powerpoint/2010/main" val="4016524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https://assets.publishing.service.gov.uk/government/uploads/system/uploads/attachment_data/file/1054236/Youth_Justice_Statistics_2020-21.pdf</a:t>
            </a:r>
          </a:p>
        </p:txBody>
      </p:sp>
      <p:sp>
        <p:nvSpPr>
          <p:cNvPr id="4" name="Slide Number Placeholder 3"/>
          <p:cNvSpPr>
            <a:spLocks noGrp="1"/>
          </p:cNvSpPr>
          <p:nvPr>
            <p:ph type="sldNum" sz="quarter" idx="5"/>
          </p:nvPr>
        </p:nvSpPr>
        <p:spPr/>
        <p:txBody>
          <a:bodyPr/>
          <a:lstStyle/>
          <a:p>
            <a:fld id="{8F1F90B3-77FD-483C-AFC6-E18738AC8159}" type="slidenum">
              <a:rPr lang="en-GB" smtClean="0"/>
              <a:t>16</a:t>
            </a:fld>
            <a:endParaRPr lang="en-GB"/>
          </a:p>
        </p:txBody>
      </p:sp>
    </p:spTree>
    <p:extLst>
      <p:ext uri="{BB962C8B-B14F-4D97-AF65-F5344CB8AC3E}">
        <p14:creationId xmlns:p14="http://schemas.microsoft.com/office/powerpoint/2010/main" val="18255590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https://www.nidirect.gov.uk/articles/preventing-involvement-crime</a:t>
            </a:r>
          </a:p>
          <a:p>
            <a:endParaRPr lang="en-GB">
              <a:cs typeface="Calibri" panose="020F0502020204030204"/>
            </a:endParaRPr>
          </a:p>
          <a:p>
            <a:pPr marL="171450" indent="-171450">
              <a:lnSpc>
                <a:spcPct val="90000"/>
              </a:lnSpc>
              <a:spcBef>
                <a:spcPts val="750"/>
              </a:spcBef>
              <a:buFont typeface="Arial"/>
              <a:buChar char="•"/>
            </a:pPr>
            <a:r>
              <a:rPr lang="en-GB"/>
              <a:t>Parents are usually the most important people in their children’s lives. Their views and behaviours can have a good or bad influence on their children’s behaviour including offending behaviour.</a:t>
            </a:r>
            <a:endParaRPr lang="en-GB">
              <a:cs typeface="Calibri" panose="020F0502020204030204"/>
            </a:endParaRPr>
          </a:p>
          <a:p>
            <a:endParaRPr lang="en-GB">
              <a:cs typeface="Calibri" panose="020F0502020204030204"/>
            </a:endParaRPr>
          </a:p>
        </p:txBody>
      </p:sp>
      <p:sp>
        <p:nvSpPr>
          <p:cNvPr id="4" name="Slide Number Placeholder 3"/>
          <p:cNvSpPr>
            <a:spLocks noGrp="1"/>
          </p:cNvSpPr>
          <p:nvPr>
            <p:ph type="sldNum" sz="quarter" idx="10"/>
          </p:nvPr>
        </p:nvSpPr>
        <p:spPr/>
        <p:txBody>
          <a:bodyPr/>
          <a:lstStyle/>
          <a:p>
            <a:fld id="{11D8EE51-4CB5-48B3-A266-27693FA935E2}" type="slidenum">
              <a:rPr lang="en-GB" smtClean="0"/>
              <a:t>19</a:t>
            </a:fld>
            <a:endParaRPr lang="en-GB"/>
          </a:p>
        </p:txBody>
      </p:sp>
    </p:spTree>
    <p:extLst>
      <p:ext uri="{BB962C8B-B14F-4D97-AF65-F5344CB8AC3E}">
        <p14:creationId xmlns:p14="http://schemas.microsoft.com/office/powerpoint/2010/main" val="7546812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https://www.msd.govt.nz/about-msd-and-our-work/publications-resources/journals-and-magazines/social-policy-journal/spj37/37-the-relationship-between-school-and-youth-offending.html</a:t>
            </a:r>
          </a:p>
        </p:txBody>
      </p:sp>
      <p:sp>
        <p:nvSpPr>
          <p:cNvPr id="4" name="Slide Number Placeholder 3"/>
          <p:cNvSpPr>
            <a:spLocks noGrp="1"/>
          </p:cNvSpPr>
          <p:nvPr>
            <p:ph type="sldNum" sz="quarter" idx="5"/>
          </p:nvPr>
        </p:nvSpPr>
        <p:spPr/>
        <p:txBody>
          <a:bodyPr/>
          <a:lstStyle/>
          <a:p>
            <a:fld id="{8F1F90B3-77FD-483C-AFC6-E18738AC8159}" type="slidenum">
              <a:rPr lang="en-GB" smtClean="0"/>
              <a:t>20</a:t>
            </a:fld>
            <a:endParaRPr lang="en-GB"/>
          </a:p>
        </p:txBody>
      </p:sp>
    </p:spTree>
    <p:extLst>
      <p:ext uri="{BB962C8B-B14F-4D97-AF65-F5344CB8AC3E}">
        <p14:creationId xmlns:p14="http://schemas.microsoft.com/office/powerpoint/2010/main" val="38344720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12</a:t>
            </a:r>
            <a:r>
              <a:rPr lang="en-GB" baseline="30000"/>
              <a:t>th</a:t>
            </a:r>
            <a:r>
              <a:rPr lang="en-GB"/>
              <a:t> February 1993</a:t>
            </a:r>
          </a:p>
          <a:p>
            <a:pPr>
              <a:lnSpc>
                <a:spcPct val="90000"/>
              </a:lnSpc>
              <a:spcBef>
                <a:spcPts val="750"/>
              </a:spcBef>
            </a:pPr>
            <a:r>
              <a:rPr lang="en-GB"/>
              <a:t>Both had similarities in backgrounds:</a:t>
            </a:r>
            <a:endParaRPr lang="en-US"/>
          </a:p>
          <a:p>
            <a:pPr>
              <a:lnSpc>
                <a:spcPct val="90000"/>
              </a:lnSpc>
              <a:spcBef>
                <a:spcPts val="750"/>
              </a:spcBef>
            </a:pPr>
            <a:r>
              <a:rPr lang="en-GB"/>
              <a:t>Parents had separated</a:t>
            </a:r>
            <a:endParaRPr lang="en-US"/>
          </a:p>
          <a:p>
            <a:pPr>
              <a:lnSpc>
                <a:spcPct val="90000"/>
              </a:lnSpc>
              <a:spcBef>
                <a:spcPts val="750"/>
              </a:spcBef>
            </a:pPr>
            <a:r>
              <a:rPr lang="en-GB"/>
              <a:t>Poor school attendance, learning and behaviour issues at school. </a:t>
            </a:r>
            <a:endParaRPr lang="en-US"/>
          </a:p>
          <a:p>
            <a:pPr>
              <a:lnSpc>
                <a:spcPct val="90000"/>
              </a:lnSpc>
              <a:spcBef>
                <a:spcPts val="750"/>
              </a:spcBef>
            </a:pPr>
            <a:r>
              <a:rPr lang="en-GB"/>
              <a:t>Shoplifting quite often</a:t>
            </a:r>
            <a:endParaRPr lang="en-US"/>
          </a:p>
          <a:p>
            <a:pPr>
              <a:lnSpc>
                <a:spcPct val="90000"/>
              </a:lnSpc>
              <a:spcBef>
                <a:spcPts val="750"/>
              </a:spcBef>
            </a:pPr>
            <a:r>
              <a:rPr lang="en-GB"/>
              <a:t>History of violence</a:t>
            </a:r>
            <a:endParaRPr lang="en-US"/>
          </a:p>
          <a:p>
            <a:pPr>
              <a:lnSpc>
                <a:spcPct val="90000"/>
              </a:lnSpc>
              <a:spcBef>
                <a:spcPts val="750"/>
              </a:spcBef>
            </a:pPr>
            <a:r>
              <a:rPr lang="en-GB"/>
              <a:t>Picture of a empty, broken young life?</a:t>
            </a:r>
            <a:endParaRPr lang="en-US"/>
          </a:p>
          <a:p>
            <a:endParaRPr lang="en-GB">
              <a:cs typeface="Calibri"/>
            </a:endParaRPr>
          </a:p>
        </p:txBody>
      </p:sp>
      <p:sp>
        <p:nvSpPr>
          <p:cNvPr id="4" name="Slide Number Placeholder 3"/>
          <p:cNvSpPr>
            <a:spLocks noGrp="1"/>
          </p:cNvSpPr>
          <p:nvPr>
            <p:ph type="sldNum" sz="quarter" idx="5"/>
          </p:nvPr>
        </p:nvSpPr>
        <p:spPr/>
        <p:txBody>
          <a:bodyPr/>
          <a:lstStyle/>
          <a:p>
            <a:fld id="{8F1F90B3-77FD-483C-AFC6-E18738AC8159}" type="slidenum">
              <a:rPr lang="en-GB" smtClean="0"/>
              <a:t>22</a:t>
            </a:fld>
            <a:endParaRPr lang="en-GB"/>
          </a:p>
        </p:txBody>
      </p:sp>
    </p:spTree>
    <p:extLst>
      <p:ext uri="{BB962C8B-B14F-4D97-AF65-F5344CB8AC3E}">
        <p14:creationId xmlns:p14="http://schemas.microsoft.com/office/powerpoint/2010/main" val="42868171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https://www.independent.co.uk/news/bulger-ruling-after-six-years-psychiatrists-have-little-more-insight-into-the-killers-motives-1132868.html</a:t>
            </a:r>
          </a:p>
          <a:p>
            <a:endParaRPr lang="en-GB"/>
          </a:p>
          <a:p>
            <a:r>
              <a:rPr lang="en-GB"/>
              <a:t>https://inews.co.uk/news/uk/james-bulger-killers-jon-venables-robert-thompson-murder-now-494467</a:t>
            </a:r>
          </a:p>
        </p:txBody>
      </p:sp>
      <p:sp>
        <p:nvSpPr>
          <p:cNvPr id="4" name="Slide Number Placeholder 3"/>
          <p:cNvSpPr>
            <a:spLocks noGrp="1"/>
          </p:cNvSpPr>
          <p:nvPr>
            <p:ph type="sldNum" sz="quarter" idx="5"/>
          </p:nvPr>
        </p:nvSpPr>
        <p:spPr/>
        <p:txBody>
          <a:bodyPr/>
          <a:lstStyle/>
          <a:p>
            <a:fld id="{8F1F90B3-77FD-483C-AFC6-E18738AC8159}" type="slidenum">
              <a:rPr lang="en-GB" smtClean="0"/>
              <a:t>26</a:t>
            </a:fld>
            <a:endParaRPr lang="en-GB"/>
          </a:p>
        </p:txBody>
      </p:sp>
    </p:spTree>
    <p:extLst>
      <p:ext uri="{BB962C8B-B14F-4D97-AF65-F5344CB8AC3E}">
        <p14:creationId xmlns:p14="http://schemas.microsoft.com/office/powerpoint/2010/main" val="5785285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15 October 1994</a:t>
            </a:r>
          </a:p>
          <a:p>
            <a:r>
              <a:rPr lang="en-GB" err="1"/>
              <a:t>Siljie</a:t>
            </a:r>
            <a:r>
              <a:rPr lang="en-GB"/>
              <a:t> &amp; two six-year-old boys, were playing on a football field </a:t>
            </a:r>
          </a:p>
          <a:p>
            <a:r>
              <a:rPr lang="en-GB"/>
              <a:t>Their parents were neighbours but didn’t know each other but children had played together before.</a:t>
            </a:r>
          </a:p>
          <a:p>
            <a:r>
              <a:rPr lang="en-GB"/>
              <a:t>Something happened that trigged a reaction </a:t>
            </a:r>
          </a:p>
          <a:p>
            <a:r>
              <a:rPr lang="en-GB"/>
              <a:t>The boys turned onto the girl punching, kicking and beating her with stones.</a:t>
            </a:r>
          </a:p>
          <a:p>
            <a:r>
              <a:rPr lang="en-GB"/>
              <a:t>They stripped her and ran away, leaving her to die in the snow.</a:t>
            </a:r>
          </a:p>
          <a:p>
            <a:endParaRPr lang="en-GB"/>
          </a:p>
        </p:txBody>
      </p:sp>
      <p:sp>
        <p:nvSpPr>
          <p:cNvPr id="4" name="Slide Number Placeholder 3"/>
          <p:cNvSpPr>
            <a:spLocks noGrp="1"/>
          </p:cNvSpPr>
          <p:nvPr>
            <p:ph type="sldNum" sz="quarter" idx="5"/>
          </p:nvPr>
        </p:nvSpPr>
        <p:spPr/>
        <p:txBody>
          <a:bodyPr/>
          <a:lstStyle/>
          <a:p>
            <a:fld id="{8F1F90B3-77FD-483C-AFC6-E18738AC8159}" type="slidenum">
              <a:rPr lang="en-GB" smtClean="0"/>
              <a:t>27</a:t>
            </a:fld>
            <a:endParaRPr lang="en-GB"/>
          </a:p>
        </p:txBody>
      </p:sp>
    </p:spTree>
    <p:extLst>
      <p:ext uri="{BB962C8B-B14F-4D97-AF65-F5344CB8AC3E}">
        <p14:creationId xmlns:p14="http://schemas.microsoft.com/office/powerpoint/2010/main" val="42572546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https://www.theguardian.com/theguardian/2010/mar/20/norway-town-forgave-child-killers</a:t>
            </a:r>
          </a:p>
        </p:txBody>
      </p:sp>
      <p:sp>
        <p:nvSpPr>
          <p:cNvPr id="4" name="Slide Number Placeholder 3"/>
          <p:cNvSpPr>
            <a:spLocks noGrp="1"/>
          </p:cNvSpPr>
          <p:nvPr>
            <p:ph type="sldNum" sz="quarter" idx="5"/>
          </p:nvPr>
        </p:nvSpPr>
        <p:spPr/>
        <p:txBody>
          <a:bodyPr/>
          <a:lstStyle/>
          <a:p>
            <a:fld id="{8F1F90B3-77FD-483C-AFC6-E18738AC8159}" type="slidenum">
              <a:rPr lang="en-GB" smtClean="0"/>
              <a:t>29</a:t>
            </a:fld>
            <a:endParaRPr lang="en-GB"/>
          </a:p>
        </p:txBody>
      </p:sp>
    </p:spTree>
    <p:extLst>
      <p:ext uri="{BB962C8B-B14F-4D97-AF65-F5344CB8AC3E}">
        <p14:creationId xmlns:p14="http://schemas.microsoft.com/office/powerpoint/2010/main" val="23041130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many areas of London were affected by widespread looting, arson and violence. </a:t>
            </a:r>
          </a:p>
          <a:p>
            <a:r>
              <a:rPr lang="en-GB"/>
              <a:t>outbreaks in Battersea, Brixton, Bromley, Camden, Croydon, Ealing, East Ham, Hackney, Harrow, Lewisham, Peckham, Stratford, Tower Hamlets, Waltham Forest, Wandsworth, Woolwich, and Wood Green</a:t>
            </a:r>
          </a:p>
        </p:txBody>
      </p:sp>
      <p:sp>
        <p:nvSpPr>
          <p:cNvPr id="4" name="Slide Number Placeholder 3"/>
          <p:cNvSpPr>
            <a:spLocks noGrp="1"/>
          </p:cNvSpPr>
          <p:nvPr>
            <p:ph type="sldNum" sz="quarter" idx="5"/>
          </p:nvPr>
        </p:nvSpPr>
        <p:spPr/>
        <p:txBody>
          <a:bodyPr/>
          <a:lstStyle/>
          <a:p>
            <a:fld id="{8F1F90B3-77FD-483C-AFC6-E18738AC8159}" type="slidenum">
              <a:rPr lang="en-GB" smtClean="0"/>
              <a:t>30</a:t>
            </a:fld>
            <a:endParaRPr lang="en-GB"/>
          </a:p>
        </p:txBody>
      </p:sp>
    </p:spTree>
    <p:extLst>
      <p:ext uri="{BB962C8B-B14F-4D97-AF65-F5344CB8AC3E}">
        <p14:creationId xmlns:p14="http://schemas.microsoft.com/office/powerpoint/2010/main" val="41200784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Riots after the death of Mark Duggan.</a:t>
            </a:r>
          </a:p>
          <a:p>
            <a:r>
              <a:rPr lang="en-GB" baseline="0"/>
              <a:t>Happened in Hackney, Brixton, Tottenham </a:t>
            </a:r>
          </a:p>
          <a:p>
            <a:r>
              <a:rPr lang="en-GB" sz="1200" b="0" i="0" kern="1200">
                <a:solidFill>
                  <a:schemeClr val="tx1"/>
                </a:solidFill>
                <a:effectLst/>
                <a:latin typeface="+mn-lt"/>
                <a:ea typeface="+mn-ea"/>
                <a:cs typeface="+mn-cs"/>
              </a:rPr>
              <a:t>David Cameron Oldbury speech (New Statesman, 15.12.11)</a:t>
            </a:r>
          </a:p>
          <a:p>
            <a:r>
              <a:rPr lang="en-GB"/>
              <a:t>Daily Telegraph (20.07.12) Louise Casey</a:t>
            </a:r>
          </a:p>
        </p:txBody>
      </p:sp>
      <p:sp>
        <p:nvSpPr>
          <p:cNvPr id="4" name="Slide Number Placeholder 3"/>
          <p:cNvSpPr>
            <a:spLocks noGrp="1"/>
          </p:cNvSpPr>
          <p:nvPr>
            <p:ph type="sldNum" sz="quarter" idx="10"/>
          </p:nvPr>
        </p:nvSpPr>
        <p:spPr/>
        <p:txBody>
          <a:bodyPr/>
          <a:lstStyle/>
          <a:p>
            <a:fld id="{C1682172-F4CF-4A57-BD3F-31D3A4965C33}" type="slidenum">
              <a:rPr lang="en-GB" smtClean="0"/>
              <a:t>31</a:t>
            </a:fld>
            <a:endParaRPr lang="en-GB"/>
          </a:p>
        </p:txBody>
      </p:sp>
    </p:spTree>
    <p:extLst>
      <p:ext uri="{BB962C8B-B14F-4D97-AF65-F5344CB8AC3E}">
        <p14:creationId xmlns:p14="http://schemas.microsoft.com/office/powerpoint/2010/main" val="31024427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£3733.00 per family</a:t>
            </a:r>
          </a:p>
        </p:txBody>
      </p:sp>
      <p:sp>
        <p:nvSpPr>
          <p:cNvPr id="4" name="Slide Number Placeholder 3"/>
          <p:cNvSpPr>
            <a:spLocks noGrp="1"/>
          </p:cNvSpPr>
          <p:nvPr>
            <p:ph type="sldNum" sz="quarter" idx="10"/>
          </p:nvPr>
        </p:nvSpPr>
        <p:spPr/>
        <p:txBody>
          <a:bodyPr/>
          <a:lstStyle/>
          <a:p>
            <a:fld id="{C1682172-F4CF-4A57-BD3F-31D3A4965C33}" type="slidenum">
              <a:rPr lang="en-GB" smtClean="0"/>
              <a:t>32</a:t>
            </a:fld>
            <a:endParaRPr lang="en-GB"/>
          </a:p>
        </p:txBody>
      </p:sp>
    </p:spTree>
    <p:extLst>
      <p:ext uri="{BB962C8B-B14F-4D97-AF65-F5344CB8AC3E}">
        <p14:creationId xmlns:p14="http://schemas.microsoft.com/office/powerpoint/2010/main" val="319665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Daily Mail (10.06.12) Pickles</a:t>
            </a:r>
          </a:p>
          <a:p>
            <a:r>
              <a:rPr lang="en-GB"/>
              <a:t> </a:t>
            </a:r>
          </a:p>
        </p:txBody>
      </p:sp>
      <p:sp>
        <p:nvSpPr>
          <p:cNvPr id="4" name="Slide Number Placeholder 3"/>
          <p:cNvSpPr>
            <a:spLocks noGrp="1"/>
          </p:cNvSpPr>
          <p:nvPr>
            <p:ph type="sldNum" sz="quarter" idx="10"/>
          </p:nvPr>
        </p:nvSpPr>
        <p:spPr/>
        <p:txBody>
          <a:bodyPr/>
          <a:lstStyle/>
          <a:p>
            <a:fld id="{C1682172-F4CF-4A57-BD3F-31D3A4965C33}" type="slidenum">
              <a:rPr lang="en-GB" smtClean="0"/>
              <a:t>33</a:t>
            </a:fld>
            <a:endParaRPr lang="en-GB"/>
          </a:p>
        </p:txBody>
      </p:sp>
    </p:spTree>
    <p:extLst>
      <p:ext uri="{BB962C8B-B14F-4D97-AF65-F5344CB8AC3E}">
        <p14:creationId xmlns:p14="http://schemas.microsoft.com/office/powerpoint/2010/main" val="38627149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9% of those in the program were lone parent families. Underage pregnancy was statistically insignificant, with the under-18 conception rate at 2%. 90% of adults had not been convicted of a criminal offence and 93% of adults had no record of anti-social behaviour. Among children, 88% of children had no record of anti-social behaviour. 3% of adults were recorded as treated for alcohol dependency and a further 3% of adults for drug dependency. The families were reported to suffer from high levels of health problems and disabilities. 46% had an adult or adults suffering a mental health problem; 33% of children had mental health problems. 32% of adults and 20% of children had a long-standing physical illness or disability; 39% had a child or children with SEN statements; 46% had a child with school problems; 15% had a child with a temporary exclusion. The families were also poor and in social housing: 74% of households were workless; 83% received out of work benefits; 27% were in rent arrears; 21% were at risk of eviction.</a:t>
            </a:r>
            <a:endParaRPr lang="en-GB"/>
          </a:p>
        </p:txBody>
      </p:sp>
      <p:sp>
        <p:nvSpPr>
          <p:cNvPr id="4" name="Slide Number Placeholder 3"/>
          <p:cNvSpPr>
            <a:spLocks noGrp="1"/>
          </p:cNvSpPr>
          <p:nvPr>
            <p:ph type="sldNum" sz="quarter" idx="10"/>
          </p:nvPr>
        </p:nvSpPr>
        <p:spPr/>
        <p:txBody>
          <a:bodyPr/>
          <a:lstStyle/>
          <a:p>
            <a:fld id="{C1682172-F4CF-4A57-BD3F-31D3A4965C33}" type="slidenum">
              <a:rPr lang="en-GB" smtClean="0"/>
              <a:t>35</a:t>
            </a:fld>
            <a:endParaRPr lang="en-GB"/>
          </a:p>
        </p:txBody>
      </p:sp>
    </p:spTree>
    <p:extLst>
      <p:ext uri="{BB962C8B-B14F-4D97-AF65-F5344CB8AC3E}">
        <p14:creationId xmlns:p14="http://schemas.microsoft.com/office/powerpoint/2010/main" val="23748153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https://www.gov.uk/government/publications/preventing-offending-and-re-offending-by-children/collaborative-approaches-to-preventing-offending-and-re-offending-by-children-capricorn-summary</a:t>
            </a:r>
            <a:endParaRPr lang="en-US"/>
          </a:p>
          <a:p>
            <a:endParaRPr lang="en-GB"/>
          </a:p>
          <a:p>
            <a:r>
              <a:rPr lang="en-GB">
                <a:hlinkClick r:id="rId3"/>
              </a:rPr>
              <a:t>https://assets.publishing.service.gov.uk/government/uploads/system/uploads/attachment_data/file/828228/CAPRICORN_resource.pdf</a:t>
            </a:r>
            <a:endParaRPr lang="en-GB">
              <a:cs typeface="Calibri"/>
            </a:endParaRPr>
          </a:p>
          <a:p>
            <a:endParaRPr lang="en-GB">
              <a:cs typeface="Calibri"/>
            </a:endParaRPr>
          </a:p>
          <a:p>
            <a:endParaRPr lang="en-GB"/>
          </a:p>
          <a:p>
            <a:r>
              <a:rPr lang="en-GB">
                <a:hlinkClick r:id="rId4"/>
              </a:rPr>
              <a:t>https://www.gov.uk/government/publications/preventing-offending-and-re-offending-by-children</a:t>
            </a:r>
            <a:endParaRPr lang="en-GB"/>
          </a:p>
        </p:txBody>
      </p:sp>
      <p:sp>
        <p:nvSpPr>
          <p:cNvPr id="4" name="Slide Number Placeholder 3"/>
          <p:cNvSpPr>
            <a:spLocks noGrp="1"/>
          </p:cNvSpPr>
          <p:nvPr>
            <p:ph type="sldNum" sz="quarter" idx="10"/>
          </p:nvPr>
        </p:nvSpPr>
        <p:spPr/>
        <p:txBody>
          <a:bodyPr/>
          <a:lstStyle/>
          <a:p>
            <a:fld id="{8F1F90B3-77FD-483C-AFC6-E18738AC8159}" type="slidenum">
              <a:rPr lang="en-GB" smtClean="0"/>
              <a:t>38</a:t>
            </a:fld>
            <a:endParaRPr lang="en-GB"/>
          </a:p>
        </p:txBody>
      </p:sp>
    </p:spTree>
    <p:extLst>
      <p:ext uri="{BB962C8B-B14F-4D97-AF65-F5344CB8AC3E}">
        <p14:creationId xmlns:p14="http://schemas.microsoft.com/office/powerpoint/2010/main" val="295177396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https://www.gov.uk/government/publications/preventing-offending-and-re-offending-by-children</a:t>
            </a:r>
            <a:endParaRPr lang="en-US"/>
          </a:p>
          <a:p>
            <a:endParaRPr lang="en-US" dirty="0">
              <a:ea typeface="Calibri"/>
              <a:cs typeface="Calibri"/>
            </a:endParaRPr>
          </a:p>
          <a:p>
            <a:endParaRPr lang="en-US" dirty="0">
              <a:ea typeface="Calibri"/>
              <a:cs typeface="Calibri"/>
            </a:endParaRPr>
          </a:p>
          <a:p>
            <a:r>
              <a:rPr lang="en-GB" dirty="0">
                <a:hlinkClick r:id="rId4"/>
              </a:rPr>
              <a:t>https://assets.publishing.service.gov.uk/government/uploads/system/uploads/attachment_data/file/828228/CAPRICORN_resource.pdf</a:t>
            </a:r>
            <a:endParaRPr lang="en-GB"/>
          </a:p>
          <a:p>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F1F90B3-77FD-483C-AFC6-E18738AC8159}" type="slidenum">
              <a:rPr lang="en-GB" smtClean="0"/>
              <a:t>39</a:t>
            </a:fld>
            <a:endParaRPr lang="en-GB"/>
          </a:p>
        </p:txBody>
      </p:sp>
    </p:spTree>
    <p:extLst>
      <p:ext uri="{BB962C8B-B14F-4D97-AF65-F5344CB8AC3E}">
        <p14:creationId xmlns:p14="http://schemas.microsoft.com/office/powerpoint/2010/main" val="30734511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750"/>
              </a:spcBef>
              <a:buFont typeface="Arial"/>
              <a:buChar char="•"/>
            </a:pPr>
            <a:r>
              <a:rPr lang="en-GB"/>
              <a:t>Some older children have been neglected by their parents over many years.</a:t>
            </a:r>
            <a:endParaRPr lang="en-US"/>
          </a:p>
          <a:p>
            <a:pPr marL="285750" indent="-285750">
              <a:lnSpc>
                <a:spcPct val="90000"/>
              </a:lnSpc>
              <a:spcBef>
                <a:spcPts val="750"/>
              </a:spcBef>
              <a:buFont typeface="Arial"/>
              <a:buChar char="•"/>
            </a:pPr>
            <a:r>
              <a:rPr lang="en-GB"/>
              <a:t>Troubled children / teenagers can seem 'resilient' and appear to be making 'lifestyle choices' when they are in fact finding unsafe ways of coping, like getting involved in gangs or misusing drugs and alcohol.</a:t>
            </a:r>
            <a:endParaRPr lang="en-US"/>
          </a:p>
          <a:p>
            <a:pPr marL="285750" indent="-285750">
              <a:lnSpc>
                <a:spcPct val="90000"/>
              </a:lnSpc>
              <a:spcBef>
                <a:spcPts val="750"/>
              </a:spcBef>
              <a:buFont typeface="Arial"/>
              <a:buChar char="•"/>
            </a:pPr>
            <a:r>
              <a:rPr lang="en-GB"/>
              <a:t>‘These children are incredibly vulnerable’.</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8F1F90B3-77FD-483C-AFC6-E18738AC8159}" type="slidenum">
              <a:rPr lang="en-GB" smtClean="0"/>
              <a:t>41</a:t>
            </a:fld>
            <a:endParaRPr lang="en-GB"/>
          </a:p>
        </p:txBody>
      </p:sp>
    </p:spTree>
    <p:extLst>
      <p:ext uri="{BB962C8B-B14F-4D97-AF65-F5344CB8AC3E}">
        <p14:creationId xmlns:p14="http://schemas.microsoft.com/office/powerpoint/2010/main" val="144388641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Continuum need of support</a:t>
            </a:r>
          </a:p>
        </p:txBody>
      </p:sp>
      <p:sp>
        <p:nvSpPr>
          <p:cNvPr id="4" name="Slide Number Placeholder 3"/>
          <p:cNvSpPr>
            <a:spLocks noGrp="1"/>
          </p:cNvSpPr>
          <p:nvPr>
            <p:ph type="sldNum" sz="quarter" idx="5"/>
          </p:nvPr>
        </p:nvSpPr>
        <p:spPr/>
        <p:txBody>
          <a:bodyPr/>
          <a:lstStyle/>
          <a:p>
            <a:fld id="{8F1F90B3-77FD-483C-AFC6-E18738AC8159}" type="slidenum">
              <a:rPr lang="en-GB" smtClean="0"/>
              <a:t>42</a:t>
            </a:fld>
            <a:endParaRPr lang="en-GB"/>
          </a:p>
        </p:txBody>
      </p:sp>
    </p:spTree>
    <p:extLst>
      <p:ext uri="{BB962C8B-B14F-4D97-AF65-F5344CB8AC3E}">
        <p14:creationId xmlns:p14="http://schemas.microsoft.com/office/powerpoint/2010/main" val="6362026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Environment – where</a:t>
            </a:r>
            <a:r>
              <a:rPr lang="en-GB" baseline="0"/>
              <a:t> they live/come from maybe a hard area, no one works all receiving benefits.</a:t>
            </a:r>
          </a:p>
          <a:p>
            <a:r>
              <a:rPr lang="en-GB" baseline="0"/>
              <a:t>History – with Social services, police, YOT hate the fact they get involved in issues, will not conform to society’s rules </a:t>
            </a:r>
          </a:p>
          <a:p>
            <a:r>
              <a:rPr lang="en-GB" baseline="0"/>
              <a:t>Happy being known as a certain person/family. Happy to take drugs and not work etc.</a:t>
            </a:r>
          </a:p>
          <a:p>
            <a:r>
              <a:rPr lang="en-GB" baseline="0"/>
              <a:t>Don’t want to change as it means a change of life style or maybe to hard to change i.e. drink/drug problems</a:t>
            </a:r>
          </a:p>
          <a:p>
            <a:r>
              <a:rPr lang="en-GB" baseline="0"/>
              <a:t>Have to go to work and no benefits. Why do that?</a:t>
            </a:r>
          </a:p>
          <a:p>
            <a:endParaRPr lang="en-GB"/>
          </a:p>
        </p:txBody>
      </p:sp>
      <p:sp>
        <p:nvSpPr>
          <p:cNvPr id="4" name="Slide Number Placeholder 3"/>
          <p:cNvSpPr>
            <a:spLocks noGrp="1"/>
          </p:cNvSpPr>
          <p:nvPr>
            <p:ph type="sldNum" sz="quarter" idx="10"/>
          </p:nvPr>
        </p:nvSpPr>
        <p:spPr/>
        <p:txBody>
          <a:bodyPr/>
          <a:lstStyle/>
          <a:p>
            <a:fld id="{C1682172-F4CF-4A57-BD3F-31D3A4965C33}" type="slidenum">
              <a:rPr lang="en-GB" smtClean="0"/>
              <a:t>43</a:t>
            </a:fld>
            <a:endParaRPr lang="en-GB"/>
          </a:p>
        </p:txBody>
      </p:sp>
    </p:spTree>
    <p:extLst>
      <p:ext uri="{BB962C8B-B14F-4D97-AF65-F5344CB8AC3E}">
        <p14:creationId xmlns:p14="http://schemas.microsoft.com/office/powerpoint/2010/main" val="35741323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https://www.gov.uk/government/news/funding-boost-to-help-pupils-affected-by-domestic-abuse</a:t>
            </a:r>
            <a:endParaRPr lang="en-GB" dirty="0"/>
          </a:p>
          <a:p>
            <a:endParaRPr lang="en-GB" dirty="0">
              <a:ea typeface="Calibri"/>
              <a:cs typeface="Calibri"/>
            </a:endParaRPr>
          </a:p>
          <a:p>
            <a:r>
              <a:rPr lang="en-GB" dirty="0">
                <a:hlinkClick r:id="rId4"/>
              </a:rPr>
              <a:t>https://www.operationencompass.org/</a:t>
            </a:r>
            <a:endParaRPr lang="en-GB" dirty="0">
              <a:ea typeface="Calibri" panose="020F0502020204030204"/>
              <a:cs typeface="Calibri" panose="020F0502020204030204"/>
              <a:hlinkClick r:id="rId4"/>
            </a:endParaRPr>
          </a:p>
          <a:p>
            <a:endParaRPr lang="en-GB" dirty="0">
              <a:ea typeface="Calibri" panose="020F0502020204030204"/>
              <a:cs typeface="Calibri" panose="020F0502020204030204"/>
            </a:endParaRPr>
          </a:p>
          <a:p>
            <a:r>
              <a:rPr lang="en-GB" dirty="0"/>
              <a:t>https://www.operationencompass.org/why-was-operation-encompass-created</a:t>
            </a:r>
            <a:endParaRPr lang="en-GB"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8F1F90B3-77FD-483C-AFC6-E18738AC8159}" type="slidenum">
              <a:rPr lang="en-GB" smtClean="0"/>
              <a:t>45</a:t>
            </a:fld>
            <a:endParaRPr lang="en-GB"/>
          </a:p>
        </p:txBody>
      </p:sp>
    </p:spTree>
    <p:extLst>
      <p:ext uri="{BB962C8B-B14F-4D97-AF65-F5344CB8AC3E}">
        <p14:creationId xmlns:p14="http://schemas.microsoft.com/office/powerpoint/2010/main" val="3407798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https://www.crimeandjustice.org.uk/publications/cjm/article/child-criminalisation-and-mistake-early-intervention</a:t>
            </a:r>
            <a:endParaRPr lang="en-GB"/>
          </a:p>
        </p:txBody>
      </p:sp>
      <p:sp>
        <p:nvSpPr>
          <p:cNvPr id="4" name="Slide Number Placeholder 3"/>
          <p:cNvSpPr>
            <a:spLocks noGrp="1"/>
          </p:cNvSpPr>
          <p:nvPr>
            <p:ph type="sldNum" sz="quarter" idx="10"/>
          </p:nvPr>
        </p:nvSpPr>
        <p:spPr/>
        <p:txBody>
          <a:bodyPr/>
          <a:lstStyle/>
          <a:p>
            <a:fld id="{8F1F90B3-77FD-483C-AFC6-E18738AC8159}" type="slidenum">
              <a:rPr lang="en-GB" smtClean="0"/>
              <a:t>46</a:t>
            </a:fld>
            <a:endParaRPr lang="en-GB"/>
          </a:p>
        </p:txBody>
      </p:sp>
    </p:spTree>
    <p:extLst>
      <p:ext uri="{BB962C8B-B14F-4D97-AF65-F5344CB8AC3E}">
        <p14:creationId xmlns:p14="http://schemas.microsoft.com/office/powerpoint/2010/main" val="288457936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https://www.crimeandjustice.org.uk/publications/cjm/article/child-criminalisation-and-mistake-early-intervention</a:t>
            </a:r>
            <a:endParaRPr lang="en-GB"/>
          </a:p>
        </p:txBody>
      </p:sp>
      <p:sp>
        <p:nvSpPr>
          <p:cNvPr id="4" name="Slide Number Placeholder 3"/>
          <p:cNvSpPr>
            <a:spLocks noGrp="1"/>
          </p:cNvSpPr>
          <p:nvPr>
            <p:ph type="sldNum" sz="quarter" idx="10"/>
          </p:nvPr>
        </p:nvSpPr>
        <p:spPr/>
        <p:txBody>
          <a:bodyPr/>
          <a:lstStyle/>
          <a:p>
            <a:fld id="{8F1F90B3-77FD-483C-AFC6-E18738AC8159}" type="slidenum">
              <a:rPr lang="en-GB" smtClean="0"/>
              <a:t>47</a:t>
            </a:fld>
            <a:endParaRPr lang="en-GB"/>
          </a:p>
        </p:txBody>
      </p:sp>
    </p:spTree>
    <p:extLst>
      <p:ext uri="{BB962C8B-B14F-4D97-AF65-F5344CB8AC3E}">
        <p14:creationId xmlns:p14="http://schemas.microsoft.com/office/powerpoint/2010/main" val="391520406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https://assets.publishing.service.gov.uk/government/uploads/system/uploads/attachment_data/file/189392/DCSF-00064-2010.pdf.pdf</a:t>
            </a:r>
          </a:p>
        </p:txBody>
      </p:sp>
      <p:sp>
        <p:nvSpPr>
          <p:cNvPr id="4" name="Slide Number Placeholder 3"/>
          <p:cNvSpPr>
            <a:spLocks noGrp="1"/>
          </p:cNvSpPr>
          <p:nvPr>
            <p:ph type="sldNum" sz="quarter" idx="5"/>
          </p:nvPr>
        </p:nvSpPr>
        <p:spPr/>
        <p:txBody>
          <a:bodyPr/>
          <a:lstStyle/>
          <a:p>
            <a:fld id="{8F1F90B3-77FD-483C-AFC6-E18738AC8159}" type="slidenum">
              <a:rPr lang="en-GB" smtClean="0"/>
              <a:t>50</a:t>
            </a:fld>
            <a:endParaRPr lang="en-GB"/>
          </a:p>
        </p:txBody>
      </p:sp>
    </p:spTree>
    <p:extLst>
      <p:ext uri="{BB962C8B-B14F-4D97-AF65-F5344CB8AC3E}">
        <p14:creationId xmlns:p14="http://schemas.microsoft.com/office/powerpoint/2010/main" val="57415331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a:hlinkClick r:id="rId3"/>
              </a:rPr>
              <a:t>https://youth.gov/feature-article/gang-prevention-overview-research-and-programs</a:t>
            </a:r>
            <a:endParaRPr lang="en-GB"/>
          </a:p>
          <a:p>
            <a:endParaRPr lang="en-GB"/>
          </a:p>
          <a:p>
            <a:r>
              <a:rPr lang="en-GB">
                <a:hlinkClick r:id="rId4"/>
              </a:rPr>
              <a:t>https://assets.publishing.service.gov.uk/government/uploads/system/uploads/attachment_data/file/97861/gang-violence-summary.pdf</a:t>
            </a:r>
            <a:endParaRPr lang="en-GB"/>
          </a:p>
        </p:txBody>
      </p:sp>
      <p:sp>
        <p:nvSpPr>
          <p:cNvPr id="4" name="Slide Number Placeholder 3"/>
          <p:cNvSpPr>
            <a:spLocks noGrp="1"/>
          </p:cNvSpPr>
          <p:nvPr>
            <p:ph type="sldNum" sz="quarter" idx="10"/>
          </p:nvPr>
        </p:nvSpPr>
        <p:spPr/>
        <p:txBody>
          <a:bodyPr/>
          <a:lstStyle/>
          <a:p>
            <a:fld id="{8F1F90B3-77FD-483C-AFC6-E18738AC8159}" type="slidenum">
              <a:rPr lang="en-GB" smtClean="0"/>
              <a:t>51</a:t>
            </a:fld>
            <a:endParaRPr lang="en-GB"/>
          </a:p>
        </p:txBody>
      </p:sp>
    </p:spTree>
    <p:extLst>
      <p:ext uri="{BB962C8B-B14F-4D97-AF65-F5344CB8AC3E}">
        <p14:creationId xmlns:p14="http://schemas.microsoft.com/office/powerpoint/2010/main" val="291426354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https://commonslibrary.parliament.uk/research-briefings/sn04304/</a:t>
            </a:r>
          </a:p>
        </p:txBody>
      </p:sp>
      <p:sp>
        <p:nvSpPr>
          <p:cNvPr id="4" name="Slide Number Placeholder 3"/>
          <p:cNvSpPr>
            <a:spLocks noGrp="1"/>
          </p:cNvSpPr>
          <p:nvPr>
            <p:ph type="sldNum" sz="quarter" idx="5"/>
          </p:nvPr>
        </p:nvSpPr>
        <p:spPr/>
        <p:txBody>
          <a:bodyPr/>
          <a:lstStyle/>
          <a:p>
            <a:fld id="{8F1F90B3-77FD-483C-AFC6-E18738AC8159}" type="slidenum">
              <a:rPr lang="en-GB" smtClean="0"/>
              <a:t>53</a:t>
            </a:fld>
            <a:endParaRPr lang="en-GB"/>
          </a:p>
        </p:txBody>
      </p:sp>
    </p:spTree>
    <p:extLst>
      <p:ext uri="{BB962C8B-B14F-4D97-AF65-F5344CB8AC3E}">
        <p14:creationId xmlns:p14="http://schemas.microsoft.com/office/powerpoint/2010/main" val="361720146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err="1"/>
              <a:t>read:https</a:t>
            </a:r>
            <a:r>
              <a:rPr lang="en-GB" dirty="0"/>
              <a:t>://www.telegraph.co.uk/women/womens-life/10857716/Britains-gangster-girls-The-dark-side-of-female-empowerment-The-rise-of-women-and-females-running-gangs.html</a:t>
            </a:r>
          </a:p>
          <a:p>
            <a:endParaRPr lang="en-GB" dirty="0"/>
          </a:p>
          <a:p>
            <a:r>
              <a:rPr lang="en-GB" dirty="0"/>
              <a:t>https://lordslibrary.parliament.uk/violent-crime-burglaries-and-gang-activity/</a:t>
            </a:r>
          </a:p>
        </p:txBody>
      </p:sp>
      <p:sp>
        <p:nvSpPr>
          <p:cNvPr id="4" name="Slide Number Placeholder 3"/>
          <p:cNvSpPr>
            <a:spLocks noGrp="1"/>
          </p:cNvSpPr>
          <p:nvPr>
            <p:ph type="sldNum" sz="quarter" idx="5"/>
          </p:nvPr>
        </p:nvSpPr>
        <p:spPr/>
        <p:txBody>
          <a:bodyPr/>
          <a:lstStyle/>
          <a:p>
            <a:fld id="{7E39CD75-A2FE-4FCC-AF30-CF432BA48166}" type="slidenum">
              <a:rPr lang="en-GB" smtClean="0"/>
              <a:t>54</a:t>
            </a:fld>
            <a:endParaRPr lang="en-GB"/>
          </a:p>
        </p:txBody>
      </p:sp>
    </p:spTree>
    <p:extLst>
      <p:ext uri="{BB962C8B-B14F-4D97-AF65-F5344CB8AC3E}">
        <p14:creationId xmlns:p14="http://schemas.microsoft.com/office/powerpoint/2010/main" val="332552653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a:t>https://www.theguardian.com/world/2019/feb/14/shamima-begum-friends-kadiza-sultana-amira-abase-joined-isis-syria</a:t>
            </a:r>
          </a:p>
        </p:txBody>
      </p:sp>
      <p:sp>
        <p:nvSpPr>
          <p:cNvPr id="4" name="Slide Number Placeholder 3"/>
          <p:cNvSpPr>
            <a:spLocks noGrp="1"/>
          </p:cNvSpPr>
          <p:nvPr>
            <p:ph type="sldNum" sz="quarter" idx="5"/>
          </p:nvPr>
        </p:nvSpPr>
        <p:spPr/>
        <p:txBody>
          <a:bodyPr/>
          <a:lstStyle/>
          <a:p>
            <a:fld id="{B9312D02-F734-422D-B04A-A8190E75BE3D}" type="slidenum">
              <a:rPr lang="en-GB" smtClean="0"/>
              <a:t>56</a:t>
            </a:fld>
            <a:endParaRPr lang="en-GB"/>
          </a:p>
        </p:txBody>
      </p:sp>
    </p:spTree>
    <p:extLst>
      <p:ext uri="{BB962C8B-B14F-4D97-AF65-F5344CB8AC3E}">
        <p14:creationId xmlns:p14="http://schemas.microsoft.com/office/powerpoint/2010/main" val="26605128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1CD2C-3267-D1CC-8C47-34C04A303542}"/>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0BC8338D-B3D1-7033-C5B4-5BF87218EF8E}"/>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71DD5E-DFFC-3D41-6B65-19DB84E35525}"/>
              </a:ext>
            </a:extLst>
          </p:cNvPr>
          <p:cNvSpPr>
            <a:spLocks noGrp="1"/>
          </p:cNvSpPr>
          <p:nvPr>
            <p:ph type="dt" sz="half" idx="10"/>
          </p:nvPr>
        </p:nvSpPr>
        <p:spPr/>
        <p:txBody>
          <a:bodyPr/>
          <a:lstStyle/>
          <a:p>
            <a:fld id="{9C64F3F4-CE19-49F8-9EF4-FF4EE52031C2}" type="datetimeFigureOut">
              <a:rPr lang="en-GB" smtClean="0"/>
              <a:t>12/03/2024</a:t>
            </a:fld>
            <a:endParaRPr lang="en-GB"/>
          </a:p>
        </p:txBody>
      </p:sp>
      <p:sp>
        <p:nvSpPr>
          <p:cNvPr id="5" name="Footer Placeholder 4">
            <a:extLst>
              <a:ext uri="{FF2B5EF4-FFF2-40B4-BE49-F238E27FC236}">
                <a16:creationId xmlns:a16="http://schemas.microsoft.com/office/drawing/2014/main" id="{9BB7E09B-BEB7-2A3F-BDBB-0CEFD9A7DF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D2C4D7-7DEF-E0B8-B9C2-2F366FB68AC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388692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5D9FB-E947-134D-76E8-D2521E6532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A6B3436-7E8E-1D6E-9A97-BB8E3CDA1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4CC483-F5F4-838C-F650-051DC11BB6C9}"/>
              </a:ext>
            </a:extLst>
          </p:cNvPr>
          <p:cNvSpPr>
            <a:spLocks noGrp="1"/>
          </p:cNvSpPr>
          <p:nvPr>
            <p:ph type="dt" sz="half" idx="10"/>
          </p:nvPr>
        </p:nvSpPr>
        <p:spPr/>
        <p:txBody>
          <a:bodyPr/>
          <a:lstStyle/>
          <a:p>
            <a:fld id="{9C64F3F4-CE19-49F8-9EF4-FF4EE52031C2}" type="datetimeFigureOut">
              <a:rPr lang="en-GB" smtClean="0"/>
              <a:t>12/03/2024</a:t>
            </a:fld>
            <a:endParaRPr lang="en-GB"/>
          </a:p>
        </p:txBody>
      </p:sp>
      <p:sp>
        <p:nvSpPr>
          <p:cNvPr id="5" name="Footer Placeholder 4">
            <a:extLst>
              <a:ext uri="{FF2B5EF4-FFF2-40B4-BE49-F238E27FC236}">
                <a16:creationId xmlns:a16="http://schemas.microsoft.com/office/drawing/2014/main" id="{83656597-FAF1-9F16-3C37-2FE6C8AA75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3D1446-7683-1C40-BA3C-0ECB1F91DD8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214158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A1D75-5ABD-0C7D-82C7-27D38E700EA0}"/>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039990A-3968-1C5B-C56F-2BAFAB55F257}"/>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7A7E40-6A14-4129-7C58-61F7D9E31222}"/>
              </a:ext>
            </a:extLst>
          </p:cNvPr>
          <p:cNvSpPr>
            <a:spLocks noGrp="1"/>
          </p:cNvSpPr>
          <p:nvPr>
            <p:ph type="dt" sz="half" idx="10"/>
          </p:nvPr>
        </p:nvSpPr>
        <p:spPr/>
        <p:txBody>
          <a:bodyPr/>
          <a:lstStyle/>
          <a:p>
            <a:fld id="{9C64F3F4-CE19-49F8-9EF4-FF4EE52031C2}" type="datetimeFigureOut">
              <a:rPr lang="en-GB" smtClean="0"/>
              <a:t>12/03/2024</a:t>
            </a:fld>
            <a:endParaRPr lang="en-GB"/>
          </a:p>
        </p:txBody>
      </p:sp>
      <p:sp>
        <p:nvSpPr>
          <p:cNvPr id="5" name="Footer Placeholder 4">
            <a:extLst>
              <a:ext uri="{FF2B5EF4-FFF2-40B4-BE49-F238E27FC236}">
                <a16:creationId xmlns:a16="http://schemas.microsoft.com/office/drawing/2014/main" id="{B4D8C1D4-F37B-E7F4-DA68-C763378368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8D6A75-8226-651E-5424-3B06994652A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76738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CC9A7-CC14-643E-64F5-E8CEAA4F98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20C65F1-EBEB-7BE5-C9BA-E312C3E39D29}"/>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815FA62-4708-E431-5097-98236D54FCE4}"/>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38F90CC-796A-A2DC-6971-E4099D8B2021}"/>
              </a:ext>
            </a:extLst>
          </p:cNvPr>
          <p:cNvSpPr>
            <a:spLocks noGrp="1"/>
          </p:cNvSpPr>
          <p:nvPr>
            <p:ph type="dt" sz="half" idx="10"/>
          </p:nvPr>
        </p:nvSpPr>
        <p:spPr/>
        <p:txBody>
          <a:bodyPr/>
          <a:lstStyle/>
          <a:p>
            <a:fld id="{9C64F3F4-CE19-49F8-9EF4-FF4EE52031C2}" type="datetimeFigureOut">
              <a:rPr lang="en-GB" smtClean="0"/>
              <a:t>12/03/2024</a:t>
            </a:fld>
            <a:endParaRPr lang="en-GB"/>
          </a:p>
        </p:txBody>
      </p:sp>
      <p:sp>
        <p:nvSpPr>
          <p:cNvPr id="6" name="Footer Placeholder 5">
            <a:extLst>
              <a:ext uri="{FF2B5EF4-FFF2-40B4-BE49-F238E27FC236}">
                <a16:creationId xmlns:a16="http://schemas.microsoft.com/office/drawing/2014/main" id="{2A474828-8B90-1301-FEB2-6C71073EB7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335F06-8830-89DA-172C-B53F66CD5620}"/>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49522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3ED98-BE07-1E6B-8355-C594F242DED3}"/>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05DAA80-4917-852B-D7AC-BFE8B6C4C9BF}"/>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E1DE30BF-EBFE-14E5-DC9D-57173E9F080A}"/>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00F7DE4-9C3D-1F42-0F31-2EFA3694CB85}"/>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7A53B255-8479-1341-A8E1-0304C189B963}"/>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AF4C2EB-9317-6512-B2F3-3B202A4E0878}"/>
              </a:ext>
            </a:extLst>
          </p:cNvPr>
          <p:cNvSpPr>
            <a:spLocks noGrp="1"/>
          </p:cNvSpPr>
          <p:nvPr>
            <p:ph type="dt" sz="half" idx="10"/>
          </p:nvPr>
        </p:nvSpPr>
        <p:spPr/>
        <p:txBody>
          <a:bodyPr/>
          <a:lstStyle/>
          <a:p>
            <a:fld id="{9C64F3F4-CE19-49F8-9EF4-FF4EE52031C2}" type="datetimeFigureOut">
              <a:rPr lang="en-GB" smtClean="0"/>
              <a:t>12/03/2024</a:t>
            </a:fld>
            <a:endParaRPr lang="en-GB"/>
          </a:p>
        </p:txBody>
      </p:sp>
      <p:sp>
        <p:nvSpPr>
          <p:cNvPr id="8" name="Footer Placeholder 7">
            <a:extLst>
              <a:ext uri="{FF2B5EF4-FFF2-40B4-BE49-F238E27FC236}">
                <a16:creationId xmlns:a16="http://schemas.microsoft.com/office/drawing/2014/main" id="{0C8024E4-8174-B4EF-E4F9-85C9BE12689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F833EE0-005C-DDB4-6754-B7C5189438DE}"/>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174763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EB504-30CA-EA82-16F5-0326A49F8CF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A636AE4-D466-3ECE-B33B-12BF0C6638F6}"/>
              </a:ext>
            </a:extLst>
          </p:cNvPr>
          <p:cNvSpPr>
            <a:spLocks noGrp="1"/>
          </p:cNvSpPr>
          <p:nvPr>
            <p:ph type="dt" sz="half" idx="10"/>
          </p:nvPr>
        </p:nvSpPr>
        <p:spPr/>
        <p:txBody>
          <a:bodyPr/>
          <a:lstStyle/>
          <a:p>
            <a:fld id="{9C64F3F4-CE19-49F8-9EF4-FF4EE52031C2}" type="datetimeFigureOut">
              <a:rPr lang="en-GB" smtClean="0"/>
              <a:t>12/03/2024</a:t>
            </a:fld>
            <a:endParaRPr lang="en-GB"/>
          </a:p>
        </p:txBody>
      </p:sp>
      <p:sp>
        <p:nvSpPr>
          <p:cNvPr id="4" name="Footer Placeholder 3">
            <a:extLst>
              <a:ext uri="{FF2B5EF4-FFF2-40B4-BE49-F238E27FC236}">
                <a16:creationId xmlns:a16="http://schemas.microsoft.com/office/drawing/2014/main" id="{EB54D50F-8C5D-7F71-9ACA-8D54CA64C97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5724670-022E-8984-815C-64B3A61A312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374374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FE66D58-5D2F-C09C-1F33-39DF3E19812D}"/>
              </a:ext>
            </a:extLst>
          </p:cNvPr>
          <p:cNvSpPr>
            <a:spLocks noGrp="1"/>
          </p:cNvSpPr>
          <p:nvPr>
            <p:ph type="dt" sz="half" idx="10"/>
          </p:nvPr>
        </p:nvSpPr>
        <p:spPr/>
        <p:txBody>
          <a:bodyPr/>
          <a:lstStyle/>
          <a:p>
            <a:fld id="{9C64F3F4-CE19-49F8-9EF4-FF4EE52031C2}" type="datetimeFigureOut">
              <a:rPr lang="en-GB" smtClean="0"/>
              <a:t>12/03/2024</a:t>
            </a:fld>
            <a:endParaRPr lang="en-GB"/>
          </a:p>
        </p:txBody>
      </p:sp>
      <p:sp>
        <p:nvSpPr>
          <p:cNvPr id="3" name="Footer Placeholder 2">
            <a:extLst>
              <a:ext uri="{FF2B5EF4-FFF2-40B4-BE49-F238E27FC236}">
                <a16:creationId xmlns:a16="http://schemas.microsoft.com/office/drawing/2014/main" id="{4B94C504-9723-4E15-B1CC-CBCC51843AB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5EAD4BF-745D-EA2C-CE82-6738CB27FB9E}"/>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377889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665F7-676F-3ACF-AA0B-CB0356291255}"/>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B918219-F04A-ECB3-82C5-109ADAF9D254}"/>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E838A31-3865-1AA1-28DF-D8879950F9C6}"/>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EA02C38F-9360-3B63-AF52-0640181471BE}"/>
              </a:ext>
            </a:extLst>
          </p:cNvPr>
          <p:cNvSpPr>
            <a:spLocks noGrp="1"/>
          </p:cNvSpPr>
          <p:nvPr>
            <p:ph type="dt" sz="half" idx="10"/>
          </p:nvPr>
        </p:nvSpPr>
        <p:spPr/>
        <p:txBody>
          <a:bodyPr/>
          <a:lstStyle/>
          <a:p>
            <a:fld id="{9C64F3F4-CE19-49F8-9EF4-FF4EE52031C2}" type="datetimeFigureOut">
              <a:rPr lang="en-GB" smtClean="0"/>
              <a:t>12/03/2024</a:t>
            </a:fld>
            <a:endParaRPr lang="en-GB"/>
          </a:p>
        </p:txBody>
      </p:sp>
      <p:sp>
        <p:nvSpPr>
          <p:cNvPr id="6" name="Footer Placeholder 5">
            <a:extLst>
              <a:ext uri="{FF2B5EF4-FFF2-40B4-BE49-F238E27FC236}">
                <a16:creationId xmlns:a16="http://schemas.microsoft.com/office/drawing/2014/main" id="{1F7E6808-DA4A-79A0-5C97-D362B15C01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F6EDE3-88F8-470E-4A1F-99D52FCD2D52}"/>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658120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38C61-3C8E-7F05-92E5-0D2DC4467363}"/>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4A0B3C0-9988-6115-C809-9C1380B55DD4}"/>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AE6E0273-ECCF-6BCA-755B-51F4A48507FD}"/>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44267D07-C553-8E1D-F47B-4EDD14182A50}"/>
              </a:ext>
            </a:extLst>
          </p:cNvPr>
          <p:cNvSpPr>
            <a:spLocks noGrp="1"/>
          </p:cNvSpPr>
          <p:nvPr>
            <p:ph type="dt" sz="half" idx="10"/>
          </p:nvPr>
        </p:nvSpPr>
        <p:spPr/>
        <p:txBody>
          <a:bodyPr/>
          <a:lstStyle/>
          <a:p>
            <a:fld id="{9C64F3F4-CE19-49F8-9EF4-FF4EE52031C2}" type="datetimeFigureOut">
              <a:rPr lang="en-GB" smtClean="0"/>
              <a:t>12/03/2024</a:t>
            </a:fld>
            <a:endParaRPr lang="en-GB"/>
          </a:p>
        </p:txBody>
      </p:sp>
      <p:sp>
        <p:nvSpPr>
          <p:cNvPr id="6" name="Footer Placeholder 5">
            <a:extLst>
              <a:ext uri="{FF2B5EF4-FFF2-40B4-BE49-F238E27FC236}">
                <a16:creationId xmlns:a16="http://schemas.microsoft.com/office/drawing/2014/main" id="{86B4BD92-7A9A-B407-F0C6-07E53E0170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D5840B-4586-5A6F-4C7D-E361E5C2B7E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7973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A72C2-63D4-5D26-30CD-B53201EE8A3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3CC4F7-AE49-08EF-E13C-355266659C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9D7AAF-312A-9C4D-6C76-2B352BA7C9C6}"/>
              </a:ext>
            </a:extLst>
          </p:cNvPr>
          <p:cNvSpPr>
            <a:spLocks noGrp="1"/>
          </p:cNvSpPr>
          <p:nvPr>
            <p:ph type="dt" sz="half" idx="10"/>
          </p:nvPr>
        </p:nvSpPr>
        <p:spPr/>
        <p:txBody>
          <a:bodyPr/>
          <a:lstStyle/>
          <a:p>
            <a:fld id="{9C64F3F4-CE19-49F8-9EF4-FF4EE52031C2}" type="datetimeFigureOut">
              <a:rPr lang="en-GB" smtClean="0"/>
              <a:t>12/03/2024</a:t>
            </a:fld>
            <a:endParaRPr lang="en-GB"/>
          </a:p>
        </p:txBody>
      </p:sp>
      <p:sp>
        <p:nvSpPr>
          <p:cNvPr id="5" name="Footer Placeholder 4">
            <a:extLst>
              <a:ext uri="{FF2B5EF4-FFF2-40B4-BE49-F238E27FC236}">
                <a16:creationId xmlns:a16="http://schemas.microsoft.com/office/drawing/2014/main" id="{F0912C0B-245A-2AEE-ED91-4924A79D60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9E1FE9-794C-29D6-F279-950DCAE0855F}"/>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347474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9F9DB20-1185-421E-984A-9EAC41A59CFD}"/>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93B0C3-C341-DBB4-74B2-3324BC95B792}"/>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12A330-4E9B-81A8-4281-DEB6533DD9EC}"/>
              </a:ext>
            </a:extLst>
          </p:cNvPr>
          <p:cNvSpPr>
            <a:spLocks noGrp="1"/>
          </p:cNvSpPr>
          <p:nvPr>
            <p:ph type="dt" sz="half" idx="10"/>
          </p:nvPr>
        </p:nvSpPr>
        <p:spPr/>
        <p:txBody>
          <a:bodyPr/>
          <a:lstStyle/>
          <a:p>
            <a:fld id="{9C64F3F4-CE19-49F8-9EF4-FF4EE52031C2}" type="datetimeFigureOut">
              <a:rPr lang="en-GB" smtClean="0"/>
              <a:t>12/03/2024</a:t>
            </a:fld>
            <a:endParaRPr lang="en-GB"/>
          </a:p>
        </p:txBody>
      </p:sp>
      <p:sp>
        <p:nvSpPr>
          <p:cNvPr id="5" name="Footer Placeholder 4">
            <a:extLst>
              <a:ext uri="{FF2B5EF4-FFF2-40B4-BE49-F238E27FC236}">
                <a16:creationId xmlns:a16="http://schemas.microsoft.com/office/drawing/2014/main" id="{7F3F0712-99EA-DC51-3FAA-8505FD1068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5A51A9-22F6-DE7F-28B3-DEBE8C203CEC}"/>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822376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675820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562973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42717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420145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3/12/2024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939570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3/12/2024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903141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3/12/2024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5106689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9427969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8099459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138796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7789617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2E734-C08C-415C-BED5-2B4D551791D9}"/>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190D909A-8CE5-4686-989C-27DC9E63824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3BB3327-3C7E-4A08-B4B7-1E08BEF018B7}"/>
              </a:ext>
            </a:extLst>
          </p:cNvPr>
          <p:cNvSpPr>
            <a:spLocks noGrp="1"/>
          </p:cNvSpPr>
          <p:nvPr>
            <p:ph type="dt" sz="half" idx="10"/>
          </p:nvPr>
        </p:nvSpPr>
        <p:spPr/>
        <p:txBody>
          <a:bodyPr/>
          <a:lstStyle/>
          <a:p>
            <a:fld id="{471B0E19-86DD-4CC2-8624-8F236E536362}" type="datetimeFigureOut">
              <a:rPr lang="en-GB" smtClean="0"/>
              <a:t>12/03/2024</a:t>
            </a:fld>
            <a:endParaRPr lang="en-GB"/>
          </a:p>
        </p:txBody>
      </p:sp>
      <p:sp>
        <p:nvSpPr>
          <p:cNvPr id="5" name="Footer Placeholder 4">
            <a:extLst>
              <a:ext uri="{FF2B5EF4-FFF2-40B4-BE49-F238E27FC236}">
                <a16:creationId xmlns:a16="http://schemas.microsoft.com/office/drawing/2014/main" id="{6309C95C-F12A-468B-8DC8-AB32C94D9E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F03677-279D-46C3-B6BB-C0F1517D9AD1}"/>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78270303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B0059-D714-4F36-8A04-A3D0BD5F00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B5FB43-D80A-46AE-B6DD-D865CBBAA1E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5261D4-08C3-44AF-897B-A82E7BC12AFB}"/>
              </a:ext>
            </a:extLst>
          </p:cNvPr>
          <p:cNvSpPr>
            <a:spLocks noGrp="1"/>
          </p:cNvSpPr>
          <p:nvPr>
            <p:ph type="dt" sz="half" idx="10"/>
          </p:nvPr>
        </p:nvSpPr>
        <p:spPr/>
        <p:txBody>
          <a:bodyPr/>
          <a:lstStyle/>
          <a:p>
            <a:fld id="{471B0E19-86DD-4CC2-8624-8F236E536362}" type="datetimeFigureOut">
              <a:rPr lang="en-GB" smtClean="0"/>
              <a:t>12/03/2024</a:t>
            </a:fld>
            <a:endParaRPr lang="en-GB"/>
          </a:p>
        </p:txBody>
      </p:sp>
      <p:sp>
        <p:nvSpPr>
          <p:cNvPr id="5" name="Footer Placeholder 4">
            <a:extLst>
              <a:ext uri="{FF2B5EF4-FFF2-40B4-BE49-F238E27FC236}">
                <a16:creationId xmlns:a16="http://schemas.microsoft.com/office/drawing/2014/main" id="{F345754E-0D0A-4535-B55A-903580E31C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3F1440-DAE1-448A-849C-4D7A15E86AF4}"/>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40929555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F81C7-D4BE-45EA-9DEF-E8ACEACE1DC8}"/>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7C13835-E6C3-4202-950B-2B4B5072AA10}"/>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5FB053B-43C8-4E31-8252-C557CDA6ED71}"/>
              </a:ext>
            </a:extLst>
          </p:cNvPr>
          <p:cNvSpPr>
            <a:spLocks noGrp="1"/>
          </p:cNvSpPr>
          <p:nvPr>
            <p:ph type="dt" sz="half" idx="10"/>
          </p:nvPr>
        </p:nvSpPr>
        <p:spPr/>
        <p:txBody>
          <a:bodyPr/>
          <a:lstStyle/>
          <a:p>
            <a:fld id="{471B0E19-86DD-4CC2-8624-8F236E536362}" type="datetimeFigureOut">
              <a:rPr lang="en-GB" smtClean="0"/>
              <a:t>12/03/2024</a:t>
            </a:fld>
            <a:endParaRPr lang="en-GB"/>
          </a:p>
        </p:txBody>
      </p:sp>
      <p:sp>
        <p:nvSpPr>
          <p:cNvPr id="5" name="Footer Placeholder 4">
            <a:extLst>
              <a:ext uri="{FF2B5EF4-FFF2-40B4-BE49-F238E27FC236}">
                <a16:creationId xmlns:a16="http://schemas.microsoft.com/office/drawing/2014/main" id="{D324B075-06D5-4369-9810-C044C4CE83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233355-3C06-452E-9CDD-697EE04FFF21}"/>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176492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5C478-B641-45FE-8066-44835E917EB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63C7426-AEC0-49C2-9921-C7BA647BEE43}"/>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3A047E4-4FBD-45F3-860C-66373F16977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40EF79B-18C5-439F-9464-59DB001B20F0}"/>
              </a:ext>
            </a:extLst>
          </p:cNvPr>
          <p:cNvSpPr>
            <a:spLocks noGrp="1"/>
          </p:cNvSpPr>
          <p:nvPr>
            <p:ph type="dt" sz="half" idx="10"/>
          </p:nvPr>
        </p:nvSpPr>
        <p:spPr/>
        <p:txBody>
          <a:bodyPr/>
          <a:lstStyle/>
          <a:p>
            <a:fld id="{471B0E19-86DD-4CC2-8624-8F236E536362}" type="datetimeFigureOut">
              <a:rPr lang="en-GB" smtClean="0"/>
              <a:t>12/03/2024</a:t>
            </a:fld>
            <a:endParaRPr lang="en-GB"/>
          </a:p>
        </p:txBody>
      </p:sp>
      <p:sp>
        <p:nvSpPr>
          <p:cNvPr id="6" name="Footer Placeholder 5">
            <a:extLst>
              <a:ext uri="{FF2B5EF4-FFF2-40B4-BE49-F238E27FC236}">
                <a16:creationId xmlns:a16="http://schemas.microsoft.com/office/drawing/2014/main" id="{66E62D4C-C91F-49F8-81F1-812C3664DE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D8E5B6-4FDE-4F54-848F-0406413479DC}"/>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6827090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A3E2C-0524-4939-BCCB-1499E7A1FEBF}"/>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F71B0C-ECCA-429B-A99F-4417293C2B3F}"/>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BD3CE046-41A3-49A2-B03F-73E58DB14489}"/>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AC8BE12-EBB8-44E4-8C85-A144443458E2}"/>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AB7DECD9-F533-47B4-9E9A-79C5EB2786CA}"/>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3BE8149-6E50-4826-B9B3-115D3EC15A12}"/>
              </a:ext>
            </a:extLst>
          </p:cNvPr>
          <p:cNvSpPr>
            <a:spLocks noGrp="1"/>
          </p:cNvSpPr>
          <p:nvPr>
            <p:ph type="dt" sz="half" idx="10"/>
          </p:nvPr>
        </p:nvSpPr>
        <p:spPr/>
        <p:txBody>
          <a:bodyPr/>
          <a:lstStyle/>
          <a:p>
            <a:fld id="{471B0E19-86DD-4CC2-8624-8F236E536362}" type="datetimeFigureOut">
              <a:rPr lang="en-GB" smtClean="0"/>
              <a:t>12/03/2024</a:t>
            </a:fld>
            <a:endParaRPr lang="en-GB"/>
          </a:p>
        </p:txBody>
      </p:sp>
      <p:sp>
        <p:nvSpPr>
          <p:cNvPr id="8" name="Footer Placeholder 7">
            <a:extLst>
              <a:ext uri="{FF2B5EF4-FFF2-40B4-BE49-F238E27FC236}">
                <a16:creationId xmlns:a16="http://schemas.microsoft.com/office/drawing/2014/main" id="{216363CB-2804-4AE6-9ABA-25F92247ABF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81EA68E-3489-43F6-9E0F-6736345F8CAD}"/>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317668812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10EC9-3F44-4C15-9CC9-E5EBE350D84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D74C9CE-77F2-4C51-9580-271F23762AE3}"/>
              </a:ext>
            </a:extLst>
          </p:cNvPr>
          <p:cNvSpPr>
            <a:spLocks noGrp="1"/>
          </p:cNvSpPr>
          <p:nvPr>
            <p:ph type="dt" sz="half" idx="10"/>
          </p:nvPr>
        </p:nvSpPr>
        <p:spPr/>
        <p:txBody>
          <a:bodyPr/>
          <a:lstStyle/>
          <a:p>
            <a:fld id="{471B0E19-86DD-4CC2-8624-8F236E536362}" type="datetimeFigureOut">
              <a:rPr lang="en-GB" smtClean="0"/>
              <a:t>12/03/2024</a:t>
            </a:fld>
            <a:endParaRPr lang="en-GB"/>
          </a:p>
        </p:txBody>
      </p:sp>
      <p:sp>
        <p:nvSpPr>
          <p:cNvPr id="4" name="Footer Placeholder 3">
            <a:extLst>
              <a:ext uri="{FF2B5EF4-FFF2-40B4-BE49-F238E27FC236}">
                <a16:creationId xmlns:a16="http://schemas.microsoft.com/office/drawing/2014/main" id="{A0C9548B-17AD-44A4-B000-B4A8E6BA0C4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28B3C9B-A0F2-4432-955F-2A6596C7536A}"/>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49586827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CB8D360-628F-422C-9590-346C41D9AFC7}"/>
              </a:ext>
            </a:extLst>
          </p:cNvPr>
          <p:cNvSpPr>
            <a:spLocks noGrp="1"/>
          </p:cNvSpPr>
          <p:nvPr>
            <p:ph type="dt" sz="half" idx="10"/>
          </p:nvPr>
        </p:nvSpPr>
        <p:spPr/>
        <p:txBody>
          <a:bodyPr/>
          <a:lstStyle/>
          <a:p>
            <a:fld id="{471B0E19-86DD-4CC2-8624-8F236E536362}" type="datetimeFigureOut">
              <a:rPr lang="en-GB" smtClean="0"/>
              <a:t>12/03/2024</a:t>
            </a:fld>
            <a:endParaRPr lang="en-GB"/>
          </a:p>
        </p:txBody>
      </p:sp>
      <p:sp>
        <p:nvSpPr>
          <p:cNvPr id="3" name="Footer Placeholder 2">
            <a:extLst>
              <a:ext uri="{FF2B5EF4-FFF2-40B4-BE49-F238E27FC236}">
                <a16:creationId xmlns:a16="http://schemas.microsoft.com/office/drawing/2014/main" id="{59BFA1AF-2749-4FB0-8804-8A6417096C2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35C37E0-5687-4509-8A6E-80DBDE01A39E}"/>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74934759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FA436-F954-4781-89AC-0DBC1345D62E}"/>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448A02B-B0FA-4448-A4E5-8A4C0DE89F2D}"/>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5555A1C-7992-4EE8-AE5E-380BB517F7CE}"/>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CC2D724-3C97-45F0-891F-2B498058DC9F}"/>
              </a:ext>
            </a:extLst>
          </p:cNvPr>
          <p:cNvSpPr>
            <a:spLocks noGrp="1"/>
          </p:cNvSpPr>
          <p:nvPr>
            <p:ph type="dt" sz="half" idx="10"/>
          </p:nvPr>
        </p:nvSpPr>
        <p:spPr/>
        <p:txBody>
          <a:bodyPr/>
          <a:lstStyle/>
          <a:p>
            <a:fld id="{471B0E19-86DD-4CC2-8624-8F236E536362}" type="datetimeFigureOut">
              <a:rPr lang="en-GB" smtClean="0"/>
              <a:t>12/03/2024</a:t>
            </a:fld>
            <a:endParaRPr lang="en-GB"/>
          </a:p>
        </p:txBody>
      </p:sp>
      <p:sp>
        <p:nvSpPr>
          <p:cNvPr id="6" name="Footer Placeholder 5">
            <a:extLst>
              <a:ext uri="{FF2B5EF4-FFF2-40B4-BE49-F238E27FC236}">
                <a16:creationId xmlns:a16="http://schemas.microsoft.com/office/drawing/2014/main" id="{FC9E67E1-D32A-44DD-B2B1-FB3C4931CA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4DFE74-76A3-4C75-ACC4-F10561CEBACF}"/>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32286473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3DF0B-DA21-4E42-B6E9-BE2E5DCB7950}"/>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507FC19-F317-4B67-A044-A49D7344DAB8}"/>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5131034E-0C03-4873-B8C9-20C554B57F2A}"/>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01406C3-6FD3-4834-9696-2AFB18C0A47C}"/>
              </a:ext>
            </a:extLst>
          </p:cNvPr>
          <p:cNvSpPr>
            <a:spLocks noGrp="1"/>
          </p:cNvSpPr>
          <p:nvPr>
            <p:ph type="dt" sz="half" idx="10"/>
          </p:nvPr>
        </p:nvSpPr>
        <p:spPr/>
        <p:txBody>
          <a:bodyPr/>
          <a:lstStyle/>
          <a:p>
            <a:fld id="{471B0E19-86DD-4CC2-8624-8F236E536362}" type="datetimeFigureOut">
              <a:rPr lang="en-GB" smtClean="0"/>
              <a:t>12/03/2024</a:t>
            </a:fld>
            <a:endParaRPr lang="en-GB"/>
          </a:p>
        </p:txBody>
      </p:sp>
      <p:sp>
        <p:nvSpPr>
          <p:cNvPr id="6" name="Footer Placeholder 5">
            <a:extLst>
              <a:ext uri="{FF2B5EF4-FFF2-40B4-BE49-F238E27FC236}">
                <a16:creationId xmlns:a16="http://schemas.microsoft.com/office/drawing/2014/main" id="{A06AECAA-ABE4-48DE-A9CE-F32EC89CDD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FD0729-5B95-4032-8D10-E47CF61E0618}"/>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167054320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8A4F-9B62-4CF5-B182-39C0B3A5AD7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806B5A-0F12-4F67-AF9E-A71281B6C2C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A5BD60-F02B-4186-ADCD-74C35BA82226}"/>
              </a:ext>
            </a:extLst>
          </p:cNvPr>
          <p:cNvSpPr>
            <a:spLocks noGrp="1"/>
          </p:cNvSpPr>
          <p:nvPr>
            <p:ph type="dt" sz="half" idx="10"/>
          </p:nvPr>
        </p:nvSpPr>
        <p:spPr/>
        <p:txBody>
          <a:bodyPr/>
          <a:lstStyle/>
          <a:p>
            <a:fld id="{471B0E19-86DD-4CC2-8624-8F236E536362}" type="datetimeFigureOut">
              <a:rPr lang="en-GB" smtClean="0"/>
              <a:t>12/03/2024</a:t>
            </a:fld>
            <a:endParaRPr lang="en-GB"/>
          </a:p>
        </p:txBody>
      </p:sp>
      <p:sp>
        <p:nvSpPr>
          <p:cNvPr id="5" name="Footer Placeholder 4">
            <a:extLst>
              <a:ext uri="{FF2B5EF4-FFF2-40B4-BE49-F238E27FC236}">
                <a16:creationId xmlns:a16="http://schemas.microsoft.com/office/drawing/2014/main" id="{0428BCC3-2EA1-4F48-AFF9-E7AFFCBAD1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952021-405E-4F0A-9A8C-6FE9A6B09437}"/>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243740220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CAC9E90-F3B6-4A01-8EC0-3032C7D0481B}"/>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9BA63F-A016-483C-8B5C-FF365411914C}"/>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0F17C2-97A3-49CF-B437-D886CC2EEAAB}"/>
              </a:ext>
            </a:extLst>
          </p:cNvPr>
          <p:cNvSpPr>
            <a:spLocks noGrp="1"/>
          </p:cNvSpPr>
          <p:nvPr>
            <p:ph type="dt" sz="half" idx="10"/>
          </p:nvPr>
        </p:nvSpPr>
        <p:spPr/>
        <p:txBody>
          <a:bodyPr/>
          <a:lstStyle/>
          <a:p>
            <a:fld id="{471B0E19-86DD-4CC2-8624-8F236E536362}" type="datetimeFigureOut">
              <a:rPr lang="en-GB" smtClean="0"/>
              <a:t>12/03/2024</a:t>
            </a:fld>
            <a:endParaRPr lang="en-GB"/>
          </a:p>
        </p:txBody>
      </p:sp>
      <p:sp>
        <p:nvSpPr>
          <p:cNvPr id="5" name="Footer Placeholder 4">
            <a:extLst>
              <a:ext uri="{FF2B5EF4-FFF2-40B4-BE49-F238E27FC236}">
                <a16:creationId xmlns:a16="http://schemas.microsoft.com/office/drawing/2014/main" id="{BFF76052-984B-4DC7-B149-2469AC8A26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772AB4-A3A4-4A5A-963A-ED3D5F9E62EE}"/>
              </a:ext>
            </a:extLst>
          </p:cNvPr>
          <p:cNvSpPr>
            <a:spLocks noGrp="1"/>
          </p:cNvSpPr>
          <p:nvPr>
            <p:ph type="sldNum" sz="quarter" idx="12"/>
          </p:nvPr>
        </p:nvSpPr>
        <p:spPr/>
        <p:txBody>
          <a:bodyPr/>
          <a:lstStyle/>
          <a:p>
            <a:fld id="{CC7A1898-361D-433A-AE29-695FF9665E5C}" type="slidenum">
              <a:rPr lang="en-GB" smtClean="0"/>
              <a:t>‹#›</a:t>
            </a:fld>
            <a:endParaRPr lang="en-GB"/>
          </a:p>
        </p:txBody>
      </p:sp>
    </p:spTree>
    <p:extLst>
      <p:ext uri="{BB962C8B-B14F-4D97-AF65-F5344CB8AC3E}">
        <p14:creationId xmlns:p14="http://schemas.microsoft.com/office/powerpoint/2010/main" val="16563192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98260D3-7849-851C-EB0E-E0F671C62E55}"/>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5076B0-61D6-F24F-B847-91A88B322142}"/>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0E904B-AE2A-F3BB-B698-3DE6F491BF88}"/>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C64F3F4-CE19-49F8-9EF4-FF4EE52031C2}" type="datetimeFigureOut">
              <a:rPr lang="en-GB" smtClean="0"/>
              <a:pPr/>
              <a:t>12/03/2024</a:t>
            </a:fld>
            <a:endParaRPr lang="en-GB"/>
          </a:p>
        </p:txBody>
      </p:sp>
      <p:sp>
        <p:nvSpPr>
          <p:cNvPr id="5" name="Footer Placeholder 4">
            <a:extLst>
              <a:ext uri="{FF2B5EF4-FFF2-40B4-BE49-F238E27FC236}">
                <a16:creationId xmlns:a16="http://schemas.microsoft.com/office/drawing/2014/main" id="{719A76DF-8F2E-2498-5DBB-70398CC5CF9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D301766-DE7B-600D-7C4C-638A41EF015A}"/>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62687641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3/12/2024</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38000784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C7D9F8-52C4-4B8C-848C-EB103DD89262}"/>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55DCB9D-89BC-4409-8CD7-00602BAE02F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FB3A5A-466E-4FA0-9D6F-8B0A4BFDCB6A}"/>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471B0E19-86DD-4CC2-8624-8F236E536362}" type="datetimeFigureOut">
              <a:rPr lang="en-GB" smtClean="0"/>
              <a:t>12/03/2024</a:t>
            </a:fld>
            <a:endParaRPr lang="en-GB"/>
          </a:p>
        </p:txBody>
      </p:sp>
      <p:sp>
        <p:nvSpPr>
          <p:cNvPr id="5" name="Footer Placeholder 4">
            <a:extLst>
              <a:ext uri="{FF2B5EF4-FFF2-40B4-BE49-F238E27FC236}">
                <a16:creationId xmlns:a16="http://schemas.microsoft.com/office/drawing/2014/main" id="{756F2E5A-8B77-453B-84D3-F7E4EFFC3C95}"/>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5B38B69-A1BA-4AA5-9F1D-3AB3FA8D1ECC}"/>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C7A1898-361D-433A-AE29-695FF9665E5C}" type="slidenum">
              <a:rPr lang="en-GB" smtClean="0"/>
              <a:t>‹#›</a:t>
            </a:fld>
            <a:endParaRPr lang="en-GB"/>
          </a:p>
        </p:txBody>
      </p:sp>
    </p:spTree>
    <p:extLst>
      <p:ext uri="{BB962C8B-B14F-4D97-AF65-F5344CB8AC3E}">
        <p14:creationId xmlns:p14="http://schemas.microsoft.com/office/powerpoint/2010/main" val="169970709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customXml" Target="../ink/ink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3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3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4.xml"/></Relationships>
</file>

<file path=ppt/slides/_rels/slide5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8.xml"/><Relationship Id="rId1" Type="http://schemas.openxmlformats.org/officeDocument/2006/relationships/slideLayout" Target="../slideLayouts/slideLayout24.xml"/></Relationships>
</file>

<file path=ppt/slides/_rels/slide5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9.xml"/></Relationships>
</file>

<file path=ppt/slides/_rels/slide5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9.xml"/><Relationship Id="rId1" Type="http://schemas.openxmlformats.org/officeDocument/2006/relationships/slideLayout" Target="../slideLayouts/slideLayout24.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4.xml"/></Relationships>
</file>

<file path=ppt/slides/_rels/slide5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4.xml"/></Relationships>
</file>

<file path=ppt/slides/_rels/slide5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1.xml"/><Relationship Id="rId1" Type="http://schemas.openxmlformats.org/officeDocument/2006/relationships/slideLayout" Target="../slideLayouts/slideLayout24.xml"/></Relationships>
</file>

<file path=ppt/slides/_rels/slide5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4.xml"/></Relationships>
</file>

<file path=ppt/slides/_rels/slide58.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24.xml"/></Relationships>
</file>

<file path=ppt/slides/_rels/slide5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9.xml"/></Relationships>
</file>

<file path=ppt/slides/_rels/slide60.xml.rels><?xml version="1.0" encoding="UTF-8" standalone="yes"?>
<Relationships xmlns="http://schemas.openxmlformats.org/package/2006/relationships"><Relationship Id="rId3" Type="http://schemas.openxmlformats.org/officeDocument/2006/relationships/hyperlink" Target="https://www.gov.scot/publications/preventing-offending-getting-right-children-young-people/pages/4/" TargetMode="External"/><Relationship Id="rId2" Type="http://schemas.openxmlformats.org/officeDocument/2006/relationships/hyperlink" Target="https://dera.ioe.ac.uk/5557/1/RR623.pdf" TargetMode="External"/><Relationship Id="rId1" Type="http://schemas.openxmlformats.org/officeDocument/2006/relationships/slideLayout" Target="../slideLayouts/slideLayout2.xml"/><Relationship Id="rId4" Type="http://schemas.openxmlformats.org/officeDocument/2006/relationships/hyperlink" Target="https://assets.publishing.service.gov.uk/government/uploads/system/uploads/attachment_data/file/374572/Youth_Justice_Strategy_English.PDF" TargetMode="External"/></Relationships>
</file>

<file path=ppt/slides/_rels/slide61.xml.rels><?xml version="1.0" encoding="UTF-8" standalone="yes"?>
<Relationships xmlns="http://schemas.openxmlformats.org/package/2006/relationships"><Relationship Id="rId8" Type="http://schemas.openxmlformats.org/officeDocument/2006/relationships/hyperlink" Target="https://www.crimeandjustice.org.uk/publications/cjm/article/child-criminalisation-and-mistake-early-intervention" TargetMode="External"/><Relationship Id="rId3" Type="http://schemas.openxmlformats.org/officeDocument/2006/relationships/hyperlink" Target="https://www.law.ox.ac.uk/sites/files/oxlaw/crime_and_the_family_mt16.pdf" TargetMode="External"/><Relationship Id="rId7" Type="http://schemas.openxmlformats.org/officeDocument/2006/relationships/hyperlink" Target="https://www.gov.uk/government/news/funding-boost-to-help-pupils-affected-by-domestic-abuse" TargetMode="External"/><Relationship Id="rId2" Type="http://schemas.openxmlformats.org/officeDocument/2006/relationships/hyperlink" Target="https://assets.publishing.service.gov.uk/government/uploads/system/uploads/attachment_data/file/6151/2183663.pdf" TargetMode="External"/><Relationship Id="rId1" Type="http://schemas.openxmlformats.org/officeDocument/2006/relationships/slideLayout" Target="../slideLayouts/slideLayout2.xml"/><Relationship Id="rId6" Type="http://schemas.openxmlformats.org/officeDocument/2006/relationships/hyperlink" Target="https://www.bbc.co.uk/news/education-44725966" TargetMode="External"/><Relationship Id="rId5" Type="http://schemas.openxmlformats.org/officeDocument/2006/relationships/hyperlink" Target="https://www.familylives.org.uk/advice/teenagers/behaviour/what-is-a-parenting-order/" TargetMode="External"/><Relationship Id="rId4" Type="http://schemas.openxmlformats.org/officeDocument/2006/relationships/hyperlink" Target="https://www.theguardian.com/society/2016/oct/17/governments-448m-troubled-families-scheme-has-had-little-impact-thinktank" TargetMode="External"/></Relationships>
</file>

<file path=ppt/slides/_rels/slide62.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251064/6288.pdf" TargetMode="External"/><Relationship Id="rId2" Type="http://schemas.openxmlformats.org/officeDocument/2006/relationships/hyperlink" Target="https://www.nidirect.gov.uk/articles/preventing-involvement-crime" TargetMode="External"/><Relationship Id="rId1" Type="http://schemas.openxmlformats.org/officeDocument/2006/relationships/slideLayout" Target="../slideLayouts/slideLayout2.xml"/><Relationship Id="rId6" Type="http://schemas.openxmlformats.org/officeDocument/2006/relationships/hyperlink" Target="https://www.crimeandjustice.org.uk/sites/crimeandjustice.org.uk/files/09627250608553388.pdf" TargetMode="External"/><Relationship Id="rId5" Type="http://schemas.openxmlformats.org/officeDocument/2006/relationships/hyperlink" Target="https://journals.sagepub.com/doi/abs/10.1177/0306396812446564" TargetMode="External"/><Relationship Id="rId4" Type="http://schemas.openxmlformats.org/officeDocument/2006/relationships/hyperlink" Target="https://gov.wales/sites/default/files/publications/2019-05/youth-justice-blueprint_0.pdf" TargetMode="External"/></Relationships>
</file>

<file path=ppt/slides/_rels/slide6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0E2B73-956C-4B5A-B133-0EF7E9DFD9DD}"/>
              </a:ext>
            </a:extLst>
          </p:cNvPr>
          <p:cNvSpPr>
            <a:spLocks noGrp="1"/>
          </p:cNvSpPr>
          <p:nvPr>
            <p:ph type="ctrTitle"/>
          </p:nvPr>
        </p:nvSpPr>
        <p:spPr>
          <a:xfrm>
            <a:off x="667753" y="640080"/>
            <a:ext cx="2800511" cy="3566160"/>
          </a:xfrm>
        </p:spPr>
        <p:txBody>
          <a:bodyPr anchor="b">
            <a:normAutofit/>
          </a:bodyPr>
          <a:lstStyle/>
          <a:p>
            <a:pPr algn="l"/>
            <a:r>
              <a:rPr lang="en-GB" sz="4000"/>
              <a:t>Early Intervention</a:t>
            </a:r>
          </a:p>
        </p:txBody>
      </p:sp>
      <p:sp>
        <p:nvSpPr>
          <p:cNvPr id="3" name="Subtitle 2">
            <a:extLst>
              <a:ext uri="{FF2B5EF4-FFF2-40B4-BE49-F238E27FC236}">
                <a16:creationId xmlns:a16="http://schemas.microsoft.com/office/drawing/2014/main" id="{87A00BA0-076D-4D40-B363-A500B3DA5849}"/>
              </a:ext>
            </a:extLst>
          </p:cNvPr>
          <p:cNvSpPr>
            <a:spLocks noGrp="1"/>
          </p:cNvSpPr>
          <p:nvPr>
            <p:ph type="subTitle" idx="1"/>
          </p:nvPr>
        </p:nvSpPr>
        <p:spPr>
          <a:xfrm>
            <a:off x="667754" y="4636008"/>
            <a:ext cx="2800510" cy="1572768"/>
          </a:xfrm>
        </p:spPr>
        <p:txBody>
          <a:bodyPr>
            <a:normAutofit/>
          </a:bodyPr>
          <a:lstStyle/>
          <a:p>
            <a:pPr algn="l"/>
            <a:r>
              <a:rPr lang="en-GB"/>
              <a:t>Week 8 </a:t>
            </a: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7753" y="4409267"/>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E44F9EB-8BE3-D021-7D57-F7A67D08A00F}"/>
              </a:ext>
            </a:extLst>
          </p:cNvPr>
          <p:cNvPicPr>
            <a:picLocks noChangeAspect="1"/>
          </p:cNvPicPr>
          <p:nvPr/>
        </p:nvPicPr>
        <p:blipFill rotWithShape="1">
          <a:blip r:embed="rId2"/>
          <a:srcRect l="35189" r="22496"/>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407967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7F0AE-734D-DD45-330C-7A0BCC720900}"/>
              </a:ext>
            </a:extLst>
          </p:cNvPr>
          <p:cNvSpPr>
            <a:spLocks noGrp="1"/>
          </p:cNvSpPr>
          <p:nvPr>
            <p:ph type="title"/>
          </p:nvPr>
        </p:nvSpPr>
        <p:spPr>
          <a:xfrm>
            <a:off x="628650" y="365126"/>
            <a:ext cx="7886700" cy="664206"/>
          </a:xfrm>
        </p:spPr>
        <p:txBody>
          <a:bodyPr/>
          <a:lstStyle/>
          <a:p>
            <a:r>
              <a:rPr lang="en-GB">
                <a:latin typeface="Calibri"/>
                <a:cs typeface="Calibri Light"/>
              </a:rPr>
              <a:t>Week 8 </a:t>
            </a:r>
            <a:r>
              <a:rPr lang="en-US">
                <a:latin typeface="Calibri"/>
                <a:cs typeface="Calibri"/>
              </a:rPr>
              <a:t>Aim of lesson </a:t>
            </a:r>
            <a:endParaRPr lang="en-GB">
              <a:latin typeface="Calibri"/>
              <a:cs typeface="Calibri Light"/>
            </a:endParaRPr>
          </a:p>
        </p:txBody>
      </p:sp>
      <p:sp>
        <p:nvSpPr>
          <p:cNvPr id="3" name="Content Placeholder 2">
            <a:extLst>
              <a:ext uri="{FF2B5EF4-FFF2-40B4-BE49-F238E27FC236}">
                <a16:creationId xmlns:a16="http://schemas.microsoft.com/office/drawing/2014/main" id="{ECD1C5B3-CC03-CE9B-1FB4-1AD0E962D8FE}"/>
              </a:ext>
            </a:extLst>
          </p:cNvPr>
          <p:cNvSpPr>
            <a:spLocks noGrp="1"/>
          </p:cNvSpPr>
          <p:nvPr>
            <p:ph idx="1"/>
          </p:nvPr>
        </p:nvSpPr>
        <p:spPr/>
        <p:txBody>
          <a:bodyPr vert="horz" lIns="91440" tIns="45720" rIns="91440" bIns="45720" rtlCol="0" anchor="t">
            <a:normAutofit/>
          </a:bodyPr>
          <a:lstStyle/>
          <a:p>
            <a:r>
              <a:rPr lang="en-GB" dirty="0">
                <a:cs typeface="Calibri"/>
              </a:rPr>
              <a:t>Age of criminality responsibility </a:t>
            </a:r>
            <a:endParaRPr lang="en-GB" dirty="0"/>
          </a:p>
          <a:p>
            <a:r>
              <a:rPr lang="en-GB" dirty="0"/>
              <a:t>Gang culture</a:t>
            </a:r>
            <a:endParaRPr lang="en-GB" dirty="0">
              <a:cs typeface="Calibri"/>
            </a:endParaRPr>
          </a:p>
          <a:p>
            <a:r>
              <a:rPr lang="en-GB" dirty="0"/>
              <a:t>Youth offending rates</a:t>
            </a:r>
            <a:endParaRPr lang="en-GB" dirty="0">
              <a:cs typeface="Calibri"/>
            </a:endParaRPr>
          </a:p>
          <a:p>
            <a:r>
              <a:rPr lang="en-GB" dirty="0"/>
              <a:t>Dealing with young offenders </a:t>
            </a:r>
            <a:endParaRPr lang="en-GB" dirty="0">
              <a:cs typeface="Calibri"/>
            </a:endParaRPr>
          </a:p>
          <a:p>
            <a:r>
              <a:rPr lang="en-GB" dirty="0"/>
              <a:t>Interventions</a:t>
            </a:r>
            <a:endParaRPr lang="en-GB" dirty="0">
              <a:cs typeface="Calibri"/>
            </a:endParaRPr>
          </a:p>
          <a:p>
            <a:pPr>
              <a:spcBef>
                <a:spcPts val="1000"/>
              </a:spcBef>
            </a:pPr>
            <a:r>
              <a:rPr lang="en-GB" dirty="0">
                <a:cs typeface="Calibri"/>
              </a:rPr>
              <a:t>Consider key UK Programmes helping families</a:t>
            </a:r>
            <a:endParaRPr lang="en-GB" dirty="0">
              <a:ea typeface="Calibri"/>
              <a:cs typeface="Calibri"/>
            </a:endParaRPr>
          </a:p>
          <a:p>
            <a:pPr>
              <a:spcBef>
                <a:spcPts val="1000"/>
              </a:spcBef>
            </a:pPr>
            <a:r>
              <a:rPr lang="en-GB" dirty="0">
                <a:cs typeface="Calibri"/>
              </a:rPr>
              <a:t>Discuss initial actions when responding to a public protection incident </a:t>
            </a:r>
            <a:endParaRPr lang="en-GB" dirty="0">
              <a:ea typeface="+mn-lt"/>
              <a:cs typeface="+mn-lt"/>
            </a:endParaRPr>
          </a:p>
          <a:p>
            <a:pPr>
              <a:spcBef>
                <a:spcPts val="1000"/>
              </a:spcBef>
            </a:pPr>
            <a:r>
              <a:rPr lang="en-GB" dirty="0">
                <a:cs typeface="Calibri"/>
              </a:rPr>
              <a:t>Examine the approach to dealing with youth offending </a:t>
            </a:r>
            <a:endParaRPr lang="en-GB" dirty="0">
              <a:ea typeface="Calibri"/>
              <a:cs typeface="Calibri"/>
            </a:endParaRPr>
          </a:p>
          <a:p>
            <a:pPr marL="0" indent="0">
              <a:spcBef>
                <a:spcPts val="1000"/>
              </a:spcBef>
              <a:buNone/>
            </a:pPr>
            <a:endParaRPr lang="en-GB" dirty="0">
              <a:ea typeface="Calibri"/>
              <a:cs typeface="Calibri"/>
            </a:endParaRPr>
          </a:p>
        </p:txBody>
      </p:sp>
    </p:spTree>
    <p:extLst>
      <p:ext uri="{BB962C8B-B14F-4D97-AF65-F5344CB8AC3E}">
        <p14:creationId xmlns:p14="http://schemas.microsoft.com/office/powerpoint/2010/main" val="41428112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A50D7D-53FF-4054-B267-7E796BBD324C}"/>
              </a:ext>
            </a:extLst>
          </p:cNvPr>
          <p:cNvSpPr>
            <a:spLocks noGrp="1"/>
          </p:cNvSpPr>
          <p:nvPr>
            <p:ph type="title"/>
          </p:nvPr>
        </p:nvSpPr>
        <p:spPr>
          <a:xfrm>
            <a:off x="476250" y="640823"/>
            <a:ext cx="2563994" cy="5583148"/>
          </a:xfrm>
        </p:spPr>
        <p:txBody>
          <a:bodyPr anchor="ctr">
            <a:normAutofit/>
          </a:bodyPr>
          <a:lstStyle/>
          <a:p>
            <a:r>
              <a:rPr lang="en-GB"/>
              <a:t>Age of Criminal Responsibility</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BD8F82C-9D5D-0B0C-A91E-0D1631372ED9}"/>
              </a:ext>
            </a:extLst>
          </p:cNvPr>
          <p:cNvGraphicFramePr>
            <a:graphicFrameLocks noGrp="1"/>
          </p:cNvGraphicFramePr>
          <p:nvPr>
            <p:ph idx="1"/>
            <p:extLst>
              <p:ext uri="{D42A27DB-BD31-4B8C-83A1-F6EECF244321}">
                <p14:modId xmlns:p14="http://schemas.microsoft.com/office/powerpoint/2010/main" val="3162171974"/>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828548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980592-A594-4F52-976A-09FAA8410831}"/>
              </a:ext>
            </a:extLst>
          </p:cNvPr>
          <p:cNvSpPr>
            <a:spLocks noGrp="1"/>
          </p:cNvSpPr>
          <p:nvPr>
            <p:ph type="title"/>
          </p:nvPr>
        </p:nvSpPr>
        <p:spPr>
          <a:xfrm>
            <a:off x="476250" y="640823"/>
            <a:ext cx="2563994" cy="5583148"/>
          </a:xfrm>
        </p:spPr>
        <p:txBody>
          <a:bodyPr anchor="ctr">
            <a:normAutofit/>
          </a:bodyPr>
          <a:lstStyle/>
          <a:p>
            <a:r>
              <a:rPr lang="en-GB" sz="4700"/>
              <a:t>Scotland</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25223E8-154B-BB31-D1EC-A73CC39035FD}"/>
              </a:ext>
            </a:extLst>
          </p:cNvPr>
          <p:cNvGraphicFramePr>
            <a:graphicFrameLocks noGrp="1"/>
          </p:cNvGraphicFramePr>
          <p:nvPr>
            <p:ph idx="1"/>
            <p:extLst>
              <p:ext uri="{D42A27DB-BD31-4B8C-83A1-F6EECF244321}">
                <p14:modId xmlns:p14="http://schemas.microsoft.com/office/powerpoint/2010/main" val="1768366589"/>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55364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C92882-31B6-4F38-BC01-0F9054AE67BC}"/>
              </a:ext>
            </a:extLst>
          </p:cNvPr>
          <p:cNvSpPr>
            <a:spLocks noGrp="1"/>
          </p:cNvSpPr>
          <p:nvPr>
            <p:ph type="title"/>
          </p:nvPr>
        </p:nvSpPr>
        <p:spPr>
          <a:xfrm>
            <a:off x="628650" y="365125"/>
            <a:ext cx="7886700" cy="1325563"/>
          </a:xfrm>
        </p:spPr>
        <p:txBody>
          <a:bodyPr>
            <a:normAutofit/>
          </a:bodyPr>
          <a:lstStyle/>
          <a:p>
            <a:r>
              <a:rPr lang="en-GB" sz="4700"/>
              <a:t>Age of Criminal Responsibility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 name="connsiteX0" fmla="*/ 0 w 8140446"/>
              <a:gd name="connsiteY0" fmla="*/ 0 h 18288"/>
              <a:gd name="connsiteX1" fmla="*/ 596966 w 8140446"/>
              <a:gd name="connsiteY1" fmla="*/ 0 h 18288"/>
              <a:gd name="connsiteX2" fmla="*/ 1031123 w 8140446"/>
              <a:gd name="connsiteY2" fmla="*/ 0 h 18288"/>
              <a:gd name="connsiteX3" fmla="*/ 1872303 w 8140446"/>
              <a:gd name="connsiteY3" fmla="*/ 0 h 18288"/>
              <a:gd name="connsiteX4" fmla="*/ 2469269 w 8140446"/>
              <a:gd name="connsiteY4" fmla="*/ 0 h 18288"/>
              <a:gd name="connsiteX5" fmla="*/ 3066235 w 8140446"/>
              <a:gd name="connsiteY5" fmla="*/ 0 h 18288"/>
              <a:gd name="connsiteX6" fmla="*/ 3907414 w 8140446"/>
              <a:gd name="connsiteY6" fmla="*/ 0 h 18288"/>
              <a:gd name="connsiteX7" fmla="*/ 4422976 w 8140446"/>
              <a:gd name="connsiteY7" fmla="*/ 0 h 18288"/>
              <a:gd name="connsiteX8" fmla="*/ 5264155 w 8140446"/>
              <a:gd name="connsiteY8" fmla="*/ 0 h 18288"/>
              <a:gd name="connsiteX9" fmla="*/ 6105335 w 8140446"/>
              <a:gd name="connsiteY9" fmla="*/ 0 h 18288"/>
              <a:gd name="connsiteX10" fmla="*/ 6783705 w 8140446"/>
              <a:gd name="connsiteY10" fmla="*/ 0 h 18288"/>
              <a:gd name="connsiteX11" fmla="*/ 8140446 w 8140446"/>
              <a:gd name="connsiteY11" fmla="*/ 0 h 18288"/>
              <a:gd name="connsiteX12" fmla="*/ 8140446 w 8140446"/>
              <a:gd name="connsiteY12" fmla="*/ 18288 h 18288"/>
              <a:gd name="connsiteX13" fmla="*/ 7706289 w 8140446"/>
              <a:gd name="connsiteY13" fmla="*/ 18288 h 18288"/>
              <a:gd name="connsiteX14" fmla="*/ 6865109 w 8140446"/>
              <a:gd name="connsiteY14" fmla="*/ 18288 h 18288"/>
              <a:gd name="connsiteX15" fmla="*/ 6349548 w 8140446"/>
              <a:gd name="connsiteY15" fmla="*/ 18288 h 18288"/>
              <a:gd name="connsiteX16" fmla="*/ 5671177 w 8140446"/>
              <a:gd name="connsiteY16" fmla="*/ 18288 h 18288"/>
              <a:gd name="connsiteX17" fmla="*/ 4829998 w 8140446"/>
              <a:gd name="connsiteY17" fmla="*/ 18288 h 18288"/>
              <a:gd name="connsiteX18" fmla="*/ 4151627 w 8140446"/>
              <a:gd name="connsiteY18" fmla="*/ 18288 h 18288"/>
              <a:gd name="connsiteX19" fmla="*/ 3717470 w 8140446"/>
              <a:gd name="connsiteY19" fmla="*/ 18288 h 18288"/>
              <a:gd name="connsiteX20" fmla="*/ 3201909 w 8140446"/>
              <a:gd name="connsiteY20" fmla="*/ 18288 h 18288"/>
              <a:gd name="connsiteX21" fmla="*/ 2360729 w 8140446"/>
              <a:gd name="connsiteY21" fmla="*/ 18288 h 18288"/>
              <a:gd name="connsiteX22" fmla="*/ 1682359 w 8140446"/>
              <a:gd name="connsiteY22" fmla="*/ 18288 h 18288"/>
              <a:gd name="connsiteX23" fmla="*/ 1166797 w 8140446"/>
              <a:gd name="connsiteY23" fmla="*/ 18288 h 18288"/>
              <a:gd name="connsiteX24" fmla="*/ 0 w 8140446"/>
              <a:gd name="connsiteY24" fmla="*/ 18288 h 18288"/>
              <a:gd name="connsiteX25" fmla="*/ 0 w 8140446"/>
              <a:gd name="connsiteY2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140446" h="18288" fill="none" extrusionOk="0">
                <a:moveTo>
                  <a:pt x="0" y="0"/>
                </a:moveTo>
                <a:cubicBezTo>
                  <a:pt x="87427" y="6231"/>
                  <a:pt x="309612" y="-26324"/>
                  <a:pt x="434157" y="0"/>
                </a:cubicBezTo>
                <a:cubicBezTo>
                  <a:pt x="536972" y="29330"/>
                  <a:pt x="959392" y="28619"/>
                  <a:pt x="1193932" y="0"/>
                </a:cubicBezTo>
                <a:cubicBezTo>
                  <a:pt x="1446097" y="13819"/>
                  <a:pt x="1471680" y="7203"/>
                  <a:pt x="1628089" y="0"/>
                </a:cubicBezTo>
                <a:cubicBezTo>
                  <a:pt x="1817415" y="4047"/>
                  <a:pt x="1949536" y="-59324"/>
                  <a:pt x="2225055" y="0"/>
                </a:cubicBezTo>
                <a:cubicBezTo>
                  <a:pt x="2520490" y="18365"/>
                  <a:pt x="2717469" y="18707"/>
                  <a:pt x="3066235" y="0"/>
                </a:cubicBezTo>
                <a:cubicBezTo>
                  <a:pt x="3437075" y="3751"/>
                  <a:pt x="3408347" y="31644"/>
                  <a:pt x="3744605" y="0"/>
                </a:cubicBezTo>
                <a:cubicBezTo>
                  <a:pt x="4097249" y="-11527"/>
                  <a:pt x="4249699" y="-32555"/>
                  <a:pt x="4504380" y="0"/>
                </a:cubicBezTo>
                <a:cubicBezTo>
                  <a:pt x="4737570" y="17980"/>
                  <a:pt x="4877497" y="1006"/>
                  <a:pt x="5101346" y="0"/>
                </a:cubicBezTo>
                <a:cubicBezTo>
                  <a:pt x="5359305" y="-15330"/>
                  <a:pt x="5447195" y="7257"/>
                  <a:pt x="5779717" y="0"/>
                </a:cubicBezTo>
                <a:cubicBezTo>
                  <a:pt x="6090019" y="-17621"/>
                  <a:pt x="6273151" y="4279"/>
                  <a:pt x="6620896" y="0"/>
                </a:cubicBezTo>
                <a:cubicBezTo>
                  <a:pt x="6968586" y="34056"/>
                  <a:pt x="6990073" y="23587"/>
                  <a:pt x="7136458" y="0"/>
                </a:cubicBezTo>
                <a:cubicBezTo>
                  <a:pt x="7320575" y="20480"/>
                  <a:pt x="7847401" y="-6173"/>
                  <a:pt x="8140446" y="0"/>
                </a:cubicBezTo>
                <a:cubicBezTo>
                  <a:pt x="8139878" y="7862"/>
                  <a:pt x="8140227" y="13269"/>
                  <a:pt x="8140446" y="18288"/>
                </a:cubicBezTo>
                <a:cubicBezTo>
                  <a:pt x="7908069" y="-20636"/>
                  <a:pt x="7683037" y="21977"/>
                  <a:pt x="7543480" y="18288"/>
                </a:cubicBezTo>
                <a:cubicBezTo>
                  <a:pt x="7393752" y="10050"/>
                  <a:pt x="7221032" y="-3229"/>
                  <a:pt x="7109323" y="18288"/>
                </a:cubicBezTo>
                <a:cubicBezTo>
                  <a:pt x="7015297" y="22483"/>
                  <a:pt x="6599332" y="40899"/>
                  <a:pt x="6430952" y="18288"/>
                </a:cubicBezTo>
                <a:cubicBezTo>
                  <a:pt x="6292915" y="-34150"/>
                  <a:pt x="6142305" y="21507"/>
                  <a:pt x="5915391" y="18288"/>
                </a:cubicBezTo>
                <a:cubicBezTo>
                  <a:pt x="5682725" y="47843"/>
                  <a:pt x="5440566" y="31420"/>
                  <a:pt x="5237020" y="18288"/>
                </a:cubicBezTo>
                <a:cubicBezTo>
                  <a:pt x="5046456" y="10577"/>
                  <a:pt x="4706449" y="51976"/>
                  <a:pt x="4558650" y="18288"/>
                </a:cubicBezTo>
                <a:cubicBezTo>
                  <a:pt x="4361396" y="-987"/>
                  <a:pt x="4145362" y="-22303"/>
                  <a:pt x="3880279" y="18288"/>
                </a:cubicBezTo>
                <a:cubicBezTo>
                  <a:pt x="3610716" y="25411"/>
                  <a:pt x="3472690" y="4008"/>
                  <a:pt x="3201909" y="18288"/>
                </a:cubicBezTo>
                <a:cubicBezTo>
                  <a:pt x="2913595" y="35097"/>
                  <a:pt x="2753317" y="-1149"/>
                  <a:pt x="2604943" y="18288"/>
                </a:cubicBezTo>
                <a:cubicBezTo>
                  <a:pt x="2450130" y="36989"/>
                  <a:pt x="1974183" y="40159"/>
                  <a:pt x="1845168" y="18288"/>
                </a:cubicBezTo>
                <a:cubicBezTo>
                  <a:pt x="1677929" y="220"/>
                  <a:pt x="1378098" y="-772"/>
                  <a:pt x="1166797" y="18288"/>
                </a:cubicBezTo>
                <a:cubicBezTo>
                  <a:pt x="921150" y="53277"/>
                  <a:pt x="327457" y="47297"/>
                  <a:pt x="0" y="18288"/>
                </a:cubicBezTo>
                <a:cubicBezTo>
                  <a:pt x="-589" y="13471"/>
                  <a:pt x="-474" y="7409"/>
                  <a:pt x="0" y="0"/>
                </a:cubicBezTo>
                <a:close/>
              </a:path>
              <a:path w="8140446" h="18288" stroke="0" extrusionOk="0">
                <a:moveTo>
                  <a:pt x="0" y="0"/>
                </a:moveTo>
                <a:cubicBezTo>
                  <a:pt x="136968" y="-25482"/>
                  <a:pt x="379786" y="11224"/>
                  <a:pt x="596966" y="0"/>
                </a:cubicBezTo>
                <a:cubicBezTo>
                  <a:pt x="815878" y="-21223"/>
                  <a:pt x="832062" y="11868"/>
                  <a:pt x="1031123" y="0"/>
                </a:cubicBezTo>
                <a:cubicBezTo>
                  <a:pt x="1256800" y="-30738"/>
                  <a:pt x="1658090" y="-20345"/>
                  <a:pt x="1872303" y="0"/>
                </a:cubicBezTo>
                <a:cubicBezTo>
                  <a:pt x="2115604" y="28431"/>
                  <a:pt x="2277865" y="-40642"/>
                  <a:pt x="2469269" y="0"/>
                </a:cubicBezTo>
                <a:cubicBezTo>
                  <a:pt x="2679731" y="25919"/>
                  <a:pt x="2788602" y="-6498"/>
                  <a:pt x="3066235" y="0"/>
                </a:cubicBezTo>
                <a:cubicBezTo>
                  <a:pt x="3325663" y="-14487"/>
                  <a:pt x="3706561" y="67517"/>
                  <a:pt x="3907414" y="0"/>
                </a:cubicBezTo>
                <a:cubicBezTo>
                  <a:pt x="4127229" y="-37113"/>
                  <a:pt x="4179037" y="-8167"/>
                  <a:pt x="4422976" y="0"/>
                </a:cubicBezTo>
                <a:cubicBezTo>
                  <a:pt x="4683575" y="-28486"/>
                  <a:pt x="5055803" y="-13799"/>
                  <a:pt x="5264155" y="0"/>
                </a:cubicBezTo>
                <a:cubicBezTo>
                  <a:pt x="5513566" y="14315"/>
                  <a:pt x="5735215" y="2768"/>
                  <a:pt x="6105335" y="0"/>
                </a:cubicBezTo>
                <a:cubicBezTo>
                  <a:pt x="6510913" y="-12587"/>
                  <a:pt x="6456171" y="3247"/>
                  <a:pt x="6783705" y="0"/>
                </a:cubicBezTo>
                <a:cubicBezTo>
                  <a:pt x="7057099" y="-15461"/>
                  <a:pt x="7592067" y="5384"/>
                  <a:pt x="8140446" y="0"/>
                </a:cubicBezTo>
                <a:cubicBezTo>
                  <a:pt x="8140452" y="8597"/>
                  <a:pt x="8141122" y="9732"/>
                  <a:pt x="8140446" y="18288"/>
                </a:cubicBezTo>
                <a:cubicBezTo>
                  <a:pt x="7961834" y="8406"/>
                  <a:pt x="7874097" y="10350"/>
                  <a:pt x="7706289" y="18288"/>
                </a:cubicBezTo>
                <a:cubicBezTo>
                  <a:pt x="7582508" y="-14920"/>
                  <a:pt x="7179551" y="-33111"/>
                  <a:pt x="6865109" y="18288"/>
                </a:cubicBezTo>
                <a:cubicBezTo>
                  <a:pt x="6583382" y="24117"/>
                  <a:pt x="6525821" y="36696"/>
                  <a:pt x="6349548" y="18288"/>
                </a:cubicBezTo>
                <a:cubicBezTo>
                  <a:pt x="6209953" y="10881"/>
                  <a:pt x="5959707" y="-47828"/>
                  <a:pt x="5671177" y="18288"/>
                </a:cubicBezTo>
                <a:cubicBezTo>
                  <a:pt x="5387744" y="29809"/>
                  <a:pt x="5228514" y="101507"/>
                  <a:pt x="4829998" y="18288"/>
                </a:cubicBezTo>
                <a:cubicBezTo>
                  <a:pt x="4415646" y="-28596"/>
                  <a:pt x="4343809" y="28954"/>
                  <a:pt x="4151627" y="18288"/>
                </a:cubicBezTo>
                <a:cubicBezTo>
                  <a:pt x="3950673" y="-9796"/>
                  <a:pt x="3879947" y="41143"/>
                  <a:pt x="3717470" y="18288"/>
                </a:cubicBezTo>
                <a:cubicBezTo>
                  <a:pt x="3558660" y="10110"/>
                  <a:pt x="3468854" y="29375"/>
                  <a:pt x="3201909" y="18288"/>
                </a:cubicBezTo>
                <a:cubicBezTo>
                  <a:pt x="2965673" y="10505"/>
                  <a:pt x="2568327" y="22116"/>
                  <a:pt x="2360729" y="18288"/>
                </a:cubicBezTo>
                <a:cubicBezTo>
                  <a:pt x="2171885" y="49144"/>
                  <a:pt x="1923258" y="16020"/>
                  <a:pt x="1682359" y="18288"/>
                </a:cubicBezTo>
                <a:cubicBezTo>
                  <a:pt x="1430698" y="-2378"/>
                  <a:pt x="1324229" y="-1751"/>
                  <a:pt x="1166797" y="18288"/>
                </a:cubicBezTo>
                <a:cubicBezTo>
                  <a:pt x="1001390" y="41795"/>
                  <a:pt x="324313" y="57964"/>
                  <a:pt x="0" y="18288"/>
                </a:cubicBezTo>
                <a:cubicBezTo>
                  <a:pt x="285" y="13135"/>
                  <a:pt x="532" y="5956"/>
                  <a:pt x="0" y="0"/>
                </a:cubicBezTo>
                <a:close/>
              </a:path>
              <a:path w="8140446" h="18288" fill="none" stroke="0" extrusionOk="0">
                <a:moveTo>
                  <a:pt x="0" y="0"/>
                </a:moveTo>
                <a:cubicBezTo>
                  <a:pt x="69532" y="-6557"/>
                  <a:pt x="264219" y="3919"/>
                  <a:pt x="434157" y="0"/>
                </a:cubicBezTo>
                <a:cubicBezTo>
                  <a:pt x="600013" y="9090"/>
                  <a:pt x="921449" y="-13478"/>
                  <a:pt x="1193932" y="0"/>
                </a:cubicBezTo>
                <a:cubicBezTo>
                  <a:pt x="1443592" y="14844"/>
                  <a:pt x="1471188" y="10722"/>
                  <a:pt x="1628089" y="0"/>
                </a:cubicBezTo>
                <a:cubicBezTo>
                  <a:pt x="1750006" y="-24149"/>
                  <a:pt x="1967480" y="-14904"/>
                  <a:pt x="2225055" y="0"/>
                </a:cubicBezTo>
                <a:cubicBezTo>
                  <a:pt x="2503918" y="19247"/>
                  <a:pt x="2709263" y="-16351"/>
                  <a:pt x="3066235" y="0"/>
                </a:cubicBezTo>
                <a:cubicBezTo>
                  <a:pt x="3429723" y="-1627"/>
                  <a:pt x="3399401" y="30976"/>
                  <a:pt x="3744605" y="0"/>
                </a:cubicBezTo>
                <a:cubicBezTo>
                  <a:pt x="4081920" y="-40602"/>
                  <a:pt x="4258272" y="-2441"/>
                  <a:pt x="4504380" y="0"/>
                </a:cubicBezTo>
                <a:cubicBezTo>
                  <a:pt x="4760039" y="21121"/>
                  <a:pt x="4866555" y="-1351"/>
                  <a:pt x="5101346" y="0"/>
                </a:cubicBezTo>
                <a:cubicBezTo>
                  <a:pt x="5336279" y="1859"/>
                  <a:pt x="5465100" y="30801"/>
                  <a:pt x="5779717" y="0"/>
                </a:cubicBezTo>
                <a:cubicBezTo>
                  <a:pt x="6117018" y="-2879"/>
                  <a:pt x="6273497" y="-5002"/>
                  <a:pt x="6620896" y="0"/>
                </a:cubicBezTo>
                <a:cubicBezTo>
                  <a:pt x="6972306" y="38666"/>
                  <a:pt x="6992056" y="28334"/>
                  <a:pt x="7136458" y="0"/>
                </a:cubicBezTo>
                <a:cubicBezTo>
                  <a:pt x="7325567" y="-61201"/>
                  <a:pt x="7766555" y="-88399"/>
                  <a:pt x="8140446" y="0"/>
                </a:cubicBezTo>
                <a:cubicBezTo>
                  <a:pt x="8140031" y="7748"/>
                  <a:pt x="8139515" y="13015"/>
                  <a:pt x="8140446" y="18288"/>
                </a:cubicBezTo>
                <a:cubicBezTo>
                  <a:pt x="7892673" y="-4012"/>
                  <a:pt x="7668025" y="650"/>
                  <a:pt x="7543480" y="18288"/>
                </a:cubicBezTo>
                <a:cubicBezTo>
                  <a:pt x="7406710" y="-3467"/>
                  <a:pt x="7207646" y="8893"/>
                  <a:pt x="7109323" y="18288"/>
                </a:cubicBezTo>
                <a:cubicBezTo>
                  <a:pt x="6993037" y="49011"/>
                  <a:pt x="6598723" y="59405"/>
                  <a:pt x="6430952" y="18288"/>
                </a:cubicBezTo>
                <a:cubicBezTo>
                  <a:pt x="6284771" y="15315"/>
                  <a:pt x="6162730" y="20350"/>
                  <a:pt x="5915391" y="18288"/>
                </a:cubicBezTo>
                <a:cubicBezTo>
                  <a:pt x="5684668" y="13603"/>
                  <a:pt x="5422852" y="53618"/>
                  <a:pt x="5237020" y="18288"/>
                </a:cubicBezTo>
                <a:cubicBezTo>
                  <a:pt x="5035482" y="26296"/>
                  <a:pt x="4719808" y="55145"/>
                  <a:pt x="4558650" y="18288"/>
                </a:cubicBezTo>
                <a:cubicBezTo>
                  <a:pt x="4375169" y="-35587"/>
                  <a:pt x="4137553" y="12086"/>
                  <a:pt x="3880279" y="18288"/>
                </a:cubicBezTo>
                <a:cubicBezTo>
                  <a:pt x="3624533" y="32648"/>
                  <a:pt x="3467387" y="6480"/>
                  <a:pt x="3201909" y="18288"/>
                </a:cubicBezTo>
                <a:cubicBezTo>
                  <a:pt x="2918126" y="73342"/>
                  <a:pt x="2717830" y="-17156"/>
                  <a:pt x="2604943" y="18288"/>
                </a:cubicBezTo>
                <a:cubicBezTo>
                  <a:pt x="2496133" y="44525"/>
                  <a:pt x="2003915" y="18254"/>
                  <a:pt x="1845168" y="18288"/>
                </a:cubicBezTo>
                <a:cubicBezTo>
                  <a:pt x="1694518" y="14989"/>
                  <a:pt x="1344959" y="44188"/>
                  <a:pt x="1166797" y="18288"/>
                </a:cubicBezTo>
                <a:cubicBezTo>
                  <a:pt x="935925" y="69451"/>
                  <a:pt x="319712" y="-63972"/>
                  <a:pt x="0" y="18288"/>
                </a:cubicBezTo>
                <a:cubicBezTo>
                  <a:pt x="1307" y="12414"/>
                  <a:pt x="-32" y="574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53E604-E4DF-453A-B7FC-4CA000DB9E53}"/>
              </a:ext>
            </a:extLst>
          </p:cNvPr>
          <p:cNvSpPr>
            <a:spLocks noGrp="1"/>
          </p:cNvSpPr>
          <p:nvPr>
            <p:ph idx="1"/>
          </p:nvPr>
        </p:nvSpPr>
        <p:spPr>
          <a:xfrm>
            <a:off x="542386" y="2073158"/>
            <a:ext cx="7886700" cy="4251960"/>
          </a:xfrm>
        </p:spPr>
        <p:txBody>
          <a:bodyPr vert="horz" lIns="91440" tIns="45720" rIns="91440" bIns="45720" rtlCol="0" anchor="t">
            <a:normAutofit/>
          </a:bodyPr>
          <a:lstStyle/>
          <a:p>
            <a:r>
              <a:rPr lang="en-GB" sz="2400"/>
              <a:t>Is 10 too young?     </a:t>
            </a:r>
          </a:p>
          <a:p>
            <a:pPr lvl="1"/>
            <a:r>
              <a:rPr lang="en-GB" sz="2400"/>
              <a:t>Discuss</a:t>
            </a:r>
          </a:p>
          <a:p>
            <a:pPr lvl="1"/>
            <a:r>
              <a:rPr lang="en-GB" sz="2400"/>
              <a:t>In our Law several offences which are targeted at the inability of children to make good decisions.</a:t>
            </a:r>
          </a:p>
          <a:p>
            <a:pPr lvl="1"/>
            <a:r>
              <a:rPr lang="en-GB" sz="2400"/>
              <a:t>s5 of the Sexual Offences Act 2003 states that a child under 13 cannot consent to sex even if they agree to it.  </a:t>
            </a:r>
          </a:p>
          <a:p>
            <a:pPr lvl="1"/>
            <a:r>
              <a:rPr lang="en-GB" sz="2400"/>
              <a:t>No matter what a child wants or think they want, they are, by definition, too immature to understand the consequences of or consent to certain behaviour. </a:t>
            </a:r>
          </a:p>
        </p:txBody>
      </p:sp>
      <p:pic>
        <p:nvPicPr>
          <p:cNvPr id="4" name="Graphic 4" descr="Abacus with solid fill">
            <a:extLst>
              <a:ext uri="{FF2B5EF4-FFF2-40B4-BE49-F238E27FC236}">
                <a16:creationId xmlns:a16="http://schemas.microsoft.com/office/drawing/2014/main" id="{AEBECF10-81EE-6F22-F747-6F697CAB2F4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429555" y="1677838"/>
            <a:ext cx="914400" cy="914400"/>
          </a:xfrm>
          <a:prstGeom prst="rect">
            <a:avLst/>
          </a:prstGeom>
        </p:spPr>
      </p:pic>
    </p:spTree>
    <p:extLst>
      <p:ext uri="{BB962C8B-B14F-4D97-AF65-F5344CB8AC3E}">
        <p14:creationId xmlns:p14="http://schemas.microsoft.com/office/powerpoint/2010/main" val="42547668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31983-8AA9-4DAD-889B-D3F2A4F9F4FF}"/>
              </a:ext>
            </a:extLst>
          </p:cNvPr>
          <p:cNvSpPr>
            <a:spLocks noGrp="1"/>
          </p:cNvSpPr>
          <p:nvPr>
            <p:ph type="title"/>
          </p:nvPr>
        </p:nvSpPr>
        <p:spPr>
          <a:xfrm>
            <a:off x="486696" y="629266"/>
            <a:ext cx="4817137" cy="1676603"/>
          </a:xfrm>
        </p:spPr>
        <p:txBody>
          <a:bodyPr>
            <a:normAutofit/>
          </a:bodyPr>
          <a:lstStyle/>
          <a:p>
            <a:r>
              <a:rPr lang="en-GB"/>
              <a:t>Criminal Responsibility Across the World</a:t>
            </a:r>
          </a:p>
        </p:txBody>
      </p:sp>
      <p:sp>
        <p:nvSpPr>
          <p:cNvPr id="3" name="Content Placeholder 2">
            <a:extLst>
              <a:ext uri="{FF2B5EF4-FFF2-40B4-BE49-F238E27FC236}">
                <a16:creationId xmlns:a16="http://schemas.microsoft.com/office/drawing/2014/main" id="{7A53C8B0-C383-4782-9556-0E7C1CBF5673}"/>
              </a:ext>
            </a:extLst>
          </p:cNvPr>
          <p:cNvSpPr>
            <a:spLocks noGrp="1"/>
          </p:cNvSpPr>
          <p:nvPr>
            <p:ph idx="1"/>
          </p:nvPr>
        </p:nvSpPr>
        <p:spPr>
          <a:xfrm>
            <a:off x="486698" y="2438400"/>
            <a:ext cx="4817136" cy="3785419"/>
          </a:xfrm>
        </p:spPr>
        <p:txBody>
          <a:bodyPr vert="horz" lIns="91440" tIns="45720" rIns="91440" bIns="45720" rtlCol="0" anchor="t">
            <a:normAutofit lnSpcReduction="10000"/>
          </a:bodyPr>
          <a:lstStyle/>
          <a:p>
            <a:r>
              <a:rPr lang="en-GB" sz="1700" dirty="0"/>
              <a:t>The United Nations -  Rights of the Child, stated that a minimum age of criminal responsibility low 12 is not acceptable.</a:t>
            </a:r>
            <a:endParaRPr lang="en-GB" sz="1700" dirty="0">
              <a:cs typeface="Calibri"/>
            </a:endParaRPr>
          </a:p>
          <a:p>
            <a:r>
              <a:rPr lang="en-GB" sz="1700" dirty="0"/>
              <a:t>Holland – 12 			New Zealand – 10 </a:t>
            </a:r>
            <a:endParaRPr lang="en-GB" sz="1700" dirty="0">
              <a:cs typeface="Calibri"/>
            </a:endParaRPr>
          </a:p>
          <a:p>
            <a:r>
              <a:rPr lang="en-GB" sz="1700" dirty="0"/>
              <a:t>France – 13			Norway - 15</a:t>
            </a:r>
            <a:endParaRPr lang="en-GB" sz="1700" dirty="0">
              <a:cs typeface="Calibri"/>
            </a:endParaRPr>
          </a:p>
          <a:p>
            <a:r>
              <a:rPr lang="en-GB" sz="1700" dirty="0"/>
              <a:t>Italy – 14 			Spain – 16</a:t>
            </a:r>
            <a:endParaRPr lang="en-GB" sz="1700" dirty="0">
              <a:cs typeface="Calibri"/>
            </a:endParaRPr>
          </a:p>
          <a:p>
            <a:r>
              <a:rPr lang="en-GB" sz="1700" dirty="0"/>
              <a:t>Singapore  - 7			</a:t>
            </a:r>
            <a:endParaRPr lang="en-GB" sz="1700" dirty="0">
              <a:cs typeface="Calibri"/>
            </a:endParaRPr>
          </a:p>
          <a:p>
            <a:r>
              <a:rPr lang="en-GB" sz="1700" dirty="0"/>
              <a:t>Iran – Girls 9 </a:t>
            </a:r>
            <a:r>
              <a:rPr lang="en-GB" sz="1700" dirty="0">
                <a:ea typeface="+mn-lt"/>
                <a:cs typeface="+mn-lt"/>
              </a:rPr>
              <a:t>The Islamic Penalties Act (2013)</a:t>
            </a:r>
            <a:r>
              <a:rPr lang="en-GB" sz="1700" dirty="0"/>
              <a:t> Religious puberty   			Boys 15</a:t>
            </a:r>
            <a:endParaRPr lang="en-GB" sz="1700">
              <a:cs typeface="Calibri"/>
            </a:endParaRPr>
          </a:p>
          <a:p>
            <a:pPr marL="0" indent="0">
              <a:buNone/>
            </a:pPr>
            <a:endParaRPr lang="en-GB" sz="1700"/>
          </a:p>
          <a:p>
            <a:r>
              <a:rPr lang="en-GB" sz="1700" dirty="0"/>
              <a:t>USA each state differs the youngest being Oklahoma 7 years old. Many American states do not have a minimum </a:t>
            </a:r>
            <a:endParaRPr lang="en-GB" sz="1700" dirty="0">
              <a:cs typeface="Calibri"/>
            </a:endParaRPr>
          </a:p>
          <a:p>
            <a:endParaRPr lang="en-GB" sz="1700"/>
          </a:p>
        </p:txBody>
      </p:sp>
      <p:sp>
        <p:nvSpPr>
          <p:cNvPr id="12" name="Rectangle 11">
            <a:extLst>
              <a:ext uri="{FF2B5EF4-FFF2-40B4-BE49-F238E27FC236}">
                <a16:creationId xmlns:a16="http://schemas.microsoft.com/office/drawing/2014/main" id="{11C59EDF-5A1E-404D-B55D-8AEA5D8D6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7307" y="0"/>
            <a:ext cx="3477006"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9">
            <a:extLst>
              <a:ext uri="{FF2B5EF4-FFF2-40B4-BE49-F238E27FC236}">
                <a16:creationId xmlns:a16="http://schemas.microsoft.com/office/drawing/2014/main" id="{FEE0385D-4151-43AA-9C6B-0365E1031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30781" y="557784"/>
            <a:ext cx="275005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hildren">
            <a:extLst>
              <a:ext uri="{FF2B5EF4-FFF2-40B4-BE49-F238E27FC236}">
                <a16:creationId xmlns:a16="http://schemas.microsoft.com/office/drawing/2014/main" id="{946AF2CA-D3A7-4E2B-B18B-6F82B3F86DE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70811" y="2292378"/>
            <a:ext cx="2269998" cy="2269998"/>
          </a:xfrm>
          <a:prstGeom prst="rect">
            <a:avLst/>
          </a:prstGeom>
          <a:effectLst/>
        </p:spPr>
      </p:pic>
    </p:spTree>
    <p:extLst>
      <p:ext uri="{BB962C8B-B14F-4D97-AF65-F5344CB8AC3E}">
        <p14:creationId xmlns:p14="http://schemas.microsoft.com/office/powerpoint/2010/main" val="6125695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3088D-EC1E-F3BD-5581-CA1F9D0E0CD6}"/>
              </a:ext>
            </a:extLst>
          </p:cNvPr>
          <p:cNvSpPr>
            <a:spLocks noGrp="1"/>
          </p:cNvSpPr>
          <p:nvPr>
            <p:ph type="title"/>
          </p:nvPr>
        </p:nvSpPr>
        <p:spPr>
          <a:xfrm>
            <a:off x="628650" y="365126"/>
            <a:ext cx="7886700" cy="455162"/>
          </a:xfrm>
        </p:spPr>
        <p:txBody>
          <a:bodyPr>
            <a:normAutofit/>
          </a:bodyPr>
          <a:lstStyle/>
          <a:p>
            <a:r>
              <a:rPr lang="en-US" sz="2400" dirty="0">
                <a:cs typeface="Calibri Light"/>
              </a:rPr>
              <a:t>On set offending age</a:t>
            </a:r>
            <a:endParaRPr lang="en-US" sz="2400">
              <a:cs typeface="Calibri Light"/>
            </a:endParaRPr>
          </a:p>
        </p:txBody>
      </p:sp>
      <p:pic>
        <p:nvPicPr>
          <p:cNvPr id="4" name="Picture 4" descr="Chart, line chart&#10;&#10;Description automatically generated">
            <a:extLst>
              <a:ext uri="{FF2B5EF4-FFF2-40B4-BE49-F238E27FC236}">
                <a16:creationId xmlns:a16="http://schemas.microsoft.com/office/drawing/2014/main" id="{1AA3FF4B-E811-D43E-C372-1389209BA9F0}"/>
              </a:ext>
            </a:extLst>
          </p:cNvPr>
          <p:cNvPicPr>
            <a:picLocks noGrp="1" noChangeAspect="1"/>
          </p:cNvPicPr>
          <p:nvPr>
            <p:ph idx="1"/>
          </p:nvPr>
        </p:nvPicPr>
        <p:blipFill>
          <a:blip r:embed="rId2"/>
          <a:stretch>
            <a:fillRect/>
          </a:stretch>
        </p:blipFill>
        <p:spPr>
          <a:xfrm>
            <a:off x="835378" y="936094"/>
            <a:ext cx="7808015" cy="5164350"/>
          </a:xfrm>
        </p:spPr>
      </p:pic>
    </p:spTree>
    <p:extLst>
      <p:ext uri="{BB962C8B-B14F-4D97-AF65-F5344CB8AC3E}">
        <p14:creationId xmlns:p14="http://schemas.microsoft.com/office/powerpoint/2010/main" val="26496098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7157C-9DA6-53F5-72FA-1A52D57FC27F}"/>
              </a:ext>
            </a:extLst>
          </p:cNvPr>
          <p:cNvSpPr>
            <a:spLocks noGrp="1"/>
          </p:cNvSpPr>
          <p:nvPr>
            <p:ph type="title"/>
          </p:nvPr>
        </p:nvSpPr>
        <p:spPr/>
        <p:txBody>
          <a:bodyPr/>
          <a:lstStyle/>
          <a:p>
            <a:r>
              <a:rPr lang="en-GB">
                <a:latin typeface="Calibri"/>
                <a:cs typeface="Calibri"/>
              </a:rPr>
              <a:t>The Children and Young Persons Acts of 1963 and 1969</a:t>
            </a:r>
            <a:endParaRPr lang="en-US"/>
          </a:p>
        </p:txBody>
      </p:sp>
      <p:sp>
        <p:nvSpPr>
          <p:cNvPr id="3" name="Content Placeholder 2">
            <a:extLst>
              <a:ext uri="{FF2B5EF4-FFF2-40B4-BE49-F238E27FC236}">
                <a16:creationId xmlns:a16="http://schemas.microsoft.com/office/drawing/2014/main" id="{44CBFF98-9486-9599-9C9F-4BF546583AAE}"/>
              </a:ext>
            </a:extLst>
          </p:cNvPr>
          <p:cNvSpPr>
            <a:spLocks noGrp="1"/>
          </p:cNvSpPr>
          <p:nvPr>
            <p:ph idx="1"/>
          </p:nvPr>
        </p:nvSpPr>
        <p:spPr>
          <a:xfrm>
            <a:off x="628650" y="2057137"/>
            <a:ext cx="7886700" cy="3662873"/>
          </a:xfrm>
        </p:spPr>
        <p:txBody>
          <a:bodyPr vert="horz" lIns="68580" tIns="34290" rIns="68580" bIns="34290" rtlCol="0" anchor="t">
            <a:normAutofit fontScale="92500" lnSpcReduction="10000"/>
          </a:bodyPr>
          <a:lstStyle/>
          <a:p>
            <a:r>
              <a:rPr lang="en-GB">
                <a:ea typeface="+mn-lt"/>
                <a:cs typeface="+mn-lt"/>
              </a:rPr>
              <a:t>The 1963 reformed the treatment of young offenders in juvenile courts</a:t>
            </a:r>
          </a:p>
          <a:p>
            <a:r>
              <a:rPr lang="en-GB">
                <a:ea typeface="+mn-lt"/>
                <a:cs typeface="+mn-lt"/>
              </a:rPr>
              <a:t>It also emphasised the importance of care and protection, raising the age of criminal responsibility from eight to ten</a:t>
            </a:r>
          </a:p>
          <a:p>
            <a:r>
              <a:rPr lang="en-GB">
                <a:ea typeface="+mn-lt"/>
                <a:cs typeface="+mn-lt"/>
              </a:rPr>
              <a:t>The 1969 act reduced the powers of juvenile courts to make orders, coming down in favour of care orders and supervision by probation officers and social workers</a:t>
            </a:r>
          </a:p>
          <a:p>
            <a:r>
              <a:rPr lang="en-GB">
                <a:cs typeface="Calibri"/>
              </a:rPr>
              <a:t>Legislation was child-centred and focused on the ‘needs’ rather than the ‘deeds’ of children.</a:t>
            </a:r>
            <a:endParaRPr lang="en-GB">
              <a:ea typeface="+mn-lt"/>
              <a:cs typeface="+mn-lt"/>
            </a:endParaRPr>
          </a:p>
          <a:p>
            <a:r>
              <a:rPr lang="en-GB">
                <a:cs typeface="Calibri"/>
              </a:rPr>
              <a:t>Act emphasized importance of the welfare principle to govern state’s intervention in lives of young people. </a:t>
            </a:r>
            <a:endParaRPr lang="en-GB">
              <a:ea typeface="+mn-lt"/>
              <a:cs typeface="+mn-lt"/>
            </a:endParaRPr>
          </a:p>
          <a:p>
            <a:r>
              <a:rPr lang="en-GB">
                <a:cs typeface="Calibri"/>
              </a:rPr>
              <a:t>Multi-agency approach.</a:t>
            </a:r>
            <a:endParaRPr lang="en-GB">
              <a:ea typeface="+mn-lt"/>
              <a:cs typeface="+mn-lt"/>
            </a:endParaRPr>
          </a:p>
          <a:p>
            <a:r>
              <a:rPr lang="en-GB">
                <a:cs typeface="Calibri"/>
              </a:rPr>
              <a:t>Diversion from  - INTERVENTION</a:t>
            </a:r>
            <a:endParaRPr lang="en-GB"/>
          </a:p>
        </p:txBody>
      </p: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1B36F177-CD1C-9484-D07B-9A75127EF318}"/>
                  </a:ext>
                </a:extLst>
              </p14:cNvPr>
              <p14:cNvContentPartPr/>
              <p14:nvPr/>
            </p14:nvContentPartPr>
            <p14:xfrm>
              <a:off x="913006" y="5011079"/>
              <a:ext cx="6969" cy="6969"/>
            </p14:xfrm>
          </p:contentPart>
        </mc:Choice>
        <mc:Fallback xmlns="">
          <p:pic>
            <p:nvPicPr>
              <p:cNvPr id="4" name="Ink 3">
                <a:extLst>
                  <a:ext uri="{FF2B5EF4-FFF2-40B4-BE49-F238E27FC236}">
                    <a16:creationId xmlns:a16="http://schemas.microsoft.com/office/drawing/2014/main" id="{1B36F177-CD1C-9484-D07B-9A75127EF318}"/>
                  </a:ext>
                </a:extLst>
              </p:cNvPr>
              <p:cNvPicPr/>
              <p:nvPr/>
            </p:nvPicPr>
            <p:blipFill>
              <a:blip r:embed="rId3"/>
              <a:stretch>
                <a:fillRect/>
              </a:stretch>
            </p:blipFill>
            <p:spPr>
              <a:xfrm>
                <a:off x="564556" y="4662629"/>
                <a:ext cx="696900" cy="696900"/>
              </a:xfrm>
              <a:prstGeom prst="rect">
                <a:avLst/>
              </a:prstGeom>
            </p:spPr>
          </p:pic>
        </mc:Fallback>
      </mc:AlternateContent>
    </p:spTree>
    <p:extLst>
      <p:ext uri="{BB962C8B-B14F-4D97-AF65-F5344CB8AC3E}">
        <p14:creationId xmlns:p14="http://schemas.microsoft.com/office/powerpoint/2010/main" val="14215892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2BEFE-C12E-DDA3-B825-F72DFD9B679D}"/>
              </a:ext>
            </a:extLst>
          </p:cNvPr>
          <p:cNvSpPr>
            <a:spLocks noGrp="1"/>
          </p:cNvSpPr>
          <p:nvPr>
            <p:ph type="title"/>
          </p:nvPr>
        </p:nvSpPr>
        <p:spPr>
          <a:xfrm>
            <a:off x="439859" y="2120068"/>
            <a:ext cx="2336449" cy="1797269"/>
          </a:xfrm>
        </p:spPr>
        <p:txBody>
          <a:bodyPr anchor="b">
            <a:normAutofit/>
          </a:bodyPr>
          <a:lstStyle/>
          <a:p>
            <a:pPr algn="r"/>
            <a:br>
              <a:rPr lang="en-GB" sz="3000">
                <a:ea typeface="+mj-lt"/>
                <a:cs typeface="+mj-lt"/>
              </a:rPr>
            </a:br>
            <a:r>
              <a:rPr lang="en-GB" sz="3000">
                <a:ea typeface="+mj-lt"/>
                <a:cs typeface="+mj-lt"/>
              </a:rPr>
              <a:t>1991 Criminal Justice Act</a:t>
            </a:r>
          </a:p>
          <a:p>
            <a:pPr algn="r"/>
            <a:endParaRPr lang="en-GB" sz="3000">
              <a:solidFill>
                <a:srgbClr val="FFFFFF"/>
              </a:solidFill>
              <a:cs typeface="Calibri Light"/>
            </a:endParaRPr>
          </a:p>
        </p:txBody>
      </p:sp>
      <p:graphicFrame>
        <p:nvGraphicFramePr>
          <p:cNvPr id="8" name="Content Placeholder 5">
            <a:extLst>
              <a:ext uri="{FF2B5EF4-FFF2-40B4-BE49-F238E27FC236}">
                <a16:creationId xmlns:a16="http://schemas.microsoft.com/office/drawing/2014/main" id="{EFDDAA09-A2AD-377A-78F8-0E766AEB41E1}"/>
              </a:ext>
            </a:extLst>
          </p:cNvPr>
          <p:cNvGraphicFramePr>
            <a:graphicFrameLocks noGrp="1"/>
          </p:cNvGraphicFramePr>
          <p:nvPr>
            <p:ph idx="1"/>
          </p:nvPr>
        </p:nvGraphicFramePr>
        <p:xfrm>
          <a:off x="3678789" y="1420080"/>
          <a:ext cx="5000125" cy="40904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735154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3C806-7AE4-6DB6-9642-7CA61089B596}"/>
              </a:ext>
            </a:extLst>
          </p:cNvPr>
          <p:cNvSpPr>
            <a:spLocks noGrp="1"/>
          </p:cNvSpPr>
          <p:nvPr>
            <p:ph type="title"/>
          </p:nvPr>
        </p:nvSpPr>
        <p:spPr>
          <a:xfrm>
            <a:off x="482601" y="1337310"/>
            <a:ext cx="2322320" cy="4209927"/>
          </a:xfrm>
        </p:spPr>
        <p:txBody>
          <a:bodyPr anchor="ctr">
            <a:normAutofit/>
          </a:bodyPr>
          <a:lstStyle/>
          <a:p>
            <a:r>
              <a:rPr lang="en-GB">
                <a:cs typeface="Calibri Light"/>
              </a:rPr>
              <a:t>Mid 1990's</a:t>
            </a:r>
          </a:p>
        </p:txBody>
      </p:sp>
      <p:sp>
        <p:nvSpPr>
          <p:cNvPr id="3" name="Content Placeholder 2">
            <a:extLst>
              <a:ext uri="{FF2B5EF4-FFF2-40B4-BE49-F238E27FC236}">
                <a16:creationId xmlns:a16="http://schemas.microsoft.com/office/drawing/2014/main" id="{BF473991-83AF-F539-0A24-9CD2A2AE925B}"/>
              </a:ext>
            </a:extLst>
          </p:cNvPr>
          <p:cNvSpPr>
            <a:spLocks noGrp="1"/>
          </p:cNvSpPr>
          <p:nvPr>
            <p:ph idx="1"/>
          </p:nvPr>
        </p:nvSpPr>
        <p:spPr>
          <a:xfrm>
            <a:off x="3524864" y="1337311"/>
            <a:ext cx="5136536" cy="1949927"/>
          </a:xfrm>
        </p:spPr>
        <p:txBody>
          <a:bodyPr vert="horz" lIns="68580" tIns="34290" rIns="68580" bIns="34290" rtlCol="0" anchor="ctr">
            <a:normAutofit/>
          </a:bodyPr>
          <a:lstStyle/>
          <a:p>
            <a:r>
              <a:rPr lang="en-GB" sz="1800">
                <a:ea typeface="+mn-lt"/>
                <a:cs typeface="+mn-lt"/>
              </a:rPr>
              <a:t>1993 Murder of James Bulger</a:t>
            </a:r>
            <a:endParaRPr lang="en-GB" sz="1800">
              <a:cs typeface="Calibri" panose="020F0502020204030204"/>
            </a:endParaRPr>
          </a:p>
          <a:p>
            <a:r>
              <a:rPr lang="en-GB" sz="1800">
                <a:ea typeface="+mn-lt"/>
                <a:cs typeface="+mn-lt"/>
              </a:rPr>
              <a:t>Increasing amount of complaints about delinquency and weaknesses in youth justice system</a:t>
            </a:r>
            <a:endParaRPr lang="en-GB" sz="1800">
              <a:cs typeface="Calibri"/>
            </a:endParaRPr>
          </a:p>
          <a:p>
            <a:r>
              <a:rPr lang="en-GB" sz="1800">
                <a:ea typeface="+mn-lt"/>
                <a:cs typeface="+mn-lt"/>
              </a:rPr>
              <a:t>1997 White Paper – </a:t>
            </a:r>
            <a:r>
              <a:rPr lang="en-GB" sz="1800" i="1">
                <a:ea typeface="+mn-lt"/>
                <a:cs typeface="+mn-lt"/>
              </a:rPr>
              <a:t>No More Excuses  </a:t>
            </a:r>
            <a:endParaRPr lang="en-GB" sz="1800">
              <a:cs typeface="Calibri"/>
            </a:endParaRPr>
          </a:p>
          <a:p>
            <a:endParaRPr lang="en-GB" sz="1800">
              <a:cs typeface="Calibri"/>
            </a:endParaRPr>
          </a:p>
        </p:txBody>
      </p:sp>
      <p:pic>
        <p:nvPicPr>
          <p:cNvPr id="4" name="Picture 4" descr="A picture containing text, newspaper&#10;&#10;Description automatically generated">
            <a:extLst>
              <a:ext uri="{FF2B5EF4-FFF2-40B4-BE49-F238E27FC236}">
                <a16:creationId xmlns:a16="http://schemas.microsoft.com/office/drawing/2014/main" id="{346DE6B2-C080-AEC0-5B6D-EBB1A0DDC07D}"/>
              </a:ext>
            </a:extLst>
          </p:cNvPr>
          <p:cNvPicPr>
            <a:picLocks noChangeAspect="1"/>
          </p:cNvPicPr>
          <p:nvPr/>
        </p:nvPicPr>
        <p:blipFill>
          <a:blip r:embed="rId2"/>
          <a:stretch>
            <a:fillRect/>
          </a:stretch>
        </p:blipFill>
        <p:spPr>
          <a:xfrm>
            <a:off x="2991527" y="3654339"/>
            <a:ext cx="5137493" cy="2214903"/>
          </a:xfrm>
          <a:prstGeom prst="rect">
            <a:avLst/>
          </a:prstGeom>
        </p:spPr>
      </p:pic>
    </p:spTree>
    <p:extLst>
      <p:ext uri="{BB962C8B-B14F-4D97-AF65-F5344CB8AC3E}">
        <p14:creationId xmlns:p14="http://schemas.microsoft.com/office/powerpoint/2010/main" val="17898744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8B2D8-1B6B-1C62-DD11-8EF076762DCA}"/>
              </a:ext>
            </a:extLst>
          </p:cNvPr>
          <p:cNvSpPr>
            <a:spLocks noGrp="1"/>
          </p:cNvSpPr>
          <p:nvPr>
            <p:ph type="title"/>
          </p:nvPr>
        </p:nvSpPr>
        <p:spPr>
          <a:xfrm>
            <a:off x="628650" y="365126"/>
            <a:ext cx="7886700" cy="908620"/>
          </a:xfrm>
        </p:spPr>
        <p:txBody>
          <a:bodyPr>
            <a:normAutofit fontScale="90000"/>
          </a:bodyPr>
          <a:lstStyle/>
          <a:p>
            <a:br>
              <a:rPr lang="en-GB" sz="2800">
                <a:ea typeface="+mj-lt"/>
                <a:cs typeface="+mj-lt"/>
              </a:rPr>
            </a:br>
            <a:r>
              <a:rPr lang="en-GB" sz="2400">
                <a:ea typeface="+mj-lt"/>
                <a:cs typeface="+mj-lt"/>
              </a:rPr>
              <a:t>Jack Straw &amp; Alun Michael - two of the principal architects of youth justice reform - argued that:</a:t>
            </a:r>
          </a:p>
          <a:p>
            <a:endParaRPr lang="en-GB">
              <a:cs typeface="Calibri Light"/>
            </a:endParaRPr>
          </a:p>
        </p:txBody>
      </p:sp>
      <p:sp>
        <p:nvSpPr>
          <p:cNvPr id="3" name="Content Placeholder 2">
            <a:extLst>
              <a:ext uri="{FF2B5EF4-FFF2-40B4-BE49-F238E27FC236}">
                <a16:creationId xmlns:a16="http://schemas.microsoft.com/office/drawing/2014/main" id="{1516B85B-E161-610C-B203-1788E5C6B055}"/>
              </a:ext>
            </a:extLst>
          </p:cNvPr>
          <p:cNvSpPr>
            <a:spLocks noGrp="1"/>
          </p:cNvSpPr>
          <p:nvPr>
            <p:ph idx="1"/>
          </p:nvPr>
        </p:nvSpPr>
        <p:spPr>
          <a:xfrm>
            <a:off x="628650" y="1379927"/>
            <a:ext cx="7886700" cy="4797036"/>
          </a:xfrm>
        </p:spPr>
        <p:txBody>
          <a:bodyPr vert="horz" lIns="91440" tIns="45720" rIns="91440" bIns="45720" rtlCol="0" anchor="t">
            <a:normAutofit/>
          </a:bodyPr>
          <a:lstStyle/>
          <a:p>
            <a:pPr algn="ctr">
              <a:lnSpc>
                <a:spcPct val="100000"/>
              </a:lnSpc>
              <a:spcBef>
                <a:spcPct val="0"/>
              </a:spcBef>
              <a:spcAft>
                <a:spcPct val="0"/>
              </a:spcAft>
            </a:pPr>
            <a:r>
              <a:rPr lang="en-US" i="1" dirty="0">
                <a:latin typeface="Arial"/>
                <a:cs typeface="Arial"/>
              </a:rPr>
              <a:t>“</a:t>
            </a:r>
            <a:r>
              <a:rPr lang="en-GB" i="1" dirty="0">
                <a:latin typeface="Arial"/>
                <a:cs typeface="Arial"/>
              </a:rPr>
              <a:t>Insufficient attention is given to changing behaviour, to teaching the difference between right and wrong … Too little is done to change youngsters’ behaviour early in their offending career … We believe that the time has come for fundamental changes to be made … We have to start again … by prioritising early intervention to nip offending in the bud’</a:t>
            </a:r>
            <a:endParaRPr lang="en-GB" dirty="0">
              <a:ea typeface="+mn-lt"/>
              <a:cs typeface="+mn-lt"/>
            </a:endParaRPr>
          </a:p>
          <a:p>
            <a:pPr algn="ctr">
              <a:lnSpc>
                <a:spcPct val="100000"/>
              </a:lnSpc>
              <a:spcBef>
                <a:spcPct val="0"/>
              </a:spcBef>
              <a:spcAft>
                <a:spcPct val="0"/>
              </a:spcAft>
            </a:pPr>
            <a:r>
              <a:rPr lang="en-GB" dirty="0">
                <a:latin typeface="Arial"/>
                <a:cs typeface="Arial"/>
              </a:rPr>
              <a:t>(Straw and Michael, 1996).</a:t>
            </a:r>
            <a:endParaRPr lang="en-GB" dirty="0">
              <a:ea typeface="+mn-lt"/>
              <a:cs typeface="+mn-lt"/>
            </a:endParaRPr>
          </a:p>
          <a:p>
            <a:pPr>
              <a:buFont typeface="Arial,Sans-Serif" panose="020B0604020202020204" pitchFamily="34" charset="0"/>
            </a:pPr>
            <a:r>
              <a:rPr lang="en-GB" dirty="0">
                <a:cs typeface="Calibri"/>
              </a:rPr>
              <a:t>1996 Tony Blair: </a:t>
            </a:r>
            <a:endParaRPr lang="en-US" dirty="0">
              <a:ea typeface="+mn-lt"/>
              <a:cs typeface="+mn-lt"/>
            </a:endParaRPr>
          </a:p>
          <a:p>
            <a:pPr>
              <a:buFont typeface="Arial,Sans-Serif" panose="020B0604020202020204" pitchFamily="34" charset="0"/>
            </a:pPr>
            <a:r>
              <a:rPr lang="en-GB" i="1" dirty="0">
                <a:cs typeface="Calibri"/>
              </a:rPr>
              <a:t>"Tough on crime, tough on the causes of crime"</a:t>
            </a:r>
            <a:endParaRPr lang="en-US" dirty="0">
              <a:ea typeface="+mn-lt"/>
              <a:cs typeface="+mn-lt"/>
            </a:endParaRPr>
          </a:p>
          <a:p>
            <a:pPr>
              <a:buFont typeface="Arial,Sans-Serif" panose="020B0604020202020204" pitchFamily="34" charset="0"/>
            </a:pPr>
            <a:r>
              <a:rPr lang="en-US" i="1" dirty="0">
                <a:cs typeface="Calibri"/>
              </a:rPr>
              <a:t>"Want to make the streets safe again"</a:t>
            </a:r>
            <a:endParaRPr lang="en-US" dirty="0">
              <a:ea typeface="+mn-lt"/>
              <a:cs typeface="+mn-lt"/>
            </a:endParaRPr>
          </a:p>
          <a:p>
            <a:pPr>
              <a:buFont typeface="Arial,Sans-Serif" panose="020B0604020202020204" pitchFamily="34" charset="0"/>
            </a:pPr>
            <a:r>
              <a:rPr lang="en-US" dirty="0">
                <a:cs typeface="Calibri"/>
              </a:rPr>
              <a:t>Youth Crime peaked 1995/1996</a:t>
            </a:r>
            <a:endParaRPr lang="en-US" i="1" dirty="0">
              <a:cs typeface="Calibri"/>
            </a:endParaRPr>
          </a:p>
          <a:p>
            <a:endParaRPr lang="en-GB">
              <a:cs typeface="Calibri"/>
            </a:endParaRPr>
          </a:p>
        </p:txBody>
      </p:sp>
    </p:spTree>
    <p:extLst>
      <p:ext uri="{BB962C8B-B14F-4D97-AF65-F5344CB8AC3E}">
        <p14:creationId xmlns:p14="http://schemas.microsoft.com/office/powerpoint/2010/main" val="27828609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FA5F8-8F8F-7940-905D-99AEE6DAB20F}"/>
              </a:ext>
            </a:extLst>
          </p:cNvPr>
          <p:cNvSpPr>
            <a:spLocks noGrp="1"/>
          </p:cNvSpPr>
          <p:nvPr>
            <p:ph type="title"/>
          </p:nvPr>
        </p:nvSpPr>
        <p:spPr/>
        <p:txBody>
          <a:bodyPr>
            <a:normAutofit/>
          </a:bodyPr>
          <a:lstStyle/>
          <a:p>
            <a:r>
              <a:rPr lang="en-GB"/>
              <a:t>‘No More Excuses’ - 1997</a:t>
            </a:r>
          </a:p>
        </p:txBody>
      </p:sp>
      <p:graphicFrame>
        <p:nvGraphicFramePr>
          <p:cNvPr id="5" name="Content Placeholder 2">
            <a:extLst>
              <a:ext uri="{FF2B5EF4-FFF2-40B4-BE49-F238E27FC236}">
                <a16:creationId xmlns:a16="http://schemas.microsoft.com/office/drawing/2014/main" id="{18E300F7-FCBA-4F7A-93D7-DC29D79FDAE6}"/>
              </a:ext>
            </a:extLst>
          </p:cNvPr>
          <p:cNvGraphicFramePr>
            <a:graphicFrameLocks noGrp="1"/>
          </p:cNvGraphicFramePr>
          <p:nvPr>
            <p:ph idx="1"/>
            <p:extLst>
              <p:ext uri="{D42A27DB-BD31-4B8C-83A1-F6EECF244321}">
                <p14:modId xmlns:p14="http://schemas.microsoft.com/office/powerpoint/2010/main" val="3432075707"/>
              </p:ext>
            </p:extLst>
          </p:nvPr>
        </p:nvGraphicFramePr>
        <p:xfrm>
          <a:off x="1028700" y="2009977"/>
          <a:ext cx="7842926" cy="38229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066982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29369" y="238539"/>
            <a:ext cx="8263890" cy="1434415"/>
          </a:xfrm>
        </p:spPr>
        <p:txBody>
          <a:bodyPr anchor="b">
            <a:normAutofit/>
          </a:bodyPr>
          <a:lstStyle/>
          <a:p>
            <a:r>
              <a:rPr lang="en-GB" sz="4700">
                <a:cs typeface="Calibri Light"/>
              </a:rPr>
              <a:t>Youth Justice </a:t>
            </a:r>
            <a:endParaRPr lang="en-GB" sz="47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 name="connsiteX0" fmla="*/ 0 w 8229600"/>
              <a:gd name="connsiteY0" fmla="*/ 0 h 18288"/>
              <a:gd name="connsiteX1" fmla="*/ 521208 w 8229600"/>
              <a:gd name="connsiteY1" fmla="*/ 0 h 18288"/>
              <a:gd name="connsiteX2" fmla="*/ 960120 w 8229600"/>
              <a:gd name="connsiteY2" fmla="*/ 0 h 18288"/>
              <a:gd name="connsiteX3" fmla="*/ 1481328 w 8229600"/>
              <a:gd name="connsiteY3" fmla="*/ 0 h 18288"/>
              <a:gd name="connsiteX4" fmla="*/ 2167128 w 8229600"/>
              <a:gd name="connsiteY4" fmla="*/ 0 h 18288"/>
              <a:gd name="connsiteX5" fmla="*/ 2935224 w 8229600"/>
              <a:gd name="connsiteY5" fmla="*/ 0 h 18288"/>
              <a:gd name="connsiteX6" fmla="*/ 3785616 w 8229600"/>
              <a:gd name="connsiteY6" fmla="*/ 0 h 18288"/>
              <a:gd name="connsiteX7" fmla="*/ 4636008 w 8229600"/>
              <a:gd name="connsiteY7" fmla="*/ 0 h 18288"/>
              <a:gd name="connsiteX8" fmla="*/ 5239512 w 8229600"/>
              <a:gd name="connsiteY8" fmla="*/ 0 h 18288"/>
              <a:gd name="connsiteX9" fmla="*/ 6007608 w 8229600"/>
              <a:gd name="connsiteY9" fmla="*/ 0 h 18288"/>
              <a:gd name="connsiteX10" fmla="*/ 6693408 w 8229600"/>
              <a:gd name="connsiteY10" fmla="*/ 0 h 18288"/>
              <a:gd name="connsiteX11" fmla="*/ 7296912 w 8229600"/>
              <a:gd name="connsiteY11" fmla="*/ 0 h 18288"/>
              <a:gd name="connsiteX12" fmla="*/ 8229600 w 8229600"/>
              <a:gd name="connsiteY12" fmla="*/ 0 h 18288"/>
              <a:gd name="connsiteX13" fmla="*/ 8229600 w 8229600"/>
              <a:gd name="connsiteY13" fmla="*/ 18288 h 18288"/>
              <a:gd name="connsiteX14" fmla="*/ 7626096 w 8229600"/>
              <a:gd name="connsiteY14" fmla="*/ 18288 h 18288"/>
              <a:gd name="connsiteX15" fmla="*/ 7022592 w 8229600"/>
              <a:gd name="connsiteY15" fmla="*/ 18288 h 18288"/>
              <a:gd name="connsiteX16" fmla="*/ 6172200 w 8229600"/>
              <a:gd name="connsiteY16" fmla="*/ 18288 h 18288"/>
              <a:gd name="connsiteX17" fmla="*/ 5650992 w 8229600"/>
              <a:gd name="connsiteY17" fmla="*/ 18288 h 18288"/>
              <a:gd name="connsiteX18" fmla="*/ 4882896 w 8229600"/>
              <a:gd name="connsiteY18" fmla="*/ 18288 h 18288"/>
              <a:gd name="connsiteX19" fmla="*/ 4443984 w 8229600"/>
              <a:gd name="connsiteY19" fmla="*/ 18288 h 18288"/>
              <a:gd name="connsiteX20" fmla="*/ 3758184 w 8229600"/>
              <a:gd name="connsiteY20" fmla="*/ 18288 h 18288"/>
              <a:gd name="connsiteX21" fmla="*/ 3236976 w 8229600"/>
              <a:gd name="connsiteY21" fmla="*/ 18288 h 18288"/>
              <a:gd name="connsiteX22" fmla="*/ 2386584 w 8229600"/>
              <a:gd name="connsiteY22" fmla="*/ 18288 h 18288"/>
              <a:gd name="connsiteX23" fmla="*/ 1947672 w 8229600"/>
              <a:gd name="connsiteY23" fmla="*/ 18288 h 18288"/>
              <a:gd name="connsiteX24" fmla="*/ 1261872 w 8229600"/>
              <a:gd name="connsiteY24" fmla="*/ 18288 h 18288"/>
              <a:gd name="connsiteX25" fmla="*/ 822960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15278" y="6969"/>
                  <a:pt x="340572" y="21894"/>
                  <a:pt x="521208" y="0"/>
                </a:cubicBezTo>
                <a:cubicBezTo>
                  <a:pt x="745939" y="29643"/>
                  <a:pt x="1127486" y="-40512"/>
                  <a:pt x="1371600" y="0"/>
                </a:cubicBezTo>
                <a:cubicBezTo>
                  <a:pt x="1567490" y="28416"/>
                  <a:pt x="1945702" y="13075"/>
                  <a:pt x="2221992" y="0"/>
                </a:cubicBezTo>
                <a:cubicBezTo>
                  <a:pt x="2446218" y="-17340"/>
                  <a:pt x="2853686" y="-7924"/>
                  <a:pt x="3072384" y="0"/>
                </a:cubicBezTo>
                <a:cubicBezTo>
                  <a:pt x="3286960" y="20656"/>
                  <a:pt x="3324417" y="20174"/>
                  <a:pt x="3511296" y="0"/>
                </a:cubicBezTo>
                <a:cubicBezTo>
                  <a:pt x="3710690" y="-39182"/>
                  <a:pt x="3945457" y="-64074"/>
                  <a:pt x="4114800" y="0"/>
                </a:cubicBezTo>
                <a:cubicBezTo>
                  <a:pt x="4336079" y="28138"/>
                  <a:pt x="4420759" y="12117"/>
                  <a:pt x="4553712" y="0"/>
                </a:cubicBezTo>
                <a:cubicBezTo>
                  <a:pt x="4688252" y="-2224"/>
                  <a:pt x="5047430" y="19664"/>
                  <a:pt x="5239512" y="0"/>
                </a:cubicBezTo>
                <a:cubicBezTo>
                  <a:pt x="5424392" y="-49610"/>
                  <a:pt x="5708717" y="13540"/>
                  <a:pt x="5843016" y="0"/>
                </a:cubicBezTo>
                <a:cubicBezTo>
                  <a:pt x="6005788" y="32949"/>
                  <a:pt x="6198255" y="37080"/>
                  <a:pt x="6611112" y="0"/>
                </a:cubicBezTo>
                <a:cubicBezTo>
                  <a:pt x="6954152" y="635"/>
                  <a:pt x="7244390" y="18057"/>
                  <a:pt x="7461504" y="0"/>
                </a:cubicBezTo>
                <a:cubicBezTo>
                  <a:pt x="7693790" y="9882"/>
                  <a:pt x="7984486" y="17646"/>
                  <a:pt x="8229600" y="0"/>
                </a:cubicBezTo>
                <a:cubicBezTo>
                  <a:pt x="8228428" y="6016"/>
                  <a:pt x="8229853" y="9684"/>
                  <a:pt x="8229600" y="18288"/>
                </a:cubicBezTo>
                <a:cubicBezTo>
                  <a:pt x="7945777" y="19945"/>
                  <a:pt x="7812308" y="-8511"/>
                  <a:pt x="7461504" y="18288"/>
                </a:cubicBezTo>
                <a:cubicBezTo>
                  <a:pt x="7129391" y="53185"/>
                  <a:pt x="7087333" y="41906"/>
                  <a:pt x="6940296" y="18288"/>
                </a:cubicBezTo>
                <a:cubicBezTo>
                  <a:pt x="6810862" y="-23020"/>
                  <a:pt x="6701312" y="19361"/>
                  <a:pt x="6419088" y="18288"/>
                </a:cubicBezTo>
                <a:cubicBezTo>
                  <a:pt x="6152777" y="18855"/>
                  <a:pt x="5868611" y="48802"/>
                  <a:pt x="5650992" y="18288"/>
                </a:cubicBezTo>
                <a:cubicBezTo>
                  <a:pt x="5439747" y="15250"/>
                  <a:pt x="5334901" y="-1044"/>
                  <a:pt x="5129784" y="18288"/>
                </a:cubicBezTo>
                <a:cubicBezTo>
                  <a:pt x="4955906" y="40458"/>
                  <a:pt x="4793216" y="33888"/>
                  <a:pt x="4690872" y="18288"/>
                </a:cubicBezTo>
                <a:cubicBezTo>
                  <a:pt x="4552374" y="31087"/>
                  <a:pt x="4318742" y="6248"/>
                  <a:pt x="4087368" y="18288"/>
                </a:cubicBezTo>
                <a:cubicBezTo>
                  <a:pt x="3849418" y="32625"/>
                  <a:pt x="3751577" y="29688"/>
                  <a:pt x="3401568" y="18288"/>
                </a:cubicBezTo>
                <a:cubicBezTo>
                  <a:pt x="3067953" y="20409"/>
                  <a:pt x="3012425" y="26879"/>
                  <a:pt x="2798064" y="18288"/>
                </a:cubicBezTo>
                <a:cubicBezTo>
                  <a:pt x="2565154" y="16520"/>
                  <a:pt x="2426719" y="-31794"/>
                  <a:pt x="2276856" y="18288"/>
                </a:cubicBezTo>
                <a:cubicBezTo>
                  <a:pt x="2090980" y="4382"/>
                  <a:pt x="1702030" y="-8180"/>
                  <a:pt x="1426464" y="18288"/>
                </a:cubicBezTo>
                <a:cubicBezTo>
                  <a:pt x="1104481" y="69643"/>
                  <a:pt x="985013" y="-7690"/>
                  <a:pt x="740664" y="18288"/>
                </a:cubicBezTo>
                <a:cubicBezTo>
                  <a:pt x="507391" y="41643"/>
                  <a:pt x="191740" y="-11654"/>
                  <a:pt x="0" y="18288"/>
                </a:cubicBezTo>
                <a:cubicBezTo>
                  <a:pt x="714" y="9707"/>
                  <a:pt x="1025" y="3120"/>
                  <a:pt x="0" y="0"/>
                </a:cubicBezTo>
                <a:close/>
              </a:path>
              <a:path w="8229600" h="18288" stroke="0" extrusionOk="0">
                <a:moveTo>
                  <a:pt x="0" y="0"/>
                </a:moveTo>
                <a:cubicBezTo>
                  <a:pt x="270709" y="-27213"/>
                  <a:pt x="397128" y="23656"/>
                  <a:pt x="521208" y="0"/>
                </a:cubicBezTo>
                <a:cubicBezTo>
                  <a:pt x="631319" y="-5947"/>
                  <a:pt x="842157" y="28261"/>
                  <a:pt x="960120" y="0"/>
                </a:cubicBezTo>
                <a:cubicBezTo>
                  <a:pt x="1077930" y="6549"/>
                  <a:pt x="1318669" y="-15893"/>
                  <a:pt x="1481328" y="0"/>
                </a:cubicBezTo>
                <a:cubicBezTo>
                  <a:pt x="1659104" y="-21090"/>
                  <a:pt x="1870243" y="69945"/>
                  <a:pt x="2167128" y="0"/>
                </a:cubicBezTo>
                <a:cubicBezTo>
                  <a:pt x="2460684" y="-5519"/>
                  <a:pt x="2753885" y="-62993"/>
                  <a:pt x="2935224" y="0"/>
                </a:cubicBezTo>
                <a:cubicBezTo>
                  <a:pt x="3115119" y="56580"/>
                  <a:pt x="3535280" y="40687"/>
                  <a:pt x="3785616" y="0"/>
                </a:cubicBezTo>
                <a:cubicBezTo>
                  <a:pt x="4057881" y="25645"/>
                  <a:pt x="4308335" y="-2666"/>
                  <a:pt x="4636008" y="0"/>
                </a:cubicBezTo>
                <a:cubicBezTo>
                  <a:pt x="4987152" y="19805"/>
                  <a:pt x="5025979" y="14149"/>
                  <a:pt x="5239512" y="0"/>
                </a:cubicBezTo>
                <a:cubicBezTo>
                  <a:pt x="5437586" y="211"/>
                  <a:pt x="5752721" y="5618"/>
                  <a:pt x="6007608" y="0"/>
                </a:cubicBezTo>
                <a:cubicBezTo>
                  <a:pt x="6280137" y="-5132"/>
                  <a:pt x="6386079" y="-21510"/>
                  <a:pt x="6693408" y="0"/>
                </a:cubicBezTo>
                <a:cubicBezTo>
                  <a:pt x="6986580" y="4991"/>
                  <a:pt x="7015252" y="-18088"/>
                  <a:pt x="7296912" y="0"/>
                </a:cubicBezTo>
                <a:cubicBezTo>
                  <a:pt x="7569796" y="10390"/>
                  <a:pt x="7895472" y="71473"/>
                  <a:pt x="8229600" y="0"/>
                </a:cubicBezTo>
                <a:cubicBezTo>
                  <a:pt x="8230227" y="7450"/>
                  <a:pt x="8228885" y="11999"/>
                  <a:pt x="8229600" y="18288"/>
                </a:cubicBezTo>
                <a:cubicBezTo>
                  <a:pt x="8094333" y="-5252"/>
                  <a:pt x="7850928" y="37448"/>
                  <a:pt x="7626096" y="18288"/>
                </a:cubicBezTo>
                <a:cubicBezTo>
                  <a:pt x="7448378" y="-569"/>
                  <a:pt x="7315174" y="-1844"/>
                  <a:pt x="7022592" y="18288"/>
                </a:cubicBezTo>
                <a:cubicBezTo>
                  <a:pt x="6686163" y="50499"/>
                  <a:pt x="6352629" y="23510"/>
                  <a:pt x="6172200" y="18288"/>
                </a:cubicBezTo>
                <a:cubicBezTo>
                  <a:pt x="6015590" y="42345"/>
                  <a:pt x="5770309" y="21278"/>
                  <a:pt x="5650992" y="18288"/>
                </a:cubicBezTo>
                <a:cubicBezTo>
                  <a:pt x="5483975" y="12092"/>
                  <a:pt x="5165324" y="68948"/>
                  <a:pt x="4882896" y="18288"/>
                </a:cubicBezTo>
                <a:cubicBezTo>
                  <a:pt x="4568934" y="7053"/>
                  <a:pt x="4556334" y="27676"/>
                  <a:pt x="4443984" y="18288"/>
                </a:cubicBezTo>
                <a:cubicBezTo>
                  <a:pt x="4320775" y="10576"/>
                  <a:pt x="4034988" y="-3490"/>
                  <a:pt x="3758184" y="18288"/>
                </a:cubicBezTo>
                <a:cubicBezTo>
                  <a:pt x="3445155" y="-998"/>
                  <a:pt x="3367892" y="13824"/>
                  <a:pt x="3236976" y="18288"/>
                </a:cubicBezTo>
                <a:cubicBezTo>
                  <a:pt x="3093796" y="26408"/>
                  <a:pt x="2635824" y="24132"/>
                  <a:pt x="2386584" y="18288"/>
                </a:cubicBezTo>
                <a:cubicBezTo>
                  <a:pt x="2139815" y="-3297"/>
                  <a:pt x="2105958" y="25945"/>
                  <a:pt x="1947672" y="18288"/>
                </a:cubicBezTo>
                <a:cubicBezTo>
                  <a:pt x="1801011" y="-19911"/>
                  <a:pt x="1533636" y="14646"/>
                  <a:pt x="1261872" y="18288"/>
                </a:cubicBezTo>
                <a:cubicBezTo>
                  <a:pt x="989528" y="32227"/>
                  <a:pt x="1025848" y="14685"/>
                  <a:pt x="822960" y="18288"/>
                </a:cubicBezTo>
                <a:cubicBezTo>
                  <a:pt x="653456" y="20956"/>
                  <a:pt x="304027" y="8001"/>
                  <a:pt x="0" y="18288"/>
                </a:cubicBezTo>
                <a:cubicBezTo>
                  <a:pt x="-27" y="11611"/>
                  <a:pt x="-1713" y="5475"/>
                  <a:pt x="0" y="0"/>
                </a:cubicBezTo>
                <a:close/>
              </a:path>
              <a:path w="8229600" h="18288" fill="none" stroke="0" extrusionOk="0">
                <a:moveTo>
                  <a:pt x="0" y="0"/>
                </a:moveTo>
                <a:cubicBezTo>
                  <a:pt x="205130" y="6064"/>
                  <a:pt x="324007" y="6684"/>
                  <a:pt x="521208" y="0"/>
                </a:cubicBezTo>
                <a:cubicBezTo>
                  <a:pt x="695888" y="-14632"/>
                  <a:pt x="1101879" y="6017"/>
                  <a:pt x="1371600" y="0"/>
                </a:cubicBezTo>
                <a:cubicBezTo>
                  <a:pt x="1622968" y="4691"/>
                  <a:pt x="1936552" y="-7433"/>
                  <a:pt x="2221992" y="0"/>
                </a:cubicBezTo>
                <a:cubicBezTo>
                  <a:pt x="2498663" y="51226"/>
                  <a:pt x="2885875" y="-8757"/>
                  <a:pt x="3072384" y="0"/>
                </a:cubicBezTo>
                <a:cubicBezTo>
                  <a:pt x="3288944" y="24235"/>
                  <a:pt x="3331110" y="5443"/>
                  <a:pt x="3511296" y="0"/>
                </a:cubicBezTo>
                <a:cubicBezTo>
                  <a:pt x="3687973" y="-19690"/>
                  <a:pt x="3901025" y="-20092"/>
                  <a:pt x="4114800" y="0"/>
                </a:cubicBezTo>
                <a:cubicBezTo>
                  <a:pt x="4336102" y="32988"/>
                  <a:pt x="4416982" y="-5831"/>
                  <a:pt x="4553712" y="0"/>
                </a:cubicBezTo>
                <a:cubicBezTo>
                  <a:pt x="4674310" y="-5056"/>
                  <a:pt x="5080160" y="-12181"/>
                  <a:pt x="5239512" y="0"/>
                </a:cubicBezTo>
                <a:cubicBezTo>
                  <a:pt x="5419031" y="-38513"/>
                  <a:pt x="5691629" y="2226"/>
                  <a:pt x="5843016" y="0"/>
                </a:cubicBezTo>
                <a:cubicBezTo>
                  <a:pt x="5978317" y="-40553"/>
                  <a:pt x="6314754" y="9782"/>
                  <a:pt x="6611112" y="0"/>
                </a:cubicBezTo>
                <a:cubicBezTo>
                  <a:pt x="6973004" y="-17646"/>
                  <a:pt x="7175490" y="18489"/>
                  <a:pt x="7461504" y="0"/>
                </a:cubicBezTo>
                <a:cubicBezTo>
                  <a:pt x="7746737" y="-34159"/>
                  <a:pt x="7962178" y="39853"/>
                  <a:pt x="8229600" y="0"/>
                </a:cubicBezTo>
                <a:cubicBezTo>
                  <a:pt x="8228796" y="5852"/>
                  <a:pt x="8229698" y="10429"/>
                  <a:pt x="8229600" y="18288"/>
                </a:cubicBezTo>
                <a:cubicBezTo>
                  <a:pt x="7944174" y="-29104"/>
                  <a:pt x="7795646" y="-34405"/>
                  <a:pt x="7461504" y="18288"/>
                </a:cubicBezTo>
                <a:cubicBezTo>
                  <a:pt x="7129776" y="51087"/>
                  <a:pt x="7082769" y="31446"/>
                  <a:pt x="6940296" y="18288"/>
                </a:cubicBezTo>
                <a:cubicBezTo>
                  <a:pt x="6799665" y="-15875"/>
                  <a:pt x="6652769" y="31783"/>
                  <a:pt x="6419088" y="18288"/>
                </a:cubicBezTo>
                <a:cubicBezTo>
                  <a:pt x="6143970" y="52275"/>
                  <a:pt x="5863165" y="-16531"/>
                  <a:pt x="5650992" y="18288"/>
                </a:cubicBezTo>
                <a:cubicBezTo>
                  <a:pt x="5419172" y="40606"/>
                  <a:pt x="5309448" y="-405"/>
                  <a:pt x="5129784" y="18288"/>
                </a:cubicBezTo>
                <a:cubicBezTo>
                  <a:pt x="4947928" y="26023"/>
                  <a:pt x="4795021" y="5860"/>
                  <a:pt x="4690872" y="18288"/>
                </a:cubicBezTo>
                <a:cubicBezTo>
                  <a:pt x="4564358" y="-9579"/>
                  <a:pt x="4295485" y="-25280"/>
                  <a:pt x="4087368" y="18288"/>
                </a:cubicBezTo>
                <a:cubicBezTo>
                  <a:pt x="3871704" y="40406"/>
                  <a:pt x="3732927" y="-10898"/>
                  <a:pt x="3401568" y="18288"/>
                </a:cubicBezTo>
                <a:cubicBezTo>
                  <a:pt x="3075889" y="19660"/>
                  <a:pt x="3025898" y="44400"/>
                  <a:pt x="2798064" y="18288"/>
                </a:cubicBezTo>
                <a:cubicBezTo>
                  <a:pt x="2581856" y="-20869"/>
                  <a:pt x="2428311" y="-4900"/>
                  <a:pt x="2276856" y="18288"/>
                </a:cubicBezTo>
                <a:cubicBezTo>
                  <a:pt x="2098246" y="53283"/>
                  <a:pt x="1737531" y="55959"/>
                  <a:pt x="1426464" y="18288"/>
                </a:cubicBezTo>
                <a:cubicBezTo>
                  <a:pt x="1104708" y="26489"/>
                  <a:pt x="1006595" y="15928"/>
                  <a:pt x="740664" y="18288"/>
                </a:cubicBezTo>
                <a:cubicBezTo>
                  <a:pt x="480378" y="33084"/>
                  <a:pt x="202592" y="-12357"/>
                  <a:pt x="0" y="18288"/>
                </a:cubicBezTo>
                <a:cubicBezTo>
                  <a:pt x="888" y="9601"/>
                  <a:pt x="860" y="4150"/>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29369" y="2071316"/>
            <a:ext cx="5035164" cy="4119172"/>
          </a:xfrm>
        </p:spPr>
        <p:txBody>
          <a:bodyPr vert="horz" lIns="91440" tIns="45720" rIns="91440" bIns="45720" rtlCol="0" anchor="t">
            <a:normAutofit/>
          </a:bodyPr>
          <a:lstStyle/>
          <a:p>
            <a:pPr marL="0" indent="0">
              <a:buNone/>
            </a:pPr>
            <a:r>
              <a:rPr lang="en-GB" sz="1900"/>
              <a:t>‘Catching Them Early’ title of the YJB's conference in March 1999.</a:t>
            </a:r>
          </a:p>
          <a:p>
            <a:pPr marL="0" indent="0">
              <a:buNone/>
            </a:pPr>
            <a:r>
              <a:rPr lang="en-GB" sz="1900"/>
              <a:t>Guilt was no longer the founding engagement of YJT/YOT/YOPT</a:t>
            </a:r>
            <a:endParaRPr lang="en-GB" sz="1900">
              <a:cs typeface="Calibri"/>
            </a:endParaRPr>
          </a:p>
          <a:p>
            <a:pPr marL="0" indent="0">
              <a:buNone/>
            </a:pPr>
            <a:r>
              <a:rPr lang="en-GB" sz="1900"/>
              <a:t>Intervention triggered without an offence being committed</a:t>
            </a:r>
          </a:p>
          <a:p>
            <a:pPr marL="0" indent="0">
              <a:buNone/>
            </a:pPr>
            <a:r>
              <a:rPr lang="en-GB" sz="1900"/>
              <a:t>Children with certain characters or a way of life was judged to be failing or posing risk.</a:t>
            </a:r>
          </a:p>
          <a:p>
            <a:pPr marL="0" indent="0">
              <a:buNone/>
            </a:pPr>
            <a:r>
              <a:rPr lang="en-GB" sz="1900"/>
              <a:t>Perceived risk is not crime, yet terms such as ‘potential offender’, ‘pre-delinquent’ and ‘crime-prone’ are increasingly mobilised to legitimise formal intervention</a:t>
            </a:r>
          </a:p>
        </p:txBody>
      </p:sp>
      <p:pic>
        <p:nvPicPr>
          <p:cNvPr id="4" name="Picture 4">
            <a:extLst>
              <a:ext uri="{FF2B5EF4-FFF2-40B4-BE49-F238E27FC236}">
                <a16:creationId xmlns:a16="http://schemas.microsoft.com/office/drawing/2014/main" id="{B5C11D83-9D26-8E32-DE83-4FDECF1AB04D}"/>
              </a:ext>
            </a:extLst>
          </p:cNvPr>
          <p:cNvPicPr>
            <a:picLocks noChangeAspect="1"/>
          </p:cNvPicPr>
          <p:nvPr/>
        </p:nvPicPr>
        <p:blipFill rotWithShape="1">
          <a:blip r:embed="rId2"/>
          <a:srcRect l="29825" r="32710"/>
          <a:stretch/>
        </p:blipFill>
        <p:spPr>
          <a:xfrm>
            <a:off x="5756743" y="2093976"/>
            <a:ext cx="2955798" cy="4096512"/>
          </a:xfrm>
          <a:prstGeom prst="rect">
            <a:avLst/>
          </a:prstGeom>
        </p:spPr>
      </p:pic>
    </p:spTree>
    <p:extLst>
      <p:ext uri="{BB962C8B-B14F-4D97-AF65-F5344CB8AC3E}">
        <p14:creationId xmlns:p14="http://schemas.microsoft.com/office/powerpoint/2010/main" val="3591176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1F463-29C9-4D05-840D-303E767E0923}"/>
              </a:ext>
            </a:extLst>
          </p:cNvPr>
          <p:cNvSpPr>
            <a:spLocks noGrp="1"/>
          </p:cNvSpPr>
          <p:nvPr>
            <p:ph type="title"/>
          </p:nvPr>
        </p:nvSpPr>
        <p:spPr>
          <a:xfrm>
            <a:off x="852298" y="1233766"/>
            <a:ext cx="7266222" cy="695211"/>
          </a:xfrm>
        </p:spPr>
        <p:txBody>
          <a:bodyPr anchor="b">
            <a:normAutofit/>
          </a:bodyPr>
          <a:lstStyle/>
          <a:p>
            <a:r>
              <a:rPr lang="en-GB" sz="3000"/>
              <a:t>Dealing with Young Offenders</a:t>
            </a:r>
          </a:p>
        </p:txBody>
      </p:sp>
      <p:graphicFrame>
        <p:nvGraphicFramePr>
          <p:cNvPr id="8" name="Content Placeholder 2">
            <a:extLst>
              <a:ext uri="{FF2B5EF4-FFF2-40B4-BE49-F238E27FC236}">
                <a16:creationId xmlns:a16="http://schemas.microsoft.com/office/drawing/2014/main" id="{2ADC6EA4-06CC-DDD8-C083-47357C8C8535}"/>
              </a:ext>
            </a:extLst>
          </p:cNvPr>
          <p:cNvGraphicFramePr>
            <a:graphicFrameLocks noGrp="1"/>
          </p:cNvGraphicFramePr>
          <p:nvPr>
            <p:ph idx="1"/>
            <p:extLst>
              <p:ext uri="{D42A27DB-BD31-4B8C-83A1-F6EECF244321}">
                <p14:modId xmlns:p14="http://schemas.microsoft.com/office/powerpoint/2010/main" val="2835085521"/>
              </p:ext>
            </p:extLst>
          </p:nvPr>
        </p:nvGraphicFramePr>
        <p:xfrm>
          <a:off x="996072" y="2098912"/>
          <a:ext cx="7266222" cy="36661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5368124"/>
      </p:ext>
    </p:extLst>
  </p:cSld>
  <p:clrMapOvr>
    <a:masterClrMapping/>
  </p:clrMapOvr>
  <mc:AlternateContent xmlns:mc="http://schemas.openxmlformats.org/markup-compatibility/2006" xmlns:p14="http://schemas.microsoft.com/office/powerpoint/2010/main">
    <mc:Choice Requires="p14">
      <p:transition spd="slow" p14:dur="2000" advTm="156920"/>
    </mc:Choice>
    <mc:Fallback xmlns="">
      <p:transition spd="slow" advTm="15692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D3A9CD7-6B0C-CF08-DB42-1AB8E5C8246F}"/>
              </a:ext>
            </a:extLst>
          </p:cNvPr>
          <p:cNvPicPr>
            <a:picLocks noChangeAspect="1"/>
          </p:cNvPicPr>
          <p:nvPr/>
        </p:nvPicPr>
        <p:blipFill>
          <a:blip r:embed="rId3"/>
          <a:stretch>
            <a:fillRect/>
          </a:stretch>
        </p:blipFill>
        <p:spPr>
          <a:xfrm>
            <a:off x="473540" y="68263"/>
            <a:ext cx="8196921" cy="6721475"/>
          </a:xfrm>
          <a:prstGeom prst="rect">
            <a:avLst/>
          </a:prstGeom>
          <a:noFill/>
        </p:spPr>
      </p:pic>
    </p:spTree>
    <p:extLst>
      <p:ext uri="{BB962C8B-B14F-4D97-AF65-F5344CB8AC3E}">
        <p14:creationId xmlns:p14="http://schemas.microsoft.com/office/powerpoint/2010/main" val="1250341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B520B79-6FD3-C7F7-35D3-5C7B5014D4CF}"/>
              </a:ext>
            </a:extLst>
          </p:cNvPr>
          <p:cNvPicPr>
            <a:picLocks noChangeAspect="1"/>
          </p:cNvPicPr>
          <p:nvPr/>
        </p:nvPicPr>
        <p:blipFill>
          <a:blip r:embed="rId3"/>
          <a:stretch>
            <a:fillRect/>
          </a:stretch>
        </p:blipFill>
        <p:spPr>
          <a:xfrm>
            <a:off x="267286" y="623887"/>
            <a:ext cx="8553157" cy="5610225"/>
          </a:xfrm>
          <a:prstGeom prst="rect">
            <a:avLst/>
          </a:prstGeom>
        </p:spPr>
      </p:pic>
    </p:spTree>
    <p:extLst>
      <p:ext uri="{BB962C8B-B14F-4D97-AF65-F5344CB8AC3E}">
        <p14:creationId xmlns:p14="http://schemas.microsoft.com/office/powerpoint/2010/main" val="12791845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6100024" y="863980"/>
            <a:ext cx="2987899"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80E6E93-06E0-468F-B469-C98EC93620A8}"/>
              </a:ext>
            </a:extLst>
          </p:cNvPr>
          <p:cNvSpPr>
            <a:spLocks noGrp="1"/>
          </p:cNvSpPr>
          <p:nvPr>
            <p:ph type="title"/>
          </p:nvPr>
        </p:nvSpPr>
        <p:spPr>
          <a:xfrm>
            <a:off x="4421221" y="479493"/>
            <a:ext cx="4094129" cy="1325563"/>
          </a:xfrm>
        </p:spPr>
        <p:txBody>
          <a:bodyPr>
            <a:normAutofit/>
          </a:bodyPr>
          <a:lstStyle/>
          <a:p>
            <a:r>
              <a:rPr lang="en-GB"/>
              <a:t>What Works?   </a:t>
            </a: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004647"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Graphic 4" descr="Clipboard Mixed with solid fill">
            <a:extLst>
              <a:ext uri="{FF2B5EF4-FFF2-40B4-BE49-F238E27FC236}">
                <a16:creationId xmlns:a16="http://schemas.microsoft.com/office/drawing/2014/main" id="{6B101E4C-8C22-5211-D029-D0A7AA57C1B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27386" y="1552610"/>
            <a:ext cx="3583036" cy="358303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4C9634A6-667A-47D9-8D1B-99A0E896AB81}"/>
              </a:ext>
            </a:extLst>
          </p:cNvPr>
          <p:cNvSpPr>
            <a:spLocks noGrp="1"/>
          </p:cNvSpPr>
          <p:nvPr>
            <p:ph idx="1"/>
          </p:nvPr>
        </p:nvSpPr>
        <p:spPr>
          <a:xfrm>
            <a:off x="4421221" y="1984443"/>
            <a:ext cx="4094129" cy="4192520"/>
          </a:xfrm>
        </p:spPr>
        <p:txBody>
          <a:bodyPr vert="horz" lIns="91440" tIns="45720" rIns="91440" bIns="45720" rtlCol="0">
            <a:normAutofit/>
          </a:bodyPr>
          <a:lstStyle/>
          <a:p>
            <a:r>
              <a:rPr lang="en-GB" dirty="0"/>
              <a:t>Discussion </a:t>
            </a:r>
            <a:endParaRPr lang="en-GB" dirty="0">
              <a:cs typeface="Calibri"/>
            </a:endParaRPr>
          </a:p>
          <a:p>
            <a:pPr lvl="1"/>
            <a:r>
              <a:rPr lang="en-GB" dirty="0"/>
              <a:t>What are the influences that encourage youth offending?</a:t>
            </a:r>
          </a:p>
          <a:p>
            <a:pPr lvl="1"/>
            <a:endParaRPr lang="en-GB" dirty="0">
              <a:cs typeface="Calibri" panose="020F0502020204030204"/>
            </a:endParaRPr>
          </a:p>
          <a:p>
            <a:pPr lvl="1"/>
            <a:r>
              <a:rPr lang="en-GB" dirty="0">
                <a:ea typeface="+mn-lt"/>
                <a:cs typeface="+mn-lt"/>
              </a:rPr>
              <a:t>What helps in preventing young people from offending?</a:t>
            </a:r>
          </a:p>
          <a:p>
            <a:pPr lvl="1"/>
            <a:endParaRPr lang="en-GB" dirty="0">
              <a:cs typeface="Calibri" panose="020F0502020204030204"/>
            </a:endParaRPr>
          </a:p>
        </p:txBody>
      </p:sp>
    </p:spTree>
    <p:extLst>
      <p:ext uri="{BB962C8B-B14F-4D97-AF65-F5344CB8AC3E}">
        <p14:creationId xmlns:p14="http://schemas.microsoft.com/office/powerpoint/2010/main" val="40591459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83DBEE6F-30A2-397D-29BB-7FFF2A3059E7}"/>
              </a:ext>
            </a:extLst>
          </p:cNvPr>
          <p:cNvSpPr>
            <a:spLocks noGrp="1"/>
          </p:cNvSpPr>
          <p:nvPr>
            <p:ph type="title"/>
          </p:nvPr>
        </p:nvSpPr>
        <p:spPr>
          <a:xfrm>
            <a:off x="718879" y="800392"/>
            <a:ext cx="7698523" cy="1212102"/>
          </a:xfrm>
        </p:spPr>
        <p:txBody>
          <a:bodyPr>
            <a:normAutofit/>
          </a:bodyPr>
          <a:lstStyle/>
          <a:p>
            <a:pPr>
              <a:spcBef>
                <a:spcPts val="750"/>
              </a:spcBef>
            </a:pPr>
            <a:br>
              <a:rPr lang="en-GB" sz="3500">
                <a:solidFill>
                  <a:srgbClr val="FFFFFF"/>
                </a:solidFill>
                <a:ea typeface="+mj-lt"/>
                <a:cs typeface="+mj-lt"/>
              </a:rPr>
            </a:br>
            <a:r>
              <a:rPr lang="en-GB" sz="3500">
                <a:solidFill>
                  <a:srgbClr val="FFFFFF"/>
                </a:solidFill>
                <a:ea typeface="+mj-lt"/>
                <a:cs typeface="+mj-lt"/>
              </a:rPr>
              <a:t>Why children commit crime</a:t>
            </a:r>
            <a:endParaRPr lang="en-US" sz="3500">
              <a:solidFill>
                <a:srgbClr val="FFFFFF"/>
              </a:solidFill>
              <a:cs typeface="Calibri Light"/>
            </a:endParaRPr>
          </a:p>
          <a:p>
            <a:endParaRPr lang="en-GB" sz="3500">
              <a:solidFill>
                <a:srgbClr val="FFFFFF"/>
              </a:solidFill>
              <a:cs typeface="Calibri Light"/>
            </a:endParaRPr>
          </a:p>
        </p:txBody>
      </p:sp>
      <p:sp>
        <p:nvSpPr>
          <p:cNvPr id="3" name="Content Placeholder 2">
            <a:extLst>
              <a:ext uri="{FF2B5EF4-FFF2-40B4-BE49-F238E27FC236}">
                <a16:creationId xmlns:a16="http://schemas.microsoft.com/office/drawing/2014/main" id="{7F4B1381-DB3D-8C6F-02BA-89814C0D6CDE}"/>
              </a:ext>
            </a:extLst>
          </p:cNvPr>
          <p:cNvSpPr>
            <a:spLocks noGrp="1"/>
          </p:cNvSpPr>
          <p:nvPr>
            <p:ph idx="1"/>
          </p:nvPr>
        </p:nvSpPr>
        <p:spPr>
          <a:xfrm>
            <a:off x="1025718" y="2490436"/>
            <a:ext cx="7281746" cy="3567173"/>
          </a:xfrm>
        </p:spPr>
        <p:txBody>
          <a:bodyPr vert="horz" lIns="91440" tIns="45720" rIns="91440" bIns="45720" rtlCol="0" anchor="ctr">
            <a:normAutofit/>
          </a:bodyPr>
          <a:lstStyle/>
          <a:p>
            <a:r>
              <a:rPr lang="en-GB">
                <a:ea typeface="+mn-lt"/>
                <a:cs typeface="+mn-lt"/>
              </a:rPr>
              <a:t>There is generally no simple reason why children offend</a:t>
            </a:r>
          </a:p>
          <a:p>
            <a:r>
              <a:rPr lang="en-GB">
                <a:ea typeface="+mn-lt"/>
                <a:cs typeface="+mn-lt"/>
              </a:rPr>
              <a:t>ID certain circumstances can cause to commit crime such as:</a:t>
            </a:r>
            <a:endParaRPr lang="en-GB">
              <a:cs typeface="Calibri"/>
            </a:endParaRPr>
          </a:p>
          <a:p>
            <a:r>
              <a:rPr lang="en-GB">
                <a:ea typeface="+mn-lt"/>
                <a:cs typeface="+mn-lt"/>
              </a:rPr>
              <a:t>not doing well in school / truanting from school</a:t>
            </a:r>
            <a:endParaRPr lang="en-GB"/>
          </a:p>
          <a:p>
            <a:r>
              <a:rPr lang="en-GB">
                <a:ea typeface="+mn-lt"/>
                <a:cs typeface="+mn-lt"/>
              </a:rPr>
              <a:t>difficult family relationships</a:t>
            </a:r>
            <a:endParaRPr lang="en-GB"/>
          </a:p>
          <a:p>
            <a:r>
              <a:rPr lang="en-GB">
                <a:ea typeface="+mn-lt"/>
                <a:cs typeface="+mn-lt"/>
              </a:rPr>
              <a:t>lack of boundaries and parental supervision</a:t>
            </a:r>
            <a:endParaRPr lang="en-GB"/>
          </a:p>
          <a:p>
            <a:r>
              <a:rPr lang="en-GB">
                <a:ea typeface="+mn-lt"/>
                <a:cs typeface="+mn-lt"/>
              </a:rPr>
              <a:t>having friends who commit crime</a:t>
            </a:r>
            <a:endParaRPr lang="en-GB"/>
          </a:p>
          <a:p>
            <a:r>
              <a:rPr lang="en-GB">
                <a:ea typeface="+mn-lt"/>
                <a:cs typeface="+mn-lt"/>
              </a:rPr>
              <a:t>drug and alcohol misuse</a:t>
            </a:r>
            <a:endParaRPr lang="en-GB"/>
          </a:p>
          <a:p>
            <a:r>
              <a:rPr lang="en-GB">
                <a:ea typeface="+mn-lt"/>
                <a:cs typeface="+mn-lt"/>
              </a:rPr>
              <a:t>mental health issues, such as attention deficient and hyperactivity disorder (ADHD)</a:t>
            </a:r>
            <a:endParaRPr lang="en-GB"/>
          </a:p>
          <a:p>
            <a:endParaRPr lang="en-GB">
              <a:cs typeface="Calibri"/>
            </a:endParaRPr>
          </a:p>
        </p:txBody>
      </p:sp>
    </p:spTree>
    <p:extLst>
      <p:ext uri="{BB962C8B-B14F-4D97-AF65-F5344CB8AC3E}">
        <p14:creationId xmlns:p14="http://schemas.microsoft.com/office/powerpoint/2010/main" val="9378767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F4CBFA-B385-4B16-B63B-29D40EBF73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698CE04-5039-4B4D-B676-5DDF9467EA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5037" y="563918"/>
            <a:ext cx="3122981" cy="5978614"/>
            <a:chOff x="7513372" y="803186"/>
            <a:chExt cx="4163968" cy="5978614"/>
          </a:xfrm>
        </p:grpSpPr>
        <p:sp>
          <p:nvSpPr>
            <p:cNvPr id="11" name="Freeform 6">
              <a:extLst>
                <a:ext uri="{FF2B5EF4-FFF2-40B4-BE49-F238E27FC236}">
                  <a16:creationId xmlns:a16="http://schemas.microsoft.com/office/drawing/2014/main" id="{A5B7FFC8-6FAA-4120-AC51-F1C9C825A0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FF5B224B-4446-4B75-8B12-7FAFA8ED83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807611F-497E-428E-9B8B-0192C78970C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5876329" y="1132517"/>
            <a:ext cx="2434882" cy="4367531"/>
          </a:xfrm>
        </p:spPr>
        <p:txBody>
          <a:bodyPr>
            <a:normAutofit/>
          </a:bodyPr>
          <a:lstStyle/>
          <a:p>
            <a:r>
              <a:rPr lang="en-GB">
                <a:solidFill>
                  <a:srgbClr val="FFFFFF"/>
                </a:solidFill>
              </a:rPr>
              <a:t>Role of Parents </a:t>
            </a:r>
          </a:p>
        </p:txBody>
      </p:sp>
      <p:sp>
        <p:nvSpPr>
          <p:cNvPr id="3" name="Content Placeholder 2"/>
          <p:cNvSpPr>
            <a:spLocks noGrp="1"/>
          </p:cNvSpPr>
          <p:nvPr>
            <p:ph idx="1"/>
          </p:nvPr>
        </p:nvSpPr>
        <p:spPr>
          <a:xfrm>
            <a:off x="628650" y="298633"/>
            <a:ext cx="4725731" cy="5949038"/>
          </a:xfrm>
        </p:spPr>
        <p:txBody>
          <a:bodyPr vert="horz" lIns="91440" tIns="45720" rIns="91440" bIns="45720" rtlCol="0" anchor="ctr">
            <a:noAutofit/>
          </a:bodyPr>
          <a:lstStyle/>
          <a:p>
            <a:r>
              <a:rPr lang="en-GB" sz="2000"/>
              <a:t>Relationships and primary care settings shape us as children, young people and to parents</a:t>
            </a:r>
            <a:endParaRPr lang="en-GB" sz="2000">
              <a:cs typeface="Calibri"/>
            </a:endParaRPr>
          </a:p>
          <a:p>
            <a:r>
              <a:rPr lang="en-GB" sz="2000"/>
              <a:t>See parents acting in a way -  reflection in children</a:t>
            </a:r>
            <a:endParaRPr lang="en-GB" sz="2000">
              <a:cs typeface="Calibri"/>
            </a:endParaRPr>
          </a:p>
          <a:p>
            <a:r>
              <a:rPr lang="en-GB" sz="2000"/>
              <a:t>Absent parents</a:t>
            </a:r>
            <a:endParaRPr lang="en-GB" sz="2000">
              <a:cs typeface="Calibri"/>
            </a:endParaRPr>
          </a:p>
          <a:p>
            <a:r>
              <a:rPr lang="en-GB" sz="2000"/>
              <a:t>Unemployment &amp; benefits</a:t>
            </a:r>
            <a:endParaRPr lang="en-GB" sz="2000">
              <a:cs typeface="Calibri"/>
            </a:endParaRPr>
          </a:p>
          <a:p>
            <a:r>
              <a:rPr lang="en-GB" sz="2000"/>
              <a:t>Young pregnancies/ Poor child-rearing methods. </a:t>
            </a:r>
            <a:endParaRPr lang="en-GB" sz="2000">
              <a:cs typeface="Calibri" panose="020F0502020204030204"/>
            </a:endParaRPr>
          </a:p>
          <a:p>
            <a:r>
              <a:rPr lang="en-GB" sz="2000">
                <a:ea typeface="+mn-lt"/>
                <a:cs typeface="+mn-lt"/>
              </a:rPr>
              <a:t>Children are much less likely to get into trouble if their parents:</a:t>
            </a:r>
            <a:endParaRPr lang="en-GB" sz="2000">
              <a:cs typeface="Calibri"/>
            </a:endParaRPr>
          </a:p>
          <a:p>
            <a:r>
              <a:rPr lang="en-GB" sz="2000">
                <a:ea typeface="+mn-lt"/>
                <a:cs typeface="+mn-lt"/>
              </a:rPr>
              <a:t>have a good relationship with them and can talk openly with them</a:t>
            </a:r>
            <a:endParaRPr lang="en-GB" sz="2000">
              <a:cs typeface="Calibri"/>
            </a:endParaRPr>
          </a:p>
          <a:p>
            <a:r>
              <a:rPr lang="en-GB" sz="2000">
                <a:ea typeface="+mn-lt"/>
                <a:cs typeface="+mn-lt"/>
              </a:rPr>
              <a:t>can agree sensible clear rules and encourage them to stick to them as much as possible</a:t>
            </a:r>
            <a:endParaRPr lang="en-GB" sz="2000">
              <a:cs typeface="Calibri"/>
            </a:endParaRPr>
          </a:p>
          <a:p>
            <a:r>
              <a:rPr lang="en-GB" sz="2000">
                <a:ea typeface="+mn-lt"/>
                <a:cs typeface="+mn-lt"/>
              </a:rPr>
              <a:t>know where they are and what they are up to</a:t>
            </a:r>
            <a:endParaRPr lang="en-GB" sz="2000">
              <a:cs typeface="Calibri" panose="020F0502020204030204"/>
            </a:endParaRPr>
          </a:p>
          <a:p>
            <a:endParaRPr lang="en-GB" sz="2000">
              <a:cs typeface="Calibri" panose="020F0502020204030204"/>
            </a:endParaRPr>
          </a:p>
        </p:txBody>
      </p:sp>
    </p:spTree>
    <p:extLst>
      <p:ext uri="{BB962C8B-B14F-4D97-AF65-F5344CB8AC3E}">
        <p14:creationId xmlns:p14="http://schemas.microsoft.com/office/powerpoint/2010/main" val="4714712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718879" y="800392"/>
            <a:ext cx="7698523" cy="1212102"/>
          </a:xfrm>
        </p:spPr>
        <p:txBody>
          <a:bodyPr>
            <a:normAutofit/>
          </a:bodyPr>
          <a:lstStyle/>
          <a:p>
            <a:r>
              <a:rPr lang="en-GB" sz="3500">
                <a:solidFill>
                  <a:srgbClr val="FFFFFF"/>
                </a:solidFill>
              </a:rPr>
              <a:t>Roles of School</a:t>
            </a:r>
          </a:p>
        </p:txBody>
      </p:sp>
      <p:sp>
        <p:nvSpPr>
          <p:cNvPr id="3" name="Content Placeholder 2"/>
          <p:cNvSpPr>
            <a:spLocks noGrp="1"/>
          </p:cNvSpPr>
          <p:nvPr>
            <p:ph idx="1"/>
          </p:nvPr>
        </p:nvSpPr>
        <p:spPr>
          <a:xfrm>
            <a:off x="1025718" y="2490436"/>
            <a:ext cx="7281746" cy="3567173"/>
          </a:xfrm>
        </p:spPr>
        <p:txBody>
          <a:bodyPr vert="horz" lIns="91440" tIns="45720" rIns="91440" bIns="45720" rtlCol="0" anchor="ctr">
            <a:normAutofit/>
          </a:bodyPr>
          <a:lstStyle/>
          <a:p>
            <a:r>
              <a:rPr lang="en-GB"/>
              <a:t>Inadequate transition to school</a:t>
            </a:r>
          </a:p>
          <a:p>
            <a:r>
              <a:rPr lang="en-GB"/>
              <a:t>An unhealthy school climate</a:t>
            </a:r>
          </a:p>
          <a:p>
            <a:r>
              <a:rPr lang="en-GB"/>
              <a:t>Schools' contribution to academic failure</a:t>
            </a:r>
          </a:p>
          <a:p>
            <a:r>
              <a:rPr lang="en-GB"/>
              <a:t>Anti-social peer relationships formed at school</a:t>
            </a:r>
          </a:p>
          <a:p>
            <a:r>
              <a:rPr lang="en-GB"/>
              <a:t>Negative relationships between students and school personnel</a:t>
            </a:r>
          </a:p>
          <a:p>
            <a:r>
              <a:rPr lang="en-GB"/>
              <a:t>School policy abuse or victims</a:t>
            </a:r>
          </a:p>
          <a:p>
            <a:r>
              <a:rPr lang="en-GB">
                <a:cs typeface="Calibri"/>
              </a:rPr>
              <a:t>Parents interest in school life and encourages children to go to school</a:t>
            </a:r>
          </a:p>
        </p:txBody>
      </p:sp>
    </p:spTree>
    <p:extLst>
      <p:ext uri="{BB962C8B-B14F-4D97-AF65-F5344CB8AC3E}">
        <p14:creationId xmlns:p14="http://schemas.microsoft.com/office/powerpoint/2010/main" val="22563189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718879" y="800392"/>
            <a:ext cx="7698523" cy="1212102"/>
          </a:xfrm>
        </p:spPr>
        <p:txBody>
          <a:bodyPr>
            <a:normAutofit/>
          </a:bodyPr>
          <a:lstStyle/>
          <a:p>
            <a:r>
              <a:rPr lang="en-GB" sz="3500">
                <a:solidFill>
                  <a:srgbClr val="FFFFFF"/>
                </a:solidFill>
              </a:rPr>
              <a:t>Community</a:t>
            </a:r>
          </a:p>
        </p:txBody>
      </p:sp>
      <p:sp>
        <p:nvSpPr>
          <p:cNvPr id="3" name="Content Placeholder 2"/>
          <p:cNvSpPr>
            <a:spLocks noGrp="1"/>
          </p:cNvSpPr>
          <p:nvPr>
            <p:ph idx="1"/>
          </p:nvPr>
        </p:nvSpPr>
        <p:spPr>
          <a:xfrm>
            <a:off x="1025718" y="2490436"/>
            <a:ext cx="7281746" cy="3567173"/>
          </a:xfrm>
        </p:spPr>
        <p:txBody>
          <a:bodyPr vert="horz" lIns="91440" tIns="45720" rIns="91440" bIns="45720" rtlCol="0" anchor="ctr">
            <a:normAutofit/>
          </a:bodyPr>
          <a:lstStyle/>
          <a:p>
            <a:r>
              <a:rPr lang="en-GB"/>
              <a:t>Austerity</a:t>
            </a:r>
            <a:endParaRPr lang="en-GB">
              <a:cs typeface="Calibri" panose="020F0502020204030204"/>
            </a:endParaRPr>
          </a:p>
          <a:p>
            <a:pPr lvl="1"/>
            <a:r>
              <a:rPr lang="en-GB" sz="2100"/>
              <a:t>Cuts in services</a:t>
            </a:r>
          </a:p>
          <a:p>
            <a:r>
              <a:rPr lang="en-GB"/>
              <a:t>Attitudes</a:t>
            </a:r>
          </a:p>
          <a:p>
            <a:pPr lvl="1"/>
            <a:r>
              <a:rPr lang="en-GB" sz="2100"/>
              <a:t>From those living in the community </a:t>
            </a:r>
          </a:p>
          <a:p>
            <a:r>
              <a:rPr lang="en-GB"/>
              <a:t>Antisocial Behaviour</a:t>
            </a:r>
          </a:p>
          <a:p>
            <a:pPr lvl="1"/>
            <a:r>
              <a:rPr lang="en-GB" sz="2100"/>
              <a:t>Peer pressure</a:t>
            </a:r>
          </a:p>
          <a:p>
            <a:r>
              <a:rPr lang="en-GB"/>
              <a:t>Poverty </a:t>
            </a:r>
          </a:p>
          <a:p>
            <a:r>
              <a:rPr lang="en-GB">
                <a:cs typeface="Calibri" panose="020F0502020204030204"/>
              </a:rPr>
              <a:t>Services – access to leisure facilities / youth clubs</a:t>
            </a:r>
          </a:p>
          <a:p>
            <a:r>
              <a:rPr lang="en-GB">
                <a:ea typeface="+mn-lt"/>
                <a:cs typeface="+mn-lt"/>
              </a:rPr>
              <a:t>Parents encourage engagement  in groups. </a:t>
            </a:r>
            <a:endParaRPr lang="en-GB">
              <a:cs typeface="Calibri" panose="020F0502020204030204"/>
            </a:endParaRPr>
          </a:p>
          <a:p>
            <a:endParaRPr lang="en-GB">
              <a:ea typeface="+mn-lt"/>
              <a:cs typeface="+mn-lt"/>
            </a:endParaRPr>
          </a:p>
          <a:p>
            <a:endParaRPr lang="en-GB">
              <a:cs typeface="Calibri" panose="020F0502020204030204"/>
            </a:endParaRPr>
          </a:p>
        </p:txBody>
      </p:sp>
    </p:spTree>
    <p:extLst>
      <p:ext uri="{BB962C8B-B14F-4D97-AF65-F5344CB8AC3E}">
        <p14:creationId xmlns:p14="http://schemas.microsoft.com/office/powerpoint/2010/main" val="20826051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E7AC8-4F03-48D9-A0CF-E72B542E9667}"/>
              </a:ext>
            </a:extLst>
          </p:cNvPr>
          <p:cNvSpPr>
            <a:spLocks noGrp="1"/>
          </p:cNvSpPr>
          <p:nvPr>
            <p:ph type="title"/>
          </p:nvPr>
        </p:nvSpPr>
        <p:spPr/>
        <p:txBody>
          <a:bodyPr/>
          <a:lstStyle/>
          <a:p>
            <a:r>
              <a:rPr lang="en-GB"/>
              <a:t>Venables &amp; Thompson</a:t>
            </a:r>
          </a:p>
        </p:txBody>
      </p:sp>
      <p:pic>
        <p:nvPicPr>
          <p:cNvPr id="4" name="Content Placeholder 3">
            <a:extLst>
              <a:ext uri="{FF2B5EF4-FFF2-40B4-BE49-F238E27FC236}">
                <a16:creationId xmlns:a16="http://schemas.microsoft.com/office/drawing/2014/main" id="{BDD37400-85F2-4290-B505-8AD1A782A3DA}"/>
              </a:ext>
            </a:extLst>
          </p:cNvPr>
          <p:cNvPicPr>
            <a:picLocks noGrp="1" noChangeAspect="1"/>
          </p:cNvPicPr>
          <p:nvPr>
            <p:ph idx="1"/>
          </p:nvPr>
        </p:nvPicPr>
        <p:blipFill>
          <a:blip r:embed="rId3"/>
          <a:stretch>
            <a:fillRect/>
          </a:stretch>
        </p:blipFill>
        <p:spPr>
          <a:xfrm>
            <a:off x="1306286" y="1710524"/>
            <a:ext cx="6702250" cy="3633990"/>
          </a:xfrm>
          <a:prstGeom prst="rect">
            <a:avLst/>
          </a:prstGeom>
        </p:spPr>
      </p:pic>
    </p:spTree>
    <p:extLst>
      <p:ext uri="{BB962C8B-B14F-4D97-AF65-F5344CB8AC3E}">
        <p14:creationId xmlns:p14="http://schemas.microsoft.com/office/powerpoint/2010/main" val="12924400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458EE-7219-4FA1-0D98-D0CEF1A0CB15}"/>
              </a:ext>
            </a:extLst>
          </p:cNvPr>
          <p:cNvSpPr>
            <a:spLocks noGrp="1"/>
          </p:cNvSpPr>
          <p:nvPr>
            <p:ph type="title"/>
          </p:nvPr>
        </p:nvSpPr>
        <p:spPr>
          <a:xfrm>
            <a:off x="628650" y="365126"/>
            <a:ext cx="7886700" cy="315911"/>
          </a:xfrm>
        </p:spPr>
        <p:txBody>
          <a:bodyPr>
            <a:normAutofit fontScale="90000"/>
          </a:bodyPr>
          <a:lstStyle/>
          <a:p>
            <a:r>
              <a:rPr lang="en-GB" sz="2800"/>
              <a:t>Thompson and Venables</a:t>
            </a:r>
          </a:p>
        </p:txBody>
      </p:sp>
      <p:sp>
        <p:nvSpPr>
          <p:cNvPr id="3" name="Content Placeholder 2">
            <a:extLst>
              <a:ext uri="{FF2B5EF4-FFF2-40B4-BE49-F238E27FC236}">
                <a16:creationId xmlns:a16="http://schemas.microsoft.com/office/drawing/2014/main" id="{E63D7975-4FEF-46BC-7527-7BD0298B9FFC}"/>
              </a:ext>
            </a:extLst>
          </p:cNvPr>
          <p:cNvSpPr>
            <a:spLocks noGrp="1"/>
          </p:cNvSpPr>
          <p:nvPr>
            <p:ph sz="half" idx="1"/>
          </p:nvPr>
        </p:nvSpPr>
        <p:spPr>
          <a:xfrm>
            <a:off x="628650" y="1097280"/>
            <a:ext cx="3886200" cy="5079683"/>
          </a:xfrm>
        </p:spPr>
        <p:txBody>
          <a:bodyPr vert="horz" lIns="91440" tIns="45720" rIns="91440" bIns="45720" rtlCol="0" anchor="t">
            <a:normAutofit fontScale="85000" lnSpcReduction="10000"/>
          </a:bodyPr>
          <a:lstStyle/>
          <a:p>
            <a:r>
              <a:rPr lang="en-GB" sz="2000"/>
              <a:t>Thompson was child  5 out of 7 children.</a:t>
            </a:r>
            <a:endParaRPr lang="en-GB" sz="2000">
              <a:cs typeface="Calibri" panose="020F0502020204030204"/>
            </a:endParaRPr>
          </a:p>
          <a:p>
            <a:r>
              <a:rPr lang="en-GB" sz="2000"/>
              <a:t>Difficult child</a:t>
            </a:r>
          </a:p>
          <a:p>
            <a:r>
              <a:rPr lang="en-GB" sz="2000"/>
              <a:t>Dad walked out of home 5yrs. before murders. </a:t>
            </a:r>
          </a:p>
          <a:p>
            <a:r>
              <a:rPr lang="en-GB" sz="2000"/>
              <a:t>Mum often found in pubs rather than looking after the children in her chaotic home.</a:t>
            </a:r>
          </a:p>
          <a:p>
            <a:r>
              <a:rPr lang="en-GB" sz="2000"/>
              <a:t>Social Services were involved but not enough to be taken away.</a:t>
            </a:r>
          </a:p>
          <a:p>
            <a:r>
              <a:rPr lang="en-GB" sz="2000"/>
              <a:t>Serious violent incidents happened at home – (battering, torture, biting)</a:t>
            </a:r>
          </a:p>
          <a:p>
            <a:r>
              <a:rPr lang="en-GB" sz="2000"/>
              <a:t>Mum took one son to Police station after he had threatened his older brother with a knife. </a:t>
            </a:r>
          </a:p>
          <a:p>
            <a:r>
              <a:rPr lang="en-GB" sz="2000"/>
              <a:t>Child begged to be taken into care but on return to house tried to kill himself. </a:t>
            </a:r>
          </a:p>
          <a:p>
            <a:r>
              <a:rPr lang="en-GB" sz="2000">
                <a:cs typeface="Calibri" panose="020F0502020204030204"/>
              </a:rPr>
              <a:t>Poor education</a:t>
            </a:r>
          </a:p>
          <a:p>
            <a:r>
              <a:rPr lang="en-GB" sz="2000">
                <a:cs typeface="Calibri" panose="020F0502020204030204"/>
              </a:rPr>
              <a:t>Lack of engagement in community </a:t>
            </a:r>
          </a:p>
          <a:p>
            <a:endParaRPr lang="en-GB" sz="2000">
              <a:cs typeface="Calibri" panose="020F0502020204030204"/>
            </a:endParaRPr>
          </a:p>
          <a:p>
            <a:endParaRPr lang="en-GB">
              <a:cs typeface="Calibri" panose="020F0502020204030204"/>
            </a:endParaRPr>
          </a:p>
        </p:txBody>
      </p:sp>
      <p:sp>
        <p:nvSpPr>
          <p:cNvPr id="4" name="Content Placeholder 3">
            <a:extLst>
              <a:ext uri="{FF2B5EF4-FFF2-40B4-BE49-F238E27FC236}">
                <a16:creationId xmlns:a16="http://schemas.microsoft.com/office/drawing/2014/main" id="{14F89216-08F3-FC8A-4A2F-AD06CA7DE4DB}"/>
              </a:ext>
            </a:extLst>
          </p:cNvPr>
          <p:cNvSpPr>
            <a:spLocks noGrp="1"/>
          </p:cNvSpPr>
          <p:nvPr>
            <p:ph sz="half" idx="2"/>
          </p:nvPr>
        </p:nvSpPr>
        <p:spPr>
          <a:xfrm>
            <a:off x="4629150" y="1097280"/>
            <a:ext cx="3886200" cy="5079683"/>
          </a:xfrm>
        </p:spPr>
        <p:txBody>
          <a:bodyPr vert="horz" lIns="91440" tIns="45720" rIns="91440" bIns="45720" rtlCol="0" anchor="t">
            <a:normAutofit fontScale="85000" lnSpcReduction="10000"/>
          </a:bodyPr>
          <a:lstStyle/>
          <a:p>
            <a:r>
              <a:rPr lang="en-GB"/>
              <a:t>Venables parents separated but both looked after the children.</a:t>
            </a:r>
            <a:endParaRPr lang="en-GB">
              <a:cs typeface="Calibri"/>
            </a:endParaRPr>
          </a:p>
          <a:p>
            <a:r>
              <a:rPr lang="en-GB"/>
              <a:t>Siblings had learning difficulties</a:t>
            </a:r>
          </a:p>
          <a:p>
            <a:r>
              <a:rPr lang="en-GB"/>
              <a:t>Evidence of hyperactivity  </a:t>
            </a:r>
          </a:p>
          <a:p>
            <a:r>
              <a:rPr lang="en-GB"/>
              <a:t>Parents said he was weak – didn’t like to be liked or loved</a:t>
            </a:r>
          </a:p>
          <a:p>
            <a:r>
              <a:rPr lang="en-GB"/>
              <a:t>Feared Thompson older brothers</a:t>
            </a:r>
          </a:p>
          <a:p>
            <a:r>
              <a:rPr lang="en-GB"/>
              <a:t>Feared Mother </a:t>
            </a:r>
          </a:p>
          <a:p>
            <a:r>
              <a:rPr lang="en-GB">
                <a:cs typeface="Calibri" panose="020F0502020204030204"/>
              </a:rPr>
              <a:t>Poor education</a:t>
            </a:r>
          </a:p>
          <a:p>
            <a:r>
              <a:rPr lang="en-GB">
                <a:ea typeface="+mn-lt"/>
                <a:cs typeface="+mn-lt"/>
              </a:rPr>
              <a:t>Lack of engagement in community </a:t>
            </a:r>
          </a:p>
          <a:p>
            <a:endParaRPr lang="en-GB">
              <a:cs typeface="Calibri" panose="020F0502020204030204"/>
            </a:endParaRPr>
          </a:p>
          <a:p>
            <a:endParaRPr lang="en-GB">
              <a:cs typeface="Calibri" panose="020F0502020204030204"/>
            </a:endParaRPr>
          </a:p>
        </p:txBody>
      </p:sp>
    </p:spTree>
    <p:extLst>
      <p:ext uri="{BB962C8B-B14F-4D97-AF65-F5344CB8AC3E}">
        <p14:creationId xmlns:p14="http://schemas.microsoft.com/office/powerpoint/2010/main" val="39567878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A203437-703A-4E00-A8C0-91D328D6C7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FA9A7D-CE3E-49F1-9C70-5D2E2B6F4577}"/>
              </a:ext>
            </a:extLst>
          </p:cNvPr>
          <p:cNvSpPr>
            <a:spLocks noGrp="1"/>
          </p:cNvSpPr>
          <p:nvPr>
            <p:ph type="title"/>
          </p:nvPr>
        </p:nvSpPr>
        <p:spPr>
          <a:xfrm>
            <a:off x="441756" y="502400"/>
            <a:ext cx="2525379" cy="1818064"/>
          </a:xfrm>
        </p:spPr>
        <p:txBody>
          <a:bodyPr>
            <a:normAutofit/>
          </a:bodyPr>
          <a:lstStyle/>
          <a:p>
            <a:pPr algn="ctr"/>
            <a:r>
              <a:rPr lang="en-GB" sz="2400"/>
              <a:t>Media Image  </a:t>
            </a:r>
          </a:p>
        </p:txBody>
      </p:sp>
      <p:pic>
        <p:nvPicPr>
          <p:cNvPr id="4" name="Picture 4" descr="A picture containing text, newspaper&#10;&#10;Description automatically generated">
            <a:extLst>
              <a:ext uri="{FF2B5EF4-FFF2-40B4-BE49-F238E27FC236}">
                <a16:creationId xmlns:a16="http://schemas.microsoft.com/office/drawing/2014/main" id="{AA60161A-067E-9CCD-10EA-D64052B40B3C}"/>
              </a:ext>
            </a:extLst>
          </p:cNvPr>
          <p:cNvPicPr>
            <a:picLocks noChangeAspect="1"/>
          </p:cNvPicPr>
          <p:nvPr/>
        </p:nvPicPr>
        <p:blipFill rotWithShape="1">
          <a:blip r:embed="rId2"/>
          <a:srcRect t="8123"/>
          <a:stretch/>
        </p:blipFill>
        <p:spPr>
          <a:xfrm>
            <a:off x="3416427" y="6"/>
            <a:ext cx="5727572" cy="2762724"/>
          </a:xfrm>
          <a:prstGeom prst="rect">
            <a:avLst/>
          </a:prstGeom>
        </p:spPr>
      </p:pic>
      <p:sp>
        <p:nvSpPr>
          <p:cNvPr id="12" name="Rectangle 11">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2729"/>
            <a:ext cx="9144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5" name="Picture 5" descr="A picture containing text, newspaper&#10;&#10;Description automatically generated">
            <a:extLst>
              <a:ext uri="{FF2B5EF4-FFF2-40B4-BE49-F238E27FC236}">
                <a16:creationId xmlns:a16="http://schemas.microsoft.com/office/drawing/2014/main" id="{5EB90FC3-F20B-3579-6E09-ECAC5F2A7437}"/>
              </a:ext>
            </a:extLst>
          </p:cNvPr>
          <p:cNvPicPr>
            <a:picLocks noChangeAspect="1"/>
          </p:cNvPicPr>
          <p:nvPr/>
        </p:nvPicPr>
        <p:blipFill rotWithShape="1">
          <a:blip r:embed="rId3"/>
          <a:srcRect b="14057"/>
          <a:stretch/>
        </p:blipFill>
        <p:spPr>
          <a:xfrm>
            <a:off x="20" y="2826737"/>
            <a:ext cx="3424313" cy="4031263"/>
          </a:xfrm>
          <a:prstGeom prst="rect">
            <a:avLst/>
          </a:prstGeom>
        </p:spPr>
      </p:pic>
      <p:sp>
        <p:nvSpPr>
          <p:cNvPr id="3" name="Content Placeholder 2">
            <a:extLst>
              <a:ext uri="{FF2B5EF4-FFF2-40B4-BE49-F238E27FC236}">
                <a16:creationId xmlns:a16="http://schemas.microsoft.com/office/drawing/2014/main" id="{456E648A-7A72-4935-8011-CD1734919E59}"/>
              </a:ext>
            </a:extLst>
          </p:cNvPr>
          <p:cNvSpPr>
            <a:spLocks noGrp="1"/>
          </p:cNvSpPr>
          <p:nvPr>
            <p:ph idx="1"/>
          </p:nvPr>
        </p:nvSpPr>
        <p:spPr>
          <a:xfrm>
            <a:off x="4087224" y="2995133"/>
            <a:ext cx="4910673" cy="3624292"/>
          </a:xfrm>
        </p:spPr>
        <p:txBody>
          <a:bodyPr anchor="ctr">
            <a:normAutofit/>
          </a:bodyPr>
          <a:lstStyle/>
          <a:p>
            <a:r>
              <a:rPr lang="en-GB" sz="1800" dirty="0"/>
              <a:t>Determine to prove that they were evil.</a:t>
            </a:r>
            <a:endParaRPr lang="en-GB" sz="1800" dirty="0">
              <a:cs typeface="Calibri"/>
            </a:endParaRPr>
          </a:p>
          <a:p>
            <a:r>
              <a:rPr lang="en-GB" sz="1800" dirty="0"/>
              <a:t>Neighbours told of pigeons being killed.</a:t>
            </a:r>
            <a:endParaRPr lang="en-GB" sz="1800" dirty="0">
              <a:cs typeface="Calibri"/>
            </a:endParaRPr>
          </a:p>
          <a:p>
            <a:r>
              <a:rPr lang="en-GB" sz="1800" dirty="0"/>
              <a:t>Charity collection boxes being stolen</a:t>
            </a:r>
            <a:endParaRPr lang="en-GB" sz="1800" dirty="0">
              <a:cs typeface="Calibri"/>
            </a:endParaRPr>
          </a:p>
          <a:p>
            <a:r>
              <a:rPr lang="en-GB" sz="1800" dirty="0"/>
              <a:t>Assaulted children in the classroom</a:t>
            </a:r>
            <a:endParaRPr lang="en-GB" sz="1800" dirty="0">
              <a:cs typeface="Calibri"/>
            </a:endParaRPr>
          </a:p>
          <a:p>
            <a:r>
              <a:rPr lang="en-GB" sz="1800" dirty="0"/>
              <a:t>Bad parenting from broken homes with trashy TV</a:t>
            </a:r>
            <a:endParaRPr lang="en-GB" sz="1800" dirty="0">
              <a:cs typeface="Calibri"/>
            </a:endParaRPr>
          </a:p>
          <a:p>
            <a:r>
              <a:rPr lang="en-GB" sz="1800" dirty="0"/>
              <a:t>Thompson mum was portrayed as an alcoholic</a:t>
            </a:r>
            <a:endParaRPr lang="en-GB" sz="1800" dirty="0">
              <a:cs typeface="Calibri"/>
            </a:endParaRPr>
          </a:p>
          <a:p>
            <a:r>
              <a:rPr lang="en-GB" sz="1800" dirty="0"/>
              <a:t>Venables mum as ‘loose woman’ with many male friends</a:t>
            </a:r>
            <a:endParaRPr lang="en-GB" sz="1800" dirty="0">
              <a:cs typeface="Calibri"/>
            </a:endParaRPr>
          </a:p>
          <a:p>
            <a:r>
              <a:rPr lang="en-GB" sz="1800" b="1" i="1" dirty="0"/>
              <a:t>All contribute to the vacuum to offend</a:t>
            </a:r>
            <a:endParaRPr lang="en-GB" sz="1800" b="1" i="1">
              <a:cs typeface="Calibri"/>
            </a:endParaRPr>
          </a:p>
        </p:txBody>
      </p:sp>
      <p:sp>
        <p:nvSpPr>
          <p:cNvPr id="14" name="Rectangle 13">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429" y="3404996"/>
            <a:ext cx="6858002" cy="4800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Tree>
    <p:extLst>
      <p:ext uri="{BB962C8B-B14F-4D97-AF65-F5344CB8AC3E}">
        <p14:creationId xmlns:p14="http://schemas.microsoft.com/office/powerpoint/2010/main" val="31042301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ck with a love heart">
            <a:extLst>
              <a:ext uri="{FF2B5EF4-FFF2-40B4-BE49-F238E27FC236}">
                <a16:creationId xmlns:a16="http://schemas.microsoft.com/office/drawing/2014/main" id="{AF7BE6BC-E058-3545-278A-1C7BE3B154BE}"/>
              </a:ext>
            </a:extLst>
          </p:cNvPr>
          <p:cNvPicPr>
            <a:picLocks noChangeAspect="1"/>
          </p:cNvPicPr>
          <p:nvPr/>
        </p:nvPicPr>
        <p:blipFill rotWithShape="1">
          <a:blip r:embed="rId2"/>
          <a:srcRect l="33634" r="33085"/>
          <a:stretch/>
        </p:blipFill>
        <p:spPr>
          <a:xfrm>
            <a:off x="20" y="-2"/>
            <a:ext cx="4057627"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7647" y="-1"/>
            <a:ext cx="508635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4F0770-F226-4E67-9B19-8A6BD188A739}"/>
              </a:ext>
            </a:extLst>
          </p:cNvPr>
          <p:cNvSpPr>
            <a:spLocks noGrp="1"/>
          </p:cNvSpPr>
          <p:nvPr>
            <p:ph type="title"/>
          </p:nvPr>
        </p:nvSpPr>
        <p:spPr>
          <a:xfrm>
            <a:off x="4586487" y="405685"/>
            <a:ext cx="4098726" cy="1559301"/>
          </a:xfrm>
        </p:spPr>
        <p:txBody>
          <a:bodyPr>
            <a:normAutofit/>
          </a:bodyPr>
          <a:lstStyle/>
          <a:p>
            <a:r>
              <a:rPr lang="en-GB" sz="3500"/>
              <a:t>Mothers also guilty </a:t>
            </a:r>
          </a:p>
        </p:txBody>
      </p:sp>
      <p:sp>
        <p:nvSpPr>
          <p:cNvPr id="3" name="Content Placeholder 2">
            <a:extLst>
              <a:ext uri="{FF2B5EF4-FFF2-40B4-BE49-F238E27FC236}">
                <a16:creationId xmlns:a16="http://schemas.microsoft.com/office/drawing/2014/main" id="{1B3A0BDD-6006-45D3-B4AC-208F184BCA97}"/>
              </a:ext>
            </a:extLst>
          </p:cNvPr>
          <p:cNvSpPr>
            <a:spLocks noGrp="1"/>
          </p:cNvSpPr>
          <p:nvPr>
            <p:ph idx="1"/>
          </p:nvPr>
        </p:nvSpPr>
        <p:spPr>
          <a:xfrm>
            <a:off x="4586487" y="2743200"/>
            <a:ext cx="3935505" cy="3496878"/>
          </a:xfrm>
        </p:spPr>
        <p:txBody>
          <a:bodyPr anchor="ctr">
            <a:normAutofit/>
          </a:bodyPr>
          <a:lstStyle/>
          <a:p>
            <a:r>
              <a:rPr lang="en-GB" sz="1700"/>
              <a:t>Parents of Thompson and Venables could were also on trial - </a:t>
            </a:r>
            <a:r>
              <a:rPr lang="en-GB" sz="1700" b="1"/>
              <a:t>that the blame for this terrible murder was placed at the door of their shambolic households.</a:t>
            </a:r>
          </a:p>
          <a:p>
            <a:r>
              <a:rPr lang="en-GB" sz="1700"/>
              <a:t>After the trial, Mr Justice Morland laid the moral responsibility squarely with the parents. He said a public debate about </a:t>
            </a:r>
            <a:r>
              <a:rPr lang="en-GB" sz="1700" b="1"/>
              <a:t>the parenting and family background of Thompson and Venables was required.</a:t>
            </a:r>
          </a:p>
          <a:p>
            <a:r>
              <a:rPr lang="en-GB" sz="1700"/>
              <a:t>A public decision on guilt – mugshots, CCTV images, family background was all unearthed. </a:t>
            </a:r>
          </a:p>
        </p:txBody>
      </p:sp>
    </p:spTree>
    <p:extLst>
      <p:ext uri="{BB962C8B-B14F-4D97-AF65-F5344CB8AC3E}">
        <p14:creationId xmlns:p14="http://schemas.microsoft.com/office/powerpoint/2010/main" val="37927823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F4CBFA-B385-4B16-B63B-29D40EBF73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698CE04-5039-4B4D-B676-5DDF9467EA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5037" y="563918"/>
            <a:ext cx="3122981" cy="5978614"/>
            <a:chOff x="7513372" y="803186"/>
            <a:chExt cx="4163968" cy="5978614"/>
          </a:xfrm>
        </p:grpSpPr>
        <p:sp>
          <p:nvSpPr>
            <p:cNvPr id="11" name="Freeform 6">
              <a:extLst>
                <a:ext uri="{FF2B5EF4-FFF2-40B4-BE49-F238E27FC236}">
                  <a16:creationId xmlns:a16="http://schemas.microsoft.com/office/drawing/2014/main" id="{A5B7FFC8-6FAA-4120-AC51-F1C9C825A0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FF5B224B-4446-4B75-8B12-7FAFA8ED83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807611F-497E-428E-9B8B-0192C78970C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B2604668-5861-4A5E-B393-DFF154235B33}"/>
              </a:ext>
            </a:extLst>
          </p:cNvPr>
          <p:cNvSpPr>
            <a:spLocks noGrp="1"/>
          </p:cNvSpPr>
          <p:nvPr>
            <p:ph type="title"/>
          </p:nvPr>
        </p:nvSpPr>
        <p:spPr>
          <a:xfrm>
            <a:off x="5876329" y="1132517"/>
            <a:ext cx="2434882" cy="4367531"/>
          </a:xfrm>
        </p:spPr>
        <p:txBody>
          <a:bodyPr>
            <a:normAutofit/>
          </a:bodyPr>
          <a:lstStyle/>
          <a:p>
            <a:r>
              <a:rPr lang="en-GB">
                <a:solidFill>
                  <a:srgbClr val="FFFFFF"/>
                </a:solidFill>
              </a:rPr>
              <a:t>Thompson and Venables</a:t>
            </a:r>
          </a:p>
        </p:txBody>
      </p:sp>
      <p:sp>
        <p:nvSpPr>
          <p:cNvPr id="3" name="Content Placeholder 2">
            <a:extLst>
              <a:ext uri="{FF2B5EF4-FFF2-40B4-BE49-F238E27FC236}">
                <a16:creationId xmlns:a16="http://schemas.microsoft.com/office/drawing/2014/main" id="{691B0383-A511-4682-B841-ABA90BB32312}"/>
              </a:ext>
            </a:extLst>
          </p:cNvPr>
          <p:cNvSpPr>
            <a:spLocks noGrp="1"/>
          </p:cNvSpPr>
          <p:nvPr>
            <p:ph idx="1"/>
          </p:nvPr>
        </p:nvSpPr>
        <p:spPr>
          <a:xfrm>
            <a:off x="628650" y="1132519"/>
            <a:ext cx="4725731" cy="4367530"/>
          </a:xfrm>
        </p:spPr>
        <p:txBody>
          <a:bodyPr anchor="ctr">
            <a:normAutofit/>
          </a:bodyPr>
          <a:lstStyle/>
          <a:p>
            <a:r>
              <a:rPr lang="en-GB"/>
              <a:t>Thompson remained stonily silent. </a:t>
            </a:r>
          </a:p>
          <a:p>
            <a:r>
              <a:rPr lang="en-GB"/>
              <a:t>Venables collapsed after his arrest and wept for days. </a:t>
            </a:r>
          </a:p>
          <a:p>
            <a:r>
              <a:rPr lang="en-GB"/>
              <a:t>Both boys were said to have suffered from post- traumatic stress disorder.</a:t>
            </a:r>
          </a:p>
          <a:p>
            <a:r>
              <a:rPr lang="en-GB"/>
              <a:t>Psychologist have not discovered why they killed that day</a:t>
            </a:r>
          </a:p>
          <a:p>
            <a:r>
              <a:rPr lang="en-GB"/>
              <a:t>Detective Roberts that day “I stared evil in the face. A match made in hell. They went out that day to kill and if had not been caught would have killed again. Pure evil”. </a:t>
            </a:r>
          </a:p>
        </p:txBody>
      </p:sp>
    </p:spTree>
    <p:extLst>
      <p:ext uri="{BB962C8B-B14F-4D97-AF65-F5344CB8AC3E}">
        <p14:creationId xmlns:p14="http://schemas.microsoft.com/office/powerpoint/2010/main" val="37408326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9D94D3F2-0486-4D75-AEC3-8532F4C469C5}"/>
              </a:ext>
            </a:extLst>
          </p:cNvPr>
          <p:cNvSpPr>
            <a:spLocks noGrp="1"/>
          </p:cNvSpPr>
          <p:nvPr>
            <p:ph type="title"/>
          </p:nvPr>
        </p:nvSpPr>
        <p:spPr>
          <a:xfrm>
            <a:off x="718879" y="800392"/>
            <a:ext cx="7698523" cy="1212102"/>
          </a:xfrm>
        </p:spPr>
        <p:txBody>
          <a:bodyPr>
            <a:normAutofit/>
          </a:bodyPr>
          <a:lstStyle/>
          <a:p>
            <a:r>
              <a:rPr lang="en-GB" sz="3500">
                <a:solidFill>
                  <a:srgbClr val="FFFFFF"/>
                </a:solidFill>
              </a:rPr>
              <a:t>The Trondheim case</a:t>
            </a:r>
          </a:p>
        </p:txBody>
      </p:sp>
      <p:sp>
        <p:nvSpPr>
          <p:cNvPr id="3" name="Content Placeholder 2">
            <a:extLst>
              <a:ext uri="{FF2B5EF4-FFF2-40B4-BE49-F238E27FC236}">
                <a16:creationId xmlns:a16="http://schemas.microsoft.com/office/drawing/2014/main" id="{6CFA9761-2AB4-4004-94EE-EC83E4B75840}"/>
              </a:ext>
            </a:extLst>
          </p:cNvPr>
          <p:cNvSpPr>
            <a:spLocks noGrp="1"/>
          </p:cNvSpPr>
          <p:nvPr>
            <p:ph idx="1"/>
          </p:nvPr>
        </p:nvSpPr>
        <p:spPr>
          <a:xfrm>
            <a:off x="1025718" y="2490436"/>
            <a:ext cx="7281746" cy="3567173"/>
          </a:xfrm>
        </p:spPr>
        <p:txBody>
          <a:bodyPr anchor="ctr">
            <a:normAutofit/>
          </a:bodyPr>
          <a:lstStyle/>
          <a:p>
            <a:r>
              <a:rPr lang="en-GB"/>
              <a:t>15 October 1994, in Trondheim, Norway five-year-old Silje Redergard was beaten to death by two little boys. </a:t>
            </a:r>
          </a:p>
          <a:p>
            <a:r>
              <a:rPr lang="en-GB"/>
              <a:t>Echoes the Bulger killing</a:t>
            </a:r>
          </a:p>
          <a:p>
            <a:r>
              <a:rPr lang="en-GB"/>
              <a:t>Parents were neighbours/children has played together before</a:t>
            </a:r>
          </a:p>
          <a:p>
            <a:r>
              <a:rPr lang="en-GB"/>
              <a:t>Trigger where the boys turned onto the girl punching, kicking and beating her with stones.</a:t>
            </a:r>
          </a:p>
          <a:p>
            <a:r>
              <a:rPr lang="en-GB"/>
              <a:t>They stripped her and ran away, leaving her to die in the snow.</a:t>
            </a:r>
          </a:p>
          <a:p>
            <a:r>
              <a:rPr lang="en-GB"/>
              <a:t>The difference was the way Norway dealt with the killing</a:t>
            </a:r>
          </a:p>
        </p:txBody>
      </p:sp>
    </p:spTree>
    <p:extLst>
      <p:ext uri="{BB962C8B-B14F-4D97-AF65-F5344CB8AC3E}">
        <p14:creationId xmlns:p14="http://schemas.microsoft.com/office/powerpoint/2010/main" val="5617881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EE90C51-4892-4DCE-B341-EC3BB79AEAA9}"/>
              </a:ext>
            </a:extLst>
          </p:cNvPr>
          <p:cNvSpPr>
            <a:spLocks noGrp="1"/>
          </p:cNvSpPr>
          <p:nvPr>
            <p:ph type="title"/>
          </p:nvPr>
        </p:nvSpPr>
        <p:spPr>
          <a:xfrm>
            <a:off x="718879" y="800392"/>
            <a:ext cx="7698523" cy="1212102"/>
          </a:xfrm>
        </p:spPr>
        <p:txBody>
          <a:bodyPr>
            <a:normAutofit/>
          </a:bodyPr>
          <a:lstStyle/>
          <a:p>
            <a:r>
              <a:rPr lang="en-GB" sz="3500" dirty="0">
                <a:solidFill>
                  <a:srgbClr val="FFFFFF"/>
                </a:solidFill>
                <a:ea typeface="+mj-lt"/>
                <a:cs typeface="+mj-lt"/>
              </a:rPr>
              <a:t>The Trondheim case</a:t>
            </a:r>
            <a:endParaRPr lang="en-GB" sz="3500" dirty="0">
              <a:ea typeface="+mj-lt"/>
              <a:cs typeface="+mj-lt"/>
            </a:endParaRPr>
          </a:p>
          <a:p>
            <a:endParaRPr lang="en-GB" sz="3500" dirty="0">
              <a:solidFill>
                <a:srgbClr val="FFFFFF"/>
              </a:solidFill>
              <a:cs typeface="Calibri Light"/>
            </a:endParaRPr>
          </a:p>
        </p:txBody>
      </p:sp>
      <p:sp>
        <p:nvSpPr>
          <p:cNvPr id="3" name="Content Placeholder 2">
            <a:extLst>
              <a:ext uri="{FF2B5EF4-FFF2-40B4-BE49-F238E27FC236}">
                <a16:creationId xmlns:a16="http://schemas.microsoft.com/office/drawing/2014/main" id="{8A8743F3-C821-4489-9DA9-F564606CC25D}"/>
              </a:ext>
            </a:extLst>
          </p:cNvPr>
          <p:cNvSpPr>
            <a:spLocks noGrp="1"/>
          </p:cNvSpPr>
          <p:nvPr>
            <p:ph idx="1"/>
          </p:nvPr>
        </p:nvSpPr>
        <p:spPr>
          <a:xfrm>
            <a:off x="1025718" y="2490436"/>
            <a:ext cx="7281746" cy="3567173"/>
          </a:xfrm>
        </p:spPr>
        <p:txBody>
          <a:bodyPr anchor="ctr">
            <a:normAutofit/>
          </a:bodyPr>
          <a:lstStyle/>
          <a:p>
            <a:pPr>
              <a:spcBef>
                <a:spcPts val="0"/>
              </a:spcBef>
              <a:spcAft>
                <a:spcPts val="600"/>
              </a:spcAft>
            </a:pPr>
            <a:r>
              <a:rPr lang="en-GB"/>
              <a:t>Norway, the age of criminal responsibility is 15</a:t>
            </a:r>
          </a:p>
          <a:p>
            <a:pPr>
              <a:spcBef>
                <a:spcPts val="0"/>
              </a:spcBef>
              <a:spcAft>
                <a:spcPts val="600"/>
              </a:spcAft>
            </a:pPr>
            <a:r>
              <a:rPr lang="en-GB"/>
              <a:t>Mum and Stepdad were blamed as the killers</a:t>
            </a:r>
          </a:p>
          <a:p>
            <a:pPr>
              <a:spcBef>
                <a:spcPts val="0"/>
              </a:spcBef>
              <a:spcAft>
                <a:spcPts val="600"/>
              </a:spcAft>
            </a:pPr>
            <a:r>
              <a:rPr lang="en-GB"/>
              <a:t>There was a lynch mob atmosphere but once they knew it was kids who killed the mob mood died down.  </a:t>
            </a:r>
          </a:p>
          <a:p>
            <a:pPr>
              <a:spcBef>
                <a:spcPts val="0"/>
              </a:spcBef>
              <a:spcAft>
                <a:spcPts val="600"/>
              </a:spcAft>
            </a:pPr>
            <a:r>
              <a:rPr lang="en-GB"/>
              <a:t>Very little in the Norwegian newspapers</a:t>
            </a:r>
          </a:p>
          <a:p>
            <a:pPr>
              <a:spcBef>
                <a:spcPts val="0"/>
              </a:spcBef>
              <a:spcAft>
                <a:spcPts val="600"/>
              </a:spcAft>
            </a:pPr>
            <a:r>
              <a:rPr lang="en-GB"/>
              <a:t>The names of the boys never given although they are known in the area. </a:t>
            </a:r>
          </a:p>
          <a:p>
            <a:pPr>
              <a:spcBef>
                <a:spcPts val="0"/>
              </a:spcBef>
              <a:spcAft>
                <a:spcPts val="600"/>
              </a:spcAft>
            </a:pPr>
            <a:r>
              <a:rPr lang="en-GB"/>
              <a:t>New schools the new parents were consulted about the new pupils.</a:t>
            </a:r>
          </a:p>
          <a:p>
            <a:pPr>
              <a:spcBef>
                <a:spcPts val="0"/>
              </a:spcBef>
              <a:spcAft>
                <a:spcPts val="600"/>
              </a:spcAft>
            </a:pPr>
            <a:r>
              <a:rPr lang="en-GB"/>
              <a:t>Whole care package in place for boys</a:t>
            </a:r>
          </a:p>
        </p:txBody>
      </p:sp>
    </p:spTree>
    <p:extLst>
      <p:ext uri="{BB962C8B-B14F-4D97-AF65-F5344CB8AC3E}">
        <p14:creationId xmlns:p14="http://schemas.microsoft.com/office/powerpoint/2010/main" val="8407290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13E1632-27C9-4736-A311-518AD512ABBC}"/>
              </a:ext>
            </a:extLst>
          </p:cNvPr>
          <p:cNvSpPr>
            <a:spLocks noGrp="1"/>
          </p:cNvSpPr>
          <p:nvPr>
            <p:ph type="title"/>
          </p:nvPr>
        </p:nvSpPr>
        <p:spPr>
          <a:xfrm>
            <a:off x="718879" y="800392"/>
            <a:ext cx="7698523" cy="1212102"/>
          </a:xfrm>
        </p:spPr>
        <p:txBody>
          <a:bodyPr>
            <a:normAutofit/>
          </a:bodyPr>
          <a:lstStyle/>
          <a:p>
            <a:r>
              <a:rPr lang="en-GB" sz="3500">
                <a:solidFill>
                  <a:srgbClr val="FFFFFF"/>
                </a:solidFill>
              </a:rPr>
              <a:t>Trondheim Adults</a:t>
            </a:r>
          </a:p>
        </p:txBody>
      </p:sp>
      <p:sp>
        <p:nvSpPr>
          <p:cNvPr id="3" name="Content Placeholder 2">
            <a:extLst>
              <a:ext uri="{FF2B5EF4-FFF2-40B4-BE49-F238E27FC236}">
                <a16:creationId xmlns:a16="http://schemas.microsoft.com/office/drawing/2014/main" id="{55647A32-5260-452D-8B78-EEDB9309521F}"/>
              </a:ext>
            </a:extLst>
          </p:cNvPr>
          <p:cNvSpPr>
            <a:spLocks noGrp="1"/>
          </p:cNvSpPr>
          <p:nvPr>
            <p:ph idx="1"/>
          </p:nvPr>
        </p:nvSpPr>
        <p:spPr>
          <a:xfrm>
            <a:off x="1025718" y="2490436"/>
            <a:ext cx="7281746" cy="3567173"/>
          </a:xfrm>
        </p:spPr>
        <p:txBody>
          <a:bodyPr anchor="ctr">
            <a:normAutofit/>
          </a:bodyPr>
          <a:lstStyle/>
          <a:p>
            <a:r>
              <a:rPr lang="en-GB"/>
              <a:t>18 can turn care down but can run up to aged 23</a:t>
            </a:r>
          </a:p>
          <a:p>
            <a:r>
              <a:rPr lang="en-GB"/>
              <a:t>Although all the support given one of the boys is homeless, has been in trouble, not coping, using drugs – ‘Living a nightmare’</a:t>
            </a:r>
          </a:p>
          <a:p>
            <a:r>
              <a:rPr lang="en-GB"/>
              <a:t>We've forgiven them for being children but we'll never forgive them for what they did. </a:t>
            </a:r>
          </a:p>
        </p:txBody>
      </p:sp>
    </p:spTree>
    <p:extLst>
      <p:ext uri="{BB962C8B-B14F-4D97-AF65-F5344CB8AC3E}">
        <p14:creationId xmlns:p14="http://schemas.microsoft.com/office/powerpoint/2010/main" val="30497282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8C253-EDF8-CF5F-8C38-9D7BE864CE29}"/>
              </a:ext>
            </a:extLst>
          </p:cNvPr>
          <p:cNvSpPr>
            <a:spLocks noGrp="1"/>
          </p:cNvSpPr>
          <p:nvPr>
            <p:ph type="title"/>
          </p:nvPr>
        </p:nvSpPr>
        <p:spPr>
          <a:xfrm>
            <a:off x="628650" y="365126"/>
            <a:ext cx="7886700" cy="554214"/>
          </a:xfrm>
        </p:spPr>
        <p:txBody>
          <a:bodyPr>
            <a:normAutofit/>
          </a:bodyPr>
          <a:lstStyle/>
          <a:p>
            <a:r>
              <a:rPr lang="en-GB" sz="2800" dirty="0">
                <a:cs typeface="Calibri Light"/>
              </a:rPr>
              <a:t>Youth Crime 2010 – Troubled Families </a:t>
            </a:r>
            <a:endParaRPr lang="en-GB" sz="2800" dirty="0"/>
          </a:p>
        </p:txBody>
      </p:sp>
      <p:graphicFrame>
        <p:nvGraphicFramePr>
          <p:cNvPr id="5" name="Content Placeholder 2">
            <a:extLst>
              <a:ext uri="{FF2B5EF4-FFF2-40B4-BE49-F238E27FC236}">
                <a16:creationId xmlns:a16="http://schemas.microsoft.com/office/drawing/2014/main" id="{5EE78932-1F69-8E0A-CD4E-991E2FAF1D38}"/>
              </a:ext>
            </a:extLst>
          </p:cNvPr>
          <p:cNvGraphicFramePr>
            <a:graphicFrameLocks noGrp="1"/>
          </p:cNvGraphicFramePr>
          <p:nvPr>
            <p:ph idx="1"/>
            <p:extLst>
              <p:ext uri="{D42A27DB-BD31-4B8C-83A1-F6EECF244321}">
                <p14:modId xmlns:p14="http://schemas.microsoft.com/office/powerpoint/2010/main" val="3131770003"/>
              </p:ext>
            </p:extLst>
          </p:nvPr>
        </p:nvGraphicFramePr>
        <p:xfrm>
          <a:off x="786801" y="1266408"/>
          <a:ext cx="7886700" cy="44915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85133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55076" y="687480"/>
            <a:ext cx="5591252" cy="548474"/>
          </a:xfrm>
        </p:spPr>
        <p:txBody>
          <a:bodyPr>
            <a:normAutofit fontScale="90000"/>
          </a:bodyPr>
          <a:lstStyle/>
          <a:p>
            <a:br>
              <a:rPr lang="en-GB" sz="2700"/>
            </a:br>
            <a:r>
              <a:rPr lang="en-GB" sz="2000"/>
              <a:t>History </a:t>
            </a:r>
            <a:r>
              <a:rPr lang="en-GB" sz="2000">
                <a:ea typeface="+mj-lt"/>
                <a:cs typeface="+mj-lt"/>
              </a:rPr>
              <a:t>Troubled Families Initiative  </a:t>
            </a:r>
          </a:p>
          <a:p>
            <a:endParaRPr lang="en-GB" sz="2700">
              <a:cs typeface="Calibri Light"/>
            </a:endParaRPr>
          </a:p>
        </p:txBody>
      </p:sp>
      <p:sp>
        <p:nvSpPr>
          <p:cNvPr id="3" name="Content Placeholder 2"/>
          <p:cNvSpPr>
            <a:spLocks noGrp="1"/>
          </p:cNvSpPr>
          <p:nvPr>
            <p:ph idx="1"/>
          </p:nvPr>
        </p:nvSpPr>
        <p:spPr>
          <a:xfrm>
            <a:off x="852321" y="1307793"/>
            <a:ext cx="5033221" cy="5254716"/>
          </a:xfrm>
        </p:spPr>
        <p:txBody>
          <a:bodyPr anchor="ctr">
            <a:normAutofit/>
          </a:bodyPr>
          <a:lstStyle/>
          <a:p>
            <a:r>
              <a:rPr lang="en-GB" sz="2000"/>
              <a:t>The Troubled Families programme was launched by the former PM Cameron in 2011. </a:t>
            </a:r>
            <a:endParaRPr lang="en-GB" sz="2000">
              <a:cs typeface="Calibri"/>
            </a:endParaRPr>
          </a:p>
          <a:p>
            <a:r>
              <a:rPr lang="en-GB" sz="2000"/>
              <a:t>In response to the 2011 riots and change the repeating generational patterns of poor parenting, abuse, violence, drug use, anti-social behaviour and crime in the most troubled families in the UK</a:t>
            </a:r>
            <a:endParaRPr lang="en-GB" sz="2000">
              <a:cs typeface="Calibri"/>
            </a:endParaRPr>
          </a:p>
          <a:p>
            <a:r>
              <a:rPr lang="en-GB" sz="2000" b="1" i="1"/>
              <a:t>“...these families are the source of a large proportion of the problems in society. Drug addiction. Alcohol abuse. Crime. A culture of disruption and irresponsibility that cascades down the generations... a small number of these families cost an extraordinary amount of money.”</a:t>
            </a:r>
            <a:r>
              <a:rPr lang="en-GB" sz="2000" i="1"/>
              <a:t>   Cameron, 2011 </a:t>
            </a:r>
            <a:r>
              <a:rPr lang="en-GB" sz="2000"/>
              <a:t> </a:t>
            </a:r>
            <a:endParaRPr lang="en-GB" sz="2000">
              <a:cs typeface="Calibri"/>
            </a:endParaRPr>
          </a:p>
        </p:txBody>
      </p:sp>
      <p:sp>
        <p:nvSpPr>
          <p:cNvPr id="9" name="Rectangle 8">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1" name="Oval 10">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4" name="Graphic 4" descr="Family with two children with solid fill">
            <a:extLst>
              <a:ext uri="{FF2B5EF4-FFF2-40B4-BE49-F238E27FC236}">
                <a16:creationId xmlns:a16="http://schemas.microsoft.com/office/drawing/2014/main" id="{FCAC103E-9AD9-45C6-F1FF-EB4628F03AB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23577015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910934" y="629266"/>
            <a:ext cx="4817137" cy="713320"/>
          </a:xfrm>
        </p:spPr>
        <p:txBody>
          <a:bodyPr>
            <a:normAutofit/>
          </a:bodyPr>
          <a:lstStyle/>
          <a:p>
            <a:r>
              <a:rPr lang="en-GB" sz="2000"/>
              <a:t>Troubled Families Initiative </a:t>
            </a:r>
            <a:endParaRPr lang="en-GB" sz="2000">
              <a:cs typeface="Calibri Light"/>
            </a:endParaRPr>
          </a:p>
        </p:txBody>
      </p:sp>
      <p:sp>
        <p:nvSpPr>
          <p:cNvPr id="10" name="Rectangle 9">
            <a:extLst>
              <a:ext uri="{FF2B5EF4-FFF2-40B4-BE49-F238E27FC236}">
                <a16:creationId xmlns:a16="http://schemas.microsoft.com/office/drawing/2014/main" id="{8E20FA99-AAAC-4AF3-9FAE-707420324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77006"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ounded Rectangle 9">
            <a:extLst>
              <a:ext uri="{FF2B5EF4-FFF2-40B4-BE49-F238E27FC236}">
                <a16:creationId xmlns:a16="http://schemas.microsoft.com/office/drawing/2014/main" id="{9573BE85-6043-4C3A-A7DD-483A0A5FB7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474" y="559407"/>
            <a:ext cx="275005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Graphic 4" descr="Family with two children with solid fill">
            <a:extLst>
              <a:ext uri="{FF2B5EF4-FFF2-40B4-BE49-F238E27FC236}">
                <a16:creationId xmlns:a16="http://schemas.microsoft.com/office/drawing/2014/main" id="{68C991BC-4A42-DCC5-782C-BB34828C051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71023" y="2261520"/>
            <a:ext cx="2334960" cy="2334960"/>
          </a:xfrm>
          <a:prstGeom prst="rect">
            <a:avLst/>
          </a:prstGeom>
          <a:effectLst/>
        </p:spPr>
      </p:pic>
      <p:sp>
        <p:nvSpPr>
          <p:cNvPr id="3" name="Content Placeholder 2"/>
          <p:cNvSpPr>
            <a:spLocks noGrp="1"/>
          </p:cNvSpPr>
          <p:nvPr>
            <p:ph idx="1"/>
          </p:nvPr>
        </p:nvSpPr>
        <p:spPr>
          <a:xfrm>
            <a:off x="3910935" y="1475117"/>
            <a:ext cx="4817136" cy="4748702"/>
          </a:xfrm>
        </p:spPr>
        <p:txBody>
          <a:bodyPr vert="horz" lIns="91440" tIns="45720" rIns="91440" bIns="45720" rtlCol="0" anchor="t">
            <a:normAutofit fontScale="92500"/>
          </a:bodyPr>
          <a:lstStyle/>
          <a:p>
            <a:r>
              <a:rPr lang="en-GB" sz="2000"/>
              <a:t>Troubled Families programme of targeted intervention for families with multiple problems, including crime, anti-social behaviour, truancy, unemployment, mental health problems and domestic abuse.</a:t>
            </a:r>
            <a:endParaRPr lang="en-GB" sz="2000">
              <a:cs typeface="Calibri"/>
            </a:endParaRPr>
          </a:p>
          <a:p>
            <a:r>
              <a:rPr lang="en-GB" sz="2000"/>
              <a:t>Local authorities identify ‘troubled families’ in their area and usually assign a key worker to act as a single point of contact.</a:t>
            </a:r>
            <a:endParaRPr lang="en-GB" sz="2000">
              <a:cs typeface="Calibri"/>
            </a:endParaRPr>
          </a:p>
          <a:p>
            <a:r>
              <a:rPr lang="en-GB" sz="2000"/>
              <a:t>Only happening in England.</a:t>
            </a:r>
            <a:endParaRPr lang="en-GB" sz="2000">
              <a:cs typeface="Calibri"/>
            </a:endParaRPr>
          </a:p>
          <a:p>
            <a:pPr fontAlgn="base"/>
            <a:r>
              <a:rPr lang="en-GB" sz="2000"/>
              <a:t>£448 million was allocated to the first phase 2012 to 2015. Local authorities worked with around 120,000 families, and ‘turned around’ 99%. </a:t>
            </a:r>
          </a:p>
          <a:p>
            <a:pPr fontAlgn="base"/>
            <a:r>
              <a:rPr lang="en-GB" sz="2000"/>
              <a:t>£920 million allocated  to second phase from 2015 to 2020, to help an additional 400,000 families. Report on successes out 2022.</a:t>
            </a:r>
            <a:endParaRPr lang="en-GB" sz="2000">
              <a:cs typeface="Calibri"/>
            </a:endParaRPr>
          </a:p>
        </p:txBody>
      </p:sp>
    </p:spTree>
    <p:extLst>
      <p:ext uri="{BB962C8B-B14F-4D97-AF65-F5344CB8AC3E}">
        <p14:creationId xmlns:p14="http://schemas.microsoft.com/office/powerpoint/2010/main" val="18538790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852321" y="287000"/>
            <a:ext cx="5033221" cy="5729170"/>
          </a:xfrm>
        </p:spPr>
        <p:txBody>
          <a:bodyPr anchor="ctr">
            <a:normAutofit/>
          </a:bodyPr>
          <a:lstStyle/>
          <a:p>
            <a:r>
              <a:rPr lang="en-GB" sz="2000"/>
              <a:t>Louise Casey Head of TF Service stated that:</a:t>
            </a:r>
            <a:endParaRPr lang="en-GB" sz="2000">
              <a:cs typeface="Calibri"/>
            </a:endParaRPr>
          </a:p>
          <a:p>
            <a:r>
              <a:rPr lang="en-GB" sz="2000" i="1"/>
              <a:t>“We are not running some cuddly social workers programme...we should be talking about things like shame and guilt...we have lost the ability to be judgmental because we worry about being seen as nasty to poor people”.</a:t>
            </a:r>
            <a:endParaRPr lang="en-GB" sz="2000" i="1">
              <a:cs typeface="Calibri"/>
            </a:endParaRPr>
          </a:p>
          <a:p>
            <a:endParaRPr lang="en-GB" sz="2000">
              <a:cs typeface="Calibri"/>
            </a:endParaRPr>
          </a:p>
          <a:p>
            <a:r>
              <a:rPr lang="en-GB" sz="2000"/>
              <a:t>Eric Pickles, (2012) then Communities Minister stated:</a:t>
            </a:r>
            <a:endParaRPr lang="en-GB" sz="2000">
              <a:cs typeface="Calibri"/>
            </a:endParaRPr>
          </a:p>
          <a:p>
            <a:r>
              <a:rPr lang="en-GB" sz="2000" i="1"/>
              <a:t>'We have sometimes run away from categorising, stigmatising, laying blame. We need a less understanding approach'.</a:t>
            </a:r>
            <a:endParaRPr lang="en-GB" sz="2000" i="1">
              <a:cs typeface="Calibri"/>
            </a:endParaRPr>
          </a:p>
          <a:p>
            <a:endParaRPr lang="en-GB" sz="2000">
              <a:cs typeface="Calibri"/>
            </a:endParaRPr>
          </a:p>
        </p:txBody>
      </p:sp>
      <p:sp>
        <p:nvSpPr>
          <p:cNvPr id="9" name="Rectangle 8">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1" name="Oval 10">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4" name="Graphic 4" descr="Family with two children with solid fill">
            <a:extLst>
              <a:ext uri="{FF2B5EF4-FFF2-40B4-BE49-F238E27FC236}">
                <a16:creationId xmlns:a16="http://schemas.microsoft.com/office/drawing/2014/main" id="{5B4B8BE5-1188-C641-7559-6B70E8010AA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626074" y="2984046"/>
            <a:ext cx="1143455" cy="1143455"/>
          </a:xfrm>
          <a:prstGeom prst="rect">
            <a:avLst/>
          </a:prstGeom>
        </p:spPr>
      </p:pic>
    </p:spTree>
    <p:extLst>
      <p:ext uri="{BB962C8B-B14F-4D97-AF65-F5344CB8AC3E}">
        <p14:creationId xmlns:p14="http://schemas.microsoft.com/office/powerpoint/2010/main" val="22678506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9633" name="Group 4"/>
          <p:cNvGrpSpPr>
            <a:grpSpLocks/>
          </p:cNvGrpSpPr>
          <p:nvPr/>
        </p:nvGrpSpPr>
        <p:grpSpPr bwMode="auto">
          <a:xfrm>
            <a:off x="434340" y="857250"/>
            <a:ext cx="8229600" cy="4779875"/>
            <a:chOff x="157" y="439"/>
            <a:chExt cx="5603" cy="3755"/>
          </a:xfrm>
        </p:grpSpPr>
        <p:sp>
          <p:nvSpPr>
            <p:cNvPr id="60419" name="Oval 3"/>
            <p:cNvSpPr>
              <a:spLocks noChangeArrowheads="1"/>
            </p:cNvSpPr>
            <p:nvPr/>
          </p:nvSpPr>
          <p:spPr bwMode="auto">
            <a:xfrm>
              <a:off x="157" y="1979"/>
              <a:ext cx="1769" cy="417"/>
            </a:xfrm>
            <a:prstGeom prst="ellipse">
              <a:avLst/>
            </a:prstGeom>
            <a:solidFill>
              <a:schemeClr val="bg2">
                <a:lumMod val="90000"/>
                <a:alpha val="60001"/>
              </a:schemeClr>
            </a:solidFill>
            <a:ln>
              <a:noFill/>
            </a:ln>
            <a:effectLst/>
          </p:spPr>
          <p:txBody>
            <a:bodyPr wrap="none" anchor="ctr"/>
            <a:lstStyle/>
            <a:p>
              <a:pPr algn="ctr">
                <a:defRPr/>
              </a:pPr>
              <a:r>
                <a:rPr lang="en-GB" sz="1050"/>
                <a:t>Mother has mental health problems</a:t>
              </a:r>
            </a:p>
          </p:txBody>
        </p:sp>
        <p:grpSp>
          <p:nvGrpSpPr>
            <p:cNvPr id="3" name="Group 6"/>
            <p:cNvGrpSpPr>
              <a:grpSpLocks/>
            </p:cNvGrpSpPr>
            <p:nvPr/>
          </p:nvGrpSpPr>
          <p:grpSpPr bwMode="auto">
            <a:xfrm>
              <a:off x="2426" y="1751"/>
              <a:ext cx="210" cy="813"/>
              <a:chOff x="969" y="3052"/>
              <a:chExt cx="196" cy="732"/>
            </a:xfrm>
            <a:solidFill>
              <a:srgbClr val="7030A0"/>
            </a:solidFill>
          </p:grpSpPr>
          <p:sp>
            <p:nvSpPr>
              <p:cNvPr id="60423" name="Oval 7"/>
              <p:cNvSpPr>
                <a:spLocks noChangeArrowheads="1"/>
              </p:cNvSpPr>
              <p:nvPr/>
            </p:nvSpPr>
            <p:spPr bwMode="auto">
              <a:xfrm>
                <a:off x="975" y="3052"/>
                <a:ext cx="181" cy="181"/>
              </a:xfrm>
              <a:prstGeom prst="ellipse">
                <a:avLst/>
              </a:prstGeom>
              <a:grpFill/>
              <a:ln>
                <a:noFill/>
              </a:ln>
              <a:effectLst/>
            </p:spPr>
            <p:txBody>
              <a:bodyPr wrap="none" anchor="ctr"/>
              <a:lstStyle/>
              <a:p>
                <a:pPr>
                  <a:defRPr/>
                </a:pPr>
                <a:endParaRPr lang="en-GB" sz="1350"/>
              </a:p>
            </p:txBody>
          </p:sp>
          <p:sp>
            <p:nvSpPr>
              <p:cNvPr id="60424" name="Rectangle 8"/>
              <p:cNvSpPr>
                <a:spLocks noChangeArrowheads="1"/>
              </p:cNvSpPr>
              <p:nvPr/>
            </p:nvSpPr>
            <p:spPr bwMode="auto">
              <a:xfrm>
                <a:off x="969" y="3285"/>
                <a:ext cx="90" cy="499"/>
              </a:xfrm>
              <a:prstGeom prst="rect">
                <a:avLst/>
              </a:prstGeom>
              <a:grpFill/>
              <a:ln>
                <a:noFill/>
              </a:ln>
              <a:effectLst/>
            </p:spPr>
            <p:txBody>
              <a:bodyPr wrap="none" anchor="ctr"/>
              <a:lstStyle/>
              <a:p>
                <a:pPr>
                  <a:defRPr/>
                </a:pPr>
                <a:endParaRPr lang="en-GB" sz="1350"/>
              </a:p>
            </p:txBody>
          </p:sp>
          <p:sp>
            <p:nvSpPr>
              <p:cNvPr id="60425" name="Rectangle 9"/>
              <p:cNvSpPr>
                <a:spLocks noChangeArrowheads="1"/>
              </p:cNvSpPr>
              <p:nvPr/>
            </p:nvSpPr>
            <p:spPr bwMode="auto">
              <a:xfrm>
                <a:off x="1075" y="3285"/>
                <a:ext cx="90" cy="499"/>
              </a:xfrm>
              <a:prstGeom prst="rect">
                <a:avLst/>
              </a:prstGeom>
              <a:grpFill/>
              <a:ln>
                <a:noFill/>
              </a:ln>
              <a:effectLst/>
            </p:spPr>
            <p:txBody>
              <a:bodyPr wrap="none" anchor="ctr"/>
              <a:lstStyle/>
              <a:p>
                <a:pPr>
                  <a:defRPr/>
                </a:pPr>
                <a:endParaRPr lang="en-GB" sz="1350"/>
              </a:p>
            </p:txBody>
          </p:sp>
          <p:sp>
            <p:nvSpPr>
              <p:cNvPr id="60426" name="Rectangle 10"/>
              <p:cNvSpPr>
                <a:spLocks noChangeArrowheads="1"/>
              </p:cNvSpPr>
              <p:nvPr/>
            </p:nvSpPr>
            <p:spPr bwMode="auto">
              <a:xfrm>
                <a:off x="984" y="3285"/>
                <a:ext cx="166" cy="363"/>
              </a:xfrm>
              <a:prstGeom prst="rect">
                <a:avLst/>
              </a:prstGeom>
              <a:grpFill/>
              <a:ln>
                <a:noFill/>
              </a:ln>
              <a:effectLst/>
            </p:spPr>
            <p:txBody>
              <a:bodyPr wrap="none" anchor="ctr"/>
              <a:lstStyle/>
              <a:p>
                <a:pPr>
                  <a:defRPr/>
                </a:pPr>
                <a:endParaRPr lang="en-GB" sz="1350"/>
              </a:p>
            </p:txBody>
          </p:sp>
          <p:sp>
            <p:nvSpPr>
              <p:cNvPr id="60427" name="AutoShape 11"/>
              <p:cNvSpPr>
                <a:spLocks noChangeArrowheads="1"/>
              </p:cNvSpPr>
              <p:nvPr/>
            </p:nvSpPr>
            <p:spPr bwMode="auto">
              <a:xfrm>
                <a:off x="971" y="3253"/>
                <a:ext cx="193" cy="137"/>
              </a:xfrm>
              <a:prstGeom prst="roundRect">
                <a:avLst>
                  <a:gd name="adj" fmla="val 16667"/>
                </a:avLst>
              </a:prstGeom>
              <a:grpFill/>
              <a:ln>
                <a:noFill/>
              </a:ln>
              <a:effectLst/>
            </p:spPr>
            <p:txBody>
              <a:bodyPr wrap="none" anchor="ctr"/>
              <a:lstStyle/>
              <a:p>
                <a:pPr>
                  <a:defRPr/>
                </a:pPr>
                <a:endParaRPr lang="en-GB" sz="1350"/>
              </a:p>
            </p:txBody>
          </p:sp>
        </p:grpSp>
        <p:grpSp>
          <p:nvGrpSpPr>
            <p:cNvPr id="4" name="Group 12"/>
            <p:cNvGrpSpPr>
              <a:grpSpLocks/>
            </p:cNvGrpSpPr>
            <p:nvPr/>
          </p:nvGrpSpPr>
          <p:grpSpPr bwMode="auto">
            <a:xfrm>
              <a:off x="2653" y="1799"/>
              <a:ext cx="341" cy="766"/>
              <a:chOff x="1181" y="3095"/>
              <a:chExt cx="318" cy="690"/>
            </a:xfrm>
            <a:solidFill>
              <a:srgbClr val="7030A0"/>
            </a:solidFill>
          </p:grpSpPr>
          <p:sp>
            <p:nvSpPr>
              <p:cNvPr id="60429" name="AutoShape 13"/>
              <p:cNvSpPr>
                <a:spLocks noChangeArrowheads="1"/>
              </p:cNvSpPr>
              <p:nvPr/>
            </p:nvSpPr>
            <p:spPr bwMode="auto">
              <a:xfrm>
                <a:off x="1181" y="3286"/>
                <a:ext cx="318" cy="317"/>
              </a:xfrm>
              <a:prstGeom prst="triangle">
                <a:avLst>
                  <a:gd name="adj" fmla="val 50000"/>
                </a:avLst>
              </a:prstGeom>
              <a:grpFill/>
              <a:ln>
                <a:noFill/>
              </a:ln>
              <a:effectLst/>
            </p:spPr>
            <p:txBody>
              <a:bodyPr wrap="none" anchor="ctr"/>
              <a:lstStyle/>
              <a:p>
                <a:pPr>
                  <a:defRPr/>
                </a:pPr>
                <a:endParaRPr lang="en-GB" sz="1350"/>
              </a:p>
            </p:txBody>
          </p:sp>
          <p:sp>
            <p:nvSpPr>
              <p:cNvPr id="60430" name="Rectangle 14"/>
              <p:cNvSpPr>
                <a:spLocks noChangeArrowheads="1"/>
              </p:cNvSpPr>
              <p:nvPr/>
            </p:nvSpPr>
            <p:spPr bwMode="auto">
              <a:xfrm>
                <a:off x="1255" y="3513"/>
                <a:ext cx="68" cy="272"/>
              </a:xfrm>
              <a:prstGeom prst="rect">
                <a:avLst/>
              </a:prstGeom>
              <a:grpFill/>
              <a:ln>
                <a:noFill/>
              </a:ln>
              <a:effectLst/>
            </p:spPr>
            <p:txBody>
              <a:bodyPr wrap="none" anchor="ctr"/>
              <a:lstStyle/>
              <a:p>
                <a:pPr>
                  <a:defRPr/>
                </a:pPr>
                <a:endParaRPr lang="en-GB" sz="1350"/>
              </a:p>
            </p:txBody>
          </p:sp>
          <p:sp>
            <p:nvSpPr>
              <p:cNvPr id="60431" name="Rectangle 15"/>
              <p:cNvSpPr>
                <a:spLocks noChangeArrowheads="1"/>
              </p:cNvSpPr>
              <p:nvPr/>
            </p:nvSpPr>
            <p:spPr bwMode="auto">
              <a:xfrm>
                <a:off x="1344" y="3513"/>
                <a:ext cx="68" cy="272"/>
              </a:xfrm>
              <a:prstGeom prst="rect">
                <a:avLst/>
              </a:prstGeom>
              <a:grpFill/>
              <a:ln>
                <a:noFill/>
              </a:ln>
              <a:effectLst/>
            </p:spPr>
            <p:txBody>
              <a:bodyPr wrap="none" anchor="ctr"/>
              <a:lstStyle/>
              <a:p>
                <a:pPr>
                  <a:defRPr/>
                </a:pPr>
                <a:endParaRPr lang="en-GB" sz="1350"/>
              </a:p>
            </p:txBody>
          </p:sp>
          <p:sp>
            <p:nvSpPr>
              <p:cNvPr id="60432" name="AutoShape 16"/>
              <p:cNvSpPr>
                <a:spLocks noChangeArrowheads="1"/>
              </p:cNvSpPr>
              <p:nvPr/>
            </p:nvSpPr>
            <p:spPr bwMode="auto">
              <a:xfrm>
                <a:off x="1270" y="3273"/>
                <a:ext cx="137" cy="198"/>
              </a:xfrm>
              <a:prstGeom prst="roundRect">
                <a:avLst>
                  <a:gd name="adj" fmla="val 16667"/>
                </a:avLst>
              </a:prstGeom>
              <a:grpFill/>
              <a:ln>
                <a:noFill/>
              </a:ln>
              <a:effectLst/>
            </p:spPr>
            <p:txBody>
              <a:bodyPr wrap="none" anchor="ctr"/>
              <a:lstStyle/>
              <a:p>
                <a:pPr>
                  <a:defRPr/>
                </a:pPr>
                <a:endParaRPr lang="en-GB" sz="1350"/>
              </a:p>
            </p:txBody>
          </p:sp>
          <p:sp>
            <p:nvSpPr>
              <p:cNvPr id="60433" name="Oval 17"/>
              <p:cNvSpPr>
                <a:spLocks noChangeArrowheads="1"/>
              </p:cNvSpPr>
              <p:nvPr/>
            </p:nvSpPr>
            <p:spPr bwMode="auto">
              <a:xfrm>
                <a:off x="1262" y="3095"/>
                <a:ext cx="149" cy="162"/>
              </a:xfrm>
              <a:prstGeom prst="ellipse">
                <a:avLst/>
              </a:prstGeom>
              <a:grpFill/>
              <a:ln>
                <a:noFill/>
              </a:ln>
              <a:effectLst/>
            </p:spPr>
            <p:txBody>
              <a:bodyPr wrap="none" anchor="ctr"/>
              <a:lstStyle/>
              <a:p>
                <a:pPr>
                  <a:defRPr/>
                </a:pPr>
                <a:endParaRPr lang="en-GB" sz="1350"/>
              </a:p>
            </p:txBody>
          </p:sp>
        </p:grpSp>
        <p:grpSp>
          <p:nvGrpSpPr>
            <p:cNvPr id="5" name="Group 18"/>
            <p:cNvGrpSpPr>
              <a:grpSpLocks/>
            </p:cNvGrpSpPr>
            <p:nvPr/>
          </p:nvGrpSpPr>
          <p:grpSpPr bwMode="auto">
            <a:xfrm>
              <a:off x="3016" y="2003"/>
              <a:ext cx="145" cy="561"/>
              <a:chOff x="969" y="3052"/>
              <a:chExt cx="196" cy="732"/>
            </a:xfrm>
            <a:solidFill>
              <a:srgbClr val="7030A0"/>
            </a:solidFill>
          </p:grpSpPr>
          <p:sp>
            <p:nvSpPr>
              <p:cNvPr id="60435" name="Oval 19"/>
              <p:cNvSpPr>
                <a:spLocks noChangeArrowheads="1"/>
              </p:cNvSpPr>
              <p:nvPr/>
            </p:nvSpPr>
            <p:spPr bwMode="auto">
              <a:xfrm>
                <a:off x="975" y="3052"/>
                <a:ext cx="181" cy="181"/>
              </a:xfrm>
              <a:prstGeom prst="ellipse">
                <a:avLst/>
              </a:prstGeom>
              <a:grpFill/>
              <a:ln>
                <a:noFill/>
              </a:ln>
              <a:effectLst/>
            </p:spPr>
            <p:txBody>
              <a:bodyPr wrap="none" anchor="ctr"/>
              <a:lstStyle/>
              <a:p>
                <a:pPr>
                  <a:defRPr/>
                </a:pPr>
                <a:endParaRPr lang="en-GB" sz="1350"/>
              </a:p>
            </p:txBody>
          </p:sp>
          <p:sp>
            <p:nvSpPr>
              <p:cNvPr id="60436" name="Rectangle 20"/>
              <p:cNvSpPr>
                <a:spLocks noChangeArrowheads="1"/>
              </p:cNvSpPr>
              <p:nvPr/>
            </p:nvSpPr>
            <p:spPr bwMode="auto">
              <a:xfrm>
                <a:off x="969" y="3285"/>
                <a:ext cx="90" cy="499"/>
              </a:xfrm>
              <a:prstGeom prst="rect">
                <a:avLst/>
              </a:prstGeom>
              <a:grpFill/>
              <a:ln>
                <a:noFill/>
              </a:ln>
              <a:effectLst/>
            </p:spPr>
            <p:txBody>
              <a:bodyPr wrap="none" anchor="ctr"/>
              <a:lstStyle/>
              <a:p>
                <a:pPr>
                  <a:defRPr/>
                </a:pPr>
                <a:endParaRPr lang="en-GB" sz="1350"/>
              </a:p>
            </p:txBody>
          </p:sp>
          <p:sp>
            <p:nvSpPr>
              <p:cNvPr id="60437" name="Rectangle 21"/>
              <p:cNvSpPr>
                <a:spLocks noChangeArrowheads="1"/>
              </p:cNvSpPr>
              <p:nvPr/>
            </p:nvSpPr>
            <p:spPr bwMode="auto">
              <a:xfrm>
                <a:off x="1075" y="3285"/>
                <a:ext cx="90" cy="499"/>
              </a:xfrm>
              <a:prstGeom prst="rect">
                <a:avLst/>
              </a:prstGeom>
              <a:grpFill/>
              <a:ln>
                <a:noFill/>
              </a:ln>
              <a:effectLst/>
            </p:spPr>
            <p:txBody>
              <a:bodyPr wrap="none" anchor="ctr"/>
              <a:lstStyle/>
              <a:p>
                <a:pPr>
                  <a:defRPr/>
                </a:pPr>
                <a:endParaRPr lang="en-GB" sz="1350"/>
              </a:p>
            </p:txBody>
          </p:sp>
          <p:sp>
            <p:nvSpPr>
              <p:cNvPr id="60438" name="Rectangle 22"/>
              <p:cNvSpPr>
                <a:spLocks noChangeArrowheads="1"/>
              </p:cNvSpPr>
              <p:nvPr/>
            </p:nvSpPr>
            <p:spPr bwMode="auto">
              <a:xfrm>
                <a:off x="984" y="3285"/>
                <a:ext cx="166" cy="363"/>
              </a:xfrm>
              <a:prstGeom prst="rect">
                <a:avLst/>
              </a:prstGeom>
              <a:grpFill/>
              <a:ln>
                <a:noFill/>
              </a:ln>
              <a:effectLst/>
            </p:spPr>
            <p:txBody>
              <a:bodyPr wrap="none" anchor="ctr"/>
              <a:lstStyle/>
              <a:p>
                <a:pPr>
                  <a:defRPr/>
                </a:pPr>
                <a:endParaRPr lang="en-GB" sz="1350"/>
              </a:p>
            </p:txBody>
          </p:sp>
          <p:sp>
            <p:nvSpPr>
              <p:cNvPr id="60439" name="AutoShape 23"/>
              <p:cNvSpPr>
                <a:spLocks noChangeArrowheads="1"/>
              </p:cNvSpPr>
              <p:nvPr/>
            </p:nvSpPr>
            <p:spPr bwMode="auto">
              <a:xfrm>
                <a:off x="971" y="3253"/>
                <a:ext cx="193" cy="137"/>
              </a:xfrm>
              <a:prstGeom prst="roundRect">
                <a:avLst>
                  <a:gd name="adj" fmla="val 16667"/>
                </a:avLst>
              </a:prstGeom>
              <a:grpFill/>
              <a:ln>
                <a:noFill/>
              </a:ln>
              <a:effectLst/>
            </p:spPr>
            <p:txBody>
              <a:bodyPr wrap="none" anchor="ctr"/>
              <a:lstStyle/>
              <a:p>
                <a:pPr>
                  <a:defRPr/>
                </a:pPr>
                <a:endParaRPr lang="en-GB" sz="1350"/>
              </a:p>
            </p:txBody>
          </p:sp>
        </p:grpSp>
        <p:grpSp>
          <p:nvGrpSpPr>
            <p:cNvPr id="6" name="Group 24"/>
            <p:cNvGrpSpPr>
              <a:grpSpLocks/>
            </p:cNvGrpSpPr>
            <p:nvPr/>
          </p:nvGrpSpPr>
          <p:grpSpPr bwMode="auto">
            <a:xfrm>
              <a:off x="3188" y="2053"/>
              <a:ext cx="265" cy="515"/>
              <a:chOff x="1181" y="3095"/>
              <a:chExt cx="318" cy="690"/>
            </a:xfrm>
            <a:solidFill>
              <a:srgbClr val="7030A0"/>
            </a:solidFill>
          </p:grpSpPr>
          <p:sp>
            <p:nvSpPr>
              <p:cNvPr id="60441" name="AutoShape 25"/>
              <p:cNvSpPr>
                <a:spLocks noChangeArrowheads="1"/>
              </p:cNvSpPr>
              <p:nvPr/>
            </p:nvSpPr>
            <p:spPr bwMode="auto">
              <a:xfrm>
                <a:off x="1181" y="3286"/>
                <a:ext cx="318" cy="317"/>
              </a:xfrm>
              <a:prstGeom prst="triangle">
                <a:avLst>
                  <a:gd name="adj" fmla="val 50000"/>
                </a:avLst>
              </a:prstGeom>
              <a:grpFill/>
              <a:ln>
                <a:noFill/>
              </a:ln>
              <a:effectLst/>
            </p:spPr>
            <p:txBody>
              <a:bodyPr wrap="none" anchor="ctr"/>
              <a:lstStyle/>
              <a:p>
                <a:pPr>
                  <a:defRPr/>
                </a:pPr>
                <a:endParaRPr lang="en-GB" sz="1350"/>
              </a:p>
            </p:txBody>
          </p:sp>
          <p:sp>
            <p:nvSpPr>
              <p:cNvPr id="60442" name="Rectangle 26"/>
              <p:cNvSpPr>
                <a:spLocks noChangeArrowheads="1"/>
              </p:cNvSpPr>
              <p:nvPr/>
            </p:nvSpPr>
            <p:spPr bwMode="auto">
              <a:xfrm>
                <a:off x="1255" y="3513"/>
                <a:ext cx="68" cy="272"/>
              </a:xfrm>
              <a:prstGeom prst="rect">
                <a:avLst/>
              </a:prstGeom>
              <a:grpFill/>
              <a:ln>
                <a:noFill/>
              </a:ln>
              <a:effectLst/>
            </p:spPr>
            <p:txBody>
              <a:bodyPr wrap="none" anchor="ctr"/>
              <a:lstStyle/>
              <a:p>
                <a:pPr>
                  <a:defRPr/>
                </a:pPr>
                <a:endParaRPr lang="en-GB" sz="1350"/>
              </a:p>
            </p:txBody>
          </p:sp>
          <p:sp>
            <p:nvSpPr>
              <p:cNvPr id="60443" name="Rectangle 27"/>
              <p:cNvSpPr>
                <a:spLocks noChangeArrowheads="1"/>
              </p:cNvSpPr>
              <p:nvPr/>
            </p:nvSpPr>
            <p:spPr bwMode="auto">
              <a:xfrm>
                <a:off x="1344" y="3513"/>
                <a:ext cx="68" cy="272"/>
              </a:xfrm>
              <a:prstGeom prst="rect">
                <a:avLst/>
              </a:prstGeom>
              <a:grpFill/>
              <a:ln>
                <a:noFill/>
              </a:ln>
              <a:effectLst/>
            </p:spPr>
            <p:txBody>
              <a:bodyPr wrap="none" anchor="ctr"/>
              <a:lstStyle/>
              <a:p>
                <a:pPr>
                  <a:defRPr/>
                </a:pPr>
                <a:endParaRPr lang="en-GB" sz="1350"/>
              </a:p>
            </p:txBody>
          </p:sp>
          <p:sp>
            <p:nvSpPr>
              <p:cNvPr id="60444" name="AutoShape 28"/>
              <p:cNvSpPr>
                <a:spLocks noChangeArrowheads="1"/>
              </p:cNvSpPr>
              <p:nvPr/>
            </p:nvSpPr>
            <p:spPr bwMode="auto">
              <a:xfrm>
                <a:off x="1270" y="3273"/>
                <a:ext cx="137" cy="198"/>
              </a:xfrm>
              <a:prstGeom prst="roundRect">
                <a:avLst>
                  <a:gd name="adj" fmla="val 16667"/>
                </a:avLst>
              </a:prstGeom>
              <a:grpFill/>
              <a:ln>
                <a:noFill/>
              </a:ln>
              <a:effectLst/>
            </p:spPr>
            <p:txBody>
              <a:bodyPr wrap="none" anchor="ctr"/>
              <a:lstStyle/>
              <a:p>
                <a:pPr>
                  <a:defRPr/>
                </a:pPr>
                <a:endParaRPr lang="en-GB" sz="1350"/>
              </a:p>
            </p:txBody>
          </p:sp>
          <p:sp>
            <p:nvSpPr>
              <p:cNvPr id="60445" name="Oval 29"/>
              <p:cNvSpPr>
                <a:spLocks noChangeArrowheads="1"/>
              </p:cNvSpPr>
              <p:nvPr/>
            </p:nvSpPr>
            <p:spPr bwMode="auto">
              <a:xfrm>
                <a:off x="1262" y="3095"/>
                <a:ext cx="149" cy="162"/>
              </a:xfrm>
              <a:prstGeom prst="ellipse">
                <a:avLst/>
              </a:prstGeom>
              <a:grpFill/>
              <a:ln>
                <a:noFill/>
              </a:ln>
              <a:effectLst/>
            </p:spPr>
            <p:txBody>
              <a:bodyPr wrap="none" anchor="ctr"/>
              <a:lstStyle/>
              <a:p>
                <a:pPr>
                  <a:defRPr/>
                </a:pPr>
                <a:endParaRPr lang="en-GB" sz="1350"/>
              </a:p>
            </p:txBody>
          </p:sp>
        </p:grpSp>
        <p:sp>
          <p:nvSpPr>
            <p:cNvPr id="60446" name="Oval 30"/>
            <p:cNvSpPr>
              <a:spLocks noChangeArrowheads="1"/>
            </p:cNvSpPr>
            <p:nvPr/>
          </p:nvSpPr>
          <p:spPr bwMode="auto">
            <a:xfrm>
              <a:off x="1246" y="760"/>
              <a:ext cx="1725" cy="417"/>
            </a:xfrm>
            <a:prstGeom prst="ellipse">
              <a:avLst/>
            </a:prstGeom>
            <a:solidFill>
              <a:schemeClr val="bg2">
                <a:lumMod val="90000"/>
                <a:alpha val="60001"/>
              </a:schemeClr>
            </a:solidFill>
            <a:ln>
              <a:noFill/>
            </a:ln>
            <a:effectLst/>
          </p:spPr>
          <p:txBody>
            <a:bodyPr wrap="none" anchor="ctr"/>
            <a:lstStyle/>
            <a:p>
              <a:pPr algn="ctr">
                <a:defRPr/>
              </a:pPr>
              <a:r>
                <a:rPr lang="en-GB" sz="1050"/>
                <a:t>No parent in the family is working</a:t>
              </a:r>
            </a:p>
          </p:txBody>
        </p:sp>
        <p:sp>
          <p:nvSpPr>
            <p:cNvPr id="60447" name="Oval 31"/>
            <p:cNvSpPr>
              <a:spLocks noChangeArrowheads="1"/>
            </p:cNvSpPr>
            <p:nvPr/>
          </p:nvSpPr>
          <p:spPr bwMode="auto">
            <a:xfrm>
              <a:off x="701" y="1162"/>
              <a:ext cx="1725" cy="417"/>
            </a:xfrm>
            <a:prstGeom prst="ellipse">
              <a:avLst/>
            </a:prstGeom>
            <a:solidFill>
              <a:schemeClr val="bg2">
                <a:lumMod val="90000"/>
                <a:alpha val="60001"/>
              </a:schemeClr>
            </a:solidFill>
            <a:ln>
              <a:noFill/>
            </a:ln>
            <a:effectLst/>
          </p:spPr>
          <p:txBody>
            <a:bodyPr wrap="none" anchor="ctr"/>
            <a:lstStyle/>
            <a:p>
              <a:pPr algn="ctr">
                <a:defRPr/>
              </a:pPr>
              <a:r>
                <a:rPr lang="en-GB" sz="1050"/>
                <a:t>Family lives in poor-quality</a:t>
              </a:r>
            </a:p>
            <a:p>
              <a:pPr algn="ctr">
                <a:defRPr/>
              </a:pPr>
              <a:r>
                <a:rPr lang="en-GB" sz="1050"/>
                <a:t> or overcrowded housing</a:t>
              </a:r>
            </a:p>
          </p:txBody>
        </p:sp>
        <p:sp>
          <p:nvSpPr>
            <p:cNvPr id="60448" name="Oval 32"/>
            <p:cNvSpPr>
              <a:spLocks noChangeArrowheads="1"/>
            </p:cNvSpPr>
            <p:nvPr/>
          </p:nvSpPr>
          <p:spPr bwMode="auto">
            <a:xfrm>
              <a:off x="339" y="1570"/>
              <a:ext cx="1725" cy="417"/>
            </a:xfrm>
            <a:prstGeom prst="ellipse">
              <a:avLst/>
            </a:prstGeom>
            <a:solidFill>
              <a:schemeClr val="bg2">
                <a:lumMod val="90000"/>
                <a:alpha val="60001"/>
              </a:schemeClr>
            </a:solidFill>
            <a:ln>
              <a:noFill/>
            </a:ln>
            <a:effectLst/>
          </p:spPr>
          <p:txBody>
            <a:bodyPr wrap="none" anchor="ctr"/>
            <a:lstStyle/>
            <a:p>
              <a:pPr algn="ctr">
                <a:defRPr/>
              </a:pPr>
              <a:r>
                <a:rPr lang="en-GB" sz="1050"/>
                <a:t>No parent has any qualifications</a:t>
              </a:r>
            </a:p>
          </p:txBody>
        </p:sp>
        <p:sp>
          <p:nvSpPr>
            <p:cNvPr id="60449" name="Oval 33"/>
            <p:cNvSpPr>
              <a:spLocks noChangeArrowheads="1"/>
            </p:cNvSpPr>
            <p:nvPr/>
          </p:nvSpPr>
          <p:spPr bwMode="auto">
            <a:xfrm>
              <a:off x="293" y="2387"/>
              <a:ext cx="1725" cy="417"/>
            </a:xfrm>
            <a:prstGeom prst="ellipse">
              <a:avLst/>
            </a:prstGeom>
            <a:solidFill>
              <a:schemeClr val="bg2">
                <a:lumMod val="90000"/>
                <a:alpha val="60001"/>
              </a:schemeClr>
            </a:solidFill>
            <a:ln>
              <a:noFill/>
            </a:ln>
            <a:effectLst/>
          </p:spPr>
          <p:txBody>
            <a:bodyPr wrap="none" anchor="ctr"/>
            <a:lstStyle/>
            <a:p>
              <a:pPr algn="ctr">
                <a:defRPr/>
              </a:pPr>
              <a:r>
                <a:rPr lang="en-GB" sz="900"/>
                <a:t>At least one parent has a long-standing </a:t>
              </a:r>
            </a:p>
            <a:p>
              <a:pPr algn="ctr">
                <a:defRPr/>
              </a:pPr>
              <a:r>
                <a:rPr lang="en-GB" sz="900"/>
                <a:t>limiting illness, disability or infirmity</a:t>
              </a:r>
            </a:p>
          </p:txBody>
        </p:sp>
        <p:sp>
          <p:nvSpPr>
            <p:cNvPr id="60450" name="Oval 34"/>
            <p:cNvSpPr>
              <a:spLocks noChangeArrowheads="1"/>
            </p:cNvSpPr>
            <p:nvPr/>
          </p:nvSpPr>
          <p:spPr bwMode="auto">
            <a:xfrm>
              <a:off x="1246" y="3194"/>
              <a:ext cx="1725" cy="417"/>
            </a:xfrm>
            <a:prstGeom prst="ellipse">
              <a:avLst/>
            </a:prstGeom>
            <a:solidFill>
              <a:schemeClr val="bg2">
                <a:lumMod val="90000"/>
                <a:alpha val="60001"/>
              </a:schemeClr>
            </a:solidFill>
            <a:ln>
              <a:noFill/>
            </a:ln>
            <a:effectLst/>
          </p:spPr>
          <p:txBody>
            <a:bodyPr wrap="none" anchor="ctr"/>
            <a:lstStyle/>
            <a:p>
              <a:pPr algn="ctr">
                <a:defRPr/>
              </a:pPr>
              <a:r>
                <a:rPr lang="en-GB" sz="1050"/>
                <a:t>Family cannot afford a number </a:t>
              </a:r>
            </a:p>
            <a:p>
              <a:pPr algn="ctr">
                <a:defRPr/>
              </a:pPr>
              <a:r>
                <a:rPr lang="en-GB" sz="1050"/>
                <a:t>of food and clothing items</a:t>
              </a:r>
            </a:p>
          </p:txBody>
        </p:sp>
        <p:sp>
          <p:nvSpPr>
            <p:cNvPr id="60451" name="Oval 35"/>
            <p:cNvSpPr>
              <a:spLocks noChangeArrowheads="1"/>
            </p:cNvSpPr>
            <p:nvPr/>
          </p:nvSpPr>
          <p:spPr bwMode="auto">
            <a:xfrm>
              <a:off x="701" y="2795"/>
              <a:ext cx="1725" cy="417"/>
            </a:xfrm>
            <a:prstGeom prst="ellipse">
              <a:avLst/>
            </a:prstGeom>
            <a:solidFill>
              <a:schemeClr val="bg2">
                <a:lumMod val="90000"/>
                <a:alpha val="60001"/>
              </a:schemeClr>
            </a:solidFill>
            <a:ln>
              <a:noFill/>
            </a:ln>
            <a:effectLst/>
          </p:spPr>
          <p:txBody>
            <a:bodyPr wrap="none" anchor="ctr"/>
            <a:lstStyle/>
            <a:p>
              <a:pPr algn="ctr">
                <a:defRPr/>
              </a:pPr>
              <a:r>
                <a:rPr lang="en-GB" sz="1050"/>
                <a:t>Family has low income </a:t>
              </a:r>
            </a:p>
            <a:p>
              <a:pPr algn="ctr">
                <a:defRPr/>
              </a:pPr>
              <a:r>
                <a:rPr lang="en-GB" sz="1050"/>
                <a:t>(below 60% of the median)</a:t>
              </a:r>
            </a:p>
          </p:txBody>
        </p:sp>
        <p:sp>
          <p:nvSpPr>
            <p:cNvPr id="69647" name="Oval 36"/>
            <p:cNvSpPr>
              <a:spLocks noChangeArrowheads="1"/>
            </p:cNvSpPr>
            <p:nvPr/>
          </p:nvSpPr>
          <p:spPr bwMode="auto">
            <a:xfrm>
              <a:off x="2968" y="754"/>
              <a:ext cx="1725" cy="417"/>
            </a:xfrm>
            <a:prstGeom prst="ellipse">
              <a:avLst/>
            </a:prstGeom>
            <a:solidFill>
              <a:srgbClr val="CC66FF">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Poor parenting</a:t>
              </a:r>
            </a:p>
          </p:txBody>
        </p:sp>
        <p:sp>
          <p:nvSpPr>
            <p:cNvPr id="69648" name="Oval 37"/>
            <p:cNvSpPr>
              <a:spLocks noChangeArrowheads="1"/>
            </p:cNvSpPr>
            <p:nvPr/>
          </p:nvSpPr>
          <p:spPr bwMode="auto">
            <a:xfrm>
              <a:off x="3332" y="1162"/>
              <a:ext cx="1725" cy="417"/>
            </a:xfrm>
            <a:prstGeom prst="ellipse">
              <a:avLst/>
            </a:prstGeom>
            <a:solidFill>
              <a:srgbClr val="CC66FF">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Truancy, exclusion or low </a:t>
              </a:r>
            </a:p>
            <a:p>
              <a:pPr algn="ctr"/>
              <a:r>
                <a:rPr lang="en-GB" altLang="en-US" sz="1050"/>
                <a:t>educational attainment</a:t>
              </a:r>
            </a:p>
          </p:txBody>
        </p:sp>
        <p:sp>
          <p:nvSpPr>
            <p:cNvPr id="69649" name="Oval 38"/>
            <p:cNvSpPr>
              <a:spLocks noChangeArrowheads="1"/>
            </p:cNvSpPr>
            <p:nvPr/>
          </p:nvSpPr>
          <p:spPr bwMode="auto">
            <a:xfrm>
              <a:off x="3604" y="1570"/>
              <a:ext cx="1725" cy="417"/>
            </a:xfrm>
            <a:prstGeom prst="ellipse">
              <a:avLst/>
            </a:prstGeom>
            <a:solidFill>
              <a:srgbClr val="CC66FF">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Family in debt</a:t>
              </a:r>
            </a:p>
          </p:txBody>
        </p:sp>
        <p:sp>
          <p:nvSpPr>
            <p:cNvPr id="69650" name="Oval 39"/>
            <p:cNvSpPr>
              <a:spLocks noChangeArrowheads="1"/>
            </p:cNvSpPr>
            <p:nvPr/>
          </p:nvSpPr>
          <p:spPr bwMode="auto">
            <a:xfrm>
              <a:off x="3877" y="1978"/>
              <a:ext cx="1725" cy="417"/>
            </a:xfrm>
            <a:prstGeom prst="ellipse">
              <a:avLst/>
            </a:prstGeom>
            <a:solidFill>
              <a:srgbClr val="CC66FF">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Drugs or alcohol misuse</a:t>
              </a:r>
            </a:p>
          </p:txBody>
        </p:sp>
        <p:sp>
          <p:nvSpPr>
            <p:cNvPr id="69651" name="Oval 40"/>
            <p:cNvSpPr>
              <a:spLocks noChangeArrowheads="1"/>
            </p:cNvSpPr>
            <p:nvPr/>
          </p:nvSpPr>
          <p:spPr bwMode="auto">
            <a:xfrm>
              <a:off x="3604" y="2387"/>
              <a:ext cx="1725" cy="417"/>
            </a:xfrm>
            <a:prstGeom prst="ellipse">
              <a:avLst/>
            </a:prstGeom>
            <a:solidFill>
              <a:srgbClr val="CC66FF">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Marriage, relationship </a:t>
              </a:r>
            </a:p>
            <a:p>
              <a:pPr algn="ctr"/>
              <a:r>
                <a:rPr lang="en-GB" altLang="en-US" sz="1050"/>
                <a:t>or family breakdown</a:t>
              </a:r>
            </a:p>
          </p:txBody>
        </p:sp>
        <p:sp>
          <p:nvSpPr>
            <p:cNvPr id="69652" name="Oval 41"/>
            <p:cNvSpPr>
              <a:spLocks noChangeArrowheads="1"/>
            </p:cNvSpPr>
            <p:nvPr/>
          </p:nvSpPr>
          <p:spPr bwMode="auto">
            <a:xfrm>
              <a:off x="3287" y="2795"/>
              <a:ext cx="1725" cy="417"/>
            </a:xfrm>
            <a:prstGeom prst="ellipse">
              <a:avLst/>
            </a:prstGeom>
            <a:solidFill>
              <a:srgbClr val="CC66FF">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Domestic violence</a:t>
              </a:r>
            </a:p>
          </p:txBody>
        </p:sp>
        <p:sp>
          <p:nvSpPr>
            <p:cNvPr id="69653" name="Oval 42"/>
            <p:cNvSpPr>
              <a:spLocks noChangeArrowheads="1"/>
            </p:cNvSpPr>
            <p:nvPr/>
          </p:nvSpPr>
          <p:spPr bwMode="auto">
            <a:xfrm>
              <a:off x="2968" y="3203"/>
              <a:ext cx="1725" cy="417"/>
            </a:xfrm>
            <a:prstGeom prst="ellipse">
              <a:avLst/>
            </a:prstGeom>
            <a:solidFill>
              <a:srgbClr val="CC66FF">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Child protection issues</a:t>
              </a:r>
            </a:p>
          </p:txBody>
        </p:sp>
        <p:sp>
          <p:nvSpPr>
            <p:cNvPr id="69654" name="Text Box 43"/>
            <p:cNvSpPr txBox="1">
              <a:spLocks noChangeArrowheads="1"/>
            </p:cNvSpPr>
            <p:nvPr/>
          </p:nvSpPr>
          <p:spPr bwMode="auto">
            <a:xfrm>
              <a:off x="2111" y="3748"/>
              <a:ext cx="3649" cy="2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750"/>
                <a:t>Risk factors attributed to families with 5 or more disadvantages (from) Families At Risk: Background on families with multiple  disadvantages, Social Exclusion Taskforce Research Report, 2007 </a:t>
              </a:r>
            </a:p>
          </p:txBody>
        </p:sp>
        <p:sp>
          <p:nvSpPr>
            <p:cNvPr id="69655" name="Rectangle 44"/>
            <p:cNvSpPr>
              <a:spLocks noChangeArrowheads="1"/>
            </p:cNvSpPr>
            <p:nvPr/>
          </p:nvSpPr>
          <p:spPr bwMode="auto">
            <a:xfrm>
              <a:off x="2111" y="4020"/>
              <a:ext cx="3470"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750"/>
                <a:t>Additional risk factors from families supported through family intervention (NatCen, Mar 2010).</a:t>
              </a:r>
            </a:p>
          </p:txBody>
        </p:sp>
        <p:sp>
          <p:nvSpPr>
            <p:cNvPr id="60461" name="Rectangle 45"/>
            <p:cNvSpPr>
              <a:spLocks noChangeArrowheads="1"/>
            </p:cNvSpPr>
            <p:nvPr/>
          </p:nvSpPr>
          <p:spPr bwMode="auto">
            <a:xfrm>
              <a:off x="1927" y="3823"/>
              <a:ext cx="94" cy="99"/>
            </a:xfrm>
            <a:prstGeom prst="rect">
              <a:avLst/>
            </a:prstGeom>
            <a:solidFill>
              <a:schemeClr val="bg2">
                <a:lumMod val="90000"/>
                <a:alpha val="60001"/>
              </a:schemeClr>
            </a:solidFill>
            <a:ln w="9525" algn="ctr">
              <a:solidFill>
                <a:schemeClr val="tx1"/>
              </a:solidFill>
              <a:miter lim="800000"/>
              <a:headEnd/>
              <a:tailEnd/>
            </a:ln>
            <a:effectLst/>
          </p:spPr>
          <p:txBody>
            <a:bodyPr wrap="none" anchor="ctr"/>
            <a:lstStyle/>
            <a:p>
              <a:pPr>
                <a:defRPr/>
              </a:pPr>
              <a:endParaRPr lang="en-GB" sz="1350"/>
            </a:p>
          </p:txBody>
        </p:sp>
        <p:sp>
          <p:nvSpPr>
            <p:cNvPr id="69657" name="Rectangle 46"/>
            <p:cNvSpPr>
              <a:spLocks noChangeArrowheads="1"/>
            </p:cNvSpPr>
            <p:nvPr/>
          </p:nvSpPr>
          <p:spPr bwMode="auto">
            <a:xfrm>
              <a:off x="1927" y="4048"/>
              <a:ext cx="94" cy="99"/>
            </a:xfrm>
            <a:prstGeom prst="rect">
              <a:avLst/>
            </a:prstGeom>
            <a:solidFill>
              <a:srgbClr val="CC66FF">
                <a:alpha val="59999"/>
              </a:srgbClr>
            </a:solidFill>
            <a:ln w="9525" algn="ctr">
              <a:solidFill>
                <a:schemeClr val="tx1"/>
              </a:solidFill>
              <a:miter lim="800000"/>
              <a:headEnd/>
              <a:tailEnd/>
            </a:ln>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endParaRPr lang="en-US" altLang="en-US" sz="1350"/>
            </a:p>
          </p:txBody>
        </p:sp>
        <p:grpSp>
          <p:nvGrpSpPr>
            <p:cNvPr id="69658" name="Group 54"/>
            <p:cNvGrpSpPr>
              <a:grpSpLocks/>
            </p:cNvGrpSpPr>
            <p:nvPr/>
          </p:nvGrpSpPr>
          <p:grpSpPr bwMode="auto">
            <a:xfrm>
              <a:off x="1156" y="1162"/>
              <a:ext cx="3364" cy="2095"/>
              <a:chOff x="1834830" y="1844824"/>
              <a:chExt cx="5341411" cy="3326283"/>
            </a:xfrm>
          </p:grpSpPr>
          <p:sp>
            <p:nvSpPr>
              <p:cNvPr id="69660" name="Oval 3"/>
              <p:cNvSpPr>
                <a:spLocks noChangeArrowheads="1"/>
              </p:cNvSpPr>
              <p:nvPr/>
            </p:nvSpPr>
            <p:spPr bwMode="auto">
              <a:xfrm>
                <a:off x="3131840" y="1844824"/>
                <a:ext cx="2808287" cy="661987"/>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Child Behavioural Problems</a:t>
                </a:r>
              </a:p>
            </p:txBody>
          </p:sp>
          <p:sp>
            <p:nvSpPr>
              <p:cNvPr id="69661" name="Oval 3"/>
              <p:cNvSpPr>
                <a:spLocks noChangeArrowheads="1"/>
              </p:cNvSpPr>
              <p:nvPr/>
            </p:nvSpPr>
            <p:spPr bwMode="auto">
              <a:xfrm>
                <a:off x="4860032" y="2852936"/>
                <a:ext cx="2316209" cy="661987"/>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Child Substance abuse problems</a:t>
                </a:r>
              </a:p>
            </p:txBody>
          </p:sp>
          <p:sp>
            <p:nvSpPr>
              <p:cNvPr id="69662" name="Oval 3"/>
              <p:cNvSpPr>
                <a:spLocks noChangeArrowheads="1"/>
              </p:cNvSpPr>
              <p:nvPr/>
            </p:nvSpPr>
            <p:spPr bwMode="auto">
              <a:xfrm>
                <a:off x="3275856" y="4509120"/>
                <a:ext cx="2808287" cy="661987"/>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Teenage Parent(s)</a:t>
                </a:r>
              </a:p>
            </p:txBody>
          </p:sp>
          <p:sp>
            <p:nvSpPr>
              <p:cNvPr id="69663" name="Oval 3"/>
              <p:cNvSpPr>
                <a:spLocks noChangeArrowheads="1"/>
              </p:cNvSpPr>
              <p:nvPr/>
            </p:nvSpPr>
            <p:spPr bwMode="auto">
              <a:xfrm>
                <a:off x="2411760" y="3933056"/>
                <a:ext cx="2808287" cy="661987"/>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NEET</a:t>
                </a:r>
              </a:p>
            </p:txBody>
          </p:sp>
          <p:sp>
            <p:nvSpPr>
              <p:cNvPr id="69664" name="Oval 3"/>
              <p:cNvSpPr>
                <a:spLocks noChangeArrowheads="1"/>
              </p:cNvSpPr>
              <p:nvPr/>
            </p:nvSpPr>
            <p:spPr bwMode="auto">
              <a:xfrm>
                <a:off x="1834830" y="2852936"/>
                <a:ext cx="2305097" cy="661987"/>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Child is a carer</a:t>
                </a:r>
              </a:p>
            </p:txBody>
          </p:sp>
          <p:sp>
            <p:nvSpPr>
              <p:cNvPr id="69665" name="Oval 3"/>
              <p:cNvSpPr>
                <a:spLocks noChangeArrowheads="1"/>
              </p:cNvSpPr>
              <p:nvPr/>
            </p:nvSpPr>
            <p:spPr bwMode="auto">
              <a:xfrm>
                <a:off x="3851920" y="2348880"/>
                <a:ext cx="2808287" cy="661987"/>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Limited support network</a:t>
                </a:r>
              </a:p>
            </p:txBody>
          </p:sp>
          <p:sp>
            <p:nvSpPr>
              <p:cNvPr id="69666" name="Oval 3"/>
              <p:cNvSpPr>
                <a:spLocks noChangeArrowheads="1"/>
              </p:cNvSpPr>
              <p:nvPr/>
            </p:nvSpPr>
            <p:spPr bwMode="auto">
              <a:xfrm>
                <a:off x="2122889" y="3356992"/>
                <a:ext cx="2233061" cy="661987"/>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Adult with learning difficulties</a:t>
                </a:r>
              </a:p>
            </p:txBody>
          </p:sp>
          <p:sp>
            <p:nvSpPr>
              <p:cNvPr id="69667" name="Oval 3"/>
              <p:cNvSpPr>
                <a:spLocks noChangeArrowheads="1"/>
              </p:cNvSpPr>
              <p:nvPr/>
            </p:nvSpPr>
            <p:spPr bwMode="auto">
              <a:xfrm>
                <a:off x="4644008" y="3356992"/>
                <a:ext cx="2316209" cy="661987"/>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r>
                  <a:rPr lang="en-GB" altLang="en-US" sz="1050"/>
                  <a:t>Communications problems</a:t>
                </a:r>
              </a:p>
            </p:txBody>
          </p:sp>
          <p:sp>
            <p:nvSpPr>
              <p:cNvPr id="57" name="Oval 3"/>
              <p:cNvSpPr>
                <a:spLocks noChangeArrowheads="1"/>
              </p:cNvSpPr>
              <p:nvPr/>
            </p:nvSpPr>
            <p:spPr bwMode="auto">
              <a:xfrm>
                <a:off x="4796432" y="3548968"/>
                <a:ext cx="1863775" cy="598849"/>
              </a:xfrm>
              <a:prstGeom prst="ellipse">
                <a:avLst/>
              </a:prstGeom>
              <a:solidFill>
                <a:srgbClr val="FFFF00">
                  <a:alpha val="59999"/>
                </a:srgb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ctr"/>
                <a:endParaRPr lang="en-GB" altLang="en-US" sz="1050"/>
              </a:p>
            </p:txBody>
          </p:sp>
        </p:grpSp>
        <p:sp>
          <p:nvSpPr>
            <p:cNvPr id="55" name="Oval 30"/>
            <p:cNvSpPr>
              <a:spLocks noChangeArrowheads="1"/>
            </p:cNvSpPr>
            <p:nvPr/>
          </p:nvSpPr>
          <p:spPr bwMode="auto">
            <a:xfrm>
              <a:off x="2083" y="439"/>
              <a:ext cx="1725" cy="417"/>
            </a:xfrm>
            <a:prstGeom prst="ellipse">
              <a:avLst/>
            </a:prstGeom>
            <a:solidFill>
              <a:schemeClr val="bg2">
                <a:lumMod val="90000"/>
                <a:alpha val="60001"/>
              </a:schemeClr>
            </a:solidFill>
            <a:ln>
              <a:noFill/>
            </a:ln>
            <a:effectLst/>
          </p:spPr>
          <p:txBody>
            <a:bodyPr wrap="none" anchor="ctr"/>
            <a:lstStyle/>
            <a:p>
              <a:pPr algn="ctr">
                <a:defRPr/>
              </a:pPr>
              <a:r>
                <a:rPr lang="en-GB" sz="1050"/>
                <a:t>Involvement in crime/ASB</a:t>
              </a:r>
            </a:p>
          </p:txBody>
        </p:sp>
      </p:grpSp>
      <p:sp>
        <p:nvSpPr>
          <p:cNvPr id="69634" name="Text Box 37"/>
          <p:cNvSpPr txBox="1">
            <a:spLocks noChangeArrowheads="1"/>
          </p:cNvSpPr>
          <p:nvPr/>
        </p:nvSpPr>
        <p:spPr bwMode="auto">
          <a:xfrm>
            <a:off x="701660" y="857250"/>
            <a:ext cx="3332292"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r>
              <a:rPr lang="en-GB" altLang="en-US" sz="2400" b="1">
                <a:solidFill>
                  <a:srgbClr val="7030A0"/>
                </a:solidFill>
                <a:latin typeface="Calibri" panose="020F0502020204030204" pitchFamily="34" charset="0"/>
              </a:rPr>
              <a:t>Troubled Family Risk Factors</a:t>
            </a:r>
          </a:p>
        </p:txBody>
      </p:sp>
      <p:sp>
        <p:nvSpPr>
          <p:cNvPr id="56" name="Slide Number Placeholder 55"/>
          <p:cNvSpPr>
            <a:spLocks noGrp="1"/>
          </p:cNvSpPr>
          <p:nvPr>
            <p:ph type="sldNum" sz="quarter" idx="12"/>
          </p:nvPr>
        </p:nvSpPr>
        <p:spPr/>
        <p:txBody>
          <a:bodyPr/>
          <a:lstStyle>
            <a:lvl1pPr>
              <a:defRPr>
                <a:solidFill>
                  <a:schemeClr val="tx1"/>
                </a:solidFill>
                <a:latin typeface="Arial" panose="020B0604020202020204" pitchFamily="34" charset="0"/>
              </a:defRPr>
            </a:lvl1pPr>
            <a:lvl2pPr marL="557213" indent="-214313">
              <a:defRPr>
                <a:solidFill>
                  <a:schemeClr val="tx1"/>
                </a:solidFill>
                <a:latin typeface="Arial" panose="020B0604020202020204" pitchFamily="34" charset="0"/>
              </a:defRPr>
            </a:lvl2pPr>
            <a:lvl3pPr marL="857250" indent="-171450">
              <a:defRPr>
                <a:solidFill>
                  <a:schemeClr val="tx1"/>
                </a:solidFill>
                <a:latin typeface="Arial" panose="020B0604020202020204" pitchFamily="34" charset="0"/>
              </a:defRPr>
            </a:lvl3pPr>
            <a:lvl4pPr marL="1200150" indent="-171450">
              <a:defRPr>
                <a:solidFill>
                  <a:schemeClr val="tx1"/>
                </a:solidFill>
                <a:latin typeface="Arial" panose="020B0604020202020204" pitchFamily="34" charset="0"/>
              </a:defRPr>
            </a:lvl4pPr>
            <a:lvl5pPr marL="1543050" indent="-171450">
              <a:defRPr>
                <a:solidFill>
                  <a:schemeClr val="tx1"/>
                </a:solidFill>
                <a:latin typeface="Arial" panose="020B0604020202020204" pitchFamily="34" charset="0"/>
              </a:defRPr>
            </a:lvl5pPr>
            <a:lvl6pPr marL="1885950" indent="-171450" fontAlgn="base">
              <a:spcBef>
                <a:spcPct val="0"/>
              </a:spcBef>
              <a:spcAft>
                <a:spcPct val="0"/>
              </a:spcAft>
              <a:defRPr>
                <a:solidFill>
                  <a:schemeClr val="tx1"/>
                </a:solidFill>
                <a:latin typeface="Arial" panose="020B0604020202020204" pitchFamily="34" charset="0"/>
              </a:defRPr>
            </a:lvl6pPr>
            <a:lvl7pPr marL="2228850" indent="-171450" fontAlgn="base">
              <a:spcBef>
                <a:spcPct val="0"/>
              </a:spcBef>
              <a:spcAft>
                <a:spcPct val="0"/>
              </a:spcAft>
              <a:defRPr>
                <a:solidFill>
                  <a:schemeClr val="tx1"/>
                </a:solidFill>
                <a:latin typeface="Arial" panose="020B0604020202020204" pitchFamily="34" charset="0"/>
              </a:defRPr>
            </a:lvl7pPr>
            <a:lvl8pPr marL="2571750" indent="-171450" fontAlgn="base">
              <a:spcBef>
                <a:spcPct val="0"/>
              </a:spcBef>
              <a:spcAft>
                <a:spcPct val="0"/>
              </a:spcAft>
              <a:defRPr>
                <a:solidFill>
                  <a:schemeClr val="tx1"/>
                </a:solidFill>
                <a:latin typeface="Arial" panose="020B0604020202020204" pitchFamily="34" charset="0"/>
              </a:defRPr>
            </a:lvl8pPr>
            <a:lvl9pPr marL="2914650" indent="-171450" fontAlgn="base">
              <a:spcBef>
                <a:spcPct val="0"/>
              </a:spcBef>
              <a:spcAft>
                <a:spcPct val="0"/>
              </a:spcAft>
              <a:defRPr>
                <a:solidFill>
                  <a:schemeClr val="tx1"/>
                </a:solidFill>
                <a:latin typeface="Arial" panose="020B0604020202020204" pitchFamily="34" charset="0"/>
              </a:defRPr>
            </a:lvl9pPr>
          </a:lstStyle>
          <a:p>
            <a:fld id="{C7351EBD-9833-432A-8D74-E9119A2621B5}" type="slidenum">
              <a:rPr lang="en-GB" altLang="en-US">
                <a:solidFill>
                  <a:srgbClr val="898989"/>
                </a:solidFill>
                <a:latin typeface="Calibri" panose="020F0502020204030204" pitchFamily="34" charset="0"/>
              </a:rPr>
              <a:pPr/>
              <a:t>34</a:t>
            </a:fld>
            <a:endParaRPr lang="en-GB" altLang="en-US">
              <a:solidFill>
                <a:srgbClr val="898989"/>
              </a:solidFill>
              <a:latin typeface="Calibri" panose="020F0502020204030204" pitchFamily="34" charset="0"/>
            </a:endParaRPr>
          </a:p>
        </p:txBody>
      </p:sp>
    </p:spTree>
    <p:extLst>
      <p:ext uri="{BB962C8B-B14F-4D97-AF65-F5344CB8AC3E}">
        <p14:creationId xmlns:p14="http://schemas.microsoft.com/office/powerpoint/2010/main" val="29389518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23899" y="851517"/>
            <a:ext cx="3848096" cy="671024"/>
          </a:xfrm>
        </p:spPr>
        <p:txBody>
          <a:bodyPr>
            <a:normAutofit/>
          </a:bodyPr>
          <a:lstStyle/>
          <a:p>
            <a:r>
              <a:rPr lang="en-GB" sz="1800"/>
              <a:t>Criticism of Troubled Families</a:t>
            </a:r>
            <a:endParaRPr lang="en-GB" sz="1800">
              <a:cs typeface="Calibri Light"/>
            </a:endParaRPr>
          </a:p>
        </p:txBody>
      </p:sp>
      <p:sp>
        <p:nvSpPr>
          <p:cNvPr id="3" name="Content Placeholder 2"/>
          <p:cNvSpPr>
            <a:spLocks noGrp="1"/>
          </p:cNvSpPr>
          <p:nvPr>
            <p:ph idx="1"/>
          </p:nvPr>
        </p:nvSpPr>
        <p:spPr>
          <a:xfrm>
            <a:off x="723900" y="1717074"/>
            <a:ext cx="3625729" cy="4704243"/>
          </a:xfrm>
        </p:spPr>
        <p:txBody>
          <a:bodyPr vert="horz" lIns="91440" tIns="45720" rIns="91440" bIns="45720" rtlCol="0" anchor="t">
            <a:normAutofit fontScale="92500"/>
          </a:bodyPr>
          <a:lstStyle/>
          <a:p>
            <a:r>
              <a:rPr lang="en-GB" sz="2000" dirty="0"/>
              <a:t>Most of the people targeted were not involved in crime or anti-social behaviour; most were not alcohol or drug dependent.</a:t>
            </a:r>
            <a:endParaRPr lang="en-GB" sz="2000" dirty="0">
              <a:cs typeface="Calibri"/>
            </a:endParaRPr>
          </a:p>
          <a:p>
            <a:r>
              <a:rPr lang="en-GB" sz="2000" dirty="0"/>
              <a:t>Most were poor, unemployed and with very high levels of mental / physical illnesses and disabilities in adults and children</a:t>
            </a:r>
            <a:endParaRPr lang="en-GB" sz="2000" dirty="0">
              <a:cs typeface="Calibri"/>
            </a:endParaRPr>
          </a:p>
          <a:p>
            <a:r>
              <a:rPr lang="en-GB" sz="2000" dirty="0"/>
              <a:t>Characteristics shared by most of the  families were unemployment, poverty illness, disabilities =  high welfare cost to the state.</a:t>
            </a:r>
          </a:p>
          <a:p>
            <a:r>
              <a:rPr lang="en-GB" sz="2000" dirty="0">
                <a:cs typeface="Calibri"/>
              </a:rPr>
              <a:t>Now called – </a:t>
            </a:r>
            <a:r>
              <a:rPr lang="en-GB" sz="2000" b="1" dirty="0">
                <a:cs typeface="Calibri"/>
              </a:rPr>
              <a:t>Supporting Families Programme</a:t>
            </a:r>
          </a:p>
          <a:p>
            <a:endParaRPr lang="en-GB" sz="2000" dirty="0">
              <a:cs typeface="Calibri"/>
            </a:endParaRPr>
          </a:p>
        </p:txBody>
      </p:sp>
      <p:sp>
        <p:nvSpPr>
          <p:cNvPr id="12" name="Freeform: Shape 11">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32777" y="851518"/>
            <a:ext cx="4638605"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descr="Family with two children with solid fill">
            <a:extLst>
              <a:ext uri="{FF2B5EF4-FFF2-40B4-BE49-F238E27FC236}">
                <a16:creationId xmlns:a16="http://schemas.microsoft.com/office/drawing/2014/main" id="{E99F4FF3-C288-EF6A-A908-1F49FB3DFA3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651497" y="2507636"/>
            <a:ext cx="2413000" cy="2413000"/>
          </a:xfrm>
          <a:prstGeom prst="rect">
            <a:avLst/>
          </a:prstGeom>
        </p:spPr>
      </p:pic>
    </p:spTree>
    <p:extLst>
      <p:ext uri="{BB962C8B-B14F-4D97-AF65-F5344CB8AC3E}">
        <p14:creationId xmlns:p14="http://schemas.microsoft.com/office/powerpoint/2010/main" val="246934193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F9237-544E-4B44-9858-4DF98EFF688B}"/>
              </a:ext>
            </a:extLst>
          </p:cNvPr>
          <p:cNvSpPr>
            <a:spLocks noGrp="1"/>
          </p:cNvSpPr>
          <p:nvPr>
            <p:ph type="title"/>
          </p:nvPr>
        </p:nvSpPr>
        <p:spPr/>
        <p:txBody>
          <a:bodyPr/>
          <a:lstStyle/>
          <a:p>
            <a:r>
              <a:rPr lang="en-GB"/>
              <a:t>Statistics</a:t>
            </a:r>
          </a:p>
        </p:txBody>
      </p:sp>
      <p:sp>
        <p:nvSpPr>
          <p:cNvPr id="3" name="Content Placeholder 2">
            <a:extLst>
              <a:ext uri="{FF2B5EF4-FFF2-40B4-BE49-F238E27FC236}">
                <a16:creationId xmlns:a16="http://schemas.microsoft.com/office/drawing/2014/main" id="{1D556BF3-AC0D-435C-8837-0BE354525E89}"/>
              </a:ext>
            </a:extLst>
          </p:cNvPr>
          <p:cNvSpPr>
            <a:spLocks noGrp="1"/>
          </p:cNvSpPr>
          <p:nvPr>
            <p:ph idx="1"/>
          </p:nvPr>
        </p:nvSpPr>
        <p:spPr>
          <a:xfrm>
            <a:off x="457200" y="1296237"/>
            <a:ext cx="8229600" cy="4220996"/>
          </a:xfrm>
        </p:spPr>
        <p:txBody>
          <a:bodyPr>
            <a:normAutofit/>
          </a:bodyPr>
          <a:lstStyle/>
          <a:p>
            <a:r>
              <a:rPr lang="en-GB"/>
              <a:t>9% lone parent families</a:t>
            </a:r>
          </a:p>
          <a:p>
            <a:r>
              <a:rPr lang="en-GB"/>
              <a:t>90% of adults </a:t>
            </a:r>
            <a:r>
              <a:rPr lang="en-GB" b="1">
                <a:effectLst>
                  <a:outerShdw blurRad="38100" dist="38100" dir="2700000" algn="tl">
                    <a:srgbClr val="000000">
                      <a:alpha val="43137"/>
                    </a:srgbClr>
                  </a:outerShdw>
                </a:effectLst>
              </a:rPr>
              <a:t>had not been </a:t>
            </a:r>
            <a:r>
              <a:rPr lang="en-GB"/>
              <a:t>convicted of a criminal offence and 93% of adults </a:t>
            </a:r>
            <a:r>
              <a:rPr lang="en-GB" b="1">
                <a:effectLst>
                  <a:outerShdw blurRad="38100" dist="38100" dir="2700000" algn="tl">
                    <a:srgbClr val="000000">
                      <a:alpha val="43137"/>
                    </a:srgbClr>
                  </a:outerShdw>
                </a:effectLst>
              </a:rPr>
              <a:t>had no record </a:t>
            </a:r>
            <a:r>
              <a:rPr lang="en-GB"/>
              <a:t>of anti-social behaviour,  88% of children </a:t>
            </a:r>
            <a:r>
              <a:rPr lang="en-GB" b="1">
                <a:effectLst>
                  <a:outerShdw blurRad="38100" dist="38100" dir="2700000" algn="tl">
                    <a:srgbClr val="000000">
                      <a:alpha val="43137"/>
                    </a:srgbClr>
                  </a:outerShdw>
                </a:effectLst>
              </a:rPr>
              <a:t>had no record </a:t>
            </a:r>
            <a:r>
              <a:rPr lang="en-GB"/>
              <a:t>of anti-social behaviour. </a:t>
            </a:r>
          </a:p>
          <a:p>
            <a:r>
              <a:rPr lang="en-GB"/>
              <a:t>3% of adults were recorded as alcoholic &amp; 3% of adults for drug dependency. </a:t>
            </a:r>
          </a:p>
          <a:p>
            <a:r>
              <a:rPr lang="en-GB"/>
              <a:t>46% adults &amp; 33% children had mental health problem;</a:t>
            </a:r>
          </a:p>
          <a:p>
            <a:r>
              <a:rPr lang="en-GB"/>
              <a:t>32% adults &amp; 20% of children long-standing physical illness or disability; </a:t>
            </a:r>
          </a:p>
          <a:p>
            <a:r>
              <a:rPr lang="en-GB"/>
              <a:t>39% had a child or children with SEN statements; 46% had a child with school problems; 15% had a child with a temporary exclusion. </a:t>
            </a:r>
          </a:p>
          <a:p>
            <a:r>
              <a:rPr lang="en-GB"/>
              <a:t>Poverty - 74% of households were workless; 83% received out of work benefits; 27% were in rent arrears; 21% were at risk of eviction.</a:t>
            </a:r>
          </a:p>
          <a:p>
            <a:endParaRPr lang="en-GB"/>
          </a:p>
        </p:txBody>
      </p:sp>
    </p:spTree>
    <p:extLst>
      <p:ext uri="{BB962C8B-B14F-4D97-AF65-F5344CB8AC3E}">
        <p14:creationId xmlns:p14="http://schemas.microsoft.com/office/powerpoint/2010/main" val="395424475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Troubled Families Kid’s as Victims</a:t>
            </a:r>
          </a:p>
        </p:txBody>
      </p:sp>
      <p:sp>
        <p:nvSpPr>
          <p:cNvPr id="3" name="Content Placeholder 2"/>
          <p:cNvSpPr>
            <a:spLocks noGrp="1"/>
          </p:cNvSpPr>
          <p:nvPr>
            <p:ph idx="1"/>
          </p:nvPr>
        </p:nvSpPr>
        <p:spPr/>
        <p:txBody>
          <a:bodyPr vert="horz" lIns="91440" tIns="45720" rIns="91440" bIns="45720" rtlCol="0" anchor="t">
            <a:normAutofit/>
          </a:bodyPr>
          <a:lstStyle/>
          <a:p>
            <a:pPr algn="ctr"/>
            <a:r>
              <a:rPr lang="en-GB" b="1" i="1"/>
              <a:t>"The behaviour of older children must be understood in the context of trauma.“</a:t>
            </a:r>
            <a:endParaRPr lang="en-GB" b="1" i="1">
              <a:cs typeface="Calibri"/>
            </a:endParaRPr>
          </a:p>
          <a:p>
            <a:pPr fontAlgn="base"/>
            <a:r>
              <a:rPr lang="en-GB"/>
              <a:t>Want to spend more time away from their neglectful home</a:t>
            </a:r>
          </a:p>
          <a:p>
            <a:pPr fontAlgn="base"/>
            <a:r>
              <a:rPr lang="en-GB"/>
              <a:t>More vulnerable to risks such as going missing, offending behaviour, taking drugs/drinking or exploitation.</a:t>
            </a:r>
          </a:p>
          <a:p>
            <a:pPr fontAlgn="base"/>
            <a:r>
              <a:rPr lang="en-GB"/>
              <a:t>However, parents and professionals often see only the issues in front of their eyes without taking the context of neglect into account.</a:t>
            </a:r>
          </a:p>
          <a:p>
            <a:pPr fontAlgn="base"/>
            <a:r>
              <a:rPr lang="en-GB"/>
              <a:t>Reports say: "Children are not the problem"</a:t>
            </a:r>
          </a:p>
          <a:p>
            <a:pPr marL="0" indent="0">
              <a:buNone/>
            </a:pPr>
            <a:endParaRPr lang="en-GB" b="1" i="1"/>
          </a:p>
        </p:txBody>
      </p:sp>
    </p:spTree>
    <p:extLst>
      <p:ext uri="{BB962C8B-B14F-4D97-AF65-F5344CB8AC3E}">
        <p14:creationId xmlns:p14="http://schemas.microsoft.com/office/powerpoint/2010/main" val="414616948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7F409E1B-90CD-4B12-8CB9-18AF964555C9}"/>
              </a:ext>
            </a:extLst>
          </p:cNvPr>
          <p:cNvSpPr>
            <a:spLocks noGrp="1" noChangeArrowheads="1"/>
          </p:cNvSpPr>
          <p:nvPr>
            <p:ph type="title"/>
          </p:nvPr>
        </p:nvSpPr>
        <p:spPr bwMode="auto">
          <a:xfrm>
            <a:off x="457200" y="553750"/>
            <a:ext cx="5338321"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1" i="0" u="none" strike="noStrike" cap="none" normalizeH="0" baseline="0">
                <a:ln>
                  <a:noFill/>
                </a:ln>
                <a:solidFill>
                  <a:srgbClr val="0B0C0C"/>
                </a:solidFill>
                <a:effectLst/>
                <a:latin typeface="GDS Transport"/>
              </a:rPr>
              <a:t>The </a:t>
            </a:r>
            <a:r>
              <a:rPr kumimoji="0" lang="en-US" altLang="en-US" sz="3200" b="0" i="0" u="none" strike="noStrike" cap="none" normalizeH="0" baseline="0">
                <a:ln>
                  <a:noFill/>
                </a:ln>
                <a:solidFill>
                  <a:schemeClr val="tx1"/>
                </a:solidFill>
                <a:effectLst/>
              </a:rPr>
              <a:t>CAPRICORN</a:t>
            </a:r>
            <a:r>
              <a:rPr kumimoji="0" lang="en-US" altLang="en-US" sz="3200" b="1" i="0" u="none" strike="noStrike" cap="none" normalizeH="0" baseline="0">
                <a:ln>
                  <a:noFill/>
                </a:ln>
                <a:solidFill>
                  <a:srgbClr val="0B0C0C"/>
                </a:solidFill>
                <a:effectLst/>
                <a:latin typeface="GDS Transport"/>
              </a:rPr>
              <a:t> framework</a:t>
            </a:r>
            <a:endParaRPr kumimoji="0" lang="en-US" altLang="en-US" sz="3200" b="0" i="0" u="none" strike="noStrike" cap="none" normalizeH="0" baseline="0">
              <a:ln>
                <a:noFill/>
              </a:ln>
              <a:solidFill>
                <a:schemeClr val="tx1"/>
              </a:solidFill>
              <a:effectLst/>
              <a:latin typeface="Arial" panose="020B0604020202020204" pitchFamily="34" charset="0"/>
            </a:endParaRPr>
          </a:p>
        </p:txBody>
      </p:sp>
      <p:sp>
        <p:nvSpPr>
          <p:cNvPr id="3" name="Content Placeholder 2">
            <a:extLst>
              <a:ext uri="{FF2B5EF4-FFF2-40B4-BE49-F238E27FC236}">
                <a16:creationId xmlns:a16="http://schemas.microsoft.com/office/drawing/2014/main" id="{5B568DB9-4811-4DCF-8A5E-CB702A17A1CB}"/>
              </a:ext>
            </a:extLst>
          </p:cNvPr>
          <p:cNvSpPr>
            <a:spLocks noGrp="1"/>
          </p:cNvSpPr>
          <p:nvPr>
            <p:ph idx="1"/>
          </p:nvPr>
        </p:nvSpPr>
        <p:spPr>
          <a:xfrm>
            <a:off x="457200" y="1138526"/>
            <a:ext cx="8229600" cy="4378708"/>
          </a:xfrm>
        </p:spPr>
        <p:txBody>
          <a:bodyPr>
            <a:normAutofit/>
          </a:bodyPr>
          <a:lstStyle/>
          <a:p>
            <a:r>
              <a:rPr lang="en-GB"/>
              <a:t>England</a:t>
            </a:r>
          </a:p>
          <a:p>
            <a:r>
              <a:rPr lang="en-GB"/>
              <a:t>Collaborative approaches to preventing offending and re-offending by children</a:t>
            </a:r>
          </a:p>
          <a:p>
            <a:r>
              <a:rPr lang="en-GB"/>
              <a:t>A framework to help local authorities prevent young people offending and re-offending by looking at primary causes of offending.</a:t>
            </a:r>
          </a:p>
          <a:p>
            <a:r>
              <a:rPr lang="en-GB"/>
              <a:t>Involves family, relationships and community involvement to change and prevent. </a:t>
            </a:r>
          </a:p>
        </p:txBody>
      </p:sp>
    </p:spTree>
    <p:extLst>
      <p:ext uri="{BB962C8B-B14F-4D97-AF65-F5344CB8AC3E}">
        <p14:creationId xmlns:p14="http://schemas.microsoft.com/office/powerpoint/2010/main" val="382206064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D5086-D906-4997-A8BE-2D9C94A4C91E}"/>
              </a:ext>
            </a:extLst>
          </p:cNvPr>
          <p:cNvSpPr>
            <a:spLocks noGrp="1"/>
          </p:cNvSpPr>
          <p:nvPr>
            <p:ph type="title"/>
          </p:nvPr>
        </p:nvSpPr>
        <p:spPr>
          <a:xfrm>
            <a:off x="457200" y="274638"/>
            <a:ext cx="8229600" cy="157441"/>
          </a:xfrm>
        </p:spPr>
        <p:txBody>
          <a:bodyPr>
            <a:normAutofit fontScale="90000"/>
          </a:bodyPr>
          <a:lstStyle/>
          <a:p>
            <a:endParaRPr lang="en-GB"/>
          </a:p>
        </p:txBody>
      </p:sp>
      <p:pic>
        <p:nvPicPr>
          <p:cNvPr id="4" name="Content Placeholder 3">
            <a:extLst>
              <a:ext uri="{FF2B5EF4-FFF2-40B4-BE49-F238E27FC236}">
                <a16:creationId xmlns:a16="http://schemas.microsoft.com/office/drawing/2014/main" id="{70B99CE1-AC9C-4115-AE64-FE0EE75F4F24}"/>
              </a:ext>
            </a:extLst>
          </p:cNvPr>
          <p:cNvPicPr>
            <a:picLocks noGrp="1" noChangeAspect="1"/>
          </p:cNvPicPr>
          <p:nvPr>
            <p:ph idx="1"/>
          </p:nvPr>
        </p:nvPicPr>
        <p:blipFill>
          <a:blip r:embed="rId3"/>
          <a:stretch>
            <a:fillRect/>
          </a:stretch>
        </p:blipFill>
        <p:spPr>
          <a:xfrm>
            <a:off x="301451" y="180870"/>
            <a:ext cx="8641582" cy="5697099"/>
          </a:xfrm>
          <a:prstGeom prst="rect">
            <a:avLst/>
          </a:prstGeom>
        </p:spPr>
      </p:pic>
    </p:spTree>
    <p:extLst>
      <p:ext uri="{BB962C8B-B14F-4D97-AF65-F5344CB8AC3E}">
        <p14:creationId xmlns:p14="http://schemas.microsoft.com/office/powerpoint/2010/main" val="13556609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27" y="-1"/>
            <a:ext cx="9143999"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8E10EA-971D-0FA7-998A-9CAD9141AB16}"/>
              </a:ext>
            </a:extLst>
          </p:cNvPr>
          <p:cNvSpPr>
            <a:spLocks noGrp="1"/>
          </p:cNvSpPr>
          <p:nvPr>
            <p:ph type="title"/>
          </p:nvPr>
        </p:nvSpPr>
        <p:spPr>
          <a:xfrm>
            <a:off x="852774" y="670559"/>
            <a:ext cx="3512491" cy="2148841"/>
          </a:xfrm>
        </p:spPr>
        <p:txBody>
          <a:bodyPr anchor="t">
            <a:normAutofit/>
          </a:bodyPr>
          <a:lstStyle/>
          <a:p>
            <a:r>
              <a:rPr lang="en-GB">
                <a:ea typeface="+mj-lt"/>
                <a:cs typeface="+mj-lt"/>
              </a:rPr>
              <a:t>Reoccurring Themes on What Works</a:t>
            </a:r>
            <a:endParaRPr lang="en-US">
              <a:ea typeface="Calibri Light"/>
              <a:cs typeface="Calibri Light"/>
            </a:endParaRPr>
          </a:p>
        </p:txBody>
      </p:sp>
      <p:pic>
        <p:nvPicPr>
          <p:cNvPr id="5" name="Picture 4">
            <a:extLst>
              <a:ext uri="{FF2B5EF4-FFF2-40B4-BE49-F238E27FC236}">
                <a16:creationId xmlns:a16="http://schemas.microsoft.com/office/drawing/2014/main" id="{3D43EA6C-670A-68C6-A82F-CEB1277469B6}"/>
              </a:ext>
            </a:extLst>
          </p:cNvPr>
          <p:cNvPicPr>
            <a:picLocks noChangeAspect="1"/>
          </p:cNvPicPr>
          <p:nvPr/>
        </p:nvPicPr>
        <p:blipFill rotWithShape="1">
          <a:blip r:embed="rId2"/>
          <a:srcRect l="11417" r="16415" b="-2"/>
          <a:stretch/>
        </p:blipFill>
        <p:spPr>
          <a:xfrm>
            <a:off x="20" y="3105151"/>
            <a:ext cx="4836298"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862A8957-807D-27EA-9000-6D85DB33EECE}"/>
              </a:ext>
            </a:extLst>
          </p:cNvPr>
          <p:cNvSpPr>
            <a:spLocks noGrp="1"/>
          </p:cNvSpPr>
          <p:nvPr>
            <p:ph idx="1"/>
          </p:nvPr>
        </p:nvSpPr>
        <p:spPr>
          <a:xfrm>
            <a:off x="5097753" y="670559"/>
            <a:ext cx="3416836" cy="5660349"/>
          </a:xfrm>
        </p:spPr>
        <p:txBody>
          <a:bodyPr vert="horz" lIns="91440" tIns="45720" rIns="91440" bIns="45720" rtlCol="0" anchor="t">
            <a:noAutofit/>
          </a:bodyPr>
          <a:lstStyle/>
          <a:p>
            <a:pPr marL="0" indent="0">
              <a:buNone/>
            </a:pPr>
            <a:r>
              <a:rPr lang="en-GB" sz="2000" dirty="0">
                <a:ea typeface="+mn-lt"/>
                <a:cs typeface="+mn-lt"/>
              </a:rPr>
              <a:t>Early intervention</a:t>
            </a:r>
            <a:endParaRPr lang="en-US" sz="2000" dirty="0">
              <a:ea typeface="+mn-lt"/>
              <a:cs typeface="+mn-lt"/>
            </a:endParaRPr>
          </a:p>
          <a:p>
            <a:r>
              <a:rPr lang="en-GB" sz="2000" dirty="0">
                <a:ea typeface="+mn-lt"/>
                <a:cs typeface="+mn-lt"/>
              </a:rPr>
              <a:t>Building resilience</a:t>
            </a:r>
            <a:endParaRPr lang="en-US" sz="2000" dirty="0">
              <a:ea typeface="+mn-lt"/>
              <a:cs typeface="+mn-lt"/>
            </a:endParaRPr>
          </a:p>
          <a:p>
            <a:r>
              <a:rPr lang="en-GB" sz="2000" dirty="0">
                <a:ea typeface="+mn-lt"/>
                <a:cs typeface="+mn-lt"/>
              </a:rPr>
              <a:t>Stability, continuity and transitions</a:t>
            </a:r>
            <a:endParaRPr lang="en-US" sz="2000" dirty="0">
              <a:ea typeface="+mn-lt"/>
              <a:cs typeface="+mn-lt"/>
            </a:endParaRPr>
          </a:p>
          <a:p>
            <a:r>
              <a:rPr lang="en-GB" sz="2000" dirty="0">
                <a:ea typeface="+mn-lt"/>
                <a:cs typeface="+mn-lt"/>
              </a:rPr>
              <a:t>Effective parenting and supporting families</a:t>
            </a:r>
            <a:endParaRPr lang="en-US" sz="2000" dirty="0">
              <a:ea typeface="+mn-lt"/>
              <a:cs typeface="+mn-lt"/>
            </a:endParaRPr>
          </a:p>
          <a:p>
            <a:r>
              <a:rPr lang="en-GB" sz="2000" dirty="0">
                <a:ea typeface="+mn-lt"/>
                <a:cs typeface="+mn-lt"/>
              </a:rPr>
              <a:t>Tackling educational performance</a:t>
            </a:r>
            <a:endParaRPr lang="en-US" sz="2000" dirty="0">
              <a:ea typeface="+mn-lt"/>
              <a:cs typeface="+mn-lt"/>
            </a:endParaRPr>
          </a:p>
          <a:p>
            <a:r>
              <a:rPr lang="en-GB" sz="2000" dirty="0">
                <a:ea typeface="+mn-lt"/>
                <a:cs typeface="+mn-lt"/>
              </a:rPr>
              <a:t>Tackling worklessness</a:t>
            </a:r>
            <a:endParaRPr lang="en-US" sz="2000" dirty="0">
              <a:ea typeface="+mn-lt"/>
              <a:cs typeface="+mn-lt"/>
            </a:endParaRPr>
          </a:p>
          <a:p>
            <a:r>
              <a:rPr lang="en-GB" sz="2000" dirty="0">
                <a:ea typeface="+mn-lt"/>
                <a:cs typeface="+mn-lt"/>
              </a:rPr>
              <a:t>Tackling poor health</a:t>
            </a:r>
            <a:endParaRPr lang="en-US" sz="2000" dirty="0">
              <a:ea typeface="+mn-lt"/>
              <a:cs typeface="+mn-lt"/>
            </a:endParaRPr>
          </a:p>
          <a:p>
            <a:r>
              <a:rPr lang="en-GB" sz="2000" dirty="0">
                <a:ea typeface="+mn-lt"/>
                <a:cs typeface="+mn-lt"/>
              </a:rPr>
              <a:t>Tackling poverty</a:t>
            </a:r>
            <a:endParaRPr lang="en-US" sz="2000" dirty="0">
              <a:ea typeface="+mn-lt"/>
              <a:cs typeface="+mn-lt"/>
            </a:endParaRPr>
          </a:p>
          <a:p>
            <a:r>
              <a:rPr lang="en-GB" sz="2000" dirty="0">
                <a:ea typeface="+mn-lt"/>
                <a:cs typeface="+mn-lt"/>
              </a:rPr>
              <a:t>Involving communities and building social capital</a:t>
            </a:r>
            <a:endParaRPr lang="en-US" sz="2000" dirty="0">
              <a:ea typeface="+mn-lt"/>
              <a:cs typeface="+mn-lt"/>
            </a:endParaRPr>
          </a:p>
          <a:p>
            <a:r>
              <a:rPr lang="en-GB" sz="2000" dirty="0">
                <a:ea typeface="+mn-lt"/>
                <a:cs typeface="+mn-lt"/>
              </a:rPr>
              <a:t>Building capabilities, resilience and skills development</a:t>
            </a:r>
            <a:endParaRPr lang="en-US" sz="2000" dirty="0">
              <a:ea typeface="+mn-lt"/>
              <a:cs typeface="+mn-lt"/>
            </a:endParaRPr>
          </a:p>
          <a:p>
            <a:pPr marL="0" indent="0">
              <a:buNone/>
            </a:pPr>
            <a:endParaRPr lang="en-GB" sz="2000" dirty="0">
              <a:ea typeface="+mn-lt"/>
              <a:cs typeface="+mn-lt"/>
            </a:endParaRPr>
          </a:p>
          <a:p>
            <a:endParaRPr lang="en-GB" sz="1700">
              <a:ea typeface="+mn-lt"/>
              <a:cs typeface="+mn-lt"/>
            </a:endParaRPr>
          </a:p>
          <a:p>
            <a:endParaRPr lang="en-GB" sz="1700">
              <a:cs typeface="Calibri"/>
            </a:endParaRPr>
          </a:p>
          <a:p>
            <a:endParaRPr lang="en-GB" sz="1700">
              <a:cs typeface="Calibri"/>
            </a:endParaRPr>
          </a:p>
        </p:txBody>
      </p:sp>
    </p:spTree>
    <p:extLst>
      <p:ext uri="{BB962C8B-B14F-4D97-AF65-F5344CB8AC3E}">
        <p14:creationId xmlns:p14="http://schemas.microsoft.com/office/powerpoint/2010/main" val="220195361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831" name="Rectangle 7783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833" name="Freeform: Shape 7783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826" name="Rectangle 2"/>
          <p:cNvSpPr>
            <a:spLocks/>
          </p:cNvSpPr>
          <p:nvPr/>
        </p:nvSpPr>
        <p:spPr bwMode="auto">
          <a:xfrm>
            <a:off x="515125" y="1153572"/>
            <a:ext cx="2400300" cy="44611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nSpc>
                <a:spcPct val="90000"/>
              </a:lnSpc>
              <a:spcBef>
                <a:spcPct val="0"/>
              </a:spcBef>
              <a:spcAft>
                <a:spcPts val="600"/>
              </a:spcAft>
            </a:pPr>
            <a:r>
              <a:rPr lang="en-US" altLang="en-US" sz="4400" b="1" kern="1200">
                <a:solidFill>
                  <a:srgbClr val="FFFFFF"/>
                </a:solidFill>
                <a:latin typeface="+mj-lt"/>
                <a:ea typeface="+mj-ea"/>
                <a:cs typeface="+mj-cs"/>
              </a:rPr>
              <a:t>Family Support Model - Key Principles</a:t>
            </a:r>
          </a:p>
        </p:txBody>
      </p:sp>
      <p:sp>
        <p:nvSpPr>
          <p:cNvPr id="77835" name="Arc 7783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77825" name="Rectangle 3"/>
          <p:cNvSpPr>
            <a:spLocks/>
          </p:cNvSpPr>
          <p:nvPr/>
        </p:nvSpPr>
        <p:spPr bwMode="auto">
          <a:xfrm>
            <a:off x="3335481" y="591344"/>
            <a:ext cx="5179868" cy="558561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marL="342900" indent="-34290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indent="-228600">
              <a:lnSpc>
                <a:spcPct val="90000"/>
              </a:lnSpc>
              <a:spcBef>
                <a:spcPct val="20000"/>
              </a:spcBef>
              <a:buFont typeface="Arial" panose="020B0604020202020204" pitchFamily="34" charset="0"/>
              <a:buChar char="•"/>
            </a:pPr>
            <a:r>
              <a:rPr lang="en-US" altLang="en-US">
                <a:latin typeface="+mn-lt"/>
              </a:rPr>
              <a:t>Aims to move families closer to independence from public services</a:t>
            </a:r>
          </a:p>
          <a:p>
            <a:pPr indent="-228600">
              <a:lnSpc>
                <a:spcPct val="90000"/>
              </a:lnSpc>
              <a:spcBef>
                <a:spcPct val="20000"/>
              </a:spcBef>
              <a:buFont typeface="Arial" panose="020B0604020202020204" pitchFamily="34" charset="0"/>
              <a:buChar char="•"/>
            </a:pPr>
            <a:r>
              <a:rPr lang="en-US" altLang="en-US">
                <a:latin typeface="+mn-lt"/>
              </a:rPr>
              <a:t>Supports early intervention</a:t>
            </a:r>
            <a:endParaRPr lang="en-US" altLang="en-US">
              <a:latin typeface="+mn-lt"/>
              <a:cs typeface="Calibri"/>
            </a:endParaRPr>
          </a:p>
          <a:p>
            <a:pPr indent="-228600">
              <a:lnSpc>
                <a:spcPct val="90000"/>
              </a:lnSpc>
              <a:spcBef>
                <a:spcPct val="20000"/>
              </a:spcBef>
              <a:buFont typeface="Arial" panose="020B0604020202020204" pitchFamily="34" charset="0"/>
              <a:buChar char="•"/>
            </a:pPr>
            <a:r>
              <a:rPr lang="en-US" altLang="en-US">
                <a:latin typeface="+mn-lt"/>
              </a:rPr>
              <a:t>Multi-agency working with sharing information</a:t>
            </a:r>
            <a:endParaRPr lang="en-US" altLang="en-US">
              <a:latin typeface="+mn-lt"/>
              <a:cs typeface="Calibri"/>
            </a:endParaRPr>
          </a:p>
          <a:p>
            <a:pPr indent="-228600">
              <a:lnSpc>
                <a:spcPct val="90000"/>
              </a:lnSpc>
              <a:spcBef>
                <a:spcPct val="20000"/>
              </a:spcBef>
              <a:buFont typeface="Arial" panose="020B0604020202020204" pitchFamily="34" charset="0"/>
              <a:buChar char="•"/>
            </a:pPr>
            <a:r>
              <a:rPr lang="en-US" altLang="en-US">
                <a:latin typeface="+mn-lt"/>
              </a:rPr>
              <a:t>Single Family Assessment Framework</a:t>
            </a:r>
            <a:endParaRPr lang="en-US" altLang="en-US">
              <a:latin typeface="+mn-lt"/>
              <a:cs typeface="Calibri"/>
            </a:endParaRPr>
          </a:p>
          <a:p>
            <a:pPr indent="-228600">
              <a:lnSpc>
                <a:spcPct val="90000"/>
              </a:lnSpc>
              <a:spcBef>
                <a:spcPct val="20000"/>
              </a:spcBef>
              <a:buFont typeface="Arial" panose="020B0604020202020204" pitchFamily="34" charset="0"/>
              <a:buChar char="•"/>
            </a:pPr>
            <a:r>
              <a:rPr lang="en-US" altLang="en-US">
                <a:latin typeface="+mn-lt"/>
              </a:rPr>
              <a:t>Families/workers are able to access services required quickly with some priority</a:t>
            </a:r>
            <a:endParaRPr lang="en-US" altLang="en-US" b="1">
              <a:latin typeface="+mn-lt"/>
            </a:endParaRPr>
          </a:p>
          <a:p>
            <a:pPr indent="-228600">
              <a:lnSpc>
                <a:spcPct val="90000"/>
              </a:lnSpc>
              <a:spcBef>
                <a:spcPct val="20000"/>
              </a:spcBef>
              <a:buFont typeface="Arial" panose="020B0604020202020204" pitchFamily="34" charset="0"/>
              <a:buChar char="•"/>
            </a:pPr>
            <a:r>
              <a:rPr lang="en-US" altLang="en-US">
                <a:latin typeface="+mn-lt"/>
              </a:rPr>
              <a:t>Sustainable services</a:t>
            </a:r>
            <a:endParaRPr lang="en-US" altLang="en-US">
              <a:latin typeface="+mn-lt"/>
              <a:cs typeface="Calibri"/>
            </a:endParaRPr>
          </a:p>
          <a:p>
            <a:pPr indent="-228600">
              <a:lnSpc>
                <a:spcPct val="90000"/>
              </a:lnSpc>
              <a:spcBef>
                <a:spcPct val="20000"/>
              </a:spcBef>
              <a:buFont typeface="Arial" panose="020B0604020202020204" pitchFamily="34" charset="0"/>
              <a:buChar char="•"/>
            </a:pPr>
            <a:r>
              <a:rPr lang="en-US" altLang="en-US">
                <a:latin typeface="+mn-lt"/>
              </a:rPr>
              <a:t>Sustainable families</a:t>
            </a:r>
            <a:endParaRPr lang="en-US" altLang="en-US">
              <a:latin typeface="+mn-lt"/>
              <a:cs typeface="Calibri"/>
            </a:endParaRPr>
          </a:p>
          <a:p>
            <a:pPr indent="-228600">
              <a:lnSpc>
                <a:spcPct val="90000"/>
              </a:lnSpc>
              <a:spcBef>
                <a:spcPts val="750"/>
              </a:spcBef>
              <a:buFont typeface="Arial" panose="020B0604020202020204" pitchFamily="34" charset="0"/>
              <a:buChar char="•"/>
            </a:pPr>
            <a:r>
              <a:rPr lang="en-US">
                <a:latin typeface="+mn-lt"/>
              </a:rPr>
              <a:t>Troubled children / teenagers can seem 'resilient' and appear to be making 'lifestyle choices' when they are in fact finding unsafe ways of coping - gangs, misusing drugs and alcohol, crime.</a:t>
            </a:r>
            <a:endParaRPr lang="en-US">
              <a:latin typeface="+mn-lt"/>
              <a:cs typeface="Calibri"/>
            </a:endParaRPr>
          </a:p>
          <a:p>
            <a:pPr indent="-228600">
              <a:lnSpc>
                <a:spcPct val="90000"/>
              </a:lnSpc>
              <a:spcBef>
                <a:spcPts val="750"/>
              </a:spcBef>
              <a:buFont typeface="Arial" panose="020B0604020202020204" pitchFamily="34" charset="0"/>
              <a:buChar char="•"/>
            </a:pPr>
            <a:r>
              <a:rPr lang="en-US">
                <a:latin typeface="+mn-lt"/>
              </a:rPr>
              <a:t>‘These children are incredibly vulnerable’.</a:t>
            </a:r>
            <a:endParaRPr lang="en-US">
              <a:latin typeface="+mn-lt"/>
              <a:cs typeface="Calibri"/>
            </a:endParaRPr>
          </a:p>
          <a:p>
            <a:pPr indent="-228600">
              <a:lnSpc>
                <a:spcPct val="90000"/>
              </a:lnSpc>
              <a:spcBef>
                <a:spcPct val="20000"/>
              </a:spcBef>
              <a:buFont typeface="Arial" panose="020B0604020202020204" pitchFamily="34" charset="0"/>
              <a:buChar char="•"/>
            </a:pPr>
            <a:endParaRPr lang="en-US" altLang="en-US">
              <a:latin typeface="+mn-lt"/>
            </a:endParaRPr>
          </a:p>
          <a:p>
            <a:pPr marL="0" indent="-228600">
              <a:lnSpc>
                <a:spcPct val="90000"/>
              </a:lnSpc>
              <a:spcBef>
                <a:spcPct val="20000"/>
              </a:spcBef>
              <a:buFont typeface="Arial" panose="020B0604020202020204" pitchFamily="34" charset="0"/>
              <a:buChar char="•"/>
            </a:pPr>
            <a:endParaRPr lang="en-US" altLang="en-US">
              <a:latin typeface="+mn-lt"/>
            </a:endParaRPr>
          </a:p>
          <a:p>
            <a:pPr indent="-228600">
              <a:lnSpc>
                <a:spcPct val="90000"/>
              </a:lnSpc>
              <a:spcBef>
                <a:spcPct val="20000"/>
              </a:spcBef>
              <a:buFont typeface="Arial" panose="020B0604020202020204" pitchFamily="34" charset="0"/>
              <a:buChar char="•"/>
            </a:pPr>
            <a:endParaRPr lang="en-US" altLang="en-US">
              <a:latin typeface="+mn-lt"/>
            </a:endParaRPr>
          </a:p>
          <a:p>
            <a:pPr indent="-228600">
              <a:lnSpc>
                <a:spcPct val="90000"/>
              </a:lnSpc>
              <a:spcBef>
                <a:spcPct val="20000"/>
              </a:spcBef>
              <a:buFont typeface="Arial" panose="020B0604020202020204" pitchFamily="34" charset="0"/>
              <a:buChar char="•"/>
            </a:pPr>
            <a:endParaRPr lang="en-US" altLang="en-US">
              <a:latin typeface="+mn-lt"/>
            </a:endParaRPr>
          </a:p>
        </p:txBody>
      </p:sp>
      <p:sp>
        <p:nvSpPr>
          <p:cNvPr id="4" name="Slide Number Placeholder 3"/>
          <p:cNvSpPr>
            <a:spLocks noGrp="1"/>
          </p:cNvSpPr>
          <p:nvPr>
            <p:ph type="sldNum" sz="quarter" idx="12"/>
          </p:nvPr>
        </p:nvSpPr>
        <p:spPr>
          <a:xfrm>
            <a:off x="7156173" y="6356350"/>
            <a:ext cx="1359176" cy="365125"/>
          </a:xfrm>
        </p:spPr>
        <p:txBody>
          <a:bodyPr vert="horz" lIns="91440" tIns="45720" rIns="91440" bIns="45720" rtlCol="0" anchor="ctr">
            <a:normAutofit/>
          </a:bodyPr>
          <a:lstStyle>
            <a:lvl1pPr>
              <a:defRPr>
                <a:solidFill>
                  <a:schemeClr val="tx1"/>
                </a:solidFill>
                <a:latin typeface="Arial" panose="020B0604020202020204" pitchFamily="34" charset="0"/>
              </a:defRPr>
            </a:lvl1pPr>
            <a:lvl2pPr marL="557213" indent="-214313">
              <a:defRPr>
                <a:solidFill>
                  <a:schemeClr val="tx1"/>
                </a:solidFill>
                <a:latin typeface="Arial" panose="020B0604020202020204" pitchFamily="34" charset="0"/>
              </a:defRPr>
            </a:lvl2pPr>
            <a:lvl3pPr marL="857250" indent="-171450">
              <a:defRPr>
                <a:solidFill>
                  <a:schemeClr val="tx1"/>
                </a:solidFill>
                <a:latin typeface="Arial" panose="020B0604020202020204" pitchFamily="34" charset="0"/>
              </a:defRPr>
            </a:lvl3pPr>
            <a:lvl4pPr marL="1200150" indent="-171450">
              <a:defRPr>
                <a:solidFill>
                  <a:schemeClr val="tx1"/>
                </a:solidFill>
                <a:latin typeface="Arial" panose="020B0604020202020204" pitchFamily="34" charset="0"/>
              </a:defRPr>
            </a:lvl4pPr>
            <a:lvl5pPr marL="1543050" indent="-171450">
              <a:defRPr>
                <a:solidFill>
                  <a:schemeClr val="tx1"/>
                </a:solidFill>
                <a:latin typeface="Arial" panose="020B0604020202020204" pitchFamily="34" charset="0"/>
              </a:defRPr>
            </a:lvl5pPr>
            <a:lvl6pPr marL="1885950" indent="-171450" fontAlgn="base">
              <a:spcBef>
                <a:spcPct val="0"/>
              </a:spcBef>
              <a:spcAft>
                <a:spcPct val="0"/>
              </a:spcAft>
              <a:defRPr>
                <a:solidFill>
                  <a:schemeClr val="tx1"/>
                </a:solidFill>
                <a:latin typeface="Arial" panose="020B0604020202020204" pitchFamily="34" charset="0"/>
              </a:defRPr>
            </a:lvl6pPr>
            <a:lvl7pPr marL="2228850" indent="-171450" fontAlgn="base">
              <a:spcBef>
                <a:spcPct val="0"/>
              </a:spcBef>
              <a:spcAft>
                <a:spcPct val="0"/>
              </a:spcAft>
              <a:defRPr>
                <a:solidFill>
                  <a:schemeClr val="tx1"/>
                </a:solidFill>
                <a:latin typeface="Arial" panose="020B0604020202020204" pitchFamily="34" charset="0"/>
              </a:defRPr>
            </a:lvl7pPr>
            <a:lvl8pPr marL="2571750" indent="-171450" fontAlgn="base">
              <a:spcBef>
                <a:spcPct val="0"/>
              </a:spcBef>
              <a:spcAft>
                <a:spcPct val="0"/>
              </a:spcAft>
              <a:defRPr>
                <a:solidFill>
                  <a:schemeClr val="tx1"/>
                </a:solidFill>
                <a:latin typeface="Arial" panose="020B0604020202020204" pitchFamily="34" charset="0"/>
              </a:defRPr>
            </a:lvl8pPr>
            <a:lvl9pPr marL="2914650" indent="-171450" fontAlgn="base">
              <a:spcBef>
                <a:spcPct val="0"/>
              </a:spcBef>
              <a:spcAft>
                <a:spcPct val="0"/>
              </a:spcAft>
              <a:defRPr>
                <a:solidFill>
                  <a:schemeClr val="tx1"/>
                </a:solidFill>
                <a:latin typeface="Arial" panose="020B0604020202020204" pitchFamily="34" charset="0"/>
              </a:defRPr>
            </a:lvl9pPr>
          </a:lstStyle>
          <a:p>
            <a:pPr>
              <a:spcAft>
                <a:spcPts val="600"/>
              </a:spcAft>
            </a:pPr>
            <a:fld id="{D8E1161A-D354-41A6-83F6-B9C074F1043D}" type="slidenum">
              <a:rPr lang="en-US" altLang="en-US" sz="1200">
                <a:solidFill>
                  <a:schemeClr val="tx1">
                    <a:tint val="75000"/>
                  </a:schemeClr>
                </a:solidFill>
                <a:latin typeface="+mn-lt"/>
              </a:rPr>
              <a:pPr>
                <a:spcAft>
                  <a:spcPts val="600"/>
                </a:spcAft>
              </a:pPr>
              <a:t>41</a:t>
            </a:fld>
            <a:endParaRPr lang="en-US" altLang="en-US" sz="1200">
              <a:solidFill>
                <a:schemeClr val="tx1">
                  <a:tint val="75000"/>
                </a:schemeClr>
              </a:solidFill>
              <a:latin typeface="+mn-lt"/>
            </a:endParaRPr>
          </a:p>
        </p:txBody>
      </p:sp>
    </p:spTree>
    <p:extLst>
      <p:ext uri="{BB962C8B-B14F-4D97-AF65-F5344CB8AC3E}">
        <p14:creationId xmlns:p14="http://schemas.microsoft.com/office/powerpoint/2010/main" val="1857771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7E3E5F56-04AC-48F6-B30E-D9C4C1781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alpha val="2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ounded Rectangle 26">
            <a:extLst>
              <a:ext uri="{FF2B5EF4-FFF2-40B4-BE49-F238E27FC236}">
                <a16:creationId xmlns:a16="http://schemas.microsoft.com/office/drawing/2014/main" id="{CDAEFB19-78B1-4412-8791-DEBC3BFF0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058" y="640080"/>
            <a:ext cx="8190312"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48A06A8A-8B3C-43EB-BF15-8F10CAAF49F4}"/>
              </a:ext>
            </a:extLst>
          </p:cNvPr>
          <p:cNvPicPr>
            <a:picLocks noChangeAspect="1"/>
          </p:cNvPicPr>
          <p:nvPr/>
        </p:nvPicPr>
        <p:blipFill rotWithShape="1">
          <a:blip r:embed="rId3"/>
          <a:srcRect l="9287" r="5631" b="-1"/>
          <a:stretch/>
        </p:blipFill>
        <p:spPr>
          <a:xfrm>
            <a:off x="726948" y="960120"/>
            <a:ext cx="7708392" cy="4937760"/>
          </a:xfrm>
          <a:prstGeom prst="rect">
            <a:avLst/>
          </a:prstGeom>
        </p:spPr>
      </p:pic>
    </p:spTree>
    <p:extLst>
      <p:ext uri="{BB962C8B-B14F-4D97-AF65-F5344CB8AC3E}">
        <p14:creationId xmlns:p14="http://schemas.microsoft.com/office/powerpoint/2010/main" val="24137970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hand of two adults and a kid on top of each other">
            <a:extLst>
              <a:ext uri="{FF2B5EF4-FFF2-40B4-BE49-F238E27FC236}">
                <a16:creationId xmlns:a16="http://schemas.microsoft.com/office/drawing/2014/main" id="{91B6CFAD-03ED-CA8E-7385-988BCC32F64B}"/>
              </a:ext>
            </a:extLst>
          </p:cNvPr>
          <p:cNvPicPr>
            <a:picLocks noChangeAspect="1"/>
          </p:cNvPicPr>
          <p:nvPr/>
        </p:nvPicPr>
        <p:blipFill rotWithShape="1">
          <a:blip r:embed="rId3"/>
          <a:srcRect l="263" t="9090" r="18955" b="8"/>
          <a:stretch/>
        </p:blipFill>
        <p:spPr>
          <a:xfrm>
            <a:off x="20" y="10"/>
            <a:ext cx="9143980" cy="6857990"/>
          </a:xfrm>
          <a:prstGeom prst="rect">
            <a:avLst/>
          </a:prstGeom>
        </p:spPr>
      </p:pic>
      <p:sp>
        <p:nvSpPr>
          <p:cNvPr id="9" name="Rectangle 8">
            <a:extLst>
              <a:ext uri="{FF2B5EF4-FFF2-40B4-BE49-F238E27FC236}">
                <a16:creationId xmlns:a16="http://schemas.microsoft.com/office/drawing/2014/main" id="{2B1D4F77-A17C-43D7-B7FA-545148E4E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2663" y="321176"/>
            <a:ext cx="3249230"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46103" y="640263"/>
            <a:ext cx="2819430" cy="611730"/>
          </a:xfrm>
        </p:spPr>
        <p:txBody>
          <a:bodyPr>
            <a:normAutofit fontScale="90000"/>
          </a:bodyPr>
          <a:lstStyle/>
          <a:p>
            <a:br>
              <a:rPr lang="en-GB" sz="3000"/>
            </a:br>
            <a:r>
              <a:rPr lang="en-GB" sz="1800"/>
              <a:t>Getting Support</a:t>
            </a:r>
            <a:br>
              <a:rPr lang="en-GB" sz="3000"/>
            </a:br>
            <a:endParaRPr lang="en-GB" sz="3000"/>
          </a:p>
        </p:txBody>
      </p:sp>
      <p:sp>
        <p:nvSpPr>
          <p:cNvPr id="3" name="Content Placeholder 2"/>
          <p:cNvSpPr>
            <a:spLocks noGrp="1"/>
          </p:cNvSpPr>
          <p:nvPr>
            <p:ph idx="1"/>
          </p:nvPr>
        </p:nvSpPr>
        <p:spPr>
          <a:xfrm>
            <a:off x="445582" y="1460405"/>
            <a:ext cx="2823620" cy="4434368"/>
          </a:xfrm>
        </p:spPr>
        <p:txBody>
          <a:bodyPr vert="horz" lIns="91440" tIns="45720" rIns="91440" bIns="45720" rtlCol="0" anchor="t">
            <a:normAutofit/>
          </a:bodyPr>
          <a:lstStyle/>
          <a:p>
            <a:r>
              <a:rPr lang="en-GB" sz="1800"/>
              <a:t>Support to be offered to the </a:t>
            </a:r>
            <a:r>
              <a:rPr lang="en-GB" sz="1800" b="1" u="sng"/>
              <a:t>whole family </a:t>
            </a:r>
            <a:endParaRPr lang="en-GB" sz="1800" b="1" u="sng">
              <a:cs typeface="Calibri"/>
            </a:endParaRPr>
          </a:p>
          <a:p>
            <a:r>
              <a:rPr lang="en-GB" sz="1800"/>
              <a:t>Support to help them to keep their children safe and give them the care they need.</a:t>
            </a:r>
            <a:endParaRPr lang="en-GB" sz="1800">
              <a:cs typeface="Calibri"/>
            </a:endParaRPr>
          </a:p>
          <a:p>
            <a:r>
              <a:rPr lang="en-GB" sz="1800"/>
              <a:t>Early Intervention.</a:t>
            </a:r>
            <a:endParaRPr lang="en-GB" sz="1800">
              <a:cs typeface="Calibri"/>
            </a:endParaRPr>
          </a:p>
          <a:p>
            <a:r>
              <a:rPr lang="en-GB" sz="1800"/>
              <a:t>Families who don’t care and will not take up support.</a:t>
            </a:r>
            <a:endParaRPr lang="en-GB" sz="1800">
              <a:cs typeface="Calibri"/>
            </a:endParaRPr>
          </a:p>
          <a:p>
            <a:r>
              <a:rPr lang="en-GB" sz="1800"/>
              <a:t>Why? – environment,  history, happy as they are, no desire to change, would mean changes in life. </a:t>
            </a:r>
            <a:endParaRPr lang="en-GB" sz="1800">
              <a:cs typeface="Calibri"/>
            </a:endParaRPr>
          </a:p>
        </p:txBody>
      </p:sp>
    </p:spTree>
    <p:extLst>
      <p:ext uri="{BB962C8B-B14F-4D97-AF65-F5344CB8AC3E}">
        <p14:creationId xmlns:p14="http://schemas.microsoft.com/office/powerpoint/2010/main" val="368964341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 y="-5705"/>
            <a:ext cx="9143993"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7DA99A-AF46-4624-868F-3F7ADEB621DF}"/>
              </a:ext>
            </a:extLst>
          </p:cNvPr>
          <p:cNvSpPr>
            <a:spLocks noGrp="1"/>
          </p:cNvSpPr>
          <p:nvPr>
            <p:ph type="title"/>
          </p:nvPr>
        </p:nvSpPr>
        <p:spPr>
          <a:xfrm>
            <a:off x="867638" y="637762"/>
            <a:ext cx="7416372" cy="900131"/>
          </a:xfrm>
        </p:spPr>
        <p:txBody>
          <a:bodyPr anchor="t">
            <a:normAutofit/>
          </a:bodyPr>
          <a:lstStyle/>
          <a:p>
            <a:r>
              <a:rPr lang="en-GB" sz="3500">
                <a:solidFill>
                  <a:schemeClr val="bg1"/>
                </a:solidFill>
              </a:rPr>
              <a:t>Wales</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9143992"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638" y="2010758"/>
            <a:ext cx="34289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475CD24-CB7D-4A5F-A43C-3E119EF563C8}"/>
              </a:ext>
            </a:extLst>
          </p:cNvPr>
          <p:cNvSpPr>
            <a:spLocks noGrp="1"/>
          </p:cNvSpPr>
          <p:nvPr>
            <p:ph idx="1"/>
          </p:nvPr>
        </p:nvSpPr>
        <p:spPr>
          <a:xfrm>
            <a:off x="866661" y="2217343"/>
            <a:ext cx="7410669" cy="3959619"/>
          </a:xfrm>
        </p:spPr>
        <p:txBody>
          <a:bodyPr>
            <a:normAutofit/>
          </a:bodyPr>
          <a:lstStyle/>
          <a:p>
            <a:r>
              <a:rPr lang="en-GB" sz="1900"/>
              <a:t>Families First Teams / Team Around the Family</a:t>
            </a:r>
          </a:p>
          <a:p>
            <a:r>
              <a:rPr lang="en-GB" sz="1900"/>
              <a:t>For all families who need help </a:t>
            </a:r>
          </a:p>
          <a:p>
            <a:pPr marL="0" indent="0">
              <a:buNone/>
            </a:pPr>
            <a:r>
              <a:rPr lang="en-GB" sz="1900" b="1"/>
              <a:t>Principles of Families First?</a:t>
            </a:r>
          </a:p>
          <a:p>
            <a:r>
              <a:rPr lang="en-GB" sz="1900" b="1"/>
              <a:t>Family-focussed</a:t>
            </a:r>
            <a:r>
              <a:rPr lang="en-GB" sz="1900"/>
              <a:t> – services should look at the needs of your whole family rather than the needs of individual family members. </a:t>
            </a:r>
          </a:p>
          <a:p>
            <a:r>
              <a:rPr lang="en-GB" sz="1900" b="1"/>
              <a:t>Bespoke</a:t>
            </a:r>
            <a:r>
              <a:rPr lang="en-GB" sz="1900"/>
              <a:t> – services tailored to meet family’s specific needs.</a:t>
            </a:r>
          </a:p>
          <a:p>
            <a:r>
              <a:rPr lang="en-GB" sz="1900" b="1"/>
              <a:t>Empowering</a:t>
            </a:r>
            <a:r>
              <a:rPr lang="en-GB" sz="1900"/>
              <a:t> – families to take control of their lives.</a:t>
            </a:r>
          </a:p>
          <a:p>
            <a:r>
              <a:rPr lang="en-GB" sz="1900" b="1"/>
              <a:t>Integrated</a:t>
            </a:r>
            <a:r>
              <a:rPr lang="en-GB" sz="1900"/>
              <a:t> – agencies must work together </a:t>
            </a:r>
          </a:p>
          <a:p>
            <a:r>
              <a:rPr lang="en-GB" sz="1900" b="1"/>
              <a:t>Pro-active</a:t>
            </a:r>
            <a:r>
              <a:rPr lang="en-GB" sz="1900"/>
              <a:t> – needs are identified as early as possible </a:t>
            </a:r>
          </a:p>
          <a:p>
            <a:r>
              <a:rPr lang="en-GB" sz="1900" b="1"/>
              <a:t>Sustainable</a:t>
            </a:r>
            <a:r>
              <a:rPr lang="en-GB" sz="1900"/>
              <a:t> – support given should enable families to continue to make progress </a:t>
            </a:r>
          </a:p>
          <a:p>
            <a:endParaRPr lang="en-GB" sz="1900"/>
          </a:p>
        </p:txBody>
      </p:sp>
    </p:spTree>
    <p:extLst>
      <p:ext uri="{BB962C8B-B14F-4D97-AF65-F5344CB8AC3E}">
        <p14:creationId xmlns:p14="http://schemas.microsoft.com/office/powerpoint/2010/main" val="413123300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AAD0F-8E3B-41E2-A311-F488210AF6BF}"/>
              </a:ext>
            </a:extLst>
          </p:cNvPr>
          <p:cNvSpPr>
            <a:spLocks noGrp="1"/>
          </p:cNvSpPr>
          <p:nvPr>
            <p:ph type="title"/>
          </p:nvPr>
        </p:nvSpPr>
        <p:spPr>
          <a:xfrm>
            <a:off x="457200" y="274638"/>
            <a:ext cx="8229600" cy="870874"/>
          </a:xfrm>
        </p:spPr>
        <p:txBody>
          <a:bodyPr>
            <a:noAutofit/>
          </a:bodyPr>
          <a:lstStyle/>
          <a:p>
            <a:r>
              <a:rPr lang="en-GB" sz="3600"/>
              <a:t>Operation Encompass</a:t>
            </a:r>
            <a:br>
              <a:rPr lang="en-GB" sz="3600"/>
            </a:br>
            <a:r>
              <a:rPr lang="en-GB" sz="3600"/>
              <a:t>Gwent Police</a:t>
            </a:r>
          </a:p>
        </p:txBody>
      </p:sp>
      <p:sp>
        <p:nvSpPr>
          <p:cNvPr id="3" name="Content Placeholder 2">
            <a:extLst>
              <a:ext uri="{FF2B5EF4-FFF2-40B4-BE49-F238E27FC236}">
                <a16:creationId xmlns:a16="http://schemas.microsoft.com/office/drawing/2014/main" id="{70B8062B-28D8-4D29-9FC0-0B4C6458D194}"/>
              </a:ext>
            </a:extLst>
          </p:cNvPr>
          <p:cNvSpPr>
            <a:spLocks noGrp="1"/>
          </p:cNvSpPr>
          <p:nvPr>
            <p:ph idx="1"/>
          </p:nvPr>
        </p:nvSpPr>
        <p:spPr>
          <a:xfrm>
            <a:off x="457200" y="1386673"/>
            <a:ext cx="8229600" cy="4130560"/>
          </a:xfrm>
        </p:spPr>
        <p:txBody>
          <a:bodyPr vert="horz" lIns="91440" tIns="45720" rIns="91440" bIns="45720" rtlCol="0" anchor="t">
            <a:normAutofit/>
          </a:bodyPr>
          <a:lstStyle/>
          <a:p>
            <a:r>
              <a:rPr lang="en-GB" dirty="0">
                <a:ea typeface="+mn-lt"/>
                <a:cs typeface="+mn-lt"/>
              </a:rPr>
              <a:t>Operation Encompass is a police and education early information safeguarding partnership enabling schools to offer immediate support to children experiencing domestic abuse.</a:t>
            </a:r>
            <a:endParaRPr lang="en-GB" dirty="0"/>
          </a:p>
          <a:p>
            <a:r>
              <a:rPr lang="en-GB" dirty="0"/>
              <a:t>A system which ensures the police contact a school before the next school day when one of their pupils has been exposed to domestic abuse.</a:t>
            </a:r>
            <a:endParaRPr lang="en-GB" dirty="0">
              <a:ea typeface="Calibri"/>
              <a:cs typeface="Calibri"/>
            </a:endParaRPr>
          </a:p>
          <a:p>
            <a:r>
              <a:rPr lang="en-GB" dirty="0"/>
              <a:t>School is aware of issues such as food, uniform, homework, mental health.</a:t>
            </a:r>
            <a:endParaRPr lang="en-GB" dirty="0">
              <a:ea typeface="Calibri"/>
              <a:cs typeface="Calibri"/>
            </a:endParaRPr>
          </a:p>
          <a:p>
            <a:r>
              <a:rPr lang="en-GB" dirty="0"/>
              <a:t>Time out rooms available as well as food and uniform </a:t>
            </a:r>
            <a:endParaRPr lang="en-GB" dirty="0">
              <a:ea typeface="Calibri"/>
              <a:cs typeface="Calibri"/>
            </a:endParaRPr>
          </a:p>
          <a:p>
            <a:r>
              <a:rPr lang="en-GB" dirty="0"/>
              <a:t>Emotional support also available if needed</a:t>
            </a:r>
            <a:endParaRPr lang="en-GB" dirty="0">
              <a:ea typeface="Calibri"/>
              <a:cs typeface="Calibri"/>
            </a:endParaRPr>
          </a:p>
          <a:p>
            <a:r>
              <a:rPr lang="en-GB" dirty="0"/>
              <a:t>Keeping children in school – safe environment</a:t>
            </a:r>
            <a:endParaRPr lang="en-GB" dirty="0">
              <a:ea typeface="Calibri"/>
              <a:cs typeface="Calibri"/>
            </a:endParaRPr>
          </a:p>
          <a:p>
            <a:endParaRPr lang="en-GB"/>
          </a:p>
        </p:txBody>
      </p:sp>
    </p:spTree>
    <p:extLst>
      <p:ext uri="{BB962C8B-B14F-4D97-AF65-F5344CB8AC3E}">
        <p14:creationId xmlns:p14="http://schemas.microsoft.com/office/powerpoint/2010/main" val="354371034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bstract blurred public library with bookshelves">
            <a:extLst>
              <a:ext uri="{FF2B5EF4-FFF2-40B4-BE49-F238E27FC236}">
                <a16:creationId xmlns:a16="http://schemas.microsoft.com/office/drawing/2014/main" id="{73C1DA53-A9ED-5209-F97C-F20037D4E01B}"/>
              </a:ext>
            </a:extLst>
          </p:cNvPr>
          <p:cNvPicPr>
            <a:picLocks noChangeAspect="1"/>
          </p:cNvPicPr>
          <p:nvPr/>
        </p:nvPicPr>
        <p:blipFill rotWithShape="1">
          <a:blip r:embed="rId3"/>
          <a:srcRect l="19083" r="41423" b="-2"/>
          <a:stretch/>
        </p:blipFill>
        <p:spPr>
          <a:xfrm>
            <a:off x="20" y="-2"/>
            <a:ext cx="4057627"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7647" y="-1"/>
            <a:ext cx="508635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86487" y="405685"/>
            <a:ext cx="4098726" cy="1559301"/>
          </a:xfrm>
        </p:spPr>
        <p:txBody>
          <a:bodyPr>
            <a:normAutofit/>
          </a:bodyPr>
          <a:lstStyle/>
          <a:p>
            <a:r>
              <a:rPr lang="en-GB" sz="3500"/>
              <a:t>Centre for Crime &amp; Justice Studies</a:t>
            </a:r>
          </a:p>
        </p:txBody>
      </p:sp>
      <p:sp>
        <p:nvSpPr>
          <p:cNvPr id="3" name="Content Placeholder 2"/>
          <p:cNvSpPr>
            <a:spLocks noGrp="1"/>
          </p:cNvSpPr>
          <p:nvPr>
            <p:ph idx="1"/>
          </p:nvPr>
        </p:nvSpPr>
        <p:spPr>
          <a:xfrm>
            <a:off x="4586487" y="2743200"/>
            <a:ext cx="3935505" cy="3496878"/>
          </a:xfrm>
        </p:spPr>
        <p:txBody>
          <a:bodyPr anchor="ctr">
            <a:normAutofit/>
          </a:bodyPr>
          <a:lstStyle/>
          <a:p>
            <a:r>
              <a:rPr lang="en-GB" sz="2800" dirty="0"/>
              <a:t>Child criminalisation and the mistake of early intervention publication.</a:t>
            </a:r>
          </a:p>
          <a:p>
            <a:r>
              <a:rPr lang="en-GB" sz="2800" dirty="0"/>
              <a:t>Early intervention was the hallmark of the ‘new youth justice’ after the election of Labour Government 1997</a:t>
            </a:r>
          </a:p>
        </p:txBody>
      </p:sp>
    </p:spTree>
    <p:extLst>
      <p:ext uri="{BB962C8B-B14F-4D97-AF65-F5344CB8AC3E}">
        <p14:creationId xmlns:p14="http://schemas.microsoft.com/office/powerpoint/2010/main" val="49366834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itle 5"/>
          <p:cNvSpPr>
            <a:spLocks noGrp="1"/>
          </p:cNvSpPr>
          <p:nvPr>
            <p:ph type="title"/>
          </p:nvPr>
        </p:nvSpPr>
        <p:spPr>
          <a:xfrm>
            <a:off x="628650" y="365125"/>
            <a:ext cx="7886700" cy="470471"/>
          </a:xfrm>
        </p:spPr>
        <p:txBody>
          <a:bodyPr>
            <a:normAutofit fontScale="90000"/>
          </a:bodyPr>
          <a:lstStyle/>
          <a:p>
            <a:r>
              <a:rPr lang="en-GB" dirty="0"/>
              <a:t>Research</a:t>
            </a:r>
          </a:p>
        </p:txBody>
      </p:sp>
      <p:sp>
        <p:nvSpPr>
          <p:cNvPr id="15" name="Arc 1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Rectangle 1"/>
          <p:cNvSpPr>
            <a:spLocks noGrp="1" noChangeArrowheads="1"/>
          </p:cNvSpPr>
          <p:nvPr>
            <p:ph idx="1"/>
          </p:nvPr>
        </p:nvSpPr>
        <p:spPr>
          <a:xfrm>
            <a:off x="628650" y="1825625"/>
            <a:ext cx="7886700" cy="4351338"/>
          </a:xfrm>
        </p:spPr>
        <p:txBody>
          <a:bodyPr vert="horz" lIns="91440" tIns="45720" rIns="91440" bIns="45720" rtlCol="0">
            <a:normAutofit/>
          </a:bodyPr>
          <a:lstStyle/>
          <a:p>
            <a:pPr lvl="0"/>
            <a:r>
              <a:rPr lang="en-US" altLang="en-US" dirty="0"/>
              <a:t>Lesley </a:t>
            </a:r>
            <a:r>
              <a:rPr lang="en-US" altLang="en-US" dirty="0" err="1"/>
              <a:t>MeAra</a:t>
            </a:r>
            <a:r>
              <a:rPr lang="en-US" altLang="en-US" dirty="0"/>
              <a:t> and Susan </a:t>
            </a:r>
            <a:r>
              <a:rPr lang="en-US" altLang="en-US" dirty="0" err="1"/>
              <a:t>MeVie</a:t>
            </a:r>
            <a:r>
              <a:rPr lang="en-US" altLang="en-US" dirty="0"/>
              <a:t> (2007) research </a:t>
            </a:r>
            <a:r>
              <a:rPr lang="en-US" altLang="en-US" b="1" dirty="0"/>
              <a:t>‘Edinburgh Study of Youth Transitions and Crime’:</a:t>
            </a:r>
          </a:p>
          <a:p>
            <a:pPr lvl="0"/>
            <a:r>
              <a:rPr lang="en-US" altLang="en-US" dirty="0"/>
              <a:t>Findings indicate that the key to reducing offending lie in minimal intervention and maximum diversion</a:t>
            </a:r>
            <a:endParaRPr lang="en-US" altLang="en-US" dirty="0">
              <a:cs typeface="Calibri"/>
            </a:endParaRPr>
          </a:p>
          <a:p>
            <a:pPr lvl="0"/>
            <a:r>
              <a:rPr lang="en-US" altLang="en-US" dirty="0"/>
              <a:t>Doing less rather than more in individual cases</a:t>
            </a:r>
            <a:endParaRPr lang="en-US" altLang="en-US" dirty="0">
              <a:cs typeface="Calibri"/>
            </a:endParaRPr>
          </a:p>
          <a:p>
            <a:pPr lvl="0"/>
            <a:r>
              <a:rPr lang="en-US" altLang="en-US" dirty="0"/>
              <a:t>Repeated and more intensive forms of contact with agencies of youth justice may be damaging to young people in the longer term</a:t>
            </a:r>
            <a:endParaRPr lang="en-US" altLang="en-US" dirty="0">
              <a:cs typeface="Calibri"/>
            </a:endParaRPr>
          </a:p>
          <a:p>
            <a:r>
              <a:rPr lang="en-US" dirty="0"/>
              <a:t>Barry Goldson (2000)  asserts that history has taught us that diversion is more effective than intervention</a:t>
            </a:r>
            <a:endParaRPr lang="en-US" altLang="en-US" dirty="0">
              <a:cs typeface="Calibri"/>
            </a:endParaRPr>
          </a:p>
          <a:p>
            <a:pPr lvl="0"/>
            <a:endParaRPr lang="en-US" altLang="en-US" dirty="0">
              <a:cs typeface="Calibri"/>
            </a:endParaRPr>
          </a:p>
        </p:txBody>
      </p:sp>
    </p:spTree>
    <p:extLst>
      <p:ext uri="{BB962C8B-B14F-4D97-AF65-F5344CB8AC3E}">
        <p14:creationId xmlns:p14="http://schemas.microsoft.com/office/powerpoint/2010/main" val="237128326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4098F8-51CD-4B66-9C07-27E1DF4E1391}"/>
              </a:ext>
            </a:extLst>
          </p:cNvPr>
          <p:cNvSpPr>
            <a:spLocks noGrp="1"/>
          </p:cNvSpPr>
          <p:nvPr>
            <p:ph type="title"/>
          </p:nvPr>
        </p:nvSpPr>
        <p:spPr>
          <a:xfrm>
            <a:off x="4885341" y="365125"/>
            <a:ext cx="3630007" cy="714626"/>
          </a:xfrm>
        </p:spPr>
        <p:txBody>
          <a:bodyPr>
            <a:normAutofit fontScale="90000"/>
          </a:bodyPr>
          <a:lstStyle/>
          <a:p>
            <a:br>
              <a:rPr lang="en-GB"/>
            </a:br>
            <a:r>
              <a:rPr lang="en-GB"/>
              <a:t>Young Persons view</a:t>
            </a:r>
            <a:br>
              <a:rPr lang="en-GB"/>
            </a:br>
            <a:endParaRPr lang="en-GB">
              <a:cs typeface="Calibri Light"/>
            </a:endParaRPr>
          </a:p>
        </p:txBody>
      </p:sp>
      <p:pic>
        <p:nvPicPr>
          <p:cNvPr id="5" name="Picture 5" descr="A picture containing person, young, looking, staring&#10;&#10;Description automatically generated">
            <a:extLst>
              <a:ext uri="{FF2B5EF4-FFF2-40B4-BE49-F238E27FC236}">
                <a16:creationId xmlns:a16="http://schemas.microsoft.com/office/drawing/2014/main" id="{CF927C37-7D41-44A6-9C6B-8D9EDAE3BA77}"/>
              </a:ext>
            </a:extLst>
          </p:cNvPr>
          <p:cNvPicPr>
            <a:picLocks noChangeAspect="1"/>
          </p:cNvPicPr>
          <p:nvPr/>
        </p:nvPicPr>
        <p:blipFill rotWithShape="1">
          <a:blip r:embed="rId2"/>
          <a:srcRect l="40555" r="17805"/>
          <a:stretch/>
        </p:blipFill>
        <p:spPr>
          <a:xfrm>
            <a:off x="20" y="10"/>
            <a:ext cx="4587406"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0F2CEBC7-D106-4123-A216-85D21D4AE1C1}"/>
              </a:ext>
            </a:extLst>
          </p:cNvPr>
          <p:cNvSpPr>
            <a:spLocks noGrp="1"/>
          </p:cNvSpPr>
          <p:nvPr>
            <p:ph idx="1"/>
          </p:nvPr>
        </p:nvSpPr>
        <p:spPr>
          <a:xfrm>
            <a:off x="4885341" y="1485033"/>
            <a:ext cx="3630007" cy="4691930"/>
          </a:xfrm>
        </p:spPr>
        <p:txBody>
          <a:bodyPr vert="horz" lIns="91440" tIns="45720" rIns="91440" bIns="45720" rtlCol="0" anchor="t">
            <a:normAutofit/>
          </a:bodyPr>
          <a:lstStyle/>
          <a:p>
            <a:pPr marL="0" indent="0">
              <a:buNone/>
            </a:pPr>
            <a:r>
              <a:rPr lang="en-GB" sz="2000" i="1"/>
              <a:t>when I’ve been arrested, it’s like, you’re a kid in care, you’re never going to get out of this way of life. You’re in care, kids in care are always on drugs, kids in care always make themselves unsafe, kids in care always self-harm. So they sort of put a title on kids in care like they’re something bad.</a:t>
            </a:r>
            <a:endParaRPr lang="en-GB" sz="2000">
              <a:cs typeface="Calibri"/>
            </a:endParaRPr>
          </a:p>
        </p:txBody>
      </p:sp>
    </p:spTree>
    <p:extLst>
      <p:ext uri="{BB962C8B-B14F-4D97-AF65-F5344CB8AC3E}">
        <p14:creationId xmlns:p14="http://schemas.microsoft.com/office/powerpoint/2010/main" val="714279643"/>
      </p:ext>
    </p:extLst>
  </p:cSld>
  <p:clrMapOvr>
    <a:masterClrMapping/>
  </p:clrMapOvr>
  <mc:AlternateContent xmlns:mc="http://schemas.openxmlformats.org/markup-compatibility/2006" xmlns:p14="http://schemas.microsoft.com/office/powerpoint/2010/main">
    <mc:Choice Requires="p14">
      <p:transition spd="slow" p14:dur="2000" advTm="39847"/>
    </mc:Choice>
    <mc:Fallback xmlns="">
      <p:transition spd="slow" advTm="39847"/>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A99D0-E8D3-2F67-93D9-DB1BFB112CC1}"/>
              </a:ext>
            </a:extLst>
          </p:cNvPr>
          <p:cNvSpPr>
            <a:spLocks noGrp="1"/>
          </p:cNvSpPr>
          <p:nvPr>
            <p:ph type="title"/>
          </p:nvPr>
        </p:nvSpPr>
        <p:spPr>
          <a:xfrm>
            <a:off x="486696" y="629266"/>
            <a:ext cx="2629122" cy="1622321"/>
          </a:xfrm>
        </p:spPr>
        <p:txBody>
          <a:bodyPr>
            <a:normAutofit/>
          </a:bodyPr>
          <a:lstStyle/>
          <a:p>
            <a:r>
              <a:rPr lang="en-GB">
                <a:cs typeface="Calibri Light"/>
              </a:rPr>
              <a:t>Gangs</a:t>
            </a:r>
            <a:endParaRPr lang="en-GB"/>
          </a:p>
        </p:txBody>
      </p:sp>
      <p:sp>
        <p:nvSpPr>
          <p:cNvPr id="3" name="Content Placeholder 2">
            <a:extLst>
              <a:ext uri="{FF2B5EF4-FFF2-40B4-BE49-F238E27FC236}">
                <a16:creationId xmlns:a16="http://schemas.microsoft.com/office/drawing/2014/main" id="{D62B6439-6824-1B5E-0378-6FB5D1DEA274}"/>
              </a:ext>
            </a:extLst>
          </p:cNvPr>
          <p:cNvSpPr>
            <a:spLocks noGrp="1"/>
          </p:cNvSpPr>
          <p:nvPr>
            <p:ph idx="1"/>
          </p:nvPr>
        </p:nvSpPr>
        <p:spPr>
          <a:xfrm>
            <a:off x="486698" y="2438400"/>
            <a:ext cx="2629120" cy="3785419"/>
          </a:xfrm>
        </p:spPr>
        <p:txBody>
          <a:bodyPr vert="horz" lIns="91440" tIns="45720" rIns="91440" bIns="45720" rtlCol="0">
            <a:normAutofit/>
          </a:bodyPr>
          <a:lstStyle/>
          <a:p>
            <a:r>
              <a:rPr lang="en-GB" sz="1700">
                <a:cs typeface="Calibri"/>
              </a:rPr>
              <a:t>Gangs mean different things in different contexts.</a:t>
            </a:r>
          </a:p>
          <a:p>
            <a:r>
              <a:rPr lang="en-GB" sz="1700">
                <a:cs typeface="Calibri"/>
              </a:rPr>
              <a:t>It is not illegal for a young person to be in a gang</a:t>
            </a:r>
          </a:p>
          <a:p>
            <a:r>
              <a:rPr lang="en-GB" sz="1700">
                <a:cs typeface="Calibri"/>
              </a:rPr>
              <a:t>Different types of gangs</a:t>
            </a:r>
          </a:p>
          <a:p>
            <a:r>
              <a:rPr lang="en-GB" sz="1700">
                <a:cs typeface="Calibri"/>
              </a:rPr>
              <a:t>Not all 'gangs' are dangerous or criminal</a:t>
            </a:r>
          </a:p>
          <a:p>
            <a:r>
              <a:rPr lang="en-GB" sz="1700">
                <a:cs typeface="Calibri"/>
              </a:rPr>
              <a:t>However – gang membership is linked to illegal activities</a:t>
            </a:r>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510C4770-E520-A19C-A5D6-C5045087764E}"/>
              </a:ext>
            </a:extLst>
          </p:cNvPr>
          <p:cNvPicPr>
            <a:picLocks noChangeAspect="1"/>
          </p:cNvPicPr>
          <p:nvPr/>
        </p:nvPicPr>
        <p:blipFill>
          <a:blip r:embed="rId2"/>
          <a:stretch>
            <a:fillRect/>
          </a:stretch>
        </p:blipFill>
        <p:spPr>
          <a:xfrm>
            <a:off x="4054396" y="1736619"/>
            <a:ext cx="4514498" cy="3381515"/>
          </a:xfrm>
          <a:prstGeom prst="rect">
            <a:avLst/>
          </a:prstGeom>
          <a:effectLst/>
        </p:spPr>
      </p:pic>
    </p:spTree>
    <p:extLst>
      <p:ext uri="{BB962C8B-B14F-4D97-AF65-F5344CB8AC3E}">
        <p14:creationId xmlns:p14="http://schemas.microsoft.com/office/powerpoint/2010/main" val="118271625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6A8E0-0478-09FA-A9E8-2A6F4BE80FA0}"/>
              </a:ext>
            </a:extLst>
          </p:cNvPr>
          <p:cNvSpPr>
            <a:spLocks noGrp="1"/>
          </p:cNvSpPr>
          <p:nvPr>
            <p:ph type="title"/>
          </p:nvPr>
        </p:nvSpPr>
        <p:spPr/>
        <p:txBody>
          <a:bodyPr/>
          <a:lstStyle/>
          <a:p>
            <a:r>
              <a:rPr lang="en-GB">
                <a:cs typeface="Calibri Light"/>
              </a:rPr>
              <a:t>Government  paper</a:t>
            </a:r>
            <a:endParaRPr lang="en-GB"/>
          </a:p>
        </p:txBody>
      </p:sp>
      <p:sp>
        <p:nvSpPr>
          <p:cNvPr id="3" name="Content Placeholder 2">
            <a:extLst>
              <a:ext uri="{FF2B5EF4-FFF2-40B4-BE49-F238E27FC236}">
                <a16:creationId xmlns:a16="http://schemas.microsoft.com/office/drawing/2014/main" id="{47356522-7812-060B-B9A1-FB8B864F47F2}"/>
              </a:ext>
            </a:extLst>
          </p:cNvPr>
          <p:cNvSpPr>
            <a:spLocks noGrp="1"/>
          </p:cNvSpPr>
          <p:nvPr>
            <p:ph idx="1"/>
          </p:nvPr>
        </p:nvSpPr>
        <p:spPr/>
        <p:txBody>
          <a:bodyPr vert="horz" lIns="91440" tIns="45720" rIns="91440" bIns="45720" rtlCol="0" anchor="t">
            <a:normAutofit/>
          </a:bodyPr>
          <a:lstStyle/>
          <a:p>
            <a:r>
              <a:rPr lang="en-GB" dirty="0">
                <a:cs typeface="Calibri"/>
              </a:rPr>
              <a:t>Govt. Distinguishes between the following gangs:</a:t>
            </a:r>
          </a:p>
          <a:p>
            <a:r>
              <a:rPr lang="en-GB" b="1" dirty="0">
                <a:cs typeface="Calibri"/>
              </a:rPr>
              <a:t>Peer group</a:t>
            </a:r>
            <a:r>
              <a:rPr lang="en-GB" dirty="0">
                <a:cs typeface="Calibri"/>
              </a:rPr>
              <a:t> – small social group which may or may not describe themselves as a gang depending on the content.</a:t>
            </a:r>
          </a:p>
          <a:p>
            <a:r>
              <a:rPr lang="en-GB" b="1" dirty="0">
                <a:cs typeface="Calibri"/>
              </a:rPr>
              <a:t>Street gang </a:t>
            </a:r>
            <a:r>
              <a:rPr lang="en-GB" dirty="0">
                <a:cs typeface="Calibri"/>
              </a:rPr>
              <a:t>– groups of young people who see themselves and seen as a discernible group where crime and violence is the groups identity.</a:t>
            </a:r>
          </a:p>
          <a:p>
            <a:r>
              <a:rPr lang="en-GB" b="1" dirty="0">
                <a:cs typeface="Calibri"/>
              </a:rPr>
              <a:t>Organised Criminal Gangs </a:t>
            </a:r>
            <a:r>
              <a:rPr lang="en-GB" dirty="0">
                <a:cs typeface="Calibri"/>
              </a:rPr>
              <a:t>– groups for whom involvement in crime is for personal gain. Crime is their occupation. </a:t>
            </a:r>
          </a:p>
        </p:txBody>
      </p:sp>
    </p:spTree>
    <p:extLst>
      <p:ext uri="{BB962C8B-B14F-4D97-AF65-F5344CB8AC3E}">
        <p14:creationId xmlns:p14="http://schemas.microsoft.com/office/powerpoint/2010/main" val="110997149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F031F8-CFA6-46D4-9018-B376F7D1C469}"/>
              </a:ext>
            </a:extLst>
          </p:cNvPr>
          <p:cNvSpPr>
            <a:spLocks noGrp="1"/>
          </p:cNvSpPr>
          <p:nvPr>
            <p:ph type="title"/>
          </p:nvPr>
        </p:nvSpPr>
        <p:spPr>
          <a:xfrm>
            <a:off x="429369" y="238539"/>
            <a:ext cx="8263890" cy="1434415"/>
          </a:xfrm>
        </p:spPr>
        <p:txBody>
          <a:bodyPr anchor="b">
            <a:normAutofit/>
          </a:bodyPr>
          <a:lstStyle/>
          <a:p>
            <a:r>
              <a:rPr lang="en-GB" sz="4700"/>
              <a:t>Young People &amp; Gangs </a:t>
            </a:r>
          </a:p>
        </p:txBody>
      </p:sp>
      <p:sp>
        <p:nvSpPr>
          <p:cNvPr id="4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 name="connsiteX0" fmla="*/ 0 w 8229600"/>
              <a:gd name="connsiteY0" fmla="*/ 0 h 18288"/>
              <a:gd name="connsiteX1" fmla="*/ 521208 w 8229600"/>
              <a:gd name="connsiteY1" fmla="*/ 0 h 18288"/>
              <a:gd name="connsiteX2" fmla="*/ 960120 w 8229600"/>
              <a:gd name="connsiteY2" fmla="*/ 0 h 18288"/>
              <a:gd name="connsiteX3" fmla="*/ 1481328 w 8229600"/>
              <a:gd name="connsiteY3" fmla="*/ 0 h 18288"/>
              <a:gd name="connsiteX4" fmla="*/ 2167128 w 8229600"/>
              <a:gd name="connsiteY4" fmla="*/ 0 h 18288"/>
              <a:gd name="connsiteX5" fmla="*/ 2935224 w 8229600"/>
              <a:gd name="connsiteY5" fmla="*/ 0 h 18288"/>
              <a:gd name="connsiteX6" fmla="*/ 3785616 w 8229600"/>
              <a:gd name="connsiteY6" fmla="*/ 0 h 18288"/>
              <a:gd name="connsiteX7" fmla="*/ 4636008 w 8229600"/>
              <a:gd name="connsiteY7" fmla="*/ 0 h 18288"/>
              <a:gd name="connsiteX8" fmla="*/ 5239512 w 8229600"/>
              <a:gd name="connsiteY8" fmla="*/ 0 h 18288"/>
              <a:gd name="connsiteX9" fmla="*/ 6007608 w 8229600"/>
              <a:gd name="connsiteY9" fmla="*/ 0 h 18288"/>
              <a:gd name="connsiteX10" fmla="*/ 6693408 w 8229600"/>
              <a:gd name="connsiteY10" fmla="*/ 0 h 18288"/>
              <a:gd name="connsiteX11" fmla="*/ 7296912 w 8229600"/>
              <a:gd name="connsiteY11" fmla="*/ 0 h 18288"/>
              <a:gd name="connsiteX12" fmla="*/ 8229600 w 8229600"/>
              <a:gd name="connsiteY12" fmla="*/ 0 h 18288"/>
              <a:gd name="connsiteX13" fmla="*/ 8229600 w 8229600"/>
              <a:gd name="connsiteY13" fmla="*/ 18288 h 18288"/>
              <a:gd name="connsiteX14" fmla="*/ 7626096 w 8229600"/>
              <a:gd name="connsiteY14" fmla="*/ 18288 h 18288"/>
              <a:gd name="connsiteX15" fmla="*/ 7022592 w 8229600"/>
              <a:gd name="connsiteY15" fmla="*/ 18288 h 18288"/>
              <a:gd name="connsiteX16" fmla="*/ 6172200 w 8229600"/>
              <a:gd name="connsiteY16" fmla="*/ 18288 h 18288"/>
              <a:gd name="connsiteX17" fmla="*/ 5650992 w 8229600"/>
              <a:gd name="connsiteY17" fmla="*/ 18288 h 18288"/>
              <a:gd name="connsiteX18" fmla="*/ 4882896 w 8229600"/>
              <a:gd name="connsiteY18" fmla="*/ 18288 h 18288"/>
              <a:gd name="connsiteX19" fmla="*/ 4443984 w 8229600"/>
              <a:gd name="connsiteY19" fmla="*/ 18288 h 18288"/>
              <a:gd name="connsiteX20" fmla="*/ 3758184 w 8229600"/>
              <a:gd name="connsiteY20" fmla="*/ 18288 h 18288"/>
              <a:gd name="connsiteX21" fmla="*/ 3236976 w 8229600"/>
              <a:gd name="connsiteY21" fmla="*/ 18288 h 18288"/>
              <a:gd name="connsiteX22" fmla="*/ 2386584 w 8229600"/>
              <a:gd name="connsiteY22" fmla="*/ 18288 h 18288"/>
              <a:gd name="connsiteX23" fmla="*/ 1947672 w 8229600"/>
              <a:gd name="connsiteY23" fmla="*/ 18288 h 18288"/>
              <a:gd name="connsiteX24" fmla="*/ 1261872 w 8229600"/>
              <a:gd name="connsiteY24" fmla="*/ 18288 h 18288"/>
              <a:gd name="connsiteX25" fmla="*/ 822960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15278" y="6969"/>
                  <a:pt x="340572" y="21894"/>
                  <a:pt x="521208" y="0"/>
                </a:cubicBezTo>
                <a:cubicBezTo>
                  <a:pt x="745939" y="29643"/>
                  <a:pt x="1127486" y="-40512"/>
                  <a:pt x="1371600" y="0"/>
                </a:cubicBezTo>
                <a:cubicBezTo>
                  <a:pt x="1567490" y="28416"/>
                  <a:pt x="1945702" y="13075"/>
                  <a:pt x="2221992" y="0"/>
                </a:cubicBezTo>
                <a:cubicBezTo>
                  <a:pt x="2446218" y="-17340"/>
                  <a:pt x="2853686" y="-7924"/>
                  <a:pt x="3072384" y="0"/>
                </a:cubicBezTo>
                <a:cubicBezTo>
                  <a:pt x="3286960" y="20656"/>
                  <a:pt x="3324417" y="20174"/>
                  <a:pt x="3511296" y="0"/>
                </a:cubicBezTo>
                <a:cubicBezTo>
                  <a:pt x="3710690" y="-39182"/>
                  <a:pt x="3945457" y="-64074"/>
                  <a:pt x="4114800" y="0"/>
                </a:cubicBezTo>
                <a:cubicBezTo>
                  <a:pt x="4336079" y="28138"/>
                  <a:pt x="4420759" y="12117"/>
                  <a:pt x="4553712" y="0"/>
                </a:cubicBezTo>
                <a:cubicBezTo>
                  <a:pt x="4688252" y="-2224"/>
                  <a:pt x="5047430" y="19664"/>
                  <a:pt x="5239512" y="0"/>
                </a:cubicBezTo>
                <a:cubicBezTo>
                  <a:pt x="5424392" y="-49610"/>
                  <a:pt x="5708717" y="13540"/>
                  <a:pt x="5843016" y="0"/>
                </a:cubicBezTo>
                <a:cubicBezTo>
                  <a:pt x="6005788" y="32949"/>
                  <a:pt x="6198255" y="37080"/>
                  <a:pt x="6611112" y="0"/>
                </a:cubicBezTo>
                <a:cubicBezTo>
                  <a:pt x="6954152" y="635"/>
                  <a:pt x="7244390" y="18057"/>
                  <a:pt x="7461504" y="0"/>
                </a:cubicBezTo>
                <a:cubicBezTo>
                  <a:pt x="7693790" y="9882"/>
                  <a:pt x="7984486" y="17646"/>
                  <a:pt x="8229600" y="0"/>
                </a:cubicBezTo>
                <a:cubicBezTo>
                  <a:pt x="8228428" y="6016"/>
                  <a:pt x="8229853" y="9684"/>
                  <a:pt x="8229600" y="18288"/>
                </a:cubicBezTo>
                <a:cubicBezTo>
                  <a:pt x="7945777" y="19945"/>
                  <a:pt x="7812308" y="-8511"/>
                  <a:pt x="7461504" y="18288"/>
                </a:cubicBezTo>
                <a:cubicBezTo>
                  <a:pt x="7129391" y="53185"/>
                  <a:pt x="7087333" y="41906"/>
                  <a:pt x="6940296" y="18288"/>
                </a:cubicBezTo>
                <a:cubicBezTo>
                  <a:pt x="6810862" y="-23020"/>
                  <a:pt x="6701312" y="19361"/>
                  <a:pt x="6419088" y="18288"/>
                </a:cubicBezTo>
                <a:cubicBezTo>
                  <a:pt x="6152777" y="18855"/>
                  <a:pt x="5868611" y="48802"/>
                  <a:pt x="5650992" y="18288"/>
                </a:cubicBezTo>
                <a:cubicBezTo>
                  <a:pt x="5439747" y="15250"/>
                  <a:pt x="5334901" y="-1044"/>
                  <a:pt x="5129784" y="18288"/>
                </a:cubicBezTo>
                <a:cubicBezTo>
                  <a:pt x="4955906" y="40458"/>
                  <a:pt x="4793216" y="33888"/>
                  <a:pt x="4690872" y="18288"/>
                </a:cubicBezTo>
                <a:cubicBezTo>
                  <a:pt x="4552374" y="31087"/>
                  <a:pt x="4318742" y="6248"/>
                  <a:pt x="4087368" y="18288"/>
                </a:cubicBezTo>
                <a:cubicBezTo>
                  <a:pt x="3849418" y="32625"/>
                  <a:pt x="3751577" y="29688"/>
                  <a:pt x="3401568" y="18288"/>
                </a:cubicBezTo>
                <a:cubicBezTo>
                  <a:pt x="3067953" y="20409"/>
                  <a:pt x="3012425" y="26879"/>
                  <a:pt x="2798064" y="18288"/>
                </a:cubicBezTo>
                <a:cubicBezTo>
                  <a:pt x="2565154" y="16520"/>
                  <a:pt x="2426719" y="-31794"/>
                  <a:pt x="2276856" y="18288"/>
                </a:cubicBezTo>
                <a:cubicBezTo>
                  <a:pt x="2090980" y="4382"/>
                  <a:pt x="1702030" y="-8180"/>
                  <a:pt x="1426464" y="18288"/>
                </a:cubicBezTo>
                <a:cubicBezTo>
                  <a:pt x="1104481" y="69643"/>
                  <a:pt x="985013" y="-7690"/>
                  <a:pt x="740664" y="18288"/>
                </a:cubicBezTo>
                <a:cubicBezTo>
                  <a:pt x="507391" y="41643"/>
                  <a:pt x="191740" y="-11654"/>
                  <a:pt x="0" y="18288"/>
                </a:cubicBezTo>
                <a:cubicBezTo>
                  <a:pt x="714" y="9707"/>
                  <a:pt x="1025" y="3120"/>
                  <a:pt x="0" y="0"/>
                </a:cubicBezTo>
                <a:close/>
              </a:path>
              <a:path w="8229600" h="18288" stroke="0" extrusionOk="0">
                <a:moveTo>
                  <a:pt x="0" y="0"/>
                </a:moveTo>
                <a:cubicBezTo>
                  <a:pt x="270709" y="-27213"/>
                  <a:pt x="397128" y="23656"/>
                  <a:pt x="521208" y="0"/>
                </a:cubicBezTo>
                <a:cubicBezTo>
                  <a:pt x="631319" y="-5947"/>
                  <a:pt x="842157" y="28261"/>
                  <a:pt x="960120" y="0"/>
                </a:cubicBezTo>
                <a:cubicBezTo>
                  <a:pt x="1077930" y="6549"/>
                  <a:pt x="1318669" y="-15893"/>
                  <a:pt x="1481328" y="0"/>
                </a:cubicBezTo>
                <a:cubicBezTo>
                  <a:pt x="1659104" y="-21090"/>
                  <a:pt x="1870243" y="69945"/>
                  <a:pt x="2167128" y="0"/>
                </a:cubicBezTo>
                <a:cubicBezTo>
                  <a:pt x="2460684" y="-5519"/>
                  <a:pt x="2753885" y="-62993"/>
                  <a:pt x="2935224" y="0"/>
                </a:cubicBezTo>
                <a:cubicBezTo>
                  <a:pt x="3115119" y="56580"/>
                  <a:pt x="3535280" y="40687"/>
                  <a:pt x="3785616" y="0"/>
                </a:cubicBezTo>
                <a:cubicBezTo>
                  <a:pt x="4057881" y="25645"/>
                  <a:pt x="4308335" y="-2666"/>
                  <a:pt x="4636008" y="0"/>
                </a:cubicBezTo>
                <a:cubicBezTo>
                  <a:pt x="4987152" y="19805"/>
                  <a:pt x="5025979" y="14149"/>
                  <a:pt x="5239512" y="0"/>
                </a:cubicBezTo>
                <a:cubicBezTo>
                  <a:pt x="5437586" y="211"/>
                  <a:pt x="5752721" y="5618"/>
                  <a:pt x="6007608" y="0"/>
                </a:cubicBezTo>
                <a:cubicBezTo>
                  <a:pt x="6280137" y="-5132"/>
                  <a:pt x="6386079" y="-21510"/>
                  <a:pt x="6693408" y="0"/>
                </a:cubicBezTo>
                <a:cubicBezTo>
                  <a:pt x="6986580" y="4991"/>
                  <a:pt x="7015252" y="-18088"/>
                  <a:pt x="7296912" y="0"/>
                </a:cubicBezTo>
                <a:cubicBezTo>
                  <a:pt x="7569796" y="10390"/>
                  <a:pt x="7895472" y="71473"/>
                  <a:pt x="8229600" y="0"/>
                </a:cubicBezTo>
                <a:cubicBezTo>
                  <a:pt x="8230227" y="7450"/>
                  <a:pt x="8228885" y="11999"/>
                  <a:pt x="8229600" y="18288"/>
                </a:cubicBezTo>
                <a:cubicBezTo>
                  <a:pt x="8094333" y="-5252"/>
                  <a:pt x="7850928" y="37448"/>
                  <a:pt x="7626096" y="18288"/>
                </a:cubicBezTo>
                <a:cubicBezTo>
                  <a:pt x="7448378" y="-569"/>
                  <a:pt x="7315174" y="-1844"/>
                  <a:pt x="7022592" y="18288"/>
                </a:cubicBezTo>
                <a:cubicBezTo>
                  <a:pt x="6686163" y="50499"/>
                  <a:pt x="6352629" y="23510"/>
                  <a:pt x="6172200" y="18288"/>
                </a:cubicBezTo>
                <a:cubicBezTo>
                  <a:pt x="6015590" y="42345"/>
                  <a:pt x="5770309" y="21278"/>
                  <a:pt x="5650992" y="18288"/>
                </a:cubicBezTo>
                <a:cubicBezTo>
                  <a:pt x="5483975" y="12092"/>
                  <a:pt x="5165324" y="68948"/>
                  <a:pt x="4882896" y="18288"/>
                </a:cubicBezTo>
                <a:cubicBezTo>
                  <a:pt x="4568934" y="7053"/>
                  <a:pt x="4556334" y="27676"/>
                  <a:pt x="4443984" y="18288"/>
                </a:cubicBezTo>
                <a:cubicBezTo>
                  <a:pt x="4320775" y="10576"/>
                  <a:pt x="4034988" y="-3490"/>
                  <a:pt x="3758184" y="18288"/>
                </a:cubicBezTo>
                <a:cubicBezTo>
                  <a:pt x="3445155" y="-998"/>
                  <a:pt x="3367892" y="13824"/>
                  <a:pt x="3236976" y="18288"/>
                </a:cubicBezTo>
                <a:cubicBezTo>
                  <a:pt x="3093796" y="26408"/>
                  <a:pt x="2635824" y="24132"/>
                  <a:pt x="2386584" y="18288"/>
                </a:cubicBezTo>
                <a:cubicBezTo>
                  <a:pt x="2139815" y="-3297"/>
                  <a:pt x="2105958" y="25945"/>
                  <a:pt x="1947672" y="18288"/>
                </a:cubicBezTo>
                <a:cubicBezTo>
                  <a:pt x="1801011" y="-19911"/>
                  <a:pt x="1533636" y="14646"/>
                  <a:pt x="1261872" y="18288"/>
                </a:cubicBezTo>
                <a:cubicBezTo>
                  <a:pt x="989528" y="32227"/>
                  <a:pt x="1025848" y="14685"/>
                  <a:pt x="822960" y="18288"/>
                </a:cubicBezTo>
                <a:cubicBezTo>
                  <a:pt x="653456" y="20956"/>
                  <a:pt x="304027" y="8001"/>
                  <a:pt x="0" y="18288"/>
                </a:cubicBezTo>
                <a:cubicBezTo>
                  <a:pt x="-27" y="11611"/>
                  <a:pt x="-1713" y="5475"/>
                  <a:pt x="0" y="0"/>
                </a:cubicBezTo>
                <a:close/>
              </a:path>
              <a:path w="8229600" h="18288" fill="none" stroke="0" extrusionOk="0">
                <a:moveTo>
                  <a:pt x="0" y="0"/>
                </a:moveTo>
                <a:cubicBezTo>
                  <a:pt x="205130" y="6064"/>
                  <a:pt x="324007" y="6684"/>
                  <a:pt x="521208" y="0"/>
                </a:cubicBezTo>
                <a:cubicBezTo>
                  <a:pt x="695888" y="-14632"/>
                  <a:pt x="1101879" y="6017"/>
                  <a:pt x="1371600" y="0"/>
                </a:cubicBezTo>
                <a:cubicBezTo>
                  <a:pt x="1622968" y="4691"/>
                  <a:pt x="1936552" y="-7433"/>
                  <a:pt x="2221992" y="0"/>
                </a:cubicBezTo>
                <a:cubicBezTo>
                  <a:pt x="2498663" y="51226"/>
                  <a:pt x="2885875" y="-8757"/>
                  <a:pt x="3072384" y="0"/>
                </a:cubicBezTo>
                <a:cubicBezTo>
                  <a:pt x="3288944" y="24235"/>
                  <a:pt x="3331110" y="5443"/>
                  <a:pt x="3511296" y="0"/>
                </a:cubicBezTo>
                <a:cubicBezTo>
                  <a:pt x="3687973" y="-19690"/>
                  <a:pt x="3901025" y="-20092"/>
                  <a:pt x="4114800" y="0"/>
                </a:cubicBezTo>
                <a:cubicBezTo>
                  <a:pt x="4336102" y="32988"/>
                  <a:pt x="4416982" y="-5831"/>
                  <a:pt x="4553712" y="0"/>
                </a:cubicBezTo>
                <a:cubicBezTo>
                  <a:pt x="4674310" y="-5056"/>
                  <a:pt x="5080160" y="-12181"/>
                  <a:pt x="5239512" y="0"/>
                </a:cubicBezTo>
                <a:cubicBezTo>
                  <a:pt x="5419031" y="-38513"/>
                  <a:pt x="5691629" y="2226"/>
                  <a:pt x="5843016" y="0"/>
                </a:cubicBezTo>
                <a:cubicBezTo>
                  <a:pt x="5978317" y="-40553"/>
                  <a:pt x="6314754" y="9782"/>
                  <a:pt x="6611112" y="0"/>
                </a:cubicBezTo>
                <a:cubicBezTo>
                  <a:pt x="6973004" y="-17646"/>
                  <a:pt x="7175490" y="18489"/>
                  <a:pt x="7461504" y="0"/>
                </a:cubicBezTo>
                <a:cubicBezTo>
                  <a:pt x="7746737" y="-34159"/>
                  <a:pt x="7962178" y="39853"/>
                  <a:pt x="8229600" y="0"/>
                </a:cubicBezTo>
                <a:cubicBezTo>
                  <a:pt x="8228796" y="5852"/>
                  <a:pt x="8229698" y="10429"/>
                  <a:pt x="8229600" y="18288"/>
                </a:cubicBezTo>
                <a:cubicBezTo>
                  <a:pt x="7944174" y="-29104"/>
                  <a:pt x="7795646" y="-34405"/>
                  <a:pt x="7461504" y="18288"/>
                </a:cubicBezTo>
                <a:cubicBezTo>
                  <a:pt x="7129776" y="51087"/>
                  <a:pt x="7082769" y="31446"/>
                  <a:pt x="6940296" y="18288"/>
                </a:cubicBezTo>
                <a:cubicBezTo>
                  <a:pt x="6799665" y="-15875"/>
                  <a:pt x="6652769" y="31783"/>
                  <a:pt x="6419088" y="18288"/>
                </a:cubicBezTo>
                <a:cubicBezTo>
                  <a:pt x="6143970" y="52275"/>
                  <a:pt x="5863165" y="-16531"/>
                  <a:pt x="5650992" y="18288"/>
                </a:cubicBezTo>
                <a:cubicBezTo>
                  <a:pt x="5419172" y="40606"/>
                  <a:pt x="5309448" y="-405"/>
                  <a:pt x="5129784" y="18288"/>
                </a:cubicBezTo>
                <a:cubicBezTo>
                  <a:pt x="4947928" y="26023"/>
                  <a:pt x="4795021" y="5860"/>
                  <a:pt x="4690872" y="18288"/>
                </a:cubicBezTo>
                <a:cubicBezTo>
                  <a:pt x="4564358" y="-9579"/>
                  <a:pt x="4295485" y="-25280"/>
                  <a:pt x="4087368" y="18288"/>
                </a:cubicBezTo>
                <a:cubicBezTo>
                  <a:pt x="3871704" y="40406"/>
                  <a:pt x="3732927" y="-10898"/>
                  <a:pt x="3401568" y="18288"/>
                </a:cubicBezTo>
                <a:cubicBezTo>
                  <a:pt x="3075889" y="19660"/>
                  <a:pt x="3025898" y="44400"/>
                  <a:pt x="2798064" y="18288"/>
                </a:cubicBezTo>
                <a:cubicBezTo>
                  <a:pt x="2581856" y="-20869"/>
                  <a:pt x="2428311" y="-4900"/>
                  <a:pt x="2276856" y="18288"/>
                </a:cubicBezTo>
                <a:cubicBezTo>
                  <a:pt x="2098246" y="53283"/>
                  <a:pt x="1737531" y="55959"/>
                  <a:pt x="1426464" y="18288"/>
                </a:cubicBezTo>
                <a:cubicBezTo>
                  <a:pt x="1104708" y="26489"/>
                  <a:pt x="1006595" y="15928"/>
                  <a:pt x="740664" y="18288"/>
                </a:cubicBezTo>
                <a:cubicBezTo>
                  <a:pt x="480378" y="33084"/>
                  <a:pt x="202592" y="-12357"/>
                  <a:pt x="0" y="18288"/>
                </a:cubicBezTo>
                <a:cubicBezTo>
                  <a:pt x="888" y="9601"/>
                  <a:pt x="860" y="4150"/>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535D10C-B553-43FF-A947-03B7CE4B9102}"/>
              </a:ext>
            </a:extLst>
          </p:cNvPr>
          <p:cNvSpPr>
            <a:spLocks noGrp="1"/>
          </p:cNvSpPr>
          <p:nvPr>
            <p:ph idx="1"/>
          </p:nvPr>
        </p:nvSpPr>
        <p:spPr>
          <a:xfrm>
            <a:off x="429369" y="2071316"/>
            <a:ext cx="5035164" cy="4119172"/>
          </a:xfrm>
        </p:spPr>
        <p:txBody>
          <a:bodyPr anchor="t">
            <a:normAutofit/>
          </a:bodyPr>
          <a:lstStyle/>
          <a:p>
            <a:r>
              <a:rPr lang="en-GB" sz="1900"/>
              <a:t>An identity at a time when they are looking for one?</a:t>
            </a:r>
          </a:p>
          <a:p>
            <a:r>
              <a:rPr lang="en-GB" sz="1900"/>
              <a:t>But its is not the identity they want or need. </a:t>
            </a:r>
          </a:p>
          <a:p>
            <a:r>
              <a:rPr lang="en-GB" sz="1900"/>
              <a:t>To be a “gangster” reinforces all that is most dangerous and inadequate about their own behaviour. </a:t>
            </a:r>
          </a:p>
          <a:p>
            <a:r>
              <a:rPr lang="en-GB" sz="1900"/>
              <a:t>Attractive to young people who want respect but fear they are unworthy of it. </a:t>
            </a:r>
          </a:p>
          <a:p>
            <a:r>
              <a:rPr lang="en-GB" sz="1900"/>
              <a:t>Glamorises and normalises behaviour that is much worse.</a:t>
            </a:r>
          </a:p>
          <a:p>
            <a:r>
              <a:rPr lang="en-GB" sz="1900"/>
              <a:t>Cuts young people further off from the society around them. </a:t>
            </a:r>
          </a:p>
        </p:txBody>
      </p:sp>
      <p:pic>
        <p:nvPicPr>
          <p:cNvPr id="4" name="Picture 4" descr="A picture containing person, standing, group, people&#10;&#10;Description automatically generated">
            <a:extLst>
              <a:ext uri="{FF2B5EF4-FFF2-40B4-BE49-F238E27FC236}">
                <a16:creationId xmlns:a16="http://schemas.microsoft.com/office/drawing/2014/main" id="{3D74E5FB-ACC6-0BAF-DACC-CA008E81BC08}"/>
              </a:ext>
            </a:extLst>
          </p:cNvPr>
          <p:cNvPicPr>
            <a:picLocks noChangeAspect="1"/>
          </p:cNvPicPr>
          <p:nvPr/>
        </p:nvPicPr>
        <p:blipFill rotWithShape="1">
          <a:blip r:embed="rId3"/>
          <a:srcRect l="34741" r="17243" b="-1"/>
          <a:stretch/>
        </p:blipFill>
        <p:spPr>
          <a:xfrm>
            <a:off x="5756743" y="2093976"/>
            <a:ext cx="2955798" cy="4096512"/>
          </a:xfrm>
          <a:prstGeom prst="rect">
            <a:avLst/>
          </a:prstGeom>
        </p:spPr>
      </p:pic>
    </p:spTree>
    <p:extLst>
      <p:ext uri="{BB962C8B-B14F-4D97-AF65-F5344CB8AC3E}">
        <p14:creationId xmlns:p14="http://schemas.microsoft.com/office/powerpoint/2010/main" val="96436603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338899" y="918266"/>
            <a:ext cx="529596"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338409" y="643467"/>
            <a:ext cx="315230"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 name="Rectangle 10">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8790" y="643467"/>
            <a:ext cx="8200127"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pic>
        <p:nvPicPr>
          <p:cNvPr id="2" name="Picture 2" descr="Text&#10;&#10;Description automatically generated">
            <a:extLst>
              <a:ext uri="{FF2B5EF4-FFF2-40B4-BE49-F238E27FC236}">
                <a16:creationId xmlns:a16="http://schemas.microsoft.com/office/drawing/2014/main" id="{7EEFAE76-4F7D-27DD-FD5F-1C3C32534E2B}"/>
              </a:ext>
            </a:extLst>
          </p:cNvPr>
          <p:cNvPicPr>
            <a:picLocks noChangeAspect="1"/>
          </p:cNvPicPr>
          <p:nvPr/>
        </p:nvPicPr>
        <p:blipFill>
          <a:blip r:embed="rId2"/>
          <a:stretch>
            <a:fillRect/>
          </a:stretch>
        </p:blipFill>
        <p:spPr>
          <a:xfrm>
            <a:off x="947683" y="1094874"/>
            <a:ext cx="7248635" cy="4259179"/>
          </a:xfrm>
          <a:prstGeom prst="rect">
            <a:avLst/>
          </a:prstGeom>
        </p:spPr>
      </p:pic>
    </p:spTree>
    <p:extLst>
      <p:ext uri="{BB962C8B-B14F-4D97-AF65-F5344CB8AC3E}">
        <p14:creationId xmlns:p14="http://schemas.microsoft.com/office/powerpoint/2010/main" val="136486022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C7BD6D-0B68-E25E-3E7C-BD13FB0B5938}"/>
              </a:ext>
            </a:extLst>
          </p:cNvPr>
          <p:cNvSpPr>
            <a:spLocks noGrp="1"/>
          </p:cNvSpPr>
          <p:nvPr>
            <p:ph type="title"/>
          </p:nvPr>
        </p:nvSpPr>
        <p:spPr>
          <a:xfrm>
            <a:off x="571352" y="350196"/>
            <a:ext cx="3485178" cy="1624520"/>
          </a:xfrm>
        </p:spPr>
        <p:txBody>
          <a:bodyPr anchor="ctr">
            <a:normAutofit/>
          </a:bodyPr>
          <a:lstStyle/>
          <a:p>
            <a:r>
              <a:rPr lang="en-GB" sz="3500"/>
              <a:t>Knife Crime Figures </a:t>
            </a:r>
          </a:p>
        </p:txBody>
      </p:sp>
      <p:sp>
        <p:nvSpPr>
          <p:cNvPr id="3" name="Content Placeholder 2">
            <a:extLst>
              <a:ext uri="{FF2B5EF4-FFF2-40B4-BE49-F238E27FC236}">
                <a16:creationId xmlns:a16="http://schemas.microsoft.com/office/drawing/2014/main" id="{FC65DF40-65C7-F975-BE38-0A09EA012C4D}"/>
              </a:ext>
            </a:extLst>
          </p:cNvPr>
          <p:cNvSpPr>
            <a:spLocks noGrp="1"/>
          </p:cNvSpPr>
          <p:nvPr>
            <p:ph idx="1"/>
          </p:nvPr>
        </p:nvSpPr>
        <p:spPr>
          <a:xfrm>
            <a:off x="571351" y="2286000"/>
            <a:ext cx="3723923" cy="4070350"/>
          </a:xfrm>
        </p:spPr>
        <p:txBody>
          <a:bodyPr anchor="ctr">
            <a:normAutofit/>
          </a:bodyPr>
          <a:lstStyle/>
          <a:p>
            <a:r>
              <a:rPr lang="en-GB" sz="1600" b="0" i="0" dirty="0">
                <a:effectLst/>
                <a:latin typeface="national"/>
              </a:rPr>
              <a:t>National Statistics (ONS) publishes data on crimes recorded by police involving a knife or sharp instrument for a selection of serious violent offences.</a:t>
            </a:r>
            <a:endParaRPr lang="en-GB" sz="1600" b="1" i="0" dirty="0">
              <a:effectLst/>
              <a:latin typeface="national"/>
            </a:endParaRPr>
          </a:p>
          <a:p>
            <a:r>
              <a:rPr lang="en-GB" sz="1600" b="0" i="0" dirty="0">
                <a:effectLst/>
                <a:latin typeface="national"/>
              </a:rPr>
              <a:t>In the year ending March 2023, there were 50,500 offences involving a sharp instrument in England and Wales </a:t>
            </a:r>
          </a:p>
          <a:p>
            <a:r>
              <a:rPr lang="en-GB" sz="1600" b="0" i="0" dirty="0">
                <a:effectLst/>
                <a:latin typeface="national"/>
              </a:rPr>
              <a:t>This was 4.7% higher than in 2021/22</a:t>
            </a:r>
          </a:p>
          <a:p>
            <a:r>
              <a:rPr lang="en-GB" sz="1600" b="0" i="0" dirty="0">
                <a:effectLst/>
                <a:latin typeface="national"/>
              </a:rPr>
              <a:t>19,000 cautions and convictions made for possession of a knife or offensive weapon – 18% of those cases were young people aged 10-17 years old. </a:t>
            </a:r>
          </a:p>
        </p:txBody>
      </p:sp>
      <p:pic>
        <p:nvPicPr>
          <p:cNvPr id="5" name="Picture 4" descr="Magnifying glass showing decling performance">
            <a:extLst>
              <a:ext uri="{FF2B5EF4-FFF2-40B4-BE49-F238E27FC236}">
                <a16:creationId xmlns:a16="http://schemas.microsoft.com/office/drawing/2014/main" id="{5FA10CAC-1FE4-1703-9B65-BF3EE574CBE9}"/>
              </a:ext>
            </a:extLst>
          </p:cNvPr>
          <p:cNvPicPr>
            <a:picLocks noChangeAspect="1"/>
          </p:cNvPicPr>
          <p:nvPr/>
        </p:nvPicPr>
        <p:blipFill rotWithShape="1">
          <a:blip r:embed="rId3"/>
          <a:srcRect l="12443" r="43006" b="-2"/>
          <a:stretch/>
        </p:blipFill>
        <p:spPr>
          <a:xfrm>
            <a:off x="4572000" y="1"/>
            <a:ext cx="4577118" cy="6858000"/>
          </a:xfrm>
          <a:prstGeom prst="rect">
            <a:avLst/>
          </a:prstGeom>
        </p:spPr>
      </p:pic>
    </p:spTree>
    <p:extLst>
      <p:ext uri="{BB962C8B-B14F-4D97-AF65-F5344CB8AC3E}">
        <p14:creationId xmlns:p14="http://schemas.microsoft.com/office/powerpoint/2010/main" val="309970609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01CAC254-BB01-4EE7-9795-3618DCB4A2FE}"/>
              </a:ext>
            </a:extLst>
          </p:cNvPr>
          <p:cNvSpPr>
            <a:spLocks noGrp="1"/>
          </p:cNvSpPr>
          <p:nvPr>
            <p:ph type="title"/>
          </p:nvPr>
        </p:nvSpPr>
        <p:spPr>
          <a:xfrm>
            <a:off x="482600" y="1098551"/>
            <a:ext cx="8178800" cy="851803"/>
          </a:xfrm>
        </p:spPr>
        <p:txBody>
          <a:bodyPr>
            <a:normAutofit/>
          </a:bodyPr>
          <a:lstStyle/>
          <a:p>
            <a:r>
              <a:rPr lang="en-GB" sz="2700" dirty="0"/>
              <a:t>Gang’s</a:t>
            </a:r>
          </a:p>
        </p:txBody>
      </p:sp>
      <p:sp>
        <p:nvSpPr>
          <p:cNvPr id="3" name="Content Placeholder 2">
            <a:extLst>
              <a:ext uri="{FF2B5EF4-FFF2-40B4-BE49-F238E27FC236}">
                <a16:creationId xmlns:a16="http://schemas.microsoft.com/office/drawing/2014/main" id="{8F6F90AB-E06E-4175-9AE8-76BA41192101}"/>
              </a:ext>
            </a:extLst>
          </p:cNvPr>
          <p:cNvSpPr>
            <a:spLocks noGrp="1"/>
          </p:cNvSpPr>
          <p:nvPr>
            <p:ph idx="1"/>
          </p:nvPr>
        </p:nvSpPr>
        <p:spPr>
          <a:xfrm>
            <a:off x="482600" y="1950353"/>
            <a:ext cx="8178800" cy="3539619"/>
          </a:xfrm>
        </p:spPr>
        <p:txBody>
          <a:bodyPr vert="horz" lIns="91440" tIns="45720" rIns="91440" bIns="45720" rtlCol="0" anchor="t">
            <a:normAutofit/>
          </a:bodyPr>
          <a:lstStyle/>
          <a:p>
            <a:r>
              <a:rPr lang="en-GB" sz="1800" dirty="0"/>
              <a:t>House of Lords (2022) state Unknown figure of gangs. </a:t>
            </a:r>
          </a:p>
          <a:p>
            <a:r>
              <a:rPr lang="en-GB" sz="1800" dirty="0"/>
              <a:t>Childrens Commissioner estimates that there are 46,000 children involved in gangs in England &amp; 4,000 just in London. </a:t>
            </a:r>
          </a:p>
          <a:p>
            <a:r>
              <a:rPr lang="en-GB" sz="1800" dirty="0"/>
              <a:t>Thousands of girls and young women are associated with these gangs</a:t>
            </a:r>
          </a:p>
          <a:p>
            <a:r>
              <a:rPr lang="en-GB" sz="1800" dirty="0"/>
              <a:t>Official statistics do show that women are statistically far less likely to be involved in gang crime than men</a:t>
            </a:r>
          </a:p>
          <a:p>
            <a:r>
              <a:rPr lang="en-GB" sz="1800" dirty="0"/>
              <a:t>However, the gap is narrowing.</a:t>
            </a:r>
          </a:p>
          <a:p>
            <a:r>
              <a:rPr lang="en-GB" sz="1800" dirty="0"/>
              <a:t>Home Office figures from 2013 reveal that over 160,000 teenage girls or women were arrested. Almost one in three of those arrests were for violent attacks.</a:t>
            </a:r>
          </a:p>
          <a:p>
            <a:r>
              <a:rPr lang="en-GB" sz="1800" dirty="0"/>
              <a:t>https://www.centreforsocialjustice.org.uk/library/girls-and-gangs</a:t>
            </a:r>
          </a:p>
          <a:p>
            <a:endParaRPr lang="en-GB" sz="15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89472" y="2447268"/>
            <a:ext cx="484026" cy="48402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716801" y="1864520"/>
            <a:ext cx="1899624" cy="954774"/>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6320" y="4684693"/>
            <a:ext cx="1513185" cy="760545"/>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20937" y="5153781"/>
            <a:ext cx="364184" cy="36418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spTree>
    <p:extLst>
      <p:ext uri="{BB962C8B-B14F-4D97-AF65-F5344CB8AC3E}">
        <p14:creationId xmlns:p14="http://schemas.microsoft.com/office/powerpoint/2010/main" val="163906652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person&#10;&#10;Description automatically generated">
            <a:extLst>
              <a:ext uri="{FF2B5EF4-FFF2-40B4-BE49-F238E27FC236}">
                <a16:creationId xmlns:a16="http://schemas.microsoft.com/office/drawing/2014/main" id="{7DE9876E-296C-D75B-F2E1-B2F18CBED1D9}"/>
              </a:ext>
            </a:extLst>
          </p:cNvPr>
          <p:cNvPicPr>
            <a:picLocks noGrp="1" noChangeAspect="1"/>
          </p:cNvPicPr>
          <p:nvPr>
            <p:ph idx="1"/>
          </p:nvPr>
        </p:nvPicPr>
        <p:blipFill>
          <a:blip r:embed="rId2"/>
          <a:stretch>
            <a:fillRect/>
          </a:stretch>
        </p:blipFill>
        <p:spPr>
          <a:xfrm>
            <a:off x="1485536" y="643467"/>
            <a:ext cx="6172926" cy="5571066"/>
          </a:xfrm>
          <a:prstGeom prst="rect">
            <a:avLst/>
          </a:prstGeom>
        </p:spPr>
      </p:pic>
    </p:spTree>
    <p:extLst>
      <p:ext uri="{BB962C8B-B14F-4D97-AF65-F5344CB8AC3E}">
        <p14:creationId xmlns:p14="http://schemas.microsoft.com/office/powerpoint/2010/main" val="354228947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EA334778-B91D-48B7-BDC8-7839221F75BD}"/>
              </a:ext>
            </a:extLst>
          </p:cNvPr>
          <p:cNvSpPr>
            <a:spLocks noGrp="1"/>
          </p:cNvSpPr>
          <p:nvPr>
            <p:ph type="title"/>
          </p:nvPr>
        </p:nvSpPr>
        <p:spPr>
          <a:xfrm>
            <a:off x="482600" y="1098551"/>
            <a:ext cx="8178800" cy="851803"/>
          </a:xfrm>
        </p:spPr>
        <p:txBody>
          <a:bodyPr>
            <a:normAutofit/>
          </a:bodyPr>
          <a:lstStyle/>
          <a:p>
            <a:r>
              <a:rPr lang="en-GB" sz="2700"/>
              <a:t>ISIS Poster Girls </a:t>
            </a:r>
          </a:p>
        </p:txBody>
      </p:sp>
      <p:sp>
        <p:nvSpPr>
          <p:cNvPr id="3" name="Content Placeholder 2">
            <a:extLst>
              <a:ext uri="{FF2B5EF4-FFF2-40B4-BE49-F238E27FC236}">
                <a16:creationId xmlns:a16="http://schemas.microsoft.com/office/drawing/2014/main" id="{F93BB3B9-C4EE-4147-8F1B-484FCA3324EB}"/>
              </a:ext>
            </a:extLst>
          </p:cNvPr>
          <p:cNvSpPr>
            <a:spLocks noGrp="1"/>
          </p:cNvSpPr>
          <p:nvPr>
            <p:ph idx="1"/>
          </p:nvPr>
        </p:nvSpPr>
        <p:spPr>
          <a:xfrm>
            <a:off x="482602" y="2194486"/>
            <a:ext cx="5132201" cy="3564963"/>
          </a:xfrm>
        </p:spPr>
        <p:txBody>
          <a:bodyPr>
            <a:normAutofit/>
          </a:bodyPr>
          <a:lstStyle/>
          <a:p>
            <a:pPr fontAlgn="base"/>
            <a:endParaRPr lang="en-GB" sz="1500" dirty="0"/>
          </a:p>
          <a:p>
            <a:pPr marL="0" indent="0" fontAlgn="base">
              <a:buNone/>
            </a:pPr>
            <a:r>
              <a:rPr lang="en-GB" sz="2000" dirty="0"/>
              <a:t>Bethnal Green Trio - Amira Abase, Shamima Begum, and </a:t>
            </a:r>
            <a:r>
              <a:rPr lang="en-GB" sz="2000" dirty="0" err="1"/>
              <a:t>Kadiza</a:t>
            </a:r>
            <a:r>
              <a:rPr lang="en-GB" sz="2000" dirty="0"/>
              <a:t> Sultana left UK 2015 during school half term to Marry Islamic State Fighters </a:t>
            </a:r>
          </a:p>
          <a:p>
            <a:pPr lvl="1" fontAlgn="base"/>
            <a:r>
              <a:rPr lang="en-GB" sz="2000" dirty="0"/>
              <a:t>Shamima has had to face her children dying, living in poor conditions, isolated, want to return to the UK, facing a ‘Non-citizenship’</a:t>
            </a:r>
          </a:p>
          <a:p>
            <a:pPr lvl="1" fontAlgn="base"/>
            <a:r>
              <a:rPr lang="en-GB" sz="2000" dirty="0"/>
              <a:t>Amira &amp; </a:t>
            </a:r>
            <a:r>
              <a:rPr lang="en-GB" sz="2000" dirty="0" err="1"/>
              <a:t>Kadiza</a:t>
            </a:r>
            <a:r>
              <a:rPr lang="en-GB" sz="2000" dirty="0"/>
              <a:t> reported dead</a:t>
            </a:r>
          </a:p>
          <a:p>
            <a:pPr lvl="1" fontAlgn="base"/>
            <a:endParaRPr lang="en-GB" sz="2000" dirty="0"/>
          </a:p>
          <a:p>
            <a:endParaRPr lang="en-GB" sz="1500" dirty="0"/>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89472" y="2447268"/>
            <a:ext cx="484026" cy="48402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716801" y="1864520"/>
            <a:ext cx="1899624" cy="954774"/>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6320" y="4684693"/>
            <a:ext cx="1513185" cy="760545"/>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20937" y="5153781"/>
            <a:ext cx="364184" cy="36418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4" name="Picture 2" descr="Shamima Begum can return to UK to fight for citizenship, Court of Appeal  rules - BBC News">
            <a:extLst>
              <a:ext uri="{FF2B5EF4-FFF2-40B4-BE49-F238E27FC236}">
                <a16:creationId xmlns:a16="http://schemas.microsoft.com/office/drawing/2014/main" id="{D3646266-4218-45D1-AE49-09186036E3E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3749" r="2" b="2"/>
          <a:stretch/>
        </p:blipFill>
        <p:spPr bwMode="auto">
          <a:xfrm>
            <a:off x="6097403" y="2534862"/>
            <a:ext cx="2614734" cy="2614734"/>
          </a:xfrm>
          <a:custGeom>
            <a:avLst/>
            <a:gdLst/>
            <a:ahLst/>
            <a:cxnLst/>
            <a:rect l="l" t="t" r="r" b="b"/>
            <a:pathLst>
              <a:path w="4291285" h="4291285">
                <a:moveTo>
                  <a:pt x="2145643" y="0"/>
                </a:moveTo>
                <a:lnTo>
                  <a:pt x="4291285" y="2145643"/>
                </a:lnTo>
                <a:lnTo>
                  <a:pt x="2145643" y="4291285"/>
                </a:lnTo>
                <a:lnTo>
                  <a:pt x="0" y="2145643"/>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934271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useBgFill="1">
        <p:nvSpPr>
          <p:cNvPr id="11" name="Rectangle 10">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657" y="857250"/>
            <a:ext cx="8375585" cy="1514105"/>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sp useBgFill="1">
        <p:nvSpPr>
          <p:cNvPr id="13" name="Rectangle 12">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196" y="857250"/>
            <a:ext cx="8366760" cy="150876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sp>
        <p:nvSpPr>
          <p:cNvPr id="2" name="Title 1">
            <a:extLst>
              <a:ext uri="{FF2B5EF4-FFF2-40B4-BE49-F238E27FC236}">
                <a16:creationId xmlns:a16="http://schemas.microsoft.com/office/drawing/2014/main" id="{0A5DDE98-475D-4116-86C1-798E8BE35CCE}"/>
              </a:ext>
            </a:extLst>
          </p:cNvPr>
          <p:cNvSpPr>
            <a:spLocks noGrp="1"/>
          </p:cNvSpPr>
          <p:nvPr>
            <p:ph type="title"/>
          </p:nvPr>
        </p:nvSpPr>
        <p:spPr>
          <a:xfrm>
            <a:off x="817999" y="1347597"/>
            <a:ext cx="7626096" cy="528066"/>
          </a:xfrm>
        </p:spPr>
        <p:txBody>
          <a:bodyPr>
            <a:normAutofit/>
          </a:bodyPr>
          <a:lstStyle/>
          <a:p>
            <a:r>
              <a:rPr lang="en-GB" sz="3000"/>
              <a:t>ISIS Poster Girls </a:t>
            </a:r>
          </a:p>
        </p:txBody>
      </p:sp>
      <p:sp>
        <p:nvSpPr>
          <p:cNvPr id="15" name="Rectangle 14">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126" y="1435349"/>
            <a:ext cx="96012"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pic>
        <p:nvPicPr>
          <p:cNvPr id="4" name="Picture 3">
            <a:extLst>
              <a:ext uri="{FF2B5EF4-FFF2-40B4-BE49-F238E27FC236}">
                <a16:creationId xmlns:a16="http://schemas.microsoft.com/office/drawing/2014/main" id="{ED6B3B5D-D189-4C86-9EE8-18BD46CC3764}"/>
              </a:ext>
            </a:extLst>
          </p:cNvPr>
          <p:cNvPicPr>
            <a:picLocks noChangeAspect="1"/>
          </p:cNvPicPr>
          <p:nvPr/>
        </p:nvPicPr>
        <p:blipFill rotWithShape="1">
          <a:blip r:embed="rId2"/>
          <a:srcRect r="2" b="1653"/>
          <a:stretch/>
        </p:blipFill>
        <p:spPr>
          <a:xfrm>
            <a:off x="681229" y="2715768"/>
            <a:ext cx="4507391" cy="2770632"/>
          </a:xfrm>
          <a:prstGeom prst="rect">
            <a:avLst/>
          </a:prstGeom>
        </p:spPr>
      </p:pic>
      <p:sp>
        <p:nvSpPr>
          <p:cNvPr id="3" name="Content Placeholder 2">
            <a:extLst>
              <a:ext uri="{FF2B5EF4-FFF2-40B4-BE49-F238E27FC236}">
                <a16:creationId xmlns:a16="http://schemas.microsoft.com/office/drawing/2014/main" id="{0CBB23E8-DB94-4785-AEA7-D1864974E3B8}"/>
              </a:ext>
            </a:extLst>
          </p:cNvPr>
          <p:cNvSpPr>
            <a:spLocks noGrp="1"/>
          </p:cNvSpPr>
          <p:nvPr>
            <p:ph idx="1"/>
          </p:nvPr>
        </p:nvSpPr>
        <p:spPr>
          <a:xfrm>
            <a:off x="5558590" y="2464594"/>
            <a:ext cx="2904182" cy="3236119"/>
          </a:xfrm>
        </p:spPr>
        <p:txBody>
          <a:bodyPr anchor="ctr">
            <a:normAutofit/>
          </a:bodyPr>
          <a:lstStyle/>
          <a:p>
            <a:pPr fontAlgn="base"/>
            <a:r>
              <a:rPr lang="en-GB" sz="1500" dirty="0"/>
              <a:t>Samra </a:t>
            </a:r>
            <a:r>
              <a:rPr lang="en-GB" sz="1500" dirty="0" err="1"/>
              <a:t>Kesinovic</a:t>
            </a:r>
            <a:r>
              <a:rPr lang="en-GB" sz="1500" dirty="0"/>
              <a:t> 17 yrs. &amp; Sabina Selimovic 15 yrs. disappeared from her home in Vienna to join </a:t>
            </a:r>
            <a:r>
              <a:rPr lang="en-GB" sz="1500" dirty="0" err="1"/>
              <a:t>IsIs</a:t>
            </a:r>
            <a:r>
              <a:rPr lang="en-GB" sz="1500" dirty="0"/>
              <a:t> in 2014. </a:t>
            </a:r>
            <a:endParaRPr lang="en-GB" sz="1500"/>
          </a:p>
          <a:p>
            <a:pPr lvl="1" fontAlgn="base"/>
            <a:r>
              <a:rPr lang="en-GB" sz="1500" dirty="0"/>
              <a:t>Left a note left for their parents read: </a:t>
            </a:r>
            <a:r>
              <a:rPr lang="en-GB" sz="1500" b="1" dirty="0"/>
              <a:t>“Don't look for us. We will serve Allah and we will die for him.”</a:t>
            </a:r>
            <a:endParaRPr lang="en-GB" sz="1500" b="1" dirty="0">
              <a:cs typeface="Calibri"/>
            </a:endParaRPr>
          </a:p>
          <a:p>
            <a:pPr lvl="1" fontAlgn="base"/>
            <a:r>
              <a:rPr lang="en-GB" sz="1500" dirty="0"/>
              <a:t>Sabina was killed, Samra used as a sex slave and wanted to go home. Was hammered to death trying to escape. </a:t>
            </a:r>
            <a:endParaRPr lang="en-GB" sz="1500" dirty="0">
              <a:cs typeface="Calibri"/>
            </a:endParaRPr>
          </a:p>
          <a:p>
            <a:pPr marL="0" indent="0">
              <a:buNone/>
            </a:pPr>
            <a:r>
              <a:rPr lang="en-GB" sz="1350" dirty="0">
                <a:cs typeface="Calibri" panose="020F0502020204030204"/>
              </a:rPr>
              <a:t>Brained washed into joining ISIS</a:t>
            </a:r>
          </a:p>
        </p:txBody>
      </p:sp>
    </p:spTree>
    <p:extLst>
      <p:ext uri="{BB962C8B-B14F-4D97-AF65-F5344CB8AC3E}">
        <p14:creationId xmlns:p14="http://schemas.microsoft.com/office/powerpoint/2010/main" val="305938568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FD215-236E-4CEF-B00A-7FFC88F7826A}"/>
              </a:ext>
            </a:extLst>
          </p:cNvPr>
          <p:cNvSpPr>
            <a:spLocks noGrp="1"/>
          </p:cNvSpPr>
          <p:nvPr>
            <p:ph type="title"/>
          </p:nvPr>
        </p:nvSpPr>
        <p:spPr>
          <a:xfrm>
            <a:off x="486696" y="629266"/>
            <a:ext cx="4817137" cy="1676603"/>
          </a:xfrm>
        </p:spPr>
        <p:txBody>
          <a:bodyPr>
            <a:normAutofit/>
          </a:bodyPr>
          <a:lstStyle/>
          <a:p>
            <a:r>
              <a:rPr lang="en-GB"/>
              <a:t>Pull Factors</a:t>
            </a:r>
          </a:p>
        </p:txBody>
      </p:sp>
      <p:sp>
        <p:nvSpPr>
          <p:cNvPr id="3" name="Content Placeholder 2">
            <a:extLst>
              <a:ext uri="{FF2B5EF4-FFF2-40B4-BE49-F238E27FC236}">
                <a16:creationId xmlns:a16="http://schemas.microsoft.com/office/drawing/2014/main" id="{410B3A94-E516-4257-9916-D335897D71EB}"/>
              </a:ext>
            </a:extLst>
          </p:cNvPr>
          <p:cNvSpPr>
            <a:spLocks noGrp="1"/>
          </p:cNvSpPr>
          <p:nvPr>
            <p:ph idx="1"/>
          </p:nvPr>
        </p:nvSpPr>
        <p:spPr>
          <a:xfrm>
            <a:off x="486698" y="2141890"/>
            <a:ext cx="4817136" cy="4081929"/>
          </a:xfrm>
        </p:spPr>
        <p:txBody>
          <a:bodyPr vert="horz" lIns="91440" tIns="45720" rIns="91440" bIns="45720" rtlCol="0" anchor="t">
            <a:normAutofit/>
          </a:bodyPr>
          <a:lstStyle/>
          <a:p>
            <a:r>
              <a:rPr lang="en-GB" sz="1700" dirty="0"/>
              <a:t> What is attracting females to become linked to Terrorist groups?</a:t>
            </a:r>
          </a:p>
          <a:p>
            <a:pPr lvl="1"/>
            <a:r>
              <a:rPr lang="en-GB" sz="1700" dirty="0"/>
              <a:t>‘jihadi sisters’ – reached out to by others – poster girls</a:t>
            </a:r>
            <a:endParaRPr lang="en-GB" sz="1700" dirty="0">
              <a:cs typeface="Calibri"/>
            </a:endParaRPr>
          </a:p>
          <a:p>
            <a:pPr lvl="1"/>
            <a:r>
              <a:rPr lang="en-GB" sz="1700" dirty="0"/>
              <a:t>Attractive?</a:t>
            </a:r>
            <a:endParaRPr lang="en-GB" sz="1700" dirty="0">
              <a:cs typeface="Calibri"/>
            </a:endParaRPr>
          </a:p>
          <a:p>
            <a:pPr lvl="1"/>
            <a:r>
              <a:rPr lang="en-GB" sz="1700" dirty="0"/>
              <a:t>Brained Washed or manipulated</a:t>
            </a:r>
            <a:endParaRPr lang="en-GB" sz="1700" dirty="0">
              <a:cs typeface="Calibri"/>
            </a:endParaRPr>
          </a:p>
          <a:p>
            <a:pPr lvl="1"/>
            <a:r>
              <a:rPr lang="en-GB" sz="1700" dirty="0"/>
              <a:t>idea that by joining such groups and contributing to them </a:t>
            </a:r>
            <a:endParaRPr lang="en-GB" sz="1700" dirty="0">
              <a:cs typeface="Calibri"/>
            </a:endParaRPr>
          </a:p>
          <a:p>
            <a:pPr lvl="1"/>
            <a:r>
              <a:rPr lang="en-GB" sz="1700" dirty="0"/>
              <a:t>Making groups grow and flourish was the job of everybody</a:t>
            </a:r>
            <a:endParaRPr lang="en-GB" sz="1700" dirty="0">
              <a:cs typeface="Calibri"/>
            </a:endParaRPr>
          </a:p>
          <a:p>
            <a:pPr lvl="1"/>
            <a:r>
              <a:rPr lang="en-GB" sz="1700" dirty="0"/>
              <a:t>In reality, when it comes to joining violent extremist causes, women are susceptible to the very same processes as men.</a:t>
            </a:r>
            <a:endParaRPr lang="en-GB" sz="1700" dirty="0">
              <a:cs typeface="Calibri"/>
            </a:endParaRPr>
          </a:p>
        </p:txBody>
      </p:sp>
      <p:sp>
        <p:nvSpPr>
          <p:cNvPr id="9" name="Rectangle 8">
            <a:extLst>
              <a:ext uri="{FF2B5EF4-FFF2-40B4-BE49-F238E27FC236}">
                <a16:creationId xmlns:a16="http://schemas.microsoft.com/office/drawing/2014/main" id="{11C59EDF-5A1E-404D-B55D-8AEA5D8D6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7307" y="0"/>
            <a:ext cx="3477006"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FEE0385D-4151-43AA-9C6B-0365E1031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30781" y="557784"/>
            <a:ext cx="275005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Rope Knot with solid fill">
            <a:extLst>
              <a:ext uri="{FF2B5EF4-FFF2-40B4-BE49-F238E27FC236}">
                <a16:creationId xmlns:a16="http://schemas.microsoft.com/office/drawing/2014/main" id="{81C1869C-9CA1-DC25-E79A-57955026EB2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270811" y="2292378"/>
            <a:ext cx="2269998" cy="2269998"/>
          </a:xfrm>
          <a:prstGeom prst="rect">
            <a:avLst/>
          </a:prstGeom>
          <a:effectLst/>
        </p:spPr>
      </p:pic>
    </p:spTree>
    <p:extLst>
      <p:ext uri="{BB962C8B-B14F-4D97-AF65-F5344CB8AC3E}">
        <p14:creationId xmlns:p14="http://schemas.microsoft.com/office/powerpoint/2010/main" val="250897433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5779" y="857250"/>
            <a:ext cx="7112442" cy="5143500"/>
          </a:xfrm>
          <a:prstGeom prst="rect">
            <a:avLst/>
          </a:prstGeom>
          <a:solidFill>
            <a:srgbClr val="825A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9" name="Picture 8">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
        <p:nvSpPr>
          <p:cNvPr id="11" name="Freeform: Shape 10">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363" y="857250"/>
            <a:ext cx="5878287" cy="51435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2" name="Picture 1" descr="A picture containing person, sign&#10;&#10;Description automatically generated">
            <a:extLst>
              <a:ext uri="{FF2B5EF4-FFF2-40B4-BE49-F238E27FC236}">
                <a16:creationId xmlns:a16="http://schemas.microsoft.com/office/drawing/2014/main" id="{4BB66328-1814-415E-9831-3FC4B9E43B35}"/>
              </a:ext>
            </a:extLst>
          </p:cNvPr>
          <p:cNvPicPr>
            <a:picLocks noChangeAspect="1"/>
          </p:cNvPicPr>
          <p:nvPr/>
        </p:nvPicPr>
        <p:blipFill>
          <a:blip r:embed="rId3"/>
          <a:stretch>
            <a:fillRect/>
          </a:stretch>
        </p:blipFill>
        <p:spPr>
          <a:xfrm>
            <a:off x="3089828" y="1739845"/>
            <a:ext cx="2771526" cy="3411110"/>
          </a:xfrm>
          <a:prstGeom prst="rect">
            <a:avLst/>
          </a:prstGeom>
        </p:spPr>
      </p:pic>
    </p:spTree>
    <p:extLst>
      <p:ext uri="{BB962C8B-B14F-4D97-AF65-F5344CB8AC3E}">
        <p14:creationId xmlns:p14="http://schemas.microsoft.com/office/powerpoint/2010/main" val="63870216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D7F70-EA6F-4B5D-AF54-BED2D9F327EC}"/>
              </a:ext>
            </a:extLst>
          </p:cNvPr>
          <p:cNvSpPr>
            <a:spLocks noGrp="1"/>
          </p:cNvSpPr>
          <p:nvPr>
            <p:ph type="title"/>
          </p:nvPr>
        </p:nvSpPr>
        <p:spPr>
          <a:xfrm>
            <a:off x="457200" y="395218"/>
            <a:ext cx="8229600" cy="312994"/>
          </a:xfrm>
        </p:spPr>
        <p:txBody>
          <a:bodyPr>
            <a:normAutofit fontScale="90000"/>
          </a:bodyPr>
          <a:lstStyle/>
          <a:p>
            <a:r>
              <a:rPr lang="en-GB" sz="2800"/>
              <a:t>Task</a:t>
            </a:r>
          </a:p>
        </p:txBody>
      </p:sp>
      <p:sp>
        <p:nvSpPr>
          <p:cNvPr id="3" name="Content Placeholder 2">
            <a:extLst>
              <a:ext uri="{FF2B5EF4-FFF2-40B4-BE49-F238E27FC236}">
                <a16:creationId xmlns:a16="http://schemas.microsoft.com/office/drawing/2014/main" id="{24C38A64-F1D3-45AD-BEB2-154749DFEF34}"/>
              </a:ext>
            </a:extLst>
          </p:cNvPr>
          <p:cNvSpPr>
            <a:spLocks noGrp="1"/>
          </p:cNvSpPr>
          <p:nvPr>
            <p:ph idx="1"/>
          </p:nvPr>
        </p:nvSpPr>
        <p:spPr>
          <a:xfrm>
            <a:off x="457200" y="708212"/>
            <a:ext cx="8229600" cy="4432011"/>
          </a:xfrm>
        </p:spPr>
        <p:txBody>
          <a:bodyPr>
            <a:normAutofit/>
          </a:bodyPr>
          <a:lstStyle/>
          <a:p>
            <a:r>
              <a:rPr lang="en-GB"/>
              <a:t>Preventing Children’s Involvement in Crime and Anti-Social Behaviour:</a:t>
            </a:r>
          </a:p>
          <a:p>
            <a:pPr lvl="1"/>
            <a:r>
              <a:rPr lang="en-GB">
                <a:hlinkClick r:id="rId2"/>
              </a:rPr>
              <a:t>https://dera.ioe.ac.uk/5557/1/RR623.pdf</a:t>
            </a:r>
            <a:endParaRPr lang="en-GB"/>
          </a:p>
          <a:p>
            <a:pPr marL="457200" lvl="1" indent="0">
              <a:buNone/>
            </a:pPr>
            <a:endParaRPr lang="en-GB"/>
          </a:p>
          <a:p>
            <a:r>
              <a:rPr lang="en-GB"/>
              <a:t>Scotland</a:t>
            </a:r>
          </a:p>
          <a:p>
            <a:pPr lvl="1"/>
            <a:r>
              <a:rPr lang="en-GB">
                <a:hlinkClick r:id="rId3">
                  <a:extLst>
                    <a:ext uri="{A12FA001-AC4F-418D-AE19-62706E023703}">
                      <ahyp:hlinkClr xmlns:ahyp="http://schemas.microsoft.com/office/drawing/2018/hyperlinkcolor" val="tx"/>
                    </a:ext>
                  </a:extLst>
                </a:hlinkClick>
              </a:rPr>
              <a:t>https://www.gov.scot/publications/preventing-offending-getting-right-children-young-people/pages/4/</a:t>
            </a:r>
            <a:endParaRPr lang="en-GB"/>
          </a:p>
          <a:p>
            <a:pPr marL="457200" lvl="1" indent="0">
              <a:buNone/>
            </a:pPr>
            <a:endParaRPr lang="en-GB"/>
          </a:p>
          <a:p>
            <a:r>
              <a:rPr lang="en-GB"/>
              <a:t>Wales</a:t>
            </a:r>
          </a:p>
          <a:p>
            <a:pPr lvl="1"/>
            <a:r>
              <a:rPr lang="en-GB">
                <a:hlinkClick r:id="rId4"/>
              </a:rPr>
              <a:t>https://assets.publishing.service.gov.uk/government/uploads/system/uploads/attachment_data/file/374572/Youth_Justice_Strategy_English.PDF</a:t>
            </a:r>
            <a:endParaRPr lang="en-GB"/>
          </a:p>
          <a:p>
            <a:pPr lvl="1"/>
            <a:endParaRPr lang="en-GB"/>
          </a:p>
          <a:p>
            <a:pPr marL="457200" lvl="1" indent="0">
              <a:buNone/>
            </a:pPr>
            <a:endParaRPr lang="en-GB"/>
          </a:p>
        </p:txBody>
      </p:sp>
    </p:spTree>
    <p:extLst>
      <p:ext uri="{BB962C8B-B14F-4D97-AF65-F5344CB8AC3E}">
        <p14:creationId xmlns:p14="http://schemas.microsoft.com/office/powerpoint/2010/main" val="313375035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reference</a:t>
            </a:r>
          </a:p>
        </p:txBody>
      </p:sp>
      <p:sp>
        <p:nvSpPr>
          <p:cNvPr id="3" name="Content Placeholder 2"/>
          <p:cNvSpPr>
            <a:spLocks noGrp="1"/>
          </p:cNvSpPr>
          <p:nvPr>
            <p:ph idx="1"/>
          </p:nvPr>
        </p:nvSpPr>
        <p:spPr/>
        <p:txBody>
          <a:bodyPr>
            <a:normAutofit/>
          </a:bodyPr>
          <a:lstStyle/>
          <a:p>
            <a:r>
              <a:rPr lang="en-GB" sz="1600">
                <a:hlinkClick r:id="rId2"/>
              </a:rPr>
              <a:t>https://assets.publishing.service.gov.uk/government/uploads/system/uploads/attachment_data/file/6151/2183663.pdf</a:t>
            </a:r>
            <a:endParaRPr lang="en-GB" sz="1600"/>
          </a:p>
          <a:p>
            <a:r>
              <a:rPr lang="en-GB" sz="1600">
                <a:hlinkClick r:id="rId3"/>
              </a:rPr>
              <a:t>https://www.law.ox.ac.uk/sites/files/oxlaw/crime_and_the_family_mt16.pdf</a:t>
            </a:r>
            <a:endParaRPr lang="en-GB" sz="1600"/>
          </a:p>
          <a:p>
            <a:r>
              <a:rPr lang="en-GB" sz="1600">
                <a:hlinkClick r:id="rId4"/>
              </a:rPr>
              <a:t>https://www.theguardian.com/society/2016/oct/17/governments-448m-troubled-families-scheme-has-had-little-impact-thinktank</a:t>
            </a:r>
            <a:endParaRPr lang="en-GB" sz="1600"/>
          </a:p>
          <a:p>
            <a:r>
              <a:rPr lang="en-GB" sz="1600">
                <a:hlinkClick r:id="rId5"/>
              </a:rPr>
              <a:t>https://www.familylives.org.uk/advice/teenagers/behaviour/what-is-a-parenting-order/</a:t>
            </a:r>
            <a:endParaRPr lang="en-GB" sz="1600"/>
          </a:p>
          <a:p>
            <a:r>
              <a:rPr lang="en-GB" sz="1600">
                <a:hlinkClick r:id="rId6"/>
              </a:rPr>
              <a:t>https://www.bbc.co.uk/news/education-44725966</a:t>
            </a:r>
            <a:endParaRPr lang="en-GB" sz="1600"/>
          </a:p>
          <a:p>
            <a:r>
              <a:rPr lang="en-GB" sz="1600">
                <a:hlinkClick r:id="rId7"/>
              </a:rPr>
              <a:t>https://www.gov.uk/government/news/funding-boost-to-help-pupils-affected-by-domestic-abuse</a:t>
            </a:r>
            <a:endParaRPr lang="en-GB" sz="1600"/>
          </a:p>
          <a:p>
            <a:r>
              <a:rPr lang="en-GB" sz="1600">
                <a:hlinkClick r:id="rId8"/>
              </a:rPr>
              <a:t>https://www.crimeandjustice.org.uk/publications/cjm/article/child-criminalisation-and-mistake-early-intervention</a:t>
            </a:r>
            <a:endParaRPr lang="en-GB" sz="1600"/>
          </a:p>
          <a:p>
            <a:endParaRPr lang="en-GB" sz="1600"/>
          </a:p>
        </p:txBody>
      </p:sp>
    </p:spTree>
    <p:extLst>
      <p:ext uri="{BB962C8B-B14F-4D97-AF65-F5344CB8AC3E}">
        <p14:creationId xmlns:p14="http://schemas.microsoft.com/office/powerpoint/2010/main" val="299864406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1F03A-5243-4DAA-85FD-04C34E7D5EA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F830BB6-F0C4-AB2F-1145-C959B54937F9}"/>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rPr>
              <a:t>https://www.nidirect.gov.uk/articles/preventing-involvement-crime</a:t>
            </a:r>
            <a:endParaRPr lang="en-GB" dirty="0">
              <a:ea typeface="+mn-lt"/>
              <a:cs typeface="+mn-lt"/>
            </a:endParaRPr>
          </a:p>
          <a:p>
            <a:r>
              <a:rPr lang="en-GB" dirty="0">
                <a:ea typeface="+mn-lt"/>
                <a:cs typeface="+mn-lt"/>
                <a:hlinkClick r:id="rId3"/>
              </a:rPr>
              <a:t>https://assets.publishing.service.gov.uk/government/uploads/system/uploads/attachment_data/file/251064/6288.pdf</a:t>
            </a:r>
            <a:endParaRPr lang="en-GB" dirty="0">
              <a:ea typeface="+mn-lt"/>
              <a:cs typeface="+mn-lt"/>
            </a:endParaRPr>
          </a:p>
          <a:p>
            <a:endParaRPr lang="en-GB">
              <a:cs typeface="Calibri"/>
            </a:endParaRPr>
          </a:p>
          <a:p>
            <a:r>
              <a:rPr lang="en-GB" dirty="0">
                <a:ea typeface="+mn-lt"/>
                <a:cs typeface="+mn-lt"/>
                <a:hlinkClick r:id="rId4"/>
              </a:rPr>
              <a:t>https://gov.wales/sites/default/files/publications/2019-05/youth-justice-blueprint_0.pdf</a:t>
            </a:r>
            <a:endParaRPr lang="en-GB" dirty="0">
              <a:ea typeface="+mn-lt"/>
              <a:cs typeface="+mn-lt"/>
            </a:endParaRPr>
          </a:p>
          <a:p>
            <a:r>
              <a:rPr lang="en-GB" dirty="0">
                <a:ea typeface="+mn-lt"/>
                <a:cs typeface="+mn-lt"/>
                <a:hlinkClick r:id="rId5"/>
              </a:rPr>
              <a:t>https://journals.sagepub.com/doi/abs/10.1177/0306396812446564</a:t>
            </a:r>
            <a:endParaRPr lang="en-GB">
              <a:ea typeface="+mn-lt"/>
              <a:cs typeface="+mn-lt"/>
            </a:endParaRPr>
          </a:p>
          <a:p>
            <a:r>
              <a:rPr lang="en-GB" dirty="0">
                <a:ea typeface="+mn-lt"/>
                <a:cs typeface="+mn-lt"/>
                <a:hlinkClick r:id="rId6"/>
              </a:rPr>
              <a:t>https://www.crimeandjustice.org.uk/sites/crimeandjustice.org.uk/files/09627250608553388.pdf</a:t>
            </a:r>
            <a:endParaRPr lang="en-GB" dirty="0">
              <a:ea typeface="+mn-lt"/>
              <a:cs typeface="+mn-lt"/>
            </a:endParaRPr>
          </a:p>
          <a:p>
            <a:r>
              <a:rPr lang="en-GB" dirty="0">
                <a:ea typeface="+mn-lt"/>
                <a:cs typeface="+mn-lt"/>
              </a:rPr>
              <a:t>https://www.gov.uk/government/news/next-phase-of-165-million-programme-for-vulnerable-families-launched</a:t>
            </a:r>
            <a:endParaRPr lang="en-GB" dirty="0">
              <a:cs typeface="Calibri"/>
            </a:endParaRPr>
          </a:p>
        </p:txBody>
      </p:sp>
    </p:spTree>
    <p:extLst>
      <p:ext uri="{BB962C8B-B14F-4D97-AF65-F5344CB8AC3E}">
        <p14:creationId xmlns:p14="http://schemas.microsoft.com/office/powerpoint/2010/main" val="25747666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oup of people posing for a photo">
            <a:extLst>
              <a:ext uri="{FF2B5EF4-FFF2-40B4-BE49-F238E27FC236}">
                <a16:creationId xmlns:a16="http://schemas.microsoft.com/office/drawing/2014/main" id="{DC0189FE-2C59-2474-52D4-69CBCF897553}"/>
              </a:ext>
            </a:extLst>
          </p:cNvPr>
          <p:cNvPicPr>
            <a:picLocks noChangeAspect="1"/>
          </p:cNvPicPr>
          <p:nvPr/>
        </p:nvPicPr>
        <p:blipFill rotWithShape="1">
          <a:blip r:embed="rId2">
            <a:extLst>
              <a:ext uri="{28A0092B-C50C-407E-A947-70E740481C1C}">
                <a14:useLocalDpi xmlns:a14="http://schemas.microsoft.com/office/drawing/2010/main" val="0"/>
              </a:ext>
            </a:extLst>
          </a:blip>
          <a:srcRect l="1300" r="1301" b="1"/>
          <a:stretch/>
        </p:blipFill>
        <p:spPr>
          <a:xfrm>
            <a:off x="4139972" y="857257"/>
            <a:ext cx="5004027" cy="5143493"/>
          </a:xfrm>
          <a:prstGeom prst="rect">
            <a:avLst/>
          </a:prstGeom>
        </p:spPr>
      </p:pic>
      <p:sp>
        <p:nvSpPr>
          <p:cNvPr id="2" name="Title 1">
            <a:extLst>
              <a:ext uri="{FF2B5EF4-FFF2-40B4-BE49-F238E27FC236}">
                <a16:creationId xmlns:a16="http://schemas.microsoft.com/office/drawing/2014/main" id="{00834B8F-D19C-9100-1154-DA050DCED74E}"/>
              </a:ext>
            </a:extLst>
          </p:cNvPr>
          <p:cNvSpPr>
            <a:spLocks noGrp="1"/>
          </p:cNvSpPr>
          <p:nvPr>
            <p:ph type="title"/>
          </p:nvPr>
        </p:nvSpPr>
        <p:spPr>
          <a:xfrm>
            <a:off x="628650" y="1131094"/>
            <a:ext cx="2866642" cy="1424934"/>
          </a:xfrm>
        </p:spPr>
        <p:txBody>
          <a:bodyPr>
            <a:normAutofit/>
          </a:bodyPr>
          <a:lstStyle/>
          <a:p>
            <a:r>
              <a:rPr lang="en-GB" sz="3000"/>
              <a:t>Workhouses 1834 Poor Law Act</a:t>
            </a:r>
          </a:p>
        </p:txBody>
      </p:sp>
      <p:sp>
        <p:nvSpPr>
          <p:cNvPr id="3" name="Content Placeholder 2">
            <a:extLst>
              <a:ext uri="{FF2B5EF4-FFF2-40B4-BE49-F238E27FC236}">
                <a16:creationId xmlns:a16="http://schemas.microsoft.com/office/drawing/2014/main" id="{B2764461-8DFC-4EBB-0372-F3F789EB3284}"/>
              </a:ext>
            </a:extLst>
          </p:cNvPr>
          <p:cNvSpPr>
            <a:spLocks noGrp="1"/>
          </p:cNvSpPr>
          <p:nvPr>
            <p:ph idx="1"/>
          </p:nvPr>
        </p:nvSpPr>
        <p:spPr>
          <a:xfrm>
            <a:off x="628650" y="2556028"/>
            <a:ext cx="2866642" cy="3690027"/>
          </a:xfrm>
        </p:spPr>
        <p:txBody>
          <a:bodyPr>
            <a:normAutofit/>
          </a:bodyPr>
          <a:lstStyle/>
          <a:p>
            <a:r>
              <a:rPr lang="en-GB" sz="1400"/>
              <a:t>Most children who ended up here were:</a:t>
            </a:r>
          </a:p>
          <a:p>
            <a:r>
              <a:rPr lang="en-GB" sz="1400"/>
              <a:t>Orphans</a:t>
            </a:r>
          </a:p>
          <a:p>
            <a:r>
              <a:rPr lang="en-GB" sz="1400"/>
              <a:t>Deserted Children</a:t>
            </a:r>
          </a:p>
          <a:p>
            <a:r>
              <a:rPr lang="en-GB" sz="1400"/>
              <a:t>Bastards</a:t>
            </a:r>
          </a:p>
          <a:p>
            <a:r>
              <a:rPr lang="en-GB" sz="1400"/>
              <a:t>Children of idiots or of cripples or of felons</a:t>
            </a:r>
          </a:p>
          <a:p>
            <a:r>
              <a:rPr lang="en-GB" sz="1400"/>
              <a:t>If an abled man was sent to working House his whole family would</a:t>
            </a:r>
          </a:p>
          <a:p>
            <a:r>
              <a:rPr lang="en-GB" sz="1400"/>
              <a:t>1839 out of 97,510 workhouse population 42,767 were children*</a:t>
            </a:r>
          </a:p>
          <a:p>
            <a:r>
              <a:rPr lang="en-GB" sz="1400"/>
              <a:t>* girls under 16 years old and boy under 13 years old</a:t>
            </a:r>
          </a:p>
        </p:txBody>
      </p:sp>
    </p:spTree>
    <p:extLst>
      <p:ext uri="{BB962C8B-B14F-4D97-AF65-F5344CB8AC3E}">
        <p14:creationId xmlns:p14="http://schemas.microsoft.com/office/powerpoint/2010/main" val="13438130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5960</Words>
  <Application>Microsoft Office PowerPoint</Application>
  <PresentationFormat>On-screen Show (4:3)</PresentationFormat>
  <Paragraphs>521</Paragraphs>
  <Slides>63</Slides>
  <Notes>31</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63</vt:i4>
      </vt:variant>
    </vt:vector>
  </HeadingPairs>
  <TitlesOfParts>
    <vt:vector size="72" baseType="lpstr">
      <vt:lpstr>Arial,Sans-Serif</vt:lpstr>
      <vt:lpstr>GDS Transport</vt:lpstr>
      <vt:lpstr>national</vt:lpstr>
      <vt:lpstr>Arial</vt:lpstr>
      <vt:lpstr>Calibri</vt:lpstr>
      <vt:lpstr>Calibri Light</vt:lpstr>
      <vt:lpstr>Office Theme</vt:lpstr>
      <vt:lpstr>Office Theme</vt:lpstr>
      <vt:lpstr>Office Theme</vt:lpstr>
      <vt:lpstr>Early Intervention</vt:lpstr>
      <vt:lpstr>Week 8 Aim of lesson </vt:lpstr>
      <vt:lpstr>Age of Criminal Responsibility</vt:lpstr>
      <vt:lpstr>Scotland</vt:lpstr>
      <vt:lpstr>Age of Criminal Responsibility </vt:lpstr>
      <vt:lpstr>Criminal Responsibility Across the World</vt:lpstr>
      <vt:lpstr>On set offending age</vt:lpstr>
      <vt:lpstr>The Children and Young Persons Acts of 1963 and 1969</vt:lpstr>
      <vt:lpstr> 1991 Criminal Justice Act </vt:lpstr>
      <vt:lpstr>Mid 1990's</vt:lpstr>
      <vt:lpstr> Jack Straw &amp; Alun Michael - two of the principal architects of youth justice reform - argued that: </vt:lpstr>
      <vt:lpstr>‘No More Excuses’ - 1997</vt:lpstr>
      <vt:lpstr>Youth Justice </vt:lpstr>
      <vt:lpstr>Dealing with Young Offenders</vt:lpstr>
      <vt:lpstr>PowerPoint Presentation</vt:lpstr>
      <vt:lpstr>PowerPoint Presentation</vt:lpstr>
      <vt:lpstr>What Works?   </vt:lpstr>
      <vt:lpstr> Why children commit crime </vt:lpstr>
      <vt:lpstr>Role of Parents </vt:lpstr>
      <vt:lpstr>Roles of School</vt:lpstr>
      <vt:lpstr>Community</vt:lpstr>
      <vt:lpstr>Venables &amp; Thompson</vt:lpstr>
      <vt:lpstr>Thompson and Venables</vt:lpstr>
      <vt:lpstr>Media Image  </vt:lpstr>
      <vt:lpstr>Mothers also guilty </vt:lpstr>
      <vt:lpstr>Thompson and Venables</vt:lpstr>
      <vt:lpstr>The Trondheim case</vt:lpstr>
      <vt:lpstr>The Trondheim case </vt:lpstr>
      <vt:lpstr>Trondheim Adults</vt:lpstr>
      <vt:lpstr>Youth Crime 2010 – Troubled Families </vt:lpstr>
      <vt:lpstr> History Troubled Families Initiative   </vt:lpstr>
      <vt:lpstr>Troubled Families Initiative </vt:lpstr>
      <vt:lpstr>PowerPoint Presentation</vt:lpstr>
      <vt:lpstr>PowerPoint Presentation</vt:lpstr>
      <vt:lpstr>Criticism of Troubled Families</vt:lpstr>
      <vt:lpstr>Statistics</vt:lpstr>
      <vt:lpstr>Troubled Families Kid’s as Victims</vt:lpstr>
      <vt:lpstr>The CAPRICORN framework</vt:lpstr>
      <vt:lpstr>PowerPoint Presentation</vt:lpstr>
      <vt:lpstr>Reoccurring Themes on What Works</vt:lpstr>
      <vt:lpstr>PowerPoint Presentation</vt:lpstr>
      <vt:lpstr>PowerPoint Presentation</vt:lpstr>
      <vt:lpstr> Getting Support </vt:lpstr>
      <vt:lpstr>Wales</vt:lpstr>
      <vt:lpstr>Operation Encompass Gwent Police</vt:lpstr>
      <vt:lpstr>Centre for Crime &amp; Justice Studies</vt:lpstr>
      <vt:lpstr>Research</vt:lpstr>
      <vt:lpstr> Young Persons view </vt:lpstr>
      <vt:lpstr>Gangs</vt:lpstr>
      <vt:lpstr>Government  paper</vt:lpstr>
      <vt:lpstr>Young People &amp; Gangs </vt:lpstr>
      <vt:lpstr>PowerPoint Presentation</vt:lpstr>
      <vt:lpstr>Knife Crime Figures </vt:lpstr>
      <vt:lpstr>Gang’s</vt:lpstr>
      <vt:lpstr>PowerPoint Presentation</vt:lpstr>
      <vt:lpstr>ISIS Poster Girls </vt:lpstr>
      <vt:lpstr>ISIS Poster Girls </vt:lpstr>
      <vt:lpstr>Pull Factors</vt:lpstr>
      <vt:lpstr>PowerPoint Presentation</vt:lpstr>
      <vt:lpstr>Task</vt:lpstr>
      <vt:lpstr>reference</vt:lpstr>
      <vt:lpstr>PowerPoint Presentation</vt:lpstr>
      <vt:lpstr>Workhouses 1834 Poor Law Act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jane davies thomas</dc:creator>
  <cp:lastModifiedBy>Jane Davies</cp:lastModifiedBy>
  <cp:revision>94</cp:revision>
  <dcterms:created xsi:type="dcterms:W3CDTF">2019-11-25T06:57:39Z</dcterms:created>
  <dcterms:modified xsi:type="dcterms:W3CDTF">2024-03-12T14:12:30Z</dcterms:modified>
</cp:coreProperties>
</file>