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4" r:id="rId1"/>
  </p:sldMasterIdLst>
  <p:notesMasterIdLst>
    <p:notesMasterId r:id="rId11"/>
  </p:notesMasterIdLst>
  <p:sldIdLst>
    <p:sldId id="256" r:id="rId2"/>
    <p:sldId id="258" r:id="rId3"/>
    <p:sldId id="257" r:id="rId4"/>
    <p:sldId id="259" r:id="rId5"/>
    <p:sldId id="260" r:id="rId6"/>
    <p:sldId id="262" r:id="rId7"/>
    <p:sldId id="263" r:id="rId8"/>
    <p:sldId id="264" r:id="rId9"/>
    <p:sldId id="265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9104BE2-4607-E961-8157-8C1409E236B1}" v="18" dt="2025-01-18T14:53:09.316"/>
    <p1510:client id="{6798D06F-CCF8-31CC-AB47-FBE5A5204C62}" v="701" dt="2025-01-17T18:14:54.865"/>
    <p1510:client id="{7FF7BE80-6A32-E636-4779-8ED344F5BEA0}" v="1" dt="2025-01-17T20:00:42.339"/>
    <p1510:client id="{AF2099A4-2CA7-EA43-B0C1-A298458A021A}" v="149" dt="2025-01-18T17:18:04.378"/>
    <p1510:client id="{BF311731-809E-FB10-2223-8E91E0150F62}" v="67" dt="2025-01-18T19:06:58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965" autoAdjust="0"/>
    <p:restoredTop sz="94654"/>
  </p:normalViewPr>
  <p:slideViewPr>
    <p:cSldViewPr snapToGrid="0">
      <p:cViewPr varScale="1">
        <p:scale>
          <a:sx n="104" d="100"/>
          <a:sy n="104" d="100"/>
        </p:scale>
        <p:origin x="64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F60550D-1076-4B10-9BF9-F45478CDDF1A}" type="datetimeFigureOut">
              <a:t>1/18/25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8E4483A-6CED-4943-A745-F7BE5B512D97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06708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inewinesdirectuk.com/penderyn/" TargetMode="External"/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www.penderyn.wales/" TargetMode="External"/><Relationship Id="rId4" Type="http://schemas.openxmlformats.org/officeDocument/2006/relationships/hyperlink" Target="https://www.bbc.co.uk/news/uk-wales-47255674" TargetMode="Externa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nderyn.wales/2023/09/15/penderyn-distillery-introduces-penderyn-patagonia-a-remarkable-blended-malt-whisky-celebrating-welsh-heritage/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Relationship Id="rId4" Type="http://schemas.openxmlformats.org/officeDocument/2006/relationships/hyperlink" Target="https://whiskyadvocate.com/Welsh-Distiller-Penderyn-Opens-Its-Third-Distilleryhttps:/whiskyadvocate.com/Welsh-Distiller-Penderyn-Opens-Its-Third-Distillery" TargetMode="Externa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nderryndistillery.com/sustainability" TargetMode="External"/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66528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457200" indent="-45720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 dirty="0"/>
              <a:t>Penderyn is a Welsh Whisky company, 3 locations (</a:t>
            </a:r>
            <a:r>
              <a:rPr lang="en-GB" dirty="0" err="1"/>
              <a:t>Llanduno</a:t>
            </a:r>
            <a:r>
              <a:rPr lang="en-GB" dirty="0"/>
              <a:t>, Brecon Beacons and most recently Copperworks, Swansea) opened 2019</a:t>
            </a:r>
          </a:p>
          <a:p>
            <a:pPr marL="457200" indent="-457200">
              <a:lnSpc>
                <a:spcPct val="101000"/>
              </a:lnSpc>
              <a:spcBef>
                <a:spcPts val="700"/>
              </a:spcBef>
              <a:spcAft>
                <a:spcPts val="700"/>
              </a:spcAft>
              <a:buFont typeface="Arial,Sans-Serif"/>
              <a:buChar char="•"/>
            </a:pPr>
            <a:r>
              <a:rPr lang="en-GB" dirty="0"/>
              <a:t>First distillery this close to urbanity (great exposure) Easier than ever for whisky drinkers to visit this distillery.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3859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Fine Wines Direct UK. (2022). </a:t>
            </a:r>
            <a:r>
              <a:rPr lang="en-US" i="1" dirty="0"/>
              <a:t>Penderyn Whisky</a:t>
            </a:r>
            <a:r>
              <a:rPr lang="en-US" dirty="0"/>
              <a:t>. [online] Available at: </a:t>
            </a:r>
            <a:r>
              <a:rPr lang="en-US" dirty="0">
                <a:hlinkClick r:id="rId3"/>
              </a:rPr>
              <a:t>https://www.finewinesdirectuk.com/penderyn/</a:t>
            </a:r>
            <a:r>
              <a:rPr lang="en-US" dirty="0"/>
              <a:t> [Accessed 18 Jan. 2025].</a:t>
            </a:r>
            <a:endParaRPr lang="en-US">
              <a:ea typeface="Calibri"/>
              <a:cs typeface="Calibri"/>
            </a:endParaRPr>
          </a:p>
          <a:p>
            <a:r>
              <a:rPr lang="en-US" dirty="0"/>
              <a:t>Penderyn gets Swansea distillery and visitor </a:t>
            </a:r>
            <a:r>
              <a:rPr lang="en-US" err="1"/>
              <a:t>centre</a:t>
            </a:r>
            <a:r>
              <a:rPr lang="en-US" dirty="0"/>
              <a:t> go-ahead. (2019). </a:t>
            </a:r>
            <a:r>
              <a:rPr lang="en-US" i="1" dirty="0"/>
              <a:t>BBC News</a:t>
            </a:r>
            <a:r>
              <a:rPr lang="en-US" dirty="0"/>
              <a:t>. [online] 16 Feb. Available at: </a:t>
            </a:r>
            <a:r>
              <a:rPr lang="en-US" dirty="0">
                <a:hlinkClick r:id="rId4"/>
              </a:rPr>
              <a:t>https://www.bbc.co.uk/news/uk-wales-47255674</a:t>
            </a:r>
            <a:r>
              <a:rPr lang="en-US" dirty="0"/>
              <a:t>.</a:t>
            </a:r>
            <a:endParaRPr lang="en-US">
              <a:ea typeface="Calibri"/>
              <a:cs typeface="Calibri"/>
            </a:endParaRPr>
          </a:p>
          <a:p>
            <a:r>
              <a:rPr lang="en-US" dirty="0"/>
              <a:t>Penderyn. (n.d.). </a:t>
            </a:r>
            <a:r>
              <a:rPr lang="en-US" i="1" dirty="0"/>
              <a:t>Home</a:t>
            </a:r>
            <a:r>
              <a:rPr lang="en-US" dirty="0"/>
              <a:t>. [online] Available at: </a:t>
            </a:r>
            <a:r>
              <a:rPr lang="en-US" dirty="0">
                <a:hlinkClick r:id="rId5"/>
              </a:rPr>
              <a:t>https://www.penderyn.wales/</a:t>
            </a:r>
            <a:r>
              <a:rPr lang="en-US" dirty="0"/>
              <a:t>.</a:t>
            </a:r>
            <a:endParaRPr lang="en-US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653327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/>
              <a:t>Jon (2023). </a:t>
            </a:r>
            <a:r>
              <a:rPr lang="en-US" i="1"/>
              <a:t>Penderyn Distillery Introduces Penderyn Patagonia: A Remarkable Blended Malt Whisky Celebrating Welsh Heritage</a:t>
            </a:r>
            <a:r>
              <a:rPr lang="en-US"/>
              <a:t>. [online] Penderyn. Available at: </a:t>
            </a:r>
            <a:r>
              <a:rPr lang="en-US" dirty="0">
                <a:hlinkClick r:id="rId3"/>
              </a:rPr>
              <a:t>https://www.penderyn.wales/2023/09/15/penderyn-distillery-introduces-penderyn-patagonia-a-remarkable-blended-malt-whisky-celebrating-welsh-heritage/</a:t>
            </a:r>
            <a:r>
              <a:rPr lang="en-US" dirty="0"/>
              <a:t>.</a:t>
            </a:r>
            <a:endParaRPr lang="en-US"/>
          </a:p>
          <a:p>
            <a:r>
              <a:rPr lang="en-US" dirty="0"/>
              <a:t>Whiskyadvocate.com. (2023). </a:t>
            </a:r>
            <a:r>
              <a:rPr lang="en-US" i="1" dirty="0"/>
              <a:t>Welsh Distiller Penderyn Opens Its Third Distillery</a:t>
            </a:r>
            <a:r>
              <a:rPr lang="en-US" dirty="0"/>
              <a:t>. [online] Available at: </a:t>
            </a:r>
            <a:r>
              <a:rPr lang="en-US" dirty="0">
                <a:hlinkClick r:id="rId4"/>
              </a:rPr>
              <a:t>https://whiskyadvocate.com/Welsh-Distiller-Penderyn-Opens-Its-Third-Distilleryhttps://whiskyadvocate.com/Welsh-Distiller-Penderyn-Opens-Its-Third-Distillery</a:t>
            </a:r>
            <a:r>
              <a:rPr lang="en-US" dirty="0"/>
              <a:t> [Accessed 18 Jan. 2025].</a:t>
            </a:r>
            <a:endParaRPr lang="en-US" dirty="0">
              <a:ea typeface="Calibri"/>
              <a:cs typeface="Calibri"/>
            </a:endParaRPr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75567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Penderyn Distillery. (n.d.). </a:t>
            </a:r>
            <a:r>
              <a:rPr lang="en-US" i="1" dirty="0"/>
              <a:t>About us</a:t>
            </a:r>
            <a:r>
              <a:rPr lang="en-US" dirty="0"/>
              <a:t>. Available at: https://www.penderryndistillery.com/about [Accessed 18 January 2025].</a:t>
            </a:r>
          </a:p>
          <a:p>
            <a:r>
              <a:rPr lang="en-US" dirty="0"/>
              <a:t>Robinson, J. (2021). </a:t>
            </a:r>
            <a:r>
              <a:rPr lang="en-US" i="1" dirty="0"/>
              <a:t>Whisky: The Guide to the World’s Finest Spirits</a:t>
            </a:r>
            <a:r>
              <a:rPr lang="en-US" dirty="0"/>
              <a:t>. London: Penguin Random House.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70893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Penderyn Distillery. (n.d.). </a:t>
            </a:r>
            <a:r>
              <a:rPr lang="en-US" i="1" dirty="0"/>
              <a:t>Sustainability at Penderyn Distillery</a:t>
            </a:r>
            <a:r>
              <a:rPr lang="en-US" dirty="0"/>
              <a:t>. Available at: </a:t>
            </a:r>
            <a:r>
              <a:rPr lang="en-US" dirty="0">
                <a:hlinkClick r:id="rId3"/>
              </a:rPr>
              <a:t>https://www.penderryndistillery.com/sustainability</a:t>
            </a:r>
            <a:r>
              <a:rPr lang="en-US" dirty="0"/>
              <a:t> [Accessed 18 January 2025].</a:t>
            </a:r>
          </a:p>
          <a:p>
            <a:r>
              <a:rPr lang="en-US" dirty="0"/>
              <a:t>Sutherland, J. (2019). ‘The Changing Demographics of Whisky Drinkers: From Traditional to Experiential Consumption’. </a:t>
            </a:r>
            <a:r>
              <a:rPr lang="en-US" i="1" dirty="0"/>
              <a:t>Journal of Consumer Culture</a:t>
            </a:r>
            <a:r>
              <a:rPr lang="en-US" dirty="0"/>
              <a:t>, 19(3), pp. 400-415.</a:t>
            </a:r>
            <a:endParaRPr lang="en-GB" dirty="0"/>
          </a:p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062269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Harris, C. &amp; Fielding, S. (2021). 'Brexit and its Impact on UK Whisky Exports'. </a:t>
            </a:r>
            <a:r>
              <a:rPr lang="en-US" i="1" dirty="0"/>
              <a:t>Journal of International Business and Economics</a:t>
            </a:r>
            <a:r>
              <a:rPr lang="en-US" dirty="0"/>
              <a:t>, 24(3), pp. 212-229.</a:t>
            </a:r>
          </a:p>
          <a:p>
            <a:r>
              <a:rPr lang="en-US"/>
              <a:t>Wheeler, R. (2021). 'Currency Fluctuations and their Impact on the Spirits Industry'. </a:t>
            </a:r>
            <a:r>
              <a:rPr lang="en-US" i="1"/>
              <a:t>International Journal of Financial Economics</a:t>
            </a:r>
            <a:r>
              <a:rPr lang="en-US"/>
              <a:t>, 12(4), pp. 98-104.</a:t>
            </a:r>
          </a:p>
          <a:p>
            <a:endParaRPr lang="en-US"/>
          </a:p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15244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8E4483A-6CED-4943-A745-F7BE5B512D97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6049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A1C012-8297-4361-ACE8-A2509FB18911}"/>
              </a:ext>
            </a:extLst>
          </p:cNvPr>
          <p:cNvSpPr/>
          <p:nvPr/>
        </p:nvSpPr>
        <p:spPr>
          <a:xfrm>
            <a:off x="0" y="4206240"/>
            <a:ext cx="12192000" cy="265176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4EC2572-8518-46FF-8F60-FE2963DF4A6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960120" y="640080"/>
            <a:ext cx="10268712" cy="3227832"/>
          </a:xfrm>
        </p:spPr>
        <p:txBody>
          <a:bodyPr anchor="b">
            <a:normAutofit/>
          </a:bodyPr>
          <a:lstStyle>
            <a:lvl1pPr algn="ctr">
              <a:defRPr sz="8800" baseline="0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7A0C76A-7715-48A4-8CF5-14BBF61962A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960120" y="4526280"/>
            <a:ext cx="10268712" cy="1508760"/>
          </a:xfrm>
        </p:spPr>
        <p:txBody>
          <a:bodyPr>
            <a:normAutofit/>
          </a:bodyPr>
          <a:lstStyle>
            <a:lvl1pPr marL="0" indent="0" algn="ctr">
              <a:buNone/>
              <a:defRPr sz="36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52D4EF84-F7DF-49C5-9285-301284ADB9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81266E04-79AF-49EF-86BC-DB29D304BB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en-US" dirty="0">
              <a:solidFill>
                <a:schemeClr val="bg1"/>
              </a:solidFill>
            </a:endParaRPr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90DF5B53-9A9A-46CE-A910-25ADA58753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46627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380910-921F-4143-AB01-0F0AFC2908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0182FC-5A0B-4C24-A6ED-990ED5BA908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B6172F4-3DB0-4AE3-8926-081B78034C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25F1358-C731-465B-BCB1-2CCBFD6ECF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8D59536-57D3-4C8A-A207-568465A32E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876404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B81E0804-8E9E-4C6E-B18D-44FE715B239E}"/>
              </a:ext>
            </a:extLst>
          </p:cNvPr>
          <p:cNvSpPr/>
          <p:nvPr/>
        </p:nvSpPr>
        <p:spPr>
          <a:xfrm>
            <a:off x="0" y="0"/>
            <a:ext cx="12192000" cy="4224973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278AA1-17A5-44BF-8791-EACDA31F5D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768096"/>
            <a:ext cx="10268712" cy="3136392"/>
          </a:xfrm>
        </p:spPr>
        <p:txBody>
          <a:bodyPr anchor="b">
            <a:normAutofit/>
          </a:bodyPr>
          <a:lstStyle>
            <a:lvl1pPr>
              <a:defRPr sz="72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1203A5-DA79-4778-AB85-1503657484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4544568"/>
            <a:ext cx="10268712" cy="1545336"/>
          </a:xfrm>
        </p:spPr>
        <p:txBody>
          <a:bodyPr>
            <a:normAutofit/>
          </a:bodyPr>
          <a:lstStyle>
            <a:lvl1pPr marL="0" indent="0">
              <a:buNone/>
              <a:defRPr sz="36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E3B1B5E-0912-44AE-BAED-70B980E539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346C82F1-A7B2-4F03-A26B-59D79BF5B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B1DC1ABC-47A9-477B-A29D-F6690EE6B5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06575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35F398-F05F-4793-9FA5-5B817EB95A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17F1CD-2CD4-4BBB-AB36-73A20B1A8D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60120" y="2587752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67BBE02-B884-4CCC-9CBD-13B792BBA2B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2992" y="2583371"/>
            <a:ext cx="4815840" cy="359359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2" name="Date Placeholder 11">
            <a:extLst>
              <a:ext uri="{FF2B5EF4-FFF2-40B4-BE49-F238E27FC236}">
                <a16:creationId xmlns:a16="http://schemas.microsoft.com/office/drawing/2014/main" id="{B7FBE509-AA68-4D63-A589-AD5DE7FFFE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13" name="Footer Placeholder 12">
            <a:extLst>
              <a:ext uri="{FF2B5EF4-FFF2-40B4-BE49-F238E27FC236}">
                <a16:creationId xmlns:a16="http://schemas.microsoft.com/office/drawing/2014/main" id="{9C1A4D52-57E4-4F45-BC2C-9FD73E9CEC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4" name="Slide Number Placeholder 13">
            <a:extLst>
              <a:ext uri="{FF2B5EF4-FFF2-40B4-BE49-F238E27FC236}">
                <a16:creationId xmlns:a16="http://schemas.microsoft.com/office/drawing/2014/main" id="{E76AD5E1-358D-4236-85AE-74713259EF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478264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287D32C-166A-4FBE-B24D-C257690954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1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A9EC567-F249-462A-B71A-9C40D50E26A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60120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B7D2C6-69D1-4DE4-BF68-5FB0623DB9E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409944" y="2587752"/>
            <a:ext cx="4818888" cy="892048"/>
          </a:xfrm>
        </p:spPr>
        <p:txBody>
          <a:bodyPr anchor="ctr"/>
          <a:lstStyle>
            <a:lvl1pPr marL="0" indent="0">
              <a:buNone/>
              <a:defRPr sz="26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367CC7-ED09-4F8D-A39A-C5969D33B9F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409944" y="3594538"/>
            <a:ext cx="4818888" cy="258680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5F92A44F-DE98-4FB5-B474-5DCCDD267A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3ACC79DA-A9E4-4E93-93F1-81907A901B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404DFE57-AA80-4ED8-AD77-35CC56F3FB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3" name="Title 12">
            <a:extLst>
              <a:ext uri="{FF2B5EF4-FFF2-40B4-BE49-F238E27FC236}">
                <a16:creationId xmlns:a16="http://schemas.microsoft.com/office/drawing/2014/main" id="{FB62259C-ADDF-4293-AD3B-AB2E04A74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849421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BC7BA0-DC57-452F-85B7-C979AA69092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F1C53797-8D72-4774-AC93-EB9FDD650C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9E945AB7-1A32-4516-ABF9-B40958AE2E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B22923C3-1D67-4089-A6B1-9A10315E80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875733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C0A8DC1-14F6-453B-A724-D6493F063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6E63FF0-1A91-4698-B12A-112D05373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066D53-44B3-4F04-93FD-9756A60139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37873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83A0FE-F7E3-433E-9A29-D778690D22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2591850"/>
            <a:ext cx="6045644" cy="359359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794B15D-55F5-4208-AF40-41CAFEB56F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960120" y="2591850"/>
            <a:ext cx="3811905" cy="3277137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E8A46CE7-2F0F-4C85-B633-B9FCB8347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D0900919-3A73-4918-9D97-8DBE7ABB7A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8BC1001-E44E-4A9A-9E60-2E319A844F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11" name="Title 10">
            <a:extLst>
              <a:ext uri="{FF2B5EF4-FFF2-40B4-BE49-F238E27FC236}">
                <a16:creationId xmlns:a16="http://schemas.microsoft.com/office/drawing/2014/main" id="{A125AC31-022C-40AA-B65C-C9AC48395A6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688816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797A575-703F-410E-9A84-F9B578FEAE8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0" y="2267712"/>
            <a:ext cx="6571469" cy="4590288"/>
          </a:xfr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18B509-934D-400A-A922-45B61AC6ED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7235971" y="2587752"/>
            <a:ext cx="3992856" cy="3593592"/>
          </a:xfrm>
        </p:spPr>
        <p:txBody>
          <a:bodyPr anchor="ctr"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>
            <a:extLst>
              <a:ext uri="{FF2B5EF4-FFF2-40B4-BE49-F238E27FC236}">
                <a16:creationId xmlns:a16="http://schemas.microsoft.com/office/drawing/2014/main" id="{99813C51-6954-4F3A-A043-D1BCC8B50F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0AC32FB-49A3-40E4-9D24-1775970436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>
              <a:effectLst>
                <a:outerShdw blurRad="50800" dist="38100" dir="2700000" algn="tl" rotWithShape="0">
                  <a:prstClr val="black">
                    <a:alpha val="43000"/>
                  </a:prstClr>
                </a:outerShdw>
              </a:effectLst>
            </a:endParaRP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EC93F5E6-DAE6-447B-8038-5F4C9A799F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BFF97FB-514D-4FE8-A9A4-E9A111A56E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1360456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6327B9-64C6-4AFE-8E67-F60CD17A80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92656D-F600-4D76-8A0F-BDBE78759BD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6A13412-4939-4879-B91F-BB5B029B6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5237DB9-DE7D-4687-82D7-612600F06C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C819356-0444-4C23-82D3-E2FDE28D3D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451844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EB51B7C-D548-4AB7-90A4-C196105E6D56}"/>
              </a:ext>
            </a:extLst>
          </p:cNvPr>
          <p:cNvSpPr/>
          <p:nvPr/>
        </p:nvSpPr>
        <p:spPr>
          <a:xfrm>
            <a:off x="7108274" y="0"/>
            <a:ext cx="5083725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Vertical Title 1">
            <a:extLst>
              <a:ext uri="{FF2B5EF4-FFF2-40B4-BE49-F238E27FC236}">
                <a16:creationId xmlns:a16="http://schemas.microsoft.com/office/drawing/2014/main" id="{32DC521B-8B54-4843-9FF4-B2C30FA004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751740" y="643467"/>
            <a:ext cx="3477092" cy="5533495"/>
          </a:xfrm>
        </p:spPr>
        <p:txBody>
          <a:bodyPr vert="eaVert" tIns="91440" bIns="9144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10E3F10-9E27-41E6-A965-4243E37BE3D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960120" y="643467"/>
            <a:ext cx="5504687" cy="5533496"/>
          </a:xfrm>
        </p:spPr>
        <p:txBody>
          <a:bodyPr vert="eaVert" tIns="91440" bIns="9144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6341D62D-51A0-4AD7-8027-BF548FB6AAF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7617898" y="6356350"/>
            <a:ext cx="2522798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5857492-A701-44A1-B1D5-7B2C8CD065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ED2E8AE-F1AA-4D19-A434-102501D3B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276663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D153959-30FA-4987-A094-7243641F474B}"/>
              </a:ext>
            </a:extLst>
          </p:cNvPr>
          <p:cNvSpPr/>
          <p:nvPr/>
        </p:nvSpPr>
        <p:spPr>
          <a:xfrm>
            <a:off x="0" y="0"/>
            <a:ext cx="12192000" cy="226498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0216229-A6DB-436A-B327-667E80F0A5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120" y="317814"/>
            <a:ext cx="10268712" cy="17007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B2B351D-270D-480D-8AF5-6A213ED2B3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0120" y="2587752"/>
            <a:ext cx="10268712" cy="359359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EB0E73-3310-4A8F-BB4A-7A6A99121A6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903720" y="6356350"/>
            <a:ext cx="323697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just">
              <a:defRPr sz="1200" spc="50" baseline="0">
                <a:solidFill>
                  <a:schemeClr val="tx1"/>
                </a:solidFill>
              </a:defRPr>
            </a:lvl1pPr>
          </a:lstStyle>
          <a:p>
            <a:pPr algn="r"/>
            <a:fld id="{A37D6D71-8B28-4ED6-B932-04B197003D23}" type="datetimeFigureOut">
              <a:rPr lang="en-US" smtClean="0"/>
              <a:pPr algn="r"/>
              <a:t>1/18/25</a:t>
            </a:fld>
            <a:endParaRPr lang="en-US" spc="50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81C4C0-515B-4404-A780-C31E7DFE54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960120" y="6356350"/>
            <a:ext cx="5504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cap="all" spc="50" baseline="0">
                <a:solidFill>
                  <a:schemeClr val="tx1"/>
                </a:solidFill>
              </a:defRPr>
            </a:lvl1pPr>
          </a:lstStyle>
          <a:p>
            <a:endParaRPr lang="en-US" spc="50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4C30C7-F013-428C-A6F7-A8CCCD14CEF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296144" y="6356350"/>
            <a:ext cx="9326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/>
                </a:solidFill>
              </a:defRPr>
            </a:lvl1pPr>
          </a:lstStyle>
          <a:p>
            <a:pPr algn="l"/>
            <a:fld id="{F97E8200-1950-409B-82E7-99938E7AE355}" type="slidenum">
              <a:rPr lang="en-US" smtClean="0"/>
              <a:pPr algn="l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55646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9" r:id="rId1"/>
    <p:sldLayoutId id="2147483730" r:id="rId2"/>
    <p:sldLayoutId id="2147483731" r:id="rId3"/>
    <p:sldLayoutId id="2147483732" r:id="rId4"/>
    <p:sldLayoutId id="2147483733" r:id="rId5"/>
    <p:sldLayoutId id="2147483727" r:id="rId6"/>
    <p:sldLayoutId id="2147483723" r:id="rId7"/>
    <p:sldLayoutId id="2147483724" r:id="rId8"/>
    <p:sldLayoutId id="2147483725" r:id="rId9"/>
    <p:sldLayoutId id="2147483726" r:id="rId10"/>
    <p:sldLayoutId id="2147483728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6600" kern="1200" cap="all" spc="120" baseline="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01000"/>
        </a:lnSpc>
        <a:spcBef>
          <a:spcPts val="700"/>
        </a:spcBef>
        <a:spcAft>
          <a:spcPts val="700"/>
        </a:spcAft>
        <a:buFont typeface="Arial" panose="020B0604020202020204" pitchFamily="34" charset="0"/>
        <a:buNone/>
        <a:defRPr sz="2600" kern="1200" spc="50" baseline="0">
          <a:solidFill>
            <a:schemeClr val="tx1"/>
          </a:solidFill>
          <a:latin typeface="+mn-lt"/>
          <a:ea typeface="+mn-ea"/>
          <a:cs typeface="+mn-cs"/>
        </a:defRPr>
      </a:lvl1pPr>
      <a:lvl2pPr marL="27432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2300" kern="1200" spc="50" baseline="0">
          <a:solidFill>
            <a:schemeClr val="tx1"/>
          </a:solidFill>
          <a:latin typeface="+mn-lt"/>
          <a:ea typeface="+mn-ea"/>
          <a:cs typeface="+mn-cs"/>
        </a:defRPr>
      </a:lvl2pPr>
      <a:lvl3pPr marL="27432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3pPr>
      <a:lvl4pPr marL="594360" indent="-27432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ClrTx/>
        <a:buFont typeface="Wingdings" panose="05000000000000000000" pitchFamily="2" charset="2"/>
        <a:buChar char="§"/>
        <a:defRPr sz="1800" kern="1200" spc="50" baseline="0">
          <a:solidFill>
            <a:schemeClr val="tx1"/>
          </a:solidFill>
          <a:latin typeface="+mn-lt"/>
          <a:ea typeface="+mn-ea"/>
          <a:cs typeface="+mn-cs"/>
        </a:defRPr>
      </a:lvl4pPr>
      <a:lvl5pPr marL="594360" indent="0" algn="l" defTabSz="914400" rtl="0" eaLnBrk="1" latinLnBrk="0" hangingPunct="1">
        <a:lnSpc>
          <a:spcPct val="101000"/>
        </a:lnSpc>
        <a:spcBef>
          <a:spcPts val="400"/>
        </a:spcBef>
        <a:spcAft>
          <a:spcPts val="400"/>
        </a:spcAft>
        <a:buFont typeface="Arial" panose="020B0604020202020204" pitchFamily="34" charset="0"/>
        <a:buNone/>
        <a:defRPr sz="1800" b="1" kern="1200" spc="5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hyperlink" Target="https://sowine.typepad.fr/sowine/spiritueux/" TargetMode="External"/><Relationship Id="rId5" Type="http://schemas.openxmlformats.org/officeDocument/2006/relationships/image" Target="../media/image3.jpe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hyperlink" Target="https://cocktailenthusiast.com/knob-creek-smoked-maple-bourbon-review120" TargetMode="External"/><Relationship Id="rId5" Type="http://schemas.openxmlformats.org/officeDocument/2006/relationships/image" Target="../media/image4.jpe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6" Type="http://schemas.openxmlformats.org/officeDocument/2006/relationships/hyperlink" Target="https://www.flickr.com/photos/tracy_olson/61056391" TargetMode="External"/><Relationship Id="rId5" Type="http://schemas.openxmlformats.org/officeDocument/2006/relationships/image" Target="../media/image5.jpe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6" Type="http://schemas.openxmlformats.org/officeDocument/2006/relationships/image" Target="../media/image7.svg"/><Relationship Id="rId5" Type="http://schemas.openxmlformats.org/officeDocument/2006/relationships/image" Target="../media/image6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6" Type="http://schemas.openxmlformats.org/officeDocument/2006/relationships/hyperlink" Target="http://www.salvisjuribus.it/la-brexit-ed-i-diritti-dei-cittadini-italiani-e-degli-altri-stati-dellue-27-nel-regno-unito/" TargetMode="External"/><Relationship Id="rId5" Type="http://schemas.openxmlformats.org/officeDocument/2006/relationships/image" Target="../media/image8.jpe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enderryndistillery.com/sustainability" TargetMode="External"/><Relationship Id="rId3" Type="http://schemas.openxmlformats.org/officeDocument/2006/relationships/slideLayout" Target="../slideLayouts/slideLayout2.xml"/><Relationship Id="rId7" Type="http://schemas.openxmlformats.org/officeDocument/2006/relationships/hyperlink" Target="https://www.penderryndistillery.com/about" TargetMode="Externa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6" Type="http://schemas.openxmlformats.org/officeDocument/2006/relationships/hyperlink" Target="https://www.penderyn.wales/" TargetMode="External"/><Relationship Id="rId11" Type="http://schemas.openxmlformats.org/officeDocument/2006/relationships/image" Target="../media/image2.png"/><Relationship Id="rId5" Type="http://schemas.openxmlformats.org/officeDocument/2006/relationships/hyperlink" Target="https://www.penderyndistillery.com/2023/09/15/penderyn-distillery-introduces-penderyn-patagonia-a-remarkable-blended-malt-whisky-celebrating-welsh-heritage/" TargetMode="External"/><Relationship Id="rId10" Type="http://schemas.openxmlformats.org/officeDocument/2006/relationships/hyperlink" Target="https://whiskyadvocate.com/Welsh-Distiller-Penderyn-Opens-Its-Third-Distilleryhttps:/whiskyadvocate.com/Welsh-Distiller-Penderyn-Opens-Its-Third-Distillery" TargetMode="External"/><Relationship Id="rId4" Type="http://schemas.openxmlformats.org/officeDocument/2006/relationships/hyperlink" Target="https://www.finewinesdirectuk.com/penderyn/" TargetMode="External"/><Relationship Id="rId9" Type="http://schemas.openxmlformats.org/officeDocument/2006/relationships/hyperlink" Target="https://www.bbc.co.uk/news/uk-wales-47255674" TargetMode="Externa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4AA13AD3-0A4F-475A-BEBB-DEEFF5C09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05BB74C-33FB-4335-8808-49E247F7BF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9935" y="1225106"/>
            <a:ext cx="8132066" cy="378895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03402" y="1841412"/>
            <a:ext cx="6406559" cy="2688020"/>
          </a:xfrm>
        </p:spPr>
        <p:txBody>
          <a:bodyPr>
            <a:normAutofit/>
          </a:bodyPr>
          <a:lstStyle/>
          <a:p>
            <a:pPr algn="l"/>
            <a:r>
              <a:rPr lang="en-GB" sz="3200" dirty="0">
                <a:solidFill>
                  <a:schemeClr val="bg1"/>
                </a:solidFill>
              </a:rPr>
              <a:t>Tourism, events and leisure industry assignment 2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03402" y="5206246"/>
            <a:ext cx="6433990" cy="1024128"/>
          </a:xfrm>
        </p:spPr>
        <p:txBody>
          <a:bodyPr vert="horz" lIns="91440" tIns="45720" rIns="91440" bIns="45720" rtlCol="0" anchor="t">
            <a:normAutofit fontScale="77500" lnSpcReduction="20000"/>
          </a:bodyPr>
          <a:lstStyle/>
          <a:p>
            <a:pPr algn="l"/>
            <a:r>
              <a:rPr lang="en-GB" dirty="0">
                <a:solidFill>
                  <a:schemeClr val="tx1"/>
                </a:solidFill>
              </a:rPr>
              <a:t>Sean </a:t>
            </a:r>
            <a:r>
              <a:rPr lang="en-GB" dirty="0" err="1">
                <a:solidFill>
                  <a:schemeClr val="tx1"/>
                </a:solidFill>
              </a:rPr>
              <a:t>Brownbill</a:t>
            </a:r>
          </a:p>
          <a:p>
            <a:pPr algn="l"/>
            <a:r>
              <a:rPr lang="en-GB" dirty="0">
                <a:solidFill>
                  <a:schemeClr val="tx1"/>
                </a:solidFill>
              </a:rPr>
              <a:t>2401987</a:t>
            </a:r>
          </a:p>
        </p:txBody>
      </p:sp>
      <p:pic>
        <p:nvPicPr>
          <p:cNvPr id="4" name="Picture 3" descr="Wavy 3D art">
            <a:extLst>
              <a:ext uri="{FF2B5EF4-FFF2-40B4-BE49-F238E27FC236}">
                <a16:creationId xmlns:a16="http://schemas.microsoft.com/office/drawing/2014/main" id="{4BF6D913-5AB0-8CB6-280F-F4C3BE0D628E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3954" r="2997" b="-21"/>
          <a:stretch/>
        </p:blipFill>
        <p:spPr>
          <a:xfrm>
            <a:off x="-1794" y="1223292"/>
            <a:ext cx="4059915" cy="3788958"/>
          </a:xfrm>
          <a:prstGeom prst="rect">
            <a:avLst/>
          </a:prstGeom>
        </p:spPr>
      </p:pic>
      <p:pic>
        <p:nvPicPr>
          <p:cNvPr id="27" name="Audio 26">
            <a:extLst>
              <a:ext uri="{FF2B5EF4-FFF2-40B4-BE49-F238E27FC236}">
                <a16:creationId xmlns:a16="http://schemas.microsoft.com/office/drawing/2014/main" id="{9E804DAB-181D-DDE6-6E44-D555E63B1A6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551"/>
    </mc:Choice>
    <mc:Fallback>
      <p:transition spd="slow" advTm="255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2E3612-68A6-5B9D-7D75-04737FBFCA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2DD411-CA29-97B8-CBCE-EF3B39C0FC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455412" cy="359359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r>
              <a:rPr lang="en-GB" sz="2400" dirty="0"/>
              <a:t>The purpose of this presentation is to evaluate a new tourism development in Swansea. I have chosen Penderyn distillery. I will investigate and discuss the following points: </a:t>
            </a:r>
          </a:p>
          <a:p>
            <a:pPr marL="342900" indent="-342900">
              <a:buChar char="•"/>
            </a:pPr>
            <a:r>
              <a:rPr lang="en-GB" sz="1200" dirty="0"/>
              <a:t>Consumer profile</a:t>
            </a:r>
          </a:p>
          <a:p>
            <a:pPr marL="342900" indent="-342900">
              <a:buChar char="•"/>
            </a:pPr>
            <a:r>
              <a:rPr lang="en-GB" sz="1200" dirty="0"/>
              <a:t>Type of attendees</a:t>
            </a:r>
          </a:p>
          <a:p>
            <a:pPr marL="342900" indent="-342900">
              <a:buChar char="•"/>
            </a:pPr>
            <a:r>
              <a:rPr lang="en-GB" sz="1200" dirty="0"/>
              <a:t>Consumer satisfaction</a:t>
            </a:r>
          </a:p>
          <a:p>
            <a:pPr marL="342900" indent="-342900">
              <a:buChar char="•"/>
            </a:pPr>
            <a:r>
              <a:rPr lang="en-GB" sz="1200" dirty="0"/>
              <a:t>Sustainability</a:t>
            </a:r>
          </a:p>
          <a:p>
            <a:pPr marL="342900" indent="-342900">
              <a:buChar char="•"/>
            </a:pPr>
            <a:r>
              <a:rPr lang="en-GB" sz="1200" dirty="0"/>
              <a:t>External influences.</a:t>
            </a:r>
          </a:p>
          <a:p>
            <a:pPr marL="342900" indent="-342900">
              <a:buChar char="•"/>
            </a:pPr>
            <a:endParaRPr lang="en-GB" sz="2400" dirty="0"/>
          </a:p>
          <a:p>
            <a:pPr marL="342900" indent="-342900">
              <a:buChar char="•"/>
            </a:pPr>
            <a:endParaRPr lang="en-GB" sz="2400" dirty="0"/>
          </a:p>
        </p:txBody>
      </p:sp>
      <p:pic>
        <p:nvPicPr>
          <p:cNvPr id="4" name="Picture 3" descr="A barrel with a white circle on it&#10;&#10;Description automatically generated">
            <a:extLst>
              <a:ext uri="{FF2B5EF4-FFF2-40B4-BE49-F238E27FC236}">
                <a16:creationId xmlns:a16="http://schemas.microsoft.com/office/drawing/2014/main" id="{15EF537D-37B1-D828-CFE2-27FD1B7237B6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29400" y="2489200"/>
            <a:ext cx="5448300" cy="3784600"/>
          </a:xfrm>
          <a:prstGeom prst="rect">
            <a:avLst/>
          </a:prstGeom>
        </p:spPr>
      </p:pic>
      <p:pic>
        <p:nvPicPr>
          <p:cNvPr id="31" name="Audio 30">
            <a:extLst>
              <a:ext uri="{FF2B5EF4-FFF2-40B4-BE49-F238E27FC236}">
                <a16:creationId xmlns:a16="http://schemas.microsoft.com/office/drawing/2014/main" id="{29875775-A4C2-BD3F-FB63-4440F72FDB5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0637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970"/>
    </mc:Choice>
    <mc:Fallback>
      <p:transition spd="slow" advTm="179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45EAE9-6944-9A47-F0D8-3228DD25D9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Penderyn 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CD6C49-9253-E5E9-2B8D-671B7DE073A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457200" indent="-457200">
              <a:buChar char="•"/>
            </a:pPr>
            <a:endParaRPr lang="en-GB" sz="1300" dirty="0"/>
          </a:p>
          <a:p>
            <a:pPr marL="457200" indent="-457200">
              <a:buChar char="•"/>
            </a:pPr>
            <a:endParaRPr lang="en-GB" sz="1300" dirty="0"/>
          </a:p>
          <a:p>
            <a:pPr marL="457200" indent="-457200">
              <a:buChar char="•"/>
            </a:pPr>
            <a:endParaRPr lang="en-GB" sz="13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7E15331-89CB-6D8D-D110-924D33F412C8}"/>
              </a:ext>
            </a:extLst>
          </p:cNvPr>
          <p:cNvSpPr txBox="1"/>
          <p:nvPr/>
        </p:nvSpPr>
        <p:spPr>
          <a:xfrm>
            <a:off x="791999" y="2712000"/>
            <a:ext cx="4934074" cy="258532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/>
              <a:t>What does the copperworks distillery have to offer tourists visiting for the day?  </a:t>
            </a:r>
          </a:p>
          <a:p>
            <a:endParaRPr lang="en-GB" b="1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Distillery tour</a:t>
            </a:r>
          </a:p>
          <a:p>
            <a:pPr marL="285750" indent="-285750">
              <a:buFont typeface="Arial"/>
              <a:buChar char="•"/>
            </a:pPr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Whisky tastings</a:t>
            </a:r>
          </a:p>
          <a:p>
            <a:endParaRPr lang="en-GB" dirty="0"/>
          </a:p>
          <a:p>
            <a:pPr marL="285750" indent="-285750">
              <a:buFont typeface="Arial"/>
              <a:buChar char="•"/>
            </a:pPr>
            <a:r>
              <a:rPr lang="en-GB" dirty="0"/>
              <a:t>Guest speakers</a:t>
            </a:r>
          </a:p>
          <a:p>
            <a:endParaRPr lang="en-GB" dirty="0"/>
          </a:p>
        </p:txBody>
      </p:sp>
      <p:pic>
        <p:nvPicPr>
          <p:cNvPr id="5" name="Picture 4" descr="A group of glasses of alcohol and snacks on a table&#10;&#10;Description automatically generated">
            <a:extLst>
              <a:ext uri="{FF2B5EF4-FFF2-40B4-BE49-F238E27FC236}">
                <a16:creationId xmlns:a16="http://schemas.microsoft.com/office/drawing/2014/main" id="{A313A323-DE18-124A-79FA-D5E65DD8F96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622676" y="2711823"/>
            <a:ext cx="4779310" cy="3182471"/>
          </a:xfrm>
          <a:prstGeom prst="rect">
            <a:avLst/>
          </a:prstGeom>
        </p:spPr>
      </p:pic>
      <p:pic>
        <p:nvPicPr>
          <p:cNvPr id="31" name="Audio 30">
            <a:extLst>
              <a:ext uri="{FF2B5EF4-FFF2-40B4-BE49-F238E27FC236}">
                <a16:creationId xmlns:a16="http://schemas.microsoft.com/office/drawing/2014/main" id="{330DB183-1E7F-37ED-A1CC-73D817CC374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41954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8412"/>
    </mc:Choice>
    <mc:Fallback>
      <p:transition spd="slow" advTm="4841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1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1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975412-0A8C-5670-110D-9D7D4678C5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Consumer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F11391-B6F8-9D98-AD3F-F79A54A9D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696712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When looking at the copperworks consumer profile, the following factors must be </a:t>
            </a:r>
            <a:r>
              <a:rPr lang="en-GB"/>
              <a:t>considered</a:t>
            </a:r>
            <a:r>
              <a:rPr lang="en-GB" dirty="0"/>
              <a:t> </a:t>
            </a:r>
          </a:p>
          <a:p>
            <a:pPr marL="457200" indent="-457200">
              <a:buChar char="•"/>
            </a:pPr>
            <a:r>
              <a:rPr lang="en-GB" dirty="0"/>
              <a:t>Consumer age</a:t>
            </a:r>
          </a:p>
          <a:p>
            <a:pPr marL="457200" indent="-457200">
              <a:buChar char="•"/>
            </a:pPr>
            <a:r>
              <a:rPr lang="en-GB" dirty="0"/>
              <a:t>Consumer income</a:t>
            </a:r>
          </a:p>
          <a:p>
            <a:pPr marL="457200" indent="-457200">
              <a:buChar char="•"/>
            </a:pPr>
            <a:r>
              <a:rPr lang="en-GB" dirty="0"/>
              <a:t>Geographic factors</a:t>
            </a:r>
          </a:p>
          <a:p>
            <a:pPr marL="457200" indent="-457200">
              <a:buChar char="•"/>
            </a:pPr>
            <a:endParaRPr lang="en-GB" dirty="0"/>
          </a:p>
        </p:txBody>
      </p:sp>
      <p:pic>
        <p:nvPicPr>
          <p:cNvPr id="16" name="Picture 15" descr="A pile of money bills&#10;&#10;Description automatically generated">
            <a:extLst>
              <a:ext uri="{FF2B5EF4-FFF2-40B4-BE49-F238E27FC236}">
                <a16:creationId xmlns:a16="http://schemas.microsoft.com/office/drawing/2014/main" id="{9F47AC6C-2074-ADE7-6924-FFAB9B94B88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7732059" y="3301533"/>
            <a:ext cx="3266515" cy="2423273"/>
          </a:xfrm>
          <a:prstGeom prst="rect">
            <a:avLst/>
          </a:prstGeom>
        </p:spPr>
      </p:pic>
      <p:pic>
        <p:nvPicPr>
          <p:cNvPr id="13" name="Audio 12">
            <a:extLst>
              <a:ext uri="{FF2B5EF4-FFF2-40B4-BE49-F238E27FC236}">
                <a16:creationId xmlns:a16="http://schemas.microsoft.com/office/drawing/2014/main" id="{5B9A91EC-A6F0-32CF-F6C3-F3E6A922E9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46797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3091"/>
    </mc:Choice>
    <mc:Fallback>
      <p:transition spd="slow" advTm="830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EB6D1D7F-141C-4D8E-BFBA-D95B68E16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58DA214-7FDA-4C9D-A7CF-9AD725E290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A77F89CE-BF52-4AF5-8B0B-7E9693734E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094474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908CE5-7B2D-B8A1-ABA3-CFD17235E8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60438" y="640080"/>
            <a:ext cx="4500737" cy="2194560"/>
          </a:xfrm>
        </p:spPr>
        <p:txBody>
          <a:bodyPr>
            <a:normAutofit/>
          </a:bodyPr>
          <a:lstStyle/>
          <a:p>
            <a:r>
              <a:rPr lang="en-GB" sz="4600"/>
              <a:t>Psychographic profile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00013E-152D-6661-004A-CD67984A316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438" y="2916936"/>
            <a:ext cx="4500737" cy="3264408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1800" dirty="0">
                <a:solidFill>
                  <a:schemeClr val="bg1"/>
                </a:solidFill>
              </a:rPr>
              <a:t>The psychographic characteristics of a </a:t>
            </a:r>
            <a:r>
              <a:rPr lang="en-GB" sz="1800" dirty="0" err="1">
                <a:solidFill>
                  <a:schemeClr val="bg1"/>
                </a:solidFill>
              </a:rPr>
              <a:t>penderryn</a:t>
            </a:r>
            <a:r>
              <a:rPr lang="en-GB" sz="1800" dirty="0">
                <a:solidFill>
                  <a:schemeClr val="bg1"/>
                </a:solidFill>
              </a:rPr>
              <a:t> copperworks consumer may include the following:</a:t>
            </a:r>
          </a:p>
          <a:p>
            <a:pPr marL="285750" indent="-285750">
              <a:buChar char="•"/>
            </a:pPr>
            <a:r>
              <a:rPr lang="en-GB" sz="1800">
                <a:solidFill>
                  <a:schemeClr val="bg1"/>
                </a:solidFill>
              </a:rPr>
              <a:t>Whisky enthusiasts </a:t>
            </a:r>
            <a:endParaRPr lang="en-GB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sz="1800" dirty="0">
                <a:solidFill>
                  <a:schemeClr val="bg1"/>
                </a:solidFill>
              </a:rPr>
              <a:t>Open to </a:t>
            </a:r>
            <a:r>
              <a:rPr lang="en-GB" sz="1800" err="1">
                <a:solidFill>
                  <a:schemeClr val="bg1"/>
                </a:solidFill>
              </a:rPr>
              <a:t>adveture</a:t>
            </a:r>
            <a:endParaRPr lang="en-GB" sz="1800">
              <a:solidFill>
                <a:schemeClr val="bg1"/>
              </a:solidFill>
            </a:endParaRPr>
          </a:p>
          <a:p>
            <a:pPr marL="285750" indent="-285750">
              <a:buChar char="•"/>
            </a:pPr>
            <a:r>
              <a:rPr lang="en-GB" sz="1800" dirty="0">
                <a:solidFill>
                  <a:schemeClr val="bg1"/>
                </a:solidFill>
              </a:rPr>
              <a:t>Sustainable consumers </a:t>
            </a:r>
          </a:p>
          <a:p>
            <a:pPr marL="285750" indent="-285750">
              <a:buChar char="•"/>
            </a:pPr>
            <a:r>
              <a:rPr lang="en-GB" sz="1800" dirty="0">
                <a:solidFill>
                  <a:schemeClr val="bg1"/>
                </a:solidFill>
              </a:rPr>
              <a:t>Cultural/</a:t>
            </a:r>
            <a:r>
              <a:rPr lang="en-GB" sz="1800" err="1">
                <a:solidFill>
                  <a:schemeClr val="bg1"/>
                </a:solidFill>
              </a:rPr>
              <a:t>herretidge</a:t>
            </a:r>
            <a:r>
              <a:rPr lang="en-GB" sz="1800">
                <a:solidFill>
                  <a:schemeClr val="bg1"/>
                </a:solidFill>
              </a:rPr>
              <a:t> enthusiasts </a:t>
            </a:r>
          </a:p>
          <a:p>
            <a:pPr marL="285750" indent="-285750">
              <a:buChar char="•"/>
            </a:pPr>
            <a:r>
              <a:rPr lang="en-GB" sz="1800">
                <a:solidFill>
                  <a:schemeClr val="bg1"/>
                </a:solidFill>
              </a:rPr>
              <a:t>Gift givers</a:t>
            </a:r>
            <a:endParaRPr lang="en-GB" sz="1800" dirty="0">
              <a:solidFill>
                <a:schemeClr val="bg1"/>
              </a:solidFill>
            </a:endParaRPr>
          </a:p>
        </p:txBody>
      </p:sp>
      <p:pic>
        <p:nvPicPr>
          <p:cNvPr id="7" name="Graphic 6" descr="Champagne Glasses">
            <a:extLst>
              <a:ext uri="{FF2B5EF4-FFF2-40B4-BE49-F238E27FC236}">
                <a16:creationId xmlns:a16="http://schemas.microsoft.com/office/drawing/2014/main" id="{DCED55DE-FBCD-4F35-D8F0-E40EF2B053E4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>
            <a:off x="6741822" y="1031490"/>
            <a:ext cx="4795019" cy="4795019"/>
          </a:xfrm>
          <a:prstGeom prst="rect">
            <a:avLst/>
          </a:prstGeom>
        </p:spPr>
      </p:pic>
      <p:pic>
        <p:nvPicPr>
          <p:cNvPr id="30" name="Audio 29">
            <a:extLst>
              <a:ext uri="{FF2B5EF4-FFF2-40B4-BE49-F238E27FC236}">
                <a16:creationId xmlns:a16="http://schemas.microsoft.com/office/drawing/2014/main" id="{C559202C-970C-C153-25EF-B9ED060311D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20810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00680"/>
    </mc:Choice>
    <mc:Fallback>
      <p:transition spd="slow" advTm="10068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0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0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76AC9F-D884-C097-7CDD-FBE171032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Sustainability practices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3B0B33-78F5-8421-8CB3-E9B866377C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Ways in which the Copperworks distillery practices sustainable production of whisky</a:t>
            </a:r>
          </a:p>
          <a:p>
            <a:pPr marL="457200" indent="-457200">
              <a:buChar char="•"/>
            </a:pPr>
            <a:r>
              <a:rPr lang="en-GB" dirty="0"/>
              <a:t>Eco friendly sources of energy</a:t>
            </a:r>
          </a:p>
          <a:p>
            <a:pPr marL="457200" indent="-457200">
              <a:buChar char="•"/>
            </a:pPr>
            <a:r>
              <a:rPr lang="en-GB" dirty="0"/>
              <a:t>Use of locally sourced ingredients</a:t>
            </a:r>
          </a:p>
          <a:p>
            <a:pPr marL="457200" indent="-457200">
              <a:buChar char="•"/>
            </a:pPr>
            <a:r>
              <a:rPr lang="en-GB" dirty="0"/>
              <a:t>Recycling glass bottles</a:t>
            </a:r>
          </a:p>
        </p:txBody>
      </p:sp>
      <p:pic>
        <p:nvPicPr>
          <p:cNvPr id="35" name="Audio 34">
            <a:extLst>
              <a:ext uri="{FF2B5EF4-FFF2-40B4-BE49-F238E27FC236}">
                <a16:creationId xmlns:a16="http://schemas.microsoft.com/office/drawing/2014/main" id="{646EDACA-CD93-506E-436A-2425FCB9DED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48518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0429"/>
    </mc:Choice>
    <mc:Fallback>
      <p:transition spd="slow" advTm="8042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3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229E99-ED31-1BEE-CE96-00831B75468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External factors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C03BC07-D89E-F507-B25B-EA4FD3094B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0120" y="2587752"/>
            <a:ext cx="5013154" cy="359359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Political and economic factors can have an effect on Penderyn's operation, for example; </a:t>
            </a:r>
            <a:endParaRPr lang="en-US" dirty="0"/>
          </a:p>
          <a:p>
            <a:pPr marL="457200" indent="-457200">
              <a:buChar char="•"/>
            </a:pPr>
            <a:r>
              <a:rPr lang="en-GB" dirty="0"/>
              <a:t>Brexit</a:t>
            </a:r>
          </a:p>
          <a:p>
            <a:pPr marL="457200" indent="-457200">
              <a:buChar char="•"/>
            </a:pPr>
            <a:r>
              <a:rPr lang="en-GB" dirty="0"/>
              <a:t>Inflation</a:t>
            </a:r>
          </a:p>
          <a:p>
            <a:pPr marL="457200" indent="-457200">
              <a:buChar char="•"/>
            </a:pPr>
            <a:endParaRPr lang="en-GB" dirty="0"/>
          </a:p>
        </p:txBody>
      </p:sp>
      <p:pic>
        <p:nvPicPr>
          <p:cNvPr id="4" name="Picture 3" descr="A flag and stars on a blue surface&#10;&#10;AI-generated content may be incorrect.">
            <a:extLst>
              <a:ext uri="{FF2B5EF4-FFF2-40B4-BE49-F238E27FC236}">
                <a16:creationId xmlns:a16="http://schemas.microsoft.com/office/drawing/2014/main" id="{B9A2CAF7-9F2F-02F6-AA7A-3B613E30F0DD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 flipV="1">
            <a:off x="6547597" y="2970679"/>
            <a:ext cx="4167467" cy="294490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B34BA6F-B40D-479F-BBB3-F3B681230930}"/>
              </a:ext>
            </a:extLst>
          </p:cNvPr>
          <p:cNvSpPr txBox="1"/>
          <p:nvPr/>
        </p:nvSpPr>
        <p:spPr>
          <a:xfrm flipV="1">
            <a:off x="6547597" y="3288179"/>
            <a:ext cx="4167467" cy="91514"/>
          </a:xfrm>
          <a:prstGeom prst="rect">
            <a:avLst/>
          </a:prstGeom>
        </p:spPr>
        <p:txBody>
          <a:bodyPr>
            <a:normAutofit fontScale="25000" lnSpcReduction="20000"/>
          </a:bodyPr>
          <a:lstStyle/>
          <a:p>
            <a:r>
              <a:rPr lang="en-US"/>
              <a:t>ThePhoto by PhotoAuthor is licensed under CCYYSA.</a:t>
            </a:r>
          </a:p>
        </p:txBody>
      </p:sp>
      <p:pic>
        <p:nvPicPr>
          <p:cNvPr id="28" name="Audio 27">
            <a:extLst>
              <a:ext uri="{FF2B5EF4-FFF2-40B4-BE49-F238E27FC236}">
                <a16:creationId xmlns:a16="http://schemas.microsoft.com/office/drawing/2014/main" id="{50BB63DE-3DF0-51DF-2CD7-5A891EAB12B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22169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3519"/>
    </mc:Choice>
    <mc:Fallback>
      <p:transition spd="slow" advTm="4351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ECDD76-BAEE-95F0-FC5E-62F2BE2ABA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Bibliography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0D4410-341D-FE4D-F44E-39081EC9031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000000"/>
              </a:solidFill>
              <a:latin typeface="Calibri"/>
              <a:ea typeface="Calibri"/>
              <a:cs typeface="Calibri"/>
            </a:endParaRPr>
          </a:p>
          <a:p>
            <a:pPr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endParaRPr lang="en-US" sz="12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endParaRPr lang="en-GB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C8E16F4-E3FD-E651-7007-B73C42CF89C5}"/>
              </a:ext>
            </a:extLst>
          </p:cNvPr>
          <p:cNvSpPr txBox="1"/>
          <p:nvPr/>
        </p:nvSpPr>
        <p:spPr>
          <a:xfrm>
            <a:off x="1291771" y="2801257"/>
            <a:ext cx="10174514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Fine Wines Direct UK. (2022).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Penderyn Whisky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[online]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4"/>
              </a:rPr>
              <a:t>https://www.finewinesdirectuk.com/penderyn/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[Accessed 18 Jan. 2025].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Harris, C. &amp; Fielding, S. (2021). 'Brexit and its Impact on UK Whisky Exports'.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Journal of International Business and Economics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, 24(3), pp. 212-229.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Jon. (2023).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Penderyn Distillery Introduces Penderyn Patagonia: A Remarkable Blended Malt Whisky Celebrating Welsh Heritage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[online] Penderyn.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5"/>
              </a:rPr>
              <a:t>https://www.penderyndistillery.com/2023/09/15/penderyn-distillery-introduces-penderyn-patagonia-a-remarkable-blended-malt-whisky-celebrating-welsh-heritage/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 [Accessed 18 Jan. 2025].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Penderyn. (n.d.).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Home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[online]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6"/>
              </a:rPr>
              <a:t>https://www.penderyn.wales/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 [Accessed 18 January 2025].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Penderyn Distillery. (n.d.).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About us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7"/>
              </a:rPr>
              <a:t>https://www.penderryndistillery.com/about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 [Accessed 18 January 2025].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Penderyn Distillery. (n.d.).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Sustainability at Penderyn Distillery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8"/>
              </a:rPr>
              <a:t>https://www.penderryndistillery.com/sustainability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 [Accessed 18 January 2025].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Penderyn gets Swansea distillery and visitor </a:t>
            </a:r>
            <a:r>
              <a:rPr lang="en-US" sz="1200" dirty="0" err="1">
                <a:solidFill>
                  <a:srgbClr val="444444"/>
                </a:solidFill>
                <a:ea typeface="+mn-lt"/>
                <a:cs typeface="+mn-lt"/>
              </a:rPr>
              <a:t>centre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 go-ahead. (2019).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BBC News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[online] 16 Feb.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9"/>
              </a:rPr>
              <a:t>https://www.bbc.co.uk/news/uk-wales-47255674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Robinson, J. (2021).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Whisky: The Guide to the World’s Finest Spirits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London: Penguin Random House.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Sutherland, J. (2019). ‘The Changing Demographics of Whisky Drinkers: From Traditional to Experiential Consumption’.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Journal of Consumer Culture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, 19(3), pp. 400-415.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Wheeler, R. (2021). 'Currency Fluctuations and their Impact on the Spirits Industry'.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International Journal of Financial Economics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, 12(4), pp. 98-104.</a:t>
            </a:r>
            <a:endParaRPr lang="en-US" dirty="0"/>
          </a:p>
          <a:p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Whiskyadvocate.com. (2023). </a:t>
            </a:r>
            <a:r>
              <a:rPr lang="en-US" sz="1200" i="1" dirty="0">
                <a:solidFill>
                  <a:srgbClr val="444444"/>
                </a:solidFill>
                <a:ea typeface="+mn-lt"/>
                <a:cs typeface="+mn-lt"/>
              </a:rPr>
              <a:t>Welsh Distiller Penderyn Opens Its Third Distillery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. [online] Available at: 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  <a:hlinkClick r:id="rId10"/>
              </a:rPr>
              <a:t>https://whiskyadvocate.com/Welsh-Distiller-Penderyn-Opens-Its-Third-Distilleryhttps://whiskyadvocate.com/Welsh-Distiller-Penderyn-Opens-Its-Third-Distillery</a:t>
            </a:r>
            <a:r>
              <a:rPr lang="en-US" sz="1200" dirty="0">
                <a:solidFill>
                  <a:srgbClr val="444444"/>
                </a:solidFill>
                <a:ea typeface="+mn-lt"/>
                <a:cs typeface="+mn-lt"/>
              </a:rPr>
              <a:t> [Accessed 18 Jan. 2025].</a:t>
            </a:r>
            <a:endParaRPr lang="en-US" dirty="0"/>
          </a:p>
          <a:p>
            <a:endParaRPr lang="en-US" sz="1200" dirty="0">
              <a:solidFill>
                <a:srgbClr val="444444"/>
              </a:solidFill>
              <a:latin typeface="Calibri"/>
              <a:ea typeface="Calibri"/>
              <a:cs typeface="Calibri"/>
            </a:endParaRPr>
          </a:p>
          <a:p>
            <a:endParaRPr lang="en-GB" dirty="0">
              <a:solidFill>
                <a:srgbClr val="000000"/>
              </a:solidFill>
              <a:latin typeface="Franklin Gothic Medium"/>
              <a:ea typeface="Calibri"/>
              <a:cs typeface="Calibri"/>
            </a:endParaRPr>
          </a:p>
        </p:txBody>
      </p:sp>
      <p:pic>
        <p:nvPicPr>
          <p:cNvPr id="15" name="Audio 14">
            <a:extLst>
              <a:ext uri="{FF2B5EF4-FFF2-40B4-BE49-F238E27FC236}">
                <a16:creationId xmlns:a16="http://schemas.microsoft.com/office/drawing/2014/main" id="{105E1111-0047-CF3B-75ED-CD6FD6BB1C1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1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28531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063"/>
    </mc:Choice>
    <mc:Fallback>
      <p:transition spd="slow" advTm="306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626E-1470-2AF9-66AA-E3A3CC614D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Thankyou for listening!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1FFE7C-B81A-A61B-26F1-A0270547E6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To conclude, Penderyn is predominantly a whisky distillery, however it has diversified, offering events and tours to generate further income and increase brand awareness and loyalty.</a:t>
            </a:r>
          </a:p>
        </p:txBody>
      </p:sp>
      <p:pic>
        <p:nvPicPr>
          <p:cNvPr id="9" name="Audio 8">
            <a:extLst>
              <a:ext uri="{FF2B5EF4-FFF2-40B4-BE49-F238E27FC236}">
                <a16:creationId xmlns:a16="http://schemas.microsoft.com/office/drawing/2014/main" id="{0B20EC9E-2B56-B085-E9A8-8BC146FB5B3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226800" y="5892800"/>
            <a:ext cx="8128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5335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438"/>
    </mc:Choice>
    <mc:Fallback>
      <p:transition spd="slow" advTm="114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JuxtaposeVTI">
  <a:themeElements>
    <a:clrScheme name="AnalogousFromRegularSeed_2SEEDS">
      <a:dk1>
        <a:srgbClr val="000000"/>
      </a:dk1>
      <a:lt1>
        <a:srgbClr val="FFFFFF"/>
      </a:lt1>
      <a:dk2>
        <a:srgbClr val="23323E"/>
      </a:dk2>
      <a:lt2>
        <a:srgbClr val="E8E4E2"/>
      </a:lt2>
      <a:accent1>
        <a:srgbClr val="3B93B1"/>
      </a:accent1>
      <a:accent2>
        <a:srgbClr val="46B4A2"/>
      </a:accent2>
      <a:accent3>
        <a:srgbClr val="4D74C3"/>
      </a:accent3>
      <a:accent4>
        <a:srgbClr val="B13B58"/>
      </a:accent4>
      <a:accent5>
        <a:srgbClr val="C3614D"/>
      </a:accent5>
      <a:accent6>
        <a:srgbClr val="B1813B"/>
      </a:accent6>
      <a:hlink>
        <a:srgbClr val="BF603F"/>
      </a:hlink>
      <a:folHlink>
        <a:srgbClr val="7F7F7F"/>
      </a:folHlink>
    </a:clrScheme>
    <a:fontScheme name="Custom 167">
      <a:majorFont>
        <a:latin typeface="Franklin Gothic Demi Cond"/>
        <a:ea typeface=""/>
        <a:cs typeface=""/>
      </a:majorFont>
      <a:minorFont>
        <a:latin typeface="Franklin Gothic Medium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JuxtaposeVTI" id="{FBDCC3B4-6EA8-442A-B697-43C068E31FE3}" vid="{090F2E09-E4E2-4F71-A70E-279F5A0D9E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114</TotalTime>
  <Words>984</Words>
  <Application>Microsoft Macintosh PowerPoint</Application>
  <PresentationFormat>Widescreen</PresentationFormat>
  <Paragraphs>84</Paragraphs>
  <Slides>9</Slides>
  <Notes>8</Notes>
  <HiddenSlides>0</HiddenSlides>
  <MMClips>9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6" baseType="lpstr">
      <vt:lpstr>Arial</vt:lpstr>
      <vt:lpstr>Arial,Sans-Serif</vt:lpstr>
      <vt:lpstr>Calibri</vt:lpstr>
      <vt:lpstr>Franklin Gothic Demi Cond</vt:lpstr>
      <vt:lpstr>Franklin Gothic Medium</vt:lpstr>
      <vt:lpstr>Wingdings</vt:lpstr>
      <vt:lpstr>JuxtaposeVTI</vt:lpstr>
      <vt:lpstr>Tourism, events and leisure industry assignment 2</vt:lpstr>
      <vt:lpstr>Introduction</vt:lpstr>
      <vt:lpstr>Penderyn overview</vt:lpstr>
      <vt:lpstr>Consumer profile</vt:lpstr>
      <vt:lpstr>Psychographic profile</vt:lpstr>
      <vt:lpstr>Sustainability practices</vt:lpstr>
      <vt:lpstr>External factors</vt:lpstr>
      <vt:lpstr>Bibliography</vt:lpstr>
      <vt:lpstr>Thankyou for listening!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>Sean Brownbill (2401987)</cp:lastModifiedBy>
  <cp:revision>261</cp:revision>
  <dcterms:created xsi:type="dcterms:W3CDTF">2025-01-11T14:17:27Z</dcterms:created>
  <dcterms:modified xsi:type="dcterms:W3CDTF">2025-01-18T21:05:43Z</dcterms:modified>
</cp:coreProperties>
</file>