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8"/>
  </p:notesMasterIdLst>
  <p:sldIdLst>
    <p:sldId id="256" r:id="rId2"/>
    <p:sldId id="274" r:id="rId3"/>
    <p:sldId id="258" r:id="rId4"/>
    <p:sldId id="260" r:id="rId5"/>
    <p:sldId id="261" r:id="rId6"/>
    <p:sldId id="262" r:id="rId7"/>
    <p:sldId id="263" r:id="rId8"/>
    <p:sldId id="264" r:id="rId9"/>
    <p:sldId id="265" r:id="rId10"/>
    <p:sldId id="266" r:id="rId11"/>
    <p:sldId id="267" r:id="rId12"/>
    <p:sldId id="275" r:id="rId13"/>
    <p:sldId id="268" r:id="rId14"/>
    <p:sldId id="269" r:id="rId15"/>
    <p:sldId id="270" r:id="rId16"/>
    <p:sldId id="271" r:id="rId1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883FF"/>
    <a:srgbClr val="9452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317"/>
    <p:restoredTop sz="94679"/>
  </p:normalViewPr>
  <p:slideViewPr>
    <p:cSldViewPr snapToGrid="0">
      <p:cViewPr varScale="1">
        <p:scale>
          <a:sx n="104" d="100"/>
          <a:sy n="104" d="100"/>
        </p:scale>
        <p:origin x="688"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EC7763E-6BBE-624B-89B3-325697B9856D}" type="datetimeFigureOut">
              <a:rPr lang="en-US" smtClean="0"/>
              <a:t>6/5/26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E5BA60E-779A-7B45-95DE-503EF365DF3E}" type="slidenum">
              <a:rPr lang="en-US" smtClean="0"/>
              <a:t>‹#›</a:t>
            </a:fld>
            <a:endParaRPr lang="en-US"/>
          </a:p>
        </p:txBody>
      </p:sp>
    </p:spTree>
    <p:extLst>
      <p:ext uri="{BB962C8B-B14F-4D97-AF65-F5344CB8AC3E}">
        <p14:creationId xmlns:p14="http://schemas.microsoft.com/office/powerpoint/2010/main" val="19166323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9BC5F-B8BA-F1E7-C5FD-B858DB43433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E20F4249-0738-BA16-65E4-015571E5B3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43DE678F-9558-5D4B-2B4A-D619F83307C0}"/>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5" name="Footer Placeholder 4">
            <a:extLst>
              <a:ext uri="{FF2B5EF4-FFF2-40B4-BE49-F238E27FC236}">
                <a16:creationId xmlns:a16="http://schemas.microsoft.com/office/drawing/2014/main" id="{2BE5FEC9-CC5B-15A2-6AD5-47878CF7A025}"/>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407AFE-155C-45C2-4ECE-E761835D004A}"/>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413258060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328772A-86CB-90CC-D33D-81EAF429D0A5}"/>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9B2CE393-BF56-DAF2-7716-F84DD44448DD}"/>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60C5EA4-B9EC-114F-C9AE-34716CC4353C}"/>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5" name="Footer Placeholder 4">
            <a:extLst>
              <a:ext uri="{FF2B5EF4-FFF2-40B4-BE49-F238E27FC236}">
                <a16:creationId xmlns:a16="http://schemas.microsoft.com/office/drawing/2014/main" id="{B91F69BF-8CCE-4146-4DC4-3F922DD4B50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7F51978-5C47-A879-0B56-7C05BA888E2D}"/>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342767358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F6FC95-5EAA-F63A-1F3F-56C713953625}"/>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BD1D4D77-E7E6-8AFC-0DF5-8DCC8DA6BFFA}"/>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5D710EAB-706C-1414-525E-057508E59345}"/>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5" name="Footer Placeholder 4">
            <a:extLst>
              <a:ext uri="{FF2B5EF4-FFF2-40B4-BE49-F238E27FC236}">
                <a16:creationId xmlns:a16="http://schemas.microsoft.com/office/drawing/2014/main" id="{F2805944-BF30-3363-58B3-A0846609424F}"/>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A3174BF-6480-1D06-C32D-8B45DDCE020C}"/>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399719659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80CF1CB-2FB9-1D8D-31FB-EE35B716764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59A21AF7-36F1-24CC-9C61-1AE7BCFCB2A7}"/>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CC3BE69-E3CB-2ABD-3D3C-78E91D102EC8}"/>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9B99803-6A92-DA95-6F64-532048F106B0}"/>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6" name="Footer Placeholder 5">
            <a:extLst>
              <a:ext uri="{FF2B5EF4-FFF2-40B4-BE49-F238E27FC236}">
                <a16:creationId xmlns:a16="http://schemas.microsoft.com/office/drawing/2014/main" id="{73D88EE1-57A4-0BE5-A1B4-7B5968E325B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A8A22FD-22FB-8D54-6360-74C6C24A9B38}"/>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144521812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0CDC39-70BE-AF38-47D7-8112FE3A1339}"/>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F9928B7-F4D8-604E-3119-26DBDB3F6383}"/>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725E9129-5101-7C29-AE27-3BD6D94652FE}"/>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9739911F-125F-B5C7-CD0B-0AE2851E4021}"/>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4E5DE86B-0788-3A1E-D97C-C4BD99EB849C}"/>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00E3D9C-9399-4DCD-668B-87A2B30BBAEF}"/>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8" name="Footer Placeholder 7">
            <a:extLst>
              <a:ext uri="{FF2B5EF4-FFF2-40B4-BE49-F238E27FC236}">
                <a16:creationId xmlns:a16="http://schemas.microsoft.com/office/drawing/2014/main" id="{4B16AEEA-0423-CF30-DE30-C50B4F2833DA}"/>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C3EEB45-C40E-4A76-B42A-3687C06AB77E}"/>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296681211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F8CF1C-64F5-A893-4415-F4DA59B2C02A}"/>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260C4A8-CD84-EDE3-3EBD-EDBA531CC32A}"/>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4" name="Footer Placeholder 3">
            <a:extLst>
              <a:ext uri="{FF2B5EF4-FFF2-40B4-BE49-F238E27FC236}">
                <a16:creationId xmlns:a16="http://schemas.microsoft.com/office/drawing/2014/main" id="{5CF2E6E8-AEAC-B51F-4E1A-588973008ACC}"/>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1818654-4B92-E1CC-D243-21F4492EE894}"/>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325221491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8D49843-1A54-64E8-025F-25B593C92618}"/>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3" name="Footer Placeholder 2">
            <a:extLst>
              <a:ext uri="{FF2B5EF4-FFF2-40B4-BE49-F238E27FC236}">
                <a16:creationId xmlns:a16="http://schemas.microsoft.com/office/drawing/2014/main" id="{AEAF93B8-5A76-89B8-EE06-19D193C83971}"/>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A64B8F39-FE2C-738E-1627-4D257BFA2F82}"/>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394030067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22DAA4-237D-6D5C-DADE-7FC3EFC0E15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12AAB7E7-1EAC-8341-CBE1-A1377B81919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1C76F48-DFD8-752B-03AC-78AB0835D24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7850EB8-B650-B3F0-431C-516640C650E5}"/>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6" name="Footer Placeholder 5">
            <a:extLst>
              <a:ext uri="{FF2B5EF4-FFF2-40B4-BE49-F238E27FC236}">
                <a16:creationId xmlns:a16="http://schemas.microsoft.com/office/drawing/2014/main" id="{CDF748D4-9D30-637D-3C41-E4AE5CA4B04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4E43AB4-A31C-D81F-7D85-999BD34FCA40}"/>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766258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4D17D-9CDD-C4C2-01D3-50CD53C80C26}"/>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8841185D-7D65-0A7F-9988-E00FA4ACB2A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64CAC092-500A-6887-22DD-D3FFF5954E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EA6E802-9B1E-DE5C-276F-DF75B3344CA5}"/>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6" name="Footer Placeholder 5">
            <a:extLst>
              <a:ext uri="{FF2B5EF4-FFF2-40B4-BE49-F238E27FC236}">
                <a16:creationId xmlns:a16="http://schemas.microsoft.com/office/drawing/2014/main" id="{194C76BD-92CC-455A-09C4-6CDE18A403B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781D741-95A0-78CB-52CC-08650ABB376A}"/>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376822884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053DA7-5CC8-2215-37EA-48F806D96652}"/>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98688F0B-E983-CE1F-76C4-482D9B686ED6}"/>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C36D380-9700-0A89-83E7-D7D849B3B89A}"/>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5" name="Footer Placeholder 4">
            <a:extLst>
              <a:ext uri="{FF2B5EF4-FFF2-40B4-BE49-F238E27FC236}">
                <a16:creationId xmlns:a16="http://schemas.microsoft.com/office/drawing/2014/main" id="{11083BC3-F02F-8B1F-87A0-6CB1B8535C20}"/>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584FBCD-213D-36B1-C513-97D579E12197}"/>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222545743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207E851-F09F-C7FD-87F7-330EC35B359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5A4C252-468B-585F-B68F-F04B40535D3F}"/>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8FE953-9D68-2F2D-924C-22E36BA69266}"/>
              </a:ext>
            </a:extLst>
          </p:cNvPr>
          <p:cNvSpPr>
            <a:spLocks noGrp="1"/>
          </p:cNvSpPr>
          <p:nvPr>
            <p:ph type="dt" sz="half" idx="10"/>
          </p:nvPr>
        </p:nvSpPr>
        <p:spPr/>
        <p:txBody>
          <a:bodyPr/>
          <a:lstStyle/>
          <a:p>
            <a:fld id="{50C30B61-4CB2-A147-BA60-120F32F5D5C1}" type="datetimeFigureOut">
              <a:rPr lang="en-US" smtClean="0"/>
              <a:t>6/4/26</a:t>
            </a:fld>
            <a:endParaRPr lang="en-US"/>
          </a:p>
        </p:txBody>
      </p:sp>
      <p:sp>
        <p:nvSpPr>
          <p:cNvPr id="5" name="Footer Placeholder 4">
            <a:extLst>
              <a:ext uri="{FF2B5EF4-FFF2-40B4-BE49-F238E27FC236}">
                <a16:creationId xmlns:a16="http://schemas.microsoft.com/office/drawing/2014/main" id="{62B267E3-8221-16FE-55E4-DBFD886FE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23F2425-8947-1129-4A45-0E84A5416072}"/>
              </a:ext>
            </a:extLst>
          </p:cNvPr>
          <p:cNvSpPr>
            <a:spLocks noGrp="1"/>
          </p:cNvSpPr>
          <p:nvPr>
            <p:ph type="sldNum" sz="quarter" idx="12"/>
          </p:nvPr>
        </p:nvSpPr>
        <p:spPr/>
        <p:txBody>
          <a:bodyPr/>
          <a:lstStyle/>
          <a:p>
            <a:fld id="{104BA12F-F19C-CC4F-8074-94E4A2049F91}" type="slidenum">
              <a:rPr lang="en-US" smtClean="0"/>
              <a:t>‹#›</a:t>
            </a:fld>
            <a:endParaRPr lang="en-US"/>
          </a:p>
        </p:txBody>
      </p:sp>
    </p:spTree>
    <p:extLst>
      <p:ext uri="{BB962C8B-B14F-4D97-AF65-F5344CB8AC3E}">
        <p14:creationId xmlns:p14="http://schemas.microsoft.com/office/powerpoint/2010/main" val="176734302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221A3AB-4880-C9D7-0E26-A65629F3AA4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F86EAAA-0FC1-4202-32B5-B7FB95DE25F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6C4A0C0-A2EC-0272-D7B0-F6EBBF74BDB7}"/>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50C30B61-4CB2-A147-BA60-120F32F5D5C1}" type="datetimeFigureOut">
              <a:rPr lang="en-US" smtClean="0"/>
              <a:t>6/4/26</a:t>
            </a:fld>
            <a:endParaRPr lang="en-US"/>
          </a:p>
        </p:txBody>
      </p:sp>
      <p:sp>
        <p:nvSpPr>
          <p:cNvPr id="5" name="Footer Placeholder 4">
            <a:extLst>
              <a:ext uri="{FF2B5EF4-FFF2-40B4-BE49-F238E27FC236}">
                <a16:creationId xmlns:a16="http://schemas.microsoft.com/office/drawing/2014/main" id="{2643896F-8C49-0E92-BA01-263398B101C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EAC9EE43-31B7-3722-76A4-D51860AAD3B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104BA12F-F19C-CC4F-8074-94E4A2049F91}" type="slidenum">
              <a:rPr lang="en-US" smtClean="0"/>
              <a:t>‹#›</a:t>
            </a:fld>
            <a:endParaRPr lang="en-US"/>
          </a:p>
        </p:txBody>
      </p:sp>
    </p:spTree>
    <p:extLst>
      <p:ext uri="{BB962C8B-B14F-4D97-AF65-F5344CB8AC3E}">
        <p14:creationId xmlns:p14="http://schemas.microsoft.com/office/powerpoint/2010/main" val="3583754155"/>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sv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svg"/><Relationship Id="rId7" Type="http://schemas.openxmlformats.org/officeDocument/2006/relationships/image" Target="../media/image9.svg"/><Relationship Id="rId2" Type="http://schemas.openxmlformats.org/officeDocument/2006/relationships/image" Target="../media/image4.png"/><Relationship Id="rId1" Type="http://schemas.openxmlformats.org/officeDocument/2006/relationships/slideLayout" Target="../slideLayouts/slideLayout2.xml"/><Relationship Id="rId6" Type="http://schemas.openxmlformats.org/officeDocument/2006/relationships/image" Target="../media/image8.png"/><Relationship Id="rId5" Type="http://schemas.openxmlformats.org/officeDocument/2006/relationships/image" Target="../media/image7.svg"/><Relationship Id="rId4" Type="http://schemas.openxmlformats.org/officeDocument/2006/relationships/image" Target="../media/image6.png"/></Relationships>
</file>

<file path=ppt/slides/_rels/slide12.xml.rels><?xml version="1.0" encoding="UTF-8" standalone="yes"?>
<Relationships xmlns="http://schemas.openxmlformats.org/package/2006/relationships"><Relationship Id="rId3" Type="http://schemas.openxmlformats.org/officeDocument/2006/relationships/image" Target="../media/image11.svg"/><Relationship Id="rId7" Type="http://schemas.openxmlformats.org/officeDocument/2006/relationships/image" Target="../media/image15.svg"/><Relationship Id="rId2" Type="http://schemas.openxmlformats.org/officeDocument/2006/relationships/image" Target="../media/image10.png"/><Relationship Id="rId1" Type="http://schemas.openxmlformats.org/officeDocument/2006/relationships/slideLayout" Target="../slideLayouts/slideLayout2.xml"/><Relationship Id="rId6" Type="http://schemas.openxmlformats.org/officeDocument/2006/relationships/image" Target="../media/image14.png"/><Relationship Id="rId5" Type="http://schemas.openxmlformats.org/officeDocument/2006/relationships/image" Target="../media/image13.svg"/><Relationship Id="rId4" Type="http://schemas.openxmlformats.org/officeDocument/2006/relationships/image" Target="../media/image12.pn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hyperlink" Target="https://www.gov.uk/government/publications/early-years-foundation-stage-framework--2"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751229-0244-4FBB-BED1-407467F4C95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2E4FEA0-FF31-D0B7-54D0-6D542AC3B0FF}"/>
              </a:ext>
            </a:extLst>
          </p:cNvPr>
          <p:cNvSpPr>
            <a:spLocks noGrp="1"/>
          </p:cNvSpPr>
          <p:nvPr>
            <p:ph type="ctrTitle"/>
          </p:nvPr>
        </p:nvSpPr>
        <p:spPr>
          <a:xfrm>
            <a:off x="2197101" y="735283"/>
            <a:ext cx="4978399" cy="3165045"/>
          </a:xfrm>
        </p:spPr>
        <p:txBody>
          <a:bodyPr anchor="b">
            <a:normAutofit/>
          </a:bodyPr>
          <a:lstStyle/>
          <a:p>
            <a:pPr algn="l"/>
            <a:r>
              <a:rPr lang="en-GB" sz="4400" dirty="0">
                <a:latin typeface="Arial" panose="020B0604020202020204" pitchFamily="34" charset="0"/>
                <a:cs typeface="Arial" panose="020B0604020202020204" pitchFamily="34" charset="0"/>
              </a:rPr>
              <a:t>Analysing Isaac’s Development Using Bowlby’s Attachment Theory</a:t>
            </a:r>
            <a:endParaRPr lang="en-US" sz="44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30BAC8D7-432A-C75D-B44F-4CB8A035875A}"/>
              </a:ext>
            </a:extLst>
          </p:cNvPr>
          <p:cNvSpPr>
            <a:spLocks noGrp="1"/>
          </p:cNvSpPr>
          <p:nvPr>
            <p:ph type="subTitle" idx="1"/>
          </p:nvPr>
        </p:nvSpPr>
        <p:spPr>
          <a:xfrm>
            <a:off x="2197101" y="4078423"/>
            <a:ext cx="4978399" cy="2058657"/>
          </a:xfrm>
        </p:spPr>
        <p:txBody>
          <a:bodyPr>
            <a:normAutofit/>
          </a:bodyPr>
          <a:lstStyle/>
          <a:p>
            <a:pPr algn="l"/>
            <a:r>
              <a:rPr lang="en-US" dirty="0">
                <a:latin typeface="Arial" panose="020B0604020202020204" pitchFamily="34" charset="0"/>
                <a:cs typeface="Arial" panose="020B0604020202020204" pitchFamily="34" charset="0"/>
              </a:rPr>
              <a:t>Tamyne Cossa</a:t>
            </a:r>
          </a:p>
          <a:p>
            <a:pPr algn="l"/>
            <a:r>
              <a:rPr lang="en-US" dirty="0">
                <a:latin typeface="Arial" panose="020B0604020202020204" pitchFamily="34" charset="0"/>
                <a:cs typeface="Arial" panose="020B0604020202020204" pitchFamily="34" charset="0"/>
              </a:rPr>
              <a:t>2507591</a:t>
            </a:r>
          </a:p>
          <a:p>
            <a:pPr algn="l"/>
            <a:r>
              <a:rPr lang="en-US" dirty="0">
                <a:latin typeface="Arial" panose="020B0604020202020204" pitchFamily="34" charset="0"/>
                <a:cs typeface="Arial" panose="020B0604020202020204" pitchFamily="34" charset="0"/>
              </a:rPr>
              <a:t>LCHS4010</a:t>
            </a:r>
          </a:p>
          <a:p>
            <a:pPr algn="l"/>
            <a:r>
              <a:rPr lang="en-US" dirty="0">
                <a:latin typeface="Arial" panose="020B0604020202020204" pitchFamily="34" charset="0"/>
                <a:cs typeface="Arial" panose="020B0604020202020204" pitchFamily="34" charset="0"/>
              </a:rPr>
              <a:t>Neale Haddon</a:t>
            </a:r>
          </a:p>
          <a:p>
            <a:pPr algn="l"/>
            <a:endParaRPr lang="en-US" dirty="0"/>
          </a:p>
        </p:txBody>
      </p:sp>
      <p:pic>
        <p:nvPicPr>
          <p:cNvPr id="7" name="Graphic 6" descr="Parent and Child">
            <a:extLst>
              <a:ext uri="{FF2B5EF4-FFF2-40B4-BE49-F238E27FC236}">
                <a16:creationId xmlns:a16="http://schemas.microsoft.com/office/drawing/2014/main" id="{AB51C569-5FD8-7739-69F1-0B94B525C398}"/>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717549" y="2776619"/>
            <a:ext cx="1289051" cy="1289051"/>
          </a:xfrm>
          <a:prstGeom prst="rect">
            <a:avLst/>
          </a:prstGeom>
        </p:spPr>
      </p:pic>
      <p:pic>
        <p:nvPicPr>
          <p:cNvPr id="9" name="Graphic 8" descr="Parent and Child">
            <a:extLst>
              <a:ext uri="{FF2B5EF4-FFF2-40B4-BE49-F238E27FC236}">
                <a16:creationId xmlns:a16="http://schemas.microsoft.com/office/drawing/2014/main" id="{4F5A1808-C329-467E-9A9A-0CD9DAB937F0}"/>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2">
            <a:alphaModFix amt="15000"/>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07815" y="716407"/>
            <a:ext cx="5411343" cy="5411343"/>
          </a:xfrm>
          <a:prstGeom prst="rect">
            <a:avLst/>
          </a:prstGeom>
        </p:spPr>
      </p:pic>
    </p:spTree>
    <p:extLst>
      <p:ext uri="{BB962C8B-B14F-4D97-AF65-F5344CB8AC3E}">
        <p14:creationId xmlns:p14="http://schemas.microsoft.com/office/powerpoint/2010/main" val="406643640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A3363022-C969-41E9-8EB2-E4C94908C1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202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8D1AD6B3-BE88-4CEB-BA17-790657CC47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26" name="Group 25">
            <a:extLst>
              <a:ext uri="{FF2B5EF4-FFF2-40B4-BE49-F238E27FC236}">
                <a16:creationId xmlns:a16="http://schemas.microsoft.com/office/drawing/2014/main" id="{89D1390B-7E13-4B4F-9CB2-391063412E5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253" y="-5977"/>
            <a:ext cx="6238675" cy="6863979"/>
            <a:chOff x="305" y="-5977"/>
            <a:chExt cx="6238675" cy="6863979"/>
          </a:xfrm>
        </p:grpSpPr>
        <p:sp>
          <p:nvSpPr>
            <p:cNvPr id="27" name="Freeform: Shape 26">
              <a:extLst>
                <a:ext uri="{FF2B5EF4-FFF2-40B4-BE49-F238E27FC236}">
                  <a16:creationId xmlns:a16="http://schemas.microsoft.com/office/drawing/2014/main" id="{9E720206-AA49-4786-A932-A2650DE0918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34854"/>
              <a:ext cx="6028697" cy="6817170"/>
            </a:xfrm>
            <a:custGeom>
              <a:avLst/>
              <a:gdLst>
                <a:gd name="connsiteX0" fmla="*/ 6028697 w 6028697"/>
                <a:gd name="connsiteY0" fmla="*/ 6155323 h 6817170"/>
                <a:gd name="connsiteX1" fmla="*/ 6028697 w 6028697"/>
                <a:gd name="connsiteY1" fmla="*/ 6817170 h 6817170"/>
                <a:gd name="connsiteX2" fmla="*/ 5157862 w 6028697"/>
                <a:gd name="connsiteY2" fmla="*/ 6817170 h 6817170"/>
                <a:gd name="connsiteX3" fmla="*/ 5347156 w 6028697"/>
                <a:gd name="connsiteY3" fmla="*/ 6687553 h 6817170"/>
                <a:gd name="connsiteX4" fmla="*/ 5487470 w 6028697"/>
                <a:gd name="connsiteY4" fmla="*/ 6581714 h 6817170"/>
                <a:gd name="connsiteX5" fmla="*/ 5627642 w 6028697"/>
                <a:gd name="connsiteY5" fmla="*/ 6472328 h 6817170"/>
                <a:gd name="connsiteX6" fmla="*/ 5911392 w 6028697"/>
                <a:gd name="connsiteY6" fmla="*/ 6245328 h 6817170"/>
                <a:gd name="connsiteX7" fmla="*/ 4481066 w 6028697"/>
                <a:gd name="connsiteY7" fmla="*/ 478 h 6817170"/>
                <a:gd name="connsiteX8" fmla="*/ 4672258 w 6028697"/>
                <a:gd name="connsiteY8" fmla="*/ 7519 h 6817170"/>
                <a:gd name="connsiteX9" fmla="*/ 5429869 w 6028697"/>
                <a:gd name="connsiteY9" fmla="*/ 125134 h 6817170"/>
                <a:gd name="connsiteX10" fmla="*/ 5976319 w 6028697"/>
                <a:gd name="connsiteY10" fmla="*/ 314893 h 6817170"/>
                <a:gd name="connsiteX11" fmla="*/ 6028697 w 6028697"/>
                <a:gd name="connsiteY11" fmla="*/ 339901 h 6817170"/>
                <a:gd name="connsiteX12" fmla="*/ 6028697 w 6028697"/>
                <a:gd name="connsiteY12" fmla="*/ 732458 h 6817170"/>
                <a:gd name="connsiteX13" fmla="*/ 5990985 w 6028697"/>
                <a:gd name="connsiteY13" fmla="*/ 712211 h 6817170"/>
                <a:gd name="connsiteX14" fmla="*/ 5341339 w 6028697"/>
                <a:gd name="connsiteY14" fmla="*/ 475281 h 6817170"/>
                <a:gd name="connsiteX15" fmla="*/ 4651969 w 6028697"/>
                <a:gd name="connsiteY15" fmla="*/ 377104 h 6817170"/>
                <a:gd name="connsiteX16" fmla="*/ 3953093 w 6028697"/>
                <a:gd name="connsiteY16" fmla="*/ 402498 h 6817170"/>
                <a:gd name="connsiteX17" fmla="*/ 3267413 w 6028697"/>
                <a:gd name="connsiteY17" fmla="*/ 546643 h 6817170"/>
                <a:gd name="connsiteX18" fmla="*/ 1439498 w 6028697"/>
                <a:gd name="connsiteY18" fmla="*/ 1568141 h 6817170"/>
                <a:gd name="connsiteX19" fmla="*/ 960671 w 6028697"/>
                <a:gd name="connsiteY19" fmla="*/ 2082013 h 6817170"/>
                <a:gd name="connsiteX20" fmla="*/ 581866 w 6028697"/>
                <a:gd name="connsiteY20" fmla="*/ 2672638 h 6817170"/>
                <a:gd name="connsiteX21" fmla="*/ 324789 w 6028697"/>
                <a:gd name="connsiteY21" fmla="*/ 3325262 h 6817170"/>
                <a:gd name="connsiteX22" fmla="*/ 231151 w 6028697"/>
                <a:gd name="connsiteY22" fmla="*/ 4022292 h 6817170"/>
                <a:gd name="connsiteX23" fmla="*/ 270592 w 6028697"/>
                <a:gd name="connsiteY23" fmla="*/ 4362792 h 6817170"/>
                <a:gd name="connsiteX24" fmla="*/ 387213 w 6028697"/>
                <a:gd name="connsiteY24" fmla="*/ 4681585 h 6817170"/>
                <a:gd name="connsiteX25" fmla="*/ 468507 w 6028697"/>
                <a:gd name="connsiteY25" fmla="*/ 4831546 h 6817170"/>
                <a:gd name="connsiteX26" fmla="*/ 561862 w 6028697"/>
                <a:gd name="connsiteY26" fmla="*/ 4976826 h 6817170"/>
                <a:gd name="connsiteX27" fmla="*/ 777511 w 6028697"/>
                <a:gd name="connsiteY27" fmla="*/ 5257597 h 6817170"/>
                <a:gd name="connsiteX28" fmla="*/ 1010895 w 6028697"/>
                <a:gd name="connsiteY28" fmla="*/ 5540494 h 6817170"/>
                <a:gd name="connsiteX29" fmla="*/ 1126948 w 6028697"/>
                <a:gd name="connsiteY29" fmla="*/ 5688186 h 6817170"/>
                <a:gd name="connsiteX30" fmla="*/ 1182706 w 6028697"/>
                <a:gd name="connsiteY30" fmla="*/ 5760543 h 6817170"/>
                <a:gd name="connsiteX31" fmla="*/ 1237327 w 6028697"/>
                <a:gd name="connsiteY31" fmla="*/ 5830060 h 6817170"/>
                <a:gd name="connsiteX32" fmla="*/ 1706649 w 6028697"/>
                <a:gd name="connsiteY32" fmla="*/ 6342797 h 6817170"/>
                <a:gd name="connsiteX33" fmla="*/ 1956207 w 6028697"/>
                <a:gd name="connsiteY33" fmla="*/ 6573484 h 6817170"/>
                <a:gd name="connsiteX34" fmla="*/ 2217681 w 6028697"/>
                <a:gd name="connsiteY34" fmla="*/ 6786297 h 6817170"/>
                <a:gd name="connsiteX35" fmla="*/ 2260820 w 6028697"/>
                <a:gd name="connsiteY35" fmla="*/ 6817170 h 6817170"/>
                <a:gd name="connsiteX36" fmla="*/ 1429497 w 6028697"/>
                <a:gd name="connsiteY36" fmla="*/ 6817170 h 6817170"/>
                <a:gd name="connsiteX37" fmla="*/ 1327275 w 6028697"/>
                <a:gd name="connsiteY37" fmla="*/ 6713800 h 6817170"/>
                <a:gd name="connsiteX38" fmla="*/ 1080556 w 6028697"/>
                <a:gd name="connsiteY38" fmla="*/ 6414443 h 6817170"/>
                <a:gd name="connsiteX39" fmla="*/ 865189 w 6028697"/>
                <a:gd name="connsiteY39" fmla="*/ 6097496 h 6817170"/>
                <a:gd name="connsiteX40" fmla="*/ 814823 w 6028697"/>
                <a:gd name="connsiteY40" fmla="*/ 6016911 h 6817170"/>
                <a:gd name="connsiteX41" fmla="*/ 766729 w 6028697"/>
                <a:gd name="connsiteY41" fmla="*/ 5938453 h 6817170"/>
                <a:gd name="connsiteX42" fmla="*/ 671672 w 6028697"/>
                <a:gd name="connsiteY42" fmla="*/ 5786648 h 6817170"/>
                <a:gd name="connsiteX43" fmla="*/ 474608 w 6028697"/>
                <a:gd name="connsiteY43" fmla="*/ 5474664 h 6817170"/>
                <a:gd name="connsiteX44" fmla="*/ 282652 w 6028697"/>
                <a:gd name="connsiteY44" fmla="*/ 5146508 h 6817170"/>
                <a:gd name="connsiteX45" fmla="*/ 196108 w 6028697"/>
                <a:gd name="connsiteY45" fmla="*/ 4972712 h 6817170"/>
                <a:gd name="connsiteX46" fmla="*/ 122474 w 6028697"/>
                <a:gd name="connsiteY46" fmla="*/ 4791821 h 6817170"/>
                <a:gd name="connsiteX47" fmla="*/ 65724 w 6028697"/>
                <a:gd name="connsiteY47" fmla="*/ 4603129 h 6817170"/>
                <a:gd name="connsiteX48" fmla="*/ 44727 w 6028697"/>
                <a:gd name="connsiteY48" fmla="*/ 4506937 h 6817170"/>
                <a:gd name="connsiteX49" fmla="*/ 35505 w 6028697"/>
                <a:gd name="connsiteY49" fmla="*/ 4458699 h 6817170"/>
                <a:gd name="connsiteX50" fmla="*/ 27845 w 6028697"/>
                <a:gd name="connsiteY50" fmla="*/ 4410320 h 6817170"/>
                <a:gd name="connsiteX51" fmla="*/ 37 w 6028697"/>
                <a:gd name="connsiteY51" fmla="*/ 4022292 h 6817170"/>
                <a:gd name="connsiteX52" fmla="*/ 78777 w 6028697"/>
                <a:gd name="connsiteY52" fmla="*/ 3267236 h 6817170"/>
                <a:gd name="connsiteX53" fmla="*/ 315424 w 6028697"/>
                <a:gd name="connsiteY53" fmla="*/ 2543673 h 6817170"/>
                <a:gd name="connsiteX54" fmla="*/ 1202710 w 6028697"/>
                <a:gd name="connsiteY54" fmla="*/ 1314895 h 6817170"/>
                <a:gd name="connsiteX55" fmla="*/ 1791065 w 6028697"/>
                <a:gd name="connsiteY55" fmla="*/ 833514 h 6817170"/>
                <a:gd name="connsiteX56" fmla="*/ 3908404 w 6028697"/>
                <a:gd name="connsiteY56" fmla="*/ 29794 h 6817170"/>
                <a:gd name="connsiteX57" fmla="*/ 4481066 w 6028697"/>
                <a:gd name="connsiteY57" fmla="*/ 478 h 681717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Lst>
              <a:rect l="l" t="t" r="r" b="b"/>
              <a:pathLst>
                <a:path w="6028697" h="6817170">
                  <a:moveTo>
                    <a:pt x="6028697" y="6155323"/>
                  </a:moveTo>
                  <a:lnTo>
                    <a:pt x="6028697" y="6817170"/>
                  </a:lnTo>
                  <a:lnTo>
                    <a:pt x="5157862" y="6817170"/>
                  </a:lnTo>
                  <a:lnTo>
                    <a:pt x="5347156" y="6687553"/>
                  </a:lnTo>
                  <a:cubicBezTo>
                    <a:pt x="5394117" y="6653219"/>
                    <a:pt x="5440793" y="6617608"/>
                    <a:pt x="5487470" y="6581714"/>
                  </a:cubicBezTo>
                  <a:cubicBezTo>
                    <a:pt x="5534147" y="6545820"/>
                    <a:pt x="5580966" y="6509358"/>
                    <a:pt x="5627642" y="6472328"/>
                  </a:cubicBezTo>
                  <a:lnTo>
                    <a:pt x="5911392" y="6245328"/>
                  </a:lnTo>
                  <a:close/>
                  <a:moveTo>
                    <a:pt x="4481066" y="478"/>
                  </a:moveTo>
                  <a:cubicBezTo>
                    <a:pt x="4544817" y="1422"/>
                    <a:pt x="4608563" y="3769"/>
                    <a:pt x="4672258" y="7519"/>
                  </a:cubicBezTo>
                  <a:cubicBezTo>
                    <a:pt x="4927973" y="22364"/>
                    <a:pt x="5181687" y="61751"/>
                    <a:pt x="5429869" y="125134"/>
                  </a:cubicBezTo>
                  <a:cubicBezTo>
                    <a:pt x="5617090" y="173104"/>
                    <a:pt x="5799867" y="236595"/>
                    <a:pt x="5976319" y="314893"/>
                  </a:cubicBezTo>
                  <a:lnTo>
                    <a:pt x="6028697" y="339901"/>
                  </a:lnTo>
                  <a:lnTo>
                    <a:pt x="6028697" y="732458"/>
                  </a:lnTo>
                  <a:lnTo>
                    <a:pt x="5990985" y="712211"/>
                  </a:lnTo>
                  <a:cubicBezTo>
                    <a:pt x="5783917" y="609342"/>
                    <a:pt x="5566013" y="529876"/>
                    <a:pt x="5341339" y="475281"/>
                  </a:cubicBezTo>
                  <a:cubicBezTo>
                    <a:pt x="5115233" y="420503"/>
                    <a:pt x="4884375" y="387624"/>
                    <a:pt x="4651969" y="377104"/>
                  </a:cubicBezTo>
                  <a:cubicBezTo>
                    <a:pt x="4418713" y="365171"/>
                    <a:pt x="4184861" y="373670"/>
                    <a:pt x="3953093" y="402498"/>
                  </a:cubicBezTo>
                  <a:cubicBezTo>
                    <a:pt x="3721001" y="431832"/>
                    <a:pt x="3491675" y="480040"/>
                    <a:pt x="3267413" y="546643"/>
                  </a:cubicBezTo>
                  <a:cubicBezTo>
                    <a:pt x="2591323" y="750761"/>
                    <a:pt x="1967642" y="1099289"/>
                    <a:pt x="1439498" y="1568141"/>
                  </a:cubicBezTo>
                  <a:cubicBezTo>
                    <a:pt x="1265589" y="1725523"/>
                    <a:pt x="1105393" y="1897434"/>
                    <a:pt x="960671" y="2082013"/>
                  </a:cubicBezTo>
                  <a:cubicBezTo>
                    <a:pt x="815775" y="2266294"/>
                    <a:pt x="688923" y="2464081"/>
                    <a:pt x="581866" y="2672638"/>
                  </a:cubicBezTo>
                  <a:cubicBezTo>
                    <a:pt x="473765" y="2880669"/>
                    <a:pt x="387610" y="3099397"/>
                    <a:pt x="324789" y="3325262"/>
                  </a:cubicBezTo>
                  <a:cubicBezTo>
                    <a:pt x="262714" y="3552403"/>
                    <a:pt x="231223" y="3786822"/>
                    <a:pt x="231151" y="4022292"/>
                  </a:cubicBezTo>
                  <a:cubicBezTo>
                    <a:pt x="231413" y="4136912"/>
                    <a:pt x="244645" y="4251136"/>
                    <a:pt x="270592" y="4362792"/>
                  </a:cubicBezTo>
                  <a:cubicBezTo>
                    <a:pt x="297885" y="4472943"/>
                    <a:pt x="336983" y="4579833"/>
                    <a:pt x="387213" y="4681585"/>
                  </a:cubicBezTo>
                  <a:cubicBezTo>
                    <a:pt x="412042" y="4732517"/>
                    <a:pt x="439423" y="4782457"/>
                    <a:pt x="468507" y="4831546"/>
                  </a:cubicBezTo>
                  <a:cubicBezTo>
                    <a:pt x="497591" y="4880636"/>
                    <a:pt x="529230" y="4929015"/>
                    <a:pt x="561862" y="4976826"/>
                  </a:cubicBezTo>
                  <a:cubicBezTo>
                    <a:pt x="627975" y="5072166"/>
                    <a:pt x="701466" y="5164668"/>
                    <a:pt x="777511" y="5257597"/>
                  </a:cubicBezTo>
                  <a:cubicBezTo>
                    <a:pt x="853556" y="5350524"/>
                    <a:pt x="933574" y="5443594"/>
                    <a:pt x="1010895" y="5540494"/>
                  </a:cubicBezTo>
                  <a:cubicBezTo>
                    <a:pt x="1049957" y="5588732"/>
                    <a:pt x="1088642" y="5637963"/>
                    <a:pt x="1126948" y="5688186"/>
                  </a:cubicBezTo>
                  <a:lnTo>
                    <a:pt x="1182706" y="5760543"/>
                  </a:lnTo>
                  <a:cubicBezTo>
                    <a:pt x="1201007" y="5783669"/>
                    <a:pt x="1218458" y="5807503"/>
                    <a:pt x="1237327" y="5830060"/>
                  </a:cubicBezTo>
                  <a:cubicBezTo>
                    <a:pt x="1383714" y="6009916"/>
                    <a:pt x="1540413" y="6181116"/>
                    <a:pt x="1706649" y="6342797"/>
                  </a:cubicBezTo>
                  <a:cubicBezTo>
                    <a:pt x="1788084" y="6422531"/>
                    <a:pt x="1871265" y="6499427"/>
                    <a:pt x="1956207" y="6573484"/>
                  </a:cubicBezTo>
                  <a:cubicBezTo>
                    <a:pt x="2041332" y="6647402"/>
                    <a:pt x="2127733" y="6718907"/>
                    <a:pt x="2217681" y="6786297"/>
                  </a:cubicBezTo>
                  <a:lnTo>
                    <a:pt x="2260820" y="6817170"/>
                  </a:lnTo>
                  <a:lnTo>
                    <a:pt x="1429497" y="6817170"/>
                  </a:lnTo>
                  <a:lnTo>
                    <a:pt x="1327275" y="6713800"/>
                  </a:lnTo>
                  <a:cubicBezTo>
                    <a:pt x="1239186" y="6618984"/>
                    <a:pt x="1156797" y="6519019"/>
                    <a:pt x="1080556" y="6414443"/>
                  </a:cubicBezTo>
                  <a:cubicBezTo>
                    <a:pt x="1004653" y="6310734"/>
                    <a:pt x="932439" y="6205177"/>
                    <a:pt x="865189" y="6097496"/>
                  </a:cubicBezTo>
                  <a:cubicBezTo>
                    <a:pt x="847881" y="6070823"/>
                    <a:pt x="831565" y="6043725"/>
                    <a:pt x="814823" y="6016911"/>
                  </a:cubicBezTo>
                  <a:lnTo>
                    <a:pt x="766729" y="5938453"/>
                  </a:lnTo>
                  <a:cubicBezTo>
                    <a:pt x="735941" y="5887947"/>
                    <a:pt x="703878" y="5837581"/>
                    <a:pt x="671672" y="5786648"/>
                  </a:cubicBezTo>
                  <a:lnTo>
                    <a:pt x="474608" y="5474664"/>
                  </a:lnTo>
                  <a:cubicBezTo>
                    <a:pt x="408778" y="5368968"/>
                    <a:pt x="343516" y="5260008"/>
                    <a:pt x="282652" y="5146508"/>
                  </a:cubicBezTo>
                  <a:cubicBezTo>
                    <a:pt x="252290" y="5089759"/>
                    <a:pt x="223065" y="5032015"/>
                    <a:pt x="196108" y="4972712"/>
                  </a:cubicBezTo>
                  <a:cubicBezTo>
                    <a:pt x="169152" y="4913408"/>
                    <a:pt x="144607" y="4853111"/>
                    <a:pt x="122474" y="4791821"/>
                  </a:cubicBezTo>
                  <a:cubicBezTo>
                    <a:pt x="100342" y="4730532"/>
                    <a:pt x="81757" y="4666830"/>
                    <a:pt x="65724" y="4603129"/>
                  </a:cubicBezTo>
                  <a:cubicBezTo>
                    <a:pt x="58205" y="4571064"/>
                    <a:pt x="50828" y="4539143"/>
                    <a:pt x="44727" y="4506937"/>
                  </a:cubicBezTo>
                  <a:lnTo>
                    <a:pt x="35505" y="4458699"/>
                  </a:lnTo>
                  <a:lnTo>
                    <a:pt x="27845" y="4410320"/>
                  </a:lnTo>
                  <a:cubicBezTo>
                    <a:pt x="8635" y="4281881"/>
                    <a:pt x="-661" y="4152150"/>
                    <a:pt x="37" y="4022292"/>
                  </a:cubicBezTo>
                  <a:cubicBezTo>
                    <a:pt x="712" y="3768592"/>
                    <a:pt x="27094" y="3515615"/>
                    <a:pt x="78777" y="3267236"/>
                  </a:cubicBezTo>
                  <a:cubicBezTo>
                    <a:pt x="130048" y="3017876"/>
                    <a:pt x="209439" y="2775142"/>
                    <a:pt x="315424" y="2543673"/>
                  </a:cubicBezTo>
                  <a:cubicBezTo>
                    <a:pt x="528236" y="2081161"/>
                    <a:pt x="838234" y="1667312"/>
                    <a:pt x="1202710" y="1314895"/>
                  </a:cubicBezTo>
                  <a:cubicBezTo>
                    <a:pt x="1385514" y="1138814"/>
                    <a:pt x="1582282" y="977831"/>
                    <a:pt x="1791065" y="833514"/>
                  </a:cubicBezTo>
                  <a:cubicBezTo>
                    <a:pt x="2420037" y="395614"/>
                    <a:pt x="3147288" y="119557"/>
                    <a:pt x="3908404" y="29794"/>
                  </a:cubicBezTo>
                  <a:cubicBezTo>
                    <a:pt x="4098509" y="7429"/>
                    <a:pt x="4289811" y="-2355"/>
                    <a:pt x="4481066" y="478"/>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Freeform: Shape 27">
              <a:extLst>
                <a:ext uri="{FF2B5EF4-FFF2-40B4-BE49-F238E27FC236}">
                  <a16:creationId xmlns:a16="http://schemas.microsoft.com/office/drawing/2014/main" id="{C72F6EE6-EDE9-45A5-8F6D-02B9B7CB2C2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1"/>
              <a:ext cx="6165116"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Freeform: Shape 28">
              <a:extLst>
                <a:ext uri="{FF2B5EF4-FFF2-40B4-BE49-F238E27FC236}">
                  <a16:creationId xmlns:a16="http://schemas.microsoft.com/office/drawing/2014/main" id="{C093DC50-3BD7-46B1-A300-CD207E152FF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flipH="1">
              <a:off x="305" y="-5977"/>
              <a:ext cx="6238675" cy="6858001"/>
            </a:xfrm>
            <a:custGeom>
              <a:avLst/>
              <a:gdLst>
                <a:gd name="connsiteX0" fmla="*/ 6264586 w 6264586"/>
                <a:gd name="connsiteY0" fmla="*/ 6646464 h 6858001"/>
                <a:gd name="connsiteX1" fmla="*/ 6264586 w 6264586"/>
                <a:gd name="connsiteY1" fmla="*/ 6858001 h 6858001"/>
                <a:gd name="connsiteX2" fmla="*/ 5997170 w 6264586"/>
                <a:gd name="connsiteY2" fmla="*/ 6858001 h 6858001"/>
                <a:gd name="connsiteX3" fmla="*/ 6121512 w 6264586"/>
                <a:gd name="connsiteY3" fmla="*/ 6761029 h 6858001"/>
                <a:gd name="connsiteX4" fmla="*/ 2693206 w 6264586"/>
                <a:gd name="connsiteY4" fmla="*/ 0 h 6858001"/>
                <a:gd name="connsiteX5" fmla="*/ 5872285 w 6264586"/>
                <a:gd name="connsiteY5" fmla="*/ 0 h 6858001"/>
                <a:gd name="connsiteX6" fmla="*/ 6024875 w 6264586"/>
                <a:gd name="connsiteY6" fmla="*/ 68385 h 6858001"/>
                <a:gd name="connsiteX7" fmla="*/ 6206432 w 6264586"/>
                <a:gd name="connsiteY7" fmla="*/ 162336 h 6858001"/>
                <a:gd name="connsiteX8" fmla="*/ 6264586 w 6264586"/>
                <a:gd name="connsiteY8" fmla="*/ 196704 h 6858001"/>
                <a:gd name="connsiteX9" fmla="*/ 6264586 w 6264586"/>
                <a:gd name="connsiteY9" fmla="*/ 537242 h 6858001"/>
                <a:gd name="connsiteX10" fmla="*/ 6230189 w 6264586"/>
                <a:gd name="connsiteY10" fmla="*/ 517260 h 6858001"/>
                <a:gd name="connsiteX11" fmla="*/ 5540536 w 6264586"/>
                <a:gd name="connsiteY11" fmla="*/ 249543 h 6858001"/>
                <a:gd name="connsiteX12" fmla="*/ 5178896 w 6264586"/>
                <a:gd name="connsiteY12" fmla="*/ 178606 h 6858001"/>
                <a:gd name="connsiteX13" fmla="*/ 4814279 w 6264586"/>
                <a:gd name="connsiteY13" fmla="*/ 146683 h 6858001"/>
                <a:gd name="connsiteX14" fmla="*/ 4655095 w 6264586"/>
                <a:gd name="connsiteY14" fmla="*/ 143421 h 6858001"/>
                <a:gd name="connsiteX15" fmla="*/ 4081069 w 6264586"/>
                <a:gd name="connsiteY15" fmla="*/ 185983 h 6858001"/>
                <a:gd name="connsiteX16" fmla="*/ 3720566 w 6264586"/>
                <a:gd name="connsiteY16" fmla="*/ 256921 h 6858001"/>
                <a:gd name="connsiteX17" fmla="*/ 3365879 w 6264586"/>
                <a:gd name="connsiteY17" fmla="*/ 357651 h 6858001"/>
                <a:gd name="connsiteX18" fmla="*/ 3020555 w 6264586"/>
                <a:gd name="connsiteY18" fmla="*/ 486190 h 6858001"/>
                <a:gd name="connsiteX19" fmla="*/ 2685163 w 6264586"/>
                <a:gd name="connsiteY19" fmla="*/ 641542 h 6858001"/>
                <a:gd name="connsiteX20" fmla="*/ 2047720 w 6264586"/>
                <a:gd name="connsiteY20" fmla="*/ 1025030 h 6858001"/>
                <a:gd name="connsiteX21" fmla="*/ 1897333 w 6264586"/>
                <a:gd name="connsiteY21" fmla="*/ 1134983 h 6858001"/>
                <a:gd name="connsiteX22" fmla="*/ 1835758 w 6264586"/>
                <a:gd name="connsiteY22" fmla="*/ 1182227 h 6858001"/>
                <a:gd name="connsiteX23" fmla="*/ 1823273 w 6264586"/>
                <a:gd name="connsiteY23" fmla="*/ 1192016 h 6858001"/>
                <a:gd name="connsiteX24" fmla="*/ 1750918 w 6264586"/>
                <a:gd name="connsiteY24" fmla="*/ 1249760 h 6858001"/>
                <a:gd name="connsiteX25" fmla="*/ 1469297 w 6264586"/>
                <a:gd name="connsiteY25" fmla="*/ 1496906 h 6858001"/>
                <a:gd name="connsiteX26" fmla="*/ 967769 w 6264586"/>
                <a:gd name="connsiteY26" fmla="*/ 2056602 h 6858001"/>
                <a:gd name="connsiteX27" fmla="*/ 754105 w 6264586"/>
                <a:gd name="connsiteY27" fmla="*/ 2368727 h 6858001"/>
                <a:gd name="connsiteX28" fmla="*/ 572364 w 6264586"/>
                <a:gd name="connsiteY28" fmla="*/ 2701140 h 6858001"/>
                <a:gd name="connsiteX29" fmla="*/ 532497 w 6264586"/>
                <a:gd name="connsiteY29" fmla="*/ 2786265 h 6858001"/>
                <a:gd name="connsiteX30" fmla="*/ 512918 w 6264586"/>
                <a:gd name="connsiteY30" fmla="*/ 2828827 h 6858001"/>
                <a:gd name="connsiteX31" fmla="*/ 494475 w 6264586"/>
                <a:gd name="connsiteY31" fmla="*/ 2872240 h 6858001"/>
                <a:gd name="connsiteX32" fmla="*/ 491637 w 6264586"/>
                <a:gd name="connsiteY32" fmla="*/ 2878908 h 6858001"/>
                <a:gd name="connsiteX33" fmla="*/ 459290 w 6264586"/>
                <a:gd name="connsiteY33" fmla="*/ 2959635 h 6858001"/>
                <a:gd name="connsiteX34" fmla="*/ 446805 w 6264586"/>
                <a:gd name="connsiteY34" fmla="*/ 2992408 h 6858001"/>
                <a:gd name="connsiteX35" fmla="*/ 426090 w 6264586"/>
                <a:gd name="connsiteY35" fmla="*/ 3049158 h 6858001"/>
                <a:gd name="connsiteX36" fmla="*/ 426090 w 6264586"/>
                <a:gd name="connsiteY36" fmla="*/ 3049867 h 6858001"/>
                <a:gd name="connsiteX37" fmla="*/ 318124 w 6264586"/>
                <a:gd name="connsiteY37" fmla="*/ 3414202 h 6858001"/>
                <a:gd name="connsiteX38" fmla="*/ 230729 w 6264586"/>
                <a:gd name="connsiteY38" fmla="*/ 4169260 h 6858001"/>
                <a:gd name="connsiteX39" fmla="*/ 268893 w 6264586"/>
                <a:gd name="connsiteY39" fmla="*/ 4544236 h 6858001"/>
                <a:gd name="connsiteX40" fmla="*/ 379840 w 6264586"/>
                <a:gd name="connsiteY40" fmla="*/ 4900056 h 6858001"/>
                <a:gd name="connsiteX41" fmla="*/ 406512 w 6264586"/>
                <a:gd name="connsiteY41" fmla="*/ 4960211 h 6858001"/>
                <a:gd name="connsiteX42" fmla="*/ 417862 w 6264586"/>
                <a:gd name="connsiteY42" fmla="*/ 4984613 h 6858001"/>
                <a:gd name="connsiteX43" fmla="*/ 428077 w 6264586"/>
                <a:gd name="connsiteY43" fmla="*/ 5005043 h 6858001"/>
                <a:gd name="connsiteX44" fmla="*/ 460140 w 6264586"/>
                <a:gd name="connsiteY44" fmla="*/ 5067327 h 6858001"/>
                <a:gd name="connsiteX45" fmla="*/ 555197 w 6264586"/>
                <a:gd name="connsiteY45" fmla="*/ 5229773 h 6858001"/>
                <a:gd name="connsiteX46" fmla="*/ 660611 w 6264586"/>
                <a:gd name="connsiteY46" fmla="*/ 5387396 h 6858001"/>
                <a:gd name="connsiteX47" fmla="*/ 774110 w 6264586"/>
                <a:gd name="connsiteY47" fmla="*/ 5542182 h 6858001"/>
                <a:gd name="connsiteX48" fmla="*/ 917829 w 6264586"/>
                <a:gd name="connsiteY48" fmla="*/ 5727896 h 6858001"/>
                <a:gd name="connsiteX49" fmla="*/ 1012885 w 6264586"/>
                <a:gd name="connsiteY49" fmla="*/ 5849767 h 6858001"/>
                <a:gd name="connsiteX50" fmla="*/ 1133053 w 6264586"/>
                <a:gd name="connsiteY50" fmla="*/ 6006822 h 6858001"/>
                <a:gd name="connsiteX51" fmla="*/ 1194343 w 6264586"/>
                <a:gd name="connsiteY51" fmla="*/ 6090245 h 6858001"/>
                <a:gd name="connsiteX52" fmla="*/ 1249390 w 6264586"/>
                <a:gd name="connsiteY52" fmla="*/ 6165155 h 6858001"/>
                <a:gd name="connsiteX53" fmla="*/ 1345724 w 6264586"/>
                <a:gd name="connsiteY53" fmla="*/ 6292132 h 6858001"/>
                <a:gd name="connsiteX54" fmla="*/ 1364310 w 6264586"/>
                <a:gd name="connsiteY54" fmla="*/ 6316251 h 6858001"/>
                <a:gd name="connsiteX55" fmla="*/ 1373673 w 6264586"/>
                <a:gd name="connsiteY55" fmla="*/ 6327885 h 6858001"/>
                <a:gd name="connsiteX56" fmla="*/ 1484619 w 6264586"/>
                <a:gd name="connsiteY56" fmla="*/ 6462240 h 6858001"/>
                <a:gd name="connsiteX57" fmla="*/ 1739000 w 6264586"/>
                <a:gd name="connsiteY57" fmla="*/ 6737335 h 6858001"/>
                <a:gd name="connsiteX58" fmla="*/ 1866801 w 6264586"/>
                <a:gd name="connsiteY58" fmla="*/ 6858001 h 6858001"/>
                <a:gd name="connsiteX59" fmla="*/ 1144149 w 6264586"/>
                <a:gd name="connsiteY59" fmla="*/ 6858001 h 6858001"/>
                <a:gd name="connsiteX60" fmla="*/ 1058349 w 6264586"/>
                <a:gd name="connsiteY60" fmla="*/ 6766452 h 6858001"/>
                <a:gd name="connsiteX61" fmla="*/ 580309 w 6264586"/>
                <a:gd name="connsiteY61" fmla="*/ 6105000 h 6858001"/>
                <a:gd name="connsiteX62" fmla="*/ 1 w 6264586"/>
                <a:gd name="connsiteY62" fmla="*/ 3960094 h 6858001"/>
                <a:gd name="connsiteX63" fmla="*/ 2599292 w 6264586"/>
                <a:gd name="connsiteY63" fmla="*/ 37050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Lst>
              <a:rect l="l" t="t" r="r" b="b"/>
              <a:pathLst>
                <a:path w="6264586" h="6858001">
                  <a:moveTo>
                    <a:pt x="6264586" y="6646464"/>
                  </a:moveTo>
                  <a:lnTo>
                    <a:pt x="6264586" y="6858001"/>
                  </a:lnTo>
                  <a:lnTo>
                    <a:pt x="5997170" y="6858001"/>
                  </a:lnTo>
                  <a:lnTo>
                    <a:pt x="6121512" y="6761029"/>
                  </a:lnTo>
                  <a:close/>
                  <a:moveTo>
                    <a:pt x="2693206" y="0"/>
                  </a:moveTo>
                  <a:lnTo>
                    <a:pt x="5872285" y="0"/>
                  </a:lnTo>
                  <a:lnTo>
                    <a:pt x="6024875" y="68385"/>
                  </a:lnTo>
                  <a:cubicBezTo>
                    <a:pt x="6086250" y="97989"/>
                    <a:pt x="6146793" y="129318"/>
                    <a:pt x="6206432" y="162336"/>
                  </a:cubicBezTo>
                  <a:lnTo>
                    <a:pt x="6264586" y="196704"/>
                  </a:lnTo>
                  <a:lnTo>
                    <a:pt x="6264586" y="537242"/>
                  </a:lnTo>
                  <a:lnTo>
                    <a:pt x="6230189" y="517260"/>
                  </a:lnTo>
                  <a:cubicBezTo>
                    <a:pt x="6012226" y="399931"/>
                    <a:pt x="5780573" y="310008"/>
                    <a:pt x="5540536" y="249543"/>
                  </a:cubicBezTo>
                  <a:cubicBezTo>
                    <a:pt x="5421375" y="219324"/>
                    <a:pt x="5300641" y="195644"/>
                    <a:pt x="5178896" y="178606"/>
                  </a:cubicBezTo>
                  <a:cubicBezTo>
                    <a:pt x="5057977" y="161840"/>
                    <a:pt x="4936276" y="151186"/>
                    <a:pt x="4814279" y="146683"/>
                  </a:cubicBezTo>
                  <a:cubicBezTo>
                    <a:pt x="4761501" y="144556"/>
                    <a:pt x="4708015" y="143421"/>
                    <a:pt x="4655095" y="143421"/>
                  </a:cubicBezTo>
                  <a:cubicBezTo>
                    <a:pt x="4462968" y="143573"/>
                    <a:pt x="4271111" y="157799"/>
                    <a:pt x="4081069" y="185983"/>
                  </a:cubicBezTo>
                  <a:cubicBezTo>
                    <a:pt x="3956361" y="205703"/>
                    <a:pt x="3835058" y="229396"/>
                    <a:pt x="3720566" y="256921"/>
                  </a:cubicBezTo>
                  <a:cubicBezTo>
                    <a:pt x="3596708" y="286714"/>
                    <a:pt x="3477677" y="320905"/>
                    <a:pt x="3365879" y="357651"/>
                  </a:cubicBezTo>
                  <a:cubicBezTo>
                    <a:pt x="3249257" y="395958"/>
                    <a:pt x="3133487" y="438945"/>
                    <a:pt x="3020555" y="486190"/>
                  </a:cubicBezTo>
                  <a:cubicBezTo>
                    <a:pt x="2907623" y="533434"/>
                    <a:pt x="2794832" y="585786"/>
                    <a:pt x="2685163" y="641542"/>
                  </a:cubicBezTo>
                  <a:cubicBezTo>
                    <a:pt x="2463995" y="754348"/>
                    <a:pt x="2250998" y="882488"/>
                    <a:pt x="2047720" y="1025030"/>
                  </a:cubicBezTo>
                  <a:cubicBezTo>
                    <a:pt x="2006151" y="1054399"/>
                    <a:pt x="1951528" y="1093415"/>
                    <a:pt x="1897333" y="1134983"/>
                  </a:cubicBezTo>
                  <a:cubicBezTo>
                    <a:pt x="1876761" y="1150164"/>
                    <a:pt x="1855905" y="1166479"/>
                    <a:pt x="1835758" y="1182227"/>
                  </a:cubicBezTo>
                  <a:lnTo>
                    <a:pt x="1823273" y="1192016"/>
                  </a:lnTo>
                  <a:cubicBezTo>
                    <a:pt x="1797027" y="1211879"/>
                    <a:pt x="1772057" y="1232309"/>
                    <a:pt x="1750918" y="1249760"/>
                  </a:cubicBezTo>
                  <a:cubicBezTo>
                    <a:pt x="1645931" y="1335737"/>
                    <a:pt x="1554422" y="1416605"/>
                    <a:pt x="1469297" y="1496906"/>
                  </a:cubicBezTo>
                  <a:cubicBezTo>
                    <a:pt x="1286595" y="1668957"/>
                    <a:pt x="1118818" y="1856190"/>
                    <a:pt x="967769" y="2056602"/>
                  </a:cubicBezTo>
                  <a:cubicBezTo>
                    <a:pt x="890731" y="2159603"/>
                    <a:pt x="818800" y="2264590"/>
                    <a:pt x="754105" y="2368727"/>
                  </a:cubicBezTo>
                  <a:cubicBezTo>
                    <a:pt x="681749" y="2488328"/>
                    <a:pt x="622304" y="2596720"/>
                    <a:pt x="572364" y="2701140"/>
                  </a:cubicBezTo>
                  <a:cubicBezTo>
                    <a:pt x="557609" y="2730507"/>
                    <a:pt x="543989" y="2760443"/>
                    <a:pt x="532497" y="2786265"/>
                  </a:cubicBezTo>
                  <a:lnTo>
                    <a:pt x="512918" y="2828827"/>
                  </a:lnTo>
                  <a:lnTo>
                    <a:pt x="494475" y="2872240"/>
                  </a:lnTo>
                  <a:lnTo>
                    <a:pt x="491637" y="2878908"/>
                  </a:lnTo>
                  <a:cubicBezTo>
                    <a:pt x="480146" y="2906575"/>
                    <a:pt x="469220" y="2932821"/>
                    <a:pt x="459290" y="2959635"/>
                  </a:cubicBezTo>
                  <a:cubicBezTo>
                    <a:pt x="455176" y="2970559"/>
                    <a:pt x="451060" y="2981484"/>
                    <a:pt x="446805" y="2992408"/>
                  </a:cubicBezTo>
                  <a:cubicBezTo>
                    <a:pt x="439427" y="3012412"/>
                    <a:pt x="432333" y="3030572"/>
                    <a:pt x="426090" y="3049158"/>
                  </a:cubicBezTo>
                  <a:lnTo>
                    <a:pt x="426090" y="3049867"/>
                  </a:lnTo>
                  <a:cubicBezTo>
                    <a:pt x="383010" y="3169099"/>
                    <a:pt x="346959" y="3290756"/>
                    <a:pt x="318124" y="3414202"/>
                  </a:cubicBezTo>
                  <a:cubicBezTo>
                    <a:pt x="260107" y="3661703"/>
                    <a:pt x="230780" y="3915049"/>
                    <a:pt x="230729" y="4169260"/>
                  </a:cubicBezTo>
                  <a:cubicBezTo>
                    <a:pt x="231621" y="4295173"/>
                    <a:pt x="244398" y="4420719"/>
                    <a:pt x="268893" y="4544236"/>
                  </a:cubicBezTo>
                  <a:cubicBezTo>
                    <a:pt x="293708" y="4666304"/>
                    <a:pt x="330882" y="4785521"/>
                    <a:pt x="379840" y="4900056"/>
                  </a:cubicBezTo>
                  <a:cubicBezTo>
                    <a:pt x="387926" y="4919919"/>
                    <a:pt x="397006" y="4939498"/>
                    <a:pt x="406512" y="4960211"/>
                  </a:cubicBezTo>
                  <a:cubicBezTo>
                    <a:pt x="410343" y="4968299"/>
                    <a:pt x="414173" y="4976385"/>
                    <a:pt x="417862" y="4984613"/>
                  </a:cubicBezTo>
                  <a:lnTo>
                    <a:pt x="428077" y="5005043"/>
                  </a:lnTo>
                  <a:cubicBezTo>
                    <a:pt x="438860" y="5026751"/>
                    <a:pt x="449075" y="5047181"/>
                    <a:pt x="460140" y="5067327"/>
                  </a:cubicBezTo>
                  <a:cubicBezTo>
                    <a:pt x="485536" y="5116273"/>
                    <a:pt x="514763" y="5165789"/>
                    <a:pt x="555197" y="5229773"/>
                  </a:cubicBezTo>
                  <a:cubicBezTo>
                    <a:pt x="586836" y="5280282"/>
                    <a:pt x="620318" y="5329511"/>
                    <a:pt x="660611" y="5387396"/>
                  </a:cubicBezTo>
                  <a:cubicBezTo>
                    <a:pt x="698065" y="5440741"/>
                    <a:pt x="737223" y="5493094"/>
                    <a:pt x="774110" y="5542182"/>
                  </a:cubicBezTo>
                  <a:cubicBezTo>
                    <a:pt x="821070" y="5604324"/>
                    <a:pt x="870301" y="5667173"/>
                    <a:pt x="917829" y="5727896"/>
                  </a:cubicBezTo>
                  <a:cubicBezTo>
                    <a:pt x="949042" y="5767762"/>
                    <a:pt x="979828" y="5807063"/>
                    <a:pt x="1012885" y="5849767"/>
                  </a:cubicBezTo>
                  <a:cubicBezTo>
                    <a:pt x="1045942" y="5892471"/>
                    <a:pt x="1089497" y="5948796"/>
                    <a:pt x="1133053" y="6006822"/>
                  </a:cubicBezTo>
                  <a:cubicBezTo>
                    <a:pt x="1153624" y="6034345"/>
                    <a:pt x="1175332" y="6063998"/>
                    <a:pt x="1194343" y="6090245"/>
                  </a:cubicBezTo>
                  <a:cubicBezTo>
                    <a:pt x="1213355" y="6116491"/>
                    <a:pt x="1231372" y="6141178"/>
                    <a:pt x="1249390" y="6165155"/>
                  </a:cubicBezTo>
                  <a:cubicBezTo>
                    <a:pt x="1280461" y="6208000"/>
                    <a:pt x="1313659" y="6250847"/>
                    <a:pt x="1345724" y="6292132"/>
                  </a:cubicBezTo>
                  <a:lnTo>
                    <a:pt x="1364310" y="6316251"/>
                  </a:lnTo>
                  <a:lnTo>
                    <a:pt x="1373673" y="6327885"/>
                  </a:lnTo>
                  <a:cubicBezTo>
                    <a:pt x="1409566" y="6372433"/>
                    <a:pt x="1446738" y="6418542"/>
                    <a:pt x="1484619" y="6462240"/>
                  </a:cubicBezTo>
                  <a:cubicBezTo>
                    <a:pt x="1567899" y="6559850"/>
                    <a:pt x="1653876" y="6652211"/>
                    <a:pt x="1739000" y="6737335"/>
                  </a:cubicBezTo>
                  <a:lnTo>
                    <a:pt x="1866801" y="6858001"/>
                  </a:lnTo>
                  <a:lnTo>
                    <a:pt x="1144149" y="6858001"/>
                  </a:lnTo>
                  <a:lnTo>
                    <a:pt x="1058349" y="6766452"/>
                  </a:lnTo>
                  <a:cubicBezTo>
                    <a:pt x="878978" y="6562465"/>
                    <a:pt x="718756" y="6341104"/>
                    <a:pt x="580309" y="6105000"/>
                  </a:cubicBezTo>
                  <a:cubicBezTo>
                    <a:pt x="200401" y="5454007"/>
                    <a:pt x="146" y="4713831"/>
                    <a:pt x="1" y="3960094"/>
                  </a:cubicBezTo>
                  <a:cubicBezTo>
                    <a:pt x="-335" y="2196754"/>
                    <a:pt x="1071479" y="683605"/>
                    <a:pt x="2599292" y="37050"/>
                  </a:cubicBezTo>
                  <a:close/>
                </a:path>
              </a:pathLst>
            </a:custGeom>
            <a:gradFill>
              <a:gsLst>
                <a:gs pos="2000">
                  <a:schemeClr val="bg1">
                    <a:alpha val="10000"/>
                  </a:schemeClr>
                </a:gs>
                <a:gs pos="16000">
                  <a:schemeClr val="accent6">
                    <a:alpha val="10000"/>
                  </a:schemeClr>
                </a:gs>
                <a:gs pos="100000">
                  <a:schemeClr val="bg1">
                    <a:alpha val="10000"/>
                  </a:schemeClr>
                </a:gs>
                <a:gs pos="85000">
                  <a:schemeClr val="accent1">
                    <a:alpha val="10000"/>
                  </a:schemeClr>
                </a:gs>
              </a:gsLst>
              <a:lin ang="12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TextBox 15">
            <a:extLst>
              <a:ext uri="{FF2B5EF4-FFF2-40B4-BE49-F238E27FC236}">
                <a16:creationId xmlns:a16="http://schemas.microsoft.com/office/drawing/2014/main" id="{6B84772B-F28E-DE51-39FF-A1752D674F26}"/>
              </a:ext>
            </a:extLst>
          </p:cNvPr>
          <p:cNvSpPr txBox="1"/>
          <p:nvPr/>
        </p:nvSpPr>
        <p:spPr>
          <a:xfrm>
            <a:off x="4162765" y="317822"/>
            <a:ext cx="4976734" cy="646331"/>
          </a:xfrm>
          <a:prstGeom prst="rect">
            <a:avLst/>
          </a:prstGeom>
          <a:noFill/>
        </p:spPr>
        <p:txBody>
          <a:bodyPr wrap="square" rtlCol="0">
            <a:spAutoFit/>
          </a:bodyPr>
          <a:lstStyle/>
          <a:p>
            <a:pPr>
              <a:spcAft>
                <a:spcPts val="600"/>
              </a:spcAft>
            </a:pPr>
            <a:r>
              <a:rPr lang="en-US" sz="3600" dirty="0">
                <a:latin typeface="Arial" panose="020B0604020202020204" pitchFamily="34" charset="0"/>
                <a:cs typeface="Arial" panose="020B0604020202020204" pitchFamily="34" charset="0"/>
              </a:rPr>
              <a:t>Contents Page</a:t>
            </a:r>
          </a:p>
        </p:txBody>
      </p:sp>
      <p:sp>
        <p:nvSpPr>
          <p:cNvPr id="9" name="TextBox 8">
            <a:extLst>
              <a:ext uri="{FF2B5EF4-FFF2-40B4-BE49-F238E27FC236}">
                <a16:creationId xmlns:a16="http://schemas.microsoft.com/office/drawing/2014/main" id="{8844284B-37F2-1106-4DBC-478E8E72DF55}"/>
              </a:ext>
            </a:extLst>
          </p:cNvPr>
          <p:cNvSpPr txBox="1"/>
          <p:nvPr/>
        </p:nvSpPr>
        <p:spPr>
          <a:xfrm>
            <a:off x="-47841" y="2336877"/>
            <a:ext cx="7555043" cy="3447098"/>
          </a:xfrm>
          <a:prstGeom prst="rect">
            <a:avLst/>
          </a:prstGeom>
          <a:noFill/>
        </p:spPr>
        <p:txBody>
          <a:bodyPr wrap="square" rtlCol="0">
            <a:spAutoFit/>
          </a:bodyPr>
          <a:lstStyle/>
          <a:p>
            <a:pPr>
              <a:spcAft>
                <a:spcPts val="600"/>
              </a:spcAft>
            </a:pPr>
            <a:endParaRPr lang="en-GB" sz="2000" dirty="0">
              <a:latin typeface="Arial" panose="020B0604020202020204" pitchFamily="34" charset="0"/>
              <a:cs typeface="Arial" panose="020B0604020202020204" pitchFamily="34" charset="0"/>
            </a:endParaRPr>
          </a:p>
          <a:p>
            <a:pPr marL="342900" indent="-342900">
              <a:spcAft>
                <a:spcPts val="600"/>
              </a:spcAft>
              <a:buFont typeface="+mj-lt"/>
              <a:buAutoNum type="arabicPeriod"/>
            </a:pPr>
            <a:r>
              <a:rPr lang="en-GB" sz="2000" dirty="0">
                <a:latin typeface="Arial" panose="020B0604020202020204" pitchFamily="34" charset="0"/>
                <a:cs typeface="Arial" panose="020B0604020202020204" pitchFamily="34" charset="0"/>
              </a:rPr>
              <a:t>Introduction to the Case Study</a:t>
            </a:r>
          </a:p>
          <a:p>
            <a:pPr marL="342900" indent="-342900">
              <a:spcAft>
                <a:spcPts val="600"/>
              </a:spcAft>
              <a:buFont typeface="+mj-lt"/>
              <a:buAutoNum type="arabicPeriod"/>
            </a:pPr>
            <a:r>
              <a:rPr lang="en-GB" sz="2000" dirty="0">
                <a:latin typeface="Arial" panose="020B0604020202020204" pitchFamily="34" charset="0"/>
                <a:cs typeface="Arial" panose="020B0604020202020204" pitchFamily="34" charset="0"/>
              </a:rPr>
              <a:t>Bowlby’s Attachment Theory</a:t>
            </a:r>
          </a:p>
          <a:p>
            <a:pPr marL="342900" indent="-342900">
              <a:spcAft>
                <a:spcPts val="600"/>
              </a:spcAft>
              <a:buFont typeface="+mj-lt"/>
              <a:buAutoNum type="arabicPeriod"/>
            </a:pPr>
            <a:r>
              <a:rPr lang="en-GB" sz="2000" dirty="0">
                <a:latin typeface="Arial" panose="020B0604020202020204" pitchFamily="34" charset="0"/>
                <a:cs typeface="Arial" panose="020B0604020202020204" pitchFamily="34" charset="0"/>
              </a:rPr>
              <a:t>Relevance to Early Childhood Development</a:t>
            </a:r>
          </a:p>
          <a:p>
            <a:pPr marL="342900" indent="-342900">
              <a:spcAft>
                <a:spcPts val="600"/>
              </a:spcAft>
              <a:buFont typeface="+mj-lt"/>
              <a:buAutoNum type="arabicPeriod"/>
            </a:pPr>
            <a:r>
              <a:rPr lang="en-GB" sz="2000" dirty="0">
                <a:latin typeface="Arial" panose="020B0604020202020204" pitchFamily="34" charset="0"/>
                <a:cs typeface="Arial" panose="020B0604020202020204" pitchFamily="34" charset="0"/>
              </a:rPr>
              <a:t>Why Bowlby’s Theory is Relevant to Isaac</a:t>
            </a:r>
          </a:p>
          <a:p>
            <a:pPr marL="342900" indent="-342900">
              <a:spcAft>
                <a:spcPts val="600"/>
              </a:spcAft>
              <a:buFont typeface="+mj-lt"/>
              <a:buAutoNum type="arabicPeriod"/>
            </a:pPr>
            <a:r>
              <a:rPr lang="en-GB" sz="2000" dirty="0">
                <a:latin typeface="Arial" panose="020B0604020202020204" pitchFamily="34" charset="0"/>
                <a:cs typeface="Arial" panose="020B0604020202020204" pitchFamily="34" charset="0"/>
              </a:rPr>
              <a:t>Applying the Theory to Isaac’s Development</a:t>
            </a:r>
          </a:p>
          <a:p>
            <a:pPr marL="342900" indent="-342900">
              <a:spcAft>
                <a:spcPts val="600"/>
              </a:spcAft>
              <a:buFont typeface="+mj-lt"/>
              <a:buAutoNum type="arabicPeriod"/>
            </a:pPr>
            <a:r>
              <a:rPr lang="en-GB" sz="2000" dirty="0">
                <a:latin typeface="Arial" panose="020B0604020202020204" pitchFamily="34" charset="0"/>
                <a:cs typeface="Arial" panose="020B0604020202020204" pitchFamily="34" charset="0"/>
              </a:rPr>
              <a:t>Language Development and Social Interaction</a:t>
            </a:r>
          </a:p>
          <a:p>
            <a:pPr marL="342900" indent="-342900">
              <a:spcAft>
                <a:spcPts val="600"/>
              </a:spcAft>
              <a:buFont typeface="+mj-lt"/>
              <a:buAutoNum type="arabicPeriod"/>
            </a:pPr>
            <a:r>
              <a:rPr lang="en-GB" sz="2000" dirty="0">
                <a:latin typeface="Arial" panose="020B0604020202020204" pitchFamily="34" charset="0"/>
                <a:cs typeface="Arial" panose="020B0604020202020204" pitchFamily="34" charset="0"/>
              </a:rPr>
              <a:t>Nature and Nurture Influences</a:t>
            </a:r>
          </a:p>
          <a:p>
            <a:pPr>
              <a:spcAft>
                <a:spcPts val="600"/>
              </a:spcAft>
            </a:pPr>
            <a:endParaRPr lang="en-US" dirty="0"/>
          </a:p>
        </p:txBody>
      </p:sp>
      <p:sp>
        <p:nvSpPr>
          <p:cNvPr id="19" name="TextBox 18">
            <a:extLst>
              <a:ext uri="{FF2B5EF4-FFF2-40B4-BE49-F238E27FC236}">
                <a16:creationId xmlns:a16="http://schemas.microsoft.com/office/drawing/2014/main" id="{16ACEE17-9A1F-C7A9-10BF-DF9966DDFD8E}"/>
              </a:ext>
            </a:extLst>
          </p:cNvPr>
          <p:cNvSpPr txBox="1"/>
          <p:nvPr/>
        </p:nvSpPr>
        <p:spPr>
          <a:xfrm>
            <a:off x="6095847" y="2783154"/>
            <a:ext cx="7922684" cy="2554545"/>
          </a:xfrm>
          <a:prstGeom prst="rect">
            <a:avLst/>
          </a:prstGeom>
          <a:noFill/>
        </p:spPr>
        <p:txBody>
          <a:bodyPr wrap="square" rtlCol="0">
            <a:spAutoFit/>
          </a:bodyPr>
          <a:lstStyle/>
          <a:p>
            <a:endParaRPr lang="en-GB" sz="2000" dirty="0">
              <a:latin typeface="Arial" panose="020B0604020202020204" pitchFamily="34" charset="0"/>
              <a:cs typeface="Arial" panose="020B0604020202020204" pitchFamily="34" charset="0"/>
            </a:endParaRPr>
          </a:p>
          <a:p>
            <a:pPr marL="342900" indent="-342900">
              <a:buFont typeface="+mj-lt"/>
              <a:buAutoNum type="arabicPeriod" startAt="8"/>
            </a:pPr>
            <a:r>
              <a:rPr lang="en-GB" sz="2000" dirty="0">
                <a:latin typeface="Arial" panose="020B0604020202020204" pitchFamily="34" charset="0"/>
                <a:cs typeface="Arial" panose="020B0604020202020204" pitchFamily="34" charset="0"/>
              </a:rPr>
              <a:t>Impact of Maternal Mental Health and Transitions</a:t>
            </a:r>
          </a:p>
          <a:p>
            <a:pPr marL="342900" indent="-342900">
              <a:buFont typeface="+mj-lt"/>
              <a:buAutoNum type="arabicPeriod" startAt="8"/>
            </a:pPr>
            <a:r>
              <a:rPr lang="en-GB" sz="2000" dirty="0">
                <a:latin typeface="Arial" panose="020B0604020202020204" pitchFamily="34" charset="0"/>
                <a:cs typeface="Arial" panose="020B0604020202020204" pitchFamily="34" charset="0"/>
              </a:rPr>
              <a:t>Support Plan for Isaac (Part 1)</a:t>
            </a:r>
          </a:p>
          <a:p>
            <a:pPr marL="342900" indent="-342900">
              <a:buFont typeface="+mj-lt"/>
              <a:buAutoNum type="arabicPeriod" startAt="8"/>
            </a:pPr>
            <a:r>
              <a:rPr lang="en-GB" sz="2000" dirty="0">
                <a:latin typeface="Arial" panose="020B0604020202020204" pitchFamily="34" charset="0"/>
                <a:cs typeface="Arial" panose="020B0604020202020204" pitchFamily="34" charset="0"/>
              </a:rPr>
              <a:t>Support Plan for Isaac (Part 2)</a:t>
            </a:r>
          </a:p>
          <a:p>
            <a:pPr marL="342900" indent="-342900">
              <a:buFont typeface="+mj-lt"/>
              <a:buAutoNum type="arabicPeriod" startAt="8"/>
            </a:pPr>
            <a:r>
              <a:rPr lang="en-GB" sz="2000" dirty="0">
                <a:latin typeface="Arial" panose="020B0604020202020204" pitchFamily="34" charset="0"/>
                <a:cs typeface="Arial" panose="020B0604020202020204" pitchFamily="34" charset="0"/>
              </a:rPr>
              <a:t>Multi-Agency Support</a:t>
            </a:r>
          </a:p>
          <a:p>
            <a:pPr marL="342900" indent="-342900">
              <a:buFont typeface="+mj-lt"/>
              <a:buAutoNum type="arabicPeriod" startAt="8"/>
            </a:pPr>
            <a:r>
              <a:rPr lang="en-GB" sz="2000" dirty="0">
                <a:latin typeface="Arial" panose="020B0604020202020204" pitchFamily="34" charset="0"/>
                <a:cs typeface="Arial" panose="020B0604020202020204" pitchFamily="34" charset="0"/>
              </a:rPr>
              <a:t>Critical Evaluation of Bowlby’s Theory.</a:t>
            </a:r>
          </a:p>
          <a:p>
            <a:pPr marL="342900" indent="-342900">
              <a:buFont typeface="+mj-lt"/>
              <a:buAutoNum type="arabicPeriod" startAt="8"/>
            </a:pPr>
            <a:r>
              <a:rPr lang="en-GB" sz="2000" dirty="0">
                <a:latin typeface="Arial" panose="020B0604020202020204" pitchFamily="34" charset="0"/>
                <a:cs typeface="Arial" panose="020B0604020202020204" pitchFamily="34" charset="0"/>
              </a:rPr>
              <a:t>Conclusion</a:t>
            </a:r>
          </a:p>
          <a:p>
            <a:pPr marL="342900" indent="-342900">
              <a:buFont typeface="+mj-lt"/>
              <a:buAutoNum type="arabicPeriod" startAt="8"/>
            </a:pPr>
            <a:r>
              <a:rPr lang="en-GB" sz="2000" dirty="0">
                <a:latin typeface="Arial" panose="020B0604020202020204" pitchFamily="34" charset="0"/>
                <a:cs typeface="Arial" panose="020B0604020202020204" pitchFamily="34" charset="0"/>
              </a:rPr>
              <a:t>References</a:t>
            </a:r>
            <a:endParaRPr lang="en-US" sz="2000" dirty="0">
              <a:latin typeface="Arial" panose="020B0604020202020204" pitchFamily="34" charset="0"/>
              <a:cs typeface="Arial" panose="020B0604020202020204" pitchFamily="34" charset="0"/>
            </a:endParaRPr>
          </a:p>
        </p:txBody>
      </p:sp>
      <p:pic>
        <p:nvPicPr>
          <p:cNvPr id="23" name="Picture 22" descr="A person and a child reading a book&#10;&#10;AI-generated content may be incorrect.">
            <a:extLst>
              <a:ext uri="{FF2B5EF4-FFF2-40B4-BE49-F238E27FC236}">
                <a16:creationId xmlns:a16="http://schemas.microsoft.com/office/drawing/2014/main" id="{C1855347-A58A-4070-76E1-0CC43AD03DCF}"/>
              </a:ext>
            </a:extLst>
          </p:cNvPr>
          <p:cNvPicPr>
            <a:picLocks noChangeAspect="1"/>
          </p:cNvPicPr>
          <p:nvPr/>
        </p:nvPicPr>
        <p:blipFill>
          <a:blip r:embed="rId2">
            <a:alphaModFix/>
          </a:blip>
          <a:stretch>
            <a:fillRect/>
          </a:stretch>
        </p:blipFill>
        <p:spPr>
          <a:xfrm>
            <a:off x="7951651" y="424965"/>
            <a:ext cx="3492500" cy="2451100"/>
          </a:xfrm>
          <a:prstGeom prst="rect">
            <a:avLst/>
          </a:prstGeom>
        </p:spPr>
      </p:pic>
    </p:spTree>
    <p:extLst>
      <p:ext uri="{BB962C8B-B14F-4D97-AF65-F5344CB8AC3E}">
        <p14:creationId xmlns:p14="http://schemas.microsoft.com/office/powerpoint/2010/main" val="221793048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16575B-4F0D-7B5B-E57C-1137E63407FE}"/>
              </a:ext>
            </a:extLst>
          </p:cNvPr>
          <p:cNvSpPr>
            <a:spLocks noGrp="1"/>
          </p:cNvSpPr>
          <p:nvPr>
            <p:ph type="title"/>
          </p:nvPr>
        </p:nvSpPr>
        <p:spPr>
          <a:xfrm>
            <a:off x="838200" y="365125"/>
            <a:ext cx="10515600" cy="1325563"/>
          </a:xfrm>
        </p:spPr>
        <p:txBody>
          <a:bodyPr>
            <a:normAutofit/>
          </a:bodyPr>
          <a:lstStyle/>
          <a:p>
            <a:r>
              <a:rPr lang="en-GB" sz="5400" dirty="0">
                <a:latin typeface="Arial" panose="020B0604020202020204" pitchFamily="34" charset="0"/>
                <a:cs typeface="Arial" panose="020B0604020202020204" pitchFamily="34" charset="0"/>
              </a:rPr>
              <a:t>Introduction to the Case Study</a:t>
            </a:r>
            <a:endParaRPr lang="en-US" sz="54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DF18176C-EBE5-014E-2BC4-3902414A148D}"/>
              </a:ext>
            </a:extLst>
          </p:cNvPr>
          <p:cNvSpPr>
            <a:spLocks noGrp="1"/>
          </p:cNvSpPr>
          <p:nvPr>
            <p:ph idx="1"/>
          </p:nvPr>
        </p:nvSpPr>
        <p:spPr>
          <a:xfrm>
            <a:off x="838200" y="1929384"/>
            <a:ext cx="10515600" cy="4251960"/>
          </a:xfrm>
        </p:spPr>
        <p:txBody>
          <a:bodyPr>
            <a:normAutofit fontScale="92500" lnSpcReduction="20000"/>
          </a:bodyPr>
          <a:lstStyle/>
          <a:p>
            <a:pPr marL="0" indent="0">
              <a:buNone/>
            </a:pPr>
            <a:r>
              <a:rPr lang="en-GB" sz="1600" b="1" dirty="0">
                <a:latin typeface="Arial" panose="020B0604020202020204" pitchFamily="34" charset="0"/>
                <a:cs typeface="Arial" panose="020B0604020202020204" pitchFamily="34" charset="0"/>
              </a:rPr>
              <a:t>Who is Isaac?</a:t>
            </a:r>
          </a:p>
          <a:p>
            <a:r>
              <a:rPr lang="en-GB" sz="1600" dirty="0">
                <a:latin typeface="Arial" panose="020B0604020202020204" pitchFamily="34" charset="0"/>
                <a:cs typeface="Arial" panose="020B0604020202020204" pitchFamily="34" charset="0"/>
              </a:rPr>
              <a:t>Isaac is a 4-year-old child attending a Children’s Centre in London.</a:t>
            </a:r>
          </a:p>
          <a:p>
            <a:r>
              <a:rPr lang="en-GB" sz="1600" dirty="0">
                <a:latin typeface="Arial" panose="020B0604020202020204" pitchFamily="34" charset="0"/>
                <a:cs typeface="Arial" panose="020B0604020202020204" pitchFamily="34" charset="0"/>
              </a:rPr>
              <a:t>Lives with his mother who experiences post-natal depression and limited social support.</a:t>
            </a:r>
          </a:p>
          <a:p>
            <a:r>
              <a:rPr lang="en-GB" sz="1600" dirty="0">
                <a:latin typeface="Arial" panose="020B0604020202020204" pitchFamily="34" charset="0"/>
                <a:cs typeface="Arial" panose="020B0604020202020204" pitchFamily="34" charset="0"/>
              </a:rPr>
              <a:t>Recent move to London created instability and disrupted childcare arrangements.</a:t>
            </a:r>
          </a:p>
          <a:p>
            <a:pPr marL="0" indent="0">
              <a:buNone/>
            </a:pPr>
            <a:r>
              <a:rPr lang="en-GB" sz="1600" dirty="0">
                <a:latin typeface="Arial" panose="020B0604020202020204" pitchFamily="34" charset="0"/>
                <a:cs typeface="Arial" panose="020B0604020202020204" pitchFamily="34" charset="0"/>
              </a:rPr>
              <a:t>Staff observations include:</a:t>
            </a:r>
          </a:p>
          <a:p>
            <a:pPr lvl="1"/>
            <a:r>
              <a:rPr lang="en-GB" sz="1600" dirty="0">
                <a:latin typeface="Arial" panose="020B0604020202020204" pitchFamily="34" charset="0"/>
                <a:cs typeface="Arial" panose="020B0604020202020204" pitchFamily="34" charset="0"/>
              </a:rPr>
              <a:t>withdrawn behaviour</a:t>
            </a:r>
          </a:p>
          <a:p>
            <a:pPr lvl="1"/>
            <a:r>
              <a:rPr lang="en-GB" sz="1600" dirty="0">
                <a:latin typeface="Arial" panose="020B0604020202020204" pitchFamily="34" charset="0"/>
                <a:cs typeface="Arial" panose="020B0604020202020204" pitchFamily="34" charset="0"/>
              </a:rPr>
              <a:t>separation distress</a:t>
            </a:r>
          </a:p>
          <a:p>
            <a:pPr lvl="1"/>
            <a:r>
              <a:rPr lang="en-GB" sz="1600" dirty="0">
                <a:latin typeface="Arial" panose="020B0604020202020204" pitchFamily="34" charset="0"/>
                <a:cs typeface="Arial" panose="020B0604020202020204" pitchFamily="34" charset="0"/>
              </a:rPr>
              <a:t>language delay</a:t>
            </a:r>
          </a:p>
          <a:p>
            <a:pPr lvl="1"/>
            <a:r>
              <a:rPr lang="en-GB" sz="1600" dirty="0">
                <a:latin typeface="Arial" panose="020B0604020202020204" pitchFamily="34" charset="0"/>
                <a:cs typeface="Arial" panose="020B0604020202020204" pitchFamily="34" charset="0"/>
              </a:rPr>
              <a:t>difficulty joining group activities</a:t>
            </a:r>
          </a:p>
          <a:p>
            <a:pPr marL="0" indent="0">
              <a:buNone/>
            </a:pPr>
            <a:r>
              <a:rPr lang="en-GB" sz="1600" dirty="0">
                <a:latin typeface="Arial" panose="020B0604020202020204" pitchFamily="34" charset="0"/>
                <a:cs typeface="Arial" panose="020B0604020202020204" pitchFamily="34" charset="0"/>
              </a:rPr>
              <a:t>Mother reports:</a:t>
            </a:r>
          </a:p>
          <a:p>
            <a:pPr lvl="1"/>
            <a:r>
              <a:rPr lang="en-GB" sz="1600" dirty="0">
                <a:latin typeface="Arial" panose="020B0604020202020204" pitchFamily="34" charset="0"/>
                <a:cs typeface="Arial" panose="020B0604020202020204" pitchFamily="34" charset="0"/>
              </a:rPr>
              <a:t>clinginess</a:t>
            </a:r>
          </a:p>
          <a:p>
            <a:pPr lvl="1"/>
            <a:r>
              <a:rPr lang="en-GB" sz="1600" dirty="0">
                <a:latin typeface="Arial" panose="020B0604020202020204" pitchFamily="34" charset="0"/>
                <a:cs typeface="Arial" panose="020B0604020202020204" pitchFamily="34" charset="0"/>
              </a:rPr>
              <a:t>sleep difficulties</a:t>
            </a:r>
          </a:p>
          <a:p>
            <a:pPr lvl="1"/>
            <a:r>
              <a:rPr lang="en-GB" sz="1600" dirty="0">
                <a:latin typeface="Arial" panose="020B0604020202020204" pitchFamily="34" charset="0"/>
                <a:cs typeface="Arial" panose="020B0604020202020204" pitchFamily="34" charset="0"/>
              </a:rPr>
              <a:t>limited independent play</a:t>
            </a:r>
          </a:p>
          <a:p>
            <a:pPr marL="0" indent="0">
              <a:buNone/>
            </a:pPr>
            <a:r>
              <a:rPr lang="en-GB" sz="1600" b="1" dirty="0">
                <a:latin typeface="Arial" panose="020B0604020202020204" pitchFamily="34" charset="0"/>
                <a:cs typeface="Arial" panose="020B0604020202020204" pitchFamily="34" charset="0"/>
              </a:rPr>
              <a:t>Aim of Presentation</a:t>
            </a:r>
          </a:p>
          <a:p>
            <a:r>
              <a:rPr lang="en-GB" sz="1600" dirty="0">
                <a:latin typeface="Arial" panose="020B0604020202020204" pitchFamily="34" charset="0"/>
                <a:cs typeface="Arial" panose="020B0604020202020204" pitchFamily="34" charset="0"/>
              </a:rPr>
              <a:t>To analyse how Isaac’s early experiences may have influenced his development using Bowlby’s Attachment Theory and propose supportive interventions.</a:t>
            </a:r>
          </a:p>
          <a:p>
            <a:pPr marL="0" indent="0">
              <a:buNone/>
            </a:pPr>
            <a:endParaRPr lang="en-US" sz="16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813838405"/>
      </p:ext>
    </p:extLst>
  </p:cSld>
  <p:clrMapOvr>
    <a:masterClrMapping/>
  </p:clrMapOvr>
  <mc:AlternateContent xmlns:mc="http://schemas.openxmlformats.org/markup-compatibility/2006">
    <mc:Choice xmlns:p14="http://schemas.microsoft.com/office/powerpoint/2010/main" Requires="p14">
      <p:transition spd="med" p14:dur="700">
        <p:fade/>
      </p:transition>
    </mc:Choice>
    <mc:Fallback>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8C24EB-B7D2-2426-BFDE-DE4D9060C618}"/>
              </a:ext>
            </a:extLst>
          </p:cNvPr>
          <p:cNvSpPr>
            <a:spLocks noGrp="1"/>
          </p:cNvSpPr>
          <p:nvPr>
            <p:ph type="title"/>
          </p:nvPr>
        </p:nvSpPr>
        <p:spPr>
          <a:xfrm>
            <a:off x="686834" y="1153572"/>
            <a:ext cx="3200400" cy="4461163"/>
          </a:xfrm>
        </p:spPr>
        <p:txBody>
          <a:bodyPr>
            <a:normAutofit/>
          </a:bodyPr>
          <a:lstStyle/>
          <a:p>
            <a:r>
              <a:rPr lang="en-GB" sz="4100" b="1">
                <a:solidFill>
                  <a:srgbClr val="FFFFFF"/>
                </a:solidFill>
                <a:latin typeface="Arial" panose="020B0604020202020204" pitchFamily="34" charset="0"/>
                <a:cs typeface="Arial" panose="020B0604020202020204" pitchFamily="34" charset="0"/>
              </a:rPr>
              <a:t>Bowlby’s Attachment Theory</a:t>
            </a:r>
            <a:br>
              <a:rPr lang="en-GB" sz="4100" b="1">
                <a:solidFill>
                  <a:srgbClr val="FFFFFF"/>
                </a:solidFill>
                <a:latin typeface="Arial" panose="020B0604020202020204" pitchFamily="34" charset="0"/>
                <a:cs typeface="Arial" panose="020B0604020202020204" pitchFamily="34" charset="0"/>
              </a:rPr>
            </a:br>
            <a:endParaRPr lang="en-US" sz="4100">
              <a:solidFill>
                <a:srgbClr val="FFFFFF"/>
              </a:solidFill>
              <a:latin typeface="Arial" panose="020B0604020202020204" pitchFamily="34" charset="0"/>
              <a:cs typeface="Arial" panose="020B0604020202020204" pitchFamily="34" charset="0"/>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02106741-BDFB-BE2A-9CF6-36CA1293114D}"/>
              </a:ext>
            </a:extLst>
          </p:cNvPr>
          <p:cNvSpPr>
            <a:spLocks noGrp="1"/>
          </p:cNvSpPr>
          <p:nvPr>
            <p:ph idx="1"/>
          </p:nvPr>
        </p:nvSpPr>
        <p:spPr>
          <a:xfrm>
            <a:off x="4261957" y="272556"/>
            <a:ext cx="7057858" cy="6312887"/>
          </a:xfrm>
        </p:spPr>
        <p:txBody>
          <a:bodyPr anchor="ctr">
            <a:normAutofit fontScale="92500" lnSpcReduction="10000"/>
          </a:bodyPr>
          <a:lstStyle/>
          <a:p>
            <a:pPr marL="0" indent="0">
              <a:buNone/>
            </a:pPr>
            <a:r>
              <a:rPr lang="en-GB" sz="1600" b="1" dirty="0">
                <a:latin typeface="Arial" panose="020B0604020202020204" pitchFamily="34" charset="0"/>
                <a:cs typeface="Arial" panose="020B0604020202020204" pitchFamily="34" charset="0"/>
              </a:rPr>
              <a:t>Overview of the Theory</a:t>
            </a:r>
          </a:p>
          <a:p>
            <a:r>
              <a:rPr lang="en-GB" sz="1600" dirty="0">
                <a:latin typeface="Arial" panose="020B0604020202020204" pitchFamily="34" charset="0"/>
                <a:cs typeface="Arial" panose="020B0604020202020204" pitchFamily="34" charset="0"/>
              </a:rPr>
              <a:t>John Bowlby (1969) proposed that attachment is a strong emotional bond formed between a child and caregiver.</a:t>
            </a:r>
          </a:p>
          <a:p>
            <a:pPr marL="0" indent="0">
              <a:buNone/>
            </a:pPr>
            <a:r>
              <a:rPr lang="en-GB" sz="1600" b="1" dirty="0">
                <a:latin typeface="Arial" panose="020B0604020202020204" pitchFamily="34" charset="0"/>
                <a:cs typeface="Arial" panose="020B0604020202020204" pitchFamily="34" charset="0"/>
              </a:rPr>
              <a:t>Key Concepts</a:t>
            </a:r>
          </a:p>
          <a:p>
            <a:r>
              <a:rPr lang="en-GB" sz="1600" dirty="0">
                <a:latin typeface="Arial" panose="020B0604020202020204" pitchFamily="34" charset="0"/>
                <a:cs typeface="Arial" panose="020B0604020202020204" pitchFamily="34" charset="0"/>
              </a:rPr>
              <a:t>Attachment</a:t>
            </a:r>
          </a:p>
          <a:p>
            <a:r>
              <a:rPr lang="en-GB" sz="1600" dirty="0">
                <a:latin typeface="Arial" panose="020B0604020202020204" pitchFamily="34" charset="0"/>
                <a:cs typeface="Arial" panose="020B0604020202020204" pitchFamily="34" charset="0"/>
              </a:rPr>
              <a:t>Secure attachment</a:t>
            </a:r>
          </a:p>
          <a:p>
            <a:r>
              <a:rPr lang="en-GB" sz="1600" dirty="0">
                <a:latin typeface="Arial" panose="020B0604020202020204" pitchFamily="34" charset="0"/>
                <a:cs typeface="Arial" panose="020B0604020202020204" pitchFamily="34" charset="0"/>
              </a:rPr>
              <a:t>Insecure attachment</a:t>
            </a:r>
          </a:p>
          <a:p>
            <a:r>
              <a:rPr lang="en-GB" sz="1600" dirty="0">
                <a:latin typeface="Arial" panose="020B0604020202020204" pitchFamily="34" charset="0"/>
                <a:cs typeface="Arial" panose="020B0604020202020204" pitchFamily="34" charset="0"/>
              </a:rPr>
              <a:t>Internal working model</a:t>
            </a:r>
          </a:p>
          <a:p>
            <a:r>
              <a:rPr lang="en-GB" sz="1600" dirty="0">
                <a:latin typeface="Arial" panose="020B0604020202020204" pitchFamily="34" charset="0"/>
                <a:cs typeface="Arial" panose="020B0604020202020204" pitchFamily="34" charset="0"/>
              </a:rPr>
              <a:t>Monotropy</a:t>
            </a:r>
          </a:p>
          <a:p>
            <a:r>
              <a:rPr lang="en-GB" sz="1600" dirty="0">
                <a:latin typeface="Arial" panose="020B0604020202020204" pitchFamily="34" charset="0"/>
                <a:cs typeface="Arial" panose="020B0604020202020204" pitchFamily="34" charset="0"/>
              </a:rPr>
              <a:t>Separation anxiety</a:t>
            </a:r>
          </a:p>
          <a:p>
            <a:r>
              <a:rPr lang="en-GB" sz="1600" dirty="0">
                <a:latin typeface="Arial" panose="020B0604020202020204" pitchFamily="34" charset="0"/>
                <a:cs typeface="Arial" panose="020B0604020202020204" pitchFamily="34" charset="0"/>
              </a:rPr>
              <a:t>Maternal deprivation</a:t>
            </a:r>
          </a:p>
          <a:p>
            <a:pPr marL="0" indent="0">
              <a:buNone/>
            </a:pPr>
            <a:r>
              <a:rPr lang="en-GB" sz="1600" b="1" dirty="0">
                <a:latin typeface="Arial" panose="020B0604020202020204" pitchFamily="34" charset="0"/>
                <a:cs typeface="Arial" panose="020B0604020202020204" pitchFamily="34" charset="0"/>
              </a:rPr>
              <a:t>Main Assumptions</a:t>
            </a:r>
          </a:p>
          <a:p>
            <a:r>
              <a:rPr lang="en-GB" sz="1600" dirty="0">
                <a:latin typeface="Arial" panose="020B0604020202020204" pitchFamily="34" charset="0"/>
                <a:cs typeface="Arial" panose="020B0604020202020204" pitchFamily="34" charset="0"/>
              </a:rPr>
              <a:t>Early relationships shape emotional and social development. (Bowlby, 1969)</a:t>
            </a:r>
          </a:p>
          <a:p>
            <a:r>
              <a:rPr lang="en-GB" sz="1600" dirty="0">
                <a:latin typeface="Arial" panose="020B0604020202020204" pitchFamily="34" charset="0"/>
                <a:cs typeface="Arial" panose="020B0604020202020204" pitchFamily="34" charset="0"/>
              </a:rPr>
              <a:t>Children need a secure base for exploration and confidence.</a:t>
            </a:r>
          </a:p>
          <a:p>
            <a:r>
              <a:rPr lang="en-GB" sz="1600" dirty="0">
                <a:latin typeface="Arial" panose="020B0604020202020204" pitchFamily="34" charset="0"/>
                <a:cs typeface="Arial" panose="020B0604020202020204" pitchFamily="34" charset="0"/>
              </a:rPr>
              <a:t>Consistent caregiving supports healthy emotional wellbeing.</a:t>
            </a:r>
          </a:p>
          <a:p>
            <a:r>
              <a:rPr lang="en-GB" sz="1600" dirty="0">
                <a:latin typeface="Arial" panose="020B0604020202020204" pitchFamily="34" charset="0"/>
                <a:cs typeface="Arial" panose="020B0604020202020204" pitchFamily="34" charset="0"/>
              </a:rPr>
              <a:t>Attachment behaviours are biologically programmed to help infants survive.</a:t>
            </a:r>
          </a:p>
          <a:p>
            <a:r>
              <a:rPr lang="en-GB" sz="1600" dirty="0">
                <a:latin typeface="Arial" panose="020B0604020202020204" pitchFamily="34" charset="0"/>
                <a:cs typeface="Arial" panose="020B0604020202020204" pitchFamily="34" charset="0"/>
              </a:rPr>
              <a:t>Bowlby argued that children who experience secure, responsive caregiving are more likely to develop confidence, emotional regulation, and positive future relationships. In contrast, inconsistent or emotionally unavailable caregiving may contribute to emotional insecurity and difficulties with social interaction.</a:t>
            </a:r>
          </a:p>
          <a:p>
            <a:r>
              <a:rPr lang="en-GB" sz="1600" dirty="0">
                <a:latin typeface="Arial" panose="020B0604020202020204" pitchFamily="34" charset="0"/>
                <a:cs typeface="Arial" panose="020B0604020202020204" pitchFamily="34" charset="0"/>
              </a:rPr>
              <a:t>(Bowlby, 1969)</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12141212"/>
      </p:ext>
    </p:extLst>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DCFADCC-D218-54CE-725D-A55B86356FF0}"/>
              </a:ext>
            </a:extLst>
          </p:cNvPr>
          <p:cNvSpPr>
            <a:spLocks noGrp="1"/>
          </p:cNvSpPr>
          <p:nvPr>
            <p:ph type="title"/>
          </p:nvPr>
        </p:nvSpPr>
        <p:spPr>
          <a:xfrm>
            <a:off x="838200" y="365125"/>
            <a:ext cx="10515600" cy="1325563"/>
          </a:xfrm>
        </p:spPr>
        <p:txBody>
          <a:bodyPr>
            <a:normAutofit/>
          </a:bodyPr>
          <a:lstStyle/>
          <a:p>
            <a:r>
              <a:rPr lang="en-GB" sz="4200" dirty="0">
                <a:latin typeface="Arial" panose="020B0604020202020204" pitchFamily="34" charset="0"/>
                <a:cs typeface="Arial" panose="020B0604020202020204" pitchFamily="34" charset="0"/>
              </a:rPr>
              <a:t>Relevance to Early Childhood Development</a:t>
            </a:r>
            <a:endParaRPr lang="en-US" sz="42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4A85E7CD-6E85-1592-2B08-217B803C8A78}"/>
              </a:ext>
            </a:extLst>
          </p:cNvPr>
          <p:cNvSpPr>
            <a:spLocks noGrp="1"/>
          </p:cNvSpPr>
          <p:nvPr>
            <p:ph idx="1"/>
          </p:nvPr>
        </p:nvSpPr>
        <p:spPr>
          <a:xfrm>
            <a:off x="259492" y="2055813"/>
            <a:ext cx="11094308" cy="4399216"/>
          </a:xfrm>
        </p:spPr>
        <p:txBody>
          <a:bodyPr>
            <a:normAutofit fontScale="92500" lnSpcReduction="20000"/>
          </a:bodyPr>
          <a:lstStyle/>
          <a:p>
            <a:pPr marL="0" indent="0">
              <a:buNone/>
            </a:pPr>
            <a:r>
              <a:rPr lang="en-GB" sz="1600" b="1" dirty="0">
                <a:latin typeface="Arial" panose="020B0604020202020204" pitchFamily="34" charset="0"/>
                <a:cs typeface="Arial" panose="020B0604020202020204" pitchFamily="34" charset="0"/>
              </a:rPr>
              <a:t>Why Attachment Matters in Early Years Practice</a:t>
            </a:r>
          </a:p>
          <a:p>
            <a:r>
              <a:rPr lang="en-GB" sz="1600" dirty="0">
                <a:latin typeface="Arial" panose="020B0604020202020204" pitchFamily="34" charset="0"/>
                <a:cs typeface="Arial" panose="020B0604020202020204" pitchFamily="34" charset="0"/>
              </a:rPr>
              <a:t>Attachment is particularly important during early childhood because this is a critical stage for emotional, social, and cognitive development.</a:t>
            </a:r>
          </a:p>
          <a:p>
            <a:r>
              <a:rPr lang="en-GB" sz="1600" dirty="0">
                <a:latin typeface="Arial" panose="020B0604020202020204" pitchFamily="34" charset="0"/>
                <a:cs typeface="Arial" panose="020B0604020202020204" pitchFamily="34" charset="0"/>
              </a:rPr>
              <a:t>Children who experience secure attachment are more likely to: (Oates, 2017)</a:t>
            </a:r>
          </a:p>
          <a:p>
            <a:r>
              <a:rPr lang="en-GB" sz="1600" dirty="0">
                <a:latin typeface="Arial" panose="020B0604020202020204" pitchFamily="34" charset="0"/>
                <a:cs typeface="Arial" panose="020B0604020202020204" pitchFamily="34" charset="0"/>
              </a:rPr>
              <a:t>explore confidently</a:t>
            </a:r>
          </a:p>
          <a:p>
            <a:r>
              <a:rPr lang="en-GB" sz="1600" dirty="0">
                <a:latin typeface="Arial" panose="020B0604020202020204" pitchFamily="34" charset="0"/>
                <a:cs typeface="Arial" panose="020B0604020202020204" pitchFamily="34" charset="0"/>
              </a:rPr>
              <a:t>communicate effectively</a:t>
            </a:r>
          </a:p>
          <a:p>
            <a:r>
              <a:rPr lang="en-GB" sz="1600" dirty="0">
                <a:latin typeface="Arial" panose="020B0604020202020204" pitchFamily="34" charset="0"/>
                <a:cs typeface="Arial" panose="020B0604020202020204" pitchFamily="34" charset="0"/>
              </a:rPr>
              <a:t>regulate emotions</a:t>
            </a:r>
          </a:p>
          <a:p>
            <a:r>
              <a:rPr lang="en-GB" sz="1600" dirty="0">
                <a:latin typeface="Arial" panose="020B0604020202020204" pitchFamily="34" charset="0"/>
                <a:cs typeface="Arial" panose="020B0604020202020204" pitchFamily="34" charset="0"/>
              </a:rPr>
              <a:t>build positive peer relationships</a:t>
            </a:r>
          </a:p>
          <a:p>
            <a:r>
              <a:rPr lang="en-GB" sz="1600" dirty="0">
                <a:latin typeface="Arial" panose="020B0604020202020204" pitchFamily="34" charset="0"/>
                <a:cs typeface="Arial" panose="020B0604020202020204" pitchFamily="34" charset="0"/>
              </a:rPr>
              <a:t>engage in learning opportunities</a:t>
            </a:r>
          </a:p>
          <a:p>
            <a:r>
              <a:rPr lang="en-GB" sz="1600" dirty="0">
                <a:latin typeface="Arial" panose="020B0604020202020204" pitchFamily="34" charset="0"/>
                <a:cs typeface="Arial" panose="020B0604020202020204" pitchFamily="34" charset="0"/>
              </a:rPr>
              <a:t>In early years settings, practitioners often observe attachment behaviours through:</a:t>
            </a:r>
          </a:p>
          <a:p>
            <a:r>
              <a:rPr lang="en-GB" sz="1600" dirty="0">
                <a:latin typeface="Arial" panose="020B0604020202020204" pitchFamily="34" charset="0"/>
                <a:cs typeface="Arial" panose="020B0604020202020204" pitchFamily="34" charset="0"/>
              </a:rPr>
              <a:t>separation anxiety</a:t>
            </a:r>
          </a:p>
          <a:p>
            <a:r>
              <a:rPr lang="en-GB" sz="1600" dirty="0">
                <a:latin typeface="Arial" panose="020B0604020202020204" pitchFamily="34" charset="0"/>
                <a:cs typeface="Arial" panose="020B0604020202020204" pitchFamily="34" charset="0"/>
              </a:rPr>
              <a:t>confidence during play</a:t>
            </a:r>
          </a:p>
          <a:p>
            <a:r>
              <a:rPr lang="en-GB" sz="1600" dirty="0">
                <a:latin typeface="Arial" panose="020B0604020202020204" pitchFamily="34" charset="0"/>
                <a:cs typeface="Arial" panose="020B0604020202020204" pitchFamily="34" charset="0"/>
              </a:rPr>
              <a:t>interaction with peers</a:t>
            </a:r>
          </a:p>
          <a:p>
            <a:r>
              <a:rPr lang="en-GB" sz="1600" dirty="0">
                <a:latin typeface="Arial" panose="020B0604020202020204" pitchFamily="34" charset="0"/>
                <a:cs typeface="Arial" panose="020B0604020202020204" pitchFamily="34" charset="0"/>
              </a:rPr>
              <a:t>emotional responses to stress</a:t>
            </a:r>
          </a:p>
          <a:p>
            <a:pPr marL="0" indent="0">
              <a:buNone/>
            </a:pPr>
            <a:r>
              <a:rPr lang="en-GB" sz="1600" dirty="0">
                <a:latin typeface="Arial" panose="020B0604020202020204" pitchFamily="34" charset="0"/>
                <a:cs typeface="Arial" panose="020B0604020202020204" pitchFamily="34" charset="0"/>
              </a:rPr>
              <a:t>Understanding attachment allows practitioners to identify children who may need additional emotional support and early intervention.</a:t>
            </a:r>
          </a:p>
          <a:p>
            <a:pPr marL="0" indent="0">
              <a:buNone/>
            </a:pPr>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2475445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3821F7E-39ED-7A63-49FB-BEC1D34C24DB}"/>
              </a:ext>
            </a:extLst>
          </p:cNvPr>
          <p:cNvSpPr>
            <a:spLocks noGrp="1"/>
          </p:cNvSpPr>
          <p:nvPr>
            <p:ph type="title"/>
          </p:nvPr>
        </p:nvSpPr>
        <p:spPr>
          <a:xfrm>
            <a:off x="838200" y="365125"/>
            <a:ext cx="10515600" cy="1325563"/>
          </a:xfrm>
        </p:spPr>
        <p:txBody>
          <a:bodyPr>
            <a:normAutofit/>
          </a:bodyPr>
          <a:lstStyle/>
          <a:p>
            <a:r>
              <a:rPr lang="en-GB" sz="4200" dirty="0">
                <a:latin typeface="Arial" panose="020B0604020202020204" pitchFamily="34" charset="0"/>
                <a:cs typeface="Arial" panose="020B0604020202020204" pitchFamily="34" charset="0"/>
              </a:rPr>
              <a:t>Why Bowlby’s Theory is Relevant to Isaac</a:t>
            </a:r>
            <a:endParaRPr lang="en-US" sz="4200" dirty="0">
              <a:latin typeface="Arial" panose="020B0604020202020204" pitchFamily="34" charset="0"/>
              <a:cs typeface="Arial" panose="020B0604020202020204" pitchFamily="34" charset="0"/>
            </a:endParaRPr>
          </a:p>
        </p:txBody>
      </p:sp>
      <p:sp>
        <p:nvSpPr>
          <p:cNvPr id="12"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Content Placeholder 4">
            <a:extLst>
              <a:ext uri="{FF2B5EF4-FFF2-40B4-BE49-F238E27FC236}">
                <a16:creationId xmlns:a16="http://schemas.microsoft.com/office/drawing/2014/main" id="{FAA6FC3D-FEB1-994E-034F-3462B38FFCB5}"/>
              </a:ext>
            </a:extLst>
          </p:cNvPr>
          <p:cNvSpPr>
            <a:spLocks noGrp="1"/>
          </p:cNvSpPr>
          <p:nvPr>
            <p:ph idx="1"/>
          </p:nvPr>
        </p:nvSpPr>
        <p:spPr>
          <a:xfrm>
            <a:off x="669036" y="1929383"/>
            <a:ext cx="10684764" cy="4563491"/>
          </a:xfrm>
        </p:spPr>
        <p:txBody>
          <a:bodyPr>
            <a:noAutofit/>
          </a:bodyPr>
          <a:lstStyle/>
          <a:p>
            <a:pPr marL="0" indent="0">
              <a:buNone/>
            </a:pPr>
            <a:r>
              <a:rPr lang="en-GB" sz="1400" dirty="0">
                <a:latin typeface="Arial" panose="020B0604020202020204" pitchFamily="34" charset="0"/>
                <a:cs typeface="Arial" panose="020B0604020202020204" pitchFamily="34" charset="0"/>
              </a:rPr>
              <a:t>Bowlby’s theory is useful because Isaac demonstrates behaviours linked to attachment insecurity. (Prior and Glaser, 2006)</a:t>
            </a:r>
          </a:p>
          <a:p>
            <a:pPr marL="0" indent="0">
              <a:buNone/>
            </a:pPr>
            <a:r>
              <a:rPr lang="en-GB" sz="1400" b="1" dirty="0">
                <a:latin typeface="Arial" panose="020B0604020202020204" pitchFamily="34" charset="0"/>
                <a:cs typeface="Arial" panose="020B0604020202020204" pitchFamily="34" charset="0"/>
              </a:rPr>
              <a:t>Evidence from the Scenario</a:t>
            </a:r>
          </a:p>
          <a:p>
            <a:r>
              <a:rPr lang="en-GB" sz="1400" dirty="0">
                <a:latin typeface="Arial" panose="020B0604020202020204" pitchFamily="34" charset="0"/>
                <a:cs typeface="Arial" panose="020B0604020202020204" pitchFamily="34" charset="0"/>
              </a:rPr>
              <a:t>Distress during separation from mother</a:t>
            </a:r>
          </a:p>
          <a:p>
            <a:r>
              <a:rPr lang="en-GB" sz="1400" dirty="0">
                <a:latin typeface="Arial" panose="020B0604020202020204" pitchFamily="34" charset="0"/>
                <a:cs typeface="Arial" panose="020B0604020202020204" pitchFamily="34" charset="0"/>
              </a:rPr>
              <a:t>Clingy behaviour at home</a:t>
            </a:r>
          </a:p>
          <a:p>
            <a:r>
              <a:rPr lang="en-GB" sz="1400" dirty="0">
                <a:latin typeface="Arial" panose="020B0604020202020204" pitchFamily="34" charset="0"/>
                <a:cs typeface="Arial" panose="020B0604020202020204" pitchFamily="34" charset="0"/>
              </a:rPr>
              <a:t>Withdrawn during free play</a:t>
            </a:r>
          </a:p>
          <a:p>
            <a:r>
              <a:rPr lang="en-GB" sz="1400" dirty="0">
                <a:latin typeface="Arial" panose="020B0604020202020204" pitchFamily="34" charset="0"/>
                <a:cs typeface="Arial" panose="020B0604020202020204" pitchFamily="34" charset="0"/>
              </a:rPr>
              <a:t>Difficulty engaging socially</a:t>
            </a:r>
          </a:p>
          <a:p>
            <a:r>
              <a:rPr lang="en-GB" sz="1400" dirty="0">
                <a:latin typeface="Arial" panose="020B0604020202020204" pitchFamily="34" charset="0"/>
                <a:cs typeface="Arial" panose="020B0604020202020204" pitchFamily="34" charset="0"/>
              </a:rPr>
              <a:t>Limited independence</a:t>
            </a:r>
          </a:p>
          <a:p>
            <a:pPr marL="0" indent="0">
              <a:buNone/>
            </a:pPr>
            <a:r>
              <a:rPr lang="en-GB" sz="1400" b="1" dirty="0">
                <a:latin typeface="Arial" panose="020B0604020202020204" pitchFamily="34" charset="0"/>
                <a:cs typeface="Arial" panose="020B0604020202020204" pitchFamily="34" charset="0"/>
              </a:rPr>
              <a:t>Possible Explanation</a:t>
            </a:r>
          </a:p>
          <a:p>
            <a:r>
              <a:rPr lang="en-GB" sz="1400" dirty="0">
                <a:latin typeface="Arial" panose="020B0604020202020204" pitchFamily="34" charset="0"/>
                <a:cs typeface="Arial" panose="020B0604020202020204" pitchFamily="34" charset="0"/>
              </a:rPr>
              <a:t>Isaac may not have developed a fully secure attachment due to:</a:t>
            </a:r>
          </a:p>
          <a:p>
            <a:r>
              <a:rPr lang="en-GB" sz="1400" dirty="0">
                <a:latin typeface="Arial" panose="020B0604020202020204" pitchFamily="34" charset="0"/>
                <a:cs typeface="Arial" panose="020B0604020202020204" pitchFamily="34" charset="0"/>
              </a:rPr>
              <a:t>disrupted childcare arrangements</a:t>
            </a:r>
          </a:p>
          <a:p>
            <a:r>
              <a:rPr lang="en-GB" sz="1400" dirty="0">
                <a:latin typeface="Arial" panose="020B0604020202020204" pitchFamily="34" charset="0"/>
                <a:cs typeface="Arial" panose="020B0604020202020204" pitchFamily="34" charset="0"/>
              </a:rPr>
              <a:t>inconsistent routines</a:t>
            </a:r>
          </a:p>
          <a:p>
            <a:r>
              <a:rPr lang="en-GB" sz="1400" dirty="0">
                <a:latin typeface="Arial" panose="020B0604020202020204" pitchFamily="34" charset="0"/>
                <a:cs typeface="Arial" panose="020B0604020202020204" pitchFamily="34" charset="0"/>
              </a:rPr>
              <a:t>maternal mental health difficulties</a:t>
            </a:r>
          </a:p>
          <a:p>
            <a:r>
              <a:rPr lang="en-GB" sz="1400" dirty="0">
                <a:latin typeface="Arial" panose="020B0604020202020204" pitchFamily="34" charset="0"/>
                <a:cs typeface="Arial" panose="020B0604020202020204" pitchFamily="34" charset="0"/>
              </a:rPr>
              <a:t>reduced emotional availability from caregiver</a:t>
            </a:r>
          </a:p>
          <a:p>
            <a:pPr marL="0" indent="0">
              <a:buNone/>
            </a:pPr>
            <a:r>
              <a:rPr lang="en-GB" sz="1400" dirty="0">
                <a:latin typeface="Arial" panose="020B0604020202020204" pitchFamily="34" charset="0"/>
                <a:cs typeface="Arial" panose="020B0604020202020204" pitchFamily="34" charset="0"/>
              </a:rPr>
              <a:t>Children with insecure attachment may struggle with confidence, emotional regulation, and social relationships. </a:t>
            </a:r>
          </a:p>
          <a:p>
            <a:pPr marL="0" indent="0">
              <a:buNone/>
            </a:pPr>
            <a:r>
              <a:rPr lang="en-GB" sz="1400" dirty="0">
                <a:latin typeface="Arial" panose="020B0604020202020204" pitchFamily="34" charset="0"/>
                <a:cs typeface="Arial" panose="020B0604020202020204" pitchFamily="34" charset="0"/>
              </a:rPr>
              <a:t>(Prior and Glaser, 2006)</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88971677"/>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7977698-8AF1-65CE-1C45-E1A06BD3E568}"/>
              </a:ext>
            </a:extLst>
          </p:cNvPr>
          <p:cNvSpPr>
            <a:spLocks noGrp="1"/>
          </p:cNvSpPr>
          <p:nvPr>
            <p:ph type="title"/>
          </p:nvPr>
        </p:nvSpPr>
        <p:spPr>
          <a:xfrm>
            <a:off x="838200" y="365125"/>
            <a:ext cx="10515600" cy="1325563"/>
          </a:xfrm>
        </p:spPr>
        <p:txBody>
          <a:bodyPr>
            <a:normAutofit/>
          </a:bodyPr>
          <a:lstStyle/>
          <a:p>
            <a:r>
              <a:rPr lang="en-GB" sz="4200" dirty="0">
                <a:latin typeface="Arial" panose="020B0604020202020204" pitchFamily="34" charset="0"/>
                <a:cs typeface="Arial" panose="020B0604020202020204" pitchFamily="34" charset="0"/>
              </a:rPr>
              <a:t>Applying the Theory to Isaac’s Development</a:t>
            </a:r>
            <a:endParaRPr lang="en-US" sz="42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CE40C25-1A60-20F7-5DB7-18DE06CFEB36}"/>
              </a:ext>
            </a:extLst>
          </p:cNvPr>
          <p:cNvSpPr>
            <a:spLocks noGrp="1"/>
          </p:cNvSpPr>
          <p:nvPr>
            <p:ph idx="1"/>
          </p:nvPr>
        </p:nvSpPr>
        <p:spPr>
          <a:xfrm>
            <a:off x="499872" y="1959167"/>
            <a:ext cx="10853928" cy="4625381"/>
          </a:xfrm>
        </p:spPr>
        <p:txBody>
          <a:bodyPr>
            <a:normAutofit fontScale="77500" lnSpcReduction="20000"/>
          </a:bodyPr>
          <a:lstStyle/>
          <a:p>
            <a:pPr marL="0" indent="0">
              <a:buNone/>
            </a:pPr>
            <a:r>
              <a:rPr lang="en-GB" sz="2100" b="1" dirty="0">
                <a:latin typeface="Arial" panose="020B0604020202020204" pitchFamily="34" charset="0"/>
                <a:cs typeface="Arial" panose="020B0604020202020204" pitchFamily="34" charset="0"/>
              </a:rPr>
              <a:t>Emotional and Social Development</a:t>
            </a:r>
          </a:p>
          <a:p>
            <a:r>
              <a:rPr lang="en-GB" sz="2100" dirty="0">
                <a:latin typeface="Arial" panose="020B0604020202020204" pitchFamily="34" charset="0"/>
                <a:cs typeface="Arial" panose="020B0604020202020204" pitchFamily="34" charset="0"/>
              </a:rPr>
              <a:t>Isaac’s separation distress may suggest anxious attachment patterns.</a:t>
            </a:r>
          </a:p>
          <a:p>
            <a:pPr marL="0" indent="0">
              <a:buNone/>
            </a:pPr>
            <a:r>
              <a:rPr lang="en-GB" sz="2100" b="1" dirty="0">
                <a:latin typeface="Arial" panose="020B0604020202020204" pitchFamily="34" charset="0"/>
                <a:cs typeface="Arial" panose="020B0604020202020204" pitchFamily="34" charset="0"/>
              </a:rPr>
              <a:t>Emotional Impact</a:t>
            </a:r>
          </a:p>
          <a:p>
            <a:r>
              <a:rPr lang="en-GB" sz="2100" dirty="0">
                <a:latin typeface="Arial" panose="020B0604020202020204" pitchFamily="34" charset="0"/>
                <a:cs typeface="Arial" panose="020B0604020202020204" pitchFamily="34" charset="0"/>
              </a:rPr>
              <a:t>Fear of separation</a:t>
            </a:r>
          </a:p>
          <a:p>
            <a:r>
              <a:rPr lang="en-GB" sz="2100" dirty="0">
                <a:latin typeface="Arial" panose="020B0604020202020204" pitchFamily="34" charset="0"/>
                <a:cs typeface="Arial" panose="020B0604020202020204" pitchFamily="34" charset="0"/>
              </a:rPr>
              <a:t>Reduced emotional security</a:t>
            </a:r>
          </a:p>
          <a:p>
            <a:r>
              <a:rPr lang="en-GB" sz="2100" dirty="0">
                <a:latin typeface="Arial" panose="020B0604020202020204" pitchFamily="34" charset="0"/>
                <a:cs typeface="Arial" panose="020B0604020202020204" pitchFamily="34" charset="0"/>
              </a:rPr>
              <a:t>Anxiety in unfamiliar situations</a:t>
            </a:r>
          </a:p>
          <a:p>
            <a:r>
              <a:rPr lang="en-GB" sz="2100" dirty="0">
                <a:latin typeface="Arial" panose="020B0604020202020204" pitchFamily="34" charset="0"/>
                <a:cs typeface="Arial" panose="020B0604020202020204" pitchFamily="34" charset="0"/>
              </a:rPr>
              <a:t>Increased dependency on caregiver</a:t>
            </a:r>
          </a:p>
          <a:p>
            <a:pPr marL="0" indent="0">
              <a:buNone/>
            </a:pPr>
            <a:r>
              <a:rPr lang="en-GB" sz="2100" b="1" dirty="0">
                <a:latin typeface="Arial" panose="020B0604020202020204" pitchFamily="34" charset="0"/>
                <a:cs typeface="Arial" panose="020B0604020202020204" pitchFamily="34" charset="0"/>
              </a:rPr>
              <a:t>Social Impact</a:t>
            </a:r>
          </a:p>
          <a:p>
            <a:r>
              <a:rPr lang="en-GB" sz="2100" dirty="0">
                <a:latin typeface="Arial" panose="020B0604020202020204" pitchFamily="34" charset="0"/>
                <a:cs typeface="Arial" panose="020B0604020202020204" pitchFamily="34" charset="0"/>
              </a:rPr>
              <a:t>Avoiding group play</a:t>
            </a:r>
          </a:p>
          <a:p>
            <a:r>
              <a:rPr lang="en-GB" sz="2100" dirty="0">
                <a:latin typeface="Arial" panose="020B0604020202020204" pitchFamily="34" charset="0"/>
                <a:cs typeface="Arial" panose="020B0604020202020204" pitchFamily="34" charset="0"/>
              </a:rPr>
              <a:t>Difficulty trusting others</a:t>
            </a:r>
          </a:p>
          <a:p>
            <a:r>
              <a:rPr lang="en-GB" sz="2100" dirty="0">
                <a:latin typeface="Arial" panose="020B0604020202020204" pitchFamily="34" charset="0"/>
                <a:cs typeface="Arial" panose="020B0604020202020204" pitchFamily="34" charset="0"/>
              </a:rPr>
              <a:t>Reduced confidence with peers</a:t>
            </a:r>
          </a:p>
          <a:p>
            <a:r>
              <a:rPr lang="en-GB" sz="2100" dirty="0">
                <a:latin typeface="Arial" panose="020B0604020202020204" pitchFamily="34" charset="0"/>
                <a:cs typeface="Arial" panose="020B0604020202020204" pitchFamily="34" charset="0"/>
              </a:rPr>
              <a:t>Limited exploration during activities</a:t>
            </a:r>
          </a:p>
          <a:p>
            <a:pPr marL="0" indent="0">
              <a:buNone/>
            </a:pPr>
            <a:r>
              <a:rPr lang="en-GB" sz="2100" dirty="0">
                <a:latin typeface="Arial" panose="020B0604020202020204" pitchFamily="34" charset="0"/>
                <a:cs typeface="Arial" panose="020B0604020202020204" pitchFamily="34" charset="0"/>
              </a:rPr>
              <a:t>According to Bowlby, children use caregivers as a “secure base.” Without consistent emotional security, children may struggle to develop independence. (Bowlby, 1969)</a:t>
            </a:r>
          </a:p>
          <a:p>
            <a:endParaRPr lang="en-GB" sz="2100" dirty="0">
              <a:latin typeface="Arial" panose="020B0604020202020204" pitchFamily="34" charset="0"/>
              <a:cs typeface="Arial" panose="020B0604020202020204" pitchFamily="34" charset="0"/>
            </a:endParaRPr>
          </a:p>
          <a:p>
            <a:pPr marL="0" indent="0">
              <a:buNone/>
            </a:pPr>
            <a:r>
              <a:rPr lang="en-GB" sz="2100" dirty="0">
                <a:latin typeface="Arial" panose="020B0604020202020204" pitchFamily="34" charset="0"/>
                <a:cs typeface="Arial" panose="020B0604020202020204" pitchFamily="34" charset="0"/>
              </a:rPr>
              <a:t>(Bowlby, 1969)</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65698834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70E7E70-5754-D851-D1F5-EC760DAA71F9}"/>
              </a:ext>
            </a:extLst>
          </p:cNvPr>
          <p:cNvSpPr>
            <a:spLocks noGrp="1"/>
          </p:cNvSpPr>
          <p:nvPr>
            <p:ph type="title"/>
          </p:nvPr>
        </p:nvSpPr>
        <p:spPr>
          <a:xfrm>
            <a:off x="838200" y="365125"/>
            <a:ext cx="10515600" cy="1325563"/>
          </a:xfrm>
        </p:spPr>
        <p:txBody>
          <a:bodyPr>
            <a:normAutofit/>
          </a:bodyPr>
          <a:lstStyle/>
          <a:p>
            <a:r>
              <a:rPr lang="en-GB" sz="4200" dirty="0">
                <a:latin typeface="Arial" panose="020B0604020202020204" pitchFamily="34" charset="0"/>
                <a:cs typeface="Arial" panose="020B0604020202020204" pitchFamily="34" charset="0"/>
              </a:rPr>
              <a:t>Language Development and Social Interaction</a:t>
            </a:r>
            <a:endParaRPr lang="en-US" sz="42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D5D92CE-4928-A60C-EC98-15E8D8F82436}"/>
              </a:ext>
            </a:extLst>
          </p:cNvPr>
          <p:cNvSpPr>
            <a:spLocks noGrp="1"/>
          </p:cNvSpPr>
          <p:nvPr>
            <p:ph idx="1"/>
          </p:nvPr>
        </p:nvSpPr>
        <p:spPr>
          <a:xfrm>
            <a:off x="838200" y="1929384"/>
            <a:ext cx="10515600" cy="4251960"/>
          </a:xfrm>
        </p:spPr>
        <p:txBody>
          <a:bodyPr>
            <a:normAutofit/>
          </a:bodyPr>
          <a:lstStyle/>
          <a:p>
            <a:pPr marL="0" indent="0">
              <a:buNone/>
            </a:pPr>
            <a:r>
              <a:rPr lang="en-GB" sz="1700" dirty="0">
                <a:latin typeface="Arial" panose="020B0604020202020204" pitchFamily="34" charset="0"/>
                <a:cs typeface="Arial" panose="020B0604020202020204" pitchFamily="34" charset="0"/>
              </a:rPr>
              <a:t>Isaac also demonstrates delays in language development.</a:t>
            </a:r>
          </a:p>
          <a:p>
            <a:pPr marL="0" indent="0">
              <a:buNone/>
            </a:pPr>
            <a:r>
              <a:rPr lang="en-GB" sz="1700" b="1" dirty="0">
                <a:latin typeface="Arial" panose="020B0604020202020204" pitchFamily="34" charset="0"/>
                <a:cs typeface="Arial" panose="020B0604020202020204" pitchFamily="34" charset="0"/>
              </a:rPr>
              <a:t>Attachment and Communication</a:t>
            </a:r>
          </a:p>
          <a:p>
            <a:r>
              <a:rPr lang="en-GB" sz="1700" dirty="0">
                <a:latin typeface="Arial" panose="020B0604020202020204" pitchFamily="34" charset="0"/>
                <a:cs typeface="Arial" panose="020B0604020202020204" pitchFamily="34" charset="0"/>
              </a:rPr>
              <a:t>Secure relationships support:</a:t>
            </a:r>
          </a:p>
          <a:p>
            <a:r>
              <a:rPr lang="en-GB" sz="1700" dirty="0">
                <a:latin typeface="Arial" panose="020B0604020202020204" pitchFamily="34" charset="0"/>
                <a:cs typeface="Arial" panose="020B0604020202020204" pitchFamily="34" charset="0"/>
              </a:rPr>
              <a:t>conversation</a:t>
            </a:r>
          </a:p>
          <a:p>
            <a:r>
              <a:rPr lang="en-GB" sz="1700" dirty="0">
                <a:latin typeface="Arial" panose="020B0604020202020204" pitchFamily="34" charset="0"/>
                <a:cs typeface="Arial" panose="020B0604020202020204" pitchFamily="34" charset="0"/>
              </a:rPr>
              <a:t>play interaction</a:t>
            </a:r>
          </a:p>
          <a:p>
            <a:r>
              <a:rPr lang="en-GB" sz="1700" dirty="0">
                <a:latin typeface="Arial" panose="020B0604020202020204" pitchFamily="34" charset="0"/>
                <a:cs typeface="Arial" panose="020B0604020202020204" pitchFamily="34" charset="0"/>
              </a:rPr>
              <a:t>emotional expression</a:t>
            </a:r>
          </a:p>
          <a:p>
            <a:r>
              <a:rPr lang="en-GB" sz="1700" dirty="0">
                <a:latin typeface="Arial" panose="020B0604020202020204" pitchFamily="34" charset="0"/>
                <a:cs typeface="Arial" panose="020B0604020202020204" pitchFamily="34" charset="0"/>
              </a:rPr>
              <a:t>vocabulary development</a:t>
            </a:r>
          </a:p>
          <a:p>
            <a:r>
              <a:rPr lang="en-GB" sz="1700" dirty="0">
                <a:latin typeface="Arial" panose="020B0604020202020204" pitchFamily="34" charset="0"/>
                <a:cs typeface="Arial" panose="020B0604020202020204" pitchFamily="34" charset="0"/>
              </a:rPr>
              <a:t>Limited social interaction and emotional withdrawal may reduce opportunities for communication practice.</a:t>
            </a:r>
          </a:p>
          <a:p>
            <a:pPr marL="0" indent="0">
              <a:buNone/>
            </a:pPr>
            <a:r>
              <a:rPr lang="en-GB" sz="1700" dirty="0">
                <a:latin typeface="Arial" panose="020B0604020202020204" pitchFamily="34" charset="0"/>
                <a:cs typeface="Arial" panose="020B0604020202020204" pitchFamily="34" charset="0"/>
              </a:rPr>
              <a:t>Maternal depression can also reduce responsive communication between parent and child, affecting language acquisition. (Murray et al., 1996)</a:t>
            </a:r>
          </a:p>
          <a:p>
            <a:pPr marL="0" indent="0">
              <a:buNone/>
            </a:pPr>
            <a:endParaRPr lang="en-GB" sz="1700" dirty="0">
              <a:latin typeface="Arial" panose="020B0604020202020204" pitchFamily="34" charset="0"/>
              <a:cs typeface="Arial" panose="020B0604020202020204" pitchFamily="34" charset="0"/>
            </a:endParaRPr>
          </a:p>
          <a:p>
            <a:pPr marL="0" indent="0">
              <a:buNone/>
            </a:pPr>
            <a:r>
              <a:rPr lang="en-GB" sz="1700" dirty="0">
                <a:latin typeface="Arial" panose="020B0604020202020204" pitchFamily="34" charset="0"/>
                <a:cs typeface="Arial" panose="020B0604020202020204" pitchFamily="34" charset="0"/>
              </a:rPr>
              <a:t>(Murray et al., 1996)</a:t>
            </a:r>
          </a:p>
          <a:p>
            <a:endParaRPr lang="en-US" sz="1700" dirty="0"/>
          </a:p>
        </p:txBody>
      </p:sp>
    </p:spTree>
    <p:extLst>
      <p:ext uri="{BB962C8B-B14F-4D97-AF65-F5344CB8AC3E}">
        <p14:creationId xmlns:p14="http://schemas.microsoft.com/office/powerpoint/2010/main" val="2949009822"/>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16E2B3-44FC-D4D2-F687-800DB7E2E217}"/>
              </a:ext>
            </a:extLst>
          </p:cNvPr>
          <p:cNvSpPr>
            <a:spLocks noGrp="1"/>
          </p:cNvSpPr>
          <p:nvPr>
            <p:ph type="title"/>
          </p:nvPr>
        </p:nvSpPr>
        <p:spPr>
          <a:xfrm>
            <a:off x="838200" y="365125"/>
            <a:ext cx="10515600" cy="1325563"/>
          </a:xfrm>
        </p:spPr>
        <p:txBody>
          <a:bodyPr>
            <a:normAutofit/>
          </a:bodyPr>
          <a:lstStyle/>
          <a:p>
            <a:r>
              <a:rPr lang="en-GB" sz="5400" dirty="0">
                <a:latin typeface="Arial" panose="020B0604020202020204" pitchFamily="34" charset="0"/>
                <a:cs typeface="Arial" panose="020B0604020202020204" pitchFamily="34" charset="0"/>
              </a:rPr>
              <a:t>Nature and Nurture</a:t>
            </a:r>
            <a:endParaRPr lang="en-US" sz="54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94844B42-4E46-68D9-23C1-591717F03F2F}"/>
              </a:ext>
            </a:extLst>
          </p:cNvPr>
          <p:cNvSpPr>
            <a:spLocks noGrp="1"/>
          </p:cNvSpPr>
          <p:nvPr>
            <p:ph idx="1"/>
          </p:nvPr>
        </p:nvSpPr>
        <p:spPr>
          <a:xfrm>
            <a:off x="323046" y="1827452"/>
            <a:ext cx="10515600" cy="4234773"/>
          </a:xfrm>
        </p:spPr>
        <p:txBody>
          <a:bodyPr>
            <a:noAutofit/>
          </a:bodyPr>
          <a:lstStyle/>
          <a:p>
            <a:pPr marL="0" indent="0">
              <a:buNone/>
            </a:pPr>
            <a:r>
              <a:rPr lang="en-GB" sz="2400" b="1" dirty="0">
                <a:latin typeface="Arial" panose="020B0604020202020204" pitchFamily="34" charset="0"/>
                <a:cs typeface="Arial" panose="020B0604020202020204" pitchFamily="34" charset="0"/>
              </a:rPr>
              <a:t>Biological and Environmental Influences</a:t>
            </a:r>
          </a:p>
          <a:p>
            <a:pPr marL="0" indent="0">
              <a:buNone/>
            </a:pPr>
            <a:r>
              <a:rPr lang="en-GB" sz="2400" b="1" dirty="0">
                <a:latin typeface="Arial" panose="020B0604020202020204" pitchFamily="34" charset="0"/>
                <a:cs typeface="Arial" panose="020B0604020202020204" pitchFamily="34" charset="0"/>
              </a:rPr>
              <a:t>Nature (Biological)</a:t>
            </a:r>
          </a:p>
          <a:p>
            <a:pPr marL="0" indent="0">
              <a:buNone/>
            </a:pPr>
            <a:r>
              <a:rPr lang="en-GB" sz="2400" b="1" dirty="0">
                <a:latin typeface="Arial" panose="020B0604020202020204" pitchFamily="34" charset="0"/>
                <a:cs typeface="Arial" panose="020B0604020202020204" pitchFamily="34" charset="0"/>
              </a:rPr>
              <a:t>• </a:t>
            </a:r>
            <a:r>
              <a:rPr lang="en-GB" sz="2400" dirty="0">
                <a:latin typeface="Arial" panose="020B0604020202020204" pitchFamily="34" charset="0"/>
                <a:cs typeface="Arial" panose="020B0604020202020204" pitchFamily="34" charset="0"/>
              </a:rPr>
              <a:t>Temperament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Emotional sensitivity</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Brain development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Stress response system</a:t>
            </a:r>
          </a:p>
          <a:p>
            <a:pPr marL="0" indent="0">
              <a:buNone/>
            </a:pPr>
            <a:r>
              <a:rPr lang="en-US" sz="2400" b="1" dirty="0">
                <a:latin typeface="Arial" panose="020B0604020202020204" pitchFamily="34" charset="0"/>
                <a:cs typeface="Arial" panose="020B0604020202020204" pitchFamily="34" charset="0"/>
              </a:rPr>
              <a:t>Nurture (Environmental)</a:t>
            </a:r>
          </a:p>
          <a:p>
            <a:pPr marL="0" indent="0">
              <a:buNone/>
            </a:pPr>
            <a:r>
              <a:rPr lang="en-US" sz="2400" dirty="0">
                <a:latin typeface="Arial" panose="020B0604020202020204" pitchFamily="34" charset="0"/>
                <a:cs typeface="Arial" panose="020B0604020202020204" pitchFamily="34" charset="0"/>
              </a:rPr>
              <a:t>• Postnatal depression</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Disrupted childcare</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Relocation stress</a:t>
            </a:r>
            <a:br>
              <a:rPr lang="en-US" sz="2400" dirty="0">
                <a:latin typeface="Arial" panose="020B0604020202020204" pitchFamily="34" charset="0"/>
                <a:cs typeface="Arial" panose="020B0604020202020204" pitchFamily="34" charset="0"/>
              </a:rPr>
            </a:br>
            <a:r>
              <a:rPr lang="en-US" sz="2400" dirty="0">
                <a:latin typeface="Arial" panose="020B0604020202020204" pitchFamily="34" charset="0"/>
                <a:cs typeface="Arial" panose="020B0604020202020204" pitchFamily="34" charset="0"/>
              </a:rPr>
              <a:t>• Limited social support</a:t>
            </a:r>
          </a:p>
          <a:p>
            <a:pPr marL="0" indent="0">
              <a:buNone/>
            </a:pPr>
            <a:endParaRPr lang="en-US" sz="1200" dirty="0"/>
          </a:p>
        </p:txBody>
      </p:sp>
      <p:sp>
        <p:nvSpPr>
          <p:cNvPr id="4" name="Wave 3">
            <a:extLst>
              <a:ext uri="{FF2B5EF4-FFF2-40B4-BE49-F238E27FC236}">
                <a16:creationId xmlns:a16="http://schemas.microsoft.com/office/drawing/2014/main" id="{5FA3B78B-7B16-94A2-E81E-5727EDBB9FC0}"/>
              </a:ext>
            </a:extLst>
          </p:cNvPr>
          <p:cNvSpPr/>
          <p:nvPr/>
        </p:nvSpPr>
        <p:spPr>
          <a:xfrm>
            <a:off x="5656697" y="3368061"/>
            <a:ext cx="5857102" cy="2066050"/>
          </a:xfrm>
          <a:prstGeom prst="wave">
            <a:avLst/>
          </a:prstGeom>
          <a:solidFill>
            <a:srgbClr val="FF0000"/>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Key Point</a:t>
            </a:r>
          </a:p>
          <a:p>
            <a:r>
              <a:rPr lang="en-GB" dirty="0">
                <a:latin typeface="Arial" panose="020B0604020202020204" pitchFamily="34" charset="0"/>
                <a:cs typeface="Arial" panose="020B0604020202020204" pitchFamily="34" charset="0"/>
              </a:rPr>
              <a:t>Environmental influences appear more significant in Isaac’s development.</a:t>
            </a:r>
          </a:p>
        </p:txBody>
      </p:sp>
    </p:spTree>
    <p:extLst>
      <p:ext uri="{BB962C8B-B14F-4D97-AF65-F5344CB8AC3E}">
        <p14:creationId xmlns:p14="http://schemas.microsoft.com/office/powerpoint/2010/main" val="25420769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 calcmode="lin" valueType="num">
                                      <p:cBhvr additive="base">
                                        <p:cTn id="7" dur="500" fill="hold"/>
                                        <p:tgtEl>
                                          <p:spTgt spid="4"/>
                                        </p:tgtEl>
                                        <p:attrNameLst>
                                          <p:attrName>ppt_x</p:attrName>
                                        </p:attrNameLst>
                                      </p:cBhvr>
                                      <p:tavLst>
                                        <p:tav tm="0">
                                          <p:val>
                                            <p:strVal val="#ppt_x"/>
                                          </p:val>
                                        </p:tav>
                                        <p:tav tm="100000">
                                          <p:val>
                                            <p:strVal val="#ppt_x"/>
                                          </p:val>
                                        </p:tav>
                                      </p:tavLst>
                                    </p:anim>
                                    <p:anim calcmode="lin" valueType="num">
                                      <p:cBhvr additive="base">
                                        <p:cTn id="8" dur="500" fill="hold"/>
                                        <p:tgtEl>
                                          <p:spTgt spid="4"/>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animBg="1"/>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36B8EF6-0F55-0517-0000-23CD657B14CB}"/>
              </a:ext>
            </a:extLst>
          </p:cNvPr>
          <p:cNvSpPr>
            <a:spLocks noGrp="1"/>
          </p:cNvSpPr>
          <p:nvPr>
            <p:ph type="title"/>
          </p:nvPr>
        </p:nvSpPr>
        <p:spPr>
          <a:xfrm>
            <a:off x="838200" y="365125"/>
            <a:ext cx="10515600" cy="1325563"/>
          </a:xfrm>
        </p:spPr>
        <p:txBody>
          <a:bodyPr>
            <a:normAutofit/>
          </a:bodyPr>
          <a:lstStyle/>
          <a:p>
            <a:r>
              <a:rPr lang="en-GB" sz="4200" dirty="0">
                <a:latin typeface="Arial" panose="020B0604020202020204" pitchFamily="34" charset="0"/>
                <a:cs typeface="Arial" panose="020B0604020202020204" pitchFamily="34" charset="0"/>
              </a:rPr>
              <a:t>Impact of Maternal Mental Health and Transitions</a:t>
            </a:r>
            <a:endParaRPr lang="en-US" sz="42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DDCDA56-E083-2077-1A09-8BE750F9219F}"/>
              </a:ext>
            </a:extLst>
          </p:cNvPr>
          <p:cNvSpPr>
            <a:spLocks noGrp="1"/>
          </p:cNvSpPr>
          <p:nvPr>
            <p:ph idx="1"/>
          </p:nvPr>
        </p:nvSpPr>
        <p:spPr>
          <a:xfrm>
            <a:off x="838200" y="1929384"/>
            <a:ext cx="10515600" cy="4251960"/>
          </a:xfrm>
        </p:spPr>
        <p:txBody>
          <a:bodyPr>
            <a:normAutofit/>
          </a:bodyPr>
          <a:lstStyle/>
          <a:p>
            <a:pPr marL="0" indent="0">
              <a:buNone/>
            </a:pPr>
            <a:r>
              <a:rPr lang="en-GB" sz="1900" dirty="0">
                <a:latin typeface="Arial" panose="020B0604020202020204" pitchFamily="34" charset="0"/>
                <a:cs typeface="Arial" panose="020B0604020202020204" pitchFamily="34" charset="0"/>
              </a:rPr>
              <a:t>Isaac’s mother experiences post-natal depression, which may affect emotional availability and responsiveness.</a:t>
            </a:r>
          </a:p>
          <a:p>
            <a:pPr marL="0" indent="0">
              <a:buNone/>
            </a:pPr>
            <a:r>
              <a:rPr lang="en-GB" sz="1900" b="1" dirty="0">
                <a:latin typeface="Arial" panose="020B0604020202020204" pitchFamily="34" charset="0"/>
                <a:cs typeface="Arial" panose="020B0604020202020204" pitchFamily="34" charset="0"/>
              </a:rPr>
              <a:t>Possible Effects on Isaac</a:t>
            </a:r>
          </a:p>
          <a:p>
            <a:r>
              <a:rPr lang="en-GB" sz="1900" dirty="0">
                <a:latin typeface="Arial" panose="020B0604020202020204" pitchFamily="34" charset="0"/>
                <a:cs typeface="Arial" panose="020B0604020202020204" pitchFamily="34" charset="0"/>
              </a:rPr>
              <a:t>reduced reassurance and emotional responsiveness</a:t>
            </a:r>
          </a:p>
          <a:p>
            <a:r>
              <a:rPr lang="en-GB" sz="1900" dirty="0">
                <a:latin typeface="Arial" panose="020B0604020202020204" pitchFamily="34" charset="0"/>
                <a:cs typeface="Arial" panose="020B0604020202020204" pitchFamily="34" charset="0"/>
              </a:rPr>
              <a:t>increased anxiety and clinginess</a:t>
            </a:r>
          </a:p>
          <a:p>
            <a:r>
              <a:rPr lang="en-GB" sz="1900" dirty="0">
                <a:latin typeface="Arial" panose="020B0604020202020204" pitchFamily="34" charset="0"/>
                <a:cs typeface="Arial" panose="020B0604020202020204" pitchFamily="34" charset="0"/>
              </a:rPr>
              <a:t>fewer opportunities for language interaction</a:t>
            </a:r>
          </a:p>
          <a:p>
            <a:r>
              <a:rPr lang="en-GB" sz="1900" dirty="0">
                <a:latin typeface="Arial" panose="020B0604020202020204" pitchFamily="34" charset="0"/>
                <a:cs typeface="Arial" panose="020B0604020202020204" pitchFamily="34" charset="0"/>
              </a:rPr>
              <a:t>emotional insecurity</a:t>
            </a:r>
          </a:p>
          <a:p>
            <a:pPr marL="0" indent="0">
              <a:buNone/>
            </a:pPr>
            <a:r>
              <a:rPr lang="en-GB" sz="1900" dirty="0">
                <a:latin typeface="Arial" panose="020B0604020202020204" pitchFamily="34" charset="0"/>
                <a:cs typeface="Arial" panose="020B0604020202020204" pitchFamily="34" charset="0"/>
              </a:rPr>
              <a:t>The family’s recent move to London may also have affected Isaac’s sense of stability. Repeated transitions and disrupted childcare arrangements can make it difficult for young children to build trusting relationships and consistent routines.</a:t>
            </a:r>
          </a:p>
          <a:p>
            <a:pPr marL="0" indent="0">
              <a:buNone/>
            </a:pPr>
            <a:r>
              <a:rPr lang="en-GB" sz="1900" dirty="0">
                <a:latin typeface="Arial" panose="020B0604020202020204" pitchFamily="34" charset="0"/>
                <a:cs typeface="Arial" panose="020B0604020202020204" pitchFamily="34" charset="0"/>
              </a:rPr>
              <a:t>Children benefit from predictable environments, especially during early developmental stages.</a:t>
            </a:r>
          </a:p>
          <a:p>
            <a:endParaRPr lang="en-US" sz="19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044548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par>
                    <p:cTn id="31" fill="hold">
                      <p:stCondLst>
                        <p:cond delay="indefinite"/>
                      </p:stCondLst>
                      <p:childTnLst>
                        <p:par>
                          <p:cTn id="32" fill="hold">
                            <p:stCondLst>
                              <p:cond delay="0"/>
                            </p:stCondLst>
                            <p:childTnLst>
                              <p:par>
                                <p:cTn id="33" presetID="1" presetClass="entr" presetSubtype="0" fill="hold" grpId="0" nodeType="clickEffect">
                                  <p:stCondLst>
                                    <p:cond delay="0"/>
                                  </p:stCondLst>
                                  <p:childTnLst>
                                    <p:set>
                                      <p:cBhvr>
                                        <p:cTn id="34" dur="1" fill="hold">
                                          <p:stCondLst>
                                            <p:cond delay="0"/>
                                          </p:stCondLst>
                                        </p:cTn>
                                        <p:tgtEl>
                                          <p:spTgt spid="3">
                                            <p:txEl>
                                              <p:pRg st="7" end="7"/>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712B3B-758D-DE52-DF71-6FF6814367DD}"/>
              </a:ext>
            </a:extLst>
          </p:cNvPr>
          <p:cNvSpPr>
            <a:spLocks noGrp="1"/>
          </p:cNvSpPr>
          <p:nvPr>
            <p:ph type="title"/>
          </p:nvPr>
        </p:nvSpPr>
        <p:spPr>
          <a:xfrm>
            <a:off x="2605217" y="-81906"/>
            <a:ext cx="10515600" cy="1325563"/>
          </a:xfrm>
        </p:spPr>
        <p:txBody>
          <a:bodyPr/>
          <a:lstStyle/>
          <a:p>
            <a:r>
              <a:rPr lang="en-GB" dirty="0">
                <a:latin typeface="Arial" panose="020B0604020202020204" pitchFamily="34" charset="0"/>
                <a:cs typeface="Arial" panose="020B0604020202020204" pitchFamily="34" charset="0"/>
              </a:rPr>
              <a:t>Support Plan for Isaac</a:t>
            </a:r>
            <a:endParaRPr lang="en-US" dirty="0">
              <a:latin typeface="Arial" panose="020B0604020202020204" pitchFamily="34" charset="0"/>
              <a:cs typeface="Arial" panose="020B0604020202020204" pitchFamily="34" charset="0"/>
            </a:endParaRPr>
          </a:p>
        </p:txBody>
      </p:sp>
      <p:sp>
        <p:nvSpPr>
          <p:cNvPr id="5" name="Rounded Rectangle 4">
            <a:extLst>
              <a:ext uri="{FF2B5EF4-FFF2-40B4-BE49-F238E27FC236}">
                <a16:creationId xmlns:a16="http://schemas.microsoft.com/office/drawing/2014/main" id="{F5805C91-C588-DC5E-053B-1AF2C6B9D3EB}"/>
              </a:ext>
            </a:extLst>
          </p:cNvPr>
          <p:cNvSpPr/>
          <p:nvPr/>
        </p:nvSpPr>
        <p:spPr>
          <a:xfrm>
            <a:off x="5797419" y="1579282"/>
            <a:ext cx="3842952" cy="1495168"/>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Language-Rich Environment</a:t>
            </a:r>
          </a:p>
          <a:p>
            <a:r>
              <a:rPr lang="en-GB" dirty="0">
                <a:latin typeface="Arial" panose="020B0604020202020204" pitchFamily="34" charset="0"/>
                <a:cs typeface="Arial" panose="020B0604020202020204" pitchFamily="34" charset="0"/>
              </a:rPr>
              <a:t>• Storytelling and role play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Small group conversations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Visual prompts and picture cards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Turn-taking activities</a:t>
            </a:r>
          </a:p>
        </p:txBody>
      </p:sp>
      <p:sp>
        <p:nvSpPr>
          <p:cNvPr id="8" name="Rounded Rectangle 7">
            <a:extLst>
              <a:ext uri="{FF2B5EF4-FFF2-40B4-BE49-F238E27FC236}">
                <a16:creationId xmlns:a16="http://schemas.microsoft.com/office/drawing/2014/main" id="{3FE88E80-6AA5-AEF5-5063-EF8C9DAC3167}"/>
              </a:ext>
            </a:extLst>
          </p:cNvPr>
          <p:cNvSpPr/>
          <p:nvPr/>
        </p:nvSpPr>
        <p:spPr>
          <a:xfrm>
            <a:off x="1849293" y="1461541"/>
            <a:ext cx="3410465" cy="1661934"/>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Attachment-Based Support</a:t>
            </a:r>
          </a:p>
          <a:p>
            <a:r>
              <a:rPr lang="en-GB" dirty="0">
                <a:latin typeface="Arial" panose="020B0604020202020204" pitchFamily="34" charset="0"/>
                <a:cs typeface="Arial" panose="020B0604020202020204" pitchFamily="34" charset="0"/>
              </a:rPr>
              <a:t>• Consistent key worker (secure base)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Predictable daily routines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Gradual separation support</a:t>
            </a:r>
          </a:p>
        </p:txBody>
      </p:sp>
      <p:sp>
        <p:nvSpPr>
          <p:cNvPr id="9" name="Round Diagonal Corner of Rectangle 8">
            <a:extLst>
              <a:ext uri="{FF2B5EF4-FFF2-40B4-BE49-F238E27FC236}">
                <a16:creationId xmlns:a16="http://schemas.microsoft.com/office/drawing/2014/main" id="{40EE2CA8-E199-49DC-34ED-3ACD4DDC669D}"/>
              </a:ext>
            </a:extLst>
          </p:cNvPr>
          <p:cNvSpPr/>
          <p:nvPr/>
        </p:nvSpPr>
        <p:spPr>
          <a:xfrm>
            <a:off x="1324131" y="4802593"/>
            <a:ext cx="7871254" cy="1519881"/>
          </a:xfrm>
          <a:prstGeom prst="round2Diag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Why This Helps</a:t>
            </a:r>
          </a:p>
          <a:p>
            <a:r>
              <a:rPr lang="en-GB" dirty="0">
                <a:latin typeface="Arial" panose="020B0604020202020204" pitchFamily="34" charset="0"/>
                <a:cs typeface="Arial" panose="020B0604020202020204" pitchFamily="34" charset="0"/>
              </a:rPr>
              <a:t>These strategies support emotional security, communication, and confidence (Oates, 2017).</a:t>
            </a:r>
          </a:p>
        </p:txBody>
      </p:sp>
      <p:pic>
        <p:nvPicPr>
          <p:cNvPr id="11" name="Graphic 10" descr="Professor female outline">
            <a:extLst>
              <a:ext uri="{FF2B5EF4-FFF2-40B4-BE49-F238E27FC236}">
                <a16:creationId xmlns:a16="http://schemas.microsoft.com/office/drawing/2014/main" id="{B34DE30E-9B76-3475-F3FF-89432DB93DA4}"/>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87360" y="646092"/>
            <a:ext cx="1661933" cy="1661933"/>
          </a:xfrm>
          <a:prstGeom prst="rect">
            <a:avLst/>
          </a:prstGeom>
        </p:spPr>
      </p:pic>
      <p:pic>
        <p:nvPicPr>
          <p:cNvPr id="13" name="Graphic 12" descr="Books with solid fill">
            <a:extLst>
              <a:ext uri="{FF2B5EF4-FFF2-40B4-BE49-F238E27FC236}">
                <a16:creationId xmlns:a16="http://schemas.microsoft.com/office/drawing/2014/main" id="{92663E48-8E9D-4A46-9CC5-23144C3A65EA}"/>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9640371" y="1053059"/>
            <a:ext cx="1935812" cy="1935812"/>
          </a:xfrm>
          <a:prstGeom prst="rect">
            <a:avLst/>
          </a:prstGeom>
        </p:spPr>
      </p:pic>
      <p:pic>
        <p:nvPicPr>
          <p:cNvPr id="15" name="Graphic 14" descr="Lotus Flower outline">
            <a:extLst>
              <a:ext uri="{FF2B5EF4-FFF2-40B4-BE49-F238E27FC236}">
                <a16:creationId xmlns:a16="http://schemas.microsoft.com/office/drawing/2014/main" id="{9D2AE6CD-2589-7745-042C-423B84D87D2C}"/>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4356392" y="2971800"/>
            <a:ext cx="1871272" cy="1871272"/>
          </a:xfrm>
          <a:prstGeom prst="rect">
            <a:avLst/>
          </a:prstGeom>
        </p:spPr>
      </p:pic>
    </p:spTree>
    <p:extLst>
      <p:ext uri="{BB962C8B-B14F-4D97-AF65-F5344CB8AC3E}">
        <p14:creationId xmlns:p14="http://schemas.microsoft.com/office/powerpoint/2010/main" val="266043409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11"/>
                                        </p:tgtEl>
                                        <p:attrNameLst>
                                          <p:attrName>style.visibility</p:attrName>
                                        </p:attrNameLst>
                                      </p:cBhvr>
                                      <p:to>
                                        <p:strVal val="visible"/>
                                      </p:to>
                                    </p:set>
                                    <p:animEffect transition="in" filter="dissolve">
                                      <p:cBhvr>
                                        <p:cTn id="7" dur="500"/>
                                        <p:tgtEl>
                                          <p:spTgt spid="11"/>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 calcmode="lin" valueType="num">
                                      <p:cBhvr additive="base">
                                        <p:cTn id="12" dur="500" fill="hold"/>
                                        <p:tgtEl>
                                          <p:spTgt spid="8"/>
                                        </p:tgtEl>
                                        <p:attrNameLst>
                                          <p:attrName>ppt_x</p:attrName>
                                        </p:attrNameLst>
                                      </p:cBhvr>
                                      <p:tavLst>
                                        <p:tav tm="0">
                                          <p:val>
                                            <p:strVal val="#ppt_x"/>
                                          </p:val>
                                        </p:tav>
                                        <p:tav tm="100000">
                                          <p:val>
                                            <p:strVal val="#ppt_x"/>
                                          </p:val>
                                        </p:tav>
                                      </p:tavLst>
                                    </p:anim>
                                    <p:anim calcmode="lin" valueType="num">
                                      <p:cBhvr additive="base">
                                        <p:cTn id="13"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3"/>
                                        </p:tgtEl>
                                        <p:attrNameLst>
                                          <p:attrName>style.visibility</p:attrName>
                                        </p:attrNameLst>
                                      </p:cBhvr>
                                      <p:to>
                                        <p:strVal val="visible"/>
                                      </p:to>
                                    </p:set>
                                    <p:animEffect transition="in" filter="dissolve">
                                      <p:cBhvr>
                                        <p:cTn id="18" dur="500"/>
                                        <p:tgtEl>
                                          <p:spTgt spid="13"/>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5"/>
                                        </p:tgtEl>
                                        <p:attrNameLst>
                                          <p:attrName>style.visibility</p:attrName>
                                        </p:attrNameLst>
                                      </p:cBhvr>
                                      <p:to>
                                        <p:strVal val="visible"/>
                                      </p:to>
                                    </p:set>
                                    <p:animEffect transition="in" filter="dissolve">
                                      <p:cBhvr>
                                        <p:cTn id="29" dur="500"/>
                                        <p:tgtEl>
                                          <p:spTgt spid="15"/>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9"/>
                                        </p:tgtEl>
                                        <p:attrNameLst>
                                          <p:attrName>style.visibility</p:attrName>
                                        </p:attrNameLst>
                                      </p:cBhvr>
                                      <p:to>
                                        <p:strVal val="visible"/>
                                      </p:to>
                                    </p:set>
                                    <p:anim calcmode="lin" valueType="num">
                                      <p:cBhvr additive="base">
                                        <p:cTn id="34" dur="500" fill="hold"/>
                                        <p:tgtEl>
                                          <p:spTgt spid="9"/>
                                        </p:tgtEl>
                                        <p:attrNameLst>
                                          <p:attrName>ppt_x</p:attrName>
                                        </p:attrNameLst>
                                      </p:cBhvr>
                                      <p:tavLst>
                                        <p:tav tm="0">
                                          <p:val>
                                            <p:strVal val="#ppt_x"/>
                                          </p:val>
                                        </p:tav>
                                        <p:tav tm="100000">
                                          <p:val>
                                            <p:strVal val="#ppt_x"/>
                                          </p:val>
                                        </p:tav>
                                      </p:tavLst>
                                    </p:anim>
                                    <p:anim calcmode="lin" valueType="num">
                                      <p:cBhvr additive="base">
                                        <p:cTn id="35" dur="500" fill="hold"/>
                                        <p:tgtEl>
                                          <p:spTgt spid="9"/>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8" grpId="0" animBg="1"/>
      <p:bldP spid="9" grpId="0" animBg="1"/>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2A62A87-8E63-A2E4-7662-FC01AA9E0320}"/>
              </a:ext>
            </a:extLst>
          </p:cNvPr>
          <p:cNvSpPr>
            <a:spLocks noGrp="1"/>
          </p:cNvSpPr>
          <p:nvPr>
            <p:ph type="title"/>
          </p:nvPr>
        </p:nvSpPr>
        <p:spPr>
          <a:xfrm>
            <a:off x="3015048" y="0"/>
            <a:ext cx="10515600" cy="1325563"/>
          </a:xfrm>
        </p:spPr>
        <p:txBody>
          <a:bodyPr/>
          <a:lstStyle/>
          <a:p>
            <a:r>
              <a:rPr lang="en-US" dirty="0"/>
              <a:t>Support Plan for Isaac</a:t>
            </a:r>
          </a:p>
        </p:txBody>
      </p:sp>
      <p:sp>
        <p:nvSpPr>
          <p:cNvPr id="5" name="Rounded Rectangle 4">
            <a:extLst>
              <a:ext uri="{FF2B5EF4-FFF2-40B4-BE49-F238E27FC236}">
                <a16:creationId xmlns:a16="http://schemas.microsoft.com/office/drawing/2014/main" id="{E6C2E94C-13A6-17D9-F79E-F81C5CCD8AF0}"/>
              </a:ext>
            </a:extLst>
          </p:cNvPr>
          <p:cNvSpPr/>
          <p:nvPr/>
        </p:nvSpPr>
        <p:spPr>
          <a:xfrm>
            <a:off x="1650945" y="1675697"/>
            <a:ext cx="5152767" cy="1569308"/>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Play-Based Learning</a:t>
            </a:r>
          </a:p>
          <a:p>
            <a:r>
              <a:rPr lang="en-GB" dirty="0">
                <a:latin typeface="Arial" panose="020B0604020202020204" pitchFamily="34" charset="0"/>
                <a:cs typeface="Arial" panose="020B0604020202020204" pitchFamily="34" charset="0"/>
              </a:rPr>
              <a:t>• Structured social play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Child-led activities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Cooperative peer tasks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Sensory play for emotional expression</a:t>
            </a:r>
          </a:p>
        </p:txBody>
      </p:sp>
      <p:sp>
        <p:nvSpPr>
          <p:cNvPr id="6" name="Rounded Rectangle 5">
            <a:extLst>
              <a:ext uri="{FF2B5EF4-FFF2-40B4-BE49-F238E27FC236}">
                <a16:creationId xmlns:a16="http://schemas.microsoft.com/office/drawing/2014/main" id="{203C29C6-8307-65F9-11A1-70B3E8546943}"/>
              </a:ext>
            </a:extLst>
          </p:cNvPr>
          <p:cNvSpPr/>
          <p:nvPr/>
        </p:nvSpPr>
        <p:spPr>
          <a:xfrm>
            <a:off x="6953614" y="2078694"/>
            <a:ext cx="3410465" cy="1816443"/>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Emotional Regulation</a:t>
            </a:r>
          </a:p>
          <a:p>
            <a:r>
              <a:rPr lang="en-GB" dirty="0">
                <a:latin typeface="Arial" panose="020B0604020202020204" pitchFamily="34" charset="0"/>
                <a:cs typeface="Arial" panose="020B0604020202020204" pitchFamily="34" charset="0"/>
              </a:rPr>
              <a:t>• Emotion cards and visuals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Calm spaces in setting</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Positive reinforcement</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Breathing/calming strategies</a:t>
            </a:r>
          </a:p>
          <a:p>
            <a:endParaRPr lang="en-GB" dirty="0"/>
          </a:p>
        </p:txBody>
      </p:sp>
      <p:sp>
        <p:nvSpPr>
          <p:cNvPr id="7" name="Rounded Rectangle 6">
            <a:extLst>
              <a:ext uri="{FF2B5EF4-FFF2-40B4-BE49-F238E27FC236}">
                <a16:creationId xmlns:a16="http://schemas.microsoft.com/office/drawing/2014/main" id="{C6CCAE92-2A93-8FA6-3249-6445DEABCBE2}"/>
              </a:ext>
            </a:extLst>
          </p:cNvPr>
          <p:cNvSpPr/>
          <p:nvPr/>
        </p:nvSpPr>
        <p:spPr>
          <a:xfrm>
            <a:off x="2163749" y="4189751"/>
            <a:ext cx="4127157" cy="1756787"/>
          </a:xfrm>
          <a:prstGeom prst="roundRect">
            <a:avLst/>
          </a:prstGeom>
          <a:solidFill>
            <a:schemeClr val="accent1">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r>
              <a:rPr lang="en-GB" b="1" dirty="0">
                <a:latin typeface="Arial" panose="020B0604020202020204" pitchFamily="34" charset="0"/>
                <a:cs typeface="Arial" panose="020B0604020202020204" pitchFamily="34" charset="0"/>
              </a:rPr>
              <a:t>Parent Support</a:t>
            </a:r>
          </a:p>
          <a:p>
            <a:r>
              <a:rPr lang="en-GB" dirty="0">
                <a:latin typeface="Arial" panose="020B0604020202020204" pitchFamily="34" charset="0"/>
                <a:cs typeface="Arial" panose="020B0604020202020204" pitchFamily="34" charset="0"/>
              </a:rPr>
              <a:t>• Mental health support for mother</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Parenting groups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Confidence-building support</a:t>
            </a:r>
          </a:p>
        </p:txBody>
      </p:sp>
      <p:pic>
        <p:nvPicPr>
          <p:cNvPr id="9" name="Graphic 8" descr="Stuffed Toy outline">
            <a:extLst>
              <a:ext uri="{FF2B5EF4-FFF2-40B4-BE49-F238E27FC236}">
                <a16:creationId xmlns:a16="http://schemas.microsoft.com/office/drawing/2014/main" id="{11BD8EE4-EFCA-6594-97C3-7A80730191EB}"/>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1165" y="1002592"/>
            <a:ext cx="1929984" cy="1929984"/>
          </a:xfrm>
          <a:prstGeom prst="rect">
            <a:avLst/>
          </a:prstGeom>
        </p:spPr>
      </p:pic>
      <p:pic>
        <p:nvPicPr>
          <p:cNvPr id="11" name="Graphic 10" descr="Funny face outline outline">
            <a:extLst>
              <a:ext uri="{FF2B5EF4-FFF2-40B4-BE49-F238E27FC236}">
                <a16:creationId xmlns:a16="http://schemas.microsoft.com/office/drawing/2014/main" id="{63E1A3C0-2A8A-3575-60A6-B088CC72B3E4}"/>
              </a:ext>
            </a:extLst>
          </p:cNvPr>
          <p:cNvPicPr>
            <a:picLocks noChangeAspect="1"/>
          </p:cNvPicPr>
          <p:nvPr/>
        </p:nvPicPr>
        <p:blipFill>
          <a:blip r:embed="rId4">
            <a:extLst>
              <a:ext uri="{96DAC541-7B7A-43D3-8B79-37D633B846F1}">
                <asvg:svgBlip xmlns:asvg="http://schemas.microsoft.com/office/drawing/2016/SVG/main" r:embed="rId5"/>
              </a:ext>
            </a:extLst>
          </a:blip>
          <a:stretch>
            <a:fillRect/>
          </a:stretch>
        </p:blipFill>
        <p:spPr>
          <a:xfrm>
            <a:off x="10214177" y="753131"/>
            <a:ext cx="2156085" cy="2156085"/>
          </a:xfrm>
          <a:prstGeom prst="rect">
            <a:avLst/>
          </a:prstGeom>
        </p:spPr>
      </p:pic>
      <p:pic>
        <p:nvPicPr>
          <p:cNvPr id="13" name="Graphic 12" descr="Woman with baby outline">
            <a:extLst>
              <a:ext uri="{FF2B5EF4-FFF2-40B4-BE49-F238E27FC236}">
                <a16:creationId xmlns:a16="http://schemas.microsoft.com/office/drawing/2014/main" id="{4706F856-526C-0DD8-F8D5-C7C605D19A50}"/>
              </a:ext>
            </a:extLst>
          </p:cNvPr>
          <p:cNvPicPr>
            <a:picLocks noChangeAspect="1"/>
          </p:cNvPicPr>
          <p:nvPr/>
        </p:nvPicPr>
        <p:blipFill>
          <a:blip r:embed="rId6">
            <a:extLst>
              <a:ext uri="{96DAC541-7B7A-43D3-8B79-37D633B846F1}">
                <asvg:svgBlip xmlns:asvg="http://schemas.microsoft.com/office/drawing/2016/SVG/main" r:embed="rId7"/>
              </a:ext>
            </a:extLst>
          </a:blip>
          <a:stretch>
            <a:fillRect/>
          </a:stretch>
        </p:blipFill>
        <p:spPr>
          <a:xfrm>
            <a:off x="6508230" y="4260954"/>
            <a:ext cx="2469630" cy="2469630"/>
          </a:xfrm>
          <a:prstGeom prst="rect">
            <a:avLst/>
          </a:prstGeom>
        </p:spPr>
      </p:pic>
    </p:spTree>
    <p:extLst>
      <p:ext uri="{BB962C8B-B14F-4D97-AF65-F5344CB8AC3E}">
        <p14:creationId xmlns:p14="http://schemas.microsoft.com/office/powerpoint/2010/main" val="34708003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9" presetClass="entr" presetSubtype="0" fill="hold"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dissolve">
                                      <p:cBhvr>
                                        <p:cTn id="7" dur="500"/>
                                        <p:tgtEl>
                                          <p:spTgt spid="9"/>
                                        </p:tgtEl>
                                      </p:cBhvr>
                                    </p:animEffect>
                                  </p:childTnLst>
                                </p:cTn>
                              </p:par>
                            </p:childTnLst>
                          </p:cTn>
                        </p:par>
                      </p:childTnLst>
                    </p:cTn>
                  </p:par>
                  <p:par>
                    <p:cTn id="8" fill="hold">
                      <p:stCondLst>
                        <p:cond delay="indefinite"/>
                      </p:stCondLst>
                      <p:childTnLst>
                        <p:par>
                          <p:cTn id="9" fill="hold">
                            <p:stCondLst>
                              <p:cond delay="0"/>
                            </p:stCondLst>
                            <p:childTnLst>
                              <p:par>
                                <p:cTn id="10" presetID="2" presetClass="entr" presetSubtype="4" fill="hold" grpId="0" nodeType="clickEffect">
                                  <p:stCondLst>
                                    <p:cond delay="0"/>
                                  </p:stCondLst>
                                  <p:childTnLst>
                                    <p:set>
                                      <p:cBhvr>
                                        <p:cTn id="11" dur="1" fill="hold">
                                          <p:stCondLst>
                                            <p:cond delay="0"/>
                                          </p:stCondLst>
                                        </p:cTn>
                                        <p:tgtEl>
                                          <p:spTgt spid="5"/>
                                        </p:tgtEl>
                                        <p:attrNameLst>
                                          <p:attrName>style.visibility</p:attrName>
                                        </p:attrNameLst>
                                      </p:cBhvr>
                                      <p:to>
                                        <p:strVal val="visible"/>
                                      </p:to>
                                    </p:set>
                                    <p:anim calcmode="lin" valueType="num">
                                      <p:cBhvr additive="base">
                                        <p:cTn id="12" dur="500" fill="hold"/>
                                        <p:tgtEl>
                                          <p:spTgt spid="5"/>
                                        </p:tgtEl>
                                        <p:attrNameLst>
                                          <p:attrName>ppt_x</p:attrName>
                                        </p:attrNameLst>
                                      </p:cBhvr>
                                      <p:tavLst>
                                        <p:tav tm="0">
                                          <p:val>
                                            <p:strVal val="#ppt_x"/>
                                          </p:val>
                                        </p:tav>
                                        <p:tav tm="100000">
                                          <p:val>
                                            <p:strVal val="#ppt_x"/>
                                          </p:val>
                                        </p:tav>
                                      </p:tavLst>
                                    </p:anim>
                                    <p:anim calcmode="lin" valueType="num">
                                      <p:cBhvr additive="base">
                                        <p:cTn id="13" dur="500" fill="hold"/>
                                        <p:tgtEl>
                                          <p:spTgt spid="5"/>
                                        </p:tgtEl>
                                        <p:attrNameLst>
                                          <p:attrName>ppt_y</p:attrName>
                                        </p:attrNameLst>
                                      </p:cBhvr>
                                      <p:tavLst>
                                        <p:tav tm="0">
                                          <p:val>
                                            <p:strVal val="1+#ppt_h/2"/>
                                          </p:val>
                                        </p:tav>
                                        <p:tav tm="100000">
                                          <p:val>
                                            <p:strVal val="#ppt_y"/>
                                          </p:val>
                                        </p:tav>
                                      </p:tavLst>
                                    </p:anim>
                                  </p:childTnLst>
                                </p:cTn>
                              </p:par>
                            </p:childTnLst>
                          </p:cTn>
                        </p:par>
                      </p:childTnLst>
                    </p:cTn>
                  </p:par>
                  <p:par>
                    <p:cTn id="14" fill="hold">
                      <p:stCondLst>
                        <p:cond delay="indefinite"/>
                      </p:stCondLst>
                      <p:childTnLst>
                        <p:par>
                          <p:cTn id="15" fill="hold">
                            <p:stCondLst>
                              <p:cond delay="0"/>
                            </p:stCondLst>
                            <p:childTnLst>
                              <p:par>
                                <p:cTn id="16" presetID="9" presetClass="entr" presetSubtype="0" fill="hold" nodeType="clickEffect">
                                  <p:stCondLst>
                                    <p:cond delay="0"/>
                                  </p:stCondLst>
                                  <p:childTnLst>
                                    <p:set>
                                      <p:cBhvr>
                                        <p:cTn id="17" dur="1" fill="hold">
                                          <p:stCondLst>
                                            <p:cond delay="0"/>
                                          </p:stCondLst>
                                        </p:cTn>
                                        <p:tgtEl>
                                          <p:spTgt spid="11"/>
                                        </p:tgtEl>
                                        <p:attrNameLst>
                                          <p:attrName>style.visibility</p:attrName>
                                        </p:attrNameLst>
                                      </p:cBhvr>
                                      <p:to>
                                        <p:strVal val="visible"/>
                                      </p:to>
                                    </p:set>
                                    <p:animEffect transition="in" filter="dissolve">
                                      <p:cBhvr>
                                        <p:cTn id="18" dur="500"/>
                                        <p:tgtEl>
                                          <p:spTgt spid="11"/>
                                        </p:tgtEl>
                                      </p:cBhvr>
                                    </p:animEffect>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anim calcmode="lin" valueType="num">
                                      <p:cBhvr additive="base">
                                        <p:cTn id="23" dur="500" fill="hold"/>
                                        <p:tgtEl>
                                          <p:spTgt spid="6"/>
                                        </p:tgtEl>
                                        <p:attrNameLst>
                                          <p:attrName>ppt_x</p:attrName>
                                        </p:attrNameLst>
                                      </p:cBhvr>
                                      <p:tavLst>
                                        <p:tav tm="0">
                                          <p:val>
                                            <p:strVal val="#ppt_x"/>
                                          </p:val>
                                        </p:tav>
                                        <p:tav tm="100000">
                                          <p:val>
                                            <p:strVal val="#ppt_x"/>
                                          </p:val>
                                        </p:tav>
                                      </p:tavLst>
                                    </p:anim>
                                    <p:anim calcmode="lin" valueType="num">
                                      <p:cBhvr additive="base">
                                        <p:cTn id="24" dur="500" fill="hold"/>
                                        <p:tgtEl>
                                          <p:spTgt spid="6"/>
                                        </p:tgtEl>
                                        <p:attrNameLst>
                                          <p:attrName>ppt_y</p:attrName>
                                        </p:attrNameLst>
                                      </p:cBhvr>
                                      <p:tavLst>
                                        <p:tav tm="0">
                                          <p:val>
                                            <p:strVal val="1+#ppt_h/2"/>
                                          </p:val>
                                        </p:tav>
                                        <p:tav tm="100000">
                                          <p:val>
                                            <p:strVal val="#ppt_y"/>
                                          </p:val>
                                        </p:tav>
                                      </p:tavLst>
                                    </p:anim>
                                  </p:childTnLst>
                                </p:cTn>
                              </p:par>
                            </p:childTnLst>
                          </p:cTn>
                        </p:par>
                      </p:childTnLst>
                    </p:cTn>
                  </p:par>
                  <p:par>
                    <p:cTn id="25" fill="hold">
                      <p:stCondLst>
                        <p:cond delay="indefinite"/>
                      </p:stCondLst>
                      <p:childTnLst>
                        <p:par>
                          <p:cTn id="26" fill="hold">
                            <p:stCondLst>
                              <p:cond delay="0"/>
                            </p:stCondLst>
                            <p:childTnLst>
                              <p:par>
                                <p:cTn id="27" presetID="9" presetClass="entr" presetSubtype="0" fill="hold" nodeType="clickEffect">
                                  <p:stCondLst>
                                    <p:cond delay="0"/>
                                  </p:stCondLst>
                                  <p:childTnLst>
                                    <p:set>
                                      <p:cBhvr>
                                        <p:cTn id="28" dur="1" fill="hold">
                                          <p:stCondLst>
                                            <p:cond delay="0"/>
                                          </p:stCondLst>
                                        </p:cTn>
                                        <p:tgtEl>
                                          <p:spTgt spid="13"/>
                                        </p:tgtEl>
                                        <p:attrNameLst>
                                          <p:attrName>style.visibility</p:attrName>
                                        </p:attrNameLst>
                                      </p:cBhvr>
                                      <p:to>
                                        <p:strVal val="visible"/>
                                      </p:to>
                                    </p:set>
                                    <p:animEffect transition="in" filter="dissolve">
                                      <p:cBhvr>
                                        <p:cTn id="29" dur="500"/>
                                        <p:tgtEl>
                                          <p:spTgt spid="13"/>
                                        </p:tgtEl>
                                      </p:cBhvr>
                                    </p:animEffect>
                                  </p:childTnLst>
                                </p:cTn>
                              </p:par>
                            </p:childTnLst>
                          </p:cTn>
                        </p:par>
                      </p:childTnLst>
                    </p:cTn>
                  </p:par>
                  <p:par>
                    <p:cTn id="30" fill="hold">
                      <p:stCondLst>
                        <p:cond delay="indefinite"/>
                      </p:stCondLst>
                      <p:childTnLst>
                        <p:par>
                          <p:cTn id="31" fill="hold">
                            <p:stCondLst>
                              <p:cond delay="0"/>
                            </p:stCondLst>
                            <p:childTnLst>
                              <p:par>
                                <p:cTn id="32" presetID="2" presetClass="entr" presetSubtype="4" fill="hold" grpId="0" nodeType="clickEffect">
                                  <p:stCondLst>
                                    <p:cond delay="0"/>
                                  </p:stCondLst>
                                  <p:childTnLst>
                                    <p:set>
                                      <p:cBhvr>
                                        <p:cTn id="33" dur="1" fill="hold">
                                          <p:stCondLst>
                                            <p:cond delay="0"/>
                                          </p:stCondLst>
                                        </p:cTn>
                                        <p:tgtEl>
                                          <p:spTgt spid="7"/>
                                        </p:tgtEl>
                                        <p:attrNameLst>
                                          <p:attrName>style.visibility</p:attrName>
                                        </p:attrNameLst>
                                      </p:cBhvr>
                                      <p:to>
                                        <p:strVal val="visible"/>
                                      </p:to>
                                    </p:set>
                                    <p:anim calcmode="lin" valueType="num">
                                      <p:cBhvr additive="base">
                                        <p:cTn id="34" dur="500" fill="hold"/>
                                        <p:tgtEl>
                                          <p:spTgt spid="7"/>
                                        </p:tgtEl>
                                        <p:attrNameLst>
                                          <p:attrName>ppt_x</p:attrName>
                                        </p:attrNameLst>
                                      </p:cBhvr>
                                      <p:tavLst>
                                        <p:tav tm="0">
                                          <p:val>
                                            <p:strVal val="#ppt_x"/>
                                          </p:val>
                                        </p:tav>
                                        <p:tav tm="100000">
                                          <p:val>
                                            <p:strVal val="#ppt_x"/>
                                          </p:val>
                                        </p:tav>
                                      </p:tavLst>
                                    </p:anim>
                                    <p:anim calcmode="lin" valueType="num">
                                      <p:cBhvr additive="base">
                                        <p:cTn id="35" dur="500" fill="hold"/>
                                        <p:tgtEl>
                                          <p:spTgt spid="7"/>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6" grpId="0" animBg="1"/>
      <p:bldP spid="7" grpId="0" animBg="1"/>
    </p:bld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D6807A2-E9F4-388A-3C8E-383E6CE65467}"/>
              </a:ext>
            </a:extLst>
          </p:cNvPr>
          <p:cNvSpPr>
            <a:spLocks noGrp="1"/>
          </p:cNvSpPr>
          <p:nvPr>
            <p:ph type="title"/>
          </p:nvPr>
        </p:nvSpPr>
        <p:spPr>
          <a:xfrm>
            <a:off x="838200" y="365125"/>
            <a:ext cx="10515600" cy="1325563"/>
          </a:xfrm>
        </p:spPr>
        <p:txBody>
          <a:bodyPr>
            <a:normAutofit/>
          </a:bodyPr>
          <a:lstStyle/>
          <a:p>
            <a:r>
              <a:rPr lang="en-GB" sz="5400">
                <a:latin typeface="Arial" panose="020B0604020202020204" pitchFamily="34" charset="0"/>
                <a:cs typeface="Arial" panose="020B0604020202020204" pitchFamily="34" charset="0"/>
              </a:rPr>
              <a:t>Multi Agency Support</a:t>
            </a:r>
            <a:endParaRPr lang="en-US" sz="540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4C63EE0-DEF7-9B80-5CE9-7ABBE841BBD2}"/>
              </a:ext>
            </a:extLst>
          </p:cNvPr>
          <p:cNvSpPr>
            <a:spLocks noGrp="1"/>
          </p:cNvSpPr>
          <p:nvPr>
            <p:ph idx="1"/>
          </p:nvPr>
        </p:nvSpPr>
        <p:spPr>
          <a:xfrm>
            <a:off x="119921" y="1929384"/>
            <a:ext cx="11233879" cy="4986178"/>
          </a:xfrm>
        </p:spPr>
        <p:txBody>
          <a:bodyPr>
            <a:normAutofit fontScale="47500" lnSpcReduction="20000"/>
          </a:bodyPr>
          <a:lstStyle/>
          <a:p>
            <a:pPr marL="0" indent="0">
              <a:buNone/>
            </a:pPr>
            <a:r>
              <a:rPr lang="en-GB" sz="3400" b="1" dirty="0">
                <a:latin typeface="Arial" panose="020B0604020202020204" pitchFamily="34" charset="0"/>
                <a:cs typeface="Arial" panose="020B0604020202020204" pitchFamily="34" charset="0"/>
              </a:rPr>
              <a:t>Collaborative Intervention</a:t>
            </a:r>
          </a:p>
          <a:p>
            <a:r>
              <a:rPr lang="en-GB" sz="3400" dirty="0">
                <a:latin typeface="Arial" panose="020B0604020202020204" pitchFamily="34" charset="0"/>
                <a:cs typeface="Arial" panose="020B0604020202020204" pitchFamily="34" charset="0"/>
              </a:rPr>
              <a:t>Effective early help requires multi agency collaboration. (Department for Education, 2024)</a:t>
            </a:r>
          </a:p>
          <a:p>
            <a:pPr marL="0" indent="0">
              <a:buNone/>
            </a:pPr>
            <a:r>
              <a:rPr lang="en-GB" sz="3400" b="1" dirty="0">
                <a:latin typeface="Arial" panose="020B0604020202020204" pitchFamily="34" charset="0"/>
                <a:cs typeface="Arial" panose="020B0604020202020204" pitchFamily="34" charset="0"/>
              </a:rPr>
              <a:t>Professionals Involved</a:t>
            </a:r>
          </a:p>
          <a:p>
            <a:r>
              <a:rPr lang="en-GB" sz="3400" dirty="0">
                <a:latin typeface="Arial" panose="020B0604020202020204" pitchFamily="34" charset="0"/>
                <a:cs typeface="Arial" panose="020B0604020202020204" pitchFamily="34" charset="0"/>
              </a:rPr>
              <a:t>Early Years Support Worker</a:t>
            </a:r>
          </a:p>
          <a:p>
            <a:r>
              <a:rPr lang="en-GB" sz="3400" dirty="0">
                <a:latin typeface="Arial" panose="020B0604020202020204" pitchFamily="34" charset="0"/>
                <a:cs typeface="Arial" panose="020B0604020202020204" pitchFamily="34" charset="0"/>
              </a:rPr>
              <a:t>Health Visitor</a:t>
            </a:r>
          </a:p>
          <a:p>
            <a:r>
              <a:rPr lang="en-GB" sz="3400" dirty="0">
                <a:latin typeface="Arial" panose="020B0604020202020204" pitchFamily="34" charset="0"/>
                <a:cs typeface="Arial" panose="020B0604020202020204" pitchFamily="34" charset="0"/>
              </a:rPr>
              <a:t>Speech and Language Therapist</a:t>
            </a:r>
          </a:p>
          <a:p>
            <a:r>
              <a:rPr lang="en-GB" sz="3400" dirty="0">
                <a:latin typeface="Arial" panose="020B0604020202020204" pitchFamily="34" charset="0"/>
                <a:cs typeface="Arial" panose="020B0604020202020204" pitchFamily="34" charset="0"/>
              </a:rPr>
              <a:t>GP</a:t>
            </a:r>
          </a:p>
          <a:p>
            <a:r>
              <a:rPr lang="en-GB" sz="3400" dirty="0">
                <a:latin typeface="Arial" panose="020B0604020202020204" pitchFamily="34" charset="0"/>
                <a:cs typeface="Arial" panose="020B0604020202020204" pitchFamily="34" charset="0"/>
              </a:rPr>
              <a:t>Mental Health Services</a:t>
            </a:r>
          </a:p>
          <a:p>
            <a:r>
              <a:rPr lang="en-GB" sz="3400" dirty="0">
                <a:latin typeface="Arial" panose="020B0604020202020204" pitchFamily="34" charset="0"/>
                <a:cs typeface="Arial" panose="020B0604020202020204" pitchFamily="34" charset="0"/>
              </a:rPr>
              <a:t>Family Support Worker</a:t>
            </a:r>
          </a:p>
          <a:p>
            <a:pPr marL="0" indent="0">
              <a:buNone/>
            </a:pPr>
            <a:r>
              <a:rPr lang="en-GB" sz="3400" b="1" dirty="0">
                <a:latin typeface="Arial" panose="020B0604020202020204" pitchFamily="34" charset="0"/>
                <a:cs typeface="Arial" panose="020B0604020202020204" pitchFamily="34" charset="0"/>
              </a:rPr>
              <a:t>Support for Mother</a:t>
            </a:r>
          </a:p>
          <a:p>
            <a:r>
              <a:rPr lang="en-GB" sz="3400" dirty="0">
                <a:latin typeface="Arial" panose="020B0604020202020204" pitchFamily="34" charset="0"/>
                <a:cs typeface="Arial" panose="020B0604020202020204" pitchFamily="34" charset="0"/>
              </a:rPr>
              <a:t>Parenting support groups</a:t>
            </a:r>
          </a:p>
          <a:p>
            <a:r>
              <a:rPr lang="en-GB" sz="3400" dirty="0">
                <a:latin typeface="Arial" panose="020B0604020202020204" pitchFamily="34" charset="0"/>
                <a:cs typeface="Arial" panose="020B0604020202020204" pitchFamily="34" charset="0"/>
              </a:rPr>
              <a:t>Mental health support</a:t>
            </a:r>
          </a:p>
          <a:p>
            <a:r>
              <a:rPr lang="en-GB" sz="3400" dirty="0">
                <a:latin typeface="Arial" panose="020B0604020202020204" pitchFamily="34" charset="0"/>
                <a:cs typeface="Arial" panose="020B0604020202020204" pitchFamily="34" charset="0"/>
              </a:rPr>
              <a:t>Social support networks</a:t>
            </a:r>
          </a:p>
          <a:p>
            <a:r>
              <a:rPr lang="en-GB" sz="3400" dirty="0">
                <a:latin typeface="Arial" panose="020B0604020202020204" pitchFamily="34" charset="0"/>
                <a:cs typeface="Arial" panose="020B0604020202020204" pitchFamily="34" charset="0"/>
              </a:rPr>
              <a:t>Confidence building programmes</a:t>
            </a:r>
          </a:p>
          <a:p>
            <a:r>
              <a:rPr lang="en-GB" sz="3400" dirty="0">
                <a:latin typeface="Arial" panose="020B0604020202020204" pitchFamily="34" charset="0"/>
                <a:cs typeface="Arial" panose="020B0604020202020204" pitchFamily="34" charset="0"/>
              </a:rPr>
              <a:t>Supporting parental wellbeing can positively improve attachment relationships and child development</a:t>
            </a:r>
            <a:r>
              <a:rPr lang="en-GB" sz="1200" dirty="0">
                <a:latin typeface="Arial" panose="020B0604020202020204" pitchFamily="34" charset="0"/>
                <a:cs typeface="Arial" panose="020B0604020202020204" pitchFamily="34" charset="0"/>
              </a:rPr>
              <a:t>.</a:t>
            </a:r>
          </a:p>
          <a:p>
            <a:endParaRPr lang="en-US" sz="1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046438035"/>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42BB9DB-18EA-32B7-40DB-D77681C16E47}"/>
              </a:ext>
            </a:extLst>
          </p:cNvPr>
          <p:cNvSpPr>
            <a:spLocks noGrp="1"/>
          </p:cNvSpPr>
          <p:nvPr>
            <p:ph type="title"/>
          </p:nvPr>
        </p:nvSpPr>
        <p:spPr>
          <a:xfrm>
            <a:off x="838200" y="365125"/>
            <a:ext cx="10515600" cy="1325563"/>
          </a:xfrm>
        </p:spPr>
        <p:txBody>
          <a:bodyPr>
            <a:normAutofit/>
          </a:bodyPr>
          <a:lstStyle/>
          <a:p>
            <a:r>
              <a:rPr lang="en-GB" sz="4600" dirty="0">
                <a:latin typeface="Arial" panose="020B0604020202020204" pitchFamily="34" charset="0"/>
                <a:cs typeface="Arial" panose="020B0604020202020204" pitchFamily="34" charset="0"/>
              </a:rPr>
              <a:t>Critical Evaluation of Bowlby’s Theory</a:t>
            </a:r>
            <a:endParaRPr lang="en-US" sz="46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0480AC8-1839-23E7-DD13-E0249A48871F}"/>
              </a:ext>
            </a:extLst>
          </p:cNvPr>
          <p:cNvSpPr>
            <a:spLocks noGrp="1"/>
          </p:cNvSpPr>
          <p:nvPr>
            <p:ph idx="1"/>
          </p:nvPr>
        </p:nvSpPr>
        <p:spPr>
          <a:xfrm>
            <a:off x="388495" y="2055813"/>
            <a:ext cx="6390503" cy="3244409"/>
          </a:xfrm>
          <a:solidFill>
            <a:schemeClr val="accent5">
              <a:lumMod val="40000"/>
              <a:lumOff val="60000"/>
            </a:schemeClr>
          </a:solidFill>
        </p:spPr>
        <p:txBody>
          <a:bodyPr>
            <a:normAutofit/>
          </a:bodyPr>
          <a:lstStyle/>
          <a:p>
            <a:pPr marL="0" indent="0">
              <a:buNone/>
            </a:pPr>
            <a:r>
              <a:rPr lang="en-GB" dirty="0">
                <a:latin typeface="Arial" panose="020B0604020202020204" pitchFamily="34" charset="0"/>
                <a:cs typeface="Arial" panose="020B0604020202020204" pitchFamily="34" charset="0"/>
              </a:rPr>
              <a:t>Bowlby’s Attachment Theory (Isaac)</a:t>
            </a:r>
            <a:endParaRPr lang="en-US"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Strengths</a:t>
            </a:r>
          </a:p>
          <a:p>
            <a:pPr marL="0" indent="0">
              <a:buNone/>
            </a:pPr>
            <a:r>
              <a:rPr lang="en-GB" dirty="0">
                <a:latin typeface="Arial" panose="020B0604020202020204" pitchFamily="34" charset="0"/>
                <a:cs typeface="Arial" panose="020B0604020202020204" pitchFamily="34" charset="0"/>
              </a:rPr>
              <a:t>✔ Explains Isaac’s separation anxiety</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Useful in early years practice</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Supports attachment-based interventions</a:t>
            </a:r>
            <a:br>
              <a:rPr lang="en-GB" dirty="0">
                <a:latin typeface="Arial" panose="020B0604020202020204" pitchFamily="34" charset="0"/>
                <a:cs typeface="Arial" panose="020B0604020202020204" pitchFamily="34" charset="0"/>
              </a:rPr>
            </a:br>
            <a:r>
              <a:rPr lang="en-GB" dirty="0">
                <a:latin typeface="Arial" panose="020B0604020202020204" pitchFamily="34" charset="0"/>
                <a:cs typeface="Arial" panose="020B0604020202020204" pitchFamily="34" charset="0"/>
              </a:rPr>
              <a:t>✔ Helps identify emotional needs</a:t>
            </a:r>
          </a:p>
          <a:p>
            <a:pPr marL="0" indent="0">
              <a:buNone/>
            </a:pPr>
            <a:endParaRPr lang="en-GB" sz="2200" dirty="0">
              <a:latin typeface="Arial" panose="020B0604020202020204" pitchFamily="34" charset="0"/>
              <a:cs typeface="Arial" panose="020B0604020202020204" pitchFamily="34" charset="0"/>
            </a:endParaRPr>
          </a:p>
        </p:txBody>
      </p:sp>
      <p:sp>
        <p:nvSpPr>
          <p:cNvPr id="4" name="TextBox 3">
            <a:extLst>
              <a:ext uri="{FF2B5EF4-FFF2-40B4-BE49-F238E27FC236}">
                <a16:creationId xmlns:a16="http://schemas.microsoft.com/office/drawing/2014/main" id="{3B4ECF2C-A1F2-7B24-6F2F-AD482B9A5D40}"/>
              </a:ext>
            </a:extLst>
          </p:cNvPr>
          <p:cNvSpPr txBox="1"/>
          <p:nvPr/>
        </p:nvSpPr>
        <p:spPr>
          <a:xfrm>
            <a:off x="7015398" y="2023672"/>
            <a:ext cx="4751882" cy="3323987"/>
          </a:xfrm>
          <a:prstGeom prst="rect">
            <a:avLst/>
          </a:prstGeom>
          <a:solidFill>
            <a:schemeClr val="accent2">
              <a:lumMod val="40000"/>
              <a:lumOff val="60000"/>
            </a:schemeClr>
          </a:solidFill>
        </p:spPr>
        <p:txBody>
          <a:bodyPr wrap="square" rtlCol="0">
            <a:spAutoFit/>
          </a:bodyPr>
          <a:lstStyle/>
          <a:p>
            <a:r>
              <a:rPr lang="en-GB" sz="2400" b="1" dirty="0">
                <a:latin typeface="Arial" panose="020B0604020202020204" pitchFamily="34" charset="0"/>
                <a:cs typeface="Arial" panose="020B0604020202020204" pitchFamily="34" charset="0"/>
              </a:rPr>
              <a:t>Limitations</a:t>
            </a:r>
          </a:p>
          <a:p>
            <a:r>
              <a:rPr lang="en-GB" sz="2400" dirty="0">
                <a:latin typeface="Arial" panose="020B0604020202020204" pitchFamily="34" charset="0"/>
                <a:cs typeface="Arial" panose="020B0604020202020204" pitchFamily="34" charset="0"/>
              </a:rPr>
              <a:t>✘ Over-focus on mother-child attachment</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May overlook wider social influences</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Cultural differences in caregiving</a:t>
            </a:r>
            <a:br>
              <a:rPr lang="en-GB" sz="2400" dirty="0">
                <a:latin typeface="Arial" panose="020B0604020202020204" pitchFamily="34" charset="0"/>
                <a:cs typeface="Arial" panose="020B0604020202020204" pitchFamily="34" charset="0"/>
              </a:rPr>
            </a:br>
            <a:r>
              <a:rPr lang="en-GB" sz="2400" dirty="0">
                <a:latin typeface="Arial" panose="020B0604020202020204" pitchFamily="34" charset="0"/>
                <a:cs typeface="Arial" panose="020B0604020202020204" pitchFamily="34" charset="0"/>
              </a:rPr>
              <a:t>✘ Limited focus on temperament</a:t>
            </a:r>
          </a:p>
          <a:p>
            <a:endParaRPr lang="en-US" dirty="0"/>
          </a:p>
        </p:txBody>
      </p:sp>
      <p:sp>
        <p:nvSpPr>
          <p:cNvPr id="5" name="Terminator 4">
            <a:extLst>
              <a:ext uri="{FF2B5EF4-FFF2-40B4-BE49-F238E27FC236}">
                <a16:creationId xmlns:a16="http://schemas.microsoft.com/office/drawing/2014/main" id="{10F0DA70-60B5-A8EE-F214-63D4795ADD4F}"/>
              </a:ext>
            </a:extLst>
          </p:cNvPr>
          <p:cNvSpPr/>
          <p:nvPr/>
        </p:nvSpPr>
        <p:spPr>
          <a:xfrm>
            <a:off x="1349115" y="5591331"/>
            <a:ext cx="8934137" cy="914400"/>
          </a:xfrm>
          <a:prstGeom prst="flowChartTerminator">
            <a:avLst/>
          </a:prstGeom>
          <a:solidFill>
            <a:schemeClr val="bg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dirty="0">
                <a:solidFill>
                  <a:schemeClr val="tx1"/>
                </a:solidFill>
                <a:latin typeface="Arial" panose="020B0604020202020204" pitchFamily="34" charset="0"/>
                <a:cs typeface="Arial" panose="020B0604020202020204" pitchFamily="34" charset="0"/>
              </a:rPr>
              <a:t>Useful for understanding Isaac, but stronger when combined with wider </a:t>
            </a:r>
            <a:r>
              <a:rPr lang="en-GB" dirty="0"/>
              <a:t>theories.</a:t>
            </a:r>
            <a:endParaRPr lang="en-US" dirty="0"/>
          </a:p>
        </p:txBody>
      </p:sp>
    </p:spTree>
    <p:extLst>
      <p:ext uri="{BB962C8B-B14F-4D97-AF65-F5344CB8AC3E}">
        <p14:creationId xmlns:p14="http://schemas.microsoft.com/office/powerpoint/2010/main" val="2384787929"/>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2" presetClass="entr" presetSubtype="4" fill="hold" grpId="0" nodeType="clickEffect">
                                  <p:stCondLst>
                                    <p:cond delay="0"/>
                                  </p:stCondLst>
                                  <p:childTnLst>
                                    <p:set>
                                      <p:cBhvr>
                                        <p:cTn id="6" dur="1" fill="hold">
                                          <p:stCondLst>
                                            <p:cond delay="0"/>
                                          </p:stCondLst>
                                        </p:cTn>
                                        <p:tgtEl>
                                          <p:spTgt spid="3">
                                            <p:bg/>
                                          </p:spTgt>
                                        </p:tgtEl>
                                        <p:attrNameLst>
                                          <p:attrName>style.visibility</p:attrName>
                                        </p:attrNameLst>
                                      </p:cBhvr>
                                      <p:to>
                                        <p:strVal val="visible"/>
                                      </p:to>
                                    </p:set>
                                    <p:anim calcmode="lin" valueType="num">
                                      <p:cBhvr additive="base">
                                        <p:cTn id="7" dur="500"/>
                                        <p:tgtEl>
                                          <p:spTgt spid="3">
                                            <p:bg/>
                                          </p:spTgt>
                                        </p:tgtEl>
                                        <p:attrNameLst>
                                          <p:attrName>ppt_y</p:attrName>
                                        </p:attrNameLst>
                                      </p:cBhvr>
                                      <p:tavLst>
                                        <p:tav tm="0">
                                          <p:val>
                                            <p:strVal val="#ppt_y+#ppt_h*1.125000"/>
                                          </p:val>
                                        </p:tav>
                                        <p:tav tm="100000">
                                          <p:val>
                                            <p:strVal val="#ppt_y"/>
                                          </p:val>
                                        </p:tav>
                                      </p:tavLst>
                                    </p:anim>
                                    <p:animEffect transition="in" filter="wipe(up)">
                                      <p:cBhvr>
                                        <p:cTn id="8" dur="500"/>
                                        <p:tgtEl>
                                          <p:spTgt spid="3">
                                            <p:bg/>
                                          </p:spTgt>
                                        </p:tgtEl>
                                      </p:cBhvr>
                                    </p:animEffect>
                                  </p:childTnLst>
                                </p:cTn>
                              </p:par>
                            </p:childTnLst>
                          </p:cTn>
                        </p:par>
                      </p:childTnLst>
                    </p:cTn>
                  </p:par>
                  <p:par>
                    <p:cTn id="9" fill="hold">
                      <p:stCondLst>
                        <p:cond delay="indefinite"/>
                      </p:stCondLst>
                      <p:childTnLst>
                        <p:par>
                          <p:cTn id="10" fill="hold">
                            <p:stCondLst>
                              <p:cond delay="0"/>
                            </p:stCondLst>
                            <p:childTnLst>
                              <p:par>
                                <p:cTn id="11" presetID="12" presetClass="entr" presetSubtype="4"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anim calcmode="lin" valueType="num">
                                      <p:cBhvr additive="base">
                                        <p:cTn id="13" dur="500"/>
                                        <p:tgtEl>
                                          <p:spTgt spid="3">
                                            <p:txEl>
                                              <p:pRg st="0" end="0"/>
                                            </p:txEl>
                                          </p:spTgt>
                                        </p:tgtEl>
                                        <p:attrNameLst>
                                          <p:attrName>ppt_y</p:attrName>
                                        </p:attrNameLst>
                                      </p:cBhvr>
                                      <p:tavLst>
                                        <p:tav tm="0">
                                          <p:val>
                                            <p:strVal val="#ppt_y+#ppt_h*1.125000"/>
                                          </p:val>
                                        </p:tav>
                                        <p:tav tm="100000">
                                          <p:val>
                                            <p:strVal val="#ppt_y"/>
                                          </p:val>
                                        </p:tav>
                                      </p:tavLst>
                                    </p:anim>
                                    <p:animEffect transition="in" filter="wipe(up)">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2" presetClass="entr" presetSubtype="4"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 calcmode="lin" valueType="num">
                                      <p:cBhvr additive="base">
                                        <p:cTn id="19" dur="500"/>
                                        <p:tgtEl>
                                          <p:spTgt spid="3">
                                            <p:txEl>
                                              <p:pRg st="1" end="1"/>
                                            </p:txEl>
                                          </p:spTgt>
                                        </p:tgtEl>
                                        <p:attrNameLst>
                                          <p:attrName>ppt_y</p:attrName>
                                        </p:attrNameLst>
                                      </p:cBhvr>
                                      <p:tavLst>
                                        <p:tav tm="0">
                                          <p:val>
                                            <p:strVal val="#ppt_y+#ppt_h*1.125000"/>
                                          </p:val>
                                        </p:tav>
                                        <p:tav tm="100000">
                                          <p:val>
                                            <p:strVal val="#ppt_y"/>
                                          </p:val>
                                        </p:tav>
                                      </p:tavLst>
                                    </p:anim>
                                    <p:animEffect transition="in" filter="wipe(up)">
                                      <p:cBhvr>
                                        <p:cTn id="20" dur="500"/>
                                        <p:tgtEl>
                                          <p:spTgt spid="3">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 calcmode="lin" valueType="num">
                                      <p:cBhvr additive="base">
                                        <p:cTn id="25" dur="500"/>
                                        <p:tgtEl>
                                          <p:spTgt spid="3">
                                            <p:txEl>
                                              <p:pRg st="2" end="2"/>
                                            </p:txEl>
                                          </p:spTgt>
                                        </p:tgtEl>
                                        <p:attrNameLst>
                                          <p:attrName>ppt_y</p:attrName>
                                        </p:attrNameLst>
                                      </p:cBhvr>
                                      <p:tavLst>
                                        <p:tav tm="0">
                                          <p:val>
                                            <p:strVal val="#ppt_y+#ppt_h*1.125000"/>
                                          </p:val>
                                        </p:tav>
                                        <p:tav tm="100000">
                                          <p:val>
                                            <p:strVal val="#ppt_y"/>
                                          </p:val>
                                        </p:tav>
                                      </p:tavLst>
                                    </p:anim>
                                    <p:animEffect transition="in" filter="wipe(up)">
                                      <p:cBhvr>
                                        <p:cTn id="26" dur="500"/>
                                        <p:tgtEl>
                                          <p:spTgt spid="3">
                                            <p:txEl>
                                              <p:pRg st="2" end="2"/>
                                            </p:txEl>
                                          </p:spTgt>
                                        </p:tgtEl>
                                      </p:cBhvr>
                                    </p:animEffect>
                                  </p:childTnLst>
                                </p:cTn>
                              </p:par>
                            </p:childTnLst>
                          </p:cTn>
                        </p:par>
                      </p:childTnLst>
                    </p:cTn>
                  </p:par>
                  <p:par>
                    <p:cTn id="27" fill="hold">
                      <p:stCondLst>
                        <p:cond delay="indefinite"/>
                      </p:stCondLst>
                      <p:childTnLst>
                        <p:par>
                          <p:cTn id="28" fill="hold">
                            <p:stCondLst>
                              <p:cond delay="0"/>
                            </p:stCondLst>
                            <p:childTnLst>
                              <p:par>
                                <p:cTn id="29" presetID="12" presetClass="entr" presetSubtype="4" fill="hold" grpId="0" nodeType="clickEffect">
                                  <p:stCondLst>
                                    <p:cond delay="0"/>
                                  </p:stCondLst>
                                  <p:childTnLst>
                                    <p:set>
                                      <p:cBhvr>
                                        <p:cTn id="30" dur="1" fill="hold">
                                          <p:stCondLst>
                                            <p:cond delay="0"/>
                                          </p:stCondLst>
                                        </p:cTn>
                                        <p:tgtEl>
                                          <p:spTgt spid="4"/>
                                        </p:tgtEl>
                                        <p:attrNameLst>
                                          <p:attrName>style.visibility</p:attrName>
                                        </p:attrNameLst>
                                      </p:cBhvr>
                                      <p:to>
                                        <p:strVal val="visible"/>
                                      </p:to>
                                    </p:set>
                                    <p:anim calcmode="lin" valueType="num">
                                      <p:cBhvr additive="base">
                                        <p:cTn id="31" dur="500"/>
                                        <p:tgtEl>
                                          <p:spTgt spid="4"/>
                                        </p:tgtEl>
                                        <p:attrNameLst>
                                          <p:attrName>ppt_y</p:attrName>
                                        </p:attrNameLst>
                                      </p:cBhvr>
                                      <p:tavLst>
                                        <p:tav tm="0">
                                          <p:val>
                                            <p:strVal val="#ppt_y+#ppt_h*1.125000"/>
                                          </p:val>
                                        </p:tav>
                                        <p:tav tm="100000">
                                          <p:val>
                                            <p:strVal val="#ppt_y"/>
                                          </p:val>
                                        </p:tav>
                                      </p:tavLst>
                                    </p:anim>
                                    <p:animEffect transition="in" filter="wipe(up)">
                                      <p:cBhvr>
                                        <p:cTn id="32" dur="500"/>
                                        <p:tgtEl>
                                          <p:spTgt spid="4"/>
                                        </p:tgtEl>
                                      </p:cBhvr>
                                    </p:animEffect>
                                  </p:childTnLst>
                                </p:cTn>
                              </p:par>
                            </p:childTnLst>
                          </p:cTn>
                        </p:par>
                      </p:childTnLst>
                    </p:cTn>
                  </p:par>
                  <p:par>
                    <p:cTn id="33" fill="hold">
                      <p:stCondLst>
                        <p:cond delay="indefinite"/>
                      </p:stCondLst>
                      <p:childTnLst>
                        <p:par>
                          <p:cTn id="34" fill="hold">
                            <p:stCondLst>
                              <p:cond delay="0"/>
                            </p:stCondLst>
                            <p:childTnLst>
                              <p:par>
                                <p:cTn id="35" presetID="1" presetClass="entr" presetSubtype="0" fill="hold" grpId="0" nodeType="clickEffect">
                                  <p:stCondLst>
                                    <p:cond delay="0"/>
                                  </p:stCondLst>
                                  <p:childTnLst>
                                    <p:set>
                                      <p:cBhvr>
                                        <p:cTn id="36"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animBg="1"/>
      <p:bldP spid="4" grpId="0" animBg="1"/>
      <p:bldP spid="5" grpId="0" animBg="1"/>
    </p:bld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EE1E3-BEC3-587A-E323-6AB90D652D32}"/>
              </a:ext>
            </a:extLst>
          </p:cNvPr>
          <p:cNvSpPr>
            <a:spLocks noGrp="1"/>
          </p:cNvSpPr>
          <p:nvPr>
            <p:ph type="title"/>
          </p:nvPr>
        </p:nvSpPr>
        <p:spPr>
          <a:xfrm>
            <a:off x="841248" y="548640"/>
            <a:ext cx="3600860" cy="5431536"/>
          </a:xfrm>
        </p:spPr>
        <p:txBody>
          <a:bodyPr>
            <a:normAutofit/>
          </a:bodyPr>
          <a:lstStyle/>
          <a:p>
            <a:r>
              <a:rPr lang="en-GB" sz="5400" dirty="0">
                <a:latin typeface="Arial" panose="020B0604020202020204" pitchFamily="34" charset="0"/>
                <a:cs typeface="Arial" panose="020B0604020202020204" pitchFamily="34" charset="0"/>
              </a:rPr>
              <a:t>Conclusion</a:t>
            </a:r>
            <a:endParaRPr lang="en-US" sz="5400" dirty="0">
              <a:latin typeface="Arial" panose="020B0604020202020204" pitchFamily="34" charset="0"/>
              <a:cs typeface="Arial" panose="020B0604020202020204" pitchFamily="34" charset="0"/>
            </a:endParaRP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E153CB-5B82-DB0B-1F10-632940A40BA7}"/>
              </a:ext>
            </a:extLst>
          </p:cNvPr>
          <p:cNvSpPr>
            <a:spLocks noGrp="1"/>
          </p:cNvSpPr>
          <p:nvPr>
            <p:ph idx="1"/>
          </p:nvPr>
        </p:nvSpPr>
        <p:spPr>
          <a:xfrm>
            <a:off x="5126418" y="552091"/>
            <a:ext cx="6224335" cy="5431536"/>
          </a:xfrm>
        </p:spPr>
        <p:txBody>
          <a:bodyPr anchor="ctr">
            <a:normAutofit/>
          </a:bodyPr>
          <a:lstStyle/>
          <a:p>
            <a:r>
              <a:rPr lang="en-GB" sz="2200" dirty="0">
                <a:latin typeface="Arial" panose="020B0604020202020204" pitchFamily="34" charset="0"/>
                <a:cs typeface="Arial" panose="020B0604020202020204" pitchFamily="34" charset="0"/>
              </a:rPr>
              <a:t>Isaac’s early experiences may have influenced his emotional, social, and language development.</a:t>
            </a:r>
          </a:p>
          <a:p>
            <a:r>
              <a:rPr lang="en-GB" sz="2200" dirty="0">
                <a:latin typeface="Arial" panose="020B0604020202020204" pitchFamily="34" charset="0"/>
                <a:cs typeface="Arial" panose="020B0604020202020204" pitchFamily="34" charset="0"/>
              </a:rPr>
              <a:t>Bowlby’s Attachment Theory helps explain his separation anxiety, clinginess, and withdrawal.</a:t>
            </a:r>
          </a:p>
          <a:p>
            <a:r>
              <a:rPr lang="en-GB" sz="2200" dirty="0">
                <a:latin typeface="Arial" panose="020B0604020202020204" pitchFamily="34" charset="0"/>
                <a:cs typeface="Arial" panose="020B0604020202020204" pitchFamily="34" charset="0"/>
              </a:rPr>
              <a:t>Both biological and environmental factors contribute to development.</a:t>
            </a:r>
          </a:p>
          <a:p>
            <a:r>
              <a:rPr lang="en-GB" sz="2200" dirty="0">
                <a:latin typeface="Arial" panose="020B0604020202020204" pitchFamily="34" charset="0"/>
                <a:cs typeface="Arial" panose="020B0604020202020204" pitchFamily="34" charset="0"/>
              </a:rPr>
              <a:t>Early intervention and consistent support can improve emotional security and confidence.</a:t>
            </a:r>
          </a:p>
          <a:p>
            <a:r>
              <a:rPr lang="en-GB" sz="2200" dirty="0">
                <a:latin typeface="Arial" panose="020B0604020202020204" pitchFamily="34" charset="0"/>
                <a:cs typeface="Arial" panose="020B0604020202020204" pitchFamily="34" charset="0"/>
              </a:rPr>
              <a:t>Multi-agency working is essential to support both Isaac and his mother.</a:t>
            </a:r>
            <a:endParaRPr lang="en-US" sz="22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511902463"/>
      </p:ext>
    </p:extLst>
  </p:cSld>
  <p:clrMapOvr>
    <a:masterClrMapping/>
  </p:clrMapOvr>
  <mc:AlternateContent xmlns:mc="http://schemas.openxmlformats.org/markup-compatibility/2006">
    <mc:Choice xmlns:p159="http://schemas.microsoft.com/office/powerpoint/2015/09/main" Requires="p159">
      <p:transition xmlns:p14="http://schemas.microsoft.com/office/powerpoint/2010/main" spd="slow" p14:dur="2000">
        <p159:morph option="byObject"/>
      </p:transition>
    </mc:Choice>
    <mc:Fallback>
      <p:transition spd="slow">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9717A8-422C-2C81-D731-CCB7A60ECBBC}"/>
              </a:ext>
            </a:extLst>
          </p:cNvPr>
          <p:cNvSpPr>
            <a:spLocks noGrp="1"/>
          </p:cNvSpPr>
          <p:nvPr>
            <p:ph type="title"/>
          </p:nvPr>
        </p:nvSpPr>
        <p:spPr/>
        <p:txBody>
          <a:bodyPr/>
          <a:lstStyle/>
          <a:p>
            <a:r>
              <a:rPr lang="en-US" dirty="0"/>
              <a:t>References </a:t>
            </a:r>
          </a:p>
        </p:txBody>
      </p:sp>
      <p:sp>
        <p:nvSpPr>
          <p:cNvPr id="3" name="Content Placeholder 2">
            <a:extLst>
              <a:ext uri="{FF2B5EF4-FFF2-40B4-BE49-F238E27FC236}">
                <a16:creationId xmlns:a16="http://schemas.microsoft.com/office/drawing/2014/main" id="{C243839F-2886-0C80-25A1-25BB2ED700B6}"/>
              </a:ext>
            </a:extLst>
          </p:cNvPr>
          <p:cNvSpPr>
            <a:spLocks noGrp="1"/>
          </p:cNvSpPr>
          <p:nvPr>
            <p:ph idx="1"/>
          </p:nvPr>
        </p:nvSpPr>
        <p:spPr/>
        <p:txBody>
          <a:bodyPr>
            <a:normAutofit fontScale="70000" lnSpcReduction="20000"/>
          </a:bodyPr>
          <a:lstStyle/>
          <a:p>
            <a:r>
              <a:rPr lang="en-GB" dirty="0"/>
              <a:t>Bowlby, J. (1969) Attachment and Loss: Volume 1: Attachment. London: Penguin.</a:t>
            </a:r>
          </a:p>
          <a:p>
            <a:r>
              <a:rPr lang="en-GB" dirty="0"/>
              <a:t>Bronfenbrenner, U. (1979) The Ecology of Human Development. Cambridge, MA: Harvard University Press.</a:t>
            </a:r>
          </a:p>
          <a:p>
            <a:r>
              <a:rPr lang="en-GB" b="1" dirty="0"/>
              <a:t>Department for Education (2024)</a:t>
            </a:r>
            <a:r>
              <a:rPr lang="en-GB" dirty="0"/>
              <a:t> </a:t>
            </a:r>
            <a:r>
              <a:rPr lang="en-GB" i="1" dirty="0"/>
              <a:t>Early Years Foundation Stage Statutory Framework.</a:t>
            </a:r>
            <a:r>
              <a:rPr lang="en-GB" dirty="0"/>
              <a:t> Available at: </a:t>
            </a:r>
            <a:r>
              <a:rPr lang="en-GB" dirty="0">
                <a:hlinkClick r:id="rId2"/>
              </a:rPr>
              <a:t>https://www.gov.uk/government/publications/early-years-foundation-stage-framework--2</a:t>
            </a:r>
            <a:r>
              <a:rPr lang="en-GB" dirty="0"/>
              <a:t> (Accessed: 22 May 2026). </a:t>
            </a:r>
          </a:p>
          <a:p>
            <a:r>
              <a:rPr lang="en-GB" dirty="0"/>
              <a:t>Murray, L., Fiori-Cowley, A., Hooper, R. and Cooper, P. (1996) ‘The impact of postnatal depression and associated adversity on early mother-infant interactions and later infant outcome’, Child Development, 67(5), pp. 2512–2526.</a:t>
            </a:r>
          </a:p>
          <a:p>
            <a:r>
              <a:rPr lang="en-GB" dirty="0"/>
              <a:t>Oates, J. (2017) Attachment Relationships: Quality of Care for Young Children. Milton Keynes: Open University.</a:t>
            </a:r>
          </a:p>
          <a:p>
            <a:r>
              <a:rPr lang="en-GB" dirty="0"/>
              <a:t>Prior, V. and Glaser, D. (2006) Understanding Attachment and Attachment Disorders. London: Jessica Kingsley Publishers.</a:t>
            </a:r>
          </a:p>
          <a:p>
            <a:r>
              <a:rPr lang="en-GB" dirty="0"/>
              <a:t>Ainsworth, M. (1978) Patterns of Attachment: A Psychological Study of the Strange Situation. Hillsdale, NJ: Erlbaum.</a:t>
            </a:r>
          </a:p>
          <a:p>
            <a:endParaRPr lang="en-US" dirty="0"/>
          </a:p>
        </p:txBody>
      </p:sp>
    </p:spTree>
    <p:extLst>
      <p:ext uri="{BB962C8B-B14F-4D97-AF65-F5344CB8AC3E}">
        <p14:creationId xmlns:p14="http://schemas.microsoft.com/office/powerpoint/2010/main" val="13213727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TotalTime>14531</TotalTime>
  <Words>1345</Words>
  <Application>Microsoft Macintosh PowerPoint</Application>
  <PresentationFormat>Widescreen</PresentationFormat>
  <Paragraphs>183</Paragraphs>
  <Slides>16</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16</vt:i4>
      </vt:variant>
    </vt:vector>
  </HeadingPairs>
  <TitlesOfParts>
    <vt:vector size="20" baseType="lpstr">
      <vt:lpstr>Aptos</vt:lpstr>
      <vt:lpstr>Aptos Display</vt:lpstr>
      <vt:lpstr>Arial</vt:lpstr>
      <vt:lpstr>Office Theme</vt:lpstr>
      <vt:lpstr>Analysing Isaac’s Development Using Bowlby’s Attachment Theory</vt:lpstr>
      <vt:lpstr>PowerPoint Presentation</vt:lpstr>
      <vt:lpstr>Introduction to the Case Study</vt:lpstr>
      <vt:lpstr>Bowlby’s Attachment Theory </vt:lpstr>
      <vt:lpstr>Relevance to Early Childhood Development</vt:lpstr>
      <vt:lpstr>Why Bowlby’s Theory is Relevant to Isaac</vt:lpstr>
      <vt:lpstr>Applying the Theory to Isaac’s Development</vt:lpstr>
      <vt:lpstr>Language Development and Social Interaction</vt:lpstr>
      <vt:lpstr>Nature and Nurture</vt:lpstr>
      <vt:lpstr>Impact of Maternal Mental Health and Transitions</vt:lpstr>
      <vt:lpstr>Support Plan for Isaac</vt:lpstr>
      <vt:lpstr>Support Plan for Isaac</vt:lpstr>
      <vt:lpstr>Multi Agency Support</vt:lpstr>
      <vt:lpstr>Critical Evaluation of Bowlby’s Theory</vt:lpstr>
      <vt:lpstr>Conclusion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Tamyne Summer Cossa (2507591)</dc:creator>
  <cp:lastModifiedBy>Tamyne Summer Cossa (2507591)</cp:lastModifiedBy>
  <cp:revision>6</cp:revision>
  <dcterms:created xsi:type="dcterms:W3CDTF">2026-05-22T14:29:02Z</dcterms:created>
  <dcterms:modified xsi:type="dcterms:W3CDTF">2026-06-08T20:47:05Z</dcterms:modified>
</cp:coreProperties>
</file>