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676">
          <p15:clr>
            <a:srgbClr val="747775"/>
          </p15:clr>
        </p15:guide>
        <p15:guide id="2" pos="1361">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676" orient="horz"/>
        <p:guide pos="1361"/>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6" Type="http://schemas.openxmlformats.org/officeDocument/2006/relationships/slide" Target="slides/slide11.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hilton.com/en/brands/doubletree-by-hilton/" TargetMode="Externa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g249a0f542bf_0_9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g249a0f542bf_0_9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50000"/>
              </a:lnSpc>
              <a:spcBef>
                <a:spcPts val="0"/>
              </a:spcBef>
              <a:spcAft>
                <a:spcPts val="0"/>
              </a:spcAft>
              <a:buNone/>
            </a:pPr>
            <a:r>
              <a:rPr b="1" lang="en-GB" sz="1200">
                <a:solidFill>
                  <a:schemeClr val="dk1"/>
                </a:solidFill>
                <a:latin typeface="Times New Roman"/>
                <a:ea typeface="Times New Roman"/>
                <a:cs typeface="Times New Roman"/>
                <a:sym typeface="Times New Roman"/>
              </a:rPr>
              <a:t>T</a:t>
            </a:r>
            <a:r>
              <a:rPr b="1" lang="en-GB" sz="1200">
                <a:solidFill>
                  <a:schemeClr val="dk1"/>
                </a:solidFill>
                <a:latin typeface="Times New Roman"/>
                <a:ea typeface="Times New Roman"/>
                <a:cs typeface="Times New Roman"/>
                <a:sym typeface="Times New Roman"/>
              </a:rPr>
              <a:t>he role and importance of quality service,</a:t>
            </a:r>
            <a:endParaRPr b="1"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b="1" lang="en-GB" sz="1200">
                <a:solidFill>
                  <a:schemeClr val="dk1"/>
                </a:solidFill>
                <a:latin typeface="Times New Roman"/>
                <a:ea typeface="Times New Roman"/>
                <a:cs typeface="Times New Roman"/>
                <a:sym typeface="Times New Roman"/>
              </a:rPr>
              <a:t>hospitality, and guest services within the hotel Industry</a:t>
            </a:r>
            <a:endParaRPr b="1"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b="1" lang="en-GB" sz="1200">
                <a:solidFill>
                  <a:schemeClr val="dk1"/>
                </a:solidFill>
                <a:latin typeface="Times New Roman"/>
                <a:ea typeface="Times New Roman"/>
                <a:cs typeface="Times New Roman"/>
                <a:sym typeface="Times New Roman"/>
              </a:rPr>
              <a:t>Hotel Brand:Double Tree by Hilton</a:t>
            </a:r>
            <a:endParaRPr b="1"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None/>
            </a:pPr>
            <a:r>
              <a:t/>
            </a:r>
            <a:endParaRPr b="1"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 name="Shape 57"/>
        <p:cNvGrpSpPr/>
        <p:nvPr/>
      </p:nvGrpSpPr>
      <p:grpSpPr>
        <a:xfrm>
          <a:off x="0" y="0"/>
          <a:ext cx="0" cy="0"/>
          <a:chOff x="0" y="0"/>
          <a:chExt cx="0" cy="0"/>
        </a:xfrm>
      </p:grpSpPr>
      <p:sp>
        <p:nvSpPr>
          <p:cNvPr id="58" name="Google Shape;58;g249a0f542bf_0_9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9" name="Google Shape;59;g249a0f542bf_0_9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 name="Shape 70"/>
        <p:cNvGrpSpPr/>
        <p:nvPr/>
      </p:nvGrpSpPr>
      <p:grpSpPr>
        <a:xfrm>
          <a:off x="0" y="0"/>
          <a:ext cx="0" cy="0"/>
          <a:chOff x="0" y="0"/>
          <a:chExt cx="0" cy="0"/>
        </a:xfrm>
      </p:grpSpPr>
      <p:sp>
        <p:nvSpPr>
          <p:cNvPr id="71" name="Google Shape;71;g249a0f542bf_0_9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2" name="Google Shape;72;g249a0f542bf_0_9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DoubleTree by Hilton is a respected name in the hospitality industry. It offers a cozy atmosphere and delicious cookies to customers as soon as they arrive (Wood, 2015). </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DoubleTree by Hilton is a leading luxury hotel brand, catering to both business and leisure travelers. With a global network of hotels, it offers a consistent, high-quality experience for guest satisfaction and loyalty (O'Fallon &amp; Rutherford, 2010).</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DoubleTree by Hilton prioritizes exceptional service, personal care and guest satisfaction, aiming to exceed expectations and build lasting relationships (Heppell, 2015).  </a:t>
            </a:r>
            <a:endParaRPr sz="12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References:</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Wood, R.C. (2015) </a:t>
            </a:r>
            <a:r>
              <a:rPr i="1" lang="en-GB" sz="1200">
                <a:solidFill>
                  <a:schemeClr val="dk1"/>
                </a:solidFill>
                <a:latin typeface="Times New Roman"/>
                <a:ea typeface="Times New Roman"/>
                <a:cs typeface="Times New Roman"/>
                <a:sym typeface="Times New Roman"/>
              </a:rPr>
              <a:t>Hospitality Management : A Brief Introduction</a:t>
            </a:r>
            <a:r>
              <a:rPr lang="en-GB" sz="1200">
                <a:solidFill>
                  <a:schemeClr val="dk1"/>
                </a:solidFill>
                <a:latin typeface="Times New Roman"/>
                <a:ea typeface="Times New Roman"/>
                <a:cs typeface="Times New Roman"/>
                <a:sym typeface="Times New Roman"/>
              </a:rPr>
              <a:t> [online]. London: Sage Publications Ltd. [Accessed 18 May 2023].</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O'Fallon, M.J. and Rutherford, D.G. (2007) </a:t>
            </a:r>
            <a:r>
              <a:rPr i="1" lang="en-GB" sz="1200">
                <a:solidFill>
                  <a:schemeClr val="dk1"/>
                </a:solidFill>
                <a:latin typeface="Times New Roman"/>
                <a:ea typeface="Times New Roman"/>
                <a:cs typeface="Times New Roman"/>
                <a:sym typeface="Times New Roman"/>
              </a:rPr>
              <a:t>Hotel Management and Operations</a:t>
            </a:r>
            <a:r>
              <a:rPr lang="en-GB" sz="1200">
                <a:solidFill>
                  <a:schemeClr val="dk1"/>
                </a:solidFill>
                <a:latin typeface="Times New Roman"/>
                <a:ea typeface="Times New Roman"/>
                <a:cs typeface="Times New Roman"/>
                <a:sym typeface="Times New Roman"/>
              </a:rPr>
              <a:t> [online]. 4th ed. : John Wiley &amp; Sons, Incorporated. [Accessed 18 May 2023].</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Heppell, M. (2015) </a:t>
            </a:r>
            <a:r>
              <a:rPr i="1" lang="en-GB" sz="1200">
                <a:solidFill>
                  <a:schemeClr val="dk1"/>
                </a:solidFill>
                <a:latin typeface="Times New Roman"/>
                <a:ea typeface="Times New Roman"/>
                <a:cs typeface="Times New Roman"/>
                <a:sym typeface="Times New Roman"/>
              </a:rPr>
              <a:t>Five Star Service : How to Deliver Exceptional Customer Service</a:t>
            </a:r>
            <a:r>
              <a:rPr lang="en-GB" sz="1200">
                <a:solidFill>
                  <a:schemeClr val="dk1"/>
                </a:solidFill>
                <a:latin typeface="Times New Roman"/>
                <a:ea typeface="Times New Roman"/>
                <a:cs typeface="Times New Roman"/>
                <a:sym typeface="Times New Roman"/>
              </a:rPr>
              <a:t> [online]. 3rd ed. : Pearson Education, Limited. [Accessed 19 May 2023].</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 name="Shape 78"/>
        <p:cNvGrpSpPr/>
        <p:nvPr/>
      </p:nvGrpSpPr>
      <p:grpSpPr>
        <a:xfrm>
          <a:off x="0" y="0"/>
          <a:ext cx="0" cy="0"/>
          <a:chOff x="0" y="0"/>
          <a:chExt cx="0" cy="0"/>
        </a:xfrm>
      </p:grpSpPr>
      <p:sp>
        <p:nvSpPr>
          <p:cNvPr id="79" name="Google Shape;79;g249a0f542bf_0_1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0" name="Google Shape;80;g249a0f542bf_0_1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DoubleTree serves diverse consumers within the hospitality industry, offering varied services to meet their needs (Wood, 2015). </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Hilton target specific market segments, meeting guest expectations with amenities such as meeting rooms, spas, fitness centers and recreational activities (Johnston et al., 2012). </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DoubleTree by Hilton is a luxury brand that strikes a balance between sophistication and affordability. Targeting the traveler, it creates a welcoming environment with quality service and luxurious amenities (Swarbrooke &amp; Horner, 2011).  </a:t>
            </a:r>
            <a:endParaRPr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References:</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Wood, R.C. (2015) </a:t>
            </a:r>
            <a:r>
              <a:rPr i="1" lang="en-GB" sz="1200">
                <a:solidFill>
                  <a:schemeClr val="dk1"/>
                </a:solidFill>
                <a:latin typeface="Times New Roman"/>
                <a:ea typeface="Times New Roman"/>
                <a:cs typeface="Times New Roman"/>
                <a:sym typeface="Times New Roman"/>
              </a:rPr>
              <a:t>Hospitality Management : A Brief Introduction</a:t>
            </a:r>
            <a:r>
              <a:rPr lang="en-GB" sz="1200">
                <a:solidFill>
                  <a:schemeClr val="dk1"/>
                </a:solidFill>
                <a:latin typeface="Times New Roman"/>
                <a:ea typeface="Times New Roman"/>
                <a:cs typeface="Times New Roman"/>
                <a:sym typeface="Times New Roman"/>
              </a:rPr>
              <a:t> [online]. London: Sage Publications Ltd. [Accessed 18 May 2023].</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Johnston, R., Clark, G. and Shulver, M. (2011) </a:t>
            </a:r>
            <a:r>
              <a:rPr i="1" lang="en-GB" sz="1200">
                <a:solidFill>
                  <a:schemeClr val="dk1"/>
                </a:solidFill>
                <a:latin typeface="Times New Roman"/>
                <a:ea typeface="Times New Roman"/>
                <a:cs typeface="Times New Roman"/>
                <a:sym typeface="Times New Roman"/>
              </a:rPr>
              <a:t>Service Operations Management</a:t>
            </a:r>
            <a:r>
              <a:rPr lang="en-GB" sz="1200">
                <a:solidFill>
                  <a:schemeClr val="dk1"/>
                </a:solidFill>
                <a:latin typeface="Times New Roman"/>
                <a:ea typeface="Times New Roman"/>
                <a:cs typeface="Times New Roman"/>
                <a:sym typeface="Times New Roman"/>
              </a:rPr>
              <a:t> [online]. 4th ed. : Pearson Education, Limited. [Accessed 19 May 2023].</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Swarbrooke, J. and Horner, S. (2021) </a:t>
            </a:r>
            <a:r>
              <a:rPr i="1" lang="en-GB" sz="1200">
                <a:solidFill>
                  <a:schemeClr val="dk1"/>
                </a:solidFill>
                <a:latin typeface="Times New Roman"/>
                <a:ea typeface="Times New Roman"/>
                <a:cs typeface="Times New Roman"/>
                <a:sym typeface="Times New Roman"/>
              </a:rPr>
              <a:t>Consumer Behaviour in Tourism</a:t>
            </a:r>
            <a:r>
              <a:rPr lang="en-GB" sz="1200">
                <a:solidFill>
                  <a:schemeClr val="dk1"/>
                </a:solidFill>
                <a:latin typeface="Times New Roman"/>
                <a:ea typeface="Times New Roman"/>
                <a:cs typeface="Times New Roman"/>
                <a:sym typeface="Times New Roman"/>
              </a:rPr>
              <a:t> [online]. 4th ed. : Routledge. [Accessed 19 May 2023].</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 name="Shape 85"/>
        <p:cNvGrpSpPr/>
        <p:nvPr/>
      </p:nvGrpSpPr>
      <p:grpSpPr>
        <a:xfrm>
          <a:off x="0" y="0"/>
          <a:ext cx="0" cy="0"/>
          <a:chOff x="0" y="0"/>
          <a:chExt cx="0" cy="0"/>
        </a:xfrm>
      </p:grpSpPr>
      <p:sp>
        <p:nvSpPr>
          <p:cNvPr id="86" name="Google Shape;86;g249a0f542bf_0_89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 name="Google Shape;87;g249a0f542bf_0_89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304800" lvl="0" marL="457200" rtl="0" algn="l">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Hilton offers comprehensive services and facilities for a comfortable and enjoyable stay. Designed to meet different needs and preferences, these amenities ensure total guest satisfaction (Vallen &amp; Vallen, 2014). </a:t>
            </a:r>
            <a:endParaRPr sz="1200">
              <a:solidFill>
                <a:schemeClr val="dk1"/>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The brand offers consistent check-in and check-out, committed concierge administrations for on-site help, and room benefits for helpful in-room feasting (O'Fallon &amp; Rutherford, 2010). </a:t>
            </a:r>
            <a:endParaRPr sz="1200">
              <a:solidFill>
                <a:schemeClr val="dk1"/>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DoubleTree enhances the guest experience with personalized service, high quality standards, and an emphasis on comfort and convenience. Create memorable moments that exceed customer expectations (Tesone, 2014). </a:t>
            </a:r>
            <a:endParaRPr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References:</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Vallen, G. and Vallen, J. (2014) </a:t>
            </a:r>
            <a:r>
              <a:rPr i="1" lang="en-GB" sz="1200">
                <a:solidFill>
                  <a:schemeClr val="dk1"/>
                </a:solidFill>
                <a:latin typeface="Times New Roman"/>
                <a:ea typeface="Times New Roman"/>
                <a:cs typeface="Times New Roman"/>
                <a:sym typeface="Times New Roman"/>
              </a:rPr>
              <a:t>Check-in Check-out: Managing Hotel Operations : Pearson New International Edition</a:t>
            </a:r>
            <a:r>
              <a:rPr lang="en-GB" sz="1200">
                <a:solidFill>
                  <a:schemeClr val="dk1"/>
                </a:solidFill>
                <a:latin typeface="Times New Roman"/>
                <a:ea typeface="Times New Roman"/>
                <a:cs typeface="Times New Roman"/>
                <a:sym typeface="Times New Roman"/>
              </a:rPr>
              <a:t> [online]. 9th ed. : Pearson Education, Limited. [Accessed 19 May 2023].</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O'Fallon, M.J. and Rutherford, D.G. (2011) </a:t>
            </a:r>
            <a:r>
              <a:rPr i="1" lang="en-GB" sz="1200">
                <a:solidFill>
                  <a:schemeClr val="dk1"/>
                </a:solidFill>
                <a:latin typeface="Times New Roman"/>
                <a:ea typeface="Times New Roman"/>
                <a:cs typeface="Times New Roman"/>
                <a:sym typeface="Times New Roman"/>
              </a:rPr>
              <a:t>Hotel Management and Operations</a:t>
            </a:r>
            <a:r>
              <a:rPr lang="en-GB" sz="1200">
                <a:solidFill>
                  <a:schemeClr val="dk1"/>
                </a:solidFill>
                <a:latin typeface="Times New Roman"/>
                <a:ea typeface="Times New Roman"/>
                <a:cs typeface="Times New Roman"/>
                <a:sym typeface="Times New Roman"/>
              </a:rPr>
              <a:t> [online]. 5th ed. : John Wiley &amp; Sons, Incorporated. [Accessed 18 May 2023].</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Tesone, V. (2010) </a:t>
            </a:r>
            <a:r>
              <a:rPr i="1" lang="en-GB" sz="1200">
                <a:solidFill>
                  <a:schemeClr val="dk1"/>
                </a:solidFill>
                <a:latin typeface="Times New Roman"/>
                <a:ea typeface="Times New Roman"/>
                <a:cs typeface="Times New Roman"/>
                <a:sym typeface="Times New Roman"/>
              </a:rPr>
              <a:t>Principles of Management For the Hospitality Industry</a:t>
            </a:r>
            <a:r>
              <a:rPr lang="en-GB" sz="1200">
                <a:solidFill>
                  <a:schemeClr val="dk1"/>
                </a:solidFill>
                <a:latin typeface="Times New Roman"/>
                <a:ea typeface="Times New Roman"/>
                <a:cs typeface="Times New Roman"/>
                <a:sym typeface="Times New Roman"/>
              </a:rPr>
              <a:t> [online]. Amsterdam: Routledge. [Accessed 20 May 2023].</a:t>
            </a:r>
            <a:endParaRPr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g249a0f542bf_0_90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 name="Google Shape;95;g249a0f542bf_0_90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304800" lvl="0" marL="457200" rtl="0" algn="l">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Understanding visitor administration within the hospitality industry is vital. It includes smart help for guests, upgrading their involvement, and making a positive impression (Walker &amp; Walker, 2013). </a:t>
            </a:r>
            <a:endParaRPr sz="1200">
              <a:solidFill>
                <a:schemeClr val="dk1"/>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The incredible benefits of visitors include satisfaction, devotion, and positive reviews. By transcending desire and building value, housing achieves commercial victory (Heppell, 2015). </a:t>
            </a:r>
            <a:endParaRPr sz="1200">
              <a:solidFill>
                <a:schemeClr val="dk1"/>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Active communication with guests complements the reputation of the hotel. Memorable experiences influence potential customers, enhance reputation, and generate bookings and revenue (O'Fallon &amp; Rutherford, 2010). </a:t>
            </a:r>
            <a:endParaRPr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By prioritizing visitor management and reliably communicating unusual events, accommodations can differentiate themselves from their competitors and build a stable customer base for long-term success. </a:t>
            </a:r>
            <a:endParaRPr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References:</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Walker, J. and Walker, J. (2013) </a:t>
            </a:r>
            <a:r>
              <a:rPr i="1" lang="en-GB" sz="1200">
                <a:solidFill>
                  <a:schemeClr val="dk1"/>
                </a:solidFill>
                <a:latin typeface="Times New Roman"/>
                <a:ea typeface="Times New Roman"/>
                <a:cs typeface="Times New Roman"/>
                <a:sym typeface="Times New Roman"/>
              </a:rPr>
              <a:t>Introduction to Hospitality Management</a:t>
            </a:r>
            <a:r>
              <a:rPr lang="en-GB" sz="1200">
                <a:solidFill>
                  <a:schemeClr val="dk1"/>
                </a:solidFill>
                <a:latin typeface="Times New Roman"/>
                <a:ea typeface="Times New Roman"/>
                <a:cs typeface="Times New Roman"/>
                <a:sym typeface="Times New Roman"/>
              </a:rPr>
              <a:t> [online]. 4th ed. London: Pearson Education, Limited. [Accessed 20 May 2023].</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Heppell, M. (2015) </a:t>
            </a:r>
            <a:r>
              <a:rPr i="1" lang="en-GB" sz="1200">
                <a:solidFill>
                  <a:schemeClr val="dk1"/>
                </a:solidFill>
                <a:latin typeface="Times New Roman"/>
                <a:ea typeface="Times New Roman"/>
                <a:cs typeface="Times New Roman"/>
                <a:sym typeface="Times New Roman"/>
              </a:rPr>
              <a:t>Five Star Service : How to Deliver Exceptional Customer Service</a:t>
            </a:r>
            <a:r>
              <a:rPr lang="en-GB" sz="1200">
                <a:solidFill>
                  <a:schemeClr val="dk1"/>
                </a:solidFill>
                <a:latin typeface="Times New Roman"/>
                <a:ea typeface="Times New Roman"/>
                <a:cs typeface="Times New Roman"/>
                <a:sym typeface="Times New Roman"/>
              </a:rPr>
              <a:t> [online]. 3rd ed. : Pearson Education, Limited. [Accessed 19 May 2023].</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O'Fallon, M.J. and Rutherford, D.G. (2011) </a:t>
            </a:r>
            <a:r>
              <a:rPr i="1" lang="en-GB" sz="1200">
                <a:solidFill>
                  <a:schemeClr val="dk1"/>
                </a:solidFill>
                <a:latin typeface="Times New Roman"/>
                <a:ea typeface="Times New Roman"/>
                <a:cs typeface="Times New Roman"/>
                <a:sym typeface="Times New Roman"/>
              </a:rPr>
              <a:t>Hotel Management and Operations</a:t>
            </a:r>
            <a:r>
              <a:rPr lang="en-GB" sz="1200">
                <a:solidFill>
                  <a:schemeClr val="dk1"/>
                </a:solidFill>
                <a:latin typeface="Times New Roman"/>
                <a:ea typeface="Times New Roman"/>
                <a:cs typeface="Times New Roman"/>
                <a:sym typeface="Times New Roman"/>
              </a:rPr>
              <a:t> [online]. 5th ed. : John Wiley &amp; Sons, Incorporated. [Accessed 18 May 2023]</a:t>
            </a:r>
            <a:r>
              <a:rPr lang="en-GB" sz="1000">
                <a:solidFill>
                  <a:schemeClr val="dk1"/>
                </a:solidFill>
                <a:highlight>
                  <a:srgbClr val="FFFFFF"/>
                </a:highlight>
              </a:rPr>
              <a:t>.</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g249a0f542bf_0_90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3" name="Google Shape;103;g249a0f542bf_0_90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304800" lvl="0" marL="457200" rtl="0" algn="l">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Hospitality creates a warm and welcoming experience for guests, which impacts brand satisfaction, loyalty, and success in the hospitality industry (Swarbrooke &amp; Horner, 2021). </a:t>
            </a:r>
            <a:endParaRPr sz="1200">
              <a:solidFill>
                <a:schemeClr val="dk1"/>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Hilton puts the needs of its guests first, providing outstanding service in a hospitable environment. Employees are trained to demonstrate enthusiasm, professionalism, and a genuine desire to serve customers (Walker &amp; Walker, 2013). </a:t>
            </a:r>
            <a:endParaRPr sz="1200">
              <a:solidFill>
                <a:schemeClr val="dk1"/>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DoubleTree by Hilton prioritizes a warm and personal experience, doing its best to exceed guest expectations and create lasting memories (Thomann, 2018).</a:t>
            </a:r>
            <a:endParaRPr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References:</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Swarbrooke, J. and Horner, S. (2021) </a:t>
            </a:r>
            <a:r>
              <a:rPr i="1" lang="en-GB" sz="1200">
                <a:solidFill>
                  <a:schemeClr val="dk1"/>
                </a:solidFill>
                <a:latin typeface="Times New Roman"/>
                <a:ea typeface="Times New Roman"/>
                <a:cs typeface="Times New Roman"/>
                <a:sym typeface="Times New Roman"/>
              </a:rPr>
              <a:t>Consumer Behaviour in Tourism</a:t>
            </a:r>
            <a:r>
              <a:rPr lang="en-GB" sz="1200">
                <a:solidFill>
                  <a:schemeClr val="dk1"/>
                </a:solidFill>
                <a:latin typeface="Times New Roman"/>
                <a:ea typeface="Times New Roman"/>
                <a:cs typeface="Times New Roman"/>
                <a:sym typeface="Times New Roman"/>
              </a:rPr>
              <a:t> [online]. 4th ed. : Routledge. [Accessed 19 May 2023].</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Walker, J. and Walker, J. (2013) </a:t>
            </a:r>
            <a:r>
              <a:rPr i="1" lang="en-GB" sz="1200">
                <a:solidFill>
                  <a:schemeClr val="dk1"/>
                </a:solidFill>
                <a:latin typeface="Times New Roman"/>
                <a:ea typeface="Times New Roman"/>
                <a:cs typeface="Times New Roman"/>
                <a:sym typeface="Times New Roman"/>
              </a:rPr>
              <a:t>Introduction to Hospitality Management</a:t>
            </a:r>
            <a:r>
              <a:rPr lang="en-GB" sz="1200">
                <a:solidFill>
                  <a:schemeClr val="dk1"/>
                </a:solidFill>
                <a:latin typeface="Times New Roman"/>
                <a:ea typeface="Times New Roman"/>
                <a:cs typeface="Times New Roman"/>
                <a:sym typeface="Times New Roman"/>
              </a:rPr>
              <a:t> [online]. 4th ed. London: Pearson Education, Limited. [Accessed 20 May 2023].</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Thomann, A. (2018) Is the Youth Hostel Industry Finally Growing Up?. </a:t>
            </a:r>
            <a:r>
              <a:rPr i="1" lang="en-GB" sz="1200">
                <a:solidFill>
                  <a:schemeClr val="dk1"/>
                </a:solidFill>
                <a:latin typeface="Times New Roman"/>
                <a:ea typeface="Times New Roman"/>
                <a:cs typeface="Times New Roman"/>
                <a:sym typeface="Times New Roman"/>
              </a:rPr>
              <a:t>Management Today</a:t>
            </a:r>
            <a:r>
              <a:rPr lang="en-GB" sz="1200">
                <a:solidFill>
                  <a:schemeClr val="dk1"/>
                </a:solidFill>
                <a:latin typeface="Times New Roman"/>
                <a:ea typeface="Times New Roman"/>
                <a:cs typeface="Times New Roman"/>
                <a:sym typeface="Times New Roman"/>
              </a:rPr>
              <a:t> [online]. [Accessed 21 May 2023]</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g249a0f542bf_0_9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1" name="Google Shape;111;g249a0f542bf_0_9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304800" lvl="0" marL="457200" rtl="0" algn="l">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DoubleTree exceeds guest expectations, creating memorable stays through exceptional hospitality and personalized service. Brands anticipate and meet unique needs, exceeding expectations with personalized experiences (Hilton, n.d.). </a:t>
            </a:r>
            <a:endParaRPr sz="1200">
              <a:solidFill>
                <a:schemeClr val="dk1"/>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Hilton offers unique warm welcome, comfortable rooms, plush bedding, fitness center, swimming pool and dining (Vallen &amp; Vallen, 2014).</a:t>
            </a:r>
            <a:endParaRPr sz="1200">
              <a:solidFill>
                <a:schemeClr val="dk1"/>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DoubleTree by Hilton takes customer service and guest satisfaction very seriously. Staff are trained to provide personal and attentive service and to treat each guest as an individual. The brand actively seeks and implements guest feedback to frequently improve (Shin &amp; Cho, 2023). </a:t>
            </a:r>
            <a:endParaRPr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DoubleTree by Hilton is committed to guest satisfaction and consistently exceeds expectations with unique amenities, services, and superior customer service. It features brands that take it one step further. </a:t>
            </a:r>
            <a:endParaRPr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References:</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Hilton, n.d. Available at:  </a:t>
            </a:r>
            <a:r>
              <a:rPr lang="en-GB" sz="1200" u="sng">
                <a:solidFill>
                  <a:schemeClr val="dk1"/>
                </a:solidFill>
                <a:latin typeface="Times New Roman"/>
                <a:ea typeface="Times New Roman"/>
                <a:cs typeface="Times New Roman"/>
                <a:sym typeface="Times New Roman"/>
                <a:hlinkClick r:id="rId2">
                  <a:extLst>
                    <a:ext uri="{A12FA001-AC4F-418D-AE19-62706E023703}">
                      <ahyp:hlinkClr val="tx"/>
                    </a:ext>
                  </a:extLst>
                </a:hlinkClick>
              </a:rPr>
              <a:t>https://www.hilton.com/en/brands/doubletree-by-hilton/</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Vallen, G. and Vallen, J. (2014) </a:t>
            </a:r>
            <a:r>
              <a:rPr i="1" lang="en-GB" sz="1200">
                <a:solidFill>
                  <a:schemeClr val="dk1"/>
                </a:solidFill>
                <a:latin typeface="Times New Roman"/>
                <a:ea typeface="Times New Roman"/>
                <a:cs typeface="Times New Roman"/>
                <a:sym typeface="Times New Roman"/>
              </a:rPr>
              <a:t>Check-in Check-out: Managing Hotel Operations : Pearson New International Edition</a:t>
            </a:r>
            <a:r>
              <a:rPr lang="en-GB" sz="1200">
                <a:solidFill>
                  <a:schemeClr val="dk1"/>
                </a:solidFill>
                <a:latin typeface="Times New Roman"/>
                <a:ea typeface="Times New Roman"/>
                <a:cs typeface="Times New Roman"/>
                <a:sym typeface="Times New Roman"/>
              </a:rPr>
              <a:t> [online]. 9th ed. : Pearson Education, Limited. [Accessed 19 May 2023]</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Shin, S. and Cho, M. (2023) Environmental Cognition and Environmental Performance in Restaurants: Roles of Green Supplier Selection and Joint Actions. </a:t>
            </a:r>
            <a:r>
              <a:rPr i="1" lang="en-GB" sz="1200">
                <a:solidFill>
                  <a:schemeClr val="dk1"/>
                </a:solidFill>
                <a:latin typeface="Times New Roman"/>
                <a:ea typeface="Times New Roman"/>
                <a:cs typeface="Times New Roman"/>
                <a:sym typeface="Times New Roman"/>
              </a:rPr>
              <a:t>International Journal of Contemporary Hospitality Management</a:t>
            </a:r>
            <a:r>
              <a:rPr lang="en-GB" sz="1200">
                <a:solidFill>
                  <a:schemeClr val="dk1"/>
                </a:solidFill>
                <a:latin typeface="Times New Roman"/>
                <a:ea typeface="Times New Roman"/>
                <a:cs typeface="Times New Roman"/>
                <a:sym typeface="Times New Roman"/>
              </a:rPr>
              <a:t> [online]. 35 (6), pp. 1925-1942. [Accessed 23 May 2023].</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g249a0f542bf_0_9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9" name="Google Shape;119;g249a0f542bf_0_9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304800" lvl="0" marL="457200" rtl="0" algn="l">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This presentation highlights DoubleTree by Hilton's position in the hospitality industry. It underscores the brand's commitment to exceeding customer expectations, providing exceptional amenities, and providing outstanding customer service. These factors are essential for success (Atanga et al., 2022). </a:t>
            </a:r>
            <a:endParaRPr sz="1200">
              <a:solidFill>
                <a:schemeClr val="dk1"/>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In the hospitality industry, quality service, hospitality and personalized experiences are essential. They contribute to customer satisfaction, loyalty and memorable stays (Pasape, 2022). </a:t>
            </a:r>
            <a:endParaRPr sz="1200">
              <a:solidFill>
                <a:schemeClr val="dk1"/>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DoubleTree by Hilton stands out as a luxury hotel brand, emphasizing service quality and customer experience. Their commitment to guest satisfaction, personalized interactions, and exceptional service sets them apart in the hospitality industry (Enz, 2010). </a:t>
            </a:r>
            <a:endParaRPr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conclusion, DoubleTree by Hilton has established itself as a premier luxury hotel brand through its focus on quality service, hospitality, and guest services. Through our constant efforts to improve guest experiences and provide superior service, we maintain our reputation as the preferred choice for travelers looking for a memorable and enjoyable stay. </a:t>
            </a:r>
            <a:endParaRPr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References:</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Atanga, B.A., Xue, X. and Mattila, A.S. (2022) The Impact of Corporate Sociopolitical Activism (Csa) on Brand Attitude. </a:t>
            </a:r>
            <a:r>
              <a:rPr i="1" lang="en-GB" sz="1200">
                <a:solidFill>
                  <a:schemeClr val="dk1"/>
                </a:solidFill>
                <a:latin typeface="Times New Roman"/>
                <a:ea typeface="Times New Roman"/>
                <a:cs typeface="Times New Roman"/>
                <a:sym typeface="Times New Roman"/>
              </a:rPr>
              <a:t>International Journal of Hospitality Management</a:t>
            </a:r>
            <a:r>
              <a:rPr lang="en-GB" sz="1200">
                <a:solidFill>
                  <a:schemeClr val="dk1"/>
                </a:solidFill>
                <a:latin typeface="Times New Roman"/>
                <a:ea typeface="Times New Roman"/>
                <a:cs typeface="Times New Roman"/>
                <a:sym typeface="Times New Roman"/>
              </a:rPr>
              <a:t> [online]. 17, p. 103290. [Accessed 23 May 2023].</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Pasape, L. (2022) A Review of the Role of Tour Operators Towards Sustaining Ecotourism in Tanzania. </a:t>
            </a:r>
            <a:r>
              <a:rPr i="1" lang="en-GB" sz="1200">
                <a:solidFill>
                  <a:schemeClr val="dk1"/>
                </a:solidFill>
                <a:latin typeface="Times New Roman"/>
                <a:ea typeface="Times New Roman"/>
                <a:cs typeface="Times New Roman"/>
                <a:sym typeface="Times New Roman"/>
              </a:rPr>
              <a:t>Journal of Hospitality Management and Tourism</a:t>
            </a:r>
            <a:r>
              <a:rPr lang="en-GB" sz="1200">
                <a:solidFill>
                  <a:schemeClr val="dk1"/>
                </a:solidFill>
                <a:latin typeface="Times New Roman"/>
                <a:ea typeface="Times New Roman"/>
                <a:cs typeface="Times New Roman"/>
                <a:sym typeface="Times New Roman"/>
              </a:rPr>
              <a:t> [online]. 13 (2), pp. 27-37. [Accessed 24 May 2023].</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Enz, C.A. (2010) </a:t>
            </a:r>
            <a:r>
              <a:rPr i="1" lang="en-GB" sz="1200">
                <a:solidFill>
                  <a:schemeClr val="dk1"/>
                </a:solidFill>
                <a:latin typeface="Times New Roman"/>
                <a:ea typeface="Times New Roman"/>
                <a:cs typeface="Times New Roman"/>
                <a:sym typeface="Times New Roman"/>
              </a:rPr>
              <a:t>Hospitality Strategic Management : Concepts and Cases</a:t>
            </a:r>
            <a:r>
              <a:rPr lang="en-GB" sz="1200">
                <a:solidFill>
                  <a:schemeClr val="dk1"/>
                </a:solidFill>
                <a:latin typeface="Times New Roman"/>
                <a:ea typeface="Times New Roman"/>
                <a:cs typeface="Times New Roman"/>
                <a:sym typeface="Times New Roman"/>
              </a:rPr>
              <a:t> [online]. 2nd ed. Hoboken, New Jersey: John Wiley &amp; Sons, Inc. [Accessed 24 May 2023].</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g249a0f542bf_0_9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7" name="Google Shape;127;g249a0f542bf_0_9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304800" lvl="0" marL="457200" rtl="0" algn="l">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In summation, this presentation underscores DoubleTree by Hilton's commitment to exceeding guest expectations, providing unique amenities, delivering outstanding service, and promoting memorable experiences and customer loyalty.</a:t>
            </a:r>
            <a:endParaRPr sz="1200">
              <a:solidFill>
                <a:schemeClr val="dk1"/>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AutoNum type="arabicPeriod"/>
            </a:pPr>
            <a:r>
              <a:rPr lang="en-GB" sz="1200">
                <a:solidFill>
                  <a:schemeClr val="dk1"/>
                </a:solidFill>
                <a:latin typeface="Times New Roman"/>
                <a:ea typeface="Times New Roman"/>
                <a:cs typeface="Times New Roman"/>
                <a:sym typeface="Times New Roman"/>
              </a:rPr>
              <a:t>Hospitality and customer service are crowning achievements in the hospitality industry. experiences that meet high expectations, differentiate the hotel, attract guests, and build a good reputation in the industry. </a:t>
            </a:r>
            <a:endParaRPr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DoubleTree by Hilton exceeds expectations as an extravagant hotel brand by prioritizing benefit quality, hospitality, and visitor services. Their commitment to upgrading visitor involvement and providing remarkable benefits sets them apart within the competitive hospitality industry. </a:t>
            </a:r>
            <a:endParaRPr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Thank you for your attention.</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g249a0f542bf_0_9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5" name="Google Shape;135;g249a0f542bf_0_9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25"/>
            <a:ext cx="4572000" cy="51435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dk1"/>
              </a:buClr>
              <a:buSzPts val="1800"/>
              <a:buChar char="●"/>
              <a:defRPr>
                <a:solidFill>
                  <a:schemeClr val="dk1"/>
                </a:solidFill>
              </a:defRPr>
            </a:lvl1pPr>
            <a:lvl2pPr indent="-317500" lvl="1" marL="914400">
              <a:spcBef>
                <a:spcPts val="0"/>
              </a:spcBef>
              <a:spcAft>
                <a:spcPts val="0"/>
              </a:spcAft>
              <a:buClr>
                <a:schemeClr val="dk1"/>
              </a:buClr>
              <a:buSzPts val="1400"/>
              <a:buChar char="○"/>
              <a:defRPr>
                <a:solidFill>
                  <a:schemeClr val="dk1"/>
                </a:solidFill>
              </a:defRPr>
            </a:lvl2pPr>
            <a:lvl3pPr indent="-317500" lvl="2" marL="1371600">
              <a:spcBef>
                <a:spcPts val="0"/>
              </a:spcBef>
              <a:spcAft>
                <a:spcPts val="0"/>
              </a:spcAft>
              <a:buClr>
                <a:schemeClr val="dk1"/>
              </a:buClr>
              <a:buSzPts val="1400"/>
              <a:buChar char="■"/>
              <a:defRPr>
                <a:solidFill>
                  <a:schemeClr val="dk1"/>
                </a:solidFill>
              </a:defRPr>
            </a:lvl3pPr>
            <a:lvl4pPr indent="-317500" lvl="3" marL="1828800">
              <a:spcBef>
                <a:spcPts val="0"/>
              </a:spcBef>
              <a:spcAft>
                <a:spcPts val="0"/>
              </a:spcAft>
              <a:buClr>
                <a:schemeClr val="dk1"/>
              </a:buClr>
              <a:buSzPts val="1400"/>
              <a:buChar char="●"/>
              <a:defRPr>
                <a:solidFill>
                  <a:schemeClr val="dk1"/>
                </a:solidFill>
              </a:defRPr>
            </a:lvl4pPr>
            <a:lvl5pPr indent="-317500" lvl="4" marL="2286000">
              <a:spcBef>
                <a:spcPts val="0"/>
              </a:spcBef>
              <a:spcAft>
                <a:spcPts val="0"/>
              </a:spcAft>
              <a:buClr>
                <a:schemeClr val="dk1"/>
              </a:buClr>
              <a:buSzPts val="1400"/>
              <a:buChar char="○"/>
              <a:defRPr>
                <a:solidFill>
                  <a:schemeClr val="dk1"/>
                </a:solidFill>
              </a:defRPr>
            </a:lvl5pPr>
            <a:lvl6pPr indent="-317500" lvl="5" marL="2743200">
              <a:spcBef>
                <a:spcPts val="0"/>
              </a:spcBef>
              <a:spcAft>
                <a:spcPts val="0"/>
              </a:spcAft>
              <a:buClr>
                <a:schemeClr val="dk1"/>
              </a:buClr>
              <a:buSzPts val="1400"/>
              <a:buChar char="■"/>
              <a:defRPr>
                <a:solidFill>
                  <a:schemeClr val="dk1"/>
                </a:solidFill>
              </a:defRPr>
            </a:lvl6pPr>
            <a:lvl7pPr indent="-317500" lvl="6" marL="3200400">
              <a:spcBef>
                <a:spcPts val="0"/>
              </a:spcBef>
              <a:spcAft>
                <a:spcPts val="0"/>
              </a:spcAft>
              <a:buClr>
                <a:schemeClr val="dk1"/>
              </a:buClr>
              <a:buSzPts val="1400"/>
              <a:buChar char="●"/>
              <a:defRPr>
                <a:solidFill>
                  <a:schemeClr val="dk1"/>
                </a:solidFill>
              </a:defRPr>
            </a:lvl7pPr>
            <a:lvl8pPr indent="-317500" lvl="7" marL="3657600">
              <a:spcBef>
                <a:spcPts val="0"/>
              </a:spcBef>
              <a:spcAft>
                <a:spcPts val="0"/>
              </a:spcAft>
              <a:buClr>
                <a:schemeClr val="dk1"/>
              </a:buClr>
              <a:buSzPts val="1400"/>
              <a:buChar char="○"/>
              <a:defRPr>
                <a:solidFill>
                  <a:schemeClr val="dk1"/>
                </a:solidFill>
              </a:defRPr>
            </a:lvl8pPr>
            <a:lvl9pPr indent="-317500" lvl="8" marL="4114800">
              <a:spcBef>
                <a:spcPts val="0"/>
              </a:spcBef>
              <a:spcAft>
                <a:spcPts val="0"/>
              </a:spcAft>
              <a:buClr>
                <a:schemeClr val="dk1"/>
              </a:buClr>
              <a:buSzPts val="1400"/>
              <a:buChar char="■"/>
              <a:defRPr>
                <a:solidFill>
                  <a:schemeClr val="dk1"/>
                </a:solidFill>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dark-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lt2"/>
              </a:buClr>
              <a:buSzPts val="1800"/>
              <a:buChar char="●"/>
              <a:defRPr sz="1800">
                <a:solidFill>
                  <a:schemeClr val="lt2"/>
                </a:solidFill>
              </a:defRPr>
            </a:lvl1pPr>
            <a:lvl2pPr indent="-317500" lvl="1" marL="914400">
              <a:lnSpc>
                <a:spcPct val="115000"/>
              </a:lnSpc>
              <a:spcBef>
                <a:spcPts val="0"/>
              </a:spcBef>
              <a:spcAft>
                <a:spcPts val="0"/>
              </a:spcAft>
              <a:buClr>
                <a:schemeClr val="lt2"/>
              </a:buClr>
              <a:buSzPts val="1400"/>
              <a:buChar char="○"/>
              <a:defRPr>
                <a:solidFill>
                  <a:schemeClr val="lt2"/>
                </a:solidFill>
              </a:defRPr>
            </a:lvl2pPr>
            <a:lvl3pPr indent="-317500" lvl="2" marL="1371600">
              <a:lnSpc>
                <a:spcPct val="115000"/>
              </a:lnSpc>
              <a:spcBef>
                <a:spcPts val="0"/>
              </a:spcBef>
              <a:spcAft>
                <a:spcPts val="0"/>
              </a:spcAft>
              <a:buClr>
                <a:schemeClr val="lt2"/>
              </a:buClr>
              <a:buSzPts val="1400"/>
              <a:buChar char="■"/>
              <a:defRPr>
                <a:solidFill>
                  <a:schemeClr val="lt2"/>
                </a:solidFill>
              </a:defRPr>
            </a:lvl3pPr>
            <a:lvl4pPr indent="-317500" lvl="3" marL="1828800">
              <a:lnSpc>
                <a:spcPct val="115000"/>
              </a:lnSpc>
              <a:spcBef>
                <a:spcPts val="0"/>
              </a:spcBef>
              <a:spcAft>
                <a:spcPts val="0"/>
              </a:spcAft>
              <a:buClr>
                <a:schemeClr val="lt2"/>
              </a:buClr>
              <a:buSzPts val="1400"/>
              <a:buChar char="●"/>
              <a:defRPr>
                <a:solidFill>
                  <a:schemeClr val="lt2"/>
                </a:solidFill>
              </a:defRPr>
            </a:lvl4pPr>
            <a:lvl5pPr indent="-317500" lvl="4" marL="2286000">
              <a:lnSpc>
                <a:spcPct val="115000"/>
              </a:lnSpc>
              <a:spcBef>
                <a:spcPts val="0"/>
              </a:spcBef>
              <a:spcAft>
                <a:spcPts val="0"/>
              </a:spcAft>
              <a:buClr>
                <a:schemeClr val="lt2"/>
              </a:buClr>
              <a:buSzPts val="1400"/>
              <a:buChar char="○"/>
              <a:defRPr>
                <a:solidFill>
                  <a:schemeClr val="lt2"/>
                </a:solidFill>
              </a:defRPr>
            </a:lvl5pPr>
            <a:lvl6pPr indent="-317500" lvl="5" marL="2743200">
              <a:lnSpc>
                <a:spcPct val="115000"/>
              </a:lnSpc>
              <a:spcBef>
                <a:spcPts val="0"/>
              </a:spcBef>
              <a:spcAft>
                <a:spcPts val="0"/>
              </a:spcAft>
              <a:buClr>
                <a:schemeClr val="lt2"/>
              </a:buClr>
              <a:buSzPts val="1400"/>
              <a:buChar char="■"/>
              <a:defRPr>
                <a:solidFill>
                  <a:schemeClr val="lt2"/>
                </a:solidFill>
              </a:defRPr>
            </a:lvl6pPr>
            <a:lvl7pPr indent="-317500" lvl="6" marL="3200400">
              <a:lnSpc>
                <a:spcPct val="115000"/>
              </a:lnSpc>
              <a:spcBef>
                <a:spcPts val="0"/>
              </a:spcBef>
              <a:spcAft>
                <a:spcPts val="0"/>
              </a:spcAft>
              <a:buClr>
                <a:schemeClr val="lt2"/>
              </a:buClr>
              <a:buSzPts val="1400"/>
              <a:buChar char="●"/>
              <a:defRPr>
                <a:solidFill>
                  <a:schemeClr val="lt2"/>
                </a:solidFill>
              </a:defRPr>
            </a:lvl7pPr>
            <a:lvl8pPr indent="-317500" lvl="7" marL="3657600">
              <a:lnSpc>
                <a:spcPct val="115000"/>
              </a:lnSpc>
              <a:spcBef>
                <a:spcPts val="0"/>
              </a:spcBef>
              <a:spcAft>
                <a:spcPts val="0"/>
              </a:spcAft>
              <a:buClr>
                <a:schemeClr val="lt2"/>
              </a:buClr>
              <a:buSzPts val="1400"/>
              <a:buChar char="○"/>
              <a:defRPr>
                <a:solidFill>
                  <a:schemeClr val="lt2"/>
                </a:solidFill>
              </a:defRPr>
            </a:lvl8pPr>
            <a:lvl9pPr indent="-317500" lvl="8" marL="4114800">
              <a:lnSpc>
                <a:spcPct val="115000"/>
              </a:lnSpc>
              <a:spcBef>
                <a:spcPts val="0"/>
              </a:spcBef>
              <a:spcAft>
                <a:spcPts val="0"/>
              </a:spcAft>
              <a:buClr>
                <a:schemeClr val="lt2"/>
              </a:buClr>
              <a:buSzPts val="1400"/>
              <a:buChar char="■"/>
              <a:defRPr>
                <a:solidFill>
                  <a:schemeClr val="lt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2"/>
                </a:solidFill>
              </a:defRPr>
            </a:lvl1pPr>
            <a:lvl2pPr lvl="1" algn="r">
              <a:buNone/>
              <a:defRPr sz="1000">
                <a:solidFill>
                  <a:schemeClr val="lt2"/>
                </a:solidFill>
              </a:defRPr>
            </a:lvl2pPr>
            <a:lvl3pPr lvl="2" algn="r">
              <a:buNone/>
              <a:defRPr sz="1000">
                <a:solidFill>
                  <a:schemeClr val="lt2"/>
                </a:solidFill>
              </a:defRPr>
            </a:lvl3pPr>
            <a:lvl4pPr lvl="3" algn="r">
              <a:buNone/>
              <a:defRPr sz="1000">
                <a:solidFill>
                  <a:schemeClr val="lt2"/>
                </a:solidFill>
              </a:defRPr>
            </a:lvl4pPr>
            <a:lvl5pPr lvl="4" algn="r">
              <a:buNone/>
              <a:defRPr sz="1000">
                <a:solidFill>
                  <a:schemeClr val="lt2"/>
                </a:solidFill>
              </a:defRPr>
            </a:lvl5pPr>
            <a:lvl6pPr lvl="5" algn="r">
              <a:buNone/>
              <a:defRPr sz="1000">
                <a:solidFill>
                  <a:schemeClr val="lt2"/>
                </a:solidFill>
              </a:defRPr>
            </a:lvl6pPr>
            <a:lvl7pPr lvl="6" algn="r">
              <a:buNone/>
              <a:defRPr sz="1000">
                <a:solidFill>
                  <a:schemeClr val="lt2"/>
                </a:solidFill>
              </a:defRPr>
            </a:lvl7pPr>
            <a:lvl8pPr lvl="7" algn="r">
              <a:buNone/>
              <a:defRPr sz="1000">
                <a:solidFill>
                  <a:schemeClr val="lt2"/>
                </a:solidFill>
              </a:defRPr>
            </a:lvl8pPr>
            <a:lvl9pPr lvl="8" algn="r">
              <a:buNone/>
              <a:defRPr sz="1000">
                <a:solidFill>
                  <a:schemeClr val="lt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4.png"/></Relationships>
</file>

<file path=ppt/slides/_rels/slide2.xml.rels><?xml version="1.0" encoding="UTF-8" standalone="yes"?><Relationships xmlns="http://schemas.openxmlformats.org/package/2006/relationships"><Relationship Id="rId20" Type="http://schemas.openxmlformats.org/officeDocument/2006/relationships/image" Target="../media/image7.jpg"/><Relationship Id="rId11" Type="http://schemas.openxmlformats.org/officeDocument/2006/relationships/slide" Target="/ppt/slides/slide10.xml"/><Relationship Id="rId10" Type="http://schemas.openxmlformats.org/officeDocument/2006/relationships/slide" Target="/ppt/slides/slide9.xml"/><Relationship Id="rId13" Type="http://schemas.openxmlformats.org/officeDocument/2006/relationships/image" Target="../media/image4.png"/><Relationship Id="rId12" Type="http://schemas.openxmlformats.org/officeDocument/2006/relationships/slide" Target="/ppt/slides/slide11.xml"/><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slide" Target="/ppt/slides/slide3.xml"/><Relationship Id="rId4" Type="http://schemas.openxmlformats.org/officeDocument/2006/relationships/slide" Target="/ppt/slides/slide4.xml"/><Relationship Id="rId9" Type="http://schemas.openxmlformats.org/officeDocument/2006/relationships/slide" Target="/ppt/slides/slide8.xml"/><Relationship Id="rId15" Type="http://schemas.openxmlformats.org/officeDocument/2006/relationships/image" Target="../media/image13.jpg"/><Relationship Id="rId14" Type="http://schemas.openxmlformats.org/officeDocument/2006/relationships/image" Target="../media/image15.jpg"/><Relationship Id="rId17" Type="http://schemas.openxmlformats.org/officeDocument/2006/relationships/image" Target="../media/image8.jpg"/><Relationship Id="rId16" Type="http://schemas.openxmlformats.org/officeDocument/2006/relationships/image" Target="../media/image10.jpg"/><Relationship Id="rId5" Type="http://schemas.openxmlformats.org/officeDocument/2006/relationships/slide" Target="/ppt/slides/slide5.xml"/><Relationship Id="rId19" Type="http://schemas.openxmlformats.org/officeDocument/2006/relationships/image" Target="../media/image1.jpg"/><Relationship Id="rId6" Type="http://schemas.openxmlformats.org/officeDocument/2006/relationships/slide" Target="/ppt/slides/slide6.xml"/><Relationship Id="rId18" Type="http://schemas.openxmlformats.org/officeDocument/2006/relationships/image" Target="../media/image5.jpg"/><Relationship Id="rId7" Type="http://schemas.openxmlformats.org/officeDocument/2006/relationships/slide" Target="/ppt/slides/slide7.xml"/><Relationship Id="rId8" Type="http://schemas.openxmlformats.org/officeDocument/2006/relationships/slide" Target="/ppt/slides/slide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5.jpg"/><Relationship Id="rId4" Type="http://schemas.openxmlformats.org/officeDocument/2006/relationships/slide" Target="/ppt/slid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7.jpg"/><Relationship Id="rId4" Type="http://schemas.openxmlformats.org/officeDocument/2006/relationships/slide" Target="/ppt/slid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1.jpg"/><Relationship Id="rId4" Type="http://schemas.openxmlformats.org/officeDocument/2006/relationships/slide" Target="/ppt/slides/slid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12.jpg"/><Relationship Id="rId4" Type="http://schemas.openxmlformats.org/officeDocument/2006/relationships/slide" Target="/ppt/slides/slid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8.jpg"/><Relationship Id="rId4" Type="http://schemas.openxmlformats.org/officeDocument/2006/relationships/slide" Target="/ppt/slides/slid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10.jpg"/><Relationship Id="rId4" Type="http://schemas.openxmlformats.org/officeDocument/2006/relationships/slide" Target="/ppt/slides/slid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13.jpg"/><Relationship Id="rId4" Type="http://schemas.openxmlformats.org/officeDocument/2006/relationships/slide" Target="/ppt/slides/slid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15.jpg"/><Relationship Id="rId4" Type="http://schemas.openxmlformats.org/officeDocument/2006/relationships/slide" Target="/ppt/slides/slid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hyperlink" Target="https://www.hilton.com/en/brands/doubletree-by-hilton/"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53" name="Shape 53"/>
        <p:cNvGrpSpPr/>
        <p:nvPr/>
      </p:nvGrpSpPr>
      <p:grpSpPr>
        <a:xfrm>
          <a:off x="0" y="0"/>
          <a:ext cx="0" cy="0"/>
          <a:chOff x="0" y="0"/>
          <a:chExt cx="0" cy="0"/>
        </a:xfrm>
      </p:grpSpPr>
      <p:sp>
        <p:nvSpPr>
          <p:cNvPr id="54" name="Google Shape;54;p13"/>
          <p:cNvSpPr txBox="1"/>
          <p:nvPr>
            <p:ph type="ctrTitle"/>
          </p:nvPr>
        </p:nvSpPr>
        <p:spPr>
          <a:xfrm>
            <a:off x="0" y="0"/>
            <a:ext cx="2144400" cy="2091900"/>
          </a:xfrm>
          <a:prstGeom prst="rect">
            <a:avLst/>
          </a:prstGeom>
          <a:solidFill>
            <a:schemeClr val="lt1"/>
          </a:solidFill>
        </p:spPr>
        <p:txBody>
          <a:bodyPr anchorCtr="0" anchor="ctr" bIns="91425" lIns="91425" spcFirstLastPara="1" rIns="91425" wrap="square" tIns="91425">
            <a:noAutofit/>
          </a:bodyPr>
          <a:lstStyle/>
          <a:p>
            <a:pPr indent="0" lvl="0" marL="0" rtl="0" algn="ctr">
              <a:lnSpc>
                <a:spcPct val="150000"/>
              </a:lnSpc>
              <a:spcBef>
                <a:spcPts val="0"/>
              </a:spcBef>
              <a:spcAft>
                <a:spcPts val="0"/>
              </a:spcAft>
              <a:buNone/>
            </a:pPr>
            <a:r>
              <a:rPr b="1" lang="en-GB" sz="1200">
                <a:latin typeface="Times New Roman"/>
                <a:ea typeface="Times New Roman"/>
                <a:cs typeface="Times New Roman"/>
                <a:sym typeface="Times New Roman"/>
              </a:rPr>
              <a:t>The role and importance of quality service,</a:t>
            </a:r>
            <a:endParaRPr b="1" sz="1200">
              <a:latin typeface="Times New Roman"/>
              <a:ea typeface="Times New Roman"/>
              <a:cs typeface="Times New Roman"/>
              <a:sym typeface="Times New Roman"/>
            </a:endParaRPr>
          </a:p>
          <a:p>
            <a:pPr indent="0" lvl="0" marL="0" rtl="0" algn="ctr">
              <a:lnSpc>
                <a:spcPct val="150000"/>
              </a:lnSpc>
              <a:spcBef>
                <a:spcPts val="0"/>
              </a:spcBef>
              <a:spcAft>
                <a:spcPts val="0"/>
              </a:spcAft>
              <a:buNone/>
            </a:pPr>
            <a:r>
              <a:rPr b="1" lang="en-GB" sz="1200">
                <a:latin typeface="Times New Roman"/>
                <a:ea typeface="Times New Roman"/>
                <a:cs typeface="Times New Roman"/>
                <a:sym typeface="Times New Roman"/>
              </a:rPr>
              <a:t> hospitality, and guest services within the hotel Industry</a:t>
            </a:r>
            <a:endParaRPr b="1" sz="1200">
              <a:latin typeface="Times New Roman"/>
              <a:ea typeface="Times New Roman"/>
              <a:cs typeface="Times New Roman"/>
              <a:sym typeface="Times New Roman"/>
            </a:endParaRPr>
          </a:p>
          <a:p>
            <a:pPr indent="0" lvl="0" marL="0" rtl="0" algn="ctr">
              <a:lnSpc>
                <a:spcPct val="150000"/>
              </a:lnSpc>
              <a:spcBef>
                <a:spcPts val="0"/>
              </a:spcBef>
              <a:spcAft>
                <a:spcPts val="0"/>
              </a:spcAft>
              <a:buNone/>
            </a:pPr>
            <a:r>
              <a:rPr b="1" lang="en-GB" sz="1200">
                <a:latin typeface="Times New Roman"/>
                <a:ea typeface="Times New Roman"/>
                <a:cs typeface="Times New Roman"/>
                <a:sym typeface="Times New Roman"/>
              </a:rPr>
              <a:t>Double Tree by Hilton</a:t>
            </a:r>
            <a:endParaRPr b="1" sz="1200">
              <a:latin typeface="Times New Roman"/>
              <a:ea typeface="Times New Roman"/>
              <a:cs typeface="Times New Roman"/>
              <a:sym typeface="Times New Roman"/>
            </a:endParaRPr>
          </a:p>
          <a:p>
            <a:pPr indent="0" lvl="0" marL="0" rtl="0" algn="ctr">
              <a:lnSpc>
                <a:spcPct val="150000"/>
              </a:lnSpc>
              <a:spcBef>
                <a:spcPts val="0"/>
              </a:spcBef>
              <a:spcAft>
                <a:spcPts val="0"/>
              </a:spcAft>
              <a:buNone/>
            </a:pPr>
            <a:r>
              <a:t/>
            </a:r>
            <a:endParaRPr sz="1200">
              <a:latin typeface="Times New Roman"/>
              <a:ea typeface="Times New Roman"/>
              <a:cs typeface="Times New Roman"/>
              <a:sym typeface="Times New Roman"/>
            </a:endParaRPr>
          </a:p>
        </p:txBody>
      </p:sp>
      <p:sp>
        <p:nvSpPr>
          <p:cNvPr id="55" name="Google Shape;55;p13"/>
          <p:cNvSpPr txBox="1"/>
          <p:nvPr>
            <p:ph idx="1" type="subTitle"/>
          </p:nvPr>
        </p:nvSpPr>
        <p:spPr>
          <a:xfrm>
            <a:off x="0" y="1615325"/>
            <a:ext cx="2144400" cy="3528300"/>
          </a:xfrm>
          <a:prstGeom prst="rect">
            <a:avLst/>
          </a:prstGeom>
          <a:solidFill>
            <a:schemeClr val="lt1"/>
          </a:solidFill>
        </p:spPr>
        <p:txBody>
          <a:bodyPr anchorCtr="0" anchor="ctr" bIns="91425" lIns="91425" spcFirstLastPara="1" rIns="91425" wrap="square" tIns="91425">
            <a:normAutofit/>
          </a:bodyPr>
          <a:lstStyle/>
          <a:p>
            <a:pPr indent="0" lvl="0" marL="0" rtl="0" algn="l">
              <a:lnSpc>
                <a:spcPct val="150000"/>
              </a:lnSpc>
              <a:spcBef>
                <a:spcPts val="0"/>
              </a:spcBef>
              <a:spcAft>
                <a:spcPts val="0"/>
              </a:spcAft>
              <a:buNone/>
            </a:pPr>
            <a:r>
              <a:rPr b="1" lang="en-GB" sz="1200">
                <a:solidFill>
                  <a:schemeClr val="dk1"/>
                </a:solidFill>
                <a:latin typeface="Times New Roman"/>
                <a:ea typeface="Times New Roman"/>
                <a:cs typeface="Times New Roman"/>
                <a:sym typeface="Times New Roman"/>
              </a:rPr>
              <a:t>Sudent name: </a:t>
            </a:r>
            <a:endParaRPr b="1"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b="1" lang="en-GB" sz="1200">
                <a:solidFill>
                  <a:schemeClr val="dk1"/>
                </a:solidFill>
                <a:latin typeface="Times New Roman"/>
                <a:ea typeface="Times New Roman"/>
                <a:cs typeface="Times New Roman"/>
                <a:sym typeface="Times New Roman"/>
              </a:rPr>
              <a:t>Ionut Margarit</a:t>
            </a:r>
            <a:endParaRPr b="1"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b="1" lang="en-GB" sz="1200">
                <a:solidFill>
                  <a:schemeClr val="dk1"/>
                </a:solidFill>
                <a:latin typeface="Times New Roman"/>
                <a:ea typeface="Times New Roman"/>
                <a:cs typeface="Times New Roman"/>
                <a:sym typeface="Times New Roman"/>
              </a:rPr>
              <a:t>Student ID number: </a:t>
            </a:r>
            <a:endParaRPr b="1"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b="1" lang="en-GB" sz="1200">
                <a:solidFill>
                  <a:schemeClr val="dk1"/>
                </a:solidFill>
                <a:latin typeface="Times New Roman"/>
                <a:ea typeface="Times New Roman"/>
                <a:cs typeface="Times New Roman"/>
                <a:sym typeface="Times New Roman"/>
              </a:rPr>
              <a:t>2229576</a:t>
            </a:r>
            <a:endParaRPr b="1"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b="1" lang="en-GB" sz="1200">
                <a:solidFill>
                  <a:schemeClr val="dk1"/>
                </a:solidFill>
                <a:latin typeface="Times New Roman"/>
                <a:ea typeface="Times New Roman"/>
                <a:cs typeface="Times New Roman"/>
                <a:sym typeface="Times New Roman"/>
              </a:rPr>
              <a:t>Module title: </a:t>
            </a:r>
            <a:endParaRPr b="1"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b="1" lang="en-GB" sz="1200">
                <a:solidFill>
                  <a:schemeClr val="dk1"/>
                </a:solidFill>
                <a:latin typeface="Times New Roman"/>
                <a:ea typeface="Times New Roman"/>
                <a:cs typeface="Times New Roman"/>
                <a:sym typeface="Times New Roman"/>
              </a:rPr>
              <a:t>Hospitality and Guest Service Management</a:t>
            </a:r>
            <a:endParaRPr b="1"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b="1" lang="en-GB" sz="1200">
                <a:solidFill>
                  <a:schemeClr val="dk1"/>
                </a:solidFill>
                <a:latin typeface="Times New Roman"/>
                <a:ea typeface="Times New Roman"/>
                <a:cs typeface="Times New Roman"/>
                <a:sym typeface="Times New Roman"/>
              </a:rPr>
              <a:t>Module code: </a:t>
            </a:r>
            <a:endParaRPr b="1"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b="1" lang="en-GB" sz="1200">
                <a:solidFill>
                  <a:schemeClr val="dk1"/>
                </a:solidFill>
                <a:latin typeface="Times New Roman"/>
                <a:ea typeface="Times New Roman"/>
                <a:cs typeface="Times New Roman"/>
                <a:sym typeface="Times New Roman"/>
              </a:rPr>
              <a:t>BMIH 4003</a:t>
            </a:r>
            <a:endParaRPr b="1"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b="1" lang="en-GB" sz="1200">
                <a:solidFill>
                  <a:schemeClr val="dk1"/>
                </a:solidFill>
                <a:latin typeface="Times New Roman"/>
                <a:ea typeface="Times New Roman"/>
                <a:cs typeface="Times New Roman"/>
                <a:sym typeface="Times New Roman"/>
              </a:rPr>
              <a:t>Lecturer name: </a:t>
            </a:r>
            <a:endParaRPr b="1"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b="1" lang="en-GB" sz="1200">
                <a:solidFill>
                  <a:schemeClr val="dk1"/>
                </a:solidFill>
                <a:latin typeface="Times New Roman"/>
                <a:ea typeface="Times New Roman"/>
                <a:cs typeface="Times New Roman"/>
                <a:sym typeface="Times New Roman"/>
              </a:rPr>
              <a:t>Charlotte Joyner</a:t>
            </a:r>
            <a:endParaRPr b="1" sz="1200">
              <a:solidFill>
                <a:schemeClr val="dk1"/>
              </a:solidFill>
              <a:latin typeface="Times New Roman"/>
              <a:ea typeface="Times New Roman"/>
              <a:cs typeface="Times New Roman"/>
              <a:sym typeface="Times New Roman"/>
            </a:endParaRPr>
          </a:p>
          <a:p>
            <a:pPr indent="0" lvl="0" marL="0" rtl="0" algn="l">
              <a:lnSpc>
                <a:spcPct val="150000"/>
              </a:lnSpc>
              <a:spcBef>
                <a:spcPts val="0"/>
              </a:spcBef>
              <a:spcAft>
                <a:spcPts val="0"/>
              </a:spcAft>
              <a:buNone/>
            </a:pPr>
            <a:r>
              <a:t/>
            </a:r>
            <a:endParaRPr sz="1200">
              <a:solidFill>
                <a:schemeClr val="dk1"/>
              </a:solidFill>
              <a:latin typeface="Times New Roman"/>
              <a:ea typeface="Times New Roman"/>
              <a:cs typeface="Times New Roman"/>
              <a:sym typeface="Times New Roman"/>
            </a:endParaRPr>
          </a:p>
        </p:txBody>
      </p:sp>
      <p:pic>
        <p:nvPicPr>
          <p:cNvPr id="56" name="Google Shape;56;p13"/>
          <p:cNvPicPr preferRelativeResize="0"/>
          <p:nvPr/>
        </p:nvPicPr>
        <p:blipFill>
          <a:blip r:embed="rId3">
            <a:alphaModFix/>
          </a:blip>
          <a:stretch>
            <a:fillRect/>
          </a:stretch>
        </p:blipFill>
        <p:spPr>
          <a:xfrm>
            <a:off x="2144400" y="0"/>
            <a:ext cx="6999600" cy="51435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60" name="Shape 60"/>
        <p:cNvGrpSpPr/>
        <p:nvPr/>
      </p:nvGrpSpPr>
      <p:grpSpPr>
        <a:xfrm>
          <a:off x="0" y="0"/>
          <a:ext cx="0" cy="0"/>
          <a:chOff x="0" y="0"/>
          <a:chExt cx="0" cy="0"/>
        </a:xfrm>
      </p:grpSpPr>
      <p:sp>
        <p:nvSpPr>
          <p:cNvPr id="61" name="Google Shape;61;p14"/>
          <p:cNvSpPr txBox="1"/>
          <p:nvPr>
            <p:ph type="ctrTitle"/>
          </p:nvPr>
        </p:nvSpPr>
        <p:spPr>
          <a:xfrm>
            <a:off x="0" y="0"/>
            <a:ext cx="2160000" cy="5143500"/>
          </a:xfrm>
          <a:prstGeom prst="rect">
            <a:avLst/>
          </a:prstGeom>
          <a:solidFill>
            <a:schemeClr val="lt1"/>
          </a:solidFill>
        </p:spPr>
        <p:txBody>
          <a:bodyPr anchorCtr="0" anchor="ctr" bIns="91425" lIns="91425" spcFirstLastPara="1" rIns="91425" wrap="square" tIns="91425">
            <a:normAutofit fontScale="90000"/>
          </a:bodyPr>
          <a:lstStyle/>
          <a:p>
            <a:pPr indent="0" lvl="0" marL="0" rtl="0" algn="l">
              <a:lnSpc>
                <a:spcPct val="150000"/>
              </a:lnSpc>
              <a:spcBef>
                <a:spcPts val="0"/>
              </a:spcBef>
              <a:spcAft>
                <a:spcPts val="0"/>
              </a:spcAft>
              <a:buNone/>
            </a:pPr>
            <a:r>
              <a:rPr lang="en-GB" sz="1550">
                <a:latin typeface="Times New Roman"/>
                <a:ea typeface="Times New Roman"/>
                <a:cs typeface="Times New Roman"/>
                <a:sym typeface="Times New Roman"/>
              </a:rPr>
              <a:t>Table of content:</a:t>
            </a:r>
            <a:endParaRPr sz="1550">
              <a:latin typeface="Times New Roman"/>
              <a:ea typeface="Times New Roman"/>
              <a:cs typeface="Times New Roman"/>
              <a:sym typeface="Times New Roman"/>
            </a:endParaRPr>
          </a:p>
          <a:p>
            <a:pPr indent="0" lvl="0" marL="0" rtl="0" algn="l">
              <a:lnSpc>
                <a:spcPct val="150000"/>
              </a:lnSpc>
              <a:spcBef>
                <a:spcPts val="0"/>
              </a:spcBef>
              <a:spcAft>
                <a:spcPts val="0"/>
              </a:spcAft>
              <a:buNone/>
            </a:pPr>
            <a:r>
              <a:t/>
            </a:r>
            <a:endParaRPr sz="1200">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lang="en-GB" sz="1300" u="sng">
                <a:solidFill>
                  <a:schemeClr val="hlink"/>
                </a:solidFill>
                <a:latin typeface="Times New Roman"/>
                <a:ea typeface="Times New Roman"/>
                <a:cs typeface="Times New Roman"/>
                <a:sym typeface="Times New Roman"/>
                <a:hlinkClick action="ppaction://hlinksldjump" r:id="rId3"/>
              </a:rPr>
              <a:t>Introduction</a:t>
            </a:r>
            <a:endParaRPr sz="1300">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lang="en-GB" sz="1300" u="sng">
                <a:solidFill>
                  <a:schemeClr val="hlink"/>
                </a:solidFill>
                <a:latin typeface="Times New Roman"/>
                <a:ea typeface="Times New Roman"/>
                <a:cs typeface="Times New Roman"/>
                <a:sym typeface="Times New Roman"/>
                <a:hlinkClick action="ppaction://hlinksldjump" r:id="rId4"/>
              </a:rPr>
              <a:t>Main Consumers of DoubleTree by Hilton</a:t>
            </a:r>
            <a:endParaRPr sz="1300">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lang="en-GB" sz="1300" u="sng">
                <a:solidFill>
                  <a:schemeClr val="hlink"/>
                </a:solidFill>
                <a:latin typeface="Times New Roman"/>
                <a:ea typeface="Times New Roman"/>
                <a:cs typeface="Times New Roman"/>
                <a:sym typeface="Times New Roman"/>
                <a:hlinkClick action="ppaction://hlinksldjump" r:id="rId5"/>
              </a:rPr>
              <a:t>Nature, Scope, and Role of Guest Services and Facilities</a:t>
            </a:r>
            <a:endParaRPr sz="1300">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lang="en-GB" sz="1300" u="sng">
                <a:solidFill>
                  <a:schemeClr val="hlink"/>
                </a:solidFill>
                <a:latin typeface="Times New Roman"/>
                <a:ea typeface="Times New Roman"/>
                <a:cs typeface="Times New Roman"/>
                <a:sym typeface="Times New Roman"/>
                <a:hlinkClick action="ppaction://hlinksldjump" r:id="rId6"/>
              </a:rPr>
              <a:t>Role and Function of Guest Services </a:t>
            </a:r>
            <a:endParaRPr sz="1300">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lang="en-GB" sz="1300" u="sng">
                <a:solidFill>
                  <a:schemeClr val="hlink"/>
                </a:solidFill>
                <a:latin typeface="Times New Roman"/>
                <a:ea typeface="Times New Roman"/>
                <a:cs typeface="Times New Roman"/>
                <a:sym typeface="Times New Roman"/>
                <a:hlinkClick action="ppaction://hlinksldjump" r:id="rId7"/>
              </a:rPr>
              <a:t>Importance of Hospitality</a:t>
            </a:r>
            <a:endParaRPr sz="1300">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lang="en-GB" sz="1300" u="sng">
                <a:solidFill>
                  <a:schemeClr val="hlink"/>
                </a:solidFill>
                <a:latin typeface="Times New Roman"/>
                <a:ea typeface="Times New Roman"/>
                <a:cs typeface="Times New Roman"/>
                <a:sym typeface="Times New Roman"/>
                <a:hlinkClick action="ppaction://hlinksldjump" r:id="rId8"/>
              </a:rPr>
              <a:t>Industry</a:t>
            </a:r>
            <a:endParaRPr sz="1300">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lang="en-GB" sz="1300" u="sng">
                <a:solidFill>
                  <a:schemeClr val="hlink"/>
                </a:solidFill>
                <a:latin typeface="Times New Roman"/>
                <a:ea typeface="Times New Roman"/>
                <a:cs typeface="Times New Roman"/>
                <a:sym typeface="Times New Roman"/>
                <a:hlinkClick action="ppaction://hlinksldjump" r:id="rId9"/>
              </a:rPr>
              <a:t>Meeting and Exceeding Guest Expectations</a:t>
            </a:r>
            <a:endParaRPr sz="1300">
              <a:solidFill>
                <a:srgbClr val="FFFFFF"/>
              </a:solidFill>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lang="en-GB" sz="1300" u="sng">
                <a:solidFill>
                  <a:schemeClr val="hlink"/>
                </a:solidFill>
                <a:latin typeface="Times New Roman"/>
                <a:ea typeface="Times New Roman"/>
                <a:cs typeface="Times New Roman"/>
                <a:sym typeface="Times New Roman"/>
                <a:hlinkClick action="ppaction://hlinksldjump" r:id="rId10"/>
              </a:rPr>
              <a:t>Conclusion</a:t>
            </a:r>
            <a:endParaRPr sz="1300">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lang="en-GB" sz="1300" u="sng">
                <a:solidFill>
                  <a:schemeClr val="hlink"/>
                </a:solidFill>
                <a:latin typeface="Times New Roman"/>
                <a:ea typeface="Times New Roman"/>
                <a:cs typeface="Times New Roman"/>
                <a:sym typeface="Times New Roman"/>
                <a:hlinkClick action="ppaction://hlinksldjump" r:id="rId11"/>
              </a:rPr>
              <a:t>Summary</a:t>
            </a:r>
            <a:endParaRPr sz="1300">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lang="en-GB" sz="1300" u="sng">
                <a:solidFill>
                  <a:schemeClr val="hlink"/>
                </a:solidFill>
                <a:latin typeface="Times New Roman"/>
                <a:ea typeface="Times New Roman"/>
                <a:cs typeface="Times New Roman"/>
                <a:sym typeface="Times New Roman"/>
                <a:hlinkClick action="ppaction://hlinksldjump" r:id="rId12"/>
              </a:rPr>
              <a:t>References</a:t>
            </a:r>
            <a:endParaRPr sz="1300">
              <a:latin typeface="Times New Roman"/>
              <a:ea typeface="Times New Roman"/>
              <a:cs typeface="Times New Roman"/>
              <a:sym typeface="Times New Roman"/>
            </a:endParaRPr>
          </a:p>
        </p:txBody>
      </p:sp>
      <p:pic>
        <p:nvPicPr>
          <p:cNvPr id="62" name="Google Shape;62;p14"/>
          <p:cNvPicPr preferRelativeResize="0"/>
          <p:nvPr/>
        </p:nvPicPr>
        <p:blipFill>
          <a:blip r:embed="rId13">
            <a:alphaModFix/>
          </a:blip>
          <a:stretch>
            <a:fillRect/>
          </a:stretch>
        </p:blipFill>
        <p:spPr>
          <a:xfrm>
            <a:off x="4109125" y="1267800"/>
            <a:ext cx="2947174" cy="2052600"/>
          </a:xfrm>
          <a:prstGeom prst="rect">
            <a:avLst/>
          </a:prstGeom>
          <a:noFill/>
          <a:ln cap="flat" cmpd="sng" w="9525">
            <a:solidFill>
              <a:schemeClr val="dk1"/>
            </a:solidFill>
            <a:prstDash val="solid"/>
            <a:round/>
            <a:headEnd len="sm" w="sm" type="none"/>
            <a:tailEnd len="sm" w="sm" type="none"/>
          </a:ln>
        </p:spPr>
      </p:pic>
      <p:pic>
        <p:nvPicPr>
          <p:cNvPr id="63" name="Google Shape;63;p14"/>
          <p:cNvPicPr preferRelativeResize="0"/>
          <p:nvPr/>
        </p:nvPicPr>
        <p:blipFill>
          <a:blip r:embed="rId14">
            <a:alphaModFix/>
          </a:blip>
          <a:stretch>
            <a:fillRect/>
          </a:stretch>
        </p:blipFill>
        <p:spPr>
          <a:xfrm>
            <a:off x="7046100" y="1267800"/>
            <a:ext cx="2097900" cy="2052600"/>
          </a:xfrm>
          <a:prstGeom prst="rect">
            <a:avLst/>
          </a:prstGeom>
          <a:noFill/>
          <a:ln>
            <a:noFill/>
          </a:ln>
        </p:spPr>
      </p:pic>
      <p:pic>
        <p:nvPicPr>
          <p:cNvPr id="64" name="Google Shape;64;p14"/>
          <p:cNvPicPr preferRelativeResize="0"/>
          <p:nvPr/>
        </p:nvPicPr>
        <p:blipFill>
          <a:blip r:embed="rId15">
            <a:alphaModFix/>
          </a:blip>
          <a:stretch>
            <a:fillRect/>
          </a:stretch>
        </p:blipFill>
        <p:spPr>
          <a:xfrm>
            <a:off x="5055375" y="3332525"/>
            <a:ext cx="4088625" cy="1810974"/>
          </a:xfrm>
          <a:prstGeom prst="rect">
            <a:avLst/>
          </a:prstGeom>
          <a:noFill/>
          <a:ln>
            <a:noFill/>
          </a:ln>
        </p:spPr>
      </p:pic>
      <p:pic>
        <p:nvPicPr>
          <p:cNvPr id="65" name="Google Shape;65;p14"/>
          <p:cNvPicPr preferRelativeResize="0"/>
          <p:nvPr/>
        </p:nvPicPr>
        <p:blipFill>
          <a:blip r:embed="rId16">
            <a:alphaModFix/>
          </a:blip>
          <a:stretch>
            <a:fillRect/>
          </a:stretch>
        </p:blipFill>
        <p:spPr>
          <a:xfrm>
            <a:off x="4098925" y="-12125"/>
            <a:ext cx="2253875" cy="1267805"/>
          </a:xfrm>
          <a:prstGeom prst="rect">
            <a:avLst/>
          </a:prstGeom>
          <a:noFill/>
          <a:ln>
            <a:noFill/>
          </a:ln>
        </p:spPr>
      </p:pic>
      <p:pic>
        <p:nvPicPr>
          <p:cNvPr id="66" name="Google Shape;66;p14"/>
          <p:cNvPicPr preferRelativeResize="0"/>
          <p:nvPr/>
        </p:nvPicPr>
        <p:blipFill>
          <a:blip r:embed="rId17">
            <a:alphaModFix/>
          </a:blip>
          <a:stretch>
            <a:fillRect/>
          </a:stretch>
        </p:blipFill>
        <p:spPr>
          <a:xfrm>
            <a:off x="6352800" y="0"/>
            <a:ext cx="2791200" cy="1279924"/>
          </a:xfrm>
          <a:prstGeom prst="rect">
            <a:avLst/>
          </a:prstGeom>
          <a:noFill/>
          <a:ln>
            <a:noFill/>
          </a:ln>
        </p:spPr>
      </p:pic>
      <p:pic>
        <p:nvPicPr>
          <p:cNvPr id="67" name="Google Shape;67;p14"/>
          <p:cNvPicPr preferRelativeResize="0"/>
          <p:nvPr/>
        </p:nvPicPr>
        <p:blipFill>
          <a:blip r:embed="rId18">
            <a:alphaModFix/>
          </a:blip>
          <a:stretch>
            <a:fillRect/>
          </a:stretch>
        </p:blipFill>
        <p:spPr>
          <a:xfrm>
            <a:off x="2160000" y="3332525"/>
            <a:ext cx="2895376" cy="1810975"/>
          </a:xfrm>
          <a:prstGeom prst="rect">
            <a:avLst/>
          </a:prstGeom>
          <a:noFill/>
          <a:ln>
            <a:noFill/>
          </a:ln>
        </p:spPr>
      </p:pic>
      <p:pic>
        <p:nvPicPr>
          <p:cNvPr id="68" name="Google Shape;68;p14"/>
          <p:cNvPicPr preferRelativeResize="0"/>
          <p:nvPr/>
        </p:nvPicPr>
        <p:blipFill>
          <a:blip r:embed="rId19">
            <a:alphaModFix/>
          </a:blip>
          <a:stretch>
            <a:fillRect/>
          </a:stretch>
        </p:blipFill>
        <p:spPr>
          <a:xfrm>
            <a:off x="2160000" y="1279925"/>
            <a:ext cx="1938925" cy="2052600"/>
          </a:xfrm>
          <a:prstGeom prst="rect">
            <a:avLst/>
          </a:prstGeom>
          <a:noFill/>
          <a:ln>
            <a:noFill/>
          </a:ln>
        </p:spPr>
      </p:pic>
      <p:pic>
        <p:nvPicPr>
          <p:cNvPr id="69" name="Google Shape;69;p14"/>
          <p:cNvPicPr preferRelativeResize="0"/>
          <p:nvPr/>
        </p:nvPicPr>
        <p:blipFill>
          <a:blip r:embed="rId20">
            <a:alphaModFix/>
          </a:blip>
          <a:stretch>
            <a:fillRect/>
          </a:stretch>
        </p:blipFill>
        <p:spPr>
          <a:xfrm>
            <a:off x="2149800" y="0"/>
            <a:ext cx="1959324" cy="127992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 name="Shape 73"/>
        <p:cNvGrpSpPr/>
        <p:nvPr/>
      </p:nvGrpSpPr>
      <p:grpSpPr>
        <a:xfrm>
          <a:off x="0" y="0"/>
          <a:ext cx="0" cy="0"/>
          <a:chOff x="0" y="0"/>
          <a:chExt cx="0" cy="0"/>
        </a:xfrm>
      </p:grpSpPr>
      <p:sp>
        <p:nvSpPr>
          <p:cNvPr id="74" name="Google Shape;74;p15"/>
          <p:cNvSpPr txBox="1"/>
          <p:nvPr>
            <p:ph type="ctrTitle"/>
          </p:nvPr>
        </p:nvSpPr>
        <p:spPr>
          <a:xfrm>
            <a:off x="0" y="0"/>
            <a:ext cx="2160000" cy="1073100"/>
          </a:xfrm>
          <a:prstGeom prst="rect">
            <a:avLst/>
          </a:prstGeom>
        </p:spPr>
        <p:txBody>
          <a:bodyPr anchorCtr="0" anchor="ctr" bIns="91425" lIns="91425" spcFirstLastPara="1" rIns="91425" wrap="square" tIns="91425">
            <a:normAutofit/>
          </a:bodyPr>
          <a:lstStyle/>
          <a:p>
            <a:pPr indent="0" lvl="0" marL="0" rtl="0" algn="ctr">
              <a:lnSpc>
                <a:spcPct val="150000"/>
              </a:lnSpc>
              <a:spcBef>
                <a:spcPts val="0"/>
              </a:spcBef>
              <a:spcAft>
                <a:spcPts val="0"/>
              </a:spcAft>
              <a:buNone/>
            </a:pPr>
            <a:r>
              <a:rPr lang="en-GB" sz="1200">
                <a:latin typeface="Times New Roman"/>
                <a:ea typeface="Times New Roman"/>
                <a:cs typeface="Times New Roman"/>
                <a:sym typeface="Times New Roman"/>
              </a:rPr>
              <a:t>Introduction</a:t>
            </a:r>
            <a:endParaRPr/>
          </a:p>
        </p:txBody>
      </p:sp>
      <p:sp>
        <p:nvSpPr>
          <p:cNvPr id="75" name="Google Shape;75;p15"/>
          <p:cNvSpPr txBox="1"/>
          <p:nvPr>
            <p:ph idx="1" type="subTitle"/>
          </p:nvPr>
        </p:nvSpPr>
        <p:spPr>
          <a:xfrm>
            <a:off x="0" y="942000"/>
            <a:ext cx="2160000" cy="4201500"/>
          </a:xfrm>
          <a:prstGeom prst="rect">
            <a:avLst/>
          </a:prstGeom>
        </p:spPr>
        <p:txBody>
          <a:bodyPr anchorCtr="0" anchor="t" bIns="91425" lIns="91425" spcFirstLastPara="1" rIns="91425" wrap="square" tIns="91425">
            <a:noAutofit/>
          </a:bodyPr>
          <a:lstStyle/>
          <a:p>
            <a:pPr indent="-304800" lvl="0" marL="457200" rtl="0" algn="l">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Hotel Brand: DoubleTree by Hilton (Wood, 2015).</a:t>
            </a:r>
            <a:endParaRPr sz="1200">
              <a:solidFill>
                <a:schemeClr val="dk1"/>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Positions within the hospitality industry (O'Fallon &amp; Rutherford, 2010).</a:t>
            </a:r>
            <a:endParaRPr sz="1200">
              <a:solidFill>
                <a:schemeClr val="dk1"/>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Importance of quality service, hospitality, and guest services in the hotel industry  (Heppell, 2015). </a:t>
            </a:r>
            <a:endParaRPr sz="1200">
              <a:solidFill>
                <a:schemeClr val="dk1"/>
              </a:solidFill>
              <a:latin typeface="Times New Roman"/>
              <a:ea typeface="Times New Roman"/>
              <a:cs typeface="Times New Roman"/>
              <a:sym typeface="Times New Roman"/>
            </a:endParaRPr>
          </a:p>
        </p:txBody>
      </p:sp>
      <p:pic>
        <p:nvPicPr>
          <p:cNvPr id="76" name="Google Shape;76;p15"/>
          <p:cNvPicPr preferRelativeResize="0"/>
          <p:nvPr/>
        </p:nvPicPr>
        <p:blipFill>
          <a:blip r:embed="rId3">
            <a:alphaModFix/>
          </a:blip>
          <a:stretch>
            <a:fillRect/>
          </a:stretch>
        </p:blipFill>
        <p:spPr>
          <a:xfrm>
            <a:off x="2160000" y="0"/>
            <a:ext cx="6984000" cy="5143500"/>
          </a:xfrm>
          <a:prstGeom prst="rect">
            <a:avLst/>
          </a:prstGeom>
          <a:noFill/>
          <a:ln>
            <a:noFill/>
          </a:ln>
        </p:spPr>
      </p:pic>
      <p:sp>
        <p:nvSpPr>
          <p:cNvPr id="77" name="Google Shape;77;p15"/>
          <p:cNvSpPr txBox="1"/>
          <p:nvPr/>
        </p:nvSpPr>
        <p:spPr>
          <a:xfrm>
            <a:off x="2160000" y="4589400"/>
            <a:ext cx="7422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u="sng">
                <a:solidFill>
                  <a:schemeClr val="lt1"/>
                </a:solidFill>
                <a:latin typeface="Times New Roman"/>
                <a:ea typeface="Times New Roman"/>
                <a:cs typeface="Times New Roman"/>
                <a:sym typeface="Times New Roman"/>
                <a:hlinkClick action="ppaction://hlinksldjump" r:id="rId4">
                  <a:extLst>
                    <a:ext uri="{A12FA001-AC4F-418D-AE19-62706E023703}">
                      <ahyp:hlinkClr val="tx"/>
                    </a:ext>
                  </a:extLst>
                </a:hlinkClick>
              </a:rPr>
              <a:t>Table of content</a:t>
            </a:r>
            <a:endParaRPr sz="1200">
              <a:solidFill>
                <a:schemeClr val="lt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1" name="Shape 81"/>
        <p:cNvGrpSpPr/>
        <p:nvPr/>
      </p:nvGrpSpPr>
      <p:grpSpPr>
        <a:xfrm>
          <a:off x="0" y="0"/>
          <a:ext cx="0" cy="0"/>
          <a:chOff x="0" y="0"/>
          <a:chExt cx="0" cy="0"/>
        </a:xfrm>
      </p:grpSpPr>
      <p:sp>
        <p:nvSpPr>
          <p:cNvPr id="82" name="Google Shape;82;p16"/>
          <p:cNvSpPr txBox="1"/>
          <p:nvPr>
            <p:ph type="ctrTitle"/>
          </p:nvPr>
        </p:nvSpPr>
        <p:spPr>
          <a:xfrm>
            <a:off x="0" y="0"/>
            <a:ext cx="2163300" cy="5106000"/>
          </a:xfrm>
          <a:prstGeom prst="rect">
            <a:avLst/>
          </a:prstGeom>
        </p:spPr>
        <p:txBody>
          <a:bodyPr anchorCtr="0" anchor="ctr" bIns="91425" lIns="91425" spcFirstLastPara="1" rIns="91425" wrap="square" tIns="91425">
            <a:normAutofit/>
          </a:bodyPr>
          <a:lstStyle/>
          <a:p>
            <a:pPr indent="0" lvl="0" marL="0" rtl="0" algn="ctr">
              <a:lnSpc>
                <a:spcPct val="150000"/>
              </a:lnSpc>
              <a:spcBef>
                <a:spcPts val="0"/>
              </a:spcBef>
              <a:spcAft>
                <a:spcPts val="0"/>
              </a:spcAft>
              <a:buNone/>
            </a:pPr>
            <a:r>
              <a:rPr lang="en-GB" sz="1200">
                <a:latin typeface="Times New Roman"/>
                <a:ea typeface="Times New Roman"/>
                <a:cs typeface="Times New Roman"/>
                <a:sym typeface="Times New Roman"/>
              </a:rPr>
              <a:t>Main Consumers of DoubleTree by Hilton</a:t>
            </a:r>
            <a:endParaRPr/>
          </a:p>
          <a:p>
            <a:pPr indent="0" lvl="0" marL="457200" rtl="0" algn="l">
              <a:lnSpc>
                <a:spcPct val="150000"/>
              </a:lnSpc>
              <a:spcBef>
                <a:spcPts val="0"/>
              </a:spcBef>
              <a:spcAft>
                <a:spcPts val="0"/>
              </a:spcAft>
              <a:buNone/>
            </a:pPr>
            <a:r>
              <a:t/>
            </a:r>
            <a:endParaRPr sz="1200">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Char char="●"/>
            </a:pPr>
            <a:r>
              <a:rPr lang="en-GB" sz="1200">
                <a:latin typeface="Times New Roman"/>
                <a:ea typeface="Times New Roman"/>
                <a:cs typeface="Times New Roman"/>
                <a:sym typeface="Times New Roman"/>
              </a:rPr>
              <a:t>Hotel Brand's main consumers  (Wood, 2015).</a:t>
            </a:r>
            <a:endParaRPr sz="1200">
              <a:latin typeface="Times New Roman"/>
              <a:ea typeface="Times New Roman"/>
              <a:cs typeface="Times New Roman"/>
              <a:sym typeface="Times New Roman"/>
            </a:endParaRPr>
          </a:p>
          <a:p>
            <a:pPr indent="0" lvl="0" marL="457200" rtl="0" algn="l">
              <a:lnSpc>
                <a:spcPct val="150000"/>
              </a:lnSpc>
              <a:spcBef>
                <a:spcPts val="0"/>
              </a:spcBef>
              <a:spcAft>
                <a:spcPts val="0"/>
              </a:spcAft>
              <a:buNone/>
            </a:pPr>
            <a:r>
              <a:t/>
            </a:r>
            <a:endParaRPr sz="1200">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Char char="●"/>
            </a:pPr>
            <a:r>
              <a:rPr lang="en-GB" sz="1200">
                <a:latin typeface="Times New Roman"/>
                <a:ea typeface="Times New Roman"/>
                <a:cs typeface="Times New Roman"/>
                <a:sym typeface="Times New Roman"/>
              </a:rPr>
              <a:t>Target market and customer segment (Johnston et al., 2012).</a:t>
            </a:r>
            <a:endParaRPr sz="1200">
              <a:latin typeface="Times New Roman"/>
              <a:ea typeface="Times New Roman"/>
              <a:cs typeface="Times New Roman"/>
              <a:sym typeface="Times New Roman"/>
            </a:endParaRPr>
          </a:p>
          <a:p>
            <a:pPr indent="0" lvl="0" marL="457200" rtl="0" algn="l">
              <a:lnSpc>
                <a:spcPct val="150000"/>
              </a:lnSpc>
              <a:spcBef>
                <a:spcPts val="0"/>
              </a:spcBef>
              <a:spcAft>
                <a:spcPts val="0"/>
              </a:spcAft>
              <a:buNone/>
            </a:pPr>
            <a:r>
              <a:t/>
            </a:r>
            <a:endParaRPr sz="1200">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Char char="●"/>
            </a:pPr>
            <a:r>
              <a:rPr lang="en-GB" sz="1200">
                <a:latin typeface="Times New Roman"/>
                <a:ea typeface="Times New Roman"/>
                <a:cs typeface="Times New Roman"/>
                <a:sym typeface="Times New Roman"/>
              </a:rPr>
              <a:t>Hotel Brand's positioning and target audience (Swarbrooke &amp; Horner, 2021).</a:t>
            </a:r>
            <a:endParaRPr/>
          </a:p>
        </p:txBody>
      </p:sp>
      <p:pic>
        <p:nvPicPr>
          <p:cNvPr id="83" name="Google Shape;83;p16"/>
          <p:cNvPicPr preferRelativeResize="0"/>
          <p:nvPr/>
        </p:nvPicPr>
        <p:blipFill>
          <a:blip r:embed="rId3">
            <a:alphaModFix/>
          </a:blip>
          <a:stretch>
            <a:fillRect/>
          </a:stretch>
        </p:blipFill>
        <p:spPr>
          <a:xfrm>
            <a:off x="2163275" y="0"/>
            <a:ext cx="6980726" cy="5143500"/>
          </a:xfrm>
          <a:prstGeom prst="rect">
            <a:avLst/>
          </a:prstGeom>
          <a:noFill/>
          <a:ln>
            <a:noFill/>
          </a:ln>
        </p:spPr>
      </p:pic>
      <p:sp>
        <p:nvSpPr>
          <p:cNvPr id="84" name="Google Shape;84;p16"/>
          <p:cNvSpPr txBox="1"/>
          <p:nvPr/>
        </p:nvSpPr>
        <p:spPr>
          <a:xfrm>
            <a:off x="2160000" y="4589400"/>
            <a:ext cx="7422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u="sng">
                <a:solidFill>
                  <a:schemeClr val="dk1"/>
                </a:solidFill>
                <a:latin typeface="Times New Roman"/>
                <a:ea typeface="Times New Roman"/>
                <a:cs typeface="Times New Roman"/>
                <a:sym typeface="Times New Roman"/>
                <a:hlinkClick action="ppaction://hlinksldjump" r:id="rId4">
                  <a:extLst>
                    <a:ext uri="{A12FA001-AC4F-418D-AE19-62706E023703}">
                      <ahyp:hlinkClr val="tx"/>
                    </a:ext>
                  </a:extLst>
                </a:hlinkClick>
              </a:rPr>
              <a:t>Table of content</a:t>
            </a:r>
            <a:endParaRPr sz="1200">
              <a:solidFill>
                <a:schemeClr val="dk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 name="Shape 88"/>
        <p:cNvGrpSpPr/>
        <p:nvPr/>
      </p:nvGrpSpPr>
      <p:grpSpPr>
        <a:xfrm>
          <a:off x="0" y="0"/>
          <a:ext cx="0" cy="0"/>
          <a:chOff x="0" y="0"/>
          <a:chExt cx="0" cy="0"/>
        </a:xfrm>
      </p:grpSpPr>
      <p:sp>
        <p:nvSpPr>
          <p:cNvPr id="89" name="Google Shape;89;p17"/>
          <p:cNvSpPr txBox="1"/>
          <p:nvPr>
            <p:ph type="ctrTitle"/>
          </p:nvPr>
        </p:nvSpPr>
        <p:spPr>
          <a:xfrm>
            <a:off x="0" y="0"/>
            <a:ext cx="2154900" cy="1080000"/>
          </a:xfrm>
          <a:prstGeom prst="rect">
            <a:avLst/>
          </a:prstGeom>
        </p:spPr>
        <p:txBody>
          <a:bodyPr anchorCtr="0" anchor="ctr" bIns="91425" lIns="91425" spcFirstLastPara="1" rIns="91425" wrap="square" tIns="91425">
            <a:normAutofit/>
          </a:bodyPr>
          <a:lstStyle/>
          <a:p>
            <a:pPr indent="0" lvl="0" marL="0" rtl="0" algn="ctr">
              <a:lnSpc>
                <a:spcPct val="150000"/>
              </a:lnSpc>
              <a:spcBef>
                <a:spcPts val="0"/>
              </a:spcBef>
              <a:spcAft>
                <a:spcPts val="0"/>
              </a:spcAft>
              <a:buNone/>
            </a:pPr>
            <a:r>
              <a:rPr lang="en-GB" sz="1200">
                <a:latin typeface="Times New Roman"/>
                <a:ea typeface="Times New Roman"/>
                <a:cs typeface="Times New Roman"/>
                <a:sym typeface="Times New Roman"/>
              </a:rPr>
              <a:t>Nature, Scope, and Role of Guest Services and Facilities</a:t>
            </a:r>
            <a:endParaRPr/>
          </a:p>
        </p:txBody>
      </p:sp>
      <p:sp>
        <p:nvSpPr>
          <p:cNvPr id="90" name="Google Shape;90;p17"/>
          <p:cNvSpPr txBox="1"/>
          <p:nvPr>
            <p:ph idx="1" type="subTitle"/>
          </p:nvPr>
        </p:nvSpPr>
        <p:spPr>
          <a:xfrm>
            <a:off x="0" y="1080000"/>
            <a:ext cx="2154900" cy="4063500"/>
          </a:xfrm>
          <a:prstGeom prst="rect">
            <a:avLst/>
          </a:prstGeom>
        </p:spPr>
        <p:txBody>
          <a:bodyPr anchorCtr="0" anchor="ctr" bIns="91425" lIns="91425" spcFirstLastPara="1" rIns="91425" wrap="square" tIns="91425">
            <a:normAutofit/>
          </a:bodyPr>
          <a:lstStyle/>
          <a:p>
            <a:pPr indent="-304800" lvl="0" marL="457200" rtl="0" algn="l">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Guest services and facilities provided by DoubleTree by Hilton (Vallen &amp; Vallen, 2014).</a:t>
            </a:r>
            <a:endParaRPr sz="1200">
              <a:solidFill>
                <a:schemeClr val="dk1"/>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Services such as check-in/check-out, concierge, room service, amenities (O'Fallon &amp; Rutherford, 2011).</a:t>
            </a:r>
            <a:endParaRPr sz="1200">
              <a:solidFill>
                <a:schemeClr val="dk1"/>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Double Tree by Hilton Brand's commitment to enhancing guest experiences  (Tesone, 2010).</a:t>
            </a:r>
            <a:endParaRPr>
              <a:solidFill>
                <a:schemeClr val="dk1"/>
              </a:solidFill>
            </a:endParaRPr>
          </a:p>
        </p:txBody>
      </p:sp>
      <p:pic>
        <p:nvPicPr>
          <p:cNvPr id="91" name="Google Shape;91;p17"/>
          <p:cNvPicPr preferRelativeResize="0"/>
          <p:nvPr/>
        </p:nvPicPr>
        <p:blipFill>
          <a:blip r:embed="rId3">
            <a:alphaModFix/>
          </a:blip>
          <a:stretch>
            <a:fillRect/>
          </a:stretch>
        </p:blipFill>
        <p:spPr>
          <a:xfrm>
            <a:off x="2154774" y="0"/>
            <a:ext cx="8426624" cy="5143499"/>
          </a:xfrm>
          <a:prstGeom prst="rect">
            <a:avLst/>
          </a:prstGeom>
          <a:noFill/>
          <a:ln>
            <a:noFill/>
          </a:ln>
        </p:spPr>
      </p:pic>
      <p:sp>
        <p:nvSpPr>
          <p:cNvPr id="92" name="Google Shape;92;p17"/>
          <p:cNvSpPr txBox="1"/>
          <p:nvPr/>
        </p:nvSpPr>
        <p:spPr>
          <a:xfrm>
            <a:off x="2160000" y="4589400"/>
            <a:ext cx="7422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u="sng">
                <a:solidFill>
                  <a:schemeClr val="dk1"/>
                </a:solidFill>
                <a:latin typeface="Times New Roman"/>
                <a:ea typeface="Times New Roman"/>
                <a:cs typeface="Times New Roman"/>
                <a:sym typeface="Times New Roman"/>
                <a:hlinkClick action="ppaction://hlinksldjump" r:id="rId4">
                  <a:extLst>
                    <a:ext uri="{A12FA001-AC4F-418D-AE19-62706E023703}">
                      <ahyp:hlinkClr val="tx"/>
                    </a:ext>
                  </a:extLst>
                </a:hlinkClick>
              </a:rPr>
              <a:t>Table of content</a:t>
            </a:r>
            <a:endParaRPr sz="1200">
              <a:solidFill>
                <a:schemeClr val="dk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18"/>
          <p:cNvSpPr txBox="1"/>
          <p:nvPr>
            <p:ph type="ctrTitle"/>
          </p:nvPr>
        </p:nvSpPr>
        <p:spPr>
          <a:xfrm>
            <a:off x="0" y="0"/>
            <a:ext cx="2160000" cy="1073100"/>
          </a:xfrm>
          <a:prstGeom prst="rect">
            <a:avLst/>
          </a:prstGeom>
        </p:spPr>
        <p:txBody>
          <a:bodyPr anchorCtr="0" anchor="ctr" bIns="91425" lIns="91425" spcFirstLastPara="1" rIns="91425" wrap="square" tIns="91425">
            <a:normAutofit/>
          </a:bodyPr>
          <a:lstStyle/>
          <a:p>
            <a:pPr indent="0" lvl="0" marL="0" rtl="0" algn="ctr">
              <a:lnSpc>
                <a:spcPct val="150000"/>
              </a:lnSpc>
              <a:spcBef>
                <a:spcPts val="0"/>
              </a:spcBef>
              <a:spcAft>
                <a:spcPts val="0"/>
              </a:spcAft>
              <a:buNone/>
            </a:pPr>
            <a:r>
              <a:rPr lang="en-GB" sz="1200">
                <a:latin typeface="Times New Roman"/>
                <a:ea typeface="Times New Roman"/>
                <a:cs typeface="Times New Roman"/>
                <a:sym typeface="Times New Roman"/>
              </a:rPr>
              <a:t>Role and Function of Guest Services </a:t>
            </a:r>
            <a:endParaRPr sz="1200">
              <a:latin typeface="Times New Roman"/>
              <a:ea typeface="Times New Roman"/>
              <a:cs typeface="Times New Roman"/>
              <a:sym typeface="Times New Roman"/>
            </a:endParaRPr>
          </a:p>
          <a:p>
            <a:pPr indent="0" lvl="0" marL="0" rtl="0" algn="ctr">
              <a:lnSpc>
                <a:spcPct val="150000"/>
              </a:lnSpc>
              <a:spcBef>
                <a:spcPts val="0"/>
              </a:spcBef>
              <a:spcAft>
                <a:spcPts val="0"/>
              </a:spcAft>
              <a:buNone/>
            </a:pPr>
            <a:r>
              <a:t/>
            </a:r>
            <a:endParaRPr sz="1200">
              <a:latin typeface="Times New Roman"/>
              <a:ea typeface="Times New Roman"/>
              <a:cs typeface="Times New Roman"/>
              <a:sym typeface="Times New Roman"/>
            </a:endParaRPr>
          </a:p>
        </p:txBody>
      </p:sp>
      <p:sp>
        <p:nvSpPr>
          <p:cNvPr id="98" name="Google Shape;98;p18"/>
          <p:cNvSpPr txBox="1"/>
          <p:nvPr>
            <p:ph idx="1" type="subTitle"/>
          </p:nvPr>
        </p:nvSpPr>
        <p:spPr>
          <a:xfrm>
            <a:off x="0" y="1073100"/>
            <a:ext cx="2160000" cy="4035000"/>
          </a:xfrm>
          <a:prstGeom prst="rect">
            <a:avLst/>
          </a:prstGeom>
        </p:spPr>
        <p:txBody>
          <a:bodyPr anchorCtr="0" anchor="ctr" bIns="91425" lIns="91425" spcFirstLastPara="1" rIns="91425" wrap="square" tIns="91425">
            <a:normAutofit/>
          </a:bodyPr>
          <a:lstStyle/>
          <a:p>
            <a:pPr indent="-304800" lvl="0" marL="457200" rtl="0" algn="l">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Role and function of guest services in general (Walker &amp; Walker, 2013).</a:t>
            </a:r>
            <a:endParaRPr sz="1200">
              <a:solidFill>
                <a:schemeClr val="dk1"/>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How uest services contribute to customer satisfaction and loyalty (Heppell, 2015).</a:t>
            </a:r>
            <a:endParaRPr sz="1200">
              <a:solidFill>
                <a:schemeClr val="dk1"/>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Impact of positive guest experiences on the hotel's reputation and success (O'Fallon &amp; Rutherford, 2011).</a:t>
            </a:r>
            <a:endParaRPr sz="1200">
              <a:solidFill>
                <a:schemeClr val="dk1"/>
              </a:solidFill>
              <a:latin typeface="Times New Roman"/>
              <a:ea typeface="Times New Roman"/>
              <a:cs typeface="Times New Roman"/>
              <a:sym typeface="Times New Roman"/>
            </a:endParaRPr>
          </a:p>
        </p:txBody>
      </p:sp>
      <p:pic>
        <p:nvPicPr>
          <p:cNvPr id="99" name="Google Shape;99;p18"/>
          <p:cNvPicPr preferRelativeResize="0"/>
          <p:nvPr/>
        </p:nvPicPr>
        <p:blipFill>
          <a:blip r:embed="rId3">
            <a:alphaModFix/>
          </a:blip>
          <a:stretch>
            <a:fillRect/>
          </a:stretch>
        </p:blipFill>
        <p:spPr>
          <a:xfrm>
            <a:off x="2160000" y="0"/>
            <a:ext cx="6984000" cy="5143500"/>
          </a:xfrm>
          <a:prstGeom prst="rect">
            <a:avLst/>
          </a:prstGeom>
          <a:noFill/>
          <a:ln>
            <a:noFill/>
          </a:ln>
        </p:spPr>
      </p:pic>
      <p:sp>
        <p:nvSpPr>
          <p:cNvPr id="100" name="Google Shape;100;p18"/>
          <p:cNvSpPr txBox="1"/>
          <p:nvPr/>
        </p:nvSpPr>
        <p:spPr>
          <a:xfrm>
            <a:off x="2160000" y="4589400"/>
            <a:ext cx="7422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u="sng">
                <a:solidFill>
                  <a:schemeClr val="dk1"/>
                </a:solidFill>
                <a:latin typeface="Times New Roman"/>
                <a:ea typeface="Times New Roman"/>
                <a:cs typeface="Times New Roman"/>
                <a:sym typeface="Times New Roman"/>
                <a:hlinkClick action="ppaction://hlinksldjump" r:id="rId4">
                  <a:extLst>
                    <a:ext uri="{A12FA001-AC4F-418D-AE19-62706E023703}">
                      <ahyp:hlinkClr val="tx"/>
                    </a:ext>
                  </a:extLst>
                </a:hlinkClick>
              </a:rPr>
              <a:t>Table of content</a:t>
            </a:r>
            <a:endParaRPr sz="1200">
              <a:solidFill>
                <a:schemeClr val="dk1"/>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 name="Shape 104"/>
        <p:cNvGrpSpPr/>
        <p:nvPr/>
      </p:nvGrpSpPr>
      <p:grpSpPr>
        <a:xfrm>
          <a:off x="0" y="0"/>
          <a:ext cx="0" cy="0"/>
          <a:chOff x="0" y="0"/>
          <a:chExt cx="0" cy="0"/>
        </a:xfrm>
      </p:grpSpPr>
      <p:sp>
        <p:nvSpPr>
          <p:cNvPr id="105" name="Google Shape;105;p19"/>
          <p:cNvSpPr txBox="1"/>
          <p:nvPr>
            <p:ph type="ctrTitle"/>
          </p:nvPr>
        </p:nvSpPr>
        <p:spPr>
          <a:xfrm>
            <a:off x="0" y="0"/>
            <a:ext cx="2160000" cy="830100"/>
          </a:xfrm>
          <a:prstGeom prst="rect">
            <a:avLst/>
          </a:prstGeom>
        </p:spPr>
        <p:txBody>
          <a:bodyPr anchorCtr="0" anchor="ctr" bIns="91425" lIns="91425" spcFirstLastPara="1" rIns="91425" wrap="square" tIns="91425">
            <a:normAutofit/>
          </a:bodyPr>
          <a:lstStyle/>
          <a:p>
            <a:pPr indent="0" lvl="0" marL="0" rtl="0" algn="ctr">
              <a:lnSpc>
                <a:spcPct val="150000"/>
              </a:lnSpc>
              <a:spcBef>
                <a:spcPts val="0"/>
              </a:spcBef>
              <a:spcAft>
                <a:spcPts val="0"/>
              </a:spcAft>
              <a:buNone/>
            </a:pPr>
            <a:r>
              <a:rPr lang="en-GB" sz="1200">
                <a:latin typeface="Times New Roman"/>
                <a:ea typeface="Times New Roman"/>
                <a:cs typeface="Times New Roman"/>
                <a:sym typeface="Times New Roman"/>
              </a:rPr>
              <a:t>Importance of Hospitality</a:t>
            </a:r>
            <a:endParaRPr sz="1200">
              <a:latin typeface="Times New Roman"/>
              <a:ea typeface="Times New Roman"/>
              <a:cs typeface="Times New Roman"/>
              <a:sym typeface="Times New Roman"/>
            </a:endParaRPr>
          </a:p>
          <a:p>
            <a:pPr indent="0" lvl="0" marL="0" rtl="0" algn="ctr">
              <a:lnSpc>
                <a:spcPct val="150000"/>
              </a:lnSpc>
              <a:spcBef>
                <a:spcPts val="0"/>
              </a:spcBef>
              <a:spcAft>
                <a:spcPts val="0"/>
              </a:spcAft>
              <a:buNone/>
            </a:pPr>
            <a:r>
              <a:rPr lang="en-GB" sz="1200">
                <a:latin typeface="Times New Roman"/>
                <a:ea typeface="Times New Roman"/>
                <a:cs typeface="Times New Roman"/>
                <a:sym typeface="Times New Roman"/>
              </a:rPr>
              <a:t>Industry</a:t>
            </a:r>
            <a:endParaRPr sz="1200">
              <a:latin typeface="Times New Roman"/>
              <a:ea typeface="Times New Roman"/>
              <a:cs typeface="Times New Roman"/>
              <a:sym typeface="Times New Roman"/>
            </a:endParaRPr>
          </a:p>
        </p:txBody>
      </p:sp>
      <p:sp>
        <p:nvSpPr>
          <p:cNvPr id="106" name="Google Shape;106;p19"/>
          <p:cNvSpPr txBox="1"/>
          <p:nvPr>
            <p:ph idx="1" type="subTitle"/>
          </p:nvPr>
        </p:nvSpPr>
        <p:spPr>
          <a:xfrm>
            <a:off x="0" y="685025"/>
            <a:ext cx="2160000" cy="4458600"/>
          </a:xfrm>
          <a:prstGeom prst="rect">
            <a:avLst/>
          </a:prstGeom>
        </p:spPr>
        <p:txBody>
          <a:bodyPr anchorCtr="0" anchor="ctr" bIns="91425" lIns="91425" spcFirstLastPara="1" rIns="91425" wrap="square" tIns="91425">
            <a:normAutofit lnSpcReduction="10000"/>
          </a:bodyPr>
          <a:lstStyle/>
          <a:p>
            <a:pPr indent="-304800" lvl="0" marL="457200" rtl="0" algn="l">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Hospitality and its significance in the hotel industry (Swarbrooke &amp; Horner, 2021).</a:t>
            </a:r>
            <a:endParaRPr sz="1200">
              <a:solidFill>
                <a:schemeClr val="dk1"/>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Hotels like DoubleTree by Hilton create a hospitable environment  (Walker &amp; Walker, 2013).</a:t>
            </a:r>
            <a:endParaRPr sz="1200">
              <a:solidFill>
                <a:schemeClr val="dk1"/>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Double Tree by Hilton Brand's efforts to provide warm, welcoming, and personalized experiences (Thomann, 2018).</a:t>
            </a:r>
            <a:endParaRPr sz="1200">
              <a:solidFill>
                <a:schemeClr val="dk1"/>
              </a:solidFill>
              <a:latin typeface="Times New Roman"/>
              <a:ea typeface="Times New Roman"/>
              <a:cs typeface="Times New Roman"/>
              <a:sym typeface="Times New Roman"/>
            </a:endParaRPr>
          </a:p>
        </p:txBody>
      </p:sp>
      <p:pic>
        <p:nvPicPr>
          <p:cNvPr id="107" name="Google Shape;107;p19"/>
          <p:cNvPicPr preferRelativeResize="0"/>
          <p:nvPr/>
        </p:nvPicPr>
        <p:blipFill>
          <a:blip r:embed="rId3">
            <a:alphaModFix/>
          </a:blip>
          <a:stretch>
            <a:fillRect/>
          </a:stretch>
        </p:blipFill>
        <p:spPr>
          <a:xfrm>
            <a:off x="2160000" y="0"/>
            <a:ext cx="6984000" cy="5143499"/>
          </a:xfrm>
          <a:prstGeom prst="rect">
            <a:avLst/>
          </a:prstGeom>
          <a:noFill/>
          <a:ln>
            <a:noFill/>
          </a:ln>
        </p:spPr>
      </p:pic>
      <p:sp>
        <p:nvSpPr>
          <p:cNvPr id="108" name="Google Shape;108;p19"/>
          <p:cNvSpPr txBox="1"/>
          <p:nvPr/>
        </p:nvSpPr>
        <p:spPr>
          <a:xfrm>
            <a:off x="2160000" y="4589400"/>
            <a:ext cx="7422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u="sng">
                <a:solidFill>
                  <a:schemeClr val="dk1"/>
                </a:solidFill>
                <a:latin typeface="Times New Roman"/>
                <a:ea typeface="Times New Roman"/>
                <a:cs typeface="Times New Roman"/>
                <a:sym typeface="Times New Roman"/>
                <a:hlinkClick action="ppaction://hlinksldjump" r:id="rId4">
                  <a:extLst>
                    <a:ext uri="{A12FA001-AC4F-418D-AE19-62706E023703}">
                      <ahyp:hlinkClr val="tx"/>
                    </a:ext>
                  </a:extLst>
                </a:hlinkClick>
              </a:rPr>
              <a:t>Table of content</a:t>
            </a:r>
            <a:endParaRPr sz="1200">
              <a:solidFill>
                <a:schemeClr val="dk1"/>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sp>
        <p:nvSpPr>
          <p:cNvPr id="113" name="Google Shape;113;p20"/>
          <p:cNvSpPr txBox="1"/>
          <p:nvPr>
            <p:ph type="ctrTitle"/>
          </p:nvPr>
        </p:nvSpPr>
        <p:spPr>
          <a:xfrm>
            <a:off x="0" y="0"/>
            <a:ext cx="2160000" cy="1073100"/>
          </a:xfrm>
          <a:prstGeom prst="rect">
            <a:avLst/>
          </a:prstGeom>
        </p:spPr>
        <p:txBody>
          <a:bodyPr anchorCtr="0" anchor="ctr" bIns="91425" lIns="91425" spcFirstLastPara="1" rIns="91425" wrap="square" tIns="91425">
            <a:normAutofit/>
          </a:bodyPr>
          <a:lstStyle/>
          <a:p>
            <a:pPr indent="0" lvl="0" marL="0" rtl="0" algn="ctr">
              <a:lnSpc>
                <a:spcPct val="150000"/>
              </a:lnSpc>
              <a:spcBef>
                <a:spcPts val="0"/>
              </a:spcBef>
              <a:spcAft>
                <a:spcPts val="0"/>
              </a:spcAft>
              <a:buNone/>
            </a:pPr>
            <a:r>
              <a:rPr lang="en-GB" sz="1200">
                <a:solidFill>
                  <a:srgbClr val="FFFFFF"/>
                </a:solidFill>
                <a:latin typeface="Times New Roman"/>
                <a:ea typeface="Times New Roman"/>
                <a:cs typeface="Times New Roman"/>
                <a:sym typeface="Times New Roman"/>
              </a:rPr>
              <a:t>Meeting and Exceeding Guest Expectations</a:t>
            </a:r>
            <a:endParaRPr sz="1200">
              <a:solidFill>
                <a:srgbClr val="FFFFFF"/>
              </a:solidFill>
              <a:latin typeface="Times New Roman"/>
              <a:ea typeface="Times New Roman"/>
              <a:cs typeface="Times New Roman"/>
              <a:sym typeface="Times New Roman"/>
            </a:endParaRPr>
          </a:p>
        </p:txBody>
      </p:sp>
      <p:sp>
        <p:nvSpPr>
          <p:cNvPr id="114" name="Google Shape;114;p20"/>
          <p:cNvSpPr txBox="1"/>
          <p:nvPr>
            <p:ph idx="1" type="subTitle"/>
          </p:nvPr>
        </p:nvSpPr>
        <p:spPr>
          <a:xfrm>
            <a:off x="0" y="1073100"/>
            <a:ext cx="2160000" cy="4070400"/>
          </a:xfrm>
          <a:prstGeom prst="rect">
            <a:avLst/>
          </a:prstGeom>
        </p:spPr>
        <p:txBody>
          <a:bodyPr anchorCtr="0" anchor="t" bIns="91425" lIns="91425" spcFirstLastPara="1" rIns="91425" wrap="square" tIns="91425">
            <a:noAutofit/>
          </a:bodyPr>
          <a:lstStyle/>
          <a:p>
            <a:pPr indent="-299085" lvl="0" marL="457200" rtl="0" algn="l">
              <a:lnSpc>
                <a:spcPct val="150000"/>
              </a:lnSpc>
              <a:spcBef>
                <a:spcPts val="0"/>
              </a:spcBef>
              <a:spcAft>
                <a:spcPts val="0"/>
              </a:spcAft>
              <a:buClr>
                <a:schemeClr val="dk1"/>
              </a:buClr>
              <a:buSzPts val="1110"/>
              <a:buFont typeface="Times New Roman"/>
              <a:buChar char="●"/>
            </a:pPr>
            <a:r>
              <a:rPr lang="en-GB" sz="1110">
                <a:solidFill>
                  <a:schemeClr val="dk1"/>
                </a:solidFill>
                <a:latin typeface="Times New Roman"/>
                <a:ea typeface="Times New Roman"/>
                <a:cs typeface="Times New Roman"/>
                <a:sym typeface="Times New Roman"/>
              </a:rPr>
              <a:t>DoubleTree by Hilton meets and exceeds guest expectations (Hilton, n.d.).</a:t>
            </a:r>
            <a:endParaRPr sz="1110">
              <a:solidFill>
                <a:schemeClr val="dk1"/>
              </a:solidFill>
              <a:latin typeface="Times New Roman"/>
              <a:ea typeface="Times New Roman"/>
              <a:cs typeface="Times New Roman"/>
              <a:sym typeface="Times New Roman"/>
            </a:endParaRPr>
          </a:p>
          <a:p>
            <a:pPr indent="-299085" lvl="0" marL="457200" rtl="0" algn="l">
              <a:lnSpc>
                <a:spcPct val="150000"/>
              </a:lnSpc>
              <a:spcBef>
                <a:spcPts val="0"/>
              </a:spcBef>
              <a:spcAft>
                <a:spcPts val="0"/>
              </a:spcAft>
              <a:buClr>
                <a:schemeClr val="dk1"/>
              </a:buClr>
              <a:buSzPts val="1110"/>
              <a:buFont typeface="Times New Roman"/>
              <a:buChar char="●"/>
            </a:pPr>
            <a:r>
              <a:rPr lang="en-GB" sz="1110">
                <a:solidFill>
                  <a:schemeClr val="dk1"/>
                </a:solidFill>
                <a:latin typeface="Times New Roman"/>
                <a:ea typeface="Times New Roman"/>
                <a:cs typeface="Times New Roman"/>
                <a:sym typeface="Times New Roman"/>
              </a:rPr>
              <a:t>Amenities, services, or programs offered by the brand (Vallen &amp; Vallen, 2014).</a:t>
            </a:r>
            <a:endParaRPr sz="1110">
              <a:solidFill>
                <a:schemeClr val="dk1"/>
              </a:solidFill>
              <a:latin typeface="Times New Roman"/>
              <a:ea typeface="Times New Roman"/>
              <a:cs typeface="Times New Roman"/>
              <a:sym typeface="Times New Roman"/>
            </a:endParaRPr>
          </a:p>
          <a:p>
            <a:pPr indent="-299085" lvl="0" marL="457200" rtl="0" algn="l">
              <a:lnSpc>
                <a:spcPct val="150000"/>
              </a:lnSpc>
              <a:spcBef>
                <a:spcPts val="0"/>
              </a:spcBef>
              <a:spcAft>
                <a:spcPts val="0"/>
              </a:spcAft>
              <a:buClr>
                <a:schemeClr val="dk1"/>
              </a:buClr>
              <a:buSzPts val="1110"/>
              <a:buFont typeface="Times New Roman"/>
              <a:buChar char="●"/>
            </a:pPr>
            <a:r>
              <a:rPr lang="en-GB" sz="1110">
                <a:solidFill>
                  <a:schemeClr val="dk1"/>
                </a:solidFill>
                <a:latin typeface="Times New Roman"/>
                <a:ea typeface="Times New Roman"/>
                <a:cs typeface="Times New Roman"/>
                <a:sym typeface="Times New Roman"/>
              </a:rPr>
              <a:t>Double Tree by Hilton Brand's commitment to exceptional customer service and guest satisfaction (</a:t>
            </a:r>
            <a:r>
              <a:rPr lang="en-GB" sz="1200">
                <a:solidFill>
                  <a:schemeClr val="dk1"/>
                </a:solidFill>
                <a:latin typeface="Times New Roman"/>
                <a:ea typeface="Times New Roman"/>
                <a:cs typeface="Times New Roman"/>
                <a:sym typeface="Times New Roman"/>
              </a:rPr>
              <a:t>Shin &amp; Cho, 2023</a:t>
            </a:r>
            <a:r>
              <a:rPr lang="en-GB" sz="1110">
                <a:solidFill>
                  <a:schemeClr val="dk1"/>
                </a:solidFill>
                <a:latin typeface="Times New Roman"/>
                <a:ea typeface="Times New Roman"/>
                <a:cs typeface="Times New Roman"/>
                <a:sym typeface="Times New Roman"/>
              </a:rPr>
              <a:t>).</a:t>
            </a:r>
            <a:endParaRPr sz="1110">
              <a:solidFill>
                <a:schemeClr val="dk1"/>
              </a:solidFill>
              <a:latin typeface="Times New Roman"/>
              <a:ea typeface="Times New Roman"/>
              <a:cs typeface="Times New Roman"/>
              <a:sym typeface="Times New Roman"/>
            </a:endParaRPr>
          </a:p>
        </p:txBody>
      </p:sp>
      <p:pic>
        <p:nvPicPr>
          <p:cNvPr id="115" name="Google Shape;115;p20"/>
          <p:cNvPicPr preferRelativeResize="0"/>
          <p:nvPr/>
        </p:nvPicPr>
        <p:blipFill>
          <a:blip r:embed="rId3">
            <a:alphaModFix/>
          </a:blip>
          <a:stretch>
            <a:fillRect/>
          </a:stretch>
        </p:blipFill>
        <p:spPr>
          <a:xfrm>
            <a:off x="2160000" y="0"/>
            <a:ext cx="6984000" cy="5143500"/>
          </a:xfrm>
          <a:prstGeom prst="rect">
            <a:avLst/>
          </a:prstGeom>
          <a:noFill/>
          <a:ln>
            <a:noFill/>
          </a:ln>
        </p:spPr>
      </p:pic>
      <p:sp>
        <p:nvSpPr>
          <p:cNvPr id="116" name="Google Shape;116;p20"/>
          <p:cNvSpPr txBox="1"/>
          <p:nvPr/>
        </p:nvSpPr>
        <p:spPr>
          <a:xfrm>
            <a:off x="2160000" y="4589400"/>
            <a:ext cx="7422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u="sng">
                <a:solidFill>
                  <a:schemeClr val="dk1"/>
                </a:solidFill>
                <a:latin typeface="Times New Roman"/>
                <a:ea typeface="Times New Roman"/>
                <a:cs typeface="Times New Roman"/>
                <a:sym typeface="Times New Roman"/>
                <a:hlinkClick action="ppaction://hlinksldjump" r:id="rId4">
                  <a:extLst>
                    <a:ext uri="{A12FA001-AC4F-418D-AE19-62706E023703}">
                      <ahyp:hlinkClr val="tx"/>
                    </a:ext>
                  </a:extLst>
                </a:hlinkClick>
              </a:rPr>
              <a:t>Table of content</a:t>
            </a:r>
            <a:endParaRPr sz="1200">
              <a:solidFill>
                <a:schemeClr val="dk1"/>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21"/>
          <p:cNvSpPr txBox="1"/>
          <p:nvPr>
            <p:ph type="ctrTitle"/>
          </p:nvPr>
        </p:nvSpPr>
        <p:spPr>
          <a:xfrm>
            <a:off x="0" y="0"/>
            <a:ext cx="2160000" cy="564600"/>
          </a:xfrm>
          <a:prstGeom prst="rect">
            <a:avLst/>
          </a:prstGeom>
        </p:spPr>
        <p:txBody>
          <a:bodyPr anchorCtr="0" anchor="ctr" bIns="91425" lIns="91425" spcFirstLastPara="1" rIns="91425" wrap="square" tIns="91425">
            <a:normAutofit/>
          </a:bodyPr>
          <a:lstStyle/>
          <a:p>
            <a:pPr indent="0" lvl="0" marL="0" rtl="0" algn="ctr">
              <a:lnSpc>
                <a:spcPct val="150000"/>
              </a:lnSpc>
              <a:spcBef>
                <a:spcPts val="0"/>
              </a:spcBef>
              <a:spcAft>
                <a:spcPts val="0"/>
              </a:spcAft>
              <a:buNone/>
            </a:pPr>
            <a:r>
              <a:rPr lang="en-GB" sz="1200">
                <a:latin typeface="Times New Roman"/>
                <a:ea typeface="Times New Roman"/>
                <a:cs typeface="Times New Roman"/>
                <a:sym typeface="Times New Roman"/>
              </a:rPr>
              <a:t>Conclusion</a:t>
            </a:r>
            <a:endParaRPr/>
          </a:p>
        </p:txBody>
      </p:sp>
      <p:sp>
        <p:nvSpPr>
          <p:cNvPr id="122" name="Google Shape;122;p21"/>
          <p:cNvSpPr txBox="1"/>
          <p:nvPr>
            <p:ph idx="1" type="subTitle"/>
          </p:nvPr>
        </p:nvSpPr>
        <p:spPr>
          <a:xfrm>
            <a:off x="0" y="643450"/>
            <a:ext cx="2160000" cy="4500000"/>
          </a:xfrm>
          <a:prstGeom prst="rect">
            <a:avLst/>
          </a:prstGeom>
        </p:spPr>
        <p:txBody>
          <a:bodyPr anchorCtr="0" anchor="ctr" bIns="91425" lIns="91425" spcFirstLastPara="1" rIns="91425" wrap="square" tIns="91425">
            <a:noAutofit/>
          </a:bodyPr>
          <a:lstStyle/>
          <a:p>
            <a:pPr indent="-299085" lvl="0" marL="457200" rtl="0" algn="l">
              <a:lnSpc>
                <a:spcPct val="150000"/>
              </a:lnSpc>
              <a:spcBef>
                <a:spcPts val="0"/>
              </a:spcBef>
              <a:spcAft>
                <a:spcPts val="0"/>
              </a:spcAft>
              <a:buClr>
                <a:schemeClr val="dk1"/>
              </a:buClr>
              <a:buSzPts val="1110"/>
              <a:buFont typeface="Times New Roman"/>
              <a:buChar char="●"/>
            </a:pPr>
            <a:r>
              <a:rPr lang="en-GB" sz="1110">
                <a:solidFill>
                  <a:schemeClr val="dk1"/>
                </a:solidFill>
                <a:latin typeface="Times New Roman"/>
                <a:ea typeface="Times New Roman"/>
                <a:cs typeface="Times New Roman"/>
                <a:sym typeface="Times New Roman"/>
              </a:rPr>
              <a:t>Key points discussed in the presentation (Atanga et al., 2022).</a:t>
            </a:r>
            <a:endParaRPr sz="1110">
              <a:solidFill>
                <a:schemeClr val="dk1"/>
              </a:solidFill>
              <a:latin typeface="Times New Roman"/>
              <a:ea typeface="Times New Roman"/>
              <a:cs typeface="Times New Roman"/>
              <a:sym typeface="Times New Roman"/>
            </a:endParaRPr>
          </a:p>
          <a:p>
            <a:pPr indent="-299085" lvl="0" marL="457200" rtl="0" algn="l">
              <a:lnSpc>
                <a:spcPct val="150000"/>
              </a:lnSpc>
              <a:spcBef>
                <a:spcPts val="0"/>
              </a:spcBef>
              <a:spcAft>
                <a:spcPts val="0"/>
              </a:spcAft>
              <a:buClr>
                <a:schemeClr val="dk1"/>
              </a:buClr>
              <a:buSzPts val="1110"/>
              <a:buFont typeface="Times New Roman"/>
              <a:buChar char="●"/>
            </a:pPr>
            <a:r>
              <a:rPr lang="en-GB" sz="1110">
                <a:solidFill>
                  <a:schemeClr val="dk1"/>
                </a:solidFill>
                <a:latin typeface="Times New Roman"/>
                <a:ea typeface="Times New Roman"/>
                <a:cs typeface="Times New Roman"/>
                <a:sym typeface="Times New Roman"/>
              </a:rPr>
              <a:t>Importance of quality service, hospitality, and guest services in the hotel industry (Pasape, 2022).</a:t>
            </a:r>
            <a:endParaRPr sz="1110">
              <a:solidFill>
                <a:schemeClr val="dk1"/>
              </a:solidFill>
              <a:latin typeface="Times New Roman"/>
              <a:ea typeface="Times New Roman"/>
              <a:cs typeface="Times New Roman"/>
              <a:sym typeface="Times New Roman"/>
            </a:endParaRPr>
          </a:p>
          <a:p>
            <a:pPr indent="-299085" lvl="0" marL="457200" rtl="0" algn="l">
              <a:lnSpc>
                <a:spcPct val="150000"/>
              </a:lnSpc>
              <a:spcBef>
                <a:spcPts val="0"/>
              </a:spcBef>
              <a:spcAft>
                <a:spcPts val="0"/>
              </a:spcAft>
              <a:buClr>
                <a:schemeClr val="dk1"/>
              </a:buClr>
              <a:buSzPts val="1110"/>
              <a:buFont typeface="Times New Roman"/>
              <a:buChar char="●"/>
            </a:pPr>
            <a:r>
              <a:rPr lang="en-GB" sz="1110">
                <a:solidFill>
                  <a:schemeClr val="dk1"/>
                </a:solidFill>
                <a:latin typeface="Times New Roman"/>
                <a:ea typeface="Times New Roman"/>
                <a:cs typeface="Times New Roman"/>
                <a:sym typeface="Times New Roman"/>
              </a:rPr>
              <a:t>DoubleTree by Hilton as a luxury hotel brand that prioritizes guest experiences (Enz, 2010).</a:t>
            </a:r>
            <a:endParaRPr sz="1110">
              <a:solidFill>
                <a:schemeClr val="dk1"/>
              </a:solidFill>
              <a:latin typeface="Times New Roman"/>
              <a:ea typeface="Times New Roman"/>
              <a:cs typeface="Times New Roman"/>
              <a:sym typeface="Times New Roman"/>
            </a:endParaRPr>
          </a:p>
        </p:txBody>
      </p:sp>
      <p:pic>
        <p:nvPicPr>
          <p:cNvPr id="123" name="Google Shape;123;p21"/>
          <p:cNvPicPr preferRelativeResize="0"/>
          <p:nvPr/>
        </p:nvPicPr>
        <p:blipFill>
          <a:blip r:embed="rId3">
            <a:alphaModFix/>
          </a:blip>
          <a:stretch>
            <a:fillRect/>
          </a:stretch>
        </p:blipFill>
        <p:spPr>
          <a:xfrm>
            <a:off x="2159999" y="0"/>
            <a:ext cx="6984000" cy="5143501"/>
          </a:xfrm>
          <a:prstGeom prst="rect">
            <a:avLst/>
          </a:prstGeom>
          <a:noFill/>
          <a:ln>
            <a:noFill/>
          </a:ln>
        </p:spPr>
      </p:pic>
      <p:sp>
        <p:nvSpPr>
          <p:cNvPr id="124" name="Google Shape;124;p21"/>
          <p:cNvSpPr txBox="1"/>
          <p:nvPr/>
        </p:nvSpPr>
        <p:spPr>
          <a:xfrm>
            <a:off x="2160000" y="4589400"/>
            <a:ext cx="7422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u="sng">
                <a:solidFill>
                  <a:schemeClr val="dk1"/>
                </a:solidFill>
                <a:latin typeface="Times New Roman"/>
                <a:ea typeface="Times New Roman"/>
                <a:cs typeface="Times New Roman"/>
                <a:sym typeface="Times New Roman"/>
                <a:hlinkClick action="ppaction://hlinksldjump" r:id="rId4">
                  <a:extLst>
                    <a:ext uri="{A12FA001-AC4F-418D-AE19-62706E023703}">
                      <ahyp:hlinkClr val="tx"/>
                    </a:ext>
                  </a:extLst>
                </a:hlinkClick>
              </a:rPr>
              <a:t>Table of content</a:t>
            </a:r>
            <a:endParaRPr sz="1200">
              <a:solidFill>
                <a:schemeClr val="dk1"/>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22"/>
          <p:cNvSpPr txBox="1"/>
          <p:nvPr>
            <p:ph type="ctrTitle"/>
          </p:nvPr>
        </p:nvSpPr>
        <p:spPr>
          <a:xfrm>
            <a:off x="0" y="0"/>
            <a:ext cx="2160000" cy="1073100"/>
          </a:xfrm>
          <a:prstGeom prst="rect">
            <a:avLst/>
          </a:prstGeom>
        </p:spPr>
        <p:txBody>
          <a:bodyPr anchorCtr="0" anchor="ctr" bIns="91425" lIns="91425" spcFirstLastPara="1" rIns="91425" wrap="square" tIns="91425">
            <a:normAutofit/>
          </a:bodyPr>
          <a:lstStyle/>
          <a:p>
            <a:pPr indent="0" lvl="0" marL="0" rtl="0" algn="ctr">
              <a:lnSpc>
                <a:spcPct val="150000"/>
              </a:lnSpc>
              <a:spcBef>
                <a:spcPts val="0"/>
              </a:spcBef>
              <a:spcAft>
                <a:spcPts val="0"/>
              </a:spcAft>
              <a:buNone/>
            </a:pPr>
            <a:r>
              <a:rPr lang="en-GB" sz="1200">
                <a:latin typeface="Times New Roman"/>
                <a:ea typeface="Times New Roman"/>
                <a:cs typeface="Times New Roman"/>
                <a:sym typeface="Times New Roman"/>
              </a:rPr>
              <a:t>Summary</a:t>
            </a:r>
            <a:endParaRPr/>
          </a:p>
        </p:txBody>
      </p:sp>
      <p:sp>
        <p:nvSpPr>
          <p:cNvPr id="130" name="Google Shape;130;p22"/>
          <p:cNvSpPr txBox="1"/>
          <p:nvPr>
            <p:ph idx="1" type="subTitle"/>
          </p:nvPr>
        </p:nvSpPr>
        <p:spPr>
          <a:xfrm>
            <a:off x="0" y="1073100"/>
            <a:ext cx="2160000" cy="3756600"/>
          </a:xfrm>
          <a:prstGeom prst="rect">
            <a:avLst/>
          </a:prstGeom>
        </p:spPr>
        <p:txBody>
          <a:bodyPr anchorCtr="0" anchor="t" bIns="91425" lIns="91425" spcFirstLastPara="1" rIns="91425" wrap="square" tIns="91425">
            <a:normAutofit/>
          </a:bodyPr>
          <a:lstStyle/>
          <a:p>
            <a:pPr indent="0" lvl="0" marL="0" rtl="0" algn="l">
              <a:lnSpc>
                <a:spcPct val="150000"/>
              </a:lnSpc>
              <a:spcBef>
                <a:spcPts val="0"/>
              </a:spcBef>
              <a:spcAft>
                <a:spcPts val="0"/>
              </a:spcAft>
              <a:buNone/>
            </a:pPr>
            <a:r>
              <a:t/>
            </a:r>
            <a:endParaRPr sz="1200">
              <a:solidFill>
                <a:schemeClr val="dk1"/>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Summary of the presentation's key takeaways.</a:t>
            </a:r>
            <a:endParaRPr sz="1200">
              <a:solidFill>
                <a:schemeClr val="dk1"/>
              </a:solidFill>
              <a:latin typeface="Times New Roman"/>
              <a:ea typeface="Times New Roman"/>
              <a:cs typeface="Times New Roman"/>
              <a:sym typeface="Times New Roman"/>
            </a:endParaRPr>
          </a:p>
          <a:p>
            <a:pPr indent="0" lvl="0" marL="457200" rtl="0" algn="l">
              <a:lnSpc>
                <a:spcPct val="150000"/>
              </a:lnSpc>
              <a:spcBef>
                <a:spcPts val="0"/>
              </a:spcBef>
              <a:spcAft>
                <a:spcPts val="0"/>
              </a:spcAft>
              <a:buNone/>
            </a:pPr>
            <a:r>
              <a:t/>
            </a:r>
            <a:endParaRPr sz="1200">
              <a:solidFill>
                <a:schemeClr val="dk1"/>
              </a:solidFill>
              <a:latin typeface="Times New Roman"/>
              <a:ea typeface="Times New Roman"/>
              <a:cs typeface="Times New Roman"/>
              <a:sym typeface="Times New Roman"/>
            </a:endParaRPr>
          </a:p>
          <a:p>
            <a:pPr indent="0" lvl="0" marL="457200" rtl="0" algn="l">
              <a:lnSpc>
                <a:spcPct val="150000"/>
              </a:lnSpc>
              <a:spcBef>
                <a:spcPts val="0"/>
              </a:spcBef>
              <a:spcAft>
                <a:spcPts val="0"/>
              </a:spcAft>
              <a:buNone/>
            </a:pPr>
            <a:r>
              <a:t/>
            </a:r>
            <a:endParaRPr sz="1200">
              <a:solidFill>
                <a:schemeClr val="dk1"/>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Significance of quality service, hospitality, and guest services in the hotel industry.</a:t>
            </a:r>
            <a:endParaRPr sz="1200">
              <a:solidFill>
                <a:schemeClr val="dk1"/>
              </a:solidFill>
              <a:latin typeface="Times New Roman"/>
              <a:ea typeface="Times New Roman"/>
              <a:cs typeface="Times New Roman"/>
              <a:sym typeface="Times New Roman"/>
            </a:endParaRPr>
          </a:p>
        </p:txBody>
      </p:sp>
      <p:pic>
        <p:nvPicPr>
          <p:cNvPr id="131" name="Google Shape;131;p22"/>
          <p:cNvPicPr preferRelativeResize="0"/>
          <p:nvPr/>
        </p:nvPicPr>
        <p:blipFill>
          <a:blip r:embed="rId3">
            <a:alphaModFix/>
          </a:blip>
          <a:stretch>
            <a:fillRect/>
          </a:stretch>
        </p:blipFill>
        <p:spPr>
          <a:xfrm>
            <a:off x="2160000" y="0"/>
            <a:ext cx="6984000" cy="5143501"/>
          </a:xfrm>
          <a:prstGeom prst="rect">
            <a:avLst/>
          </a:prstGeom>
          <a:noFill/>
          <a:ln>
            <a:noFill/>
          </a:ln>
        </p:spPr>
      </p:pic>
      <p:sp>
        <p:nvSpPr>
          <p:cNvPr id="132" name="Google Shape;132;p22"/>
          <p:cNvSpPr txBox="1"/>
          <p:nvPr/>
        </p:nvSpPr>
        <p:spPr>
          <a:xfrm>
            <a:off x="2160000" y="4589400"/>
            <a:ext cx="7422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u="sng">
                <a:solidFill>
                  <a:schemeClr val="dk1"/>
                </a:solidFill>
                <a:latin typeface="Times New Roman"/>
                <a:ea typeface="Times New Roman"/>
                <a:cs typeface="Times New Roman"/>
                <a:sym typeface="Times New Roman"/>
                <a:hlinkClick action="ppaction://hlinksldjump" r:id="rId4">
                  <a:extLst>
                    <a:ext uri="{A12FA001-AC4F-418D-AE19-62706E023703}">
                      <ahyp:hlinkClr val="tx"/>
                    </a:ext>
                  </a:extLst>
                </a:hlinkClick>
              </a:rPr>
              <a:t>Table of content</a:t>
            </a:r>
            <a:endParaRPr sz="1200">
              <a:solidFill>
                <a:schemeClr val="dk1"/>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6" name="Shape 136"/>
        <p:cNvGrpSpPr/>
        <p:nvPr/>
      </p:nvGrpSpPr>
      <p:grpSpPr>
        <a:xfrm>
          <a:off x="0" y="0"/>
          <a:ext cx="0" cy="0"/>
          <a:chOff x="0" y="0"/>
          <a:chExt cx="0" cy="0"/>
        </a:xfrm>
      </p:grpSpPr>
      <p:sp>
        <p:nvSpPr>
          <p:cNvPr id="137" name="Google Shape;137;p23"/>
          <p:cNvSpPr txBox="1"/>
          <p:nvPr>
            <p:ph type="ctrTitle"/>
          </p:nvPr>
        </p:nvSpPr>
        <p:spPr>
          <a:xfrm>
            <a:off x="0" y="0"/>
            <a:ext cx="9144000" cy="656100"/>
          </a:xfrm>
          <a:prstGeom prst="rect">
            <a:avLst/>
          </a:prstGeom>
        </p:spPr>
        <p:txBody>
          <a:bodyPr anchorCtr="0" anchor="ctr" bIns="91425" lIns="91425" spcFirstLastPara="1" rIns="91425" wrap="square" tIns="91425">
            <a:normAutofit/>
          </a:bodyPr>
          <a:lstStyle/>
          <a:p>
            <a:pPr indent="0" lvl="0" marL="0" rtl="0" algn="l">
              <a:lnSpc>
                <a:spcPct val="150000"/>
              </a:lnSpc>
              <a:spcBef>
                <a:spcPts val="0"/>
              </a:spcBef>
              <a:spcAft>
                <a:spcPts val="0"/>
              </a:spcAft>
              <a:buNone/>
            </a:pPr>
            <a:r>
              <a:rPr lang="en-GB" sz="2100">
                <a:latin typeface="Times New Roman"/>
                <a:ea typeface="Times New Roman"/>
                <a:cs typeface="Times New Roman"/>
                <a:sym typeface="Times New Roman"/>
              </a:rPr>
              <a:t>                                                       </a:t>
            </a:r>
            <a:r>
              <a:rPr lang="en-GB" sz="2100">
                <a:latin typeface="Times New Roman"/>
                <a:ea typeface="Times New Roman"/>
                <a:cs typeface="Times New Roman"/>
                <a:sym typeface="Times New Roman"/>
              </a:rPr>
              <a:t>References:</a:t>
            </a:r>
            <a:endParaRPr sz="2100">
              <a:latin typeface="Times New Roman"/>
              <a:ea typeface="Times New Roman"/>
              <a:cs typeface="Times New Roman"/>
              <a:sym typeface="Times New Roman"/>
            </a:endParaRPr>
          </a:p>
        </p:txBody>
      </p:sp>
      <p:sp>
        <p:nvSpPr>
          <p:cNvPr id="138" name="Google Shape;138;p23"/>
          <p:cNvSpPr txBox="1"/>
          <p:nvPr>
            <p:ph idx="1" type="subTitle"/>
          </p:nvPr>
        </p:nvSpPr>
        <p:spPr>
          <a:xfrm>
            <a:off x="0" y="531225"/>
            <a:ext cx="3897000" cy="4526700"/>
          </a:xfrm>
          <a:prstGeom prst="rect">
            <a:avLst/>
          </a:prstGeom>
        </p:spPr>
        <p:txBody>
          <a:bodyPr anchorCtr="0" anchor="t" bIns="91425" lIns="91425" spcFirstLastPara="1" rIns="91425" wrap="square" tIns="91425">
            <a:noAutofit/>
          </a:bodyPr>
          <a:lstStyle/>
          <a:p>
            <a:pPr indent="0" lvl="0" marL="0" rtl="0" algn="l">
              <a:lnSpc>
                <a:spcPct val="150000"/>
              </a:lnSpc>
              <a:spcBef>
                <a:spcPts val="0"/>
              </a:spcBef>
              <a:spcAft>
                <a:spcPts val="0"/>
              </a:spcAft>
              <a:buNone/>
            </a:pPr>
            <a:r>
              <a:rPr lang="en-GB" sz="1100">
                <a:solidFill>
                  <a:schemeClr val="dk1"/>
                </a:solidFill>
                <a:highlight>
                  <a:schemeClr val="lt1"/>
                </a:highlight>
                <a:latin typeface="Times New Roman"/>
                <a:ea typeface="Times New Roman"/>
                <a:cs typeface="Times New Roman"/>
                <a:sym typeface="Times New Roman"/>
              </a:rPr>
              <a:t>Atanga, B.A., Xue, X. and Mattila, A.S. (2022) The Impact of Corporate Sociopolitical Activism (Csa) on Brand Attitude. International Journal of Hospitality Management [online]. 17, p. 103290. [Accessed 23 May 2023].</a:t>
            </a:r>
            <a:endParaRPr sz="1100">
              <a:solidFill>
                <a:schemeClr val="dk1"/>
              </a:solidFill>
              <a:highlight>
                <a:schemeClr val="lt1"/>
              </a:highlight>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lang="en-GB" sz="1100">
                <a:solidFill>
                  <a:schemeClr val="dk1"/>
                </a:solidFill>
                <a:highlight>
                  <a:schemeClr val="lt1"/>
                </a:highlight>
                <a:latin typeface="Times New Roman"/>
                <a:ea typeface="Times New Roman"/>
                <a:cs typeface="Times New Roman"/>
                <a:sym typeface="Times New Roman"/>
              </a:rPr>
              <a:t>Enz, C.A. (2010) Hospitality Strategic Management : Concepts and Cases [online]. 2nd ed. Hoboken, New Jersey: John Wiley &amp; Sons, Inc. [Accessed 24 May 2023].</a:t>
            </a:r>
            <a:endParaRPr sz="1100">
              <a:solidFill>
                <a:schemeClr val="dk1"/>
              </a:solidFill>
              <a:highlight>
                <a:schemeClr val="lt1"/>
              </a:highlight>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lang="en-GB" sz="1100">
                <a:solidFill>
                  <a:schemeClr val="dk1"/>
                </a:solidFill>
                <a:highlight>
                  <a:schemeClr val="lt1"/>
                </a:highlight>
                <a:latin typeface="Times New Roman"/>
                <a:ea typeface="Times New Roman"/>
                <a:cs typeface="Times New Roman"/>
                <a:sym typeface="Times New Roman"/>
              </a:rPr>
              <a:t>Heppell, M. (2015) Five Star Service : How to Deliver Exceptional Customer Service [online]. 3rd ed. : Pearson Education, Limited. [Accessed 19 May 2023].</a:t>
            </a:r>
            <a:endParaRPr sz="1100">
              <a:solidFill>
                <a:schemeClr val="dk1"/>
              </a:solidFill>
              <a:highlight>
                <a:schemeClr val="lt1"/>
              </a:highlight>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lang="en-GB" sz="1100">
                <a:solidFill>
                  <a:schemeClr val="dk1"/>
                </a:solidFill>
                <a:highlight>
                  <a:schemeClr val="lt1"/>
                </a:highlight>
                <a:latin typeface="Times New Roman"/>
                <a:ea typeface="Times New Roman"/>
                <a:cs typeface="Times New Roman"/>
                <a:sym typeface="Times New Roman"/>
              </a:rPr>
              <a:t>Hilton, n.d. Available at:  </a:t>
            </a:r>
            <a:r>
              <a:rPr lang="en-GB" sz="1100" u="sng">
                <a:solidFill>
                  <a:schemeClr val="hlink"/>
                </a:solidFill>
                <a:highlight>
                  <a:schemeClr val="lt1"/>
                </a:highlight>
                <a:latin typeface="Times New Roman"/>
                <a:ea typeface="Times New Roman"/>
                <a:cs typeface="Times New Roman"/>
                <a:sym typeface="Times New Roman"/>
                <a:hlinkClick r:id="rId3"/>
              </a:rPr>
              <a:t>https://www.hilton.com/en/brands/doubletree-by-hilton/</a:t>
            </a:r>
            <a:endParaRPr sz="1100">
              <a:solidFill>
                <a:schemeClr val="dk1"/>
              </a:solidFill>
              <a:highlight>
                <a:schemeClr val="lt1"/>
              </a:highlight>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lang="en-GB" sz="1100">
                <a:solidFill>
                  <a:schemeClr val="dk1"/>
                </a:solidFill>
                <a:highlight>
                  <a:schemeClr val="lt1"/>
                </a:highlight>
                <a:latin typeface="Times New Roman"/>
                <a:ea typeface="Times New Roman"/>
                <a:cs typeface="Times New Roman"/>
                <a:sym typeface="Times New Roman"/>
              </a:rPr>
              <a:t>J</a:t>
            </a:r>
            <a:r>
              <a:rPr lang="en-GB" sz="1100">
                <a:solidFill>
                  <a:schemeClr val="dk1"/>
                </a:solidFill>
                <a:highlight>
                  <a:schemeClr val="lt1"/>
                </a:highlight>
                <a:latin typeface="Times New Roman"/>
                <a:ea typeface="Times New Roman"/>
                <a:cs typeface="Times New Roman"/>
                <a:sym typeface="Times New Roman"/>
              </a:rPr>
              <a:t>ohnston, R., Clark, G. and Shulver, M. (2011) </a:t>
            </a:r>
            <a:r>
              <a:rPr i="1" lang="en-GB" sz="1100">
                <a:solidFill>
                  <a:schemeClr val="dk1"/>
                </a:solidFill>
                <a:highlight>
                  <a:schemeClr val="lt1"/>
                </a:highlight>
                <a:latin typeface="Times New Roman"/>
                <a:ea typeface="Times New Roman"/>
                <a:cs typeface="Times New Roman"/>
                <a:sym typeface="Times New Roman"/>
              </a:rPr>
              <a:t>Service Operations Management</a:t>
            </a:r>
            <a:r>
              <a:rPr lang="en-GB" sz="1100">
                <a:solidFill>
                  <a:schemeClr val="dk1"/>
                </a:solidFill>
                <a:highlight>
                  <a:schemeClr val="lt1"/>
                </a:highlight>
                <a:latin typeface="Times New Roman"/>
                <a:ea typeface="Times New Roman"/>
                <a:cs typeface="Times New Roman"/>
                <a:sym typeface="Times New Roman"/>
              </a:rPr>
              <a:t> [online]. 4th ed. : Pearson Education, Limited. [Accessed 19 May 2023].</a:t>
            </a:r>
            <a:endParaRPr sz="1100">
              <a:solidFill>
                <a:schemeClr val="dk1"/>
              </a:solidFill>
              <a:highlight>
                <a:schemeClr val="lt1"/>
              </a:highlight>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100">
                <a:solidFill>
                  <a:schemeClr val="dk1"/>
                </a:solidFill>
                <a:highlight>
                  <a:schemeClr val="lt1"/>
                </a:highlight>
                <a:latin typeface="Times New Roman"/>
                <a:ea typeface="Times New Roman"/>
                <a:cs typeface="Times New Roman"/>
                <a:sym typeface="Times New Roman"/>
              </a:rPr>
              <a:t>O'Fallon, M.J. and Rutherford, D.G. (2011) </a:t>
            </a:r>
            <a:r>
              <a:rPr i="1" lang="en-GB" sz="1100">
                <a:solidFill>
                  <a:schemeClr val="dk1"/>
                </a:solidFill>
                <a:highlight>
                  <a:schemeClr val="lt1"/>
                </a:highlight>
                <a:latin typeface="Times New Roman"/>
                <a:ea typeface="Times New Roman"/>
                <a:cs typeface="Times New Roman"/>
                <a:sym typeface="Times New Roman"/>
              </a:rPr>
              <a:t>Hotel Management and Operations</a:t>
            </a:r>
            <a:r>
              <a:rPr lang="en-GB" sz="1100">
                <a:solidFill>
                  <a:schemeClr val="dk1"/>
                </a:solidFill>
                <a:highlight>
                  <a:schemeClr val="lt1"/>
                </a:highlight>
                <a:latin typeface="Times New Roman"/>
                <a:ea typeface="Times New Roman"/>
                <a:cs typeface="Times New Roman"/>
                <a:sym typeface="Times New Roman"/>
              </a:rPr>
              <a:t> [online]. 5th ed. : John Wiley &amp; Sons, Incorporated. [Accessed 18 May 2023].</a:t>
            </a:r>
            <a:endParaRPr sz="1100">
              <a:solidFill>
                <a:schemeClr val="dk1"/>
              </a:solidFill>
              <a:highlight>
                <a:schemeClr val="lt1"/>
              </a:highlight>
              <a:latin typeface="Times New Roman"/>
              <a:ea typeface="Times New Roman"/>
              <a:cs typeface="Times New Roman"/>
              <a:sym typeface="Times New Roman"/>
            </a:endParaRPr>
          </a:p>
        </p:txBody>
      </p:sp>
      <p:sp>
        <p:nvSpPr>
          <p:cNvPr id="139" name="Google Shape;139;p23"/>
          <p:cNvSpPr txBox="1"/>
          <p:nvPr/>
        </p:nvSpPr>
        <p:spPr>
          <a:xfrm>
            <a:off x="4267200" y="85575"/>
            <a:ext cx="4876800" cy="54180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t/>
            </a:r>
            <a:endParaRPr sz="1000">
              <a:solidFill>
                <a:schemeClr val="dk1"/>
              </a:solidFill>
              <a:highlight>
                <a:schemeClr val="lt1"/>
              </a:highlight>
              <a:latin typeface="Times New Roman"/>
              <a:ea typeface="Times New Roman"/>
              <a:cs typeface="Times New Roman"/>
              <a:sym typeface="Times New Roman"/>
            </a:endParaRPr>
          </a:p>
          <a:p>
            <a:pPr indent="0" lvl="0" marL="0" rtl="0" algn="l">
              <a:lnSpc>
                <a:spcPct val="150000"/>
              </a:lnSpc>
              <a:spcBef>
                <a:spcPts val="0"/>
              </a:spcBef>
              <a:spcAft>
                <a:spcPts val="0"/>
              </a:spcAft>
              <a:buNone/>
            </a:pPr>
            <a:r>
              <a:t/>
            </a:r>
            <a:endParaRPr sz="1000">
              <a:solidFill>
                <a:schemeClr val="dk1"/>
              </a:solidFill>
              <a:highlight>
                <a:schemeClr val="lt1"/>
              </a:highlight>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lang="en-GB" sz="1000">
                <a:solidFill>
                  <a:schemeClr val="dk1"/>
                </a:solidFill>
                <a:highlight>
                  <a:schemeClr val="lt1"/>
                </a:highlight>
                <a:latin typeface="Times New Roman"/>
                <a:ea typeface="Times New Roman"/>
                <a:cs typeface="Times New Roman"/>
                <a:sym typeface="Times New Roman"/>
              </a:rPr>
              <a:t>Pasape, L. (2022) A Review of the Role of Tour Operators Towards Sustaining Ecotourism in Tanzania. </a:t>
            </a:r>
            <a:r>
              <a:rPr i="1" lang="en-GB" sz="1000">
                <a:solidFill>
                  <a:schemeClr val="dk1"/>
                </a:solidFill>
                <a:highlight>
                  <a:schemeClr val="lt1"/>
                </a:highlight>
                <a:latin typeface="Times New Roman"/>
                <a:ea typeface="Times New Roman"/>
                <a:cs typeface="Times New Roman"/>
                <a:sym typeface="Times New Roman"/>
              </a:rPr>
              <a:t>Journal of Hospitality Management and Tourism</a:t>
            </a:r>
            <a:r>
              <a:rPr lang="en-GB" sz="1000">
                <a:solidFill>
                  <a:schemeClr val="dk1"/>
                </a:solidFill>
                <a:highlight>
                  <a:schemeClr val="lt1"/>
                </a:highlight>
                <a:latin typeface="Times New Roman"/>
                <a:ea typeface="Times New Roman"/>
                <a:cs typeface="Times New Roman"/>
                <a:sym typeface="Times New Roman"/>
              </a:rPr>
              <a:t> [online]. 13 (2), pp. 27-37. [Accessed 24 May 2023].</a:t>
            </a:r>
            <a:endParaRPr sz="1000">
              <a:solidFill>
                <a:schemeClr val="dk1"/>
              </a:solidFill>
              <a:highlight>
                <a:schemeClr val="lt1"/>
              </a:highlight>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lang="en-GB" sz="1000">
                <a:solidFill>
                  <a:schemeClr val="dk1"/>
                </a:solidFill>
                <a:highlight>
                  <a:schemeClr val="lt1"/>
                </a:highlight>
                <a:latin typeface="Times New Roman"/>
                <a:ea typeface="Times New Roman"/>
                <a:cs typeface="Times New Roman"/>
                <a:sym typeface="Times New Roman"/>
              </a:rPr>
              <a:t>Shin, S. and Cho, M. (2023) Environmental Cognition and Environmental Performance in Restaurants: Roles of Green Supplier Selection and Joint Actions. </a:t>
            </a:r>
            <a:r>
              <a:rPr i="1" lang="en-GB" sz="1000">
                <a:solidFill>
                  <a:schemeClr val="dk1"/>
                </a:solidFill>
                <a:highlight>
                  <a:schemeClr val="lt1"/>
                </a:highlight>
                <a:latin typeface="Times New Roman"/>
                <a:ea typeface="Times New Roman"/>
                <a:cs typeface="Times New Roman"/>
                <a:sym typeface="Times New Roman"/>
              </a:rPr>
              <a:t>International Journal of Contemporary Hospitality Management</a:t>
            </a:r>
            <a:r>
              <a:rPr lang="en-GB" sz="1000">
                <a:solidFill>
                  <a:schemeClr val="dk1"/>
                </a:solidFill>
                <a:highlight>
                  <a:schemeClr val="lt1"/>
                </a:highlight>
                <a:latin typeface="Times New Roman"/>
                <a:ea typeface="Times New Roman"/>
                <a:cs typeface="Times New Roman"/>
                <a:sym typeface="Times New Roman"/>
              </a:rPr>
              <a:t> [online]. 35 (6), pp. 1925-1942. [Accessed 23 May 2023].</a:t>
            </a:r>
            <a:endParaRPr sz="1000">
              <a:solidFill>
                <a:schemeClr val="dk1"/>
              </a:solidFill>
              <a:highlight>
                <a:schemeClr val="lt1"/>
              </a:highlight>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lang="en-GB" sz="1000">
                <a:solidFill>
                  <a:schemeClr val="dk1"/>
                </a:solidFill>
                <a:highlight>
                  <a:schemeClr val="lt1"/>
                </a:highlight>
                <a:latin typeface="Times New Roman"/>
                <a:ea typeface="Times New Roman"/>
                <a:cs typeface="Times New Roman"/>
                <a:sym typeface="Times New Roman"/>
              </a:rPr>
              <a:t>Swarbrooke, J. and Horner, S. (2021) </a:t>
            </a:r>
            <a:r>
              <a:rPr i="1" lang="en-GB" sz="1000">
                <a:solidFill>
                  <a:schemeClr val="dk1"/>
                </a:solidFill>
                <a:highlight>
                  <a:schemeClr val="lt1"/>
                </a:highlight>
                <a:latin typeface="Times New Roman"/>
                <a:ea typeface="Times New Roman"/>
                <a:cs typeface="Times New Roman"/>
                <a:sym typeface="Times New Roman"/>
              </a:rPr>
              <a:t>Consumer Behaviour in Tourism</a:t>
            </a:r>
            <a:r>
              <a:rPr lang="en-GB" sz="1000">
                <a:solidFill>
                  <a:schemeClr val="dk1"/>
                </a:solidFill>
                <a:highlight>
                  <a:schemeClr val="lt1"/>
                </a:highlight>
                <a:latin typeface="Times New Roman"/>
                <a:ea typeface="Times New Roman"/>
                <a:cs typeface="Times New Roman"/>
                <a:sym typeface="Times New Roman"/>
              </a:rPr>
              <a:t> [online]. 4th ed. : Routledge. [Accessed 19 May 2023].</a:t>
            </a:r>
            <a:endParaRPr sz="1000">
              <a:solidFill>
                <a:schemeClr val="dk1"/>
              </a:solidFill>
              <a:highlight>
                <a:schemeClr val="lt1"/>
              </a:highlight>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lang="en-GB" sz="1000">
                <a:solidFill>
                  <a:schemeClr val="dk1"/>
                </a:solidFill>
                <a:highlight>
                  <a:schemeClr val="lt1"/>
                </a:highlight>
                <a:latin typeface="Times New Roman"/>
                <a:ea typeface="Times New Roman"/>
                <a:cs typeface="Times New Roman"/>
                <a:sym typeface="Times New Roman"/>
              </a:rPr>
              <a:t>Tesone, V. (2010) </a:t>
            </a:r>
            <a:r>
              <a:rPr i="1" lang="en-GB" sz="1000">
                <a:solidFill>
                  <a:schemeClr val="dk1"/>
                </a:solidFill>
                <a:highlight>
                  <a:schemeClr val="lt1"/>
                </a:highlight>
                <a:latin typeface="Times New Roman"/>
                <a:ea typeface="Times New Roman"/>
                <a:cs typeface="Times New Roman"/>
                <a:sym typeface="Times New Roman"/>
              </a:rPr>
              <a:t>Principles of Management For the Hospitality Industry</a:t>
            </a:r>
            <a:r>
              <a:rPr lang="en-GB" sz="1000">
                <a:solidFill>
                  <a:schemeClr val="dk1"/>
                </a:solidFill>
                <a:highlight>
                  <a:schemeClr val="lt1"/>
                </a:highlight>
                <a:latin typeface="Times New Roman"/>
                <a:ea typeface="Times New Roman"/>
                <a:cs typeface="Times New Roman"/>
                <a:sym typeface="Times New Roman"/>
              </a:rPr>
              <a:t> [online]. Amsterdam: Routledge. [Accessed 20 May 2023].</a:t>
            </a:r>
            <a:endParaRPr sz="1000">
              <a:solidFill>
                <a:schemeClr val="dk1"/>
              </a:solidFill>
              <a:highlight>
                <a:schemeClr val="lt1"/>
              </a:highlight>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lang="en-GB" sz="1000">
                <a:solidFill>
                  <a:schemeClr val="dk1"/>
                </a:solidFill>
                <a:highlight>
                  <a:schemeClr val="lt1"/>
                </a:highlight>
                <a:latin typeface="Times New Roman"/>
                <a:ea typeface="Times New Roman"/>
                <a:cs typeface="Times New Roman"/>
                <a:sym typeface="Times New Roman"/>
              </a:rPr>
              <a:t>Thomann, A. (2018) Is the Youth Hostel Industry Finally Growing Up?. </a:t>
            </a:r>
            <a:r>
              <a:rPr i="1" lang="en-GB" sz="1000">
                <a:solidFill>
                  <a:schemeClr val="dk1"/>
                </a:solidFill>
                <a:highlight>
                  <a:schemeClr val="lt1"/>
                </a:highlight>
                <a:latin typeface="Times New Roman"/>
                <a:ea typeface="Times New Roman"/>
                <a:cs typeface="Times New Roman"/>
                <a:sym typeface="Times New Roman"/>
              </a:rPr>
              <a:t>Management Today</a:t>
            </a:r>
            <a:r>
              <a:rPr lang="en-GB" sz="1000">
                <a:solidFill>
                  <a:schemeClr val="dk1"/>
                </a:solidFill>
                <a:highlight>
                  <a:schemeClr val="lt1"/>
                </a:highlight>
                <a:latin typeface="Times New Roman"/>
                <a:ea typeface="Times New Roman"/>
                <a:cs typeface="Times New Roman"/>
                <a:sym typeface="Times New Roman"/>
              </a:rPr>
              <a:t> [online]. [Accessed 21 May 2023].</a:t>
            </a:r>
            <a:endParaRPr sz="1000">
              <a:solidFill>
                <a:schemeClr val="dk1"/>
              </a:solidFill>
              <a:highlight>
                <a:schemeClr val="lt1"/>
              </a:highlight>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lang="en-GB" sz="1000">
                <a:solidFill>
                  <a:schemeClr val="dk1"/>
                </a:solidFill>
                <a:highlight>
                  <a:schemeClr val="lt1"/>
                </a:highlight>
                <a:latin typeface="Times New Roman"/>
                <a:ea typeface="Times New Roman"/>
                <a:cs typeface="Times New Roman"/>
                <a:sym typeface="Times New Roman"/>
              </a:rPr>
              <a:t>Vallen, G. and Vallen, J. (2014) </a:t>
            </a:r>
            <a:r>
              <a:rPr i="1" lang="en-GB" sz="1000">
                <a:solidFill>
                  <a:schemeClr val="dk1"/>
                </a:solidFill>
                <a:highlight>
                  <a:schemeClr val="lt1"/>
                </a:highlight>
                <a:latin typeface="Times New Roman"/>
                <a:ea typeface="Times New Roman"/>
                <a:cs typeface="Times New Roman"/>
                <a:sym typeface="Times New Roman"/>
              </a:rPr>
              <a:t>Check-in Check-out: Managing Hotel Operations : Pearson New International Edition</a:t>
            </a:r>
            <a:r>
              <a:rPr lang="en-GB" sz="1000">
                <a:solidFill>
                  <a:schemeClr val="dk1"/>
                </a:solidFill>
                <a:highlight>
                  <a:schemeClr val="lt1"/>
                </a:highlight>
                <a:latin typeface="Times New Roman"/>
                <a:ea typeface="Times New Roman"/>
                <a:cs typeface="Times New Roman"/>
                <a:sym typeface="Times New Roman"/>
              </a:rPr>
              <a:t> [online]. 9th ed. : Pearson Education, Limited. [Accessed 19 May 2023].</a:t>
            </a:r>
            <a:endParaRPr sz="1000">
              <a:solidFill>
                <a:schemeClr val="dk1"/>
              </a:solidFill>
              <a:highlight>
                <a:schemeClr val="lt1"/>
              </a:highlight>
              <a:latin typeface="Times New Roman"/>
              <a:ea typeface="Times New Roman"/>
              <a:cs typeface="Times New Roman"/>
              <a:sym typeface="Times New Roman"/>
            </a:endParaRPr>
          </a:p>
          <a:p>
            <a:pPr indent="0" lvl="0" marL="0" rtl="0" algn="l">
              <a:lnSpc>
                <a:spcPct val="150000"/>
              </a:lnSpc>
              <a:spcBef>
                <a:spcPts val="0"/>
              </a:spcBef>
              <a:spcAft>
                <a:spcPts val="0"/>
              </a:spcAft>
              <a:buNone/>
            </a:pPr>
            <a:r>
              <a:rPr lang="en-GB" sz="1000">
                <a:solidFill>
                  <a:schemeClr val="dk1"/>
                </a:solidFill>
                <a:highlight>
                  <a:schemeClr val="lt1"/>
                </a:highlight>
                <a:latin typeface="Times New Roman"/>
                <a:ea typeface="Times New Roman"/>
                <a:cs typeface="Times New Roman"/>
                <a:sym typeface="Times New Roman"/>
              </a:rPr>
              <a:t>Walker, J. and Walker, J. (2013) </a:t>
            </a:r>
            <a:r>
              <a:rPr i="1" lang="en-GB" sz="1000">
                <a:solidFill>
                  <a:schemeClr val="dk1"/>
                </a:solidFill>
                <a:highlight>
                  <a:schemeClr val="lt1"/>
                </a:highlight>
                <a:latin typeface="Times New Roman"/>
                <a:ea typeface="Times New Roman"/>
                <a:cs typeface="Times New Roman"/>
                <a:sym typeface="Times New Roman"/>
              </a:rPr>
              <a:t>Introduction to Hospitality Management</a:t>
            </a:r>
            <a:r>
              <a:rPr lang="en-GB" sz="1000">
                <a:solidFill>
                  <a:schemeClr val="dk1"/>
                </a:solidFill>
                <a:highlight>
                  <a:schemeClr val="lt1"/>
                </a:highlight>
                <a:latin typeface="Times New Roman"/>
                <a:ea typeface="Times New Roman"/>
                <a:cs typeface="Times New Roman"/>
                <a:sym typeface="Times New Roman"/>
              </a:rPr>
              <a:t> [online]. 4th ed. London: Pearson Education, Limited. [Accessed 20 May 2023].</a:t>
            </a:r>
            <a:endParaRPr sz="1000">
              <a:solidFill>
                <a:schemeClr val="dk1"/>
              </a:solidFill>
              <a:highlight>
                <a:schemeClr val="lt1"/>
              </a:highlight>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000">
                <a:solidFill>
                  <a:schemeClr val="dk1"/>
                </a:solidFill>
                <a:highlight>
                  <a:schemeClr val="lt1"/>
                </a:highlight>
                <a:latin typeface="Times New Roman"/>
                <a:ea typeface="Times New Roman"/>
                <a:cs typeface="Times New Roman"/>
                <a:sym typeface="Times New Roman"/>
              </a:rPr>
              <a:t>Wood, R.C. (2015) </a:t>
            </a:r>
            <a:r>
              <a:rPr i="1" lang="en-GB" sz="1000">
                <a:solidFill>
                  <a:schemeClr val="dk1"/>
                </a:solidFill>
                <a:highlight>
                  <a:schemeClr val="lt1"/>
                </a:highlight>
                <a:latin typeface="Times New Roman"/>
                <a:ea typeface="Times New Roman"/>
                <a:cs typeface="Times New Roman"/>
                <a:sym typeface="Times New Roman"/>
              </a:rPr>
              <a:t>Hospitality Management : A Brief Introduction</a:t>
            </a:r>
            <a:r>
              <a:rPr lang="en-GB" sz="1000">
                <a:solidFill>
                  <a:schemeClr val="dk1"/>
                </a:solidFill>
                <a:highlight>
                  <a:schemeClr val="lt1"/>
                </a:highlight>
                <a:latin typeface="Times New Roman"/>
                <a:ea typeface="Times New Roman"/>
                <a:cs typeface="Times New Roman"/>
                <a:sym typeface="Times New Roman"/>
              </a:rPr>
              <a:t> [online]. London: Sage Publications Ltd. [Accessed 18 May 2023].</a:t>
            </a:r>
            <a:endParaRPr sz="1000">
              <a:solidFill>
                <a:schemeClr val="dk1"/>
              </a:solidFill>
              <a:highlight>
                <a:schemeClr val="lt1"/>
              </a:highlight>
              <a:latin typeface="Times New Roman"/>
              <a:ea typeface="Times New Roman"/>
              <a:cs typeface="Times New Roman"/>
              <a:sym typeface="Times New Roman"/>
            </a:endParaRPr>
          </a:p>
          <a:p>
            <a:pPr indent="0" lvl="0" marL="0" rtl="0" algn="l">
              <a:lnSpc>
                <a:spcPct val="150000"/>
              </a:lnSpc>
              <a:spcBef>
                <a:spcPts val="0"/>
              </a:spcBef>
              <a:spcAft>
                <a:spcPts val="0"/>
              </a:spcAft>
              <a:buNone/>
            </a:pPr>
            <a:r>
              <a:t/>
            </a:r>
            <a:endParaRPr sz="1000">
              <a:solidFill>
                <a:schemeClr val="dk1"/>
              </a:solidFill>
              <a:highlight>
                <a:schemeClr val="lt1"/>
              </a:highlight>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Dark">
  <a:themeElements>
    <a:clrScheme name="Simple Dark">
      <a:dk1>
        <a:srgbClr val="FFFFFF"/>
      </a:dk1>
      <a:lt1>
        <a:srgbClr val="212121"/>
      </a:lt1>
      <a:dk2>
        <a:srgbClr val="303030"/>
      </a:dk2>
      <a:lt2>
        <a:srgbClr val="ADADAD"/>
      </a:lt2>
      <a:accent1>
        <a:srgbClr val="009688"/>
      </a:accent1>
      <a:accent2>
        <a:srgbClr val="EEEEEE"/>
      </a:accent2>
      <a:accent3>
        <a:srgbClr val="78909C"/>
      </a:accent3>
      <a:accent4>
        <a:srgbClr val="FFAB40"/>
      </a:accent4>
      <a:accent5>
        <a:srgbClr val="4DD0E1"/>
      </a:accent5>
      <a:accent6>
        <a:srgbClr val="EEFF41"/>
      </a:accent6>
      <a:hlink>
        <a:srgbClr val="4DD0E1"/>
      </a:hlink>
      <a:folHlink>
        <a:srgbClr val="4DD0E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