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  <p:sldMasterId id="2147483681" r:id="rId2"/>
  </p:sldMasterIdLst>
  <p:notesMasterIdLst>
    <p:notesMasterId r:id="rId29"/>
  </p:notesMasterIdLst>
  <p:sldIdLst>
    <p:sldId id="257" r:id="rId3"/>
    <p:sldId id="315" r:id="rId4"/>
    <p:sldId id="316" r:id="rId5"/>
    <p:sldId id="327" r:id="rId6"/>
    <p:sldId id="328" r:id="rId7"/>
    <p:sldId id="300" r:id="rId8"/>
    <p:sldId id="301" r:id="rId9"/>
    <p:sldId id="302" r:id="rId10"/>
    <p:sldId id="303" r:id="rId11"/>
    <p:sldId id="332" r:id="rId12"/>
    <p:sldId id="331" r:id="rId13"/>
    <p:sldId id="319" r:id="rId14"/>
    <p:sldId id="320" r:id="rId15"/>
    <p:sldId id="321" r:id="rId16"/>
    <p:sldId id="305" r:id="rId17"/>
    <p:sldId id="336" r:id="rId18"/>
    <p:sldId id="311" r:id="rId19"/>
    <p:sldId id="322" r:id="rId20"/>
    <p:sldId id="306" r:id="rId21"/>
    <p:sldId id="333" r:id="rId22"/>
    <p:sldId id="312" r:id="rId23"/>
    <p:sldId id="313" r:id="rId24"/>
    <p:sldId id="335" r:id="rId25"/>
    <p:sldId id="330" r:id="rId26"/>
    <p:sldId id="329" r:id="rId27"/>
    <p:sldId id="334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E21A20-C00B-42D4-860D-8D009919A1C1}" v="17" dt="2025-07-31T20:18:17.6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1354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microsoft.com/office/2016/11/relationships/changesInfo" Target="changesInfos/changesInfo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24E21A20-C00B-42D4-860D-8D009919A1C1}"/>
    <pc:docChg chg="custSel addSld modSld sldOrd">
      <pc:chgData name="Serif Salem" userId="93371da5-1b6a-4146-a736-4a3b0c81f0c2" providerId="ADAL" clId="{24E21A20-C00B-42D4-860D-8D009919A1C1}" dt="2025-07-31T20:21:32.392" v="460" actId="20577"/>
      <pc:docMkLst>
        <pc:docMk/>
      </pc:docMkLst>
      <pc:sldChg chg="modSp mod">
        <pc:chgData name="Serif Salem" userId="93371da5-1b6a-4146-a736-4a3b0c81f0c2" providerId="ADAL" clId="{24E21A20-C00B-42D4-860D-8D009919A1C1}" dt="2025-07-31T20:21:32.392" v="460" actId="20577"/>
        <pc:sldMkLst>
          <pc:docMk/>
          <pc:sldMk cId="3408955283" sldId="257"/>
        </pc:sldMkLst>
        <pc:spChg chg="mod">
          <ac:chgData name="Serif Salem" userId="93371da5-1b6a-4146-a736-4a3b0c81f0c2" providerId="ADAL" clId="{24E21A20-C00B-42D4-860D-8D009919A1C1}" dt="2025-07-31T20:21:32.392" v="460" actId="20577"/>
          <ac:spMkLst>
            <pc:docMk/>
            <pc:sldMk cId="3408955283" sldId="257"/>
            <ac:spMk id="5" creationId="{1733291E-8A96-E0E7-BA71-E022A5717067}"/>
          </ac:spMkLst>
        </pc:spChg>
      </pc:sldChg>
      <pc:sldChg chg="ord">
        <pc:chgData name="Serif Salem" userId="93371da5-1b6a-4146-a736-4a3b0c81f0c2" providerId="ADAL" clId="{24E21A20-C00B-42D4-860D-8D009919A1C1}" dt="2025-07-30T23:09:42.854" v="51"/>
        <pc:sldMkLst>
          <pc:docMk/>
          <pc:sldMk cId="3165496806" sldId="305"/>
        </pc:sldMkLst>
      </pc:sldChg>
      <pc:sldChg chg="modSp mod modClrScheme modAnim chgLayout">
        <pc:chgData name="Serif Salem" userId="93371da5-1b6a-4146-a736-4a3b0c81f0c2" providerId="ADAL" clId="{24E21A20-C00B-42D4-860D-8D009919A1C1}" dt="2025-07-31T11:04:08.193" v="62" actId="700"/>
        <pc:sldMkLst>
          <pc:docMk/>
          <pc:sldMk cId="979281024" sldId="313"/>
        </pc:sldMkLst>
        <pc:spChg chg="mod ord">
          <ac:chgData name="Serif Salem" userId="93371da5-1b6a-4146-a736-4a3b0c81f0c2" providerId="ADAL" clId="{24E21A20-C00B-42D4-860D-8D009919A1C1}" dt="2025-07-31T11:04:08.193" v="62" actId="700"/>
          <ac:spMkLst>
            <pc:docMk/>
            <pc:sldMk cId="979281024" sldId="313"/>
            <ac:spMk id="20483" creationId="{AF4811F2-80DC-4578-A7A6-621B33B1DF2B}"/>
          </ac:spMkLst>
        </pc:spChg>
        <pc:spChg chg="mod ord">
          <ac:chgData name="Serif Salem" userId="93371da5-1b6a-4146-a736-4a3b0c81f0c2" providerId="ADAL" clId="{24E21A20-C00B-42D4-860D-8D009919A1C1}" dt="2025-07-31T11:04:08.193" v="62" actId="700"/>
          <ac:spMkLst>
            <pc:docMk/>
            <pc:sldMk cId="979281024" sldId="313"/>
            <ac:spMk id="30722" creationId="{0ED6AA41-244D-40C2-BC8A-90401CD0AE32}"/>
          </ac:spMkLst>
        </pc:spChg>
        <pc:spChg chg="mod ord">
          <ac:chgData name="Serif Salem" userId="93371da5-1b6a-4146-a736-4a3b0c81f0c2" providerId="ADAL" clId="{24E21A20-C00B-42D4-860D-8D009919A1C1}" dt="2025-07-31T11:04:08.193" v="62" actId="700"/>
          <ac:spMkLst>
            <pc:docMk/>
            <pc:sldMk cId="979281024" sldId="313"/>
            <ac:spMk id="94211" creationId="{EDC20500-275F-4B90-95FA-E788F0E63B53}"/>
          </ac:spMkLst>
        </pc:spChg>
      </pc:sldChg>
      <pc:sldChg chg="modSp mod">
        <pc:chgData name="Serif Salem" userId="93371da5-1b6a-4146-a736-4a3b0c81f0c2" providerId="ADAL" clId="{24E21A20-C00B-42D4-860D-8D009919A1C1}" dt="2025-07-30T22:26:02.474" v="18" actId="5793"/>
        <pc:sldMkLst>
          <pc:docMk/>
          <pc:sldMk cId="3893083530" sldId="316"/>
        </pc:sldMkLst>
        <pc:spChg chg="mod">
          <ac:chgData name="Serif Salem" userId="93371da5-1b6a-4146-a736-4a3b0c81f0c2" providerId="ADAL" clId="{24E21A20-C00B-42D4-860D-8D009919A1C1}" dt="2025-07-30T22:26:02.474" v="18" actId="5793"/>
          <ac:spMkLst>
            <pc:docMk/>
            <pc:sldMk cId="3893083530" sldId="316"/>
            <ac:spMk id="13316" creationId="{AC183CAE-DA2A-4813-AA17-4FBB537E913A}"/>
          </ac:spMkLst>
        </pc:spChg>
      </pc:sldChg>
      <pc:sldChg chg="modSp mod">
        <pc:chgData name="Serif Salem" userId="93371da5-1b6a-4146-a736-4a3b0c81f0c2" providerId="ADAL" clId="{24E21A20-C00B-42D4-860D-8D009919A1C1}" dt="2025-07-30T22:31:03.738" v="19"/>
        <pc:sldMkLst>
          <pc:docMk/>
          <pc:sldMk cId="3527379864" sldId="328"/>
        </pc:sldMkLst>
        <pc:spChg chg="mod">
          <ac:chgData name="Serif Salem" userId="93371da5-1b6a-4146-a736-4a3b0c81f0c2" providerId="ADAL" clId="{24E21A20-C00B-42D4-860D-8D009919A1C1}" dt="2025-07-30T22:31:03.738" v="19"/>
          <ac:spMkLst>
            <pc:docMk/>
            <pc:sldMk cId="3527379864" sldId="328"/>
            <ac:spMk id="2" creationId="{6571B988-964E-485B-8DE3-5B93770E22F2}"/>
          </ac:spMkLst>
        </pc:spChg>
      </pc:sldChg>
      <pc:sldChg chg="modSp mod ord">
        <pc:chgData name="Serif Salem" userId="93371da5-1b6a-4146-a736-4a3b0c81f0c2" providerId="ADAL" clId="{24E21A20-C00B-42D4-860D-8D009919A1C1}" dt="2025-07-31T20:18:58.326" v="458" actId="2710"/>
        <pc:sldMkLst>
          <pc:docMk/>
          <pc:sldMk cId="1364348155" sldId="330"/>
        </pc:sldMkLst>
        <pc:spChg chg="mod">
          <ac:chgData name="Serif Salem" userId="93371da5-1b6a-4146-a736-4a3b0c81f0c2" providerId="ADAL" clId="{24E21A20-C00B-42D4-860D-8D009919A1C1}" dt="2025-07-31T20:18:58.326" v="458" actId="2710"/>
          <ac:spMkLst>
            <pc:docMk/>
            <pc:sldMk cId="1364348155" sldId="330"/>
            <ac:spMk id="2" creationId="{17EB483B-2BAF-4F5D-A88A-A2B430F0F796}"/>
          </ac:spMkLst>
        </pc:spChg>
        <pc:spChg chg="mod">
          <ac:chgData name="Serif Salem" userId="93371da5-1b6a-4146-a736-4a3b0c81f0c2" providerId="ADAL" clId="{24E21A20-C00B-42D4-860D-8D009919A1C1}" dt="2025-07-31T19:55:21.548" v="85" actId="20577"/>
          <ac:spMkLst>
            <pc:docMk/>
            <pc:sldMk cId="1364348155" sldId="330"/>
            <ac:spMk id="3" creationId="{8766C000-18F5-4EEF-9F25-525F5609B86C}"/>
          </ac:spMkLst>
        </pc:spChg>
      </pc:sldChg>
      <pc:sldChg chg="modSp mod modClrScheme modAnim chgLayout">
        <pc:chgData name="Serif Salem" userId="93371da5-1b6a-4146-a736-4a3b0c81f0c2" providerId="ADAL" clId="{24E21A20-C00B-42D4-860D-8D009919A1C1}" dt="2025-07-31T19:54:52.522" v="66" actId="700"/>
        <pc:sldMkLst>
          <pc:docMk/>
          <pc:sldMk cId="4183631810" sldId="335"/>
        </pc:sldMkLst>
        <pc:spChg chg="mod ord">
          <ac:chgData name="Serif Salem" userId="93371da5-1b6a-4146-a736-4a3b0c81f0c2" providerId="ADAL" clId="{24E21A20-C00B-42D4-860D-8D009919A1C1}" dt="2025-07-31T19:54:52.522" v="66" actId="700"/>
          <ac:spMkLst>
            <pc:docMk/>
            <pc:sldMk cId="4183631810" sldId="335"/>
            <ac:spMk id="20483" creationId="{28F00D9A-6D53-96E9-BCD3-BB3CCFD35457}"/>
          </ac:spMkLst>
        </pc:spChg>
        <pc:spChg chg="mod ord">
          <ac:chgData name="Serif Salem" userId="93371da5-1b6a-4146-a736-4a3b0c81f0c2" providerId="ADAL" clId="{24E21A20-C00B-42D4-860D-8D009919A1C1}" dt="2025-07-31T19:54:52.522" v="66" actId="700"/>
          <ac:spMkLst>
            <pc:docMk/>
            <pc:sldMk cId="4183631810" sldId="335"/>
            <ac:spMk id="30722" creationId="{CD84767B-0B3F-3AAB-9E09-5773642F62BC}"/>
          </ac:spMkLst>
        </pc:spChg>
        <pc:spChg chg="mod ord">
          <ac:chgData name="Serif Salem" userId="93371da5-1b6a-4146-a736-4a3b0c81f0c2" providerId="ADAL" clId="{24E21A20-C00B-42D4-860D-8D009919A1C1}" dt="2025-07-31T19:54:52.522" v="66" actId="700"/>
          <ac:spMkLst>
            <pc:docMk/>
            <pc:sldMk cId="4183631810" sldId="335"/>
            <ac:spMk id="94211" creationId="{63382CBA-46D1-6AB8-E98F-6606D3712247}"/>
          </ac:spMkLst>
        </pc:spChg>
      </pc:sldChg>
      <pc:sldChg chg="addSp delSp modSp new mod modClrScheme chgLayout">
        <pc:chgData name="Serif Salem" userId="93371da5-1b6a-4146-a736-4a3b0c81f0c2" providerId="ADAL" clId="{24E21A20-C00B-42D4-860D-8D009919A1C1}" dt="2025-07-31T10:52:11.349" v="58" actId="1076"/>
        <pc:sldMkLst>
          <pc:docMk/>
          <pc:sldMk cId="355996969" sldId="336"/>
        </pc:sldMkLst>
        <pc:spChg chg="del mod ord">
          <ac:chgData name="Serif Salem" userId="93371da5-1b6a-4146-a736-4a3b0c81f0c2" providerId="ADAL" clId="{24E21A20-C00B-42D4-860D-8D009919A1C1}" dt="2025-07-30T23:09:06.046" v="21" actId="700"/>
          <ac:spMkLst>
            <pc:docMk/>
            <pc:sldMk cId="355996969" sldId="336"/>
            <ac:spMk id="2" creationId="{B419B29E-4AAD-E093-CDB1-0495EAEF76A2}"/>
          </ac:spMkLst>
        </pc:spChg>
        <pc:spChg chg="mod ord">
          <ac:chgData name="Serif Salem" userId="93371da5-1b6a-4146-a736-4a3b0c81f0c2" providerId="ADAL" clId="{24E21A20-C00B-42D4-860D-8D009919A1C1}" dt="2025-07-30T23:09:06.046" v="21" actId="700"/>
          <ac:spMkLst>
            <pc:docMk/>
            <pc:sldMk cId="355996969" sldId="336"/>
            <ac:spMk id="3" creationId="{B553E2EF-B3EF-F6F7-D2E7-41E5F292665C}"/>
          </ac:spMkLst>
        </pc:spChg>
        <pc:spChg chg="del mod ord">
          <ac:chgData name="Serif Salem" userId="93371da5-1b6a-4146-a736-4a3b0c81f0c2" providerId="ADAL" clId="{24E21A20-C00B-42D4-860D-8D009919A1C1}" dt="2025-07-30T23:09:06.046" v="21" actId="700"/>
          <ac:spMkLst>
            <pc:docMk/>
            <pc:sldMk cId="355996969" sldId="336"/>
            <ac:spMk id="4" creationId="{D711315F-D6C9-528D-78A0-82531D129F9A}"/>
          </ac:spMkLst>
        </pc:spChg>
        <pc:spChg chg="add mod ord">
          <ac:chgData name="Serif Salem" userId="93371da5-1b6a-4146-a736-4a3b0c81f0c2" providerId="ADAL" clId="{24E21A20-C00B-42D4-860D-8D009919A1C1}" dt="2025-07-30T23:09:24.877" v="49" actId="20577"/>
          <ac:spMkLst>
            <pc:docMk/>
            <pc:sldMk cId="355996969" sldId="336"/>
            <ac:spMk id="5" creationId="{0CDB65BA-2F62-C2F9-C00C-466FAAFB6267}"/>
          </ac:spMkLst>
        </pc:spChg>
        <pc:spChg chg="add mod ord">
          <ac:chgData name="Serif Salem" userId="93371da5-1b6a-4146-a736-4a3b0c81f0c2" providerId="ADAL" clId="{24E21A20-C00B-42D4-860D-8D009919A1C1}" dt="2025-07-31T10:51:39.443" v="54" actId="20577"/>
          <ac:spMkLst>
            <pc:docMk/>
            <pc:sldMk cId="355996969" sldId="336"/>
            <ac:spMk id="6" creationId="{374937ED-1766-9EC2-B1FA-76198E6F80C1}"/>
          </ac:spMkLst>
        </pc:spChg>
        <pc:picChg chg="add mod">
          <ac:chgData name="Serif Salem" userId="93371da5-1b6a-4146-a736-4a3b0c81f0c2" providerId="ADAL" clId="{24E21A20-C00B-42D4-860D-8D009919A1C1}" dt="2025-07-31T10:52:11.349" v="58" actId="1076"/>
          <ac:picMkLst>
            <pc:docMk/>
            <pc:sldMk cId="355996969" sldId="336"/>
            <ac:picMk id="4" creationId="{C5737F38-6E41-DF6B-4206-4D013F5915E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E77D2C-1E23-4A74-A668-4119AAAFC106}" type="datetimeFigureOut">
              <a:rPr lang="en-GB" smtClean="0"/>
              <a:t>31/07/2025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01B4E4-D179-4694-84FB-A06251B523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000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F4B96860-502C-454D-9214-F84E15D7E87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B00EB98F-C706-4299-84A5-E830CE0ED0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46A531E7-ED25-4937-B6B5-256E12BD26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BD3F0B8-D543-4790-8A4C-99251BE813CD}" type="slidenum">
              <a:rPr lang="en-GB" altLang="en-US">
                <a:latin typeface="Times New Roman" panose="02020603050405020304" pitchFamily="18" charset="0"/>
              </a:rPr>
              <a:pPr eaLnBrk="1" hangingPunct="1"/>
              <a:t>2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36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3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60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CE5DF383-6193-45BF-8CDC-B560F1C0729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AA483D5B-62A9-4719-B7B1-2F48DD8600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BBCEE744-56BD-4678-8992-8F1CC03F3D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C4E769D-023F-4161-AB19-CA99E3B70C4A}" type="slidenum">
              <a:rPr lang="en-GB" altLang="en-US">
                <a:latin typeface="Times New Roman" panose="02020603050405020304" pitchFamily="18" charset="0"/>
              </a:rPr>
              <a:pPr eaLnBrk="1" hangingPunct="1"/>
              <a:t>6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87804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CD2583B9-529E-43DE-8FBF-B0E31E6995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893B22F1-AA63-4E7B-A396-C4935B8D3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47BF37BE-B3BD-4C19-8462-E20A9A28F4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D1347B9-A0E5-4C38-93BD-DE4F02C32698}" type="slidenum">
              <a:rPr lang="en-GB" altLang="en-US">
                <a:latin typeface="Times New Roman" panose="02020603050405020304" pitchFamily="18" charset="0"/>
              </a:rPr>
              <a:pPr eaLnBrk="1" hangingPunct="1"/>
              <a:t>7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89401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F6ACAF9A-498B-4011-901D-E53FBBF9980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73C4ADB9-1BCF-4DD1-9803-A748714952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78737001-DFD0-4CF2-9196-5B9E8C36BB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05ADD46-A9FE-4D68-A77A-673E960FC7A3}" type="slidenum">
              <a:rPr lang="en-GB" altLang="en-US">
                <a:latin typeface="Times New Roman" panose="02020603050405020304" pitchFamily="18" charset="0"/>
              </a:rPr>
              <a:pPr eaLnBrk="1" hangingPunct="1"/>
              <a:t>8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93297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AD0A2991-5AC7-4BC6-B03D-F58DB31F8C9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96012FDA-5297-4359-8CEE-493FC1557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400DB14E-E643-4AD0-8D0F-F4D5C5BF0F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015E481-5FC8-45EA-B5B6-63B5F99C51E8}" type="slidenum">
              <a:rPr lang="en-GB" altLang="en-US">
                <a:latin typeface="Times New Roman" panose="02020603050405020304" pitchFamily="18" charset="0"/>
              </a:rPr>
              <a:pPr eaLnBrk="1" hangingPunct="1"/>
              <a:t>9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14725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AD0A2991-5AC7-4BC6-B03D-F58DB31F8C9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96012FDA-5297-4359-8CEE-493FC1557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400DB14E-E643-4AD0-8D0F-F4D5C5BF0F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015E481-5FC8-45EA-B5B6-63B5F99C51E8}" type="slidenum">
              <a:rPr lang="en-GB" altLang="en-US">
                <a:latin typeface="Times New Roman" panose="02020603050405020304" pitchFamily="18" charset="0"/>
              </a:rPr>
              <a:pPr eaLnBrk="1" hangingPunct="1"/>
              <a:t>10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24501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AD0A2991-5AC7-4BC6-B03D-F58DB31F8C9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96012FDA-5297-4359-8CEE-493FC1557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400DB14E-E643-4AD0-8D0F-F4D5C5BF0F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015E481-5FC8-45EA-B5B6-63B5F99C51E8}" type="slidenum">
              <a:rPr lang="en-GB" altLang="en-US">
                <a:latin typeface="Times New Roman" panose="02020603050405020304" pitchFamily="18" charset="0"/>
              </a:rPr>
              <a:pPr eaLnBrk="1" hangingPunct="1"/>
              <a:t>11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69440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3A8EC65A-B7A4-4F79-BAFB-7F5A7F8B814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4622F184-E8DE-4FFA-889B-678E7095F7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C073D7CC-B1F7-4748-A51C-318B3B5DB4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3CE71DB-6D38-4500-89A7-EA24896732EA}" type="slidenum">
              <a:rPr lang="en-GB" altLang="en-US">
                <a:latin typeface="Times New Roman" panose="02020603050405020304" pitchFamily="18" charset="0"/>
              </a:rPr>
              <a:pPr eaLnBrk="1" hangingPunct="1"/>
              <a:t>12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38958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4DA62092-7D8A-4C79-A166-2CD50BB6CE2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>
            <a:extLst>
              <a:ext uri="{FF2B5EF4-FFF2-40B4-BE49-F238E27FC236}">
                <a16:creationId xmlns:a16="http://schemas.microsoft.com/office/drawing/2014/main" id="{E5F5C3D3-4689-4E44-965B-5BD0B8BDB8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B3D63215-AE37-4B33-A60A-02048FA965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3DA34B8-B318-4362-AD7A-22E122F144DE}" type="slidenum">
              <a:rPr lang="en-GB" altLang="en-US">
                <a:latin typeface="Times New Roman" panose="02020603050405020304" pitchFamily="18" charset="0"/>
              </a:rPr>
              <a:pPr eaLnBrk="1" hangingPunct="1"/>
              <a:t>13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77282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DCA0830C-9360-43A5-94FE-CF2E524A64A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5BCEF58C-13FB-4FE8-AF15-D089A8FCCD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8F744524-DDCD-4636-9D1B-271B2DF21B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36E2504-27BB-4707-BA68-BA49EDF87D9E}" type="slidenum">
              <a:rPr lang="en-GB" altLang="en-US">
                <a:latin typeface="Times New Roman" panose="02020603050405020304" pitchFamily="18" charset="0"/>
              </a:rPr>
              <a:pPr eaLnBrk="1" hangingPunct="1"/>
              <a:t>14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42074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D948D778-728A-4D9E-8A07-B4FFEFB7422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C9FE994C-D403-4114-AE9E-9BA5443285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C7F2C6D1-FE0A-482A-A25F-F20257EE98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57ADB01-CBAD-4BBB-BE7D-912973A98917}" type="slidenum">
              <a:rPr lang="en-GB" altLang="en-US">
                <a:latin typeface="Times New Roman" panose="02020603050405020304" pitchFamily="18" charset="0"/>
              </a:rPr>
              <a:pPr eaLnBrk="1" hangingPunct="1"/>
              <a:t>15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32130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9D4989C6-0A51-4B3F-9FE5-F4F81C9DE9F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1F43DD6B-707F-443E-B500-5BB405AD93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90887E16-4821-4CA0-96FD-353166F98A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6918DDC-A465-48D9-9B70-62AAFF470CB8}" type="slidenum">
              <a:rPr lang="en-GB" altLang="en-US">
                <a:latin typeface="Times New Roman" panose="02020603050405020304" pitchFamily="18" charset="0"/>
              </a:rPr>
              <a:pPr eaLnBrk="1" hangingPunct="1"/>
              <a:t>17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6142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0CCF4197-6F46-4117-814D-30155F75C2A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04A4DEC3-3229-483D-A7D0-20E4A51E6C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85695232-125C-400C-9AAD-A206A60102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45CF0A3-EA29-40C6-8AEE-F5496C452089}" type="slidenum">
              <a:rPr lang="en-GB" altLang="en-US">
                <a:latin typeface="Times New Roman" panose="02020603050405020304" pitchFamily="18" charset="0"/>
              </a:rPr>
              <a:pPr eaLnBrk="1" hangingPunct="1"/>
              <a:t>18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42079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A8C50B05-8EEE-468D-A92E-7554E26230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CB2FDA96-56C0-47CA-9250-D4E60DAF99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7E710B2C-3ADC-4B90-AE55-909A43CEA7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8DB1733-31D8-4006-8693-890A8546955D}" type="slidenum">
              <a:rPr lang="en-GB" altLang="en-US">
                <a:latin typeface="Times New Roman" panose="02020603050405020304" pitchFamily="18" charset="0"/>
              </a:rPr>
              <a:pPr eaLnBrk="1" hangingPunct="1"/>
              <a:t>19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1358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A8C50B05-8EEE-468D-A92E-7554E26230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CB2FDA96-56C0-47CA-9250-D4E60DAF99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7E710B2C-3ADC-4B90-AE55-909A43CEA7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8DB1733-31D8-4006-8693-890A8546955D}" type="slidenum">
              <a:rPr lang="en-GB" altLang="en-US">
                <a:latin typeface="Times New Roman" panose="02020603050405020304" pitchFamily="18" charset="0"/>
              </a:rPr>
              <a:pPr eaLnBrk="1" hangingPunct="1"/>
              <a:t>20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48520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7F035614-393D-46DA-93D7-81A532BC1B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2895D027-AD0F-46BA-A6DE-98C21D4B0F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614550D1-1F90-4240-ACC6-8C4B1109FE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3AED6C3-EDE2-47FA-8ADE-C4ACDC8371BB}" type="slidenum">
              <a:rPr lang="en-GB" altLang="en-US">
                <a:latin typeface="Times New Roman" panose="02020603050405020304" pitchFamily="18" charset="0"/>
              </a:rPr>
              <a:pPr eaLnBrk="1" hangingPunct="1"/>
              <a:t>21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07868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A711DCA2-4F1E-44A2-B4FB-AADC56B6005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33E83A1C-399F-47CC-B860-110DC1C9D1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CC4CA436-56C5-486D-A6BD-FA02B3A3D0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68EB55A-EF4F-41D1-98CF-154FFDC0EFBB}" type="slidenum">
              <a:rPr lang="en-GB" altLang="en-US">
                <a:latin typeface="Times New Roman" panose="02020603050405020304" pitchFamily="18" charset="0"/>
              </a:rPr>
              <a:pPr eaLnBrk="1" hangingPunct="1"/>
              <a:t>22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66418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6AA3EF-7FCD-8D96-8DF4-043485D82A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45BCBFAF-01D3-C42F-0277-D184651871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5F6F0FCE-37AB-2CBE-B096-9470265ADE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2669ED02-D116-3C1D-BE27-CEDA1AE5FF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68EB55A-EF4F-41D1-98CF-154FFDC0EFBB}" type="slidenum">
              <a:rPr lang="en-GB" altLang="en-US">
                <a:latin typeface="Times New Roman" panose="02020603050405020304" pitchFamily="18" charset="0"/>
              </a:rPr>
              <a:pPr eaLnBrk="1" hangingPunct="1"/>
              <a:t>23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41309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D31CCED3-84B3-40B4-90C9-1CFB33B41AF0}" type="datetime1">
              <a:rPr lang="en-GB" smtClean="0"/>
              <a:t>31/07/2025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572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BC77B7D5-8C01-4821-ADF8-6F15B5A70EFB}" type="datetime1">
              <a:rPr lang="en-GB" smtClean="0"/>
              <a:t>31/07/2025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998889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>
            <a:lvl1pPr>
              <a:defRPr sz="30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238E4-797D-4F33-938B-B19BA82E2B46}" type="datetime1">
              <a:rPr lang="en-GB" smtClean="0"/>
              <a:t>31/07/2025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64077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119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64077"/>
            <a:ext cx="11012511" cy="778582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DA61F-4692-4118-B666-A5235466551C}" type="datetime1">
              <a:rPr lang="en-GB" smtClean="0"/>
              <a:t>31/07/2025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1971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B95DAADB-9D16-4CA2-B178-BDD1F064D8CA}" type="datetime1">
              <a:rPr lang="en-GB" smtClean="0"/>
              <a:t>31/07/2025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4014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3C5D8-E0C4-49F9-B657-5A82ACE845A3}" type="datetime1">
              <a:rPr lang="en-GB" smtClean="0"/>
              <a:t>31/07/2025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439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A6CC0F2-4FE0-402D-8B38-836B2DFBB412}" type="datetime1">
              <a:rPr lang="en-GB" smtClean="0"/>
              <a:t>31/07/2025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261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74E90439-B8A0-4B89-9834-94760E51DF4F}" type="datetime1">
              <a:rPr lang="en-GB" smtClean="0"/>
              <a:t>31/07/2025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260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52A7E1F6-0B3B-4CB2-91CB-D4DECF1A34C9}" type="datetime1">
              <a:rPr lang="en-GB" smtClean="0"/>
              <a:t>31/07/2025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736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7C7BC7-67D0-46B2-A5AB-E32D435D559A}" type="datetime1">
              <a:rPr lang="en-GB" smtClean="0"/>
              <a:t>31/07/2025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340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DE5B30D8-91CF-4B56-9FE1-4E119752CC3D}" type="datetime1">
              <a:rPr lang="en-GB" smtClean="0"/>
              <a:t>31/07/2025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02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20FD6BF5-065B-4A6D-A2D6-E0C14C14972A}" type="datetime1">
              <a:rPr lang="en-GB" smtClean="0"/>
              <a:t>31/07/2025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002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F5568D64-021C-4C30-A05D-4A4AC3D81374}" type="datetime1">
              <a:rPr lang="en-GB" smtClean="0"/>
              <a:t>31/07/2025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475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DFF8133C-7492-4981-B5F9-0A8722AF7C85}" type="datetime1">
              <a:rPr lang="en-GB" smtClean="0"/>
              <a:t>31/07/2025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39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181AD2AC-5882-48E9-836D-2180DEFC06F7}" type="datetime1">
              <a:rPr lang="en-GB" smtClean="0"/>
              <a:t>31/07/2025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673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9902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F57E3FA-E738-45A1-87B4-4D591CC75C3F}" type="datetime1">
              <a:rPr lang="en-GB" smtClean="0"/>
              <a:t>31/07/2025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9671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2E2B8-F6A7-41E3-9B25-E9B80641F64D}" type="datetime1">
              <a:rPr lang="en-GB" smtClean="0"/>
              <a:t>31/07/2025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1584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C472E-FBAF-4D1C-AC8F-607C97A757A9}" type="datetime1">
              <a:rPr lang="en-GB" smtClean="0"/>
              <a:t>31/07/2025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4508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B16DE-47D9-45AF-B337-DC22323C18FE}" type="datetime1">
              <a:rPr lang="en-GB" smtClean="0"/>
              <a:t>31/07/2025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1033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F5D9BB5E-C91F-4943-8714-0F6E598E1E7C}" type="datetime1">
              <a:rPr lang="en-GB" smtClean="0"/>
              <a:t>31/07/2025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838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9112316D-FFA3-4A97-897E-7CA961B2F216}" type="datetime1">
              <a:rPr lang="en-GB" smtClean="0"/>
              <a:t>31/07/2025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08498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>
            <a:lvl1pPr>
              <a:defRPr sz="30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5FBED-0298-47EB-A206-05DCDDB14436}" type="datetime1">
              <a:rPr lang="en-GB" smtClean="0"/>
              <a:t>31/07/2025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64077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014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64077"/>
            <a:ext cx="11012511" cy="778582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CC9CF-830F-45B5-ABE0-3E2256B706BA}" type="datetime1">
              <a:rPr lang="en-GB" smtClean="0"/>
              <a:t>31/07/2025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9076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5C760786-E74A-47D7-B39A-104F9E62E9C3}" type="datetime1">
              <a:rPr lang="en-GB" smtClean="0"/>
              <a:t>31/07/2025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575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26A66-1AB2-41ED-B260-776D65C216EC}" type="datetime1">
              <a:rPr lang="en-GB" smtClean="0"/>
              <a:t>31/07/2025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565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398A8B-4F45-4228-8847-7AA8FB8F55C0}" type="datetime1">
              <a:rPr lang="en-GB" smtClean="0"/>
              <a:t>31/07/2025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167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3471710E-37EB-4071-8C92-AC4ECBB30332}" type="datetime1">
              <a:rPr lang="en-GB" smtClean="0"/>
              <a:t>31/07/2025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299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AD8C4D7C-4509-448F-B009-1538B59049DF}" type="datetime1">
              <a:rPr lang="en-GB" smtClean="0"/>
              <a:t>31/07/2025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584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620817-E1AE-481C-B955-2D1F9E1F0BE8}" type="datetime1">
              <a:rPr lang="en-GB" smtClean="0"/>
              <a:t>31/07/2025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315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E0394E7C-8E5B-46A4-8F09-674BF8DF45E0}" type="datetime1">
              <a:rPr lang="en-GB" smtClean="0"/>
              <a:t>31/07/2025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371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0CFD6449-C661-45EA-9A49-20F1588541E7}" type="datetime1">
              <a:rPr lang="en-GB" smtClean="0"/>
              <a:t>31/07/2025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078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0AE44E76-4F82-4C18-B6CD-8B41E6063F75}" type="datetime1">
              <a:rPr lang="en-GB" smtClean="0"/>
              <a:t>31/07/2025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143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7F18EC6C-7DFB-4E25-BE16-92ABF938DE77}" type="datetime1">
              <a:rPr lang="en-GB" smtClean="0"/>
              <a:t>31/07/2025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058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9E46300E-EFBD-491E-BD80-3F838C6EFAC5}" type="datetime1">
              <a:rPr lang="en-GB" smtClean="0"/>
              <a:t>31/07/2025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750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3331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A6AB020-0CA4-4EFA-BA44-AC2623BEF9E8}" type="datetime1">
              <a:rPr lang="en-GB" smtClean="0"/>
              <a:t>31/07/2025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230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87087-9D2D-40FD-9BD8-A7A04F13228A}" type="datetime1">
              <a:rPr lang="en-GB" smtClean="0"/>
              <a:t>31/07/2025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2658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A12AE-5489-4CB7-9D3E-8D9CACFFFCFC}" type="datetime1">
              <a:rPr lang="en-GB" smtClean="0"/>
              <a:t>31/07/2025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0155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3B32C-D07F-482A-A1A0-B3980CAFED84}" type="datetime1">
              <a:rPr lang="en-GB" smtClean="0"/>
              <a:t>31/07/2025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35029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15E92-E657-4646-8785-E903A92F9592}" type="datetime1">
              <a:rPr lang="en-GB" smtClean="0"/>
              <a:t>31/07/2025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651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13" Type="http://schemas.openxmlformats.org/officeDocument/2006/relationships/slideLayout" Target="../slideLayouts/slideLayout33.xml"/><Relationship Id="rId18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3.xml"/><Relationship Id="rId21" Type="http://schemas.openxmlformats.org/officeDocument/2006/relationships/slideLayout" Target="../slideLayouts/slideLayout41.xml"/><Relationship Id="rId7" Type="http://schemas.openxmlformats.org/officeDocument/2006/relationships/slideLayout" Target="../slideLayouts/slideLayout27.xml"/><Relationship Id="rId12" Type="http://schemas.openxmlformats.org/officeDocument/2006/relationships/slideLayout" Target="../slideLayouts/slideLayout32.xml"/><Relationship Id="rId17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2.xml"/><Relationship Id="rId16" Type="http://schemas.openxmlformats.org/officeDocument/2006/relationships/slideLayout" Target="../slideLayouts/slideLayout36.xml"/><Relationship Id="rId20" Type="http://schemas.openxmlformats.org/officeDocument/2006/relationships/slideLayout" Target="../slideLayouts/slideLayout40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11" Type="http://schemas.openxmlformats.org/officeDocument/2006/relationships/slideLayout" Target="../slideLayouts/slideLayout31.xml"/><Relationship Id="rId5" Type="http://schemas.openxmlformats.org/officeDocument/2006/relationships/slideLayout" Target="../slideLayouts/slideLayout25.xml"/><Relationship Id="rId15" Type="http://schemas.openxmlformats.org/officeDocument/2006/relationships/slideLayout" Target="../slideLayouts/slideLayout35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30.xml"/><Relationship Id="rId19" Type="http://schemas.openxmlformats.org/officeDocument/2006/relationships/slideLayout" Target="../slideLayouts/slideLayout39.xml"/><Relationship Id="rId4" Type="http://schemas.openxmlformats.org/officeDocument/2006/relationships/slideLayout" Target="../slideLayouts/slideLayout24.xml"/><Relationship Id="rId9" Type="http://schemas.openxmlformats.org/officeDocument/2006/relationships/slideLayout" Target="../slideLayouts/slideLayout29.xml"/><Relationship Id="rId14" Type="http://schemas.openxmlformats.org/officeDocument/2006/relationships/slideLayout" Target="../slideLayouts/slideLayout34.xml"/><Relationship Id="rId22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AC971289-C069-426B-B348-0810FABC5F8B}" type="datetime1">
              <a:rPr lang="en-GB" smtClean="0"/>
              <a:t>31/07/2025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2751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100000"/>
        </a:lnSpc>
        <a:spcBef>
          <a:spcPts val="0"/>
        </a:spcBef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100000"/>
        </a:lnSpc>
        <a:spcBef>
          <a:spcPts val="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3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9DEEDE2F-87B2-48F5-9C22-752262E8A308}" type="datetime1">
              <a:rPr lang="en-GB" smtClean="0"/>
              <a:t>31/07/2025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DEAD9B87-C950-40E6-96C1-BBCAE438BF5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8918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  <p:sldLayoutId id="2147483694" r:id="rId13"/>
    <p:sldLayoutId id="2147483695" r:id="rId14"/>
    <p:sldLayoutId id="2147483696" r:id="rId15"/>
    <p:sldLayoutId id="2147483697" r:id="rId16"/>
    <p:sldLayoutId id="2147483698" r:id="rId17"/>
    <p:sldLayoutId id="2147483699" r:id="rId18"/>
    <p:sldLayoutId id="2147483700" r:id="rId19"/>
    <p:sldLayoutId id="2147483701" r:id="rId20"/>
    <p:sldLayoutId id="2147483702" r:id="rId2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100000"/>
        </a:lnSpc>
        <a:spcBef>
          <a:spcPts val="0"/>
        </a:spcBef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100000"/>
        </a:lnSpc>
        <a:spcBef>
          <a:spcPts val="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tinyurl.com/nhsuk25" TargetMode="External"/><Relationship Id="rId1" Type="http://schemas.openxmlformats.org/officeDocument/2006/relationships/slideLayout" Target="../slideLayouts/slideLayout2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hartford.com/business-playbook/in-depth/business-primary-second-research" TargetMode="External"/><Relationship Id="rId1" Type="http://schemas.openxmlformats.org/officeDocument/2006/relationships/slideLayout" Target="../slideLayouts/slideLayout2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</p:spPr>
        <p:txBody>
          <a:bodyPr>
            <a:normAutofit/>
          </a:bodyPr>
          <a:lstStyle/>
          <a:p>
            <a:r>
              <a:rPr lang="en-GB" altLang="en-US" dirty="0"/>
              <a:t>Digital Skills and Research Methods (DSR)</a:t>
            </a:r>
            <a:br>
              <a:rPr lang="en-GB" altLang="en-US" dirty="0"/>
            </a:br>
            <a:r>
              <a:rPr lang="en-GB" altLang="en-US" dirty="0"/>
              <a:t>LCHS 4007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733291E-8A96-E0E7-BA71-E022A571706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8</a:t>
            </a:r>
          </a:p>
          <a:p>
            <a:r>
              <a:rPr lang="en-GB" dirty="0"/>
              <a:t> Data Collection Methods</a:t>
            </a:r>
          </a:p>
          <a:p>
            <a:endParaRPr lang="en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5303912" y="3429125"/>
            <a:ext cx="5364088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2400" b="1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Title 1">
            <a:extLst>
              <a:ext uri="{FF2B5EF4-FFF2-40B4-BE49-F238E27FC236}">
                <a16:creationId xmlns:a16="http://schemas.microsoft.com/office/drawing/2014/main" id="{1D6C6B8E-42AE-4ABD-A425-9A42C4F39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Learning outcomes</a:t>
            </a:r>
          </a:p>
        </p:txBody>
      </p:sp>
      <p:sp>
        <p:nvSpPr>
          <p:cNvPr id="11266" name="Rectangle 13">
            <a:extLst>
              <a:ext uri="{FF2B5EF4-FFF2-40B4-BE49-F238E27FC236}">
                <a16:creationId xmlns:a16="http://schemas.microsoft.com/office/drawing/2014/main" id="{8EA1E799-F92A-4E45-96FB-056D02E85D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A900B68-6015-4E77-A5AA-217C9DE2E519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11268" name="Content Placeholder 2">
            <a:extLst>
              <a:ext uri="{FF2B5EF4-FFF2-40B4-BE49-F238E27FC236}">
                <a16:creationId xmlns:a16="http://schemas.microsoft.com/office/drawing/2014/main" id="{47884219-D6FE-4012-A6A8-BA339FEF454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None/>
            </a:pPr>
            <a:r>
              <a:rPr lang="en-GB" altLang="en-US" b="1">
                <a:latin typeface="Calibri" panose="020F0502020204030204" pitchFamily="34" charset="0"/>
              </a:rPr>
              <a:t>By the end of this session, you will be able to:</a:t>
            </a:r>
            <a:r>
              <a:rPr lang="en-GB" altLang="en-US">
                <a:latin typeface="Calibri" panose="020F0502020204030204" pitchFamily="34" charset="0"/>
              </a:rPr>
              <a:t> </a:t>
            </a:r>
          </a:p>
          <a:p>
            <a:pPr algn="just"/>
            <a:r>
              <a:rPr lang="en-GB" altLang="en-US">
                <a:latin typeface="Calibri" panose="020F0502020204030204" pitchFamily="34" charset="0"/>
              </a:rPr>
              <a:t>Explain the difference between </a:t>
            </a:r>
            <a:r>
              <a:rPr lang="en-GB" altLang="en-US" b="1">
                <a:latin typeface="Calibri" panose="020F0502020204030204" pitchFamily="34" charset="0"/>
              </a:rPr>
              <a:t>primary and secondary data sources</a:t>
            </a:r>
            <a:r>
              <a:rPr lang="en-GB" altLang="en-US">
                <a:latin typeface="Calibri" panose="020F0502020204030204" pitchFamily="34" charset="0"/>
              </a:rPr>
              <a:t>.</a:t>
            </a:r>
          </a:p>
          <a:p>
            <a:pPr algn="just"/>
            <a:r>
              <a:rPr lang="en-GB" altLang="en-US">
                <a:latin typeface="Calibri" panose="020F0502020204030204" pitchFamily="34" charset="0"/>
              </a:rPr>
              <a:t>Understand the basic concepts of </a:t>
            </a:r>
            <a:r>
              <a:rPr lang="en-GB" altLang="en-US" b="1">
                <a:latin typeface="Calibri" panose="020F0502020204030204" pitchFamily="34" charset="0"/>
              </a:rPr>
              <a:t>data collection</a:t>
            </a:r>
          </a:p>
          <a:p>
            <a:pPr algn="just"/>
            <a:r>
              <a:rPr lang="en-GB" altLang="en-US" b="1">
                <a:latin typeface="Calibri" panose="020F0502020204030204" pitchFamily="34" charset="0"/>
              </a:rPr>
              <a:t>Methods of collecting </a:t>
            </a:r>
            <a:r>
              <a:rPr lang="en-GB" altLang="en-US">
                <a:latin typeface="Calibri" panose="020F0502020204030204" pitchFamily="34" charset="0"/>
              </a:rPr>
              <a:t>primary and secondary data </a:t>
            </a:r>
          </a:p>
          <a:p>
            <a:pPr algn="just"/>
            <a:r>
              <a:rPr lang="en-GB" altLang="en-US">
                <a:latin typeface="Calibri" panose="020F0502020204030204" pitchFamily="34" charset="0"/>
              </a:rPr>
              <a:t>Explain how </a:t>
            </a:r>
            <a:r>
              <a:rPr lang="en-GB" altLang="en-US" b="1">
                <a:latin typeface="Calibri" panose="020F0502020204030204" pitchFamily="34" charset="0"/>
              </a:rPr>
              <a:t>questionnaires, observations and interviews </a:t>
            </a:r>
            <a:r>
              <a:rPr lang="en-GB" altLang="en-US">
                <a:latin typeface="Calibri" panose="020F0502020204030204" pitchFamily="34" charset="0"/>
              </a:rPr>
              <a:t>can be used to obtain data. </a:t>
            </a:r>
          </a:p>
          <a:p>
            <a:pPr algn="just"/>
            <a:r>
              <a:rPr lang="en-GB" altLang="en-US">
                <a:latin typeface="Calibri" panose="020F0502020204030204" pitchFamily="34" charset="0"/>
              </a:rPr>
              <a:t>Choose from among these methods to find the best technique to answer a particular question. </a:t>
            </a:r>
          </a:p>
          <a:p>
            <a:pPr algn="just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9100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Where do we get data?</a:t>
            </a:r>
          </a:p>
        </p:txBody>
      </p:sp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0BA8CFD-685A-47DF-9C8C-E15F3C5C35CD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just"/>
            <a:r>
              <a:rPr lang="en-GB" altLang="en-US" b="1">
                <a:latin typeface="Calibri" panose="020F0502020204030204" pitchFamily="34" charset="0"/>
              </a:rPr>
              <a:t>Primary sources</a:t>
            </a:r>
            <a:r>
              <a:rPr lang="en-GB" altLang="en-US">
                <a:latin typeface="Calibri" panose="020F0502020204030204" pitchFamily="34" charset="0"/>
              </a:rPr>
              <a:t>: Go out and get the information yourself by asking people or observing.</a:t>
            </a:r>
          </a:p>
          <a:p>
            <a:pPr lvl="1"/>
            <a:r>
              <a:rPr lang="en-GB" b="1"/>
              <a:t>Examples from healthcare:</a:t>
            </a:r>
            <a:endParaRPr lang="en-GB"/>
          </a:p>
          <a:p>
            <a:pPr lvl="2"/>
            <a:r>
              <a:rPr lang="en-GB"/>
              <a:t>Conducting patient interviews in a clinic</a:t>
            </a:r>
          </a:p>
          <a:p>
            <a:pPr lvl="2"/>
            <a:r>
              <a:rPr lang="en-GB"/>
              <a:t>Observing surgical procedures or hand hygiene practices</a:t>
            </a:r>
          </a:p>
          <a:p>
            <a:pPr lvl="2"/>
            <a:r>
              <a:rPr lang="en-GB"/>
              <a:t>Running clinical trials to collect data on a new drug</a:t>
            </a:r>
          </a:p>
          <a:p>
            <a:pPr algn="just"/>
            <a:endParaRPr lang="en-GB" altLang="en-US">
              <a:latin typeface="Calibri" panose="020F0502020204030204" pitchFamily="34" charset="0"/>
            </a:endParaRPr>
          </a:p>
          <a:p>
            <a:pPr algn="just"/>
            <a:r>
              <a:rPr lang="en-GB" altLang="en-US" b="1">
                <a:latin typeface="Calibri" panose="020F0502020204030204" pitchFamily="34" charset="0"/>
              </a:rPr>
              <a:t>Secondary sources</a:t>
            </a:r>
            <a:r>
              <a:rPr lang="en-GB" altLang="en-US">
                <a:latin typeface="Calibri" panose="020F0502020204030204" pitchFamily="34" charset="0"/>
              </a:rPr>
              <a:t>: Use data already collected by somebody else for another purpose</a:t>
            </a:r>
          </a:p>
          <a:p>
            <a:pPr lvl="1"/>
            <a:r>
              <a:rPr lang="en-GB" b="1"/>
              <a:t>Examples from healthcare:</a:t>
            </a:r>
            <a:endParaRPr lang="en-GB"/>
          </a:p>
          <a:p>
            <a:pPr lvl="2"/>
            <a:r>
              <a:rPr lang="en-GB"/>
              <a:t>NHS Digital datasets on hospital admissions</a:t>
            </a:r>
          </a:p>
          <a:p>
            <a:pPr lvl="2"/>
            <a:r>
              <a:rPr lang="en-GB"/>
              <a:t>WHO reports on global vaccination coverage</a:t>
            </a:r>
          </a:p>
          <a:p>
            <a:pPr marL="306388" lvl="1" indent="0" algn="just">
              <a:buNone/>
            </a:pPr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3083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EB2FF-0156-4C80-8365-E8F2D75AD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Examples of Primary Sources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BB1E10E-6ABE-4CA3-99EA-BC13D85DD2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6E22-1D5B-4835-B085-B12956A0FD91}" type="slidenum">
              <a:rPr lang="en-GB" altLang="en-US" smtClean="0"/>
              <a:pPr/>
              <a:t>4</a:t>
            </a:fld>
            <a:endParaRPr lang="en-GB" alt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16D84E6-1080-426A-8CAC-2E8C121B814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/>
              <a:t>Primary sources are not just documents and written records. </a:t>
            </a:r>
          </a:p>
          <a:p>
            <a:endParaRPr lang="en-GB"/>
          </a:p>
          <a:p>
            <a:r>
              <a:rPr lang="en-GB"/>
              <a:t>There are many kinds of primary sources, including:</a:t>
            </a:r>
          </a:p>
          <a:p>
            <a:pPr lvl="1"/>
            <a:r>
              <a:rPr lang="en-GB" b="1"/>
              <a:t>First-person accounts</a:t>
            </a:r>
            <a:r>
              <a:rPr lang="en-GB"/>
              <a:t> – </a:t>
            </a:r>
            <a:r>
              <a:rPr lang="en-GB" i="1"/>
              <a:t>e.g. interviews with patients, diary entries from doctors</a:t>
            </a:r>
            <a:endParaRPr lang="en-GB"/>
          </a:p>
          <a:p>
            <a:pPr lvl="1"/>
            <a:r>
              <a:rPr lang="en-GB" b="1"/>
              <a:t>Documents</a:t>
            </a:r>
            <a:r>
              <a:rPr lang="en-GB"/>
              <a:t> – </a:t>
            </a:r>
            <a:r>
              <a:rPr lang="en-GB" i="1"/>
              <a:t>e.g. original hospital records, consent forms, medical reports</a:t>
            </a:r>
            <a:endParaRPr lang="en-GB"/>
          </a:p>
          <a:p>
            <a:pPr lvl="1"/>
            <a:r>
              <a:rPr lang="en-GB" b="1"/>
              <a:t>Physical artefacts</a:t>
            </a:r>
            <a:r>
              <a:rPr lang="en-GB"/>
              <a:t> – </a:t>
            </a:r>
            <a:r>
              <a:rPr lang="en-GB" i="1"/>
              <a:t>e.g. surgical instruments, patient ID tags, medical samples</a:t>
            </a:r>
            <a:endParaRPr lang="en-GB"/>
          </a:p>
          <a:p>
            <a:pPr lvl="1"/>
            <a:r>
              <a:rPr lang="en-GB" b="1"/>
              <a:t>Scientific data (uninterpreted)</a:t>
            </a:r>
            <a:r>
              <a:rPr lang="en-GB"/>
              <a:t> – </a:t>
            </a:r>
            <a:r>
              <a:rPr lang="en-GB" i="1"/>
              <a:t>e.g. blood pressure readings, survey responses, clinical lab results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50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A033FE1-FFA3-4968-88C0-A8FC3382B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Formats of Primary Sources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B77988-AAB8-4A64-9353-93C970085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A515-2E1A-4671-ACB4-0C5C2D045B18}" type="slidenum">
              <a:rPr lang="en-GB" altLang="en-US" smtClean="0"/>
              <a:pPr/>
              <a:t>5</a:t>
            </a:fld>
            <a:endParaRPr lang="en-GB" alt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571B988-964E-485B-8DE3-5B93770E22F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Audio—oral histories or memoirs, interviews, music</a:t>
            </a:r>
          </a:p>
          <a:p>
            <a:pPr lvl="1"/>
            <a:r>
              <a:rPr lang="en-GB"/>
              <a:t>Example: Interviews with frontline healthcare workers during the COVID-19 pandemic</a:t>
            </a:r>
          </a:p>
          <a:p>
            <a:endParaRPr lang="en-GB"/>
          </a:p>
          <a:p>
            <a:r>
              <a:rPr lang="en-GB"/>
              <a:t>Images—photographs, videos, film, fine art</a:t>
            </a:r>
          </a:p>
          <a:p>
            <a:pPr lvl="1"/>
            <a:r>
              <a:rPr lang="en-GB"/>
              <a:t>Example: X-ray and MRI images</a:t>
            </a:r>
          </a:p>
          <a:p>
            <a:endParaRPr lang="en-GB"/>
          </a:p>
          <a:p>
            <a:r>
              <a:rPr lang="en-GB"/>
              <a:t>Objects—clothing (fashion or uniforms), tools, pottery, gravestones, inventions, weapons, memorabilia</a:t>
            </a:r>
          </a:p>
          <a:p>
            <a:r>
              <a:rPr lang="en-GB"/>
              <a:t>Example: </a:t>
            </a:r>
          </a:p>
          <a:p>
            <a:pPr lvl="1"/>
            <a:r>
              <a:rPr lang="en-GB"/>
              <a:t>Old vaccine kits or blood pressure monitors</a:t>
            </a:r>
          </a:p>
          <a:p>
            <a:endParaRPr lang="en-GB"/>
          </a:p>
          <a:p>
            <a:r>
              <a:rPr lang="en-GB"/>
              <a:t>Statistics — census data, population statistics, weather records</a:t>
            </a:r>
          </a:p>
          <a:p>
            <a:pPr lvl="1"/>
            <a:r>
              <a:rPr lang="en-GB"/>
              <a:t>Example: Daily reported COVID-19 case numbers</a:t>
            </a:r>
          </a:p>
          <a:p>
            <a:endParaRPr lang="en-GB"/>
          </a:p>
          <a:p>
            <a:r>
              <a:rPr lang="en-GB"/>
              <a:t>Text—letters, diaries, original documents, legal agreements, treaties, maps, laws, advertisements, recipes,</a:t>
            </a:r>
          </a:p>
          <a:p>
            <a:pPr lvl="1"/>
            <a:r>
              <a:rPr lang="en-GB"/>
              <a:t>Example: Original hospital records and discharge summaries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379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>
            <a:extLst>
              <a:ext uri="{FF2B5EF4-FFF2-40B4-BE49-F238E27FC236}">
                <a16:creationId xmlns:a16="http://schemas.microsoft.com/office/drawing/2014/main" id="{ED6349BE-32B2-4725-9C9A-DDD3956E6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Using primary sources</a:t>
            </a:r>
          </a:p>
        </p:txBody>
      </p:sp>
      <p:sp>
        <p:nvSpPr>
          <p:cNvPr id="14338" name="Rectangle 13">
            <a:extLst>
              <a:ext uri="{FF2B5EF4-FFF2-40B4-BE49-F238E27FC236}">
                <a16:creationId xmlns:a16="http://schemas.microsoft.com/office/drawing/2014/main" id="{BEED2C11-CD7A-4726-A8F4-214161ADBA4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C840C15-E702-4DA4-B3D2-4C2EC23C0D66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14340" name="Content Placeholder 2">
            <a:extLst>
              <a:ext uri="{FF2B5EF4-FFF2-40B4-BE49-F238E27FC236}">
                <a16:creationId xmlns:a16="http://schemas.microsoft.com/office/drawing/2014/main" id="{E282EC8F-70FB-4EFC-9B05-23C607C5C92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800">
                <a:latin typeface="Calibri" panose="020F0502020204030204" pitchFamily="34" charset="0"/>
              </a:rPr>
              <a:t>Advantages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You control the design and the questions, so you get exactly the information you want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Sometimes the information you need cannot be obtained in any other way</a:t>
            </a:r>
          </a:p>
          <a:p>
            <a:pPr marL="392113" lvl="1" indent="0" algn="just">
              <a:lnSpc>
                <a:spcPct val="90000"/>
              </a:lnSpc>
              <a:buNone/>
            </a:pPr>
            <a:endParaRPr lang="en-GB" altLang="en-US" sz="2400">
              <a:latin typeface="Calibri" panose="020F050202020403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GB" altLang="en-US" sz="2800">
                <a:latin typeface="Calibri" panose="020F0502020204030204" pitchFamily="34" charset="0"/>
              </a:rPr>
              <a:t>Disadvantages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It is time consuming and can be expensive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If the data are available elsewhere, primary data collection is a poor use of resources</a:t>
            </a:r>
          </a:p>
        </p:txBody>
      </p:sp>
    </p:spTree>
    <p:extLst>
      <p:ext uri="{BB962C8B-B14F-4D97-AF65-F5344CB8AC3E}">
        <p14:creationId xmlns:p14="http://schemas.microsoft.com/office/powerpoint/2010/main" val="2415419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itle 1">
            <a:extLst>
              <a:ext uri="{FF2B5EF4-FFF2-40B4-BE49-F238E27FC236}">
                <a16:creationId xmlns:a16="http://schemas.microsoft.com/office/drawing/2014/main" id="{C8D9BF86-B8C7-4816-AC15-D774738B3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Using secondary sources</a:t>
            </a:r>
          </a:p>
        </p:txBody>
      </p:sp>
      <p:sp>
        <p:nvSpPr>
          <p:cNvPr id="15362" name="Rectangle 13">
            <a:extLst>
              <a:ext uri="{FF2B5EF4-FFF2-40B4-BE49-F238E27FC236}">
                <a16:creationId xmlns:a16="http://schemas.microsoft.com/office/drawing/2014/main" id="{382E9030-1B83-45CD-A1D9-9DFCABCDA8D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1C20443-9930-4C27-9A0C-2E46CB6F5A4B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34D3133A-C4DF-4FDA-92BA-87CE90D77C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800">
                <a:latin typeface="Calibri" panose="020F0502020204030204" pitchFamily="34" charset="0"/>
              </a:rPr>
              <a:t>Advantages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Can be a better use of resources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Many datasets come from large, well-designed surveys that an individual or small company could not have done independently</a:t>
            </a:r>
          </a:p>
          <a:p>
            <a:pPr lvl="1" algn="just">
              <a:lnSpc>
                <a:spcPct val="90000"/>
              </a:lnSpc>
            </a:pPr>
            <a:endParaRPr lang="en-GB" altLang="en-US" sz="2400">
              <a:latin typeface="Calibri" panose="020F050202020403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GB" altLang="en-US" sz="2800">
                <a:latin typeface="Calibri" panose="020F0502020204030204" pitchFamily="34" charset="0"/>
              </a:rPr>
              <a:t>Disadvantages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Can be difficult to find appropriate data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May not have exactly what you want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>
                <a:latin typeface="Calibri" panose="020F0502020204030204" pitchFamily="34" charset="0"/>
              </a:rPr>
              <a:t>You may have to pay for access</a:t>
            </a:r>
          </a:p>
          <a:p>
            <a:pPr lvl="1">
              <a:lnSpc>
                <a:spcPct val="90000"/>
              </a:lnSpc>
            </a:pPr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3063269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Title 1">
            <a:extLst>
              <a:ext uri="{FF2B5EF4-FFF2-40B4-BE49-F238E27FC236}">
                <a16:creationId xmlns:a16="http://schemas.microsoft.com/office/drawing/2014/main" id="{78CFC0F7-512A-4C35-B4CD-A7D6FB0A6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/>
              <a:t>Some sources of secondary data </a:t>
            </a:r>
            <a:br>
              <a:rPr lang="en-GB"/>
            </a:br>
            <a:r>
              <a:rPr lang="en-GB"/>
              <a:t>for business</a:t>
            </a:r>
          </a:p>
        </p:txBody>
      </p:sp>
      <p:sp>
        <p:nvSpPr>
          <p:cNvPr id="16386" name="Rectangle 13">
            <a:extLst>
              <a:ext uri="{FF2B5EF4-FFF2-40B4-BE49-F238E27FC236}">
                <a16:creationId xmlns:a16="http://schemas.microsoft.com/office/drawing/2014/main" id="{29A4224E-A59B-4472-9AF7-C35FE6C583B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4EFE91D-F3D5-4003-AC87-114C55C0212F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16388" name="Content Placeholder 2">
            <a:extLst>
              <a:ext uri="{FF2B5EF4-FFF2-40B4-BE49-F238E27FC236}">
                <a16:creationId xmlns:a16="http://schemas.microsoft.com/office/drawing/2014/main" id="{F94CE861-A9F3-4360-BD0F-4DBD64ABFB4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en-GB" altLang="en-US" b="1">
                <a:latin typeface="Calibri" panose="020F0502020204030204" pitchFamily="34" charset="0"/>
              </a:rPr>
              <a:t>Mintel</a:t>
            </a:r>
            <a:r>
              <a:rPr lang="en-GB" altLang="en-US">
                <a:latin typeface="Calibri" panose="020F0502020204030204" pitchFamily="34" charset="0"/>
              </a:rPr>
              <a:t> –market information and analysis</a:t>
            </a:r>
          </a:p>
          <a:p>
            <a:pPr lvl="1" algn="just"/>
            <a:r>
              <a:rPr lang="en-GB" altLang="en-US">
                <a:latin typeface="Calibri" panose="020F0502020204030204" pitchFamily="34" charset="0"/>
              </a:rPr>
              <a:t>Healthcare use: Analyse consumer behaviour toward over-the-counter medicines or demand for mental health apps.</a:t>
            </a:r>
          </a:p>
          <a:p>
            <a:pPr algn="just"/>
            <a:r>
              <a:rPr lang="en-GB" altLang="en-US" b="1">
                <a:latin typeface="Calibri" panose="020F0502020204030204" pitchFamily="34" charset="0"/>
              </a:rPr>
              <a:t>FAME</a:t>
            </a:r>
            <a:r>
              <a:rPr lang="en-GB" altLang="en-US">
                <a:latin typeface="Calibri" panose="020F0502020204030204" pitchFamily="34" charset="0"/>
              </a:rPr>
              <a:t> – information for 3.4 million companies in the UK and Ireland</a:t>
            </a:r>
          </a:p>
          <a:p>
            <a:pPr lvl="1" algn="just"/>
            <a:r>
              <a:rPr lang="en-GB" altLang="en-US">
                <a:latin typeface="Calibri" panose="020F0502020204030204" pitchFamily="34" charset="0"/>
              </a:rPr>
              <a:t>Healthcare use: Identify financial performance and size of private healthcare providers or pharmaceutical companies.</a:t>
            </a:r>
          </a:p>
          <a:p>
            <a:pPr algn="just"/>
            <a:r>
              <a:rPr lang="en-GB" altLang="en-US" b="1">
                <a:latin typeface="Calibri" panose="020F0502020204030204" pitchFamily="34" charset="0"/>
              </a:rPr>
              <a:t>National Statistics </a:t>
            </a:r>
            <a:r>
              <a:rPr lang="en-GB" altLang="en-US">
                <a:latin typeface="Calibri" panose="020F0502020204030204" pitchFamily="34" charset="0"/>
              </a:rPr>
              <a:t>– official source of UK population and economic statistics</a:t>
            </a:r>
          </a:p>
          <a:p>
            <a:pPr lvl="1" algn="just"/>
            <a:r>
              <a:rPr lang="en-GB" altLang="en-US">
                <a:latin typeface="Calibri" panose="020F0502020204030204" pitchFamily="34" charset="0"/>
              </a:rPr>
              <a:t>Healthcare use: Track health inequalities, ageing population trends, or disease prevalence across regions.</a:t>
            </a:r>
          </a:p>
          <a:p>
            <a:pPr algn="just"/>
            <a:r>
              <a:rPr lang="en-GB" altLang="en-US" b="1">
                <a:latin typeface="Calibri" panose="020F0502020204030204" pitchFamily="34" charset="0"/>
              </a:rPr>
              <a:t>Ipsos MORI </a:t>
            </a:r>
            <a:r>
              <a:rPr lang="en-GB" altLang="en-US">
                <a:latin typeface="Calibri" panose="020F0502020204030204" pitchFamily="34" charset="0"/>
              </a:rPr>
              <a:t>– specialises in researching advertising, loyalty, marketing, media and public affairs</a:t>
            </a:r>
          </a:p>
          <a:p>
            <a:pPr lvl="1" algn="just"/>
            <a:r>
              <a:rPr lang="en-GB" altLang="en-US">
                <a:latin typeface="Calibri" panose="020F0502020204030204" pitchFamily="34" charset="0"/>
              </a:rPr>
              <a:t>Healthcare use: Study public attitudes toward NHS reforms or vaccination campaigns.</a:t>
            </a:r>
          </a:p>
          <a:p>
            <a:pPr algn="just"/>
            <a:r>
              <a:rPr lang="en-GB" altLang="en-US" b="1">
                <a:latin typeface="Calibri" panose="020F0502020204030204" pitchFamily="34" charset="0"/>
              </a:rPr>
              <a:t>ISER</a:t>
            </a:r>
            <a:r>
              <a:rPr lang="en-GB" altLang="en-US">
                <a:latin typeface="Calibri" panose="020F0502020204030204" pitchFamily="34" charset="0"/>
              </a:rPr>
              <a:t> – longitudinal data (over time) on life events, employment conditions, behaviour and values</a:t>
            </a:r>
          </a:p>
          <a:p>
            <a:pPr lvl="1" algn="just"/>
            <a:r>
              <a:rPr lang="en-GB" altLang="en-US">
                <a:latin typeface="Calibri" panose="020F0502020204030204" pitchFamily="34" charset="0"/>
              </a:rPr>
              <a:t>Healthcare use: Explore how employment or family structure changes affect long-term mental or physical health.</a:t>
            </a:r>
          </a:p>
        </p:txBody>
      </p:sp>
    </p:spTree>
    <p:extLst>
      <p:ext uri="{BB962C8B-B14F-4D97-AF65-F5344CB8AC3E}">
        <p14:creationId xmlns:p14="http://schemas.microsoft.com/office/powerpoint/2010/main" val="576412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itle 1">
            <a:extLst>
              <a:ext uri="{FF2B5EF4-FFF2-40B4-BE49-F238E27FC236}">
                <a16:creationId xmlns:a16="http://schemas.microsoft.com/office/drawing/2014/main" id="{5D54582E-9AFC-41C2-9569-B0C7B469D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Data Collection?</a:t>
            </a:r>
          </a:p>
        </p:txBody>
      </p:sp>
      <p:sp>
        <p:nvSpPr>
          <p:cNvPr id="17410" name="Rectangle 13">
            <a:extLst>
              <a:ext uri="{FF2B5EF4-FFF2-40B4-BE49-F238E27FC236}">
                <a16:creationId xmlns:a16="http://schemas.microsoft.com/office/drawing/2014/main" id="{A1582940-A91E-4763-AF0B-3CEB8809722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205E620-3C3E-4AF5-900B-B29AAD314CDC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33796" name="Content Placeholder 2">
            <a:extLst>
              <a:ext uri="{FF2B5EF4-FFF2-40B4-BE49-F238E27FC236}">
                <a16:creationId xmlns:a16="http://schemas.microsoft.com/office/drawing/2014/main" id="{D4B63B90-70A7-4593-9D64-93B72B89B3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566928" indent="-457200" algn="just">
              <a:buFont typeface="Wingdings" pitchFamily="2" charset="2"/>
              <a:buChar char="§"/>
              <a:defRPr/>
            </a:pPr>
            <a:r>
              <a:rPr lang="en-GB" sz="2800" b="1">
                <a:latin typeface="Calibri" pitchFamily="34" charset="0"/>
              </a:rPr>
              <a:t>Data collection </a:t>
            </a:r>
            <a:r>
              <a:rPr lang="en-GB" sz="2800">
                <a:latin typeface="Calibri" pitchFamily="34" charset="0"/>
              </a:rPr>
              <a:t>is a term used to describe a process of </a:t>
            </a:r>
            <a:r>
              <a:rPr lang="en-GB" sz="2800" b="1">
                <a:latin typeface="Calibri" pitchFamily="34" charset="0"/>
              </a:rPr>
              <a:t>preparing and collecting data</a:t>
            </a:r>
          </a:p>
          <a:p>
            <a:pPr marL="566928" indent="-457200" algn="just">
              <a:buFont typeface="Wingdings" pitchFamily="2" charset="2"/>
              <a:buChar char="§"/>
              <a:defRPr/>
            </a:pPr>
            <a:endParaRPr lang="en-GB" sz="2800">
              <a:latin typeface="Calibri" pitchFamily="34" charset="0"/>
            </a:endParaRPr>
          </a:p>
          <a:p>
            <a:pPr marL="566928" indent="-457200" algn="just">
              <a:buFont typeface="Wingdings" pitchFamily="2" charset="2"/>
              <a:buChar char="§"/>
              <a:defRPr/>
            </a:pPr>
            <a:r>
              <a:rPr lang="en-GB" sz="2800" b="1">
                <a:latin typeface="Calibri" pitchFamily="34" charset="0"/>
              </a:rPr>
              <a:t>Systematic gathering of data </a:t>
            </a:r>
            <a:r>
              <a:rPr lang="en-GB" sz="2800">
                <a:latin typeface="Calibri" pitchFamily="34" charset="0"/>
              </a:rPr>
              <a:t>for a particular purpose from </a:t>
            </a:r>
            <a:r>
              <a:rPr lang="en-GB" sz="2800" b="1">
                <a:latin typeface="Calibri" pitchFamily="34" charset="0"/>
              </a:rPr>
              <a:t>various sources</a:t>
            </a:r>
            <a:r>
              <a:rPr lang="en-GB" sz="2800">
                <a:latin typeface="Calibri" pitchFamily="34" charset="0"/>
              </a:rPr>
              <a:t>, that has been systematically observed, recorded and organised. </a:t>
            </a:r>
          </a:p>
          <a:p>
            <a:pPr marL="566928" indent="-457200" algn="just">
              <a:buFont typeface="Wingdings" pitchFamily="2" charset="2"/>
              <a:buChar char="§"/>
              <a:defRPr/>
            </a:pPr>
            <a:endParaRPr lang="en-GB" sz="2800">
              <a:latin typeface="Calibri" pitchFamily="34" charset="0"/>
            </a:endParaRPr>
          </a:p>
          <a:p>
            <a:pPr marL="566928" indent="-457200" algn="just">
              <a:buFont typeface="Wingdings" pitchFamily="2" charset="2"/>
              <a:buChar char="§"/>
              <a:defRPr/>
            </a:pPr>
            <a:r>
              <a:rPr lang="en-GB" sz="2800">
                <a:latin typeface="Calibri" pitchFamily="34" charset="0"/>
              </a:rPr>
              <a:t>Data are the basic inputs to any decision-making process in business</a:t>
            </a:r>
          </a:p>
        </p:txBody>
      </p:sp>
    </p:spTree>
    <p:extLst>
      <p:ext uri="{BB962C8B-B14F-4D97-AF65-F5344CB8AC3E}">
        <p14:creationId xmlns:p14="http://schemas.microsoft.com/office/powerpoint/2010/main" val="788611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itle 1">
            <a:extLst>
              <a:ext uri="{FF2B5EF4-FFF2-40B4-BE49-F238E27FC236}">
                <a16:creationId xmlns:a16="http://schemas.microsoft.com/office/drawing/2014/main" id="{5D54582E-9AFC-41C2-9569-B0C7B469D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Purposes of Data Collection?</a:t>
            </a:r>
          </a:p>
        </p:txBody>
      </p:sp>
      <p:sp>
        <p:nvSpPr>
          <p:cNvPr id="17410" name="Rectangle 13">
            <a:extLst>
              <a:ext uri="{FF2B5EF4-FFF2-40B4-BE49-F238E27FC236}">
                <a16:creationId xmlns:a16="http://schemas.microsoft.com/office/drawing/2014/main" id="{A1582940-A91E-4763-AF0B-3CEB8809722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205E620-3C3E-4AF5-900B-B29AAD314CDC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33796" name="Content Placeholder 2">
            <a:extLst>
              <a:ext uri="{FF2B5EF4-FFF2-40B4-BE49-F238E27FC236}">
                <a16:creationId xmlns:a16="http://schemas.microsoft.com/office/drawing/2014/main" id="{D4B63B90-70A7-4593-9D64-93B72B89B3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566928" indent="-457200" algn="just">
              <a:buFont typeface="Wingdings" pitchFamily="2" charset="2"/>
              <a:buChar char="§"/>
              <a:defRPr/>
            </a:pPr>
            <a:r>
              <a:rPr lang="en-GB" sz="2800">
                <a:latin typeface="Calibri" pitchFamily="34" charset="0"/>
              </a:rPr>
              <a:t>The purposes of data collection are : </a:t>
            </a:r>
          </a:p>
          <a:p>
            <a:pPr marL="109728" indent="0" algn="just">
              <a:buNone/>
              <a:defRPr/>
            </a:pPr>
            <a:r>
              <a:rPr lang="en-GB" sz="2800">
                <a:latin typeface="Calibri" pitchFamily="34" charset="0"/>
              </a:rPr>
              <a:t>	- To obtain information </a:t>
            </a:r>
          </a:p>
          <a:p>
            <a:pPr marL="109728" indent="0" algn="just">
              <a:buNone/>
              <a:defRPr/>
            </a:pPr>
            <a:r>
              <a:rPr lang="en-GB" sz="2800">
                <a:latin typeface="Calibri" pitchFamily="34" charset="0"/>
              </a:rPr>
              <a:t>	- To keep on record </a:t>
            </a:r>
          </a:p>
          <a:p>
            <a:pPr marL="109728" indent="0" algn="just">
              <a:buNone/>
              <a:defRPr/>
            </a:pPr>
            <a:r>
              <a:rPr lang="en-GB" sz="2800">
                <a:latin typeface="Calibri" pitchFamily="34" charset="0"/>
              </a:rPr>
              <a:t>	- To make decisions about important issues </a:t>
            </a:r>
          </a:p>
          <a:p>
            <a:pPr marL="109728" indent="0" algn="just">
              <a:buNone/>
              <a:defRPr/>
            </a:pPr>
            <a:r>
              <a:rPr lang="en-GB" sz="2800">
                <a:latin typeface="Calibri" pitchFamily="34" charset="0"/>
              </a:rPr>
              <a:t>	- To pass information on to others </a:t>
            </a:r>
          </a:p>
        </p:txBody>
      </p:sp>
    </p:spTree>
    <p:extLst>
      <p:ext uri="{BB962C8B-B14F-4D97-AF65-F5344CB8AC3E}">
        <p14:creationId xmlns:p14="http://schemas.microsoft.com/office/powerpoint/2010/main" val="673962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itle 1">
            <a:extLst>
              <a:ext uri="{FF2B5EF4-FFF2-40B4-BE49-F238E27FC236}">
                <a16:creationId xmlns:a16="http://schemas.microsoft.com/office/drawing/2014/main" id="{5D54582E-9AFC-41C2-9569-B0C7B469D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Methods of Collecting Primary Data</a:t>
            </a:r>
          </a:p>
        </p:txBody>
      </p:sp>
      <p:sp>
        <p:nvSpPr>
          <p:cNvPr id="17410" name="Rectangle 13">
            <a:extLst>
              <a:ext uri="{FF2B5EF4-FFF2-40B4-BE49-F238E27FC236}">
                <a16:creationId xmlns:a16="http://schemas.microsoft.com/office/drawing/2014/main" id="{A1582940-A91E-4763-AF0B-3CEB8809722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205E620-3C3E-4AF5-900B-B29AAD314CDC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33796" name="Content Placeholder 2">
            <a:extLst>
              <a:ext uri="{FF2B5EF4-FFF2-40B4-BE49-F238E27FC236}">
                <a16:creationId xmlns:a16="http://schemas.microsoft.com/office/drawing/2014/main" id="{D4B63B90-70A7-4593-9D64-93B72B89B3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/>
              <a:t>Experiments</a:t>
            </a:r>
          </a:p>
          <a:p>
            <a:pPr lvl="1"/>
            <a:r>
              <a:rPr lang="en-GB" sz="2000" i="1"/>
              <a:t>Example:</a:t>
            </a:r>
            <a:r>
              <a:rPr lang="en-GB" sz="2000"/>
              <a:t> Testing the effect of a new diet plan on blood sugar levels in diabetic patients.</a:t>
            </a:r>
          </a:p>
          <a:p>
            <a:r>
              <a:rPr lang="en-GB" b="1"/>
              <a:t>Telephone surveys</a:t>
            </a:r>
          </a:p>
          <a:p>
            <a:pPr lvl="1"/>
            <a:r>
              <a:rPr lang="en-GB" sz="2000" i="1"/>
              <a:t>Example:</a:t>
            </a:r>
            <a:r>
              <a:rPr lang="en-GB" sz="2000"/>
              <a:t> Calling recent hospital patients to assess satisfaction with telehealth services.</a:t>
            </a:r>
          </a:p>
          <a:p>
            <a:r>
              <a:rPr lang="en-GB" b="1"/>
              <a:t>Written questionnaires and surveys</a:t>
            </a:r>
          </a:p>
          <a:p>
            <a:pPr lvl="1"/>
            <a:r>
              <a:rPr lang="en-GB" sz="2000" i="1"/>
              <a:t>Example:</a:t>
            </a:r>
            <a:r>
              <a:rPr lang="en-GB" sz="2000"/>
              <a:t> Distributing paper forms in clinics asking patients about exercise habits and diet.</a:t>
            </a:r>
          </a:p>
          <a:p>
            <a:r>
              <a:rPr lang="en-GB" b="1"/>
              <a:t>Observation</a:t>
            </a:r>
          </a:p>
          <a:p>
            <a:pPr lvl="1"/>
            <a:r>
              <a:rPr lang="en-GB" sz="2000" i="1"/>
              <a:t>Example:</a:t>
            </a:r>
            <a:r>
              <a:rPr lang="en-GB" sz="2000"/>
              <a:t> Watching patient-nurse interactions in a care home to assess communication practices.</a:t>
            </a:r>
          </a:p>
          <a:p>
            <a:r>
              <a:rPr lang="en-GB" b="1"/>
              <a:t>Personal interviews</a:t>
            </a:r>
          </a:p>
          <a:p>
            <a:pPr lvl="1"/>
            <a:r>
              <a:rPr lang="en-GB" sz="2000" i="1"/>
              <a:t>Example:</a:t>
            </a:r>
            <a:r>
              <a:rPr lang="en-GB" sz="2000"/>
              <a:t> Interviewing cancer survivors to understand their emotional coping strategies.</a:t>
            </a:r>
          </a:p>
          <a:p>
            <a:r>
              <a:rPr lang="en-GB" b="1"/>
              <a:t>Surveys</a:t>
            </a:r>
          </a:p>
          <a:p>
            <a:pPr lvl="1"/>
            <a:r>
              <a:rPr lang="en-GB" sz="2000" i="1"/>
              <a:t>Example:</a:t>
            </a:r>
            <a:r>
              <a:rPr lang="en-GB" sz="2000"/>
              <a:t> Online survey asking the public about their willingness to receive annual flu vaccines.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sz="20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3300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itle 1">
            <a:extLst>
              <a:ext uri="{FF2B5EF4-FFF2-40B4-BE49-F238E27FC236}">
                <a16:creationId xmlns:a16="http://schemas.microsoft.com/office/drawing/2014/main" id="{0DF2856B-8E09-47B5-A4CB-C32588555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Experiments</a:t>
            </a:r>
          </a:p>
        </p:txBody>
      </p:sp>
      <p:sp>
        <p:nvSpPr>
          <p:cNvPr id="18434" name="Rectangle 13">
            <a:extLst>
              <a:ext uri="{FF2B5EF4-FFF2-40B4-BE49-F238E27FC236}">
                <a16:creationId xmlns:a16="http://schemas.microsoft.com/office/drawing/2014/main" id="{03539D7D-63BE-48E4-889F-ABF651DC0AD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AFEE4CD7-7C32-42BD-9496-ECE6FACE5744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18436" name="Content Placeholder 2">
            <a:extLst>
              <a:ext uri="{FF2B5EF4-FFF2-40B4-BE49-F238E27FC236}">
                <a16:creationId xmlns:a16="http://schemas.microsoft.com/office/drawing/2014/main" id="{33759B1E-87A6-4F9A-BBE6-3202B262416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80000"/>
              </a:lnSpc>
            </a:pPr>
            <a:r>
              <a:rPr lang="en-GB" altLang="en-US"/>
              <a:t>A process that produces a single outcome whose results cannot be predicted with certainty</a:t>
            </a:r>
          </a:p>
          <a:p>
            <a:pPr algn="just">
              <a:lnSpc>
                <a:spcPct val="80000"/>
              </a:lnSpc>
            </a:pPr>
            <a:endParaRPr lang="en-GB" altLang="en-US"/>
          </a:p>
          <a:p>
            <a:pPr algn="just">
              <a:lnSpc>
                <a:spcPct val="80000"/>
              </a:lnSpc>
            </a:pPr>
            <a:r>
              <a:rPr lang="en-GB" altLang="en-US"/>
              <a:t>A company may often conduct a specific experiment to get data that managers need to make decisions</a:t>
            </a:r>
          </a:p>
          <a:p>
            <a:pPr algn="just">
              <a:lnSpc>
                <a:spcPct val="80000"/>
              </a:lnSpc>
            </a:pPr>
            <a:endParaRPr lang="en-GB" altLang="en-US"/>
          </a:p>
          <a:p>
            <a:pPr algn="just">
              <a:lnSpc>
                <a:spcPct val="80000"/>
              </a:lnSpc>
            </a:pPr>
            <a:r>
              <a:rPr lang="en-GB" altLang="en-US"/>
              <a:t>This is especially true in product manufacture</a:t>
            </a:r>
          </a:p>
          <a:p>
            <a:pPr lvl="1" algn="just">
              <a:lnSpc>
                <a:spcPct val="80000"/>
              </a:lnSpc>
            </a:pPr>
            <a:r>
              <a:rPr lang="en-GB" altLang="en-US"/>
              <a:t>Vary the ingredients/raw materials</a:t>
            </a:r>
          </a:p>
          <a:p>
            <a:pPr lvl="1" algn="just">
              <a:lnSpc>
                <a:spcPct val="80000"/>
              </a:lnSpc>
            </a:pPr>
            <a:r>
              <a:rPr lang="en-GB" altLang="en-US"/>
              <a:t>Then test quality or strength of the product</a:t>
            </a:r>
          </a:p>
          <a:p>
            <a:pPr marL="392113" lvl="1" indent="0" algn="just">
              <a:lnSpc>
                <a:spcPct val="80000"/>
              </a:lnSpc>
              <a:buNone/>
            </a:pPr>
            <a:endParaRPr lang="en-GB" altLang="en-US"/>
          </a:p>
          <a:p>
            <a:pPr algn="just">
              <a:lnSpc>
                <a:spcPct val="80000"/>
              </a:lnSpc>
            </a:pPr>
            <a:r>
              <a:rPr lang="en-GB" altLang="en-US"/>
              <a:t>A drug trial is another example.</a:t>
            </a:r>
          </a:p>
          <a:p>
            <a:pPr lvl="1">
              <a:lnSpc>
                <a:spcPct val="80000"/>
              </a:lnSpc>
            </a:pPr>
            <a:r>
              <a:rPr lang="en-GB"/>
              <a:t>Example: Testing the effect of a new drug plan on blood sugar levels in diabetic patients.</a:t>
            </a:r>
            <a:endParaRPr lang="en-GB" altLang="en-US"/>
          </a:p>
          <a:p>
            <a:pPr>
              <a:lnSpc>
                <a:spcPct val="80000"/>
              </a:lnSpc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2200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itle 1">
            <a:extLst>
              <a:ext uri="{FF2B5EF4-FFF2-40B4-BE49-F238E27FC236}">
                <a16:creationId xmlns:a16="http://schemas.microsoft.com/office/drawing/2014/main" id="{DEA2FC0F-2AF4-41B4-A9C1-F29D66DE3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Telephone Surveys</a:t>
            </a:r>
          </a:p>
        </p:txBody>
      </p:sp>
      <p:sp>
        <p:nvSpPr>
          <p:cNvPr id="19458" name="Rectangle 13">
            <a:extLst>
              <a:ext uri="{FF2B5EF4-FFF2-40B4-BE49-F238E27FC236}">
                <a16:creationId xmlns:a16="http://schemas.microsoft.com/office/drawing/2014/main" id="{FE259836-D10F-4865-A936-F7ADC6231FD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86BEE89-402D-43E4-BA98-EEEB7F0DD6C3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19460" name="Content Placeholder 2">
            <a:extLst>
              <a:ext uri="{FF2B5EF4-FFF2-40B4-BE49-F238E27FC236}">
                <a16:creationId xmlns:a16="http://schemas.microsoft.com/office/drawing/2014/main" id="{09572513-E344-466D-BDC6-FE39F26B727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algn="just"/>
            <a:r>
              <a:rPr lang="en-GB" altLang="en-US" sz="2800">
                <a:latin typeface="Calibri" panose="020F0502020204030204" pitchFamily="34" charset="0"/>
              </a:rPr>
              <a:t>A common method of obtaining data about people and their opinions</a:t>
            </a:r>
          </a:p>
          <a:p>
            <a:pPr algn="just"/>
            <a:r>
              <a:rPr lang="en-GB" altLang="en-US" sz="2800">
                <a:latin typeface="Calibri" panose="020F0502020204030204" pitchFamily="34" charset="0"/>
              </a:rPr>
              <a:t>Relatively inexpensive</a:t>
            </a:r>
          </a:p>
          <a:p>
            <a:pPr algn="just"/>
            <a:r>
              <a:rPr lang="en-GB" altLang="en-US" sz="2800">
                <a:latin typeface="Calibri" panose="020F0502020204030204" pitchFamily="34" charset="0"/>
              </a:rPr>
              <a:t>An efficient data collection method</a:t>
            </a:r>
          </a:p>
          <a:p>
            <a:pPr algn="just"/>
            <a:r>
              <a:rPr lang="en-GB" altLang="en-US" sz="2800">
                <a:latin typeface="Calibri" panose="020F0502020204030204" pitchFamily="34" charset="0"/>
              </a:rPr>
              <a:t>Because people will not stay on the line too long, it must be short </a:t>
            </a:r>
            <a:r>
              <a:rPr lang="en-GB" altLang="en-US" sz="2800">
                <a:solidFill>
                  <a:srgbClr val="FF0000"/>
                </a:solidFill>
                <a:latin typeface="Calibri" panose="020F0502020204030204" pitchFamily="34" charset="0"/>
              </a:rPr>
              <a:t>with closed ended </a:t>
            </a:r>
            <a:r>
              <a:rPr lang="en-GB" altLang="en-US" sz="2800">
                <a:latin typeface="Calibri" panose="020F0502020204030204" pitchFamily="34" charset="0"/>
              </a:rPr>
              <a:t>questions.</a:t>
            </a:r>
          </a:p>
          <a:p>
            <a:pPr lvl="1"/>
            <a:r>
              <a:rPr lang="en-GB" b="1"/>
              <a:t>Examples of Closed-Ended Questions</a:t>
            </a:r>
          </a:p>
          <a:p>
            <a:pPr lvl="2">
              <a:buFont typeface="+mj-lt"/>
              <a:buAutoNum type="arabicPeriod"/>
            </a:pPr>
            <a:r>
              <a:rPr lang="en-GB" b="1"/>
              <a:t>Have you visited a GP in the last 6 months?</a:t>
            </a:r>
            <a:endParaRPr lang="en-GB"/>
          </a:p>
          <a:p>
            <a:pPr marL="1525587" lvl="3" indent="-342900"/>
            <a:r>
              <a:rPr lang="en-GB"/>
              <a:t>Yes / No</a:t>
            </a:r>
          </a:p>
          <a:p>
            <a:pPr lvl="2">
              <a:buFont typeface="+mj-lt"/>
              <a:buAutoNum type="arabicPeriod"/>
            </a:pPr>
            <a:r>
              <a:rPr lang="en-GB" b="1"/>
              <a:t>How would you rate your overall health?</a:t>
            </a:r>
            <a:endParaRPr lang="en-GB"/>
          </a:p>
          <a:p>
            <a:pPr marL="1525587" lvl="3" indent="-342900"/>
            <a:r>
              <a:rPr lang="en-GB"/>
              <a:t>Excellent / Good / Fair / Poor</a:t>
            </a:r>
          </a:p>
          <a:p>
            <a:pPr lvl="2">
              <a:buFont typeface="+mj-lt"/>
              <a:buAutoNum type="arabicPeriod"/>
            </a:pPr>
            <a:r>
              <a:rPr lang="en-GB" b="1"/>
              <a:t>Do you currently take any prescribed medication?</a:t>
            </a:r>
            <a:endParaRPr lang="en-GB"/>
          </a:p>
          <a:p>
            <a:pPr marL="1525587" lvl="3" indent="-342900"/>
            <a:r>
              <a:rPr lang="en-GB"/>
              <a:t>Yes / No</a:t>
            </a:r>
          </a:p>
          <a:p>
            <a:pPr lvl="1" algn="just"/>
            <a:endParaRPr lang="en-GB" altLang="en-US" sz="2600">
              <a:latin typeface="Calibri" panose="020F0502020204030204" pitchFamily="34" charset="0"/>
            </a:endParaRPr>
          </a:p>
          <a:p>
            <a:pPr algn="just"/>
            <a:endParaRPr lang="en-GB" altLang="en-US" sz="280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1445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itle 1">
            <a:extLst>
              <a:ext uri="{FF2B5EF4-FFF2-40B4-BE49-F238E27FC236}">
                <a16:creationId xmlns:a16="http://schemas.microsoft.com/office/drawing/2014/main" id="{C329F3BD-614D-4A30-8EC5-F3DE2A561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Written Questionnaires and Surveys</a:t>
            </a:r>
          </a:p>
        </p:txBody>
      </p:sp>
      <p:sp>
        <p:nvSpPr>
          <p:cNvPr id="20482" name="Rectangle 13">
            <a:extLst>
              <a:ext uri="{FF2B5EF4-FFF2-40B4-BE49-F238E27FC236}">
                <a16:creationId xmlns:a16="http://schemas.microsoft.com/office/drawing/2014/main" id="{AE8BFCC9-3F2D-431E-AB2E-288463FA055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98203F4-B943-44A2-9204-9A6E5FA0EE3C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20484" name="Content Placeholder 2">
            <a:extLst>
              <a:ext uri="{FF2B5EF4-FFF2-40B4-BE49-F238E27FC236}">
                <a16:creationId xmlns:a16="http://schemas.microsoft.com/office/drawing/2014/main" id="{F6A74537-4F34-47E0-AE0C-C1CAD48E5CE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algn="just"/>
            <a:r>
              <a:rPr lang="en-GB" altLang="en-US"/>
              <a:t>The </a:t>
            </a:r>
            <a:r>
              <a:rPr lang="en-GB" altLang="en-US" b="1"/>
              <a:t>most frequently used method to collect opinions </a:t>
            </a:r>
            <a:r>
              <a:rPr lang="en-GB" altLang="en-US"/>
              <a:t>and factual data from people is a written questionnaire</a:t>
            </a:r>
          </a:p>
          <a:p>
            <a:pPr algn="just"/>
            <a:r>
              <a:rPr lang="en-GB" altLang="en-US"/>
              <a:t>This is the </a:t>
            </a:r>
            <a:r>
              <a:rPr lang="en-GB" altLang="en-US" b="1"/>
              <a:t>least expensive means of collecting survey data</a:t>
            </a:r>
          </a:p>
          <a:p>
            <a:pPr algn="just"/>
            <a:r>
              <a:rPr lang="en-GB" altLang="en-US"/>
              <a:t>Similar in structure to telephone interviews but can be slightly more involved and </a:t>
            </a:r>
            <a:r>
              <a:rPr lang="en-GB" altLang="en-US" b="1"/>
              <a:t>can therefore take longer to complete</a:t>
            </a:r>
          </a:p>
          <a:p>
            <a:pPr algn="just"/>
            <a:r>
              <a:rPr lang="en-GB" altLang="en-US"/>
              <a:t>Need to be careful to construct a questionnaire that can be easily completed in not too much time</a:t>
            </a:r>
          </a:p>
          <a:p>
            <a:pPr algn="just"/>
            <a:endParaRPr lang="en-GB" altLang="en-US"/>
          </a:p>
          <a:p>
            <a:pPr algn="just"/>
            <a:r>
              <a:rPr lang="en-GB" altLang="en-US"/>
              <a:t>Can have both </a:t>
            </a:r>
            <a:r>
              <a:rPr lang="en-GB" altLang="en-US">
                <a:solidFill>
                  <a:srgbClr val="FF0000"/>
                </a:solidFill>
              </a:rPr>
              <a:t>open-ended </a:t>
            </a:r>
            <a:r>
              <a:rPr lang="en-GB" altLang="en-US"/>
              <a:t>and </a:t>
            </a:r>
            <a:r>
              <a:rPr lang="en-GB" altLang="en-US">
                <a:solidFill>
                  <a:srgbClr val="FF0000"/>
                </a:solidFill>
              </a:rPr>
              <a:t>closed-ended </a:t>
            </a:r>
            <a:r>
              <a:rPr lang="en-GB" altLang="en-US"/>
              <a:t>questions</a:t>
            </a:r>
          </a:p>
          <a:p>
            <a:pPr lvl="1" algn="just"/>
            <a:r>
              <a:rPr lang="en-GB" altLang="en-US" sz="2400"/>
              <a:t>Open-ended gives longer answers and can be difficult to analyse</a:t>
            </a:r>
          </a:p>
          <a:p>
            <a:pPr algn="just"/>
            <a:r>
              <a:rPr lang="en-GB" altLang="en-US"/>
              <a:t>The format and look of the document is important</a:t>
            </a:r>
          </a:p>
          <a:p>
            <a:pPr algn="just"/>
            <a:endParaRPr lang="en-GB" altLang="en-US"/>
          </a:p>
          <a:p>
            <a:pPr algn="just"/>
            <a:r>
              <a:rPr lang="en-GB" altLang="en-US" b="1"/>
              <a:t>Response rates for mailed questionnaires is around 5% </a:t>
            </a:r>
          </a:p>
          <a:p>
            <a:pPr algn="just"/>
            <a:endParaRPr lang="en-GB" altLang="en-US"/>
          </a:p>
          <a:p>
            <a:pPr algn="just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4801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Title 1">
            <a:extLst>
              <a:ext uri="{FF2B5EF4-FFF2-40B4-BE49-F238E27FC236}">
                <a16:creationId xmlns:a16="http://schemas.microsoft.com/office/drawing/2014/main" id="{C4688FC1-FFC2-4065-AE87-6B15EE2D9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/>
              <a:t>Some Uses of Questionnaires</a:t>
            </a:r>
          </a:p>
        </p:txBody>
      </p:sp>
      <p:sp>
        <p:nvSpPr>
          <p:cNvPr id="21506" name="Rectangle 13">
            <a:extLst>
              <a:ext uri="{FF2B5EF4-FFF2-40B4-BE49-F238E27FC236}">
                <a16:creationId xmlns:a16="http://schemas.microsoft.com/office/drawing/2014/main" id="{A607027C-93CC-4157-9FDA-FCF694F4EED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4DDE513-CCD4-4B24-AFD3-84534045404C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60C9CF29-7814-40AF-A152-1C060D1913F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000"/>
              <a:t>Organisational performance  </a:t>
            </a:r>
          </a:p>
          <a:p>
            <a:pPr marL="742950" lvl="1" indent="-342900">
              <a:lnSpc>
                <a:spcPct val="80000"/>
              </a:lnSpc>
            </a:pPr>
            <a:r>
              <a:rPr lang="en-GB" altLang="en-US" sz="2000"/>
              <a:t>quality issues</a:t>
            </a:r>
          </a:p>
          <a:p>
            <a:pPr marL="742950" lvl="1" indent="-342900">
              <a:lnSpc>
                <a:spcPct val="80000"/>
              </a:lnSpc>
            </a:pPr>
            <a:r>
              <a:rPr lang="en-GB" altLang="en-US" sz="2000"/>
              <a:t>evaluation of service provision</a:t>
            </a:r>
          </a:p>
          <a:p>
            <a:pPr marL="742950" lvl="1" indent="-342900">
              <a:lnSpc>
                <a:spcPct val="80000"/>
              </a:lnSpc>
            </a:pPr>
            <a:r>
              <a:rPr lang="en-GB" altLang="en-US" sz="2000"/>
              <a:t>auditing</a:t>
            </a:r>
          </a:p>
          <a:p>
            <a:pPr>
              <a:lnSpc>
                <a:spcPct val="80000"/>
              </a:lnSpc>
            </a:pPr>
            <a:endParaRPr lang="en-GB" altLang="en-US" sz="2000"/>
          </a:p>
          <a:p>
            <a:pPr>
              <a:lnSpc>
                <a:spcPct val="80000"/>
              </a:lnSpc>
            </a:pPr>
            <a:r>
              <a:rPr lang="en-GB" altLang="en-US" sz="2000"/>
              <a:t>Staff issues				</a:t>
            </a:r>
          </a:p>
          <a:p>
            <a:pPr marL="742950" lvl="1" indent="-342900">
              <a:lnSpc>
                <a:spcPct val="80000"/>
              </a:lnSpc>
            </a:pPr>
            <a:r>
              <a:rPr lang="en-GB" altLang="en-US" sz="2000"/>
              <a:t>performance appraisal</a:t>
            </a:r>
          </a:p>
          <a:p>
            <a:pPr marL="742950" lvl="1" indent="-342900">
              <a:lnSpc>
                <a:spcPct val="80000"/>
              </a:lnSpc>
            </a:pPr>
            <a:r>
              <a:rPr lang="en-GB" altLang="en-US" sz="2000"/>
              <a:t>training needs</a:t>
            </a:r>
          </a:p>
          <a:p>
            <a:pPr>
              <a:lnSpc>
                <a:spcPct val="80000"/>
              </a:lnSpc>
            </a:pPr>
            <a:endParaRPr lang="en-GB" altLang="en-US" sz="2000"/>
          </a:p>
          <a:p>
            <a:pPr>
              <a:lnSpc>
                <a:spcPct val="80000"/>
              </a:lnSpc>
            </a:pPr>
            <a:r>
              <a:rPr lang="en-GB" altLang="en-US" sz="2000"/>
              <a:t>Customers and clients		</a:t>
            </a:r>
          </a:p>
          <a:p>
            <a:pPr marL="742950" lvl="1" indent="-342900">
              <a:lnSpc>
                <a:spcPct val="80000"/>
              </a:lnSpc>
            </a:pPr>
            <a:r>
              <a:rPr lang="en-GB" altLang="en-US" sz="2000"/>
              <a:t>customer satisfaction</a:t>
            </a:r>
          </a:p>
          <a:p>
            <a:pPr marL="742950" lvl="1" indent="-342900">
              <a:lnSpc>
                <a:spcPct val="80000"/>
              </a:lnSpc>
            </a:pPr>
            <a:r>
              <a:rPr lang="en-GB" altLang="en-US" sz="2000"/>
              <a:t>customer needs and behaviour</a:t>
            </a:r>
          </a:p>
          <a:p>
            <a:pPr>
              <a:lnSpc>
                <a:spcPct val="80000"/>
              </a:lnSpc>
            </a:pPr>
            <a:endParaRPr lang="en-GB" altLang="en-US" sz="2000"/>
          </a:p>
          <a:p>
            <a:pPr>
              <a:lnSpc>
                <a:spcPct val="80000"/>
              </a:lnSpc>
            </a:pPr>
            <a:r>
              <a:rPr lang="en-GB" altLang="en-US" sz="2000"/>
              <a:t>The competition		</a:t>
            </a:r>
          </a:p>
          <a:p>
            <a:pPr marL="742950" lvl="1" indent="-342900">
              <a:lnSpc>
                <a:spcPct val="80000"/>
              </a:lnSpc>
            </a:pPr>
            <a:r>
              <a:rPr lang="en-GB" altLang="en-US" sz="2000"/>
              <a:t>what do other organisations offer?</a:t>
            </a:r>
          </a:p>
          <a:p>
            <a:pPr>
              <a:lnSpc>
                <a:spcPct val="90000"/>
              </a:lnSpc>
            </a:pPr>
            <a:endParaRPr lang="en-GB" altLang="en-US" sz="200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34FD318-2CE0-A1B4-8A93-5AB125102A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25035" y="986711"/>
            <a:ext cx="6358991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Patient Experience and Satisfaction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rgbClr val="0070C0"/>
                </a:solidFill>
                <a:effectLst/>
              </a:rPr>
              <a:t>Feedback on hospital stay, cleanliness, staff communication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Public Health Surveys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rgbClr val="0070C0"/>
                </a:solidFill>
                <a:effectLst/>
              </a:rPr>
              <a:t>Understanding vaccination rates, dietary habits, or exercise frequency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Mental Health Assessments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rgbClr val="0070C0"/>
                </a:solidFill>
                <a:effectLst/>
              </a:rPr>
              <a:t>Screening for depression, anxiety, or stress levels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Chronic Illness Management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rgbClr val="0070C0"/>
                </a:solidFill>
                <a:effectLst/>
              </a:rPr>
              <a:t>Tracking symptom progression, medication adherence, and lifestyle changes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Service Improvement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rgbClr val="0070C0"/>
                </a:solidFill>
                <a:effectLst/>
              </a:rPr>
              <a:t>Gathering patient suggestions for improving appointment systems or waiting times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Health Awareness Campaigns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rgbClr val="0070C0"/>
                </a:solidFill>
                <a:effectLst/>
              </a:rPr>
              <a:t>Measuring public knowledge and attitudes about issues like smoking or diabetes</a:t>
            </a:r>
          </a:p>
        </p:txBody>
      </p:sp>
    </p:spTree>
    <p:extLst>
      <p:ext uri="{BB962C8B-B14F-4D97-AF65-F5344CB8AC3E}">
        <p14:creationId xmlns:p14="http://schemas.microsoft.com/office/powerpoint/2010/main" val="3165496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553E2EF-B3EF-F6F7-D2E7-41E5F29266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9B87-C950-40E6-96C1-BBCAE438BF57}" type="slidenum">
              <a:rPr lang="en-GB" smtClean="0"/>
              <a:t>16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CDB65BA-2F62-C2F9-C00C-466FAAFB6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Practical Survey Example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74937ED-1766-9EC2-B1FA-76198E6F80C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https://tinyurl.com/nhsuk25</a:t>
            </a:r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737F38-6E41-DF6B-4206-4D013F5915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5196" y="1103313"/>
            <a:ext cx="3323771" cy="3354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96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AutoShape 2">
            <a:extLst>
              <a:ext uri="{FF2B5EF4-FFF2-40B4-BE49-F238E27FC236}">
                <a16:creationId xmlns:a16="http://schemas.microsoft.com/office/drawing/2014/main" id="{E4EC16CF-1A65-4C8B-BF34-F6A2923F02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Observations</a:t>
            </a:r>
          </a:p>
        </p:txBody>
      </p:sp>
      <p:sp>
        <p:nvSpPr>
          <p:cNvPr id="22530" name="Rectangle 13">
            <a:extLst>
              <a:ext uri="{FF2B5EF4-FFF2-40B4-BE49-F238E27FC236}">
                <a16:creationId xmlns:a16="http://schemas.microsoft.com/office/drawing/2014/main" id="{758BFD2F-5E94-4C87-B7AB-582197BE450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F9707AC-AC8F-4B7B-9668-A88D14E64BA7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7E62CE35-7674-43DB-8D39-9CEEBBF4DBB6}"/>
              </a:ext>
            </a:extLst>
          </p:cNvPr>
          <p:cNvSpPr>
            <a:spLocks noGrp="1" noChangeArrowheads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GB" altLang="en-US">
                <a:latin typeface="Calibri" panose="020F0502020204030204" pitchFamily="34" charset="0"/>
              </a:rPr>
              <a:t>Participant observation</a:t>
            </a:r>
          </a:p>
          <a:p>
            <a:pPr lvl="1" algn="just"/>
            <a:r>
              <a:rPr lang="en-GB" altLang="en-US">
                <a:latin typeface="Calibri" panose="020F0502020204030204" pitchFamily="34" charset="0"/>
              </a:rPr>
              <a:t>Example: A researcher joins a diabetes support group to observe how patients discuss treatment routines and lifestyle challenges.</a:t>
            </a:r>
          </a:p>
          <a:p>
            <a:pPr algn="just"/>
            <a:endParaRPr lang="en-GB" altLang="en-US">
              <a:latin typeface="Calibri" panose="020F0502020204030204" pitchFamily="34" charset="0"/>
            </a:endParaRPr>
          </a:p>
          <a:p>
            <a:pPr algn="just"/>
            <a:r>
              <a:rPr lang="en-GB" altLang="en-US">
                <a:latin typeface="Calibri" panose="020F0502020204030204" pitchFamily="34" charset="0"/>
              </a:rPr>
              <a:t>Direct observation: subjects are oblivious</a:t>
            </a:r>
          </a:p>
          <a:p>
            <a:pPr lvl="1" algn="just"/>
            <a:r>
              <a:rPr lang="en-GB" altLang="en-US">
                <a:latin typeface="Calibri" panose="020F0502020204030204" pitchFamily="34" charset="0"/>
              </a:rPr>
              <a:t>Example: Monitoring hand hygiene practices among hospital staff without informing them to get natural behaviour data.</a:t>
            </a:r>
          </a:p>
          <a:p>
            <a:pPr algn="just"/>
            <a:endParaRPr lang="en-GB" altLang="en-US">
              <a:latin typeface="Calibri" panose="020F0502020204030204" pitchFamily="34" charset="0"/>
            </a:endParaRPr>
          </a:p>
          <a:p>
            <a:pPr algn="just"/>
            <a:r>
              <a:rPr lang="en-GB" altLang="en-US">
                <a:latin typeface="Calibri" panose="020F0502020204030204" pitchFamily="34" charset="0"/>
              </a:rPr>
              <a:t>Observation of market trends (e.g., counting sales, including electronic point of sale records)</a:t>
            </a:r>
          </a:p>
          <a:p>
            <a:pPr lvl="1" algn="just"/>
            <a:r>
              <a:rPr lang="en-GB" altLang="en-US">
                <a:latin typeface="Calibri" panose="020F0502020204030204" pitchFamily="34" charset="0"/>
              </a:rPr>
              <a:t>Example: Analysing pharmacy sales data to track spikes in flu medication purchases during winter months.</a:t>
            </a:r>
          </a:p>
          <a:p>
            <a:pPr algn="just"/>
            <a:endParaRPr lang="en-GB" altLang="en-US">
              <a:latin typeface="Calibri" panose="020F0502020204030204" pitchFamily="34" charset="0"/>
            </a:endParaRPr>
          </a:p>
          <a:p>
            <a:pPr algn="just"/>
            <a:r>
              <a:rPr lang="en-GB" altLang="en-US">
                <a:latin typeface="Calibri" panose="020F0502020204030204" pitchFamily="34" charset="0"/>
              </a:rPr>
              <a:t>Useful to ascertain behaviours (individual or collective) rather than views and past experiences.</a:t>
            </a:r>
          </a:p>
          <a:p>
            <a:pPr lvl="1" algn="just"/>
            <a:r>
              <a:rPr lang="en-GB" i="1"/>
              <a:t>Example:</a:t>
            </a:r>
            <a:r>
              <a:rPr lang="en-GB"/>
              <a:t> Observing how patients interact with self-check-in kiosks at a clinic to identify usability issues.</a:t>
            </a:r>
          </a:p>
        </p:txBody>
      </p:sp>
    </p:spTree>
    <p:extLst>
      <p:ext uri="{BB962C8B-B14F-4D97-AF65-F5344CB8AC3E}">
        <p14:creationId xmlns:p14="http://schemas.microsoft.com/office/powerpoint/2010/main" val="1019967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itle 1">
            <a:extLst>
              <a:ext uri="{FF2B5EF4-FFF2-40B4-BE49-F238E27FC236}">
                <a16:creationId xmlns:a16="http://schemas.microsoft.com/office/drawing/2014/main" id="{7CC64863-5373-4466-AD4E-E99883443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Direct Observation</a:t>
            </a:r>
          </a:p>
        </p:txBody>
      </p:sp>
      <p:sp>
        <p:nvSpPr>
          <p:cNvPr id="46083" name="Rectangle 13">
            <a:extLst>
              <a:ext uri="{FF2B5EF4-FFF2-40B4-BE49-F238E27FC236}">
                <a16:creationId xmlns:a16="http://schemas.microsoft.com/office/drawing/2014/main" id="{F713DF2C-1E15-466D-BCB4-BFC000A6FD7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919998CA-7CF9-4418-AA44-CD4117BEB173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46084" name="Content Placeholder 2">
            <a:extLst>
              <a:ext uri="{FF2B5EF4-FFF2-40B4-BE49-F238E27FC236}">
                <a16:creationId xmlns:a16="http://schemas.microsoft.com/office/drawing/2014/main" id="{C1D8E5B2-AAC4-48E4-8CCE-036980E80B4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Autofit/>
          </a:bodyPr>
          <a:lstStyle/>
          <a:p>
            <a:pPr marL="365760" indent="-256032" algn="just">
              <a:lnSpc>
                <a:spcPct val="80000"/>
              </a:lnSpc>
              <a:buFont typeface="Wingdings 3"/>
              <a:buChar char=""/>
              <a:defRPr/>
            </a:pPr>
            <a:r>
              <a:rPr lang="en-GB"/>
              <a:t>Direct observation means that the process from which the data are being collected is physically observed and recorded.</a:t>
            </a:r>
          </a:p>
          <a:p>
            <a:pPr marL="365760" indent="-256032" algn="just">
              <a:lnSpc>
                <a:spcPct val="80000"/>
              </a:lnSpc>
              <a:buFont typeface="Wingdings 3"/>
              <a:buChar char=""/>
              <a:defRPr/>
            </a:pPr>
            <a:endParaRPr lang="en-GB"/>
          </a:p>
          <a:p>
            <a:pPr marL="365760" indent="-256032" algn="just">
              <a:lnSpc>
                <a:spcPct val="80000"/>
              </a:lnSpc>
              <a:buFont typeface="Wingdings 3"/>
              <a:buChar char=""/>
              <a:defRPr/>
            </a:pPr>
            <a:r>
              <a:rPr lang="en-GB"/>
              <a:t>One of the most basic ways to gather data is to watch people.</a:t>
            </a:r>
          </a:p>
          <a:p>
            <a:pPr marL="672148" lvl="1" indent="-256032" algn="just">
              <a:lnSpc>
                <a:spcPct val="80000"/>
              </a:lnSpc>
              <a:buFont typeface="Wingdings 3"/>
              <a:buChar char=""/>
              <a:defRPr/>
            </a:pPr>
            <a:r>
              <a:rPr lang="en-GB"/>
              <a:t>Example: A hospital administrator observes patients using the check-in kiosks to identify delays and improve the check-in process.</a:t>
            </a:r>
          </a:p>
          <a:p>
            <a:pPr marL="672148" lvl="1" indent="-256032" algn="just">
              <a:lnSpc>
                <a:spcPct val="80000"/>
              </a:lnSpc>
              <a:buFont typeface="Wingdings 3"/>
              <a:buChar char=""/>
              <a:defRPr/>
            </a:pPr>
            <a:endParaRPr lang="en-GB"/>
          </a:p>
          <a:p>
            <a:pPr marL="672148" lvl="1" indent="-256032" algn="just">
              <a:lnSpc>
                <a:spcPct val="80000"/>
              </a:lnSpc>
              <a:buFont typeface="Wingdings 3"/>
              <a:buChar char=""/>
              <a:defRPr/>
            </a:pPr>
            <a:r>
              <a:rPr lang="en-GB"/>
              <a:t>Example: A movie producer, seeking information on whether a new movie will be a success, holds preview showings and observes the reactions and comments of the movie patrons.</a:t>
            </a:r>
          </a:p>
          <a:p>
            <a:pPr marL="365760" indent="-256032" algn="just">
              <a:lnSpc>
                <a:spcPct val="80000"/>
              </a:lnSpc>
              <a:buFont typeface="Wingdings 3"/>
              <a:buChar char=""/>
              <a:defRPr/>
            </a:pPr>
            <a:endParaRPr lang="en-GB"/>
          </a:p>
          <a:p>
            <a:pPr marL="365760" indent="-256032" algn="just">
              <a:lnSpc>
                <a:spcPct val="80000"/>
              </a:lnSpc>
              <a:buFont typeface="Wingdings 3"/>
              <a:buChar char=""/>
              <a:defRPr/>
            </a:pPr>
            <a:r>
              <a:rPr lang="en-GB"/>
              <a:t>The major constraint is the time and money required.</a:t>
            </a:r>
          </a:p>
          <a:p>
            <a:pPr marL="365760" indent="-256032" algn="just">
              <a:lnSpc>
                <a:spcPct val="80000"/>
              </a:lnSpc>
              <a:buFont typeface="Wingdings 3"/>
              <a:buChar char=""/>
              <a:defRPr/>
            </a:pPr>
            <a:endParaRPr lang="en-GB"/>
          </a:p>
          <a:p>
            <a:pPr marL="365760" indent="-256032" algn="just">
              <a:lnSpc>
                <a:spcPct val="80000"/>
              </a:lnSpc>
              <a:buFont typeface="Wingdings 3"/>
              <a:buChar char=""/>
              <a:defRPr/>
            </a:pPr>
            <a:r>
              <a:rPr lang="en-GB"/>
              <a:t>Trained observers must be used. Personal observation is likely to be subjective. </a:t>
            </a:r>
          </a:p>
        </p:txBody>
      </p:sp>
    </p:spTree>
    <p:extLst>
      <p:ext uri="{BB962C8B-B14F-4D97-AF65-F5344CB8AC3E}">
        <p14:creationId xmlns:p14="http://schemas.microsoft.com/office/powerpoint/2010/main" val="3985983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Title 1">
            <a:extLst>
              <a:ext uri="{FF2B5EF4-FFF2-40B4-BE49-F238E27FC236}">
                <a16:creationId xmlns:a16="http://schemas.microsoft.com/office/drawing/2014/main" id="{5002597C-25EA-492E-A3A6-E988DE151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Personal Interviews</a:t>
            </a:r>
          </a:p>
        </p:txBody>
      </p:sp>
      <p:sp>
        <p:nvSpPr>
          <p:cNvPr id="24578" name="Rectangle 13">
            <a:extLst>
              <a:ext uri="{FF2B5EF4-FFF2-40B4-BE49-F238E27FC236}">
                <a16:creationId xmlns:a16="http://schemas.microsoft.com/office/drawing/2014/main" id="{2053A5AB-B4DE-437E-B90E-02F500F92E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EE77CAA-C919-4F42-A710-7DD14697A618}" type="slidenum">
              <a:rPr lang="en-GB" altLang="en-US"/>
              <a:pPr/>
              <a:t>19</a:t>
            </a:fld>
            <a:endParaRPr lang="en-GB" altLang="en-US"/>
          </a:p>
        </p:txBody>
      </p:sp>
      <p:sp>
        <p:nvSpPr>
          <p:cNvPr id="24580" name="Content Placeholder 2">
            <a:extLst>
              <a:ext uri="{FF2B5EF4-FFF2-40B4-BE49-F238E27FC236}">
                <a16:creationId xmlns:a16="http://schemas.microsoft.com/office/drawing/2014/main" id="{20DD8804-76D2-4B36-9C65-2188EF5D102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pPr algn="just">
              <a:lnSpc>
                <a:spcPct val="90000"/>
              </a:lnSpc>
            </a:pPr>
            <a:r>
              <a:rPr lang="en-GB" altLang="en-US">
                <a:latin typeface="Calibri" panose="020F0502020204030204" pitchFamily="34" charset="0"/>
                <a:cs typeface="Times New Roman" panose="02020603050405020304" pitchFamily="18" charset="0"/>
              </a:rPr>
              <a:t>Interviews are important when you want to gain an </a:t>
            </a:r>
            <a:r>
              <a:rPr lang="en-GB" altLang="en-US" b="1">
                <a:latin typeface="Calibri" panose="020F0502020204030204" pitchFamily="34" charset="0"/>
                <a:cs typeface="Times New Roman" panose="02020603050405020304" pitchFamily="18" charset="0"/>
              </a:rPr>
              <a:t>insight into people’s experiences</a:t>
            </a:r>
            <a:r>
              <a:rPr lang="en-GB" altLang="en-US">
                <a:latin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altLang="en-US" b="1">
                <a:latin typeface="Calibri" panose="020F0502020204030204" pitchFamily="34" charset="0"/>
                <a:cs typeface="Times New Roman" panose="02020603050405020304" pitchFamily="18" charset="0"/>
              </a:rPr>
              <a:t>opinions, aspirations, attitudes and feelings</a:t>
            </a:r>
            <a:r>
              <a:rPr lang="en-GB" altLang="en-US">
                <a:latin typeface="Calibri" panose="020F0502020204030204" pitchFamily="34" charset="0"/>
                <a:cs typeface="Times New Roman" panose="02020603050405020304" pitchFamily="18" charset="0"/>
              </a:rPr>
              <a:t>.  </a:t>
            </a:r>
          </a:p>
          <a:p>
            <a:pPr algn="just">
              <a:lnSpc>
                <a:spcPct val="90000"/>
              </a:lnSpc>
            </a:pPr>
            <a:endParaRPr lang="en-GB" altLang="en-US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90000"/>
              </a:lnSpc>
            </a:pPr>
            <a:r>
              <a:rPr lang="en-GB" altLang="en-US">
                <a:latin typeface="Calibri" panose="020F0502020204030204" pitchFamily="34" charset="0"/>
                <a:cs typeface="Times New Roman" panose="02020603050405020304" pitchFamily="18" charset="0"/>
              </a:rPr>
              <a:t> There are four types:</a:t>
            </a:r>
          </a:p>
          <a:p>
            <a:pPr marL="742950" lvl="1" indent="-342900" algn="just">
              <a:lnSpc>
                <a:spcPct val="90000"/>
              </a:lnSpc>
            </a:pPr>
            <a:r>
              <a:rPr lang="en-GB" altLang="en-US" b="1">
                <a:latin typeface="Calibri" panose="020F0502020204030204" pitchFamily="34" charset="0"/>
                <a:cs typeface="Times New Roman" panose="02020603050405020304" pitchFamily="18" charset="0"/>
              </a:rPr>
              <a:t>Structured interviews</a:t>
            </a:r>
          </a:p>
          <a:p>
            <a:pPr marL="1100137" lvl="2" indent="-342900" algn="just">
              <a:lnSpc>
                <a:spcPct val="90000"/>
              </a:lnSpc>
            </a:pPr>
            <a:r>
              <a:rPr lang="en-GB" altLang="en-US">
                <a:latin typeface="Calibri" panose="020F0502020204030204" pitchFamily="34" charset="0"/>
                <a:cs typeface="Times New Roman" panose="02020603050405020304" pitchFamily="18" charset="0"/>
              </a:rPr>
              <a:t>Example: A nurse asks each patient the same set of questions about their post-surgery pain levels using a prepared script.</a:t>
            </a:r>
          </a:p>
          <a:p>
            <a:pPr marL="742950" lvl="1" indent="-342900" algn="just">
              <a:lnSpc>
                <a:spcPct val="90000"/>
              </a:lnSpc>
            </a:pPr>
            <a:r>
              <a:rPr lang="en-GB" altLang="en-US" b="1">
                <a:latin typeface="Calibri" panose="020F0502020204030204" pitchFamily="34" charset="0"/>
                <a:cs typeface="Times New Roman" panose="02020603050405020304" pitchFamily="18" charset="0"/>
              </a:rPr>
              <a:t>Semi-structured interviews</a:t>
            </a:r>
          </a:p>
          <a:p>
            <a:pPr marL="1100137" lvl="2" indent="-342900" algn="just">
              <a:lnSpc>
                <a:spcPct val="90000"/>
              </a:lnSpc>
            </a:pPr>
            <a:r>
              <a:rPr lang="en-GB" altLang="en-US">
                <a:latin typeface="Calibri" panose="020F0502020204030204" pitchFamily="34" charset="0"/>
                <a:cs typeface="Times New Roman" panose="02020603050405020304" pitchFamily="18" charset="0"/>
              </a:rPr>
              <a:t>Example: A public health researcher interviews patients about their diet, following a guide but allowing follow-up questions based on responses.</a:t>
            </a:r>
          </a:p>
          <a:p>
            <a:pPr marL="742950" lvl="1" indent="-342900" algn="just">
              <a:lnSpc>
                <a:spcPct val="90000"/>
              </a:lnSpc>
            </a:pPr>
            <a:r>
              <a:rPr lang="en-GB" altLang="en-US" b="1">
                <a:latin typeface="Calibri" panose="020F0502020204030204" pitchFamily="34" charset="0"/>
                <a:cs typeface="Times New Roman" panose="02020603050405020304" pitchFamily="18" charset="0"/>
              </a:rPr>
              <a:t>Unstructured or focused interviews</a:t>
            </a:r>
          </a:p>
          <a:p>
            <a:pPr marL="1100137" lvl="2" indent="-342900" algn="just">
              <a:lnSpc>
                <a:spcPct val="90000"/>
              </a:lnSpc>
            </a:pPr>
            <a:r>
              <a:rPr lang="en-GB" altLang="en-US">
                <a:latin typeface="Calibri" panose="020F0502020204030204" pitchFamily="34" charset="0"/>
                <a:cs typeface="Times New Roman" panose="02020603050405020304" pitchFamily="18" charset="0"/>
              </a:rPr>
              <a:t>Example: A psychologist explores a patient’s experience with anxiety through open conversation without a fixed set of questions.</a:t>
            </a:r>
          </a:p>
          <a:p>
            <a:pPr marL="742950" lvl="1" indent="-342900" algn="just">
              <a:lnSpc>
                <a:spcPct val="90000"/>
              </a:lnSpc>
            </a:pPr>
            <a:r>
              <a:rPr lang="en-GB" altLang="en-US" b="1">
                <a:latin typeface="Calibri" panose="020F0502020204030204" pitchFamily="34" charset="0"/>
                <a:cs typeface="Times New Roman" panose="02020603050405020304" pitchFamily="18" charset="0"/>
              </a:rPr>
              <a:t>Group interviews</a:t>
            </a:r>
          </a:p>
          <a:p>
            <a:pPr lvl="2" algn="just"/>
            <a:r>
              <a:rPr lang="en-GB" altLang="en-US">
                <a:latin typeface="Calibri" panose="020F0502020204030204" pitchFamily="34" charset="0"/>
              </a:rPr>
              <a:t>Example: A hospital holds a focus group with cancer survivors to discuss the effectiveness of support services.</a:t>
            </a:r>
          </a:p>
        </p:txBody>
      </p:sp>
    </p:spTree>
    <p:extLst>
      <p:ext uri="{BB962C8B-B14F-4D97-AF65-F5344CB8AC3E}">
        <p14:creationId xmlns:p14="http://schemas.microsoft.com/office/powerpoint/2010/main" val="3073411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Title 1">
            <a:extLst>
              <a:ext uri="{FF2B5EF4-FFF2-40B4-BE49-F238E27FC236}">
                <a16:creationId xmlns:a16="http://schemas.microsoft.com/office/drawing/2014/main" id="{5002597C-25EA-492E-A3A6-E988DE151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Methods of Collecting Secondary Data</a:t>
            </a:r>
          </a:p>
        </p:txBody>
      </p:sp>
      <p:sp>
        <p:nvSpPr>
          <p:cNvPr id="24578" name="Rectangle 13">
            <a:extLst>
              <a:ext uri="{FF2B5EF4-FFF2-40B4-BE49-F238E27FC236}">
                <a16:creationId xmlns:a16="http://schemas.microsoft.com/office/drawing/2014/main" id="{2053A5AB-B4DE-437E-B90E-02F500F92E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EE77CAA-C919-4F42-A710-7DD14697A618}" type="slidenum">
              <a:rPr lang="en-GB" altLang="en-US"/>
              <a:pPr/>
              <a:t>20</a:t>
            </a:fld>
            <a:endParaRPr lang="en-GB" alt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5648C95-515F-FE42-8819-C5C97C327E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5371" y="1041120"/>
            <a:ext cx="5791200" cy="430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472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AutoShape 2">
            <a:extLst>
              <a:ext uri="{FF2B5EF4-FFF2-40B4-BE49-F238E27FC236}">
                <a16:creationId xmlns:a16="http://schemas.microsoft.com/office/drawing/2014/main" id="{C6BBDDB8-8E01-4347-ADC1-54CFEB7F01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Which Method to Use?</a:t>
            </a:r>
          </a:p>
        </p:txBody>
      </p:sp>
      <p:sp>
        <p:nvSpPr>
          <p:cNvPr id="29698" name="Rectangle 13">
            <a:extLst>
              <a:ext uri="{FF2B5EF4-FFF2-40B4-BE49-F238E27FC236}">
                <a16:creationId xmlns:a16="http://schemas.microsoft.com/office/drawing/2014/main" id="{08AD47CC-C0D5-4D64-8FDE-0D8BA094BC4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C5B97B6-6D35-4195-9BAC-DACBE7975204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76A326BF-70BC-40A7-9124-2AEDE7AB2115}"/>
              </a:ext>
            </a:extLst>
          </p:cNvPr>
          <p:cNvSpPr>
            <a:spLocks noGrp="1" noChangeArrowheads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algn="just"/>
            <a:r>
              <a:rPr lang="en-GB" altLang="en-US">
                <a:latin typeface="Calibri" panose="020F0502020204030204" pitchFamily="34" charset="0"/>
              </a:rPr>
              <a:t>The primary concern is to ensure that the data is representative, i.e., there is no bias</a:t>
            </a:r>
          </a:p>
          <a:p>
            <a:pPr algn="just"/>
            <a:endParaRPr lang="en-GB" altLang="en-US">
              <a:latin typeface="Calibri" panose="020F0502020204030204" pitchFamily="34" charset="0"/>
            </a:endParaRPr>
          </a:p>
          <a:p>
            <a:pPr algn="just"/>
            <a:r>
              <a:rPr lang="en-GB" altLang="en-US">
                <a:latin typeface="Calibri" panose="020F0502020204030204" pitchFamily="34" charset="0"/>
              </a:rPr>
              <a:t>Each of the methods of data collection has its own strengths and weaknesses</a:t>
            </a:r>
          </a:p>
          <a:p>
            <a:pPr algn="just"/>
            <a:endParaRPr lang="en-GB" altLang="en-US">
              <a:latin typeface="Calibri" panose="020F0502020204030204" pitchFamily="34" charset="0"/>
            </a:endParaRPr>
          </a:p>
          <a:p>
            <a:pPr algn="just"/>
            <a:r>
              <a:rPr lang="en-GB" altLang="en-US">
                <a:latin typeface="Calibri" panose="020F0502020204030204" pitchFamily="34" charset="0"/>
              </a:rPr>
              <a:t>Each is particularly well suited for collecting a particular type of data</a:t>
            </a:r>
          </a:p>
          <a:p>
            <a:pPr algn="just"/>
            <a:endParaRPr lang="en-GB" altLang="en-US">
              <a:latin typeface="Calibri" panose="020F0502020204030204" pitchFamily="34" charset="0"/>
            </a:endParaRPr>
          </a:p>
          <a:p>
            <a:pPr algn="just"/>
            <a:r>
              <a:rPr lang="en-GB" altLang="en-US">
                <a:latin typeface="Calibri" panose="020F0502020204030204" pitchFamily="34" charset="0"/>
              </a:rPr>
              <a:t>Consider what you need to find out and then choose the method that best matches your data needs</a:t>
            </a:r>
          </a:p>
        </p:txBody>
      </p:sp>
    </p:spTree>
    <p:extLst>
      <p:ext uri="{BB962C8B-B14F-4D97-AF65-F5344CB8AC3E}">
        <p14:creationId xmlns:p14="http://schemas.microsoft.com/office/powerpoint/2010/main" val="1000664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AutoShape 2">
            <a:extLst>
              <a:ext uri="{FF2B5EF4-FFF2-40B4-BE49-F238E27FC236}">
                <a16:creationId xmlns:a16="http://schemas.microsoft.com/office/drawing/2014/main" id="{AF4811F2-80DC-4578-A7A6-621B33B1DF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Examples</a:t>
            </a:r>
          </a:p>
        </p:txBody>
      </p:sp>
      <p:sp>
        <p:nvSpPr>
          <p:cNvPr id="30722" name="Rectangle 13">
            <a:extLst>
              <a:ext uri="{FF2B5EF4-FFF2-40B4-BE49-F238E27FC236}">
                <a16:creationId xmlns:a16="http://schemas.microsoft.com/office/drawing/2014/main" id="{0ED6AA41-244D-40C2-BC8A-90401CD0AE3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5022F48-FB82-41B4-A5CC-2EF38D5903BF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94211" name="Rectangle 3">
            <a:extLst>
              <a:ext uri="{FF2B5EF4-FFF2-40B4-BE49-F238E27FC236}">
                <a16:creationId xmlns:a16="http://schemas.microsoft.com/office/drawing/2014/main" id="{EDC20500-275F-4B90-95FA-E788F0E63B53}"/>
              </a:ext>
            </a:extLst>
          </p:cNvPr>
          <p:cNvSpPr>
            <a:spLocks noGrp="1" noChangeArrowheads="1"/>
          </p:cNvSpPr>
          <p:nvPr>
            <p:ph type="body" sz="quarter" idx="13"/>
          </p:nvPr>
        </p:nvSpPr>
        <p:spPr/>
        <p:txBody>
          <a:bodyPr/>
          <a:lstStyle/>
          <a:p>
            <a:pPr algn="just">
              <a:lnSpc>
                <a:spcPct val="80000"/>
              </a:lnSpc>
            </a:pPr>
            <a:r>
              <a:rPr lang="en-GB" altLang="en-US"/>
              <a:t>The need to know how many staff would like training in IT skills development.</a:t>
            </a:r>
          </a:p>
          <a:p>
            <a:pPr lvl="1" algn="just">
              <a:lnSpc>
                <a:spcPct val="80000"/>
              </a:lnSpc>
            </a:pPr>
            <a:r>
              <a:rPr lang="en-GB" altLang="en-US"/>
              <a:t>This requires a little information, in the same format, from a large number of staff.  </a:t>
            </a:r>
          </a:p>
          <a:p>
            <a:pPr lvl="2" algn="just">
              <a:lnSpc>
                <a:spcPct val="80000"/>
              </a:lnSpc>
            </a:pPr>
            <a:r>
              <a:rPr lang="en-GB" altLang="en-US"/>
              <a:t>Use questionnaires.</a:t>
            </a:r>
          </a:p>
          <a:p>
            <a:pPr algn="just">
              <a:lnSpc>
                <a:spcPct val="80000"/>
              </a:lnSpc>
            </a:pPr>
            <a:endParaRPr lang="en-GB" altLang="en-US"/>
          </a:p>
          <a:p>
            <a:pPr algn="just">
              <a:lnSpc>
                <a:spcPct val="80000"/>
              </a:lnSpc>
            </a:pPr>
            <a:r>
              <a:rPr lang="en-GB" altLang="en-US"/>
              <a:t>The need to know in detail how people feel about a new product.</a:t>
            </a:r>
          </a:p>
          <a:p>
            <a:pPr lvl="1" algn="just">
              <a:lnSpc>
                <a:spcPct val="80000"/>
              </a:lnSpc>
            </a:pPr>
            <a:r>
              <a:rPr lang="en-GB" altLang="en-US"/>
              <a:t>This requires detailed information on personal views.  </a:t>
            </a:r>
          </a:p>
          <a:p>
            <a:pPr lvl="2" algn="just">
              <a:lnSpc>
                <a:spcPct val="80000"/>
              </a:lnSpc>
            </a:pPr>
            <a:r>
              <a:rPr lang="en-GB" altLang="en-US"/>
              <a:t>Use interviews (either individual or group).</a:t>
            </a:r>
          </a:p>
          <a:p>
            <a:pPr algn="just">
              <a:lnSpc>
                <a:spcPct val="80000"/>
              </a:lnSpc>
            </a:pPr>
            <a:endParaRPr lang="en-GB" altLang="en-US"/>
          </a:p>
          <a:p>
            <a:pPr algn="just">
              <a:lnSpc>
                <a:spcPct val="80000"/>
              </a:lnSpc>
            </a:pPr>
            <a:r>
              <a:rPr lang="en-GB" altLang="en-US"/>
              <a:t>The need to know how many shoppers enter the store each day of the week.</a:t>
            </a:r>
          </a:p>
          <a:p>
            <a:pPr lvl="1" algn="just">
              <a:lnSpc>
                <a:spcPct val="80000"/>
              </a:lnSpc>
            </a:pPr>
            <a:r>
              <a:rPr lang="en-GB" altLang="en-US"/>
              <a:t>This requires information about consumer behaviour, most easily obtained by counting events. </a:t>
            </a:r>
          </a:p>
          <a:p>
            <a:pPr lvl="2" algn="just">
              <a:lnSpc>
                <a:spcPct val="80000"/>
              </a:lnSpc>
            </a:pPr>
            <a:r>
              <a:rPr lang="en-GB" altLang="en-US"/>
              <a:t>Use observation.</a:t>
            </a:r>
          </a:p>
        </p:txBody>
      </p:sp>
    </p:spTree>
    <p:extLst>
      <p:ext uri="{BB962C8B-B14F-4D97-AF65-F5344CB8AC3E}">
        <p14:creationId xmlns:p14="http://schemas.microsoft.com/office/powerpoint/2010/main" val="979281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1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4DCCB6FD-04E4-CA3F-921B-1ADA6F9BEC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AutoShape 2">
            <a:extLst>
              <a:ext uri="{FF2B5EF4-FFF2-40B4-BE49-F238E27FC236}">
                <a16:creationId xmlns:a16="http://schemas.microsoft.com/office/drawing/2014/main" id="{28F00D9A-6D53-96E9-BCD3-BB3CCFD3545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Healthcare Sector Examples</a:t>
            </a:r>
          </a:p>
        </p:txBody>
      </p:sp>
      <p:sp>
        <p:nvSpPr>
          <p:cNvPr id="30722" name="Rectangle 13">
            <a:extLst>
              <a:ext uri="{FF2B5EF4-FFF2-40B4-BE49-F238E27FC236}">
                <a16:creationId xmlns:a16="http://schemas.microsoft.com/office/drawing/2014/main" id="{CD84767B-0B3F-3AAB-9E09-5773642F62B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5022F48-FB82-41B4-A5CC-2EF38D5903BF}" type="slidenum">
              <a:rPr lang="en-GB" altLang="en-US"/>
              <a:pPr/>
              <a:t>23</a:t>
            </a:fld>
            <a:endParaRPr lang="en-GB" altLang="en-US"/>
          </a:p>
        </p:txBody>
      </p:sp>
      <p:sp>
        <p:nvSpPr>
          <p:cNvPr id="94211" name="Rectangle 3">
            <a:extLst>
              <a:ext uri="{FF2B5EF4-FFF2-40B4-BE49-F238E27FC236}">
                <a16:creationId xmlns:a16="http://schemas.microsoft.com/office/drawing/2014/main" id="{63382CBA-46D1-6AB8-E98F-6606D3712247}"/>
              </a:ext>
            </a:extLst>
          </p:cNvPr>
          <p:cNvSpPr>
            <a:spLocks noGrp="1" noChangeArrowheads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/>
              <a:t>The need to know how many patients prefer online GP appointments.</a:t>
            </a:r>
            <a:endParaRPr lang="en-GB"/>
          </a:p>
          <a:p>
            <a:pPr lvl="1"/>
            <a:r>
              <a:rPr lang="en-GB" i="1"/>
              <a:t>This requires standard information from a large number of patients.</a:t>
            </a:r>
          </a:p>
          <a:p>
            <a:pPr lvl="2"/>
            <a:r>
              <a:rPr lang="en-GB" i="1"/>
              <a:t>Use questionnaires.</a:t>
            </a:r>
            <a:endParaRPr lang="en-GB"/>
          </a:p>
          <a:p>
            <a:endParaRPr lang="en-GB" b="1"/>
          </a:p>
          <a:p>
            <a:r>
              <a:rPr lang="en-GB" b="1"/>
              <a:t>The need to understand how patients feel about post-surgery care.</a:t>
            </a:r>
            <a:endParaRPr lang="en-GB"/>
          </a:p>
          <a:p>
            <a:pPr lvl="1"/>
            <a:r>
              <a:rPr lang="en-GB" i="1"/>
              <a:t>This requires detailed insight into personal experiences.</a:t>
            </a:r>
          </a:p>
          <a:p>
            <a:pPr lvl="2"/>
            <a:r>
              <a:rPr lang="en-GB" i="1"/>
              <a:t>Use interviews (individual or group).</a:t>
            </a:r>
          </a:p>
          <a:p>
            <a:pPr lvl="2"/>
            <a:endParaRPr lang="en-GB"/>
          </a:p>
          <a:p>
            <a:r>
              <a:rPr lang="en-GB" b="1"/>
              <a:t>The need to track how often staff wash hands between patients.</a:t>
            </a:r>
            <a:endParaRPr lang="en-GB"/>
          </a:p>
          <a:p>
            <a:pPr lvl="1"/>
            <a:r>
              <a:rPr lang="en-GB" i="1"/>
              <a:t>This requires behavioural data collected in real time.</a:t>
            </a:r>
          </a:p>
          <a:p>
            <a:pPr lvl="2"/>
            <a:r>
              <a:rPr lang="en-GB" i="1"/>
              <a:t>Use observation.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631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1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DA7651-7207-400A-8BDC-38171308B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A515-2E1A-4671-ACB4-0C5C2D045B18}" type="slidenum">
              <a:rPr lang="en-GB" altLang="en-US" smtClean="0"/>
              <a:pPr/>
              <a:t>24</a:t>
            </a:fld>
            <a:endParaRPr lang="en-GB" alt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766C000-18F5-4EEF-9F25-525F5609B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 - Research Topic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7EB483B-2BAF-4F5D-A88A-A2B430F0F79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In a group of 2 to 3, perform the following tasks:</a:t>
            </a:r>
          </a:p>
          <a:p>
            <a:pPr marL="763588" lvl="1" indent="-457200">
              <a:lnSpc>
                <a:spcPct val="150000"/>
              </a:lnSpc>
              <a:buSzPct val="90000"/>
              <a:buFont typeface="+mj-lt"/>
              <a:buAutoNum type="arabicPeriod"/>
            </a:pPr>
            <a:r>
              <a:rPr lang="en-GB" sz="2400" dirty="0"/>
              <a:t>Propose an idea for a suitable research topic in the healthcare sector</a:t>
            </a:r>
          </a:p>
          <a:p>
            <a:pPr marL="763588" lvl="1" indent="-457200">
              <a:lnSpc>
                <a:spcPct val="150000"/>
              </a:lnSpc>
              <a:buSzPct val="90000"/>
              <a:buFont typeface="+mj-lt"/>
              <a:buAutoNum type="arabicPeriod"/>
            </a:pPr>
            <a:r>
              <a:rPr lang="en-GB" sz="2400" dirty="0"/>
              <a:t>Using primary data collection, which data collection methods will be used and why?</a:t>
            </a:r>
          </a:p>
          <a:p>
            <a:pPr marL="763588" lvl="1" indent="-457200">
              <a:lnSpc>
                <a:spcPct val="150000"/>
              </a:lnSpc>
              <a:buSzPct val="90000"/>
              <a:buFont typeface="+mj-lt"/>
              <a:buAutoNum type="arabicPeriod"/>
            </a:pPr>
            <a:r>
              <a:rPr lang="en-GB" sz="2400" dirty="0"/>
              <a:t>Using secondary data collection, which data collection methods will be used and why?</a:t>
            </a:r>
          </a:p>
          <a:p>
            <a:pPr marL="763588" lvl="1" indent="-457200">
              <a:lnSpc>
                <a:spcPct val="150000"/>
              </a:lnSpc>
              <a:buSzPct val="90000"/>
              <a:buFont typeface="+mj-lt"/>
              <a:buAutoNum type="arabicPeriod"/>
            </a:pPr>
            <a:r>
              <a:rPr lang="en-GB" sz="2400" dirty="0"/>
              <a:t>For your specific research topic, which methods you preferred?</a:t>
            </a:r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64348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9A20822-6FFB-49A3-8CFD-E73F611E7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Sources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80B20E-9AD6-43F4-A04D-C9154A056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6E22-1D5B-4835-B085-B12956A0FD91}" type="slidenum">
              <a:rPr lang="en-GB" altLang="en-US" smtClean="0"/>
              <a:pPr/>
              <a:t>25</a:t>
            </a:fld>
            <a:endParaRPr lang="en-GB" alt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994C5C-8352-4272-9B00-71979491D2E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nl-NL"/>
              <a:t>Cottrell, S. The Study Skills Handbook (2nd edition). Hampshire: Palgrave MacMillan, 2003</a:t>
            </a:r>
          </a:p>
          <a:p>
            <a:r>
              <a:rPr lang="nl-NL"/>
              <a:t>John Fatteros, Market Research The Basics, 2017, Business Owners Playbook, </a:t>
            </a:r>
            <a:r>
              <a:rPr lang="nl-NL">
                <a:hlinkClick r:id="rId2"/>
              </a:rPr>
              <a:t>https://www.thehartford.com/business-playbook/in-depth/business-primary-second-research</a:t>
            </a:r>
            <a:endParaRPr lang="nl-NL"/>
          </a:p>
          <a:p>
            <a:r>
              <a:rPr lang="nl-NL"/>
              <a:t>Hox, J &amp; Boeije H (2005) Data Collection Primary vs Secondary, Encyclopedia of Social Measurement, (1), 593-599.</a:t>
            </a:r>
          </a:p>
          <a:p>
            <a:endParaRPr lang="nl-NL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127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6A3327-7A23-7DA3-CD77-8B801D3E7FB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756275"/>
            <a:ext cx="357187" cy="355600"/>
          </a:xfrm>
        </p:spPr>
        <p:txBody>
          <a:bodyPr/>
          <a:lstStyle/>
          <a:p>
            <a:fld id="{DEAD9B87-C950-40E6-96C1-BBCAE438BF5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739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8D12ED9B-AC0C-47D4-A106-3FBCE3A4C13F}" vid="{CE05DAFA-791E-447A-B01C-3261F4C57215}"/>
    </a:ext>
  </a:extLst>
</a:theme>
</file>

<file path=ppt/theme/theme2.xml><?xml version="1.0" encoding="utf-8"?>
<a:theme xmlns:a="http://schemas.openxmlformats.org/drawingml/2006/main" name="1_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8D12ED9B-AC0C-47D4-A106-3FBCE3A4C13F}" vid="{CE05DAFA-791E-447A-B01C-3261F4C57215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2025_2</Template>
  <TotalTime>0</TotalTime>
  <Words>2010</Words>
  <Application>Microsoft Office PowerPoint</Application>
  <PresentationFormat>Widescreen</PresentationFormat>
  <Paragraphs>284</Paragraphs>
  <Slides>26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36" baseType="lpstr">
      <vt:lpstr>ＭＳ Ｐゴシック</vt:lpstr>
      <vt:lpstr>Aptos</vt:lpstr>
      <vt:lpstr>Arial</vt:lpstr>
      <vt:lpstr>Calibri</vt:lpstr>
      <vt:lpstr>Calibri Light</vt:lpstr>
      <vt:lpstr>Times New Roman</vt:lpstr>
      <vt:lpstr>Wingdings</vt:lpstr>
      <vt:lpstr>Wingdings 3</vt:lpstr>
      <vt:lpstr>UWTSD Serif 2025_2</vt:lpstr>
      <vt:lpstr>1_UWTSD Serif 2025_2</vt:lpstr>
      <vt:lpstr>Digital Skills and Research Methods (DSR) LCHS 4007</vt:lpstr>
      <vt:lpstr>Learning outcomes</vt:lpstr>
      <vt:lpstr>Where do we get data?</vt:lpstr>
      <vt:lpstr>Examples of Primary Sources</vt:lpstr>
      <vt:lpstr>Formats of Primary Sources</vt:lpstr>
      <vt:lpstr>Using primary sources</vt:lpstr>
      <vt:lpstr>Using secondary sources</vt:lpstr>
      <vt:lpstr>Some sources of secondary data  for business</vt:lpstr>
      <vt:lpstr>What is Data Collection?</vt:lpstr>
      <vt:lpstr>Purposes of Data Collection?</vt:lpstr>
      <vt:lpstr>Methods of Collecting Primary Data</vt:lpstr>
      <vt:lpstr>Experiments</vt:lpstr>
      <vt:lpstr>Telephone Surveys</vt:lpstr>
      <vt:lpstr>Written Questionnaires and Surveys</vt:lpstr>
      <vt:lpstr>Some Uses of Questionnaires</vt:lpstr>
      <vt:lpstr>Practical Survey Example</vt:lpstr>
      <vt:lpstr>Observations</vt:lpstr>
      <vt:lpstr>Direct Observation</vt:lpstr>
      <vt:lpstr>Personal Interviews</vt:lpstr>
      <vt:lpstr>Methods of Collecting Secondary Data</vt:lpstr>
      <vt:lpstr>Which Method to Use?</vt:lpstr>
      <vt:lpstr>Examples</vt:lpstr>
      <vt:lpstr>Healthcare Sector Examples</vt:lpstr>
      <vt:lpstr>Group Activity - Research Topic</vt:lpstr>
      <vt:lpstr>Sources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1</cp:revision>
  <dcterms:created xsi:type="dcterms:W3CDTF">2025-07-24T00:46:57Z</dcterms:created>
  <dcterms:modified xsi:type="dcterms:W3CDTF">2025-07-31T20:21:43Z</dcterms:modified>
</cp:coreProperties>
</file>