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notesMasterIdLst>
    <p:notesMasterId r:id="rId34"/>
  </p:notesMasterIdLst>
  <p:sldIdLst>
    <p:sldId id="257" r:id="rId2"/>
    <p:sldId id="739" r:id="rId3"/>
    <p:sldId id="308" r:id="rId4"/>
    <p:sldId id="309" r:id="rId5"/>
    <p:sldId id="724" r:id="rId6"/>
    <p:sldId id="606" r:id="rId7"/>
    <p:sldId id="736" r:id="rId8"/>
    <p:sldId id="310" r:id="rId9"/>
    <p:sldId id="737" r:id="rId10"/>
    <p:sldId id="738" r:id="rId11"/>
    <p:sldId id="488" r:id="rId12"/>
    <p:sldId id="751" r:id="rId13"/>
    <p:sldId id="686" r:id="rId14"/>
    <p:sldId id="725" r:id="rId15"/>
    <p:sldId id="726" r:id="rId16"/>
    <p:sldId id="675" r:id="rId17"/>
    <p:sldId id="682" r:id="rId18"/>
    <p:sldId id="716" r:id="rId19"/>
    <p:sldId id="727" r:id="rId20"/>
    <p:sldId id="729" r:id="rId21"/>
    <p:sldId id="746" r:id="rId22"/>
    <p:sldId id="741" r:id="rId23"/>
    <p:sldId id="745" r:id="rId24"/>
    <p:sldId id="748" r:id="rId25"/>
    <p:sldId id="747" r:id="rId26"/>
    <p:sldId id="749" r:id="rId27"/>
    <p:sldId id="742" r:id="rId28"/>
    <p:sldId id="743" r:id="rId29"/>
    <p:sldId id="744" r:id="rId30"/>
    <p:sldId id="307" r:id="rId31"/>
    <p:sldId id="740" r:id="rId32"/>
    <p:sldId id="31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81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63E45B-1E35-450E-ADC1-522BBD204D95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</dgm:pt>
    <dgm:pt modelId="{CD7C72D4-9130-4DA3-891A-68BEEEEBA5F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gm:t>
    </dgm:pt>
    <dgm:pt modelId="{029A8357-8667-49D3-857E-225D6526795A}" type="parTrans" cxnId="{5D344902-D93F-4D50-ACC8-95EAE891DDB4}">
      <dgm:prSet/>
      <dgm:spPr/>
      <dgm:t>
        <a:bodyPr/>
        <a:lstStyle/>
        <a:p>
          <a:endParaRPr lang="en-GB"/>
        </a:p>
      </dgm:t>
    </dgm:pt>
    <dgm:pt modelId="{C4F880BF-F49D-4331-9364-2197ECE24298}" type="sibTrans" cxnId="{5D344902-D93F-4D50-ACC8-95EAE891DDB4}">
      <dgm:prSet/>
      <dgm:spPr/>
      <dgm:t>
        <a:bodyPr/>
        <a:lstStyle/>
        <a:p>
          <a:endParaRPr lang="en-GB"/>
        </a:p>
      </dgm:t>
    </dgm:pt>
    <dgm:pt modelId="{30710D5D-BD8C-4E99-8E13-F923B9322D2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gm:t>
    </dgm:pt>
    <dgm:pt modelId="{5288B031-C8E3-4E74-BE71-2C904DA163CF}" type="parTrans" cxnId="{99D0D1D5-5798-4498-93C2-AA8CEC499233}">
      <dgm:prSet/>
      <dgm:spPr/>
      <dgm:t>
        <a:bodyPr/>
        <a:lstStyle/>
        <a:p>
          <a:endParaRPr lang="en-GB"/>
        </a:p>
      </dgm:t>
    </dgm:pt>
    <dgm:pt modelId="{1FE84705-1168-4BA0-AD4A-215235E969E8}" type="sibTrans" cxnId="{99D0D1D5-5798-4498-93C2-AA8CEC499233}">
      <dgm:prSet/>
      <dgm:spPr/>
      <dgm:t>
        <a:bodyPr/>
        <a:lstStyle/>
        <a:p>
          <a:endParaRPr lang="en-GB"/>
        </a:p>
      </dgm:t>
    </dgm:pt>
    <dgm:pt modelId="{94F25C56-D6BE-4655-8FBA-CEFF672F666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b="0" i="0" u="none" strike="noStrike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gm:t>
    </dgm:pt>
    <dgm:pt modelId="{4D6B0C41-1AEE-4A73-8198-783D6D50797C}" type="parTrans" cxnId="{04DE8511-A23F-49BA-9268-32E9C92DD5B0}">
      <dgm:prSet/>
      <dgm:spPr/>
      <dgm:t>
        <a:bodyPr/>
        <a:lstStyle/>
        <a:p>
          <a:endParaRPr lang="en-GB"/>
        </a:p>
      </dgm:t>
    </dgm:pt>
    <dgm:pt modelId="{57D2DFE6-A783-4774-BCDD-9826870D1CD7}" type="sibTrans" cxnId="{04DE8511-A23F-49BA-9268-32E9C92DD5B0}">
      <dgm:prSet/>
      <dgm:spPr/>
      <dgm:t>
        <a:bodyPr/>
        <a:lstStyle/>
        <a:p>
          <a:endParaRPr lang="en-GB"/>
        </a:p>
      </dgm:t>
    </dgm:pt>
    <dgm:pt modelId="{F5C9B53B-9848-4D51-B2FB-469EE59BC20B}" type="pres">
      <dgm:prSet presAssocID="{2063E45B-1E35-450E-ADC1-522BBD204D95}" presName="cycle" presStyleCnt="0">
        <dgm:presLayoutVars>
          <dgm:dir/>
          <dgm:resizeHandles val="exact"/>
        </dgm:presLayoutVars>
      </dgm:prSet>
      <dgm:spPr/>
    </dgm:pt>
    <dgm:pt modelId="{AA1F3EE7-864C-482E-9BBE-1D8F10552D45}" type="pres">
      <dgm:prSet presAssocID="{CD7C72D4-9130-4DA3-891A-68BEEEEBA5F3}" presName="dummy" presStyleCnt="0"/>
      <dgm:spPr/>
    </dgm:pt>
    <dgm:pt modelId="{732D2A62-315B-468F-8623-6A7FA9CD68CF}" type="pres">
      <dgm:prSet presAssocID="{CD7C72D4-9130-4DA3-891A-68BEEEEBA5F3}" presName="node" presStyleLbl="revTx" presStyleIdx="0" presStyleCnt="3">
        <dgm:presLayoutVars>
          <dgm:bulletEnabled val="1"/>
        </dgm:presLayoutVars>
      </dgm:prSet>
      <dgm:spPr/>
    </dgm:pt>
    <dgm:pt modelId="{BAC0FA43-FEBA-4938-8D7B-CAA2323CC1CD}" type="pres">
      <dgm:prSet presAssocID="{C4F880BF-F49D-4331-9364-2197ECE24298}" presName="sibTrans" presStyleLbl="node1" presStyleIdx="0" presStyleCnt="3"/>
      <dgm:spPr/>
    </dgm:pt>
    <dgm:pt modelId="{0B9FBFF7-5BDD-4710-83C3-83FBE76C2C9F}" type="pres">
      <dgm:prSet presAssocID="{30710D5D-BD8C-4E99-8E13-F923B9322D27}" presName="dummy" presStyleCnt="0"/>
      <dgm:spPr/>
    </dgm:pt>
    <dgm:pt modelId="{2C40639D-6134-4EBB-A9AA-EE077FF3200C}" type="pres">
      <dgm:prSet presAssocID="{30710D5D-BD8C-4E99-8E13-F923B9322D27}" presName="node" presStyleLbl="revTx" presStyleIdx="1" presStyleCnt="3">
        <dgm:presLayoutVars>
          <dgm:bulletEnabled val="1"/>
        </dgm:presLayoutVars>
      </dgm:prSet>
      <dgm:spPr/>
    </dgm:pt>
    <dgm:pt modelId="{BB625A4C-EDE2-48C3-9E53-1BDDAA2644AB}" type="pres">
      <dgm:prSet presAssocID="{1FE84705-1168-4BA0-AD4A-215235E969E8}" presName="sibTrans" presStyleLbl="node1" presStyleIdx="1" presStyleCnt="3"/>
      <dgm:spPr/>
    </dgm:pt>
    <dgm:pt modelId="{19073BCF-E6E0-4390-88D3-9CA30BC73171}" type="pres">
      <dgm:prSet presAssocID="{94F25C56-D6BE-4655-8FBA-CEFF672F6664}" presName="dummy" presStyleCnt="0"/>
      <dgm:spPr/>
    </dgm:pt>
    <dgm:pt modelId="{6E8A9864-045E-45C0-9803-4436D315DF5A}" type="pres">
      <dgm:prSet presAssocID="{94F25C56-D6BE-4655-8FBA-CEFF672F6664}" presName="node" presStyleLbl="revTx" presStyleIdx="2" presStyleCnt="3">
        <dgm:presLayoutVars>
          <dgm:bulletEnabled val="1"/>
        </dgm:presLayoutVars>
      </dgm:prSet>
      <dgm:spPr/>
    </dgm:pt>
    <dgm:pt modelId="{BB16F0E0-F49F-4885-A0A2-4A41301FCC6D}" type="pres">
      <dgm:prSet presAssocID="{57D2DFE6-A783-4774-BCDD-9826870D1CD7}" presName="sibTrans" presStyleLbl="node1" presStyleIdx="2" presStyleCnt="3"/>
      <dgm:spPr/>
    </dgm:pt>
  </dgm:ptLst>
  <dgm:cxnLst>
    <dgm:cxn modelId="{5D344902-D93F-4D50-ACC8-95EAE891DDB4}" srcId="{2063E45B-1E35-450E-ADC1-522BBD204D95}" destId="{CD7C72D4-9130-4DA3-891A-68BEEEEBA5F3}" srcOrd="0" destOrd="0" parTransId="{029A8357-8667-49D3-857E-225D6526795A}" sibTransId="{C4F880BF-F49D-4331-9364-2197ECE24298}"/>
    <dgm:cxn modelId="{04DE8511-A23F-49BA-9268-32E9C92DD5B0}" srcId="{2063E45B-1E35-450E-ADC1-522BBD204D95}" destId="{94F25C56-D6BE-4655-8FBA-CEFF672F6664}" srcOrd="2" destOrd="0" parTransId="{4D6B0C41-1AEE-4A73-8198-783D6D50797C}" sibTransId="{57D2DFE6-A783-4774-BCDD-9826870D1CD7}"/>
    <dgm:cxn modelId="{88A83326-2DD7-44D9-8DD1-1650FF1D0AF4}" type="presOf" srcId="{1FE84705-1168-4BA0-AD4A-215235E969E8}" destId="{BB625A4C-EDE2-48C3-9E53-1BDDAA2644AB}" srcOrd="0" destOrd="0" presId="urn:microsoft.com/office/officeart/2005/8/layout/cycle1"/>
    <dgm:cxn modelId="{22780F47-A915-4BD2-B274-1E95BD29590D}" type="presOf" srcId="{CD7C72D4-9130-4DA3-891A-68BEEEEBA5F3}" destId="{732D2A62-315B-468F-8623-6A7FA9CD68CF}" srcOrd="0" destOrd="0" presId="urn:microsoft.com/office/officeart/2005/8/layout/cycle1"/>
    <dgm:cxn modelId="{B4EEC354-308D-4DD1-BE1C-B1F4F0BAB8FA}" type="presOf" srcId="{2063E45B-1E35-450E-ADC1-522BBD204D95}" destId="{F5C9B53B-9848-4D51-B2FB-469EE59BC20B}" srcOrd="0" destOrd="0" presId="urn:microsoft.com/office/officeart/2005/8/layout/cycle1"/>
    <dgm:cxn modelId="{203D1887-9ED2-4CD5-9ED1-E411EC8B819E}" type="presOf" srcId="{C4F880BF-F49D-4331-9364-2197ECE24298}" destId="{BAC0FA43-FEBA-4938-8D7B-CAA2323CC1CD}" srcOrd="0" destOrd="0" presId="urn:microsoft.com/office/officeart/2005/8/layout/cycle1"/>
    <dgm:cxn modelId="{294835AD-6123-4310-B4AF-D43E26D9185E}" type="presOf" srcId="{94F25C56-D6BE-4655-8FBA-CEFF672F6664}" destId="{6E8A9864-045E-45C0-9803-4436D315DF5A}" srcOrd="0" destOrd="0" presId="urn:microsoft.com/office/officeart/2005/8/layout/cycle1"/>
    <dgm:cxn modelId="{45658FCD-2B5A-43CC-B18A-0B432F415BA1}" type="presOf" srcId="{57D2DFE6-A783-4774-BCDD-9826870D1CD7}" destId="{BB16F0E0-F49F-4885-A0A2-4A41301FCC6D}" srcOrd="0" destOrd="0" presId="urn:microsoft.com/office/officeart/2005/8/layout/cycle1"/>
    <dgm:cxn modelId="{99D0D1D5-5798-4498-93C2-AA8CEC499233}" srcId="{2063E45B-1E35-450E-ADC1-522BBD204D95}" destId="{30710D5D-BD8C-4E99-8E13-F923B9322D27}" srcOrd="1" destOrd="0" parTransId="{5288B031-C8E3-4E74-BE71-2C904DA163CF}" sibTransId="{1FE84705-1168-4BA0-AD4A-215235E969E8}"/>
    <dgm:cxn modelId="{6F73A3FA-918F-4641-9DD6-609A3C9E0E65}" type="presOf" srcId="{30710D5D-BD8C-4E99-8E13-F923B9322D27}" destId="{2C40639D-6134-4EBB-A9AA-EE077FF3200C}" srcOrd="0" destOrd="0" presId="urn:microsoft.com/office/officeart/2005/8/layout/cycle1"/>
    <dgm:cxn modelId="{FDCDB12B-3144-46EA-BD99-2DAA69FE27BF}" type="presParOf" srcId="{F5C9B53B-9848-4D51-B2FB-469EE59BC20B}" destId="{AA1F3EE7-864C-482E-9BBE-1D8F10552D45}" srcOrd="0" destOrd="0" presId="urn:microsoft.com/office/officeart/2005/8/layout/cycle1"/>
    <dgm:cxn modelId="{2470EC6F-6584-44F1-9215-4F83C0C8B730}" type="presParOf" srcId="{F5C9B53B-9848-4D51-B2FB-469EE59BC20B}" destId="{732D2A62-315B-468F-8623-6A7FA9CD68CF}" srcOrd="1" destOrd="0" presId="urn:microsoft.com/office/officeart/2005/8/layout/cycle1"/>
    <dgm:cxn modelId="{D4E6FAB7-6D40-4BDB-A7CB-79866F13BD8B}" type="presParOf" srcId="{F5C9B53B-9848-4D51-B2FB-469EE59BC20B}" destId="{BAC0FA43-FEBA-4938-8D7B-CAA2323CC1CD}" srcOrd="2" destOrd="0" presId="urn:microsoft.com/office/officeart/2005/8/layout/cycle1"/>
    <dgm:cxn modelId="{C3323111-E224-4948-A588-2887F3819AC7}" type="presParOf" srcId="{F5C9B53B-9848-4D51-B2FB-469EE59BC20B}" destId="{0B9FBFF7-5BDD-4710-83C3-83FBE76C2C9F}" srcOrd="3" destOrd="0" presId="urn:microsoft.com/office/officeart/2005/8/layout/cycle1"/>
    <dgm:cxn modelId="{B52678CA-1949-4AF7-AA95-37C95A7385DE}" type="presParOf" srcId="{F5C9B53B-9848-4D51-B2FB-469EE59BC20B}" destId="{2C40639D-6134-4EBB-A9AA-EE077FF3200C}" srcOrd="4" destOrd="0" presId="urn:microsoft.com/office/officeart/2005/8/layout/cycle1"/>
    <dgm:cxn modelId="{B6E44339-BA9C-40F6-9656-96647B40518E}" type="presParOf" srcId="{F5C9B53B-9848-4D51-B2FB-469EE59BC20B}" destId="{BB625A4C-EDE2-48C3-9E53-1BDDAA2644AB}" srcOrd="5" destOrd="0" presId="urn:microsoft.com/office/officeart/2005/8/layout/cycle1"/>
    <dgm:cxn modelId="{C8CA0744-0CA8-4643-8CBC-4014FC4E5028}" type="presParOf" srcId="{F5C9B53B-9848-4D51-B2FB-469EE59BC20B}" destId="{19073BCF-E6E0-4390-88D3-9CA30BC73171}" srcOrd="6" destOrd="0" presId="urn:microsoft.com/office/officeart/2005/8/layout/cycle1"/>
    <dgm:cxn modelId="{36386D53-726E-42DF-9DB8-73A90F9B34BA}" type="presParOf" srcId="{F5C9B53B-9848-4D51-B2FB-469EE59BC20B}" destId="{6E8A9864-045E-45C0-9803-4436D315DF5A}" srcOrd="7" destOrd="0" presId="urn:microsoft.com/office/officeart/2005/8/layout/cycle1"/>
    <dgm:cxn modelId="{BDB10110-43C8-45DE-B531-9204EB643B27}" type="presParOf" srcId="{F5C9B53B-9848-4D51-B2FB-469EE59BC20B}" destId="{BB16F0E0-F49F-4885-A0A2-4A41301FCC6D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D2A62-315B-468F-8623-6A7FA9CD68CF}">
      <dsp:nvSpPr>
        <dsp:cNvPr id="0" name=""/>
        <dsp:cNvSpPr/>
      </dsp:nvSpPr>
      <dsp:spPr>
        <a:xfrm>
          <a:off x="1049560" y="86025"/>
          <a:ext cx="437750" cy="43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sz="2500" b="0" i="0" u="none" strike="noStrike" kern="1200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sp:txBody>
      <dsp:txXfrm>
        <a:off x="1049560" y="86025"/>
        <a:ext cx="437750" cy="437750"/>
      </dsp:txXfrm>
    </dsp:sp>
    <dsp:sp modelId="{BAC0FA43-FEBA-4938-8D7B-CAA2323CC1CD}">
      <dsp:nvSpPr>
        <dsp:cNvPr id="0" name=""/>
        <dsp:cNvSpPr/>
      </dsp:nvSpPr>
      <dsp:spPr>
        <a:xfrm>
          <a:off x="382334" y="-226"/>
          <a:ext cx="1035555" cy="1035555"/>
        </a:xfrm>
        <a:prstGeom prst="circularArrow">
          <a:avLst>
            <a:gd name="adj1" fmla="val 8243"/>
            <a:gd name="adj2" fmla="val 575655"/>
            <a:gd name="adj3" fmla="val 2965970"/>
            <a:gd name="adj4" fmla="val 50306"/>
            <a:gd name="adj5" fmla="val 961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0639D-6134-4EBB-A9AA-EE077FF3200C}">
      <dsp:nvSpPr>
        <dsp:cNvPr id="0" name=""/>
        <dsp:cNvSpPr/>
      </dsp:nvSpPr>
      <dsp:spPr>
        <a:xfrm>
          <a:off x="681237" y="723979"/>
          <a:ext cx="437750" cy="43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sz="2500" b="0" i="0" u="none" strike="noStrike" kern="1200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sp:txBody>
      <dsp:txXfrm>
        <a:off x="681237" y="723979"/>
        <a:ext cx="437750" cy="437750"/>
      </dsp:txXfrm>
    </dsp:sp>
    <dsp:sp modelId="{BB625A4C-EDE2-48C3-9E53-1BDDAA2644AB}">
      <dsp:nvSpPr>
        <dsp:cNvPr id="0" name=""/>
        <dsp:cNvSpPr/>
      </dsp:nvSpPr>
      <dsp:spPr>
        <a:xfrm>
          <a:off x="382334" y="-226"/>
          <a:ext cx="1035555" cy="1035555"/>
        </a:xfrm>
        <a:prstGeom prst="circularArrow">
          <a:avLst>
            <a:gd name="adj1" fmla="val 8243"/>
            <a:gd name="adj2" fmla="val 575655"/>
            <a:gd name="adj3" fmla="val 10174039"/>
            <a:gd name="adj4" fmla="val 7258375"/>
            <a:gd name="adj5" fmla="val 961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A9864-045E-45C0-9803-4436D315DF5A}">
      <dsp:nvSpPr>
        <dsp:cNvPr id="0" name=""/>
        <dsp:cNvSpPr/>
      </dsp:nvSpPr>
      <dsp:spPr>
        <a:xfrm>
          <a:off x="312914" y="86025"/>
          <a:ext cx="437750" cy="43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US" altLang="en-US" sz="2500" b="0" i="0" u="none" strike="noStrike" kern="1200" cap="none" normalizeH="0" baseline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C0C0C0"/>
              </a:outerShdw>
            </a:effectLst>
            <a:latin typeface="Times New Roman" panose="02020603050405020304" pitchFamily="18" charset="0"/>
            <a:cs typeface="Arial" panose="020B0604020202020204" pitchFamily="34" charset="0"/>
          </a:endParaRPr>
        </a:p>
      </dsp:txBody>
      <dsp:txXfrm>
        <a:off x="312914" y="86025"/>
        <a:ext cx="437750" cy="437750"/>
      </dsp:txXfrm>
    </dsp:sp>
    <dsp:sp modelId="{BB16F0E0-F49F-4885-A0A2-4A41301FCC6D}">
      <dsp:nvSpPr>
        <dsp:cNvPr id="0" name=""/>
        <dsp:cNvSpPr/>
      </dsp:nvSpPr>
      <dsp:spPr>
        <a:xfrm>
          <a:off x="382334" y="-226"/>
          <a:ext cx="1035555" cy="1035555"/>
        </a:xfrm>
        <a:prstGeom prst="circularArrow">
          <a:avLst>
            <a:gd name="adj1" fmla="val 8243"/>
            <a:gd name="adj2" fmla="val 575655"/>
            <a:gd name="adj3" fmla="val 16858696"/>
            <a:gd name="adj4" fmla="val 14965649"/>
            <a:gd name="adj5" fmla="val 961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00211D-93DD-403A-82A2-5C18C755AB42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C9A45-E93D-4ABB-9E32-EB47B721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252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9F83A164-1975-40BC-A6EF-0A31E3D1C2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4588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1788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8988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61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33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305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7788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E0D2E26-BD8A-4A52-AFFF-616EE32B4FBB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FE04EA74-64A2-4E91-BBC9-0DFEE2DFC7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A32AA2E7-01CE-423C-A715-1132D8A5E6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It captures the concept that adolescence begins with the physical/biological changes related to puberty but it ends in the domain of social roles.  </a:t>
            </a:r>
          </a:p>
          <a:p>
            <a:pPr eaLnBrk="1" hangingPunct="1"/>
            <a:r>
              <a:rPr lang="en-GB" altLang="en-US"/>
              <a:t>It cannot be understood solely on the basis of physical change</a:t>
            </a:r>
          </a:p>
          <a:p>
            <a:pPr eaLnBrk="1" hangingPunct="1"/>
            <a:r>
              <a:rPr lang="en-GB" altLang="en-US"/>
              <a:t>Adolescence involves transition in social roles (from child to adult) interposed with a multitude of pubertal changes in the body and brain.  Thus any view of adolescence must be understood at the level of interaction between biological, behavioural and social domains.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4M6NoFM2RI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us.sagepub.com/sites/default/files/upm-binaries/66923_Sapin___Essential_Skills_for_Youth_Work_Practice.pdf" TargetMode="External"/><Relationship Id="rId2" Type="http://schemas.openxmlformats.org/officeDocument/2006/relationships/hyperlink" Target="https://www.hopkinsmedicine.org/health/wellness-and-prevention/the-growing-child-adolescent-13-to-18-years#:~:text=Adolescence%20is%20a%20time%20for,visible%20at%20the%20same%20tim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wvys.org.uk/wp-content/uploads/2014/06/HB-Equaliti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639097"/>
            <a:ext cx="10838221" cy="3686015"/>
          </a:xfrm>
        </p:spPr>
        <p:txBody>
          <a:bodyPr>
            <a:normAutofit/>
          </a:bodyPr>
          <a:lstStyle/>
          <a:p>
            <a:r>
              <a:rPr lang="en-US" sz="7200" dirty="0">
                <a:solidFill>
                  <a:schemeClr val="bg1"/>
                </a:solidFill>
              </a:rPr>
              <a:t>ECYW6003</a:t>
            </a:r>
            <a:br>
              <a:rPr lang="en-US" sz="7200" dirty="0">
                <a:solidFill>
                  <a:schemeClr val="bg1"/>
                </a:solidFill>
              </a:rPr>
            </a:br>
            <a:r>
              <a:rPr lang="en-US" sz="7200" dirty="0">
                <a:solidFill>
                  <a:schemeClr val="bg1"/>
                </a:solidFill>
              </a:rPr>
              <a:t>Young People in Focus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881" y="4672739"/>
            <a:ext cx="10838220" cy="1021498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Katie Gardner</a:t>
            </a:r>
          </a:p>
          <a:p>
            <a:r>
              <a:rPr lang="en-US" dirty="0">
                <a:solidFill>
                  <a:schemeClr val="bg1"/>
                </a:solidFill>
              </a:rPr>
              <a:t>Lecture 9</a:t>
            </a:r>
            <a:endParaRPr lang="en-US" sz="2400" dirty="0">
              <a:solidFill>
                <a:schemeClr val="bg1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E4BAD-765A-47AE-923D-5CDF5F9DA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Todays lecture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A7ECA-644C-4022-8CA0-8BDA99FDC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Adolescence</a:t>
            </a:r>
          </a:p>
          <a:p>
            <a:r>
              <a:rPr lang="en-GB" dirty="0">
                <a:solidFill>
                  <a:schemeClr val="bg1"/>
                </a:solidFill>
              </a:rPr>
              <a:t>Inclusion</a:t>
            </a:r>
          </a:p>
          <a:p>
            <a:r>
              <a:rPr lang="en-GB" dirty="0">
                <a:solidFill>
                  <a:schemeClr val="bg1"/>
                </a:solidFill>
              </a:rPr>
              <a:t>Anti-oppressive practice</a:t>
            </a:r>
          </a:p>
          <a:p>
            <a:r>
              <a:rPr lang="en-GB" dirty="0">
                <a:solidFill>
                  <a:schemeClr val="bg1"/>
                </a:solidFill>
              </a:rPr>
              <a:t>assessment</a:t>
            </a:r>
          </a:p>
        </p:txBody>
      </p:sp>
    </p:spTree>
    <p:extLst>
      <p:ext uri="{BB962C8B-B14F-4D97-AF65-F5344CB8AC3E}">
        <p14:creationId xmlns:p14="http://schemas.microsoft.com/office/powerpoint/2010/main" val="3331336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2079C-3F5B-475F-B50A-892182823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adolescence?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87941-176B-4F4E-8814-76BA17470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In 3 groups can you come up with a definition of adolescence?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What happens for young people during adolescence?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10 minutes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Feedback </a:t>
            </a:r>
          </a:p>
        </p:txBody>
      </p:sp>
    </p:spTree>
    <p:extLst>
      <p:ext uri="{BB962C8B-B14F-4D97-AF65-F5344CB8AC3E}">
        <p14:creationId xmlns:p14="http://schemas.microsoft.com/office/powerpoint/2010/main" val="1807224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DC7E-7DEC-4B60-BA57-63F3C515B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Adolescence is…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6A3B3-15A5-4E7E-83E6-4B772FE10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chemeClr val="bg1"/>
                </a:solidFill>
                <a:effectLst/>
              </a:rPr>
              <a:t>Adolescence, </a:t>
            </a:r>
            <a:r>
              <a:rPr lang="en-GB" sz="2400" b="0" i="0" dirty="0">
                <a:solidFill>
                  <a:schemeClr val="bg1"/>
                </a:solidFill>
                <a:effectLst/>
              </a:rPr>
              <a:t>transitional phase of growth and development between childhood and adulthood.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The World Health Organization (WHO) defines an</a:t>
            </a:r>
            <a:r>
              <a:rPr lang="en-GB" sz="2400" b="1" i="0" dirty="0">
                <a:solidFill>
                  <a:schemeClr val="bg1"/>
                </a:solidFill>
                <a:effectLst/>
              </a:rPr>
              <a:t> </a:t>
            </a:r>
            <a:r>
              <a:rPr lang="en-GB" sz="2400" i="0" dirty="0">
                <a:solidFill>
                  <a:schemeClr val="bg1"/>
                </a:solidFill>
                <a:effectLst/>
              </a:rPr>
              <a:t>adolescent</a:t>
            </a:r>
            <a:r>
              <a:rPr lang="en-GB" sz="2400" b="1" i="0" dirty="0">
                <a:solidFill>
                  <a:schemeClr val="bg1"/>
                </a:solidFill>
                <a:effectLst/>
              </a:rPr>
              <a:t> </a:t>
            </a:r>
            <a:r>
              <a:rPr lang="en-GB" sz="2400" b="0" i="0" dirty="0">
                <a:solidFill>
                  <a:schemeClr val="bg1"/>
                </a:solidFill>
                <a:effectLst/>
              </a:rPr>
              <a:t>as any person between ages 10 and 19.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chemeClr val="bg1"/>
                </a:solidFill>
                <a:effectLst/>
              </a:rPr>
              <a:t>This age range falls within WHO's definition of young people, which refers to individuals between ages 10 and 24.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750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1647A-B13E-449B-A30E-265F6C961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A82D7-4BCC-471F-93CB-FB3CAF84A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Defined in different ways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Not just puberty – its more than this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Adolescence is the transition from childhood to adulthood. 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Its when young people move from dependence to independence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Starts at different times for different young people but generally understood between 10-20</a:t>
            </a:r>
          </a:p>
          <a:p>
            <a:pPr eaLnBrk="1" hangingPunct="1">
              <a:buClrTx/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Adolescence is a transitional process not a stage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Dahl (2006) describes it as that “awkward period between sexual maturation and the attainment of adult roles and responsibilities”</a:t>
            </a:r>
            <a:endParaRPr lang="en-GB" altLang="en-US" sz="20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777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2">
            <a:extLst>
              <a:ext uri="{FF2B5EF4-FFF2-40B4-BE49-F238E27FC236}">
                <a16:creationId xmlns:a16="http://schemas.microsoft.com/office/drawing/2014/main" id="{D3E38A2F-8A3A-4F16-99C0-6E3D66CCCE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9" y="1628776"/>
            <a:ext cx="77882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006699"/>
              </a:buClr>
              <a:buSzTx/>
              <a:buFont typeface="Wingdings" panose="05000000000000000000" pitchFamily="2" charset="2"/>
              <a:buChar char="§"/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0420" name="Text Box 4">
            <a:extLst>
              <a:ext uri="{FF2B5EF4-FFF2-40B4-BE49-F238E27FC236}">
                <a16:creationId xmlns:a16="http://schemas.microsoft.com/office/drawing/2014/main" id="{6BE9B874-0D61-4A59-B57C-203387A84C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600" y="3224123"/>
            <a:ext cx="324008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/ biological changes related to puberty</a:t>
            </a:r>
          </a:p>
        </p:txBody>
      </p:sp>
      <p:sp>
        <p:nvSpPr>
          <p:cNvPr id="700421" name="Text Box 5">
            <a:extLst>
              <a:ext uri="{FF2B5EF4-FFF2-40B4-BE49-F238E27FC236}">
                <a16:creationId xmlns:a16="http://schemas.microsoft.com/office/drawing/2014/main" id="{AD16B719-F618-4670-8404-A130B63DD5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6044" y="3300839"/>
            <a:ext cx="3097213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Domain of social roles</a:t>
            </a:r>
          </a:p>
        </p:txBody>
      </p:sp>
      <p:sp>
        <p:nvSpPr>
          <p:cNvPr id="700422" name="Text Box 6">
            <a:extLst>
              <a:ext uri="{FF2B5EF4-FFF2-40B4-BE49-F238E27FC236}">
                <a16:creationId xmlns:a16="http://schemas.microsoft.com/office/drawing/2014/main" id="{FBA5BFD2-9CE2-425D-8C1E-99EF8AE9D8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600" y="1628776"/>
            <a:ext cx="2736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Begins</a:t>
            </a:r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44F74C31-FDB6-41DD-B626-9C616EE8AE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4064" y="3644901"/>
            <a:ext cx="21605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0424" name="Text Box 8">
            <a:extLst>
              <a:ext uri="{FF2B5EF4-FFF2-40B4-BE49-F238E27FC236}">
                <a16:creationId xmlns:a16="http://schemas.microsoft.com/office/drawing/2014/main" id="{CC50A48C-CC44-4C83-9868-8B130017D8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55682" y="1522200"/>
            <a:ext cx="30972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Ends</a:t>
            </a:r>
          </a:p>
        </p:txBody>
      </p:sp>
      <p:sp>
        <p:nvSpPr>
          <p:cNvPr id="700425" name="AutoShape 9">
            <a:extLst>
              <a:ext uri="{FF2B5EF4-FFF2-40B4-BE49-F238E27FC236}">
                <a16:creationId xmlns:a16="http://schemas.microsoft.com/office/drawing/2014/main" id="{088E643F-291A-4D15-89DA-1C94729730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5843" y="2479586"/>
            <a:ext cx="5040313" cy="287337"/>
          </a:xfrm>
          <a:prstGeom prst="rightArrow">
            <a:avLst>
              <a:gd name="adj1" fmla="val 50000"/>
              <a:gd name="adj2" fmla="val 58364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0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0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00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00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00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00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00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00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00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00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0420" grpId="0"/>
      <p:bldP spid="700421" grpId="0"/>
      <p:bldP spid="700422" grpId="0"/>
      <p:bldP spid="700424" grpId="0"/>
      <p:bldP spid="7004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4D752-EB04-445E-B586-923D0A531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happens in adolescence?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78885-AC90-4DE4-A6E8-833D4182F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Adolescence brings many changes, not only physically, but also mentally and socially.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Want independence from parents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Peer influence and acceptance becomes very important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Romantic and sexual relationships become important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Young people experience being in love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Some may have long-term commitment in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Adolescents increase their ability to think abstractly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524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03422-E7F2-49D7-8C1D-19089888B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31B04-3D33-4AAF-8433-25064D97F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Start to be able to make plans and set long-term goals.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Each child may progress at a different rate and may have a different view of the world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Develops the ability to think abstractly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Is concerned with philosophy, politics, and social issues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Thinks long-term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Sets goals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noto_sansregular"/>
              </a:rPr>
              <a:t>Compares one's self to one's peers of the abilities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602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E6199-F2E3-498D-B848-118BB34F5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E76C1-D792-425D-9024-5A03F5DD4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Establish their sexual identity and orientation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Establish autonomy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Preparation to living independently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Develop their moral code and where they stand in the 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Establish or re-establish peer relationships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Establish intimate relationships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Process of fine tuning brain developments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Adolescence and young adulthood is a time of great potential for change and development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050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AD561-D6A9-4A53-80E5-728478B42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General Changes in adolescence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ABA31-7589-4EFC-971A-9ACD012AD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Sleep pattern changes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Eating habits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Desire to be with friends over family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Resistance and fight against authority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Risk taking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Irritable in nature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Increase in conflict with family members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356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4" name="Text Box 4">
            <a:extLst>
              <a:ext uri="{FF2B5EF4-FFF2-40B4-BE49-F238E27FC236}">
                <a16:creationId xmlns:a16="http://schemas.microsoft.com/office/drawing/2014/main" id="{08E3E0B1-084C-411F-AC3C-742ECAFD43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1" y="620713"/>
            <a:ext cx="69119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76805" name="Oval 5">
            <a:extLst>
              <a:ext uri="{FF2B5EF4-FFF2-40B4-BE49-F238E27FC236}">
                <a16:creationId xmlns:a16="http://schemas.microsoft.com/office/drawing/2014/main" id="{2BA166D1-3A76-4BB2-A7D7-4F0276D06F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7274" y="674650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6" name="Oval 6">
            <a:extLst>
              <a:ext uri="{FF2B5EF4-FFF2-40B4-BE49-F238E27FC236}">
                <a16:creationId xmlns:a16="http://schemas.microsoft.com/office/drawing/2014/main" id="{4106CAF0-6285-42F3-8E77-D33BA47DDF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76517" y="775494"/>
            <a:ext cx="1871663" cy="9144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7" name="Oval 7">
            <a:extLst>
              <a:ext uri="{FF2B5EF4-FFF2-40B4-BE49-F238E27FC236}">
                <a16:creationId xmlns:a16="http://schemas.microsoft.com/office/drawing/2014/main" id="{EB543E98-25E3-4960-96D4-C4A8A703B4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3667124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8" name="Oval 8">
            <a:extLst>
              <a:ext uri="{FF2B5EF4-FFF2-40B4-BE49-F238E27FC236}">
                <a16:creationId xmlns:a16="http://schemas.microsoft.com/office/drawing/2014/main" id="{577D0BBD-1972-45AD-8985-AFE462610F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06772" y="3404149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09" name="Oval 9">
            <a:extLst>
              <a:ext uri="{FF2B5EF4-FFF2-40B4-BE49-F238E27FC236}">
                <a16:creationId xmlns:a16="http://schemas.microsoft.com/office/drawing/2014/main" id="{740F13A0-12B7-42BB-BE0D-BCA393EAFC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64088" y="325438"/>
            <a:ext cx="1943100" cy="1152525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10" name="Text Box 10">
            <a:extLst>
              <a:ext uri="{FF2B5EF4-FFF2-40B4-BE49-F238E27FC236}">
                <a16:creationId xmlns:a16="http://schemas.microsoft.com/office/drawing/2014/main" id="{3BF3A4ED-87B5-402D-B204-017A8187D6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342" y="3980412"/>
            <a:ext cx="1584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Sexual Maturation</a:t>
            </a:r>
          </a:p>
        </p:txBody>
      </p:sp>
      <p:sp>
        <p:nvSpPr>
          <p:cNvPr id="76811" name="Text Box 11">
            <a:extLst>
              <a:ext uri="{FF2B5EF4-FFF2-40B4-BE49-F238E27FC236}">
                <a16:creationId xmlns:a16="http://schemas.microsoft.com/office/drawing/2014/main" id="{AD8F57D0-EB35-4627-8AAB-8FB3B9F5AC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6661" y="865558"/>
            <a:ext cx="1584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Peer Relationship</a:t>
            </a:r>
          </a:p>
        </p:txBody>
      </p:sp>
      <p:sp>
        <p:nvSpPr>
          <p:cNvPr id="76812" name="Text Box 12">
            <a:extLst>
              <a:ext uri="{FF2B5EF4-FFF2-40B4-BE49-F238E27FC236}">
                <a16:creationId xmlns:a16="http://schemas.microsoft.com/office/drawing/2014/main" id="{FE1D59B6-7E29-442F-B7E3-9069BF7B62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1425" y="591344"/>
            <a:ext cx="151288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Risk and Exploration</a:t>
            </a:r>
          </a:p>
        </p:txBody>
      </p:sp>
      <p:sp>
        <p:nvSpPr>
          <p:cNvPr id="76813" name="Text Box 13">
            <a:extLst>
              <a:ext uri="{FF2B5EF4-FFF2-40B4-BE49-F238E27FC236}">
                <a16:creationId xmlns:a16="http://schemas.microsoft.com/office/drawing/2014/main" id="{0624D9C9-D7D3-40FF-99A8-4E07DABAB9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71782" y="888207"/>
            <a:ext cx="15843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Conflict with authority</a:t>
            </a:r>
          </a:p>
        </p:txBody>
      </p:sp>
      <p:sp>
        <p:nvSpPr>
          <p:cNvPr id="76814" name="Text Box 14">
            <a:extLst>
              <a:ext uri="{FF2B5EF4-FFF2-40B4-BE49-F238E27FC236}">
                <a16:creationId xmlns:a16="http://schemas.microsoft.com/office/drawing/2014/main" id="{9553E315-BFC5-492B-BAD0-0814F5852C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65781" y="3735010"/>
            <a:ext cx="1727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Resistance to authority</a:t>
            </a:r>
          </a:p>
        </p:txBody>
      </p:sp>
      <p:sp>
        <p:nvSpPr>
          <p:cNvPr id="481295" name="Text Box 15">
            <a:extLst>
              <a:ext uri="{FF2B5EF4-FFF2-40B4-BE49-F238E27FC236}">
                <a16:creationId xmlns:a16="http://schemas.microsoft.com/office/drawing/2014/main" id="{517D08CB-97A3-47CB-A899-6E5FDCED14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5633" y="5576810"/>
            <a:ext cx="6553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INDEPENDENCE</a:t>
            </a:r>
          </a:p>
        </p:txBody>
      </p:sp>
      <p:sp>
        <p:nvSpPr>
          <p:cNvPr id="76817" name="AutoShape 17">
            <a:extLst>
              <a:ext uri="{FF2B5EF4-FFF2-40B4-BE49-F238E27FC236}">
                <a16:creationId xmlns:a16="http://schemas.microsoft.com/office/drawing/2014/main" id="{00D59776-7525-4C85-9EAB-C00037921648}"/>
              </a:ext>
            </a:extLst>
          </p:cNvPr>
          <p:cNvSpPr>
            <a:spLocks noChangeArrowheads="1"/>
          </p:cNvSpPr>
          <p:nvPr/>
        </p:nvSpPr>
        <p:spPr bwMode="auto">
          <a:xfrm rot="7280693">
            <a:off x="8333614" y="1986668"/>
            <a:ext cx="1807080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1026" name="Picture 2" descr="Image result for teenagers">
            <a:extLst>
              <a:ext uri="{FF2B5EF4-FFF2-40B4-BE49-F238E27FC236}">
                <a16:creationId xmlns:a16="http://schemas.microsoft.com/office/drawing/2014/main" id="{565F9287-DC15-4BA4-AB53-0176524EE4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996" y="1768966"/>
            <a:ext cx="4997235" cy="374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820" name="AutoShape 20">
            <a:extLst>
              <a:ext uri="{FF2B5EF4-FFF2-40B4-BE49-F238E27FC236}">
                <a16:creationId xmlns:a16="http://schemas.microsoft.com/office/drawing/2014/main" id="{5B48BFCD-A61F-464D-9411-526480E249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5456" y="1278428"/>
            <a:ext cx="504825" cy="865187"/>
          </a:xfrm>
          <a:prstGeom prst="downArrow">
            <a:avLst>
              <a:gd name="adj1" fmla="val 50000"/>
              <a:gd name="adj2" fmla="val 42846"/>
            </a:avLst>
          </a:pr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rgbClr val="6600CC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816" name="AutoShape 16">
            <a:extLst>
              <a:ext uri="{FF2B5EF4-FFF2-40B4-BE49-F238E27FC236}">
                <a16:creationId xmlns:a16="http://schemas.microsoft.com/office/drawing/2014/main" id="{16FD4271-E342-4230-8251-E6283B4D8AFE}"/>
              </a:ext>
            </a:extLst>
          </p:cNvPr>
          <p:cNvSpPr>
            <a:spLocks noChangeArrowheads="1"/>
          </p:cNvSpPr>
          <p:nvPr/>
        </p:nvSpPr>
        <p:spPr bwMode="auto">
          <a:xfrm rot="8453492">
            <a:off x="7838606" y="4298216"/>
            <a:ext cx="1728787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AutoShape 18">
            <a:extLst>
              <a:ext uri="{FF2B5EF4-FFF2-40B4-BE49-F238E27FC236}">
                <a16:creationId xmlns:a16="http://schemas.microsoft.com/office/drawing/2014/main" id="{37929743-693E-4F93-9B8F-1FDB78F76623}"/>
              </a:ext>
            </a:extLst>
          </p:cNvPr>
          <p:cNvSpPr>
            <a:spLocks noChangeArrowheads="1"/>
          </p:cNvSpPr>
          <p:nvPr/>
        </p:nvSpPr>
        <p:spPr bwMode="auto">
          <a:xfrm rot="14371360" flipH="1">
            <a:off x="1795017" y="2085759"/>
            <a:ext cx="1800225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6819" name="AutoShape 19">
            <a:extLst>
              <a:ext uri="{FF2B5EF4-FFF2-40B4-BE49-F238E27FC236}">
                <a16:creationId xmlns:a16="http://schemas.microsoft.com/office/drawing/2014/main" id="{B50CFCAE-DE94-41EC-9DB2-7321B88DB9A6}"/>
              </a:ext>
            </a:extLst>
          </p:cNvPr>
          <p:cNvSpPr>
            <a:spLocks noChangeArrowheads="1"/>
          </p:cNvSpPr>
          <p:nvPr/>
        </p:nvSpPr>
        <p:spPr bwMode="auto">
          <a:xfrm rot="13476552" flipH="1">
            <a:off x="1750330" y="4471946"/>
            <a:ext cx="1728787" cy="8636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rgbClr val="7030A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A7860-80E3-4701-9710-B1DFEA0CC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Struggles in 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0A6A8-4529-4F52-BFC0-B27752DA9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01637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 a group please discuss what do you think young people might struggle with in adolescence? 10 minutes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Sense of belonging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Conflict with parents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Risk taking behaviours, recklessness and sensation seeking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Social perceptions of young people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Mood volatility (increased negative mood and mood swings)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Conflict with friends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Some however experience few struggles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66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802" name="Rectangle 2">
            <a:extLst>
              <a:ext uri="{FF2B5EF4-FFF2-40B4-BE49-F238E27FC236}">
                <a16:creationId xmlns:a16="http://schemas.microsoft.com/office/drawing/2014/main" id="{49E9635C-358B-40AF-8571-53E46511B2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4000" dirty="0">
                <a:solidFill>
                  <a:schemeClr val="bg1"/>
                </a:solidFill>
                <a:latin typeface="+mn-lt"/>
              </a:rPr>
              <a:t>Adolescent Brain Development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C02924C5-E9E5-4E21-B4F7-12FC8BB6E85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2057400"/>
            <a:ext cx="9296400" cy="409892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bg1"/>
                </a:solidFill>
              </a:rPr>
              <a:t>Brain development now extends into the adolescent years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bg1"/>
                </a:solidFill>
              </a:rPr>
              <a:t>Most off this development occurs in the frontal lobe</a:t>
            </a:r>
          </a:p>
          <a:p>
            <a:pPr lvl="1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bg1"/>
                </a:solidFill>
              </a:rPr>
              <a:t>Executive functions</a:t>
            </a:r>
          </a:p>
          <a:p>
            <a:pPr lvl="2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bg1"/>
                </a:solidFill>
              </a:rPr>
              <a:t>Planning</a:t>
            </a:r>
          </a:p>
          <a:p>
            <a:pPr lvl="2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bg1"/>
                </a:solidFill>
              </a:rPr>
              <a:t>Reasoning</a:t>
            </a:r>
          </a:p>
          <a:p>
            <a:pPr lvl="2" eaLnBrk="1" hangingPunct="1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bg1"/>
                </a:solidFill>
              </a:rPr>
              <a:t>Impulse Control</a:t>
            </a:r>
          </a:p>
        </p:txBody>
      </p:sp>
      <p:pic>
        <p:nvPicPr>
          <p:cNvPr id="49156" name="Picture 4" descr="teenagers2">
            <a:extLst>
              <a:ext uri="{FF2B5EF4-FFF2-40B4-BE49-F238E27FC236}">
                <a16:creationId xmlns:a16="http://schemas.microsoft.com/office/drawing/2014/main" id="{F8628533-ABD5-41E1-B961-9AA21460E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5356" y="2831466"/>
            <a:ext cx="3290887" cy="364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6C9E-1690-4481-AAB2-4915D8222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  <a:latin typeface="+mn-lt"/>
              </a:rPr>
              <a:t>Overproduction and Pruning</a:t>
            </a:r>
          </a:p>
        </p:txBody>
      </p:sp>
      <p:sp>
        <p:nvSpPr>
          <p:cNvPr id="1035" name="Content Placeholder 2">
            <a:extLst>
              <a:ext uri="{FF2B5EF4-FFF2-40B4-BE49-F238E27FC236}">
                <a16:creationId xmlns:a16="http://schemas.microsoft.com/office/drawing/2014/main" id="{91A33FC5-A82A-4030-8F23-7F68CA3F333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190750"/>
            <a:ext cx="9113520" cy="396557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Brain development occurs in 2 basic stages– growth spurts/overproduction of neurons and pruning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dirty="0">
                <a:solidFill>
                  <a:schemeClr val="bg1"/>
                </a:solidFill>
              </a:rPr>
              <a:t>Critical phases:  in utero					</a:t>
            </a:r>
            <a:r>
              <a:rPr lang="en-US" altLang="en-US" sz="2000" dirty="0">
                <a:solidFill>
                  <a:schemeClr val="bg1"/>
                </a:solidFill>
              </a:rPr>
              <a:t>overproduction</a:t>
            </a:r>
            <a:endParaRPr lang="en-US" altLang="en-US" dirty="0">
              <a:solidFill>
                <a:schemeClr val="bg1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solidFill>
                  <a:schemeClr val="bg1"/>
                </a:solidFill>
              </a:rPr>
              <a:t>                            0-3 years	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solidFill>
                  <a:schemeClr val="bg1"/>
                </a:solidFill>
              </a:rPr>
              <a:t>                            10-13 years 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Overproduction results in significant increase in the number of neurons and synapses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Exuberant growth during these 3 phases gives the brain enormous potential              </a:t>
            </a:r>
          </a:p>
          <a:p>
            <a:endParaRPr lang="en-GB" alt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371F783-898A-444B-9B24-E1E48EC77F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7770795"/>
              </p:ext>
            </p:extLst>
          </p:nvPr>
        </p:nvGraphicFramePr>
        <p:xfrm>
          <a:off x="7400925" y="3238499"/>
          <a:ext cx="1800225" cy="1162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F110F-7A69-4AD7-9F12-CB2F39CCF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  <a:latin typeface="+mn-lt"/>
              </a:rPr>
              <a:t>Pruning</a:t>
            </a:r>
          </a:p>
        </p:txBody>
      </p:sp>
      <p:sp>
        <p:nvSpPr>
          <p:cNvPr id="51203" name="Content Placeholder 2">
            <a:extLst>
              <a:ext uri="{FF2B5EF4-FFF2-40B4-BE49-F238E27FC236}">
                <a16:creationId xmlns:a16="http://schemas.microsoft.com/office/drawing/2014/main" id="{1DC208F3-4763-4F72-8EEC-97F4096837C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219200" y="2076450"/>
            <a:ext cx="8991600" cy="4079876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These 3 critical phases are quickly followed by a process in which the brain prunes and </a:t>
            </a:r>
            <a:r>
              <a:rPr lang="en-US" altLang="en-US" dirty="0" err="1">
                <a:solidFill>
                  <a:schemeClr val="bg1"/>
                </a:solidFill>
              </a:rPr>
              <a:t>organises</a:t>
            </a:r>
            <a:r>
              <a:rPr lang="en-US" altLang="en-US" dirty="0">
                <a:solidFill>
                  <a:schemeClr val="bg1"/>
                </a:solidFill>
              </a:rPr>
              <a:t> its neural pathways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Learning is a process of creating and strengthening frequently used synapses (brain discards unused synapses)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Brain keeps only the most efficient and “strong” synapses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Experience determines which synapses flourish and which are pruned away</a:t>
            </a:r>
            <a:endParaRPr lang="en-US" altLang="en-US" b="1" dirty="0">
              <a:solidFill>
                <a:schemeClr val="bg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solidFill>
                  <a:schemeClr val="bg1"/>
                </a:solidFill>
              </a:rPr>
              <a:t>“USE IT OR LOSE IT”– Reading, sports, music, video games, x-box, hanging out—whatever a child/teen is doing—these are the neural synapses that will be retained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solidFill>
                  <a:schemeClr val="bg1"/>
                </a:solidFill>
              </a:rPr>
              <a:t>How children/teens spend their time is crucial to brain development since their activities guide the structure of the brain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>
            <a:extLst>
              <a:ext uri="{FF2B5EF4-FFF2-40B4-BE49-F238E27FC236}">
                <a16:creationId xmlns:a16="http://schemas.microsoft.com/office/drawing/2014/main" id="{6E26C797-B395-4C33-9487-7E3597EA54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5" y="1916113"/>
            <a:ext cx="86423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6000"/>
              <a:buFont typeface="Wingdings 3" panose="05040102010807070707" pitchFamily="18" charset="2"/>
              <a:buChar char=""/>
              <a:defRPr sz="26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spcBef>
                <a:spcPts val="500"/>
              </a:spcBef>
              <a:buClr>
                <a:schemeClr val="accent2"/>
              </a:buClr>
              <a:buSzPct val="76000"/>
              <a:buFont typeface="Wingdings 3" panose="05040102010807070707" pitchFamily="18" charset="2"/>
              <a:buChar char=""/>
              <a:defRPr sz="2300">
                <a:solidFill>
                  <a:schemeClr val="tx2"/>
                </a:solidFill>
                <a:latin typeface="Gill Sans MT" panose="020B0502020104020203" pitchFamily="34" charset="0"/>
              </a:defRPr>
            </a:lvl2pPr>
            <a:lvl3pPr marL="1143000" indent="-228600">
              <a:spcBef>
                <a:spcPts val="500"/>
              </a:spcBef>
              <a:buClr>
                <a:srgbClr val="BCBCBC"/>
              </a:buClr>
              <a:buSzPct val="76000"/>
              <a:buFont typeface="Wingdings 3" panose="05040102010807070707" pitchFamily="18" charset="2"/>
              <a:buChar char="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spcBef>
                <a:spcPts val="400"/>
              </a:spcBef>
              <a:buClr>
                <a:srgbClr val="8BA2B4"/>
              </a:buClr>
              <a:buSzPct val="70000"/>
              <a:buFont typeface="Wingdings" panose="05000000000000000000" pitchFamily="2" charset="2"/>
              <a:buChar char=""/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spcBef>
                <a:spcPts val="3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ts val="3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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8419" name="Rectangle 3">
            <a:extLst>
              <a:ext uri="{FF2B5EF4-FFF2-40B4-BE49-F238E27FC236}">
                <a16:creationId xmlns:a16="http://schemas.microsoft.com/office/drawing/2014/main" id="{2722E035-8E90-4A6F-8E6B-80CB635B64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5063" y="677069"/>
            <a:ext cx="8362950" cy="863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dirty="0">
                <a:solidFill>
                  <a:schemeClr val="bg1"/>
                </a:solidFill>
                <a:latin typeface="+mn-lt"/>
              </a:rPr>
              <a:t>Role of Experience</a:t>
            </a:r>
          </a:p>
        </p:txBody>
      </p:sp>
      <p:sp>
        <p:nvSpPr>
          <p:cNvPr id="54276" name="Rectangle 4">
            <a:extLst>
              <a:ext uri="{FF2B5EF4-FFF2-40B4-BE49-F238E27FC236}">
                <a16:creationId xmlns:a16="http://schemas.microsoft.com/office/drawing/2014/main" id="{F4B616DE-000F-4C5A-85B5-8B48C9C937E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135063" y="2028825"/>
            <a:ext cx="9086850" cy="3910014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Experience plays an important role in determining connections made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The types of brain activities engaged in during adolescence probably have a significant impact on what cognitive abilities people will have for the rest of their lives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Over or under stimulation of certain responses can lead to mis-communication between different  areas of the brain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658" name="Rectangle 2">
            <a:extLst>
              <a:ext uri="{FF2B5EF4-FFF2-40B4-BE49-F238E27FC236}">
                <a16:creationId xmlns:a16="http://schemas.microsoft.com/office/drawing/2014/main" id="{91722439-B999-4C8F-942E-5AFD4971C8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286603"/>
            <a:ext cx="10058400" cy="761147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dirty="0">
                <a:solidFill>
                  <a:schemeClr val="bg1"/>
                </a:solidFill>
              </a:rPr>
              <a:t>Brain Maturation</a:t>
            </a:r>
          </a:p>
        </p:txBody>
      </p:sp>
      <p:pic>
        <p:nvPicPr>
          <p:cNvPr id="55299" name="Picture 4">
            <a:extLst>
              <a:ext uri="{FF2B5EF4-FFF2-40B4-BE49-F238E27FC236}">
                <a16:creationId xmlns:a16="http://schemas.microsoft.com/office/drawing/2014/main" id="{C44C7CC6-64B2-493E-BC1C-B28DB4822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75" y="1047750"/>
            <a:ext cx="8604250" cy="532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77B9093F-DA87-4238-91B0-DDD92A19F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Things that effect the maturing brain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3C34A-E263-4FBA-B6AB-B85680FBCF6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162175"/>
            <a:ext cx="9113520" cy="399415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What do you think can affect the maturing brain?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Drugs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Alcohol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Trauma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Lifestyle choices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Lack of exercise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</a:rPr>
              <a:t>Hereditary issues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>
            <a:extLst>
              <a:ext uri="{FF2B5EF4-FFF2-40B4-BE49-F238E27FC236}">
                <a16:creationId xmlns:a16="http://schemas.microsoft.com/office/drawing/2014/main" id="{03FFD168-34B9-48AB-BEF0-84A14A802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Scars that wont heal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04036-7FD1-44A3-A1A9-1E4FB2B1FEF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200275"/>
            <a:ext cx="9113520" cy="3956051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Growing evidence of altered brain development and functioning as the result of negative life events and experiences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Our interactions with the world “</a:t>
            </a:r>
            <a:r>
              <a:rPr lang="en-US" altLang="en-US" dirty="0" err="1">
                <a:solidFill>
                  <a:schemeClr val="bg1"/>
                </a:solidFill>
              </a:rPr>
              <a:t>organise</a:t>
            </a:r>
            <a:r>
              <a:rPr lang="en-US" altLang="en-US" dirty="0">
                <a:solidFill>
                  <a:schemeClr val="bg1"/>
                </a:solidFill>
              </a:rPr>
              <a:t> our brain’s development” and shapes the person we become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Brain will develop to respond to a positive or a negative environment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Chronic stress, and neglect </a:t>
            </a:r>
            <a:r>
              <a:rPr lang="en-US" altLang="en-US" dirty="0" err="1">
                <a:solidFill>
                  <a:schemeClr val="bg1"/>
                </a:solidFill>
              </a:rPr>
              <a:t>sensitise</a:t>
            </a:r>
            <a:r>
              <a:rPr lang="en-US" altLang="en-US" dirty="0">
                <a:solidFill>
                  <a:schemeClr val="bg1"/>
                </a:solidFill>
              </a:rPr>
              <a:t> certain neural pathways and over-develop certain regions of the brain (limbic region) involved in anxiety and fear.  This often results in the under-development of other regions of the brain (frontal lobe)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Chronic stress from fear, violence, abuse, hunger, pain, etc. focuses the brain’s resources on survival and other areas of the brain are not “available” for learning social and cognitive skills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>
            <a:extLst>
              <a:ext uri="{FF2B5EF4-FFF2-40B4-BE49-F238E27FC236}">
                <a16:creationId xmlns:a16="http://schemas.microsoft.com/office/drawing/2014/main" id="{80B2BA41-F0EC-4E6F-973E-74BF3B201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Brains response to threat</a:t>
            </a:r>
          </a:p>
        </p:txBody>
      </p:sp>
      <p:sp>
        <p:nvSpPr>
          <p:cNvPr id="69635" name="Content Placeholder 2">
            <a:extLst>
              <a:ext uri="{FF2B5EF4-FFF2-40B4-BE49-F238E27FC236}">
                <a16:creationId xmlns:a16="http://schemas.microsoft.com/office/drawing/2014/main" id="{EC5EBCC9-3A30-4B20-A864-8290401248F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2066925"/>
            <a:ext cx="9113520" cy="420052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bg1"/>
                </a:solidFill>
              </a:rPr>
              <a:t>Brain is uniquely designed to </a:t>
            </a:r>
            <a:r>
              <a:rPr lang="en-US" altLang="en-US" sz="2400" dirty="0" err="1">
                <a:solidFill>
                  <a:schemeClr val="bg1"/>
                </a:solidFill>
              </a:rPr>
              <a:t>mobilise</a:t>
            </a:r>
            <a:r>
              <a:rPr lang="en-US" altLang="en-US" sz="2400" dirty="0">
                <a:solidFill>
                  <a:schemeClr val="bg1"/>
                </a:solidFill>
              </a:rPr>
              <a:t> the body in response to threat—all body response— 5 f’s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Fight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Flight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Flop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Friend</a:t>
            </a:r>
          </a:p>
          <a:p>
            <a:pPr lvl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Freeze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bg1"/>
                </a:solidFill>
              </a:rPr>
              <a:t>Neurochemical systems cause a cascade of changes in attention, impulse control, sleep patterns, and fine motor control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bg1"/>
                </a:solidFill>
              </a:rPr>
              <a:t>Chronic activation of the neural pathways involved in fear creates “memories” which shape a person’s perception of and response to the environment—indelible perception of the world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DCBE9-E763-4DA3-8A97-8ACE06B28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Inclusion</a:t>
            </a:r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B2558-8EE8-46E4-8683-0F07B98F9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What are the first things you think of when you hear the word inclusion?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Inclusion is t</a:t>
            </a:r>
            <a:r>
              <a:rPr lang="en-GB" b="0" i="0" dirty="0">
                <a:solidFill>
                  <a:schemeClr val="bg1"/>
                </a:solidFill>
                <a:effectLst/>
              </a:rPr>
              <a:t>he practice or policy of providing equal access to opportunities and resources for people who might otherwise be excluded or marginalized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</a:rPr>
              <a:t>Challenges discrimination and inequality as it affects young 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people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50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A29F2-70E9-41DB-8FD6-8E75E3110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Inclusion of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34BBA-9CAF-4B33-87EE-3F3AA0737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Helvetica Neue"/>
              </a:rPr>
              <a:t>Young people between the ages of 15 and 24 account for more than one quarter of the world's population.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Helvetica Neue"/>
              </a:rPr>
              <a:t>At 1.2 billion, they represent the largest group ever to enter the transition to adulthood.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Helvetica Neue"/>
              </a:rPr>
              <a:t>One commonality among many of these young people is exposure to an increasing number of vulnerabilities and threats. 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Helvetica Neue"/>
              </a:rPr>
              <a:t>he life choices they make are inevitably subject to many social and economic constraints.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Helvetica Neue"/>
              </a:rPr>
              <a:t>Limited access to decent employment, education, health services and civic participation are all factors that prevent young people from playing a full role in their societies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7611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F5BA0-E87A-43CD-97E9-A293C3D8D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36C8E-B35C-4ED8-AD16-AE8AA551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https://www.youtube.com/watch?v=64M6NoFM2RI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45005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93FC2-FFFB-4FAD-9B23-027A7FC77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Youth work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D23E8-72F2-4284-BFC6-BFDFAF472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Equality of opportunity: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Young people have equal opportunities to engage in youth services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Equality of service: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Young people are treated fairly when they access youth services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Equality awareness: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Youth workers have the necessary tools to raise young people’s awareness of equality issues</a:t>
            </a:r>
          </a:p>
        </p:txBody>
      </p:sp>
    </p:spTree>
    <p:extLst>
      <p:ext uri="{BB962C8B-B14F-4D97-AF65-F5344CB8AC3E}">
        <p14:creationId xmlns:p14="http://schemas.microsoft.com/office/powerpoint/2010/main" val="6486695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CC7F5-08EC-4C56-A07D-678E0524A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A67D-3990-41F4-95E7-5D65550AF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4497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 Welsh Government’s mission statement on equality says that they will take every opportunity to promote equality and inclusive outcomes for all the citizens of Wales.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It will seek to make equality an integral part of its policy making in order to actively contribute to an environment that is free from discrimination.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Three key aims: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1. Eliminate unlawful discrimination.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2. Advance equality of opportunity for all.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3. Promote good relations </a:t>
            </a:r>
          </a:p>
        </p:txBody>
      </p:sp>
    </p:spTree>
    <p:extLst>
      <p:ext uri="{BB962C8B-B14F-4D97-AF65-F5344CB8AC3E}">
        <p14:creationId xmlns:p14="http://schemas.microsoft.com/office/powerpoint/2010/main" val="14388809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A174F-B93E-47A0-8BE1-E6D33DE4D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79298-8759-4FC5-A4FB-80FCCD53F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 Welsh Government believes that bridging the gap between numerous inequalities in Welsh society can only have a beneficial effect: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“The Welsh (…) Government needs to ensure it develops and embraces the benefits that a more diverse and integrated population afford us through producing policies and services that meet the identified needs of individuals and communities, placing a citizen focus based on the principles of human rights; fairness, respect, equality and dignity at the centre of all our policy actions.”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100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107BA-29AF-43D3-AB5E-A40D2331F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Anti-oppressive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F27E2-814D-4AB5-847A-875081AA2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 2 groups discuss what you think anti-oppressive practice 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How can you ensure your work and approach to young people follows this?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10 minutes</a:t>
            </a:r>
          </a:p>
        </p:txBody>
      </p:sp>
    </p:spTree>
    <p:extLst>
      <p:ext uri="{BB962C8B-B14F-4D97-AF65-F5344CB8AC3E}">
        <p14:creationId xmlns:p14="http://schemas.microsoft.com/office/powerpoint/2010/main" val="2860886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6505B-2E0E-4FD8-B5FD-1AE3C9DB6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B035F-4BD5-42C9-8C29-804F5FA70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More than just inclusive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Recognising that youth work is for the benefit of all young people, particularly those whose human rights are at risk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Seeing youth work as an agency for change: taking positive steps to address oppressive language, attitudes, practices and structures, and challenging negative discrimination – young people, other members of staff, media, social media, governmental policies, other professionals and many more.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respecting differences and building bridges between different groups and individuals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Identifying and promoting positive role models, images and participation by individuals and groups often excluded from participation or facing societal oppression </a:t>
            </a:r>
          </a:p>
        </p:txBody>
      </p:sp>
    </p:spTree>
    <p:extLst>
      <p:ext uri="{BB962C8B-B14F-4D97-AF65-F5344CB8AC3E}">
        <p14:creationId xmlns:p14="http://schemas.microsoft.com/office/powerpoint/2010/main" val="42552128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26599-E804-4898-A791-2E1AA855A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28F7F-5A01-4528-AD95-FE188D735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Educating self and others about the causes and effects of oppression and the implications and application of anti-oppressive perspectives, such as feminism, a black perspective, a social model of disability, global youth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Work Continuously reassessing practice through consultation and evaluation by others directly affected by oppression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Recognise the forms of discrimination young  people might be facing and to support the young person in changing it for themselves, or look at challenging it yourself.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Reduce the number of things young people can be discriminated because of so that barriers to achievement for young people are reduced as much as possible</a:t>
            </a:r>
          </a:p>
        </p:txBody>
      </p:sp>
    </p:spTree>
    <p:extLst>
      <p:ext uri="{BB962C8B-B14F-4D97-AF65-F5344CB8AC3E}">
        <p14:creationId xmlns:p14="http://schemas.microsoft.com/office/powerpoint/2010/main" val="21544710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D577-3A4F-4F81-A6BF-2D86FC3C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A833-F737-42E8-BF19-CD27D087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23</a:t>
            </a:r>
            <a:r>
              <a:rPr lang="en-GB" sz="2000" baseline="30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Feb 2021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 minutes</a:t>
            </a: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specific interest group of young people and critically explore their experiences of adolescence and ACEs.  Propose interventions which have proven to enhance health and well-being and mitigate adversity.  Your presentation should be supported by wider reading, and linked to the Youth Work National Occupational Standards (</a:t>
            </a:r>
            <a:r>
              <a:rPr lang="en-GB" sz="2000" dirty="0">
                <a:solidFill>
                  <a:schemeClr val="bg1"/>
                </a:solidFill>
                <a:effectLst/>
                <a:latin typeface="inherit"/>
                <a:ea typeface="Calibri" panose="020F0502020204030204" pitchFamily="34" charset="0"/>
                <a:cs typeface="Calibri" panose="020F0502020204030204" pitchFamily="34" charset="0"/>
              </a:rPr>
              <a:t>CLD Standards Council Scotland, 2019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8450361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D60AD-23B4-4435-B9CC-C2A13F193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3A117-1B81-48BA-8C1C-EB86A255E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9140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9520-E3BA-4CD6-908C-47FB9DA73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Helpful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54F68-A24C-4970-B90E-55C8FDD39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59249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Coleman, J.C. (2011) </a:t>
            </a:r>
            <a:r>
              <a:rPr lang="en-GB" i="1" dirty="0">
                <a:solidFill>
                  <a:schemeClr val="bg1"/>
                </a:solidFill>
              </a:rPr>
              <a:t>The Nature of Adolescence</a:t>
            </a:r>
            <a:r>
              <a:rPr lang="en-GB" dirty="0">
                <a:solidFill>
                  <a:schemeClr val="bg1"/>
                </a:solidFill>
              </a:rPr>
              <a:t> 4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edn</a:t>
            </a:r>
            <a:r>
              <a:rPr lang="en-GB" dirty="0">
                <a:solidFill>
                  <a:schemeClr val="bg1"/>
                </a:solidFill>
              </a:rPr>
              <a:t>.  Routledge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Coleman, J., Hendry L.B. and </a:t>
            </a:r>
            <a:r>
              <a:rPr lang="en-GB" dirty="0" err="1">
                <a:solidFill>
                  <a:schemeClr val="bg1"/>
                </a:solidFill>
              </a:rPr>
              <a:t>Kloep</a:t>
            </a:r>
            <a:r>
              <a:rPr lang="en-GB" dirty="0">
                <a:solidFill>
                  <a:schemeClr val="bg1"/>
                </a:solidFill>
              </a:rPr>
              <a:t> M. (2007)  </a:t>
            </a:r>
            <a:r>
              <a:rPr lang="en-GB" i="1" dirty="0">
                <a:solidFill>
                  <a:schemeClr val="bg1"/>
                </a:solidFill>
              </a:rPr>
              <a:t>Adolescence and health </a:t>
            </a:r>
            <a:r>
              <a:rPr lang="en-GB" dirty="0">
                <a:solidFill>
                  <a:schemeClr val="bg1"/>
                </a:solidFill>
              </a:rPr>
              <a:t>John Wiley and Sons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DALRYMPLE, J. and BURKE, B. (2001). </a:t>
            </a:r>
            <a:r>
              <a:rPr lang="en-GB" i="1" dirty="0">
                <a:solidFill>
                  <a:schemeClr val="bg1"/>
                </a:solidFill>
              </a:rPr>
              <a:t>ANTI OPPRESSIVE PRACTICE SOCIAL CARE AND THE LAW (9</a:t>
            </a:r>
            <a:r>
              <a:rPr lang="en-GB" i="1" baseline="30000" dirty="0">
                <a:solidFill>
                  <a:schemeClr val="bg1"/>
                </a:solidFill>
              </a:rPr>
              <a:t>th </a:t>
            </a:r>
            <a:r>
              <a:rPr lang="en-GB" i="1" dirty="0">
                <a:solidFill>
                  <a:schemeClr val="bg1"/>
                </a:solidFill>
              </a:rPr>
              <a:t>Ed.). </a:t>
            </a:r>
            <a:r>
              <a:rPr lang="en-GB" dirty="0">
                <a:solidFill>
                  <a:schemeClr val="bg1"/>
                </a:solidFill>
              </a:rPr>
              <a:t>Buckingham: Open University Press. 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GB" dirty="0">
                <a:solidFill>
                  <a:schemeClr val="bg1"/>
                </a:solidFill>
              </a:rPr>
              <a:t>Hendry L.B. and </a:t>
            </a:r>
            <a:r>
              <a:rPr lang="en-GB" dirty="0" err="1">
                <a:solidFill>
                  <a:schemeClr val="bg1"/>
                </a:solidFill>
              </a:rPr>
              <a:t>Kloep</a:t>
            </a:r>
            <a:r>
              <a:rPr lang="en-GB" dirty="0">
                <a:solidFill>
                  <a:schemeClr val="bg1"/>
                </a:solidFill>
              </a:rPr>
              <a:t> M. (2012) </a:t>
            </a:r>
            <a:r>
              <a:rPr lang="en-GB" i="1" dirty="0">
                <a:solidFill>
                  <a:schemeClr val="bg1"/>
                </a:solidFill>
              </a:rPr>
              <a:t>Adolescence and Adulthood</a:t>
            </a:r>
            <a:r>
              <a:rPr lang="en-GB" dirty="0">
                <a:solidFill>
                  <a:schemeClr val="bg1"/>
                </a:solidFill>
              </a:rPr>
              <a:t>  Palgrave and Macmillan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McBride, R.S. (2013) </a:t>
            </a:r>
            <a:r>
              <a:rPr lang="en-GB" i="1" dirty="0">
                <a:solidFill>
                  <a:schemeClr val="bg1"/>
                </a:solidFill>
              </a:rPr>
              <a:t>Grasping the Nettle: The Experiences of Gender Variant Children and Transgender Youth Living in Northern Ireland. Belfast: </a:t>
            </a:r>
            <a:r>
              <a:rPr lang="en-GB" dirty="0">
                <a:solidFill>
                  <a:schemeClr val="bg1"/>
                </a:solidFill>
              </a:rPr>
              <a:t>Institute for Conflict Research.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Sugarman, L. (2001)  </a:t>
            </a:r>
            <a:r>
              <a:rPr lang="en-GB" i="1" dirty="0">
                <a:solidFill>
                  <a:schemeClr val="bg1"/>
                </a:solidFill>
              </a:rPr>
              <a:t>Life-Span Development  </a:t>
            </a:r>
            <a:r>
              <a:rPr lang="en-GB" dirty="0">
                <a:solidFill>
                  <a:schemeClr val="bg1"/>
                </a:solidFill>
              </a:rPr>
              <a:t>2</a:t>
            </a:r>
            <a:r>
              <a:rPr lang="en-GB" baseline="30000" dirty="0">
                <a:solidFill>
                  <a:schemeClr val="bg1"/>
                </a:solidFill>
              </a:rPr>
              <a:t>nd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edn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Psychology Press</a:t>
            </a:r>
          </a:p>
          <a:p>
            <a:pPr algn="l"/>
            <a:r>
              <a:rPr lang="en-GB" dirty="0">
                <a:solidFill>
                  <a:schemeClr val="tx1"/>
                </a:solidFill>
                <a:hlinkClick r:id="rId2"/>
              </a:rPr>
              <a:t>https://www.hopkinsmedicine.org/health/wellness-and-prevention/the-growing-child-adolescent-13-to-18-years#:~:text=Adolescence%20is%20a%20time%20for,visible%20at%20the%20same%20time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en-GB" dirty="0">
                <a:solidFill>
                  <a:schemeClr val="tx1"/>
                </a:solidFill>
                <a:hlinkClick r:id="rId3"/>
              </a:rPr>
              <a:t>https://us.sagepub.com/sites/default/files/upm-binaries/66923_Sapin___Essential_Skills_for_Youth_Work_Practice.pdf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GB" dirty="0">
                <a:solidFill>
                  <a:schemeClr val="tx1"/>
                </a:solidFill>
                <a:hlinkClick r:id="rId4"/>
              </a:rPr>
              <a:t>https://www.cwvys.org.uk/wp-content/uploads/2014/06/HB-Equalities.pdf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150358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{DE3E0E55-EBC2-4D14-8246-FAECE1A7DFE0}tf56160789_win32</Template>
  <TotalTime>1164</TotalTime>
  <Words>1961</Words>
  <Application>Microsoft Office PowerPoint</Application>
  <PresentationFormat>Widescreen</PresentationFormat>
  <Paragraphs>185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3" baseType="lpstr">
      <vt:lpstr>Arial</vt:lpstr>
      <vt:lpstr>Arial</vt:lpstr>
      <vt:lpstr>Bookman Old Style</vt:lpstr>
      <vt:lpstr>Calibri</vt:lpstr>
      <vt:lpstr>Franklin Gothic Book</vt:lpstr>
      <vt:lpstr>Helvetica Neue</vt:lpstr>
      <vt:lpstr>inherit</vt:lpstr>
      <vt:lpstr>noto_sansregular</vt:lpstr>
      <vt:lpstr>Times New Roman</vt:lpstr>
      <vt:lpstr>Wingdings</vt:lpstr>
      <vt:lpstr>1_RetrospectVTI</vt:lpstr>
      <vt:lpstr>ECYW6003 Young People in Focus</vt:lpstr>
      <vt:lpstr>Todays lecture </vt:lpstr>
      <vt:lpstr>What is adolescence?</vt:lpstr>
      <vt:lpstr>Adolescence is…</vt:lpstr>
      <vt:lpstr>PowerPoint Presentation</vt:lpstr>
      <vt:lpstr>PowerPoint Presentation</vt:lpstr>
      <vt:lpstr>What happens in adolescence?</vt:lpstr>
      <vt:lpstr>PowerPoint Presentation</vt:lpstr>
      <vt:lpstr>PowerPoint Presentation</vt:lpstr>
      <vt:lpstr> General Changes in adolescence </vt:lpstr>
      <vt:lpstr>PowerPoint Presentation</vt:lpstr>
      <vt:lpstr>Struggles in adolescence</vt:lpstr>
      <vt:lpstr>Adolescent Brain Development</vt:lpstr>
      <vt:lpstr>Overproduction and Pruning</vt:lpstr>
      <vt:lpstr>Pruning</vt:lpstr>
      <vt:lpstr>Role of Experience</vt:lpstr>
      <vt:lpstr>Brain Maturation</vt:lpstr>
      <vt:lpstr>Things that effect the maturing brain</vt:lpstr>
      <vt:lpstr>Scars that wont heal</vt:lpstr>
      <vt:lpstr>Brains response to threat</vt:lpstr>
      <vt:lpstr>Inclusion </vt:lpstr>
      <vt:lpstr>Inclusion of young people</vt:lpstr>
      <vt:lpstr>PowerPoint Presentation</vt:lpstr>
      <vt:lpstr>Youth work in Wales</vt:lpstr>
      <vt:lpstr>PowerPoint Presentation</vt:lpstr>
      <vt:lpstr>PowerPoint Presentation</vt:lpstr>
      <vt:lpstr>Anti-oppressive practice</vt:lpstr>
      <vt:lpstr>PowerPoint Presentation</vt:lpstr>
      <vt:lpstr>PowerPoint Presentation</vt:lpstr>
      <vt:lpstr>Assessment</vt:lpstr>
      <vt:lpstr>Thank you!</vt:lpstr>
      <vt:lpstr>Helpful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ECYW6003 Young People in Focus</dc:title>
  <dc:creator>katie gardner</dc:creator>
  <cp:lastModifiedBy>katie gardner</cp:lastModifiedBy>
  <cp:revision>90</cp:revision>
  <dcterms:created xsi:type="dcterms:W3CDTF">2021-01-29T10:02:48Z</dcterms:created>
  <dcterms:modified xsi:type="dcterms:W3CDTF">2021-02-10T19:55:35Z</dcterms:modified>
</cp:coreProperties>
</file>