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2" r:id="rId4"/>
  </p:sldMasterIdLst>
  <p:notesMasterIdLst>
    <p:notesMasterId r:id="rId11"/>
  </p:notesMasterIdLst>
  <p:sldIdLst>
    <p:sldId id="457" r:id="rId5"/>
    <p:sldId id="449" r:id="rId6"/>
    <p:sldId id="452" r:id="rId7"/>
    <p:sldId id="453" r:id="rId8"/>
    <p:sldId id="454" r:id="rId9"/>
    <p:sldId id="455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Barbara Jones" initials="BJ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3B5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87" autoAdjust="0"/>
    <p:restoredTop sz="96327" autoAdjust="0"/>
  </p:normalViewPr>
  <p:slideViewPr>
    <p:cSldViewPr snapToGrid="0" snapToObjects="1">
      <p:cViewPr varScale="1">
        <p:scale>
          <a:sx n="123" d="100"/>
          <a:sy n="123" d="100"/>
        </p:scale>
        <p:origin x="672" y="192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 snapToObjects="1">
      <p:cViewPr varScale="1">
        <p:scale>
          <a:sx n="137" d="100"/>
          <a:sy n="137" d="100"/>
        </p:scale>
        <p:origin x="6752" y="20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commentAuthors" Target="commentAuthors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6E285A-1626-4BB0-A458-3E5589E2C09B}" type="datetimeFigureOut">
              <a:rPr lang="en-US" smtClean="0"/>
              <a:t>11/22/21</a:t>
            </a:fld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68C8073-CAD2-48BF-B8DB-FCAF7D6ED01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08176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4428957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4466159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745532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903686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C7486A-D0EC-5049-857E-9D4C4DD0B13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3711A45-A8A7-3A4A-9C49-AEC06EA92E9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27908865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36D517-8042-6F43-974D-B680A14F5D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BEF289-D06E-5046-BD0E-9A35F229D0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6677396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F6ED55-F3DE-754A-9181-C1AE142E079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1850" y="1709739"/>
            <a:ext cx="5068617" cy="2852737"/>
          </a:xfrm>
        </p:spPr>
        <p:txBody>
          <a:bodyPr anchor="t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67AD93C-EE08-9F45-A5F5-0EB8DB35ACA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13061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0110D6CA-5054-4881-A3DD-362F1691537D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096000" y="1709739"/>
            <a:ext cx="5251451" cy="2852737"/>
          </a:xfrm>
        </p:spPr>
        <p:txBody>
          <a:bodyPr anchor="t">
            <a:noAutofit/>
          </a:bodyPr>
          <a:lstStyle>
            <a:lvl1pPr marL="0" indent="0">
              <a:buNone/>
              <a:defRPr sz="6000"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6097459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3BF7F5-86DA-7A4E-B23A-C51D07D010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5156200" cy="1325563"/>
          </a:xfrm>
        </p:spPr>
        <p:txBody>
          <a:bodyPr anchor="t">
            <a:no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368D20-9F11-AD40-A1F9-B00075B9B94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6"/>
            <a:ext cx="5156200" cy="384873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DAABF07-3DF8-DB49-99A4-4E21D58D7EA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6"/>
            <a:ext cx="5156200" cy="384873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D087133-F2AD-498D-B591-37E744092F0C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197600" y="365126"/>
            <a:ext cx="5156200" cy="1325563"/>
          </a:xfrm>
        </p:spPr>
        <p:txBody>
          <a:bodyPr>
            <a:noAutofit/>
          </a:bodyPr>
          <a:lstStyle>
            <a:lvl1pPr marL="0" indent="0">
              <a:buNone/>
              <a:defRPr sz="4000"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2485901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6C10B3-62D6-7343-9FA5-9A10B8AE8F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2A07669-4B7A-1F41-82E0-CE9879AA35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7B33D5F-B4C4-2548-893D-74979F2F154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8" y="2505076"/>
            <a:ext cx="5158316" cy="339280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74E56C1-4F14-9C4E-9EF0-74B497B3DA1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9AC3D23-81AB-A740-9E74-0B7945AADAE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6"/>
            <a:ext cx="5183717" cy="339280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5524554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059D8F-6176-F243-99D1-8966E0D34C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899987" cy="108267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5718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CB15D5-0CCB-5448-AC2C-19DD5EF415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50D475-C9BA-A14D-84F6-45D1490D2D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F75B3CA-29B8-4743-9F7D-EBD98B9BF6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120583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E568D5-5618-6948-8024-44166F5EC1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FF4970A-963F-A347-BCB0-87A61AA27C6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208E893-37C6-DE4C-9D4D-E87037D4255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8594394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FF18DB-51CB-4CBD-B83B-CF7B064277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4075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2"/>
            <a:ext cx="2743200" cy="365125"/>
          </a:xfrm>
          <a:prstGeom prst="rect">
            <a:avLst/>
          </a:prstGeom>
        </p:spPr>
        <p:txBody>
          <a:bodyPr/>
          <a:lstStyle/>
          <a:p>
            <a:fld id="{5C958B5D-2B71-F94E-8A2A-2F1F5E391DA3}" type="datetimeFigureOut">
              <a:rPr lang="en-US" smtClean="0"/>
              <a:t>11/22/21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2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2"/>
            <a:ext cx="2743200" cy="365125"/>
          </a:xfrm>
          <a:prstGeom prst="rect">
            <a:avLst/>
          </a:prstGeom>
        </p:spPr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88988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1.jp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F411850-6C3B-9F4C-84D1-67A574BD57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8EAEBB9-9889-CD41-8612-7257E0121D3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39300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D0CBFC1-B54C-42EC-AED9-D0B1B3D068E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12"/>
          <a:srcRect t="87160" b="3910"/>
          <a:stretch/>
        </p:blipFill>
        <p:spPr>
          <a:xfrm>
            <a:off x="0" y="6124754"/>
            <a:ext cx="12192000" cy="7332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96881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80" r:id="rId7"/>
    <p:sldLayoutId id="2147483681" r:id="rId8"/>
    <p:sldLayoutId id="2147483683" r:id="rId9"/>
    <p:sldLayoutId id="2147483663" r:id="rId10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Relationship Id="rId6" Type="http://schemas.openxmlformats.org/officeDocument/2006/relationships/hyperlink" Target="https://creativecommons.org/licenses/by-nc-nd/3.0/" TargetMode="External"/><Relationship Id="rId5" Type="http://schemas.openxmlformats.org/officeDocument/2006/relationships/hyperlink" Target="mailto:s.v.hughes@uwtsd.ac.uk" TargetMode="External"/><Relationship Id="rId4" Type="http://schemas.openxmlformats.org/officeDocument/2006/relationships/hyperlink" Target="http://angievillaartwork.blogspot.com/2014/03/kindergarten-landscape-drawings.html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XyIV_xYi0as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mvOdud_aMFA" TargetMode="External"/><Relationship Id="rId2" Type="http://schemas.openxmlformats.org/officeDocument/2006/relationships/hyperlink" Target="https://www.youtube.com/watch?v=hmQZmC84HUI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tiff"/><Relationship Id="rId4" Type="http://schemas.openxmlformats.org/officeDocument/2006/relationships/hyperlink" Target="https://www.youtube.com/watch?v=xB9UujQYT8A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iff"/><Relationship Id="rId2" Type="http://schemas.openxmlformats.org/officeDocument/2006/relationships/hyperlink" Target="http://resources.hwb.wales.gov.uk/VTC/2017/wenfro/index.html" TargetMode="Externa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IJbEtAthaPk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3" Type="http://schemas.openxmlformats.org/officeDocument/2006/relationships/image" Target="../media/image7.jpeg"/><Relationship Id="rId7" Type="http://schemas.openxmlformats.org/officeDocument/2006/relationships/image" Target="../media/image1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6DA775-78EB-4511-8AEA-B8D5280AC1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</p:spPr>
        <p:txBody>
          <a:bodyPr anchor="ctr">
            <a:normAutofit/>
          </a:bodyPr>
          <a:lstStyle/>
          <a:p>
            <a:pPr algn="ctr"/>
            <a:r>
              <a:rPr lang="en-GB" dirty="0"/>
              <a:t>Welcome to the HUMANITIES </a:t>
            </a:r>
            <a:r>
              <a:rPr lang="en-GB" dirty="0" err="1"/>
              <a:t>AoLE</a:t>
            </a:r>
            <a:r>
              <a:rPr lang="en-GB" dirty="0"/>
              <a:t>!</a:t>
            </a:r>
            <a:br>
              <a:rPr lang="en-GB" dirty="0"/>
            </a:br>
            <a:endParaRPr lang="en-GB" dirty="0"/>
          </a:p>
        </p:txBody>
      </p:sp>
      <p:pic>
        <p:nvPicPr>
          <p:cNvPr id="13" name="Picture 12" descr="A picture containing text&#10;&#10;Description automatically generated">
            <a:extLst>
              <a:ext uri="{FF2B5EF4-FFF2-40B4-BE49-F238E27FC236}">
                <a16:creationId xmlns:a16="http://schemas.microsoft.com/office/drawing/2014/main" id="{BCB5F917-7788-C14C-89D4-026CB4C6349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405622" y="1302745"/>
            <a:ext cx="6074469" cy="4495108"/>
          </a:xfrm>
          <a:prstGeom prst="rect">
            <a:avLst/>
          </a:prstGeom>
          <a:noFill/>
        </p:spPr>
      </p:pic>
      <p:sp>
        <p:nvSpPr>
          <p:cNvPr id="21" name="Content Placeholder 5">
            <a:extLst>
              <a:ext uri="{FF2B5EF4-FFF2-40B4-BE49-F238E27FC236}">
                <a16:creationId xmlns:a16="http://schemas.microsoft.com/office/drawing/2014/main" id="{84DEA42A-A81D-44C2-B749-7E6857EB7E4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7438312" y="3782291"/>
            <a:ext cx="3777481" cy="1724891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ECAD4008</a:t>
            </a:r>
          </a:p>
          <a:p>
            <a:pPr marL="0" indent="0">
              <a:buNone/>
            </a:pPr>
            <a:r>
              <a:rPr lang="en-US" dirty="0"/>
              <a:t>30.11.21</a:t>
            </a:r>
          </a:p>
          <a:p>
            <a:pPr marL="0" indent="0">
              <a:buNone/>
            </a:pPr>
            <a:r>
              <a:rPr lang="en-US" dirty="0">
                <a:hlinkClick r:id="rId5"/>
              </a:rPr>
              <a:t>s.v.hughes@uwtsd.ac.uk</a:t>
            </a:r>
            <a:endParaRPr lang="en-US" dirty="0"/>
          </a:p>
          <a:p>
            <a:endParaRPr lang="en-US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150C1E1-C563-2E4F-9EBE-5EC2FC729C15}"/>
              </a:ext>
            </a:extLst>
          </p:cNvPr>
          <p:cNvSpPr txBox="1"/>
          <p:nvPr/>
        </p:nvSpPr>
        <p:spPr>
          <a:xfrm>
            <a:off x="3252584" y="5697826"/>
            <a:ext cx="2459327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 dirty="0">
                <a:solidFill>
                  <a:srgbClr val="FFFFFF"/>
                </a:solidFill>
                <a:hlinkClick r:id="rId4" tooltip="http://angievillaartwork.blogspot.com/2014/03/kindergarten-landscape-drawings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 dirty="0">
                <a:solidFill>
                  <a:srgbClr val="FFFFFF"/>
                </a:solidFill>
              </a:rPr>
              <a:t> by Unknown Author is licensed under </a:t>
            </a:r>
            <a:r>
              <a:rPr lang="en-US" sz="700" dirty="0">
                <a:solidFill>
                  <a:srgbClr val="FFFFFF"/>
                </a:solidFill>
                <a:hlinkClick r:id="rId6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US" sz="700" dirty="0">
              <a:solidFill>
                <a:srgbClr val="FFFFFF"/>
              </a:solidFill>
            </a:endParaRPr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C8F4F3CE-1130-7646-9437-A46B11944CB2}"/>
              </a:ext>
            </a:extLst>
          </p:cNvPr>
          <p:cNvSpPr/>
          <p:nvPr/>
        </p:nvSpPr>
        <p:spPr>
          <a:xfrm>
            <a:off x="7127199" y="1446526"/>
            <a:ext cx="4561609" cy="1966911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Welcome to the Humanities session! </a:t>
            </a:r>
          </a:p>
          <a:p>
            <a:pPr algn="ctr"/>
            <a:r>
              <a:rPr lang="en-US" dirty="0"/>
              <a:t>In this session we will be exploring how we can use the Humanities to develop young children’s language and mathematical skills. We will be using story books to do this. I hope that you will enjoy the session!</a:t>
            </a:r>
          </a:p>
        </p:txBody>
      </p:sp>
    </p:spTree>
    <p:extLst>
      <p:ext uri="{BB962C8B-B14F-4D97-AF65-F5344CB8AC3E}">
        <p14:creationId xmlns:p14="http://schemas.microsoft.com/office/powerpoint/2010/main" val="137655837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2B428E-D4AC-4A02-A9CC-ECF84D5302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-321276"/>
            <a:ext cx="3932767" cy="1600200"/>
          </a:xfrm>
        </p:spPr>
        <p:txBody>
          <a:bodyPr anchor="b">
            <a:normAutofit/>
          </a:bodyPr>
          <a:lstStyle/>
          <a:p>
            <a:r>
              <a:rPr lang="en-GB" b="1" dirty="0"/>
              <a:t>‘</a:t>
            </a:r>
            <a:r>
              <a:rPr lang="en-GB" b="1" dirty="0" err="1"/>
              <a:t>Handa’s</a:t>
            </a:r>
            <a:r>
              <a:rPr lang="en-GB" b="1" dirty="0"/>
              <a:t> Surprise’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2759D4-BC43-4F56-A912-FE0AF8D287C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12941" y="1621824"/>
            <a:ext cx="7407504" cy="5004015"/>
          </a:xfrm>
        </p:spPr>
        <p:txBody>
          <a:bodyPr>
            <a:normAutofit/>
          </a:bodyPr>
          <a:lstStyle/>
          <a:p>
            <a:r>
              <a:rPr lang="en-GB" sz="2400" dirty="0"/>
              <a:t>Look at the following video: </a:t>
            </a:r>
            <a:r>
              <a:rPr lang="en-GB" sz="2400" dirty="0">
                <a:hlinkClick r:id="rId3"/>
              </a:rPr>
              <a:t>https://www.youtube.com/watch?v=XyIV_xYi0as</a:t>
            </a:r>
            <a:endParaRPr lang="en-GB" sz="2400" dirty="0"/>
          </a:p>
          <a:p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How can you use this story book to develop young children’s </a:t>
            </a:r>
            <a:r>
              <a:rPr lang="en-GB" sz="2400" b="1" dirty="0"/>
              <a:t>language</a:t>
            </a:r>
            <a:r>
              <a:rPr lang="en-GB" sz="2400" dirty="0"/>
              <a:t> skills? Make a list of possible activities, e.g., </a:t>
            </a:r>
            <a:r>
              <a:rPr lang="en-GB" sz="2400" i="1" dirty="0"/>
              <a:t>words, adjectives to describe the fruits</a:t>
            </a:r>
            <a:r>
              <a:rPr lang="en-GB" sz="2400" dirty="0"/>
              <a:t>.</a:t>
            </a:r>
          </a:p>
          <a:p>
            <a:r>
              <a:rPr lang="en-GB" sz="2400" dirty="0"/>
              <a:t>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How can you use this story book to develop young children’s </a:t>
            </a:r>
            <a:r>
              <a:rPr lang="en-GB" sz="2400" b="1" dirty="0"/>
              <a:t>mathematical</a:t>
            </a:r>
            <a:r>
              <a:rPr lang="en-GB" sz="2400" dirty="0"/>
              <a:t> skills? Make a list of possible activities, e.g., </a:t>
            </a:r>
            <a:r>
              <a:rPr lang="en-GB" sz="2400" i="1" dirty="0"/>
              <a:t>counting – how many fruits are left?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8DBDE57-1323-5344-9683-6FB71CC1EE60}"/>
              </a:ext>
            </a:extLst>
          </p:cNvPr>
          <p:cNvSpPr txBox="1"/>
          <p:nvPr/>
        </p:nvSpPr>
        <p:spPr>
          <a:xfrm>
            <a:off x="7794307" y="4961681"/>
            <a:ext cx="4290249" cy="92333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US" dirty="0"/>
              <a:t>For more ideas, please look on Moodle – folder ‘</a:t>
            </a:r>
            <a:r>
              <a:rPr lang="en-US" dirty="0" err="1"/>
              <a:t>Handa’s</a:t>
            </a:r>
            <a:r>
              <a:rPr lang="en-US" dirty="0"/>
              <a:t> Surprise’ - Humanities – ECAD4008. </a:t>
            </a:r>
          </a:p>
        </p:txBody>
      </p:sp>
      <p:pic>
        <p:nvPicPr>
          <p:cNvPr id="7" name="Picture 6" descr="A picture containing text, container&#10;&#10;Description automatically generated">
            <a:extLst>
              <a:ext uri="{FF2B5EF4-FFF2-40B4-BE49-F238E27FC236}">
                <a16:creationId xmlns:a16="http://schemas.microsoft.com/office/drawing/2014/main" id="{CC0DFD14-3902-554F-902C-B5320A409DA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1145565">
            <a:off x="7964931" y="1360914"/>
            <a:ext cx="3538009" cy="28947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69607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309FD2-7544-B44F-AD40-8E56AE94CA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WENFRO story books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8549DE-FD3D-6040-BFE9-C4BC6C133D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7427" y="1825625"/>
            <a:ext cx="5766955" cy="393001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What is </a:t>
            </a:r>
            <a:r>
              <a:rPr lang="en-US" dirty="0" err="1"/>
              <a:t>Wenfro</a:t>
            </a:r>
            <a:r>
              <a:rPr lang="en-US" dirty="0"/>
              <a:t>? </a:t>
            </a:r>
          </a:p>
          <a:p>
            <a:pPr marL="0" indent="0">
              <a:buNone/>
            </a:pPr>
            <a:r>
              <a:rPr lang="en-US" dirty="0"/>
              <a:t>Click here: </a:t>
            </a:r>
            <a:r>
              <a:rPr lang="en-US" sz="1800" dirty="0">
                <a:hlinkClick r:id="rId2"/>
              </a:rPr>
              <a:t>https://www.youtube.com/watch?v=hmQZmC84HUI</a:t>
            </a:r>
            <a:endParaRPr lang="en-US" sz="1800" dirty="0"/>
          </a:p>
          <a:p>
            <a:pPr marL="0" indent="0">
              <a:buNone/>
            </a:pPr>
            <a:endParaRPr lang="en-US" dirty="0">
              <a:hlinkClick r:id="rId3"/>
            </a:endParaRPr>
          </a:p>
          <a:p>
            <a:pPr marL="0" indent="0">
              <a:buNone/>
            </a:pPr>
            <a:r>
              <a:rPr lang="en-US" dirty="0"/>
              <a:t>There are 6 story books in the series.</a:t>
            </a:r>
          </a:p>
          <a:p>
            <a:pPr marL="0" indent="0">
              <a:buNone/>
            </a:pPr>
            <a:r>
              <a:rPr lang="en-US" dirty="0"/>
              <a:t> Let’s read one of them!</a:t>
            </a:r>
          </a:p>
          <a:p>
            <a:pPr marL="0" indent="0">
              <a:buNone/>
            </a:pPr>
            <a:r>
              <a:rPr lang="en-US" dirty="0"/>
              <a:t>A Total Tip! </a:t>
            </a:r>
          </a:p>
          <a:p>
            <a:pPr marL="0" indent="0">
              <a:buNone/>
            </a:pPr>
            <a:r>
              <a:rPr lang="en-US" sz="1800" dirty="0">
                <a:hlinkClick r:id="rId4"/>
              </a:rPr>
              <a:t>https://www.youtube.com/watch?v=xB9UujQYT8A</a:t>
            </a:r>
            <a:endParaRPr lang="en-US" sz="1800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61FAD34-E6D4-2947-B79B-59DCF0AB0FD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45771" y="1960560"/>
            <a:ext cx="6246229" cy="39300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06039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C88104-097C-4746-BAC4-1A658ADA2B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5864" y="365126"/>
            <a:ext cx="11200053" cy="1325563"/>
          </a:xfrm>
        </p:spPr>
        <p:txBody>
          <a:bodyPr anchor="ctr">
            <a:normAutofit/>
          </a:bodyPr>
          <a:lstStyle/>
          <a:p>
            <a:pPr algn="ctr"/>
            <a:r>
              <a:rPr lang="en-US" dirty="0"/>
              <a:t>How can ‘</a:t>
            </a:r>
            <a:r>
              <a:rPr lang="en-US" dirty="0" err="1"/>
              <a:t>Wenfro</a:t>
            </a:r>
            <a:r>
              <a:rPr lang="en-US" dirty="0"/>
              <a:t>’ help to develop young children’s </a:t>
            </a:r>
            <a:r>
              <a:rPr lang="en-US" b="1" dirty="0"/>
              <a:t>language</a:t>
            </a:r>
            <a:r>
              <a:rPr lang="en-US" dirty="0"/>
              <a:t> and </a:t>
            </a:r>
            <a:r>
              <a:rPr lang="en-US" b="1" dirty="0"/>
              <a:t>mathematics</a:t>
            </a:r>
            <a:r>
              <a:rPr lang="en-US" dirty="0"/>
              <a:t> skills?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500D2D4-8C32-2746-8742-3726BEBE7534}"/>
              </a:ext>
            </a:extLst>
          </p:cNvPr>
          <p:cNvSpPr txBox="1"/>
          <p:nvPr/>
        </p:nvSpPr>
        <p:spPr>
          <a:xfrm>
            <a:off x="155863" y="2041939"/>
            <a:ext cx="8243641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Click here:</a:t>
            </a:r>
          </a:p>
          <a:p>
            <a:r>
              <a:rPr lang="en-US" sz="2400" dirty="0">
                <a:hlinkClick r:id="rId2"/>
              </a:rPr>
              <a:t>http://resources.hwb.wales.gov.uk/VTC/2017/wenfro/index.html</a:t>
            </a:r>
            <a:endParaRPr lang="en-US" sz="2400" dirty="0"/>
          </a:p>
          <a:p>
            <a:endParaRPr lang="en-US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Choose a story book– educational resources</a:t>
            </a:r>
          </a:p>
          <a:p>
            <a:endParaRPr lang="en-US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Have a go at some of the interactive activities!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Download some of the pdfs to create your very own pool of ideas for PTE (Professional Teaching Experience)! </a:t>
            </a:r>
            <a:endParaRPr lang="en-US" dirty="0"/>
          </a:p>
          <a:p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F49EB36-778B-3D47-8429-C07E80B7703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602301">
            <a:off x="8293646" y="3484855"/>
            <a:ext cx="3507711" cy="2057363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51538082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5B8425-09B0-C648-BF92-DD82DFA7C1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1740" y="32358"/>
            <a:ext cx="10515600" cy="1325563"/>
          </a:xfrm>
        </p:spPr>
        <p:txBody>
          <a:bodyPr/>
          <a:lstStyle/>
          <a:p>
            <a:r>
              <a:rPr lang="en-US" dirty="0"/>
              <a:t>Your turn now...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034A0D0-BF8C-F343-B7F9-B411BC75AEF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02234" y="1131931"/>
            <a:ext cx="5761693" cy="4539960"/>
          </a:xfrm>
        </p:spPr>
        <p:txBody>
          <a:bodyPr>
            <a:normAutofit/>
          </a:bodyPr>
          <a:lstStyle/>
          <a:p>
            <a:r>
              <a:rPr lang="en-US" sz="2400" dirty="0"/>
              <a:t>Read the story (or letters!)</a:t>
            </a:r>
          </a:p>
          <a:p>
            <a:pPr marL="0" indent="0">
              <a:buNone/>
            </a:pPr>
            <a:r>
              <a:rPr lang="en-US" sz="2400" dirty="0">
                <a:hlinkClick r:id="rId3"/>
              </a:rPr>
              <a:t>https://www.youtube.com/watch?v=IJbEtAthaPk</a:t>
            </a:r>
            <a:endParaRPr lang="en-US" sz="2400" dirty="0"/>
          </a:p>
          <a:p>
            <a:pPr marL="0" indent="0">
              <a:buNone/>
            </a:pPr>
            <a:endParaRPr lang="en-US" sz="2400" dirty="0"/>
          </a:p>
          <a:p>
            <a:r>
              <a:rPr lang="en-US" sz="2400" dirty="0"/>
              <a:t>How can you use this story to develop young children’s language and mathematical skills?</a:t>
            </a:r>
          </a:p>
          <a:p>
            <a:endParaRPr lang="en-US" sz="2400" dirty="0"/>
          </a:p>
          <a:p>
            <a:r>
              <a:rPr lang="en-US" sz="2400" dirty="0"/>
              <a:t>Please upload your ideas on TEAMS – ECAD4008 – Humanities – ‘Greenpeace’ Folder.</a:t>
            </a:r>
          </a:p>
          <a:p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F12E8D5-1B1F-C742-A838-261B7928ED91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pic>
        <p:nvPicPr>
          <p:cNvPr id="7" name="Content Placeholder 3">
            <a:extLst>
              <a:ext uri="{FF2B5EF4-FFF2-40B4-BE49-F238E27FC236}">
                <a16:creationId xmlns:a16="http://schemas.microsoft.com/office/drawing/2014/main" id="{9A320955-3855-9F4C-810F-BB3E111DEFB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72200" y="756314"/>
            <a:ext cx="5270031" cy="5291195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1C0AC43F-BE40-1D40-944C-3B1B6ABEC8A8}"/>
              </a:ext>
            </a:extLst>
          </p:cNvPr>
          <p:cNvSpPr/>
          <p:nvPr/>
        </p:nvSpPr>
        <p:spPr>
          <a:xfrm>
            <a:off x="721740" y="5495827"/>
            <a:ext cx="5033914" cy="55168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I am looking forward to seeing your ideas.</a:t>
            </a:r>
          </a:p>
          <a:p>
            <a:pPr algn="ctr"/>
            <a:r>
              <a:rPr lang="en-US" dirty="0"/>
              <a:t>Many thanks for participating in this session.</a:t>
            </a:r>
          </a:p>
        </p:txBody>
      </p:sp>
    </p:spTree>
    <p:extLst>
      <p:ext uri="{BB962C8B-B14F-4D97-AF65-F5344CB8AC3E}">
        <p14:creationId xmlns:p14="http://schemas.microsoft.com/office/powerpoint/2010/main" val="369682604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5B8425-09B0-C648-BF92-DD82DFA7C1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5854" y="181986"/>
            <a:ext cx="10515600" cy="1325563"/>
          </a:xfrm>
        </p:spPr>
        <p:txBody>
          <a:bodyPr/>
          <a:lstStyle/>
          <a:p>
            <a:r>
              <a:rPr lang="en-US" dirty="0"/>
              <a:t>Dear Greenpeace…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034A0D0-BF8C-F343-B7F9-B411BC75AEF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20772" y="1507549"/>
            <a:ext cx="5183717" cy="3392805"/>
          </a:xfrm>
        </p:spPr>
        <p:txBody>
          <a:bodyPr>
            <a:normAutofit/>
          </a:bodyPr>
          <a:lstStyle/>
          <a:p>
            <a:r>
              <a:rPr lang="en-US" dirty="0"/>
              <a:t>Here a few ideas to help you…</a:t>
            </a:r>
          </a:p>
          <a:p>
            <a:endParaRPr 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932AF884-84EB-1E43-BA4D-043D81D3C2B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854" y="2511312"/>
            <a:ext cx="1757528" cy="2486715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897A15AE-58D5-034B-ABD8-CCF038101BE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13382" y="2918940"/>
            <a:ext cx="2176668" cy="3159679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78B57EDC-2977-624D-8DCB-277959C7ACF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88744" y="329284"/>
            <a:ext cx="4470608" cy="3159678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366B6FC0-B4D5-8749-B217-1475EA235E1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82159" y="3754669"/>
            <a:ext cx="3898900" cy="218440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ABD02668-984A-8047-934A-8E68FBBBB70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442054" y="1158962"/>
            <a:ext cx="2967081" cy="1941081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0D299346-C67F-5F4D-B682-69872A0BCBC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0309644" y="3929720"/>
            <a:ext cx="1426502" cy="19118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3762502"/>
      </p:ext>
    </p:extLst>
  </p:cSld>
  <p:clrMapOvr>
    <a:masterClrMapping/>
  </p:clrMapOvr>
</p:sld>
</file>

<file path=ppt/theme/theme1.xml><?xml version="1.0" encoding="utf-8"?>
<a:theme xmlns:a="http://schemas.openxmlformats.org/drawingml/2006/main" name="Custom Desig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throfa_Powerpoint_2021mod" id="{9E4920CA-16C7-4333-ABA8-9AD2737C5A7B}" vid="{AB3D51F7-4C39-4F65-8837-90B1A8F6472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MS_Mappings xmlns="46b8f10f-f56e-4e87-af4a-2384ac144562" xsi:nil="true"/>
    <NotebookType xmlns="46b8f10f-f56e-4e87-af4a-2384ac144562" xsi:nil="true"/>
    <FolderType xmlns="46b8f10f-f56e-4e87-af4a-2384ac144562" xsi:nil="true"/>
    <Students xmlns="46b8f10f-f56e-4e87-af4a-2384ac144562">
      <UserInfo>
        <DisplayName/>
        <AccountId xsi:nil="true"/>
        <AccountType/>
      </UserInfo>
    </Students>
    <Student_Groups xmlns="46b8f10f-f56e-4e87-af4a-2384ac144562">
      <UserInfo>
        <DisplayName/>
        <AccountId xsi:nil="true"/>
        <AccountType/>
      </UserInfo>
    </Student_Groups>
    <TeamsChannelId xmlns="46b8f10f-f56e-4e87-af4a-2384ac144562" xsi:nil="true"/>
    <IsNotebookLocked xmlns="46b8f10f-f56e-4e87-af4a-2384ac144562" xsi:nil="true"/>
    <Distribution_Groups xmlns="46b8f10f-f56e-4e87-af4a-2384ac144562" xsi:nil="true"/>
    <Is_Collaboration_Space_Locked xmlns="46b8f10f-f56e-4e87-af4a-2384ac144562" xsi:nil="true"/>
    <Invited_Teachers xmlns="46b8f10f-f56e-4e87-af4a-2384ac144562" xsi:nil="true"/>
    <Invited_Students xmlns="46b8f10f-f56e-4e87-af4a-2384ac144562" xsi:nil="true"/>
    <Math_Settings xmlns="46b8f10f-f56e-4e87-af4a-2384ac144562" xsi:nil="true"/>
    <Templates xmlns="46b8f10f-f56e-4e87-af4a-2384ac144562" xsi:nil="true"/>
    <Self_Registration_Enabled xmlns="46b8f10f-f56e-4e87-af4a-2384ac144562" xsi:nil="true"/>
    <Has_Teacher_Only_SectionGroup xmlns="46b8f10f-f56e-4e87-af4a-2384ac144562" xsi:nil="true"/>
    <DefaultSectionNames xmlns="46b8f10f-f56e-4e87-af4a-2384ac144562" xsi:nil="true"/>
    <Teams_Channel_Section_Location xmlns="46b8f10f-f56e-4e87-af4a-2384ac144562" xsi:nil="true"/>
    <AppVersion xmlns="46b8f10f-f56e-4e87-af4a-2384ac144562" xsi:nil="true"/>
    <Teachers xmlns="46b8f10f-f56e-4e87-af4a-2384ac144562">
      <UserInfo>
        <DisplayName/>
        <AccountId xsi:nil="true"/>
        <AccountType/>
      </UserInfo>
    </Teachers>
    <CultureName xmlns="46b8f10f-f56e-4e87-af4a-2384ac144562" xsi:nil="true"/>
    <Owner xmlns="46b8f10f-f56e-4e87-af4a-2384ac144562">
      <UserInfo>
        <DisplayName/>
        <AccountId xsi:nil="true"/>
        <AccountType/>
      </UserInfo>
    </Owner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D3B00B9D084464B970E6F5A4ABBB667" ma:contentTypeVersion="34" ma:contentTypeDescription="Create a new document." ma:contentTypeScope="" ma:versionID="ef3249a347acb61eee735dd16886ceb9">
  <xsd:schema xmlns:xsd="http://www.w3.org/2001/XMLSchema" xmlns:xs="http://www.w3.org/2001/XMLSchema" xmlns:p="http://schemas.microsoft.com/office/2006/metadata/properties" xmlns:ns3="46b8f10f-f56e-4e87-af4a-2384ac144562" xmlns:ns4="921765a0-fcf6-47d1-8ac4-5d670786d758" targetNamespace="http://schemas.microsoft.com/office/2006/metadata/properties" ma:root="true" ma:fieldsID="f5fdffe07b232ad54cf66c0f14aedc73" ns3:_="" ns4:_="">
    <xsd:import namespace="46b8f10f-f56e-4e87-af4a-2384ac144562"/>
    <xsd:import namespace="921765a0-fcf6-47d1-8ac4-5d670786d758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NotebookType" minOccurs="0"/>
                <xsd:element ref="ns3:FolderType" minOccurs="0"/>
                <xsd:element ref="ns3:CultureName" minOccurs="0"/>
                <xsd:element ref="ns3:AppVersion" minOccurs="0"/>
                <xsd:element ref="ns3:TeamsChannelId" minOccurs="0"/>
                <xsd:element ref="ns3:Owner" minOccurs="0"/>
                <xsd:element ref="ns3:Math_Settings" minOccurs="0"/>
                <xsd:element ref="ns3:DefaultSectionNames" minOccurs="0"/>
                <xsd:element ref="ns3:Templates" minOccurs="0"/>
                <xsd:element ref="ns3:Teachers" minOccurs="0"/>
                <xsd:element ref="ns3:Students" minOccurs="0"/>
                <xsd:element ref="ns3:Student_Groups" minOccurs="0"/>
                <xsd:element ref="ns3:Distribution_Groups" minOccurs="0"/>
                <xsd:element ref="ns3:LMS_Mappings" minOccurs="0"/>
                <xsd:element ref="ns3:Invited_Teachers" minOccurs="0"/>
                <xsd:element ref="ns3:Invited_Students" minOccurs="0"/>
                <xsd:element ref="ns3:Self_Registration_Enabled" minOccurs="0"/>
                <xsd:element ref="ns3:Has_Teacher_Only_SectionGroup" minOccurs="0"/>
                <xsd:element ref="ns3:Is_Collaboration_Space_Locked" minOccurs="0"/>
                <xsd:element ref="ns3:IsNotebookLocked" minOccurs="0"/>
                <xsd:element ref="ns3:MediaServiceDateTaken" minOccurs="0"/>
                <xsd:element ref="ns3:MediaServiceLocation" minOccurs="0"/>
                <xsd:element ref="ns3:MediaServiceAutoKeyPoints" minOccurs="0"/>
                <xsd:element ref="ns3:MediaServiceKeyPoints" minOccurs="0"/>
                <xsd:element ref="ns3:Teams_Channel_Section_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6b8f10f-f56e-4e87-af4a-2384ac14456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NotebookType" ma:index="17" nillable="true" ma:displayName="Notebook Type" ma:internalName="NotebookType">
      <xsd:simpleType>
        <xsd:restriction base="dms:Text"/>
      </xsd:simpleType>
    </xsd:element>
    <xsd:element name="FolderType" ma:index="18" nillable="true" ma:displayName="Folder Type" ma:internalName="FolderType">
      <xsd:simpleType>
        <xsd:restriction base="dms:Text"/>
      </xsd:simpleType>
    </xsd:element>
    <xsd:element name="CultureName" ma:index="19" nillable="true" ma:displayName="Culture Name" ma:internalName="CultureName">
      <xsd:simpleType>
        <xsd:restriction base="dms:Text"/>
      </xsd:simpleType>
    </xsd:element>
    <xsd:element name="AppVersion" ma:index="20" nillable="true" ma:displayName="App Version" ma:internalName="AppVersion">
      <xsd:simpleType>
        <xsd:restriction base="dms:Text"/>
      </xsd:simpleType>
    </xsd:element>
    <xsd:element name="TeamsChannelId" ma:index="21" nillable="true" ma:displayName="Teams Channel Id" ma:internalName="TeamsChannelId">
      <xsd:simpleType>
        <xsd:restriction base="dms:Text"/>
      </xsd:simpleType>
    </xsd:element>
    <xsd:element name="Owner" ma:index="22" nillable="true" ma:displayName="Owner" ma:internalName="Owner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ath_Settings" ma:index="23" nillable="true" ma:displayName="Math Settings" ma:internalName="Math_Settings">
      <xsd:simpleType>
        <xsd:restriction base="dms:Text"/>
      </xsd:simpleType>
    </xsd:element>
    <xsd:element name="DefaultSectionNames" ma:index="24" nillable="true" ma:displayName="Default Section Names" ma:internalName="DefaultSectionNames">
      <xsd:simpleType>
        <xsd:restriction base="dms:Note">
          <xsd:maxLength value="255"/>
        </xsd:restriction>
      </xsd:simpleType>
    </xsd:element>
    <xsd:element name="Templates" ma:index="25" nillable="true" ma:displayName="Templates" ma:internalName="Templates">
      <xsd:simpleType>
        <xsd:restriction base="dms:Note">
          <xsd:maxLength value="255"/>
        </xsd:restriction>
      </xsd:simpleType>
    </xsd:element>
    <xsd:element name="Teachers" ma:index="26" nillable="true" ma:displayName="Teachers" ma:internalName="Teacher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s" ma:index="27" nillable="true" ma:displayName="Students" ma:internalName="Student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_Groups" ma:index="28" nillable="true" ma:displayName="Student Groups" ma:internalName="Student_Group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Distribution_Groups" ma:index="29" nillable="true" ma:displayName="Distribution Groups" ma:internalName="Distribution_Groups">
      <xsd:simpleType>
        <xsd:restriction base="dms:Note">
          <xsd:maxLength value="255"/>
        </xsd:restriction>
      </xsd:simpleType>
    </xsd:element>
    <xsd:element name="LMS_Mappings" ma:index="30" nillable="true" ma:displayName="LMS Mappings" ma:internalName="LMS_Mappings">
      <xsd:simpleType>
        <xsd:restriction base="dms:Note">
          <xsd:maxLength value="255"/>
        </xsd:restriction>
      </xsd:simpleType>
    </xsd:element>
    <xsd:element name="Invited_Teachers" ma:index="31" nillable="true" ma:displayName="Invited Teachers" ma:internalName="Invited_Teachers">
      <xsd:simpleType>
        <xsd:restriction base="dms:Note">
          <xsd:maxLength value="255"/>
        </xsd:restriction>
      </xsd:simpleType>
    </xsd:element>
    <xsd:element name="Invited_Students" ma:index="32" nillable="true" ma:displayName="Invited Students" ma:internalName="Invited_Students">
      <xsd:simpleType>
        <xsd:restriction base="dms:Note">
          <xsd:maxLength value="255"/>
        </xsd:restriction>
      </xsd:simpleType>
    </xsd:element>
    <xsd:element name="Self_Registration_Enabled" ma:index="33" nillable="true" ma:displayName="Self Registration Enabled" ma:internalName="Self_Registration_Enabled">
      <xsd:simpleType>
        <xsd:restriction base="dms:Boolean"/>
      </xsd:simpleType>
    </xsd:element>
    <xsd:element name="Has_Teacher_Only_SectionGroup" ma:index="34" nillable="true" ma:displayName="Has Teacher Only SectionGroup" ma:internalName="Has_Teacher_Only_SectionGroup">
      <xsd:simpleType>
        <xsd:restriction base="dms:Boolean"/>
      </xsd:simpleType>
    </xsd:element>
    <xsd:element name="Is_Collaboration_Space_Locked" ma:index="35" nillable="true" ma:displayName="Is Collaboration Space Locked" ma:internalName="Is_Collaboration_Space_Locked">
      <xsd:simpleType>
        <xsd:restriction base="dms:Boolean"/>
      </xsd:simpleType>
    </xsd:element>
    <xsd:element name="IsNotebookLocked" ma:index="36" nillable="true" ma:displayName="Is Notebook Locked" ma:internalName="IsNotebookLocked">
      <xsd:simpleType>
        <xsd:restriction base="dms:Boolean"/>
      </xsd:simpleType>
    </xsd:element>
    <xsd:element name="MediaServiceDateTaken" ma:index="37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38" nillable="true" ma:displayName="Location" ma:internalName="MediaServiceLocation" ma:readOnly="true">
      <xsd:simpleType>
        <xsd:restriction base="dms:Text"/>
      </xsd:simpleType>
    </xsd:element>
    <xsd:element name="MediaServiceAutoKeyPoints" ma:index="3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4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Teams_Channel_Section_Location" ma:index="41" nillable="true" ma:displayName="Teams Channel Section Location" ma:internalName="Teams_Channel_Section_Loca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21765a0-fcf6-47d1-8ac4-5d670786d758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2EF02F3F-708B-43AB-8FBC-3272CB355ECE}">
  <ds:schemaRefs>
    <ds:schemaRef ds:uri="http://schemas.microsoft.com/office/2006/metadata/properties"/>
    <ds:schemaRef ds:uri="http://schemas.microsoft.com/office/infopath/2007/PartnerControls"/>
    <ds:schemaRef ds:uri="46b8f10f-f56e-4e87-af4a-2384ac144562"/>
  </ds:schemaRefs>
</ds:datastoreItem>
</file>

<file path=customXml/itemProps2.xml><?xml version="1.0" encoding="utf-8"?>
<ds:datastoreItem xmlns:ds="http://schemas.openxmlformats.org/officeDocument/2006/customXml" ds:itemID="{932883E3-6856-4B85-9458-6D23640F8B9E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AC8E12CB-F892-49F1-8054-3AAD6D06102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6b8f10f-f56e-4e87-af4a-2384ac144562"/>
    <ds:schemaRef ds:uri="921765a0-fcf6-47d1-8ac4-5d670786d75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Athrofa_Powerpoint_2021 WS</Template>
  <TotalTime>2449</TotalTime>
  <Words>407</Words>
  <Application>Microsoft Macintosh PowerPoint</Application>
  <PresentationFormat>Widescreen</PresentationFormat>
  <Paragraphs>47</Paragraphs>
  <Slides>6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Calibri</vt:lpstr>
      <vt:lpstr>Calibri Light</vt:lpstr>
      <vt:lpstr>Custom Design</vt:lpstr>
      <vt:lpstr>Welcome to the HUMANITIES AoLE! </vt:lpstr>
      <vt:lpstr>‘Handa’s Surprise’</vt:lpstr>
      <vt:lpstr>WENFRO story books</vt:lpstr>
      <vt:lpstr>How can ‘Wenfro’ help to develop young children’s language and mathematics skills? </vt:lpstr>
      <vt:lpstr>Your turn now...</vt:lpstr>
      <vt:lpstr>Dear Greenpeace…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Lilian Martin</dc:creator>
  <cp:lastModifiedBy>Sioned Hughes</cp:lastModifiedBy>
  <cp:revision>6</cp:revision>
  <dcterms:created xsi:type="dcterms:W3CDTF">2021-06-30T07:26:16Z</dcterms:created>
  <dcterms:modified xsi:type="dcterms:W3CDTF">2021-11-22T15:38:28Z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0x010100AD3B00B9D084464B970E6F5A4ABBB667</vt:lpwstr>
  </property>
</Properties>
</file>