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9" r:id="rId4"/>
    <p:sldId id="258" r:id="rId5"/>
    <p:sldId id="260" r:id="rId6"/>
    <p:sldId id="261" r:id="rId7"/>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52975" autoAdjust="0"/>
    <p:restoredTop sz="94660"/>
  </p:normalViewPr>
  <p:slideViewPr>
    <p:cSldViewPr snapToGrid="0">
      <p:cViewPr>
        <p:scale>
          <a:sx n="40" d="100"/>
          <a:sy n="40" d="100"/>
        </p:scale>
        <p:origin x="852" y="7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1C0E8862-1EAA-4763-A1C7-9E92DA234B46}" type="datetimeFigureOut">
              <a:rPr lang="en-GB" smtClean="0"/>
              <a:t>27/01/2020</a:t>
            </a:fld>
            <a:endParaRPr lang="en-GB"/>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GB"/>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A1B2003D-5439-45F1-AA6E-CA7624AF567C}" type="slidenum">
              <a:rPr lang="en-GB" smtClean="0"/>
              <a:t>‹#›</a:t>
            </a:fld>
            <a:endParaRPr lang="en-GB"/>
          </a:p>
        </p:txBody>
      </p:sp>
    </p:spTree>
    <p:extLst>
      <p:ext uri="{BB962C8B-B14F-4D97-AF65-F5344CB8AC3E}">
        <p14:creationId xmlns:p14="http://schemas.microsoft.com/office/powerpoint/2010/main" val="755331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0E8862-1EAA-4763-A1C7-9E92DA234B46}"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B2003D-5439-45F1-AA6E-CA7624AF567C}" type="slidenum">
              <a:rPr lang="en-GB" smtClean="0"/>
              <a:t>‹#›</a:t>
            </a:fld>
            <a:endParaRPr lang="en-GB"/>
          </a:p>
        </p:txBody>
      </p:sp>
    </p:spTree>
    <p:extLst>
      <p:ext uri="{BB962C8B-B14F-4D97-AF65-F5344CB8AC3E}">
        <p14:creationId xmlns:p14="http://schemas.microsoft.com/office/powerpoint/2010/main" val="2302954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0E8862-1EAA-4763-A1C7-9E92DA234B46}"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1B2003D-5439-45F1-AA6E-CA7624AF567C}" type="slidenum">
              <a:rPr lang="en-GB" smtClean="0"/>
              <a:t>‹#›</a:t>
            </a:fld>
            <a:endParaRPr lang="en-GB"/>
          </a:p>
        </p:txBody>
      </p:sp>
    </p:spTree>
    <p:extLst>
      <p:ext uri="{BB962C8B-B14F-4D97-AF65-F5344CB8AC3E}">
        <p14:creationId xmlns:p14="http://schemas.microsoft.com/office/powerpoint/2010/main" val="2890614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0E8862-1EAA-4763-A1C7-9E92DA234B46}" type="datetimeFigureOut">
              <a:rPr lang="en-GB" smtClean="0"/>
              <a:t>27/01/2020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B2003D-5439-45F1-AA6E-CA7624AF567C}" type="slidenum">
              <a:rPr lang="en-GB" smtClean="0"/>
              <a:t>‹#›</a:t>
            </a:fld>
            <a:endParaRPr lang="en-GB"/>
          </a:p>
        </p:txBody>
      </p:sp>
    </p:spTree>
    <p:extLst>
      <p:ext uri="{BB962C8B-B14F-4D97-AF65-F5344CB8AC3E}">
        <p14:creationId xmlns:p14="http://schemas.microsoft.com/office/powerpoint/2010/main" val="935448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0E8862-1EAA-4763-A1C7-9E92DA234B46}" type="datetimeFigureOut">
              <a:rPr lang="en-GB" smtClean="0"/>
              <a:t>27/01/2020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B2003D-5439-45F1-AA6E-CA7624AF567C}" type="slidenum">
              <a:rPr lang="en-GB" smtClean="0"/>
              <a:t>‹#›</a:t>
            </a:fld>
            <a:endParaRPr lang="en-GB"/>
          </a:p>
        </p:txBody>
      </p:sp>
    </p:spTree>
    <p:extLst>
      <p:ext uri="{BB962C8B-B14F-4D97-AF65-F5344CB8AC3E}">
        <p14:creationId xmlns:p14="http://schemas.microsoft.com/office/powerpoint/2010/main" val="2499555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0E8862-1EAA-4763-A1C7-9E92DA234B46}" type="datetimeFigureOut">
              <a:rPr lang="en-GB" smtClean="0"/>
              <a:t>27/01/2020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B2003D-5439-45F1-AA6E-CA7624AF567C}" type="slidenum">
              <a:rPr lang="en-GB" smtClean="0"/>
              <a:t>‹#›</a:t>
            </a:fld>
            <a:endParaRPr lang="en-GB"/>
          </a:p>
        </p:txBody>
      </p:sp>
    </p:spTree>
    <p:extLst>
      <p:ext uri="{BB962C8B-B14F-4D97-AF65-F5344CB8AC3E}">
        <p14:creationId xmlns:p14="http://schemas.microsoft.com/office/powerpoint/2010/main" val="3586261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0E8862-1EAA-4763-A1C7-9E92DA234B46}" type="datetimeFigureOut">
              <a:rPr lang="en-GB" smtClean="0"/>
              <a:t>27/01/2020</a:t>
            </a:fld>
            <a:endParaRPr lang="en-GB"/>
          </a:p>
        </p:txBody>
      </p:sp>
      <p:sp>
        <p:nvSpPr>
          <p:cNvPr id="3" name="Footer Placeholder 2"/>
          <p:cNvSpPr>
            <a:spLocks noGrp="1"/>
          </p:cNvSpPr>
          <p:nvPr>
            <p:ph type="ftr" sz="quarter" idx="11"/>
          </p:nvPr>
        </p:nvSpPr>
        <p:spPr/>
        <p:txBody>
          <a:bodyPr/>
          <a:lstStyle/>
          <a:p>
            <a:endParaRPr lang="en-GB"/>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A1B2003D-5439-45F1-AA6E-CA7624AF567C}" type="slidenum">
              <a:rPr lang="en-GB" smtClean="0"/>
              <a:t>‹#›</a:t>
            </a:fld>
            <a:endParaRPr lang="en-GB"/>
          </a:p>
        </p:txBody>
      </p:sp>
    </p:spTree>
    <p:extLst>
      <p:ext uri="{BB962C8B-B14F-4D97-AF65-F5344CB8AC3E}">
        <p14:creationId xmlns:p14="http://schemas.microsoft.com/office/powerpoint/2010/main" val="1022535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0E8862-1EAA-4763-A1C7-9E92DA234B46}" type="datetimeFigureOut">
              <a:rPr lang="en-GB" smtClean="0"/>
              <a:t>27/01/2020</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1B2003D-5439-45F1-AA6E-CA7624AF567C}" type="slidenum">
              <a:rPr lang="en-GB" smtClean="0"/>
              <a:t>‹#›</a:t>
            </a:fld>
            <a:endParaRPr lang="en-GB"/>
          </a:p>
        </p:txBody>
      </p:sp>
    </p:spTree>
    <p:extLst>
      <p:ext uri="{BB962C8B-B14F-4D97-AF65-F5344CB8AC3E}">
        <p14:creationId xmlns:p14="http://schemas.microsoft.com/office/powerpoint/2010/main" val="2053303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0E8862-1EAA-4763-A1C7-9E92DA234B46}" type="datetimeFigureOut">
              <a:rPr lang="en-GB" smtClean="0"/>
              <a:t>27/01/2020</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1B2003D-5439-45F1-AA6E-CA7624AF567C}" type="slidenum">
              <a:rPr lang="en-GB" smtClean="0"/>
              <a:t>‹#›</a:t>
            </a:fld>
            <a:endParaRPr lang="en-GB"/>
          </a:p>
        </p:txBody>
      </p:sp>
    </p:spTree>
    <p:extLst>
      <p:ext uri="{BB962C8B-B14F-4D97-AF65-F5344CB8AC3E}">
        <p14:creationId xmlns:p14="http://schemas.microsoft.com/office/powerpoint/2010/main" val="2839197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0E8862-1EAA-4763-A1C7-9E92DA234B46}" type="datetimeFigureOut">
              <a:rPr lang="en-GB" smtClean="0"/>
              <a:t>27/01/2020</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1B2003D-5439-45F1-AA6E-CA7624AF567C}" type="slidenum">
              <a:rPr lang="en-GB" smtClean="0"/>
              <a:t>‹#›</a:t>
            </a:fld>
            <a:endParaRPr lang="en-GB"/>
          </a:p>
        </p:txBody>
      </p:sp>
    </p:spTree>
    <p:extLst>
      <p:ext uri="{BB962C8B-B14F-4D97-AF65-F5344CB8AC3E}">
        <p14:creationId xmlns:p14="http://schemas.microsoft.com/office/powerpoint/2010/main" val="31527316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C0E8862-1EAA-4763-A1C7-9E92DA234B46}"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1B2003D-5439-45F1-AA6E-CA7624AF567C}" type="slidenum">
              <a:rPr lang="en-GB" smtClean="0"/>
              <a:t>‹#›</a:t>
            </a:fld>
            <a:endParaRPr lang="en-GB"/>
          </a:p>
        </p:txBody>
      </p:sp>
    </p:spTree>
    <p:extLst>
      <p:ext uri="{BB962C8B-B14F-4D97-AF65-F5344CB8AC3E}">
        <p14:creationId xmlns:p14="http://schemas.microsoft.com/office/powerpoint/2010/main" val="1495332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C0E8862-1EAA-4763-A1C7-9E92DA234B46}"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1B2003D-5439-45F1-AA6E-CA7624AF567C}" type="slidenum">
              <a:rPr lang="en-GB" smtClean="0"/>
              <a:t>‹#›</a:t>
            </a:fld>
            <a:endParaRPr lang="en-GB"/>
          </a:p>
        </p:txBody>
      </p:sp>
    </p:spTree>
    <p:extLst>
      <p:ext uri="{BB962C8B-B14F-4D97-AF65-F5344CB8AC3E}">
        <p14:creationId xmlns:p14="http://schemas.microsoft.com/office/powerpoint/2010/main" val="4507039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0E8862-1EAA-4763-A1C7-9E92DA234B46}"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1B2003D-5439-45F1-AA6E-CA7624AF567C}" type="slidenum">
              <a:rPr lang="en-GB" smtClean="0"/>
              <a:t>‹#›</a:t>
            </a:fld>
            <a:endParaRPr lang="en-GB"/>
          </a:p>
        </p:txBody>
      </p:sp>
    </p:spTree>
    <p:extLst>
      <p:ext uri="{BB962C8B-B14F-4D97-AF65-F5344CB8AC3E}">
        <p14:creationId xmlns:p14="http://schemas.microsoft.com/office/powerpoint/2010/main" val="34624783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C0E8862-1EAA-4763-A1C7-9E92DA234B46}" type="datetimeFigureOut">
              <a:rPr lang="en-GB" smtClean="0"/>
              <a:t>27/01/2020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B2003D-5439-45F1-AA6E-CA7624AF567C}" type="slidenum">
              <a:rPr lang="en-GB" smtClean="0"/>
              <a:t>‹#›</a:t>
            </a:fld>
            <a:endParaRPr lang="en-GB"/>
          </a:p>
        </p:txBody>
      </p:sp>
    </p:spTree>
    <p:extLst>
      <p:ext uri="{BB962C8B-B14F-4D97-AF65-F5344CB8AC3E}">
        <p14:creationId xmlns:p14="http://schemas.microsoft.com/office/powerpoint/2010/main" val="15100535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C0E8862-1EAA-4763-A1C7-9E92DA234B46}" type="datetimeFigureOut">
              <a:rPr lang="en-GB" smtClean="0"/>
              <a:t>27/01/2020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B2003D-5439-45F1-AA6E-CA7624AF567C}" type="slidenum">
              <a:rPr lang="en-GB" smtClean="0"/>
              <a:t>‹#›</a:t>
            </a:fld>
            <a:endParaRPr lang="en-GB"/>
          </a:p>
        </p:txBody>
      </p:sp>
    </p:spTree>
    <p:extLst>
      <p:ext uri="{BB962C8B-B14F-4D97-AF65-F5344CB8AC3E}">
        <p14:creationId xmlns:p14="http://schemas.microsoft.com/office/powerpoint/2010/main" val="38007039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0E8862-1EAA-4763-A1C7-9E92DA234B46}"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B2003D-5439-45F1-AA6E-CA7624AF567C}" type="slidenum">
              <a:rPr lang="en-GB" smtClean="0"/>
              <a:t>‹#›</a:t>
            </a:fld>
            <a:endParaRPr lang="en-GB"/>
          </a:p>
        </p:txBody>
      </p:sp>
    </p:spTree>
    <p:extLst>
      <p:ext uri="{BB962C8B-B14F-4D97-AF65-F5344CB8AC3E}">
        <p14:creationId xmlns:p14="http://schemas.microsoft.com/office/powerpoint/2010/main" val="37356084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0E8862-1EAA-4763-A1C7-9E92DA234B46}"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1B2003D-5439-45F1-AA6E-CA7624AF567C}" type="slidenum">
              <a:rPr lang="en-GB" smtClean="0"/>
              <a:t>‹#›</a:t>
            </a:fld>
            <a:endParaRPr lang="en-GB"/>
          </a:p>
        </p:txBody>
      </p:sp>
    </p:spTree>
    <p:extLst>
      <p:ext uri="{BB962C8B-B14F-4D97-AF65-F5344CB8AC3E}">
        <p14:creationId xmlns:p14="http://schemas.microsoft.com/office/powerpoint/2010/main" val="1411554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1C0E8862-1EAA-4763-A1C7-9E92DA234B46}" type="datetimeFigureOut">
              <a:rPr lang="en-GB" smtClean="0"/>
              <a:t>27/01/2020</a:t>
            </a:fld>
            <a:endParaRPr lang="en-GB"/>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A1B2003D-5439-45F1-AA6E-CA7624AF567C}" type="slidenum">
              <a:rPr lang="en-GB" smtClean="0"/>
              <a:t>‹#›</a:t>
            </a:fld>
            <a:endParaRPr lang="en-GB"/>
          </a:p>
        </p:txBody>
      </p:sp>
    </p:spTree>
    <p:extLst>
      <p:ext uri="{BB962C8B-B14F-4D97-AF65-F5344CB8AC3E}">
        <p14:creationId xmlns:p14="http://schemas.microsoft.com/office/powerpoint/2010/main" val="33460227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D5145-44B6-4AD6-A2DC-C0B63BA82A09}"/>
              </a:ext>
            </a:extLst>
          </p:cNvPr>
          <p:cNvSpPr>
            <a:spLocks noGrp="1"/>
          </p:cNvSpPr>
          <p:nvPr>
            <p:ph type="ctrTitle"/>
          </p:nvPr>
        </p:nvSpPr>
        <p:spPr/>
        <p:txBody>
          <a:bodyPr/>
          <a:lstStyle/>
          <a:p>
            <a:r>
              <a:rPr lang="en-GB" dirty="0"/>
              <a:t>War and Murder </a:t>
            </a:r>
          </a:p>
        </p:txBody>
      </p:sp>
      <p:sp>
        <p:nvSpPr>
          <p:cNvPr id="3" name="Subtitle 2">
            <a:extLst>
              <a:ext uri="{FF2B5EF4-FFF2-40B4-BE49-F238E27FC236}">
                <a16:creationId xmlns:a16="http://schemas.microsoft.com/office/drawing/2014/main" id="{FD4FB0E4-71C0-4D71-8BA1-A2CFA9681ABF}"/>
              </a:ext>
            </a:extLst>
          </p:cNvPr>
          <p:cNvSpPr>
            <a:spLocks noGrp="1"/>
          </p:cNvSpPr>
          <p:nvPr>
            <p:ph type="subTitle" idx="1"/>
          </p:nvPr>
        </p:nvSpPr>
        <p:spPr/>
        <p:txBody>
          <a:bodyPr/>
          <a:lstStyle/>
          <a:p>
            <a:r>
              <a:rPr lang="en-GB" dirty="0"/>
              <a:t>By Gertrude Anscombe</a:t>
            </a:r>
          </a:p>
        </p:txBody>
      </p:sp>
    </p:spTree>
    <p:extLst>
      <p:ext uri="{BB962C8B-B14F-4D97-AF65-F5344CB8AC3E}">
        <p14:creationId xmlns:p14="http://schemas.microsoft.com/office/powerpoint/2010/main" val="11140577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38AAE-2204-4EC3-B3DE-A35764AF84A3}"/>
              </a:ext>
            </a:extLst>
          </p:cNvPr>
          <p:cNvSpPr>
            <a:spLocks noGrp="1"/>
          </p:cNvSpPr>
          <p:nvPr>
            <p:ph type="title"/>
          </p:nvPr>
        </p:nvSpPr>
        <p:spPr/>
        <p:txBody>
          <a:bodyPr/>
          <a:lstStyle/>
          <a:p>
            <a:r>
              <a:rPr lang="en-GB" dirty="0"/>
              <a:t>Do we need violence ?</a:t>
            </a:r>
          </a:p>
        </p:txBody>
      </p:sp>
      <p:sp>
        <p:nvSpPr>
          <p:cNvPr id="3" name="Content Placeholder 2">
            <a:extLst>
              <a:ext uri="{FF2B5EF4-FFF2-40B4-BE49-F238E27FC236}">
                <a16:creationId xmlns:a16="http://schemas.microsoft.com/office/drawing/2014/main" id="{543392F4-BACA-46E1-B8A6-F6D2FF28FF0A}"/>
              </a:ext>
            </a:extLst>
          </p:cNvPr>
          <p:cNvSpPr>
            <a:spLocks noGrp="1"/>
          </p:cNvSpPr>
          <p:nvPr>
            <p:ph idx="1"/>
          </p:nvPr>
        </p:nvSpPr>
        <p:spPr/>
        <p:txBody>
          <a:bodyPr>
            <a:normAutofit/>
          </a:bodyPr>
          <a:lstStyle/>
          <a:p>
            <a:r>
              <a:rPr lang="en-GB" sz="2000" dirty="0"/>
              <a:t>“Two attitudes are possible: one, that the world is an absolute jungle and that the exercise of coercive power by rulers is only a manifestation of this; and the other, that it is both necessary and right that there should be this exercise of power, that through it the world is much less of a jungle than it could possibly be without it, so that one should in principle be glad of the existence of such power, and only take exception to its unjust exercise”</a:t>
            </a:r>
          </a:p>
          <a:p>
            <a:r>
              <a:rPr lang="en-GB" sz="2000" dirty="0"/>
              <a:t>The usage of violence keeps the social structure that we have come to accept as good </a:t>
            </a:r>
          </a:p>
        </p:txBody>
      </p:sp>
    </p:spTree>
    <p:extLst>
      <p:ext uri="{BB962C8B-B14F-4D97-AF65-F5344CB8AC3E}">
        <p14:creationId xmlns:p14="http://schemas.microsoft.com/office/powerpoint/2010/main" val="15624657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BDE30-1423-4F8C-B4A5-5CC2C761204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74C3F35-0FF7-4DEF-9B62-7654DB68BFB4}"/>
              </a:ext>
            </a:extLst>
          </p:cNvPr>
          <p:cNvSpPr>
            <a:spLocks noGrp="1"/>
          </p:cNvSpPr>
          <p:nvPr>
            <p:ph idx="1"/>
          </p:nvPr>
        </p:nvSpPr>
        <p:spPr/>
        <p:txBody>
          <a:bodyPr/>
          <a:lstStyle/>
          <a:p>
            <a:endParaRPr lang="en-GB" dirty="0"/>
          </a:p>
        </p:txBody>
      </p:sp>
      <p:pic>
        <p:nvPicPr>
          <p:cNvPr id="1026" name="Picture 2" descr="Image result for jack sparrow let them kill each other meme">
            <a:extLst>
              <a:ext uri="{FF2B5EF4-FFF2-40B4-BE49-F238E27FC236}">
                <a16:creationId xmlns:a16="http://schemas.microsoft.com/office/drawing/2014/main" id="{89A6C207-61FD-4548-8E11-6DDF35095C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63166" y="-145774"/>
            <a:ext cx="43449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7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57E8AB56-819A-49B9-B5F6-C1096F6933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2" name="Rectangle 71">
              <a:extLst>
                <a:ext uri="{FF2B5EF4-FFF2-40B4-BE49-F238E27FC236}">
                  <a16:creationId xmlns:a16="http://schemas.microsoft.com/office/drawing/2014/main" id="{3557D528-A227-4B3B-9023-2F3D0781F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Oval 72">
              <a:extLst>
                <a:ext uri="{FF2B5EF4-FFF2-40B4-BE49-F238E27FC236}">
                  <a16:creationId xmlns:a16="http://schemas.microsoft.com/office/drawing/2014/main" id="{E8901DC2-8B37-4756-A389-A0681334D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4" name="Oval 73">
              <a:extLst>
                <a:ext uri="{FF2B5EF4-FFF2-40B4-BE49-F238E27FC236}">
                  <a16:creationId xmlns:a16="http://schemas.microsoft.com/office/drawing/2014/main" id="{6E78D4E0-3EA7-43AA-AE34-F34662B0F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5" name="Oval 74">
              <a:extLst>
                <a:ext uri="{FF2B5EF4-FFF2-40B4-BE49-F238E27FC236}">
                  <a16:creationId xmlns:a16="http://schemas.microsoft.com/office/drawing/2014/main" id="{5C70AAAD-4EB0-43E3-8E4D-75F92B460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6" name="Oval 75">
              <a:extLst>
                <a:ext uri="{FF2B5EF4-FFF2-40B4-BE49-F238E27FC236}">
                  <a16:creationId xmlns:a16="http://schemas.microsoft.com/office/drawing/2014/main" id="{749D2068-B206-421D-91CC-778F558C6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7" name="Oval 76">
              <a:extLst>
                <a:ext uri="{FF2B5EF4-FFF2-40B4-BE49-F238E27FC236}">
                  <a16:creationId xmlns:a16="http://schemas.microsoft.com/office/drawing/2014/main" id="{900A61BF-A68C-44B8-90D9-A4FB9BAED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8" name="Oval 77">
              <a:extLst>
                <a:ext uri="{FF2B5EF4-FFF2-40B4-BE49-F238E27FC236}">
                  <a16:creationId xmlns:a16="http://schemas.microsoft.com/office/drawing/2014/main" id="{A155D1C5-E5FE-48DE-8EA7-7BA3A72EB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9" name="Freeform 5">
              <a:extLst>
                <a:ext uri="{FF2B5EF4-FFF2-40B4-BE49-F238E27FC236}">
                  <a16:creationId xmlns:a16="http://schemas.microsoft.com/office/drawing/2014/main" id="{514D1785-2D2F-4A7B-B13B-570D681DCD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0" name="Freeform 5">
              <a:extLst>
                <a:ext uri="{FF2B5EF4-FFF2-40B4-BE49-F238E27FC236}">
                  <a16:creationId xmlns:a16="http://schemas.microsoft.com/office/drawing/2014/main" id="{5E20AD47-8779-41F6-A0A5-0A36409AA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1" name="Rectangle 80">
              <a:extLst>
                <a:ext uri="{FF2B5EF4-FFF2-40B4-BE49-F238E27FC236}">
                  <a16:creationId xmlns:a16="http://schemas.microsoft.com/office/drawing/2014/main" id="{677AAA6D-9071-4CA2-BEC8-F5C2E8132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2" name="Freeform 5">
              <a:extLst>
                <a:ext uri="{FF2B5EF4-FFF2-40B4-BE49-F238E27FC236}">
                  <a16:creationId xmlns:a16="http://schemas.microsoft.com/office/drawing/2014/main" id="{23A94EDD-AB7C-4C78-A68E-AFE4CF15B4F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C0D0E771-98BD-4C17-9E58-AEEC46C2AC32}"/>
              </a:ext>
            </a:extLst>
          </p:cNvPr>
          <p:cNvSpPr>
            <a:spLocks noGrp="1"/>
          </p:cNvSpPr>
          <p:nvPr>
            <p:ph type="title"/>
          </p:nvPr>
        </p:nvSpPr>
        <p:spPr>
          <a:xfrm>
            <a:off x="952968" y="428495"/>
            <a:ext cx="3133726" cy="1020232"/>
          </a:xfrm>
        </p:spPr>
        <p:txBody>
          <a:bodyPr>
            <a:normAutofit/>
          </a:bodyPr>
          <a:lstStyle/>
          <a:p>
            <a:r>
              <a:rPr lang="en-GB" dirty="0"/>
              <a:t>Innocence </a:t>
            </a:r>
          </a:p>
        </p:txBody>
      </p:sp>
      <p:sp>
        <p:nvSpPr>
          <p:cNvPr id="3" name="Content Placeholder 2">
            <a:extLst>
              <a:ext uri="{FF2B5EF4-FFF2-40B4-BE49-F238E27FC236}">
                <a16:creationId xmlns:a16="http://schemas.microsoft.com/office/drawing/2014/main" id="{AD2F9254-CD7D-4166-BC07-B6CCD08060DB}"/>
              </a:ext>
            </a:extLst>
          </p:cNvPr>
          <p:cNvSpPr>
            <a:spLocks noGrp="1"/>
          </p:cNvSpPr>
          <p:nvPr>
            <p:ph idx="1"/>
          </p:nvPr>
        </p:nvSpPr>
        <p:spPr>
          <a:xfrm>
            <a:off x="142527" y="1296430"/>
            <a:ext cx="4732685" cy="5944413"/>
          </a:xfrm>
        </p:spPr>
        <p:txBody>
          <a:bodyPr>
            <a:normAutofit/>
          </a:bodyPr>
          <a:lstStyle/>
          <a:p>
            <a:pPr>
              <a:lnSpc>
                <a:spcPct val="90000"/>
              </a:lnSpc>
            </a:pPr>
            <a:r>
              <a:rPr lang="en-GB" sz="2400" dirty="0">
                <a:solidFill>
                  <a:schemeClr val="bg1"/>
                </a:solidFill>
              </a:rPr>
              <a:t>“The principal wickedness which is a temptation to those engaged in warfare is the killing of the innocent, which may often be done with impunity and even to the glory of those who do it”</a:t>
            </a:r>
          </a:p>
          <a:p>
            <a:pPr>
              <a:lnSpc>
                <a:spcPct val="90000"/>
              </a:lnSpc>
            </a:pPr>
            <a:r>
              <a:rPr lang="en-GB" sz="2400" dirty="0">
                <a:solidFill>
                  <a:schemeClr val="bg1"/>
                </a:solidFill>
              </a:rPr>
              <a:t>“murder is the deliberate killing of the innocent whether for its sake or as a means to some further end”</a:t>
            </a:r>
          </a:p>
          <a:p>
            <a:pPr>
              <a:lnSpc>
                <a:spcPct val="90000"/>
              </a:lnSpc>
            </a:pPr>
            <a:r>
              <a:rPr lang="en-GB" sz="2400" dirty="0">
                <a:solidFill>
                  <a:schemeClr val="bg1"/>
                </a:solidFill>
              </a:rPr>
              <a:t>Anscombe argues that we as a society are more squeamish to death </a:t>
            </a:r>
          </a:p>
          <a:p>
            <a:pPr marL="0" indent="0">
              <a:lnSpc>
                <a:spcPct val="90000"/>
              </a:lnSpc>
              <a:buNone/>
            </a:pPr>
            <a:endParaRPr lang="en-GB" sz="1700" dirty="0">
              <a:solidFill>
                <a:schemeClr val="bg1"/>
              </a:solidFill>
            </a:endParaRPr>
          </a:p>
        </p:txBody>
      </p:sp>
      <p:pic>
        <p:nvPicPr>
          <p:cNvPr id="2050" name="Picture 2" descr="Image result for poppy">
            <a:extLst>
              <a:ext uri="{FF2B5EF4-FFF2-40B4-BE49-F238E27FC236}">
                <a16:creationId xmlns:a16="http://schemas.microsoft.com/office/drawing/2014/main" id="{EF1620A4-C63D-4D62-9886-989F98478E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450" r="18034" b="2"/>
          <a:stretch/>
        </p:blipFill>
        <p:spPr bwMode="auto">
          <a:xfrm>
            <a:off x="5194607" y="803751"/>
            <a:ext cx="6391533" cy="5250498"/>
          </a:xfrm>
          <a:prstGeom prst="rect">
            <a:avLst/>
          </a:prstGeom>
          <a:noFill/>
          <a:extLst>
            <a:ext uri="{909E8E84-426E-40DD-AFC4-6F175D3DCCD1}">
              <a14:hiddenFill xmlns:a14="http://schemas.microsoft.com/office/drawing/2010/main">
                <a:solidFill>
                  <a:srgbClr val="FFFFFF"/>
                </a:solidFill>
              </a14:hiddenFill>
            </a:ext>
          </a:extLst>
        </p:spPr>
      </p:pic>
      <p:sp>
        <p:nvSpPr>
          <p:cNvPr id="84" name="Rectangle 83">
            <a:extLst>
              <a:ext uri="{FF2B5EF4-FFF2-40B4-BE49-F238E27FC236}">
                <a16:creationId xmlns:a16="http://schemas.microsoft.com/office/drawing/2014/main" id="{1EDC29B9-9A1E-484D-9BE4-A6BC330C6D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22614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B445F-D70D-4563-9590-46772A640A70}"/>
              </a:ext>
            </a:extLst>
          </p:cNvPr>
          <p:cNvSpPr>
            <a:spLocks noGrp="1"/>
          </p:cNvSpPr>
          <p:nvPr>
            <p:ph type="title"/>
          </p:nvPr>
        </p:nvSpPr>
        <p:spPr>
          <a:xfrm>
            <a:off x="1154954" y="947920"/>
            <a:ext cx="8761413" cy="728480"/>
          </a:xfrm>
        </p:spPr>
        <p:txBody>
          <a:bodyPr>
            <a:normAutofit/>
          </a:bodyPr>
          <a:lstStyle/>
          <a:p>
            <a:r>
              <a:rPr lang="en-GB" dirty="0"/>
              <a:t>Double Effect </a:t>
            </a:r>
          </a:p>
        </p:txBody>
      </p:sp>
      <p:sp>
        <p:nvSpPr>
          <p:cNvPr id="3" name="Content Placeholder 2">
            <a:extLst>
              <a:ext uri="{FF2B5EF4-FFF2-40B4-BE49-F238E27FC236}">
                <a16:creationId xmlns:a16="http://schemas.microsoft.com/office/drawing/2014/main" id="{D3007D9C-93A0-402B-94FE-DE1DE42A52A8}"/>
              </a:ext>
            </a:extLst>
          </p:cNvPr>
          <p:cNvSpPr>
            <a:spLocks noGrp="1"/>
          </p:cNvSpPr>
          <p:nvPr>
            <p:ph idx="1"/>
          </p:nvPr>
        </p:nvSpPr>
        <p:spPr>
          <a:xfrm>
            <a:off x="1154954" y="2603500"/>
            <a:ext cx="5211979" cy="3416300"/>
          </a:xfrm>
        </p:spPr>
        <p:txBody>
          <a:bodyPr anchor="ctr">
            <a:normAutofit/>
          </a:bodyPr>
          <a:lstStyle/>
          <a:p>
            <a:r>
              <a:rPr lang="en-GB" dirty="0"/>
              <a:t>“if someone innocent will die unless I do a wicked things, then on this view I am his murderer in refusing: so all that is left to me is to weight up evils. Here the theologian steps in with the principle of double effect and says “no, you are no murderer, if the mans death was neither your aim nor your chosen means, and if you had to act in the way that led to it or lese do something absolutely forbidden”</a:t>
            </a:r>
          </a:p>
        </p:txBody>
      </p:sp>
      <p:pic>
        <p:nvPicPr>
          <p:cNvPr id="3074" name="Picture 2" descr="Image result for double effect">
            <a:extLst>
              <a:ext uri="{FF2B5EF4-FFF2-40B4-BE49-F238E27FC236}">
                <a16:creationId xmlns:a16="http://schemas.microsoft.com/office/drawing/2014/main" id="{AC9C8005-041A-4607-A916-CAAC1AA5EAF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005" b="2"/>
          <a:stretch/>
        </p:blipFill>
        <p:spPr bwMode="auto">
          <a:xfrm>
            <a:off x="6798733" y="2775951"/>
            <a:ext cx="4345024" cy="3067163"/>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18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35D9A-F336-4057-A747-2A965D3D449A}"/>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A842F300-87AC-43FE-96C3-BB4352530A59}"/>
              </a:ext>
            </a:extLst>
          </p:cNvPr>
          <p:cNvSpPr>
            <a:spLocks noGrp="1"/>
          </p:cNvSpPr>
          <p:nvPr>
            <p:ph idx="1"/>
          </p:nvPr>
        </p:nvSpPr>
        <p:spPr/>
        <p:txBody>
          <a:bodyPr>
            <a:normAutofit/>
          </a:bodyPr>
          <a:lstStyle/>
          <a:p>
            <a:r>
              <a:rPr lang="en-GB" sz="2400" dirty="0"/>
              <a:t>“Those, therefore, who think they must be prepared to wage a war with Russia involving the deliberate massacre of cities, must be prepared to say to God; “We has to break your law, lest you Church fail. We could not obey your commandments, for we did not believe your promises”</a:t>
            </a:r>
          </a:p>
        </p:txBody>
      </p:sp>
    </p:spTree>
    <p:extLst>
      <p:ext uri="{BB962C8B-B14F-4D97-AF65-F5344CB8AC3E}">
        <p14:creationId xmlns:p14="http://schemas.microsoft.com/office/powerpoint/2010/main" val="21210772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docProps/app.xml><?xml version="1.0" encoding="utf-8"?>
<Properties xmlns="http://schemas.openxmlformats.org/officeDocument/2006/extended-properties" xmlns:vt="http://schemas.openxmlformats.org/officeDocument/2006/docPropsVTypes">
  <TotalTime>901</TotalTime>
  <Words>348</Words>
  <Application>Microsoft Office PowerPoint</Application>
  <PresentationFormat>Widescreen</PresentationFormat>
  <Paragraphs>13</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Century Gothic</vt:lpstr>
      <vt:lpstr>Wingdings 3</vt:lpstr>
      <vt:lpstr>Ion Boardroom</vt:lpstr>
      <vt:lpstr>War and Murder </vt:lpstr>
      <vt:lpstr>Do we need violence ?</vt:lpstr>
      <vt:lpstr>PowerPoint Presentation</vt:lpstr>
      <vt:lpstr>Innocence </vt:lpstr>
      <vt:lpstr>Double Effect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War and Murder </dc:title>
  <dc:creator>Emily Howells (1700912)</dc:creator>
  <cp:lastModifiedBy>Emily Howells (1700912)</cp:lastModifiedBy>
  <cp:revision>4</cp:revision>
  <cp:lastPrinted>2020-01-27T22:42:59Z</cp:lastPrinted>
  <dcterms:created xsi:type="dcterms:W3CDTF">2020-01-27T18:48:41Z</dcterms:created>
  <dcterms:modified xsi:type="dcterms:W3CDTF">2020-01-28T09:49:58Z</dcterms:modified>
</cp:coreProperties>
</file>