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65" d="100"/>
          <a:sy n="65" d="100"/>
        </p:scale>
        <p:origin x="66"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2/27/2020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alzheimers.org.uk/about-dementia/symptoms-and-diagnosis/symptoms/tips-for-communicating-dementia"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Communicating With Patients with </a:t>
            </a:r>
            <a:r>
              <a:rPr lang="en-GB" dirty="0" err="1"/>
              <a:t>Demntia</a:t>
            </a:r>
            <a:endParaRPr lang="en-GB" dirty="0"/>
          </a:p>
        </p:txBody>
      </p:sp>
      <p:sp>
        <p:nvSpPr>
          <p:cNvPr id="3" name="Subtitle 2"/>
          <p:cNvSpPr>
            <a:spLocks noGrp="1"/>
          </p:cNvSpPr>
          <p:nvPr>
            <p:ph type="subTitle" idx="1"/>
          </p:nvPr>
        </p:nvSpPr>
        <p:spPr/>
        <p:txBody>
          <a:bodyPr/>
          <a:lstStyle/>
          <a:p>
            <a:r>
              <a:rPr lang="en-GB" dirty="0"/>
              <a:t>Health Communication</a:t>
            </a:r>
          </a:p>
          <a:p>
            <a:r>
              <a:rPr lang="en-GB" dirty="0"/>
              <a:t>Neil Hapgood</a:t>
            </a:r>
          </a:p>
        </p:txBody>
      </p:sp>
    </p:spTree>
    <p:extLst>
      <p:ext uri="{BB962C8B-B14F-4D97-AF65-F5344CB8AC3E}">
        <p14:creationId xmlns:p14="http://schemas.microsoft.com/office/powerpoint/2010/main" val="58029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776" y="76200"/>
            <a:ext cx="10131425" cy="1456267"/>
          </a:xfrm>
        </p:spPr>
        <p:txBody>
          <a:bodyPr/>
          <a:lstStyle/>
          <a:p>
            <a:r>
              <a:rPr lang="en-GB" dirty="0"/>
              <a:t>Patients with dementia</a:t>
            </a:r>
          </a:p>
        </p:txBody>
      </p:sp>
      <p:sp>
        <p:nvSpPr>
          <p:cNvPr id="3" name="Content Placeholder 2"/>
          <p:cNvSpPr>
            <a:spLocks noGrp="1"/>
          </p:cNvSpPr>
          <p:nvPr>
            <p:ph idx="1"/>
          </p:nvPr>
        </p:nvSpPr>
        <p:spPr>
          <a:xfrm>
            <a:off x="485776" y="904876"/>
            <a:ext cx="7048499" cy="5029200"/>
          </a:xfrm>
        </p:spPr>
        <p:txBody>
          <a:bodyPr>
            <a:normAutofit/>
          </a:bodyPr>
          <a:lstStyle/>
          <a:p>
            <a:pPr marL="0" indent="0">
              <a:buNone/>
            </a:pPr>
            <a:r>
              <a:rPr lang="en-GB" sz="2000" dirty="0"/>
              <a:t>Patients with dementia often have difficulty communicating, elderly patients with dementia retain their histories and experiences which in turn shape their behaviour and perception.</a:t>
            </a:r>
          </a:p>
          <a:p>
            <a:pPr marL="0" indent="0">
              <a:buNone/>
            </a:pPr>
            <a:endParaRPr lang="en-GB" sz="400" dirty="0"/>
          </a:p>
          <a:p>
            <a:pPr marL="0" indent="0">
              <a:buNone/>
            </a:pPr>
            <a:r>
              <a:rPr lang="en-GB" sz="2000" dirty="0"/>
              <a:t> Alzheimer's disease as an example can mean patients forget the meaning of words or phrases, have difficulty finding the right words and so invent new words to bridge the memory gap.  As patient’s verbal skills decrease, they depend on gestures such as pointing or hand waving to convey their message.</a:t>
            </a:r>
            <a:br>
              <a:rPr lang="en-GB" sz="2000" dirty="0"/>
            </a:br>
            <a:r>
              <a:rPr lang="en-GB" sz="2000" dirty="0"/>
              <a:t> </a:t>
            </a:r>
            <a:br>
              <a:rPr lang="en-GB" sz="2000" dirty="0"/>
            </a:br>
            <a:endParaRPr lang="en-GB" sz="2000" dirty="0"/>
          </a:p>
        </p:txBody>
      </p:sp>
      <p:pic>
        <p:nvPicPr>
          <p:cNvPr id="1026" name="Picture 2" descr="Image result for dementia patie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85051" y="1761095"/>
            <a:ext cx="3832225" cy="255481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85776" y="4838523"/>
            <a:ext cx="10582275" cy="1631216"/>
          </a:xfrm>
          <a:prstGeom prst="rect">
            <a:avLst/>
          </a:prstGeom>
          <a:noFill/>
        </p:spPr>
        <p:txBody>
          <a:bodyPr wrap="square" rtlCol="0">
            <a:spAutoFit/>
          </a:bodyPr>
          <a:lstStyle/>
          <a:p>
            <a:r>
              <a:rPr lang="en-GB" sz="2000" dirty="0"/>
              <a:t>Some health care professionals give up on communicating with patients with dementia, without fully understanding a lot of patients can communicate in a meaningful way until the later stages of the disease.  This depends upon the listener’s patience and developing and using patient centred interventions. </a:t>
            </a:r>
          </a:p>
          <a:p>
            <a:r>
              <a:rPr lang="en-GB" sz="2000" dirty="0"/>
              <a:t>(Wick,2016)</a:t>
            </a:r>
          </a:p>
        </p:txBody>
      </p:sp>
    </p:spTree>
    <p:extLst>
      <p:ext uri="{BB962C8B-B14F-4D97-AF65-F5344CB8AC3E}">
        <p14:creationId xmlns:p14="http://schemas.microsoft.com/office/powerpoint/2010/main" val="1367039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we can communicate effectively</a:t>
            </a:r>
          </a:p>
        </p:txBody>
      </p:sp>
      <p:sp>
        <p:nvSpPr>
          <p:cNvPr id="3" name="Content Placeholder 2"/>
          <p:cNvSpPr>
            <a:spLocks noGrp="1"/>
          </p:cNvSpPr>
          <p:nvPr>
            <p:ph idx="1"/>
          </p:nvPr>
        </p:nvSpPr>
        <p:spPr>
          <a:xfrm>
            <a:off x="685800" y="1846792"/>
            <a:ext cx="10131425" cy="3649133"/>
          </a:xfrm>
        </p:spPr>
        <p:txBody>
          <a:bodyPr>
            <a:normAutofit fontScale="77500" lnSpcReduction="20000"/>
          </a:bodyPr>
          <a:lstStyle/>
          <a:p>
            <a:pPr marL="0" indent="0">
              <a:buNone/>
            </a:pPr>
            <a:r>
              <a:rPr lang="en-GB" sz="2800" dirty="0"/>
              <a:t>There are several steps we can take as healthcare professionals to facilitate effective communication with Dementia patients.  </a:t>
            </a:r>
          </a:p>
          <a:p>
            <a:pPr marL="0" indent="0">
              <a:buNone/>
            </a:pPr>
            <a:endParaRPr lang="en-GB" sz="2800" dirty="0"/>
          </a:p>
          <a:p>
            <a:pPr marL="0" indent="0">
              <a:buNone/>
            </a:pPr>
            <a:r>
              <a:rPr lang="en-GB" sz="2800" dirty="0"/>
              <a:t>The next few slides will look at each of those steps in more detail.  As we work our way through the slides, try and think about the information in the context of your healthcare roles, whether you all ready do them and if not, how you could apply each step to your own work.</a:t>
            </a:r>
          </a:p>
          <a:p>
            <a:pPr marL="0" indent="0">
              <a:buNone/>
            </a:pPr>
            <a:endParaRPr lang="en-GB" sz="2800" dirty="0"/>
          </a:p>
          <a:p>
            <a:pPr marL="0" indent="0">
              <a:buNone/>
            </a:pPr>
            <a:r>
              <a:rPr lang="en-GB" sz="2800" dirty="0"/>
              <a:t>It is worth mentioning here that there is a range of specific advice for families caring for loved ones with </a:t>
            </a:r>
            <a:r>
              <a:rPr lang="en-GB" sz="2800" dirty="0">
                <a:hlinkClick r:id="rId2"/>
              </a:rPr>
              <a:t>dementia</a:t>
            </a:r>
            <a:r>
              <a:rPr lang="en-GB" sz="2800" dirty="0"/>
              <a:t> and although much of the information is similar, the following information is with healthcare professionals in mind more specifically. </a:t>
            </a:r>
          </a:p>
        </p:txBody>
      </p:sp>
    </p:spTree>
    <p:extLst>
      <p:ext uri="{BB962C8B-B14F-4D97-AF65-F5344CB8AC3E}">
        <p14:creationId xmlns:p14="http://schemas.microsoft.com/office/powerpoint/2010/main" val="4232552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 the Patient’s Attention</a:t>
            </a:r>
          </a:p>
        </p:txBody>
      </p:sp>
      <p:sp>
        <p:nvSpPr>
          <p:cNvPr id="3" name="Content Placeholder 2"/>
          <p:cNvSpPr>
            <a:spLocks noGrp="1"/>
          </p:cNvSpPr>
          <p:nvPr>
            <p:ph idx="1"/>
          </p:nvPr>
        </p:nvSpPr>
        <p:spPr>
          <a:xfrm>
            <a:off x="5886452" y="1860550"/>
            <a:ext cx="3924298" cy="3649133"/>
          </a:xfrm>
        </p:spPr>
        <p:txBody>
          <a:bodyPr/>
          <a:lstStyle/>
          <a:p>
            <a:pPr marL="0" indent="0">
              <a:buNone/>
            </a:pPr>
            <a:r>
              <a:rPr lang="en-GB" dirty="0"/>
              <a:t>Get the patient’s attention before you begin talking. Reduce background noise from any source (music, health videos playing, babies crying, cash registers clanging)</a:t>
            </a:r>
          </a:p>
          <a:p>
            <a:endParaRPr lang="en-GB" dirty="0"/>
          </a:p>
        </p:txBody>
      </p:sp>
      <p:pic>
        <p:nvPicPr>
          <p:cNvPr id="2050" name="Picture 2" descr="Image result for patient watching tv"/>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8527" y="2065867"/>
            <a:ext cx="4775200" cy="358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0030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Always approach patient so they can see you</a:t>
            </a:r>
          </a:p>
        </p:txBody>
      </p:sp>
      <p:sp>
        <p:nvSpPr>
          <p:cNvPr id="3" name="Content Placeholder 2"/>
          <p:cNvSpPr>
            <a:spLocks noGrp="1"/>
          </p:cNvSpPr>
          <p:nvPr>
            <p:ph idx="1"/>
          </p:nvPr>
        </p:nvSpPr>
        <p:spPr>
          <a:xfrm>
            <a:off x="5886452" y="1860550"/>
            <a:ext cx="3924298" cy="3649133"/>
          </a:xfrm>
        </p:spPr>
        <p:txBody>
          <a:bodyPr>
            <a:normAutofit/>
          </a:bodyPr>
          <a:lstStyle/>
          <a:p>
            <a:endParaRPr lang="en-GB" dirty="0"/>
          </a:p>
          <a:p>
            <a:pPr marL="0" indent="0">
              <a:buNone/>
            </a:pPr>
            <a:r>
              <a:rPr lang="en-GB" dirty="0"/>
              <a:t>Approach the patient so they can see you, and position yourself as clearly as possible, so the patient can see your face and eyes.</a:t>
            </a:r>
          </a:p>
          <a:p>
            <a:pPr marL="0" indent="0">
              <a:buNone/>
            </a:pPr>
            <a:endParaRPr lang="en-GB" dirty="0"/>
          </a:p>
          <a:p>
            <a:endParaRPr lang="en-GB" dirty="0"/>
          </a:p>
        </p:txBody>
      </p:sp>
      <p:pic>
        <p:nvPicPr>
          <p:cNvPr id="3076" name="Picture 4" descr="Image result for patient facing nnur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5588" y="2263754"/>
            <a:ext cx="4300811" cy="3803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9807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Address the patient by name and identify yourself</a:t>
            </a:r>
          </a:p>
        </p:txBody>
      </p:sp>
      <p:sp>
        <p:nvSpPr>
          <p:cNvPr id="3" name="Content Placeholder 2"/>
          <p:cNvSpPr>
            <a:spLocks noGrp="1"/>
          </p:cNvSpPr>
          <p:nvPr>
            <p:ph idx="1"/>
          </p:nvPr>
        </p:nvSpPr>
        <p:spPr>
          <a:xfrm>
            <a:off x="685801" y="2142067"/>
            <a:ext cx="5073868" cy="3649133"/>
          </a:xfrm>
        </p:spPr>
        <p:txBody>
          <a:bodyPr>
            <a:normAutofit/>
          </a:bodyPr>
          <a:lstStyle/>
          <a:p>
            <a:pPr marL="0" indent="0">
              <a:buNone/>
            </a:pPr>
            <a:r>
              <a:rPr lang="en-GB" sz="2000" dirty="0"/>
              <a:t>Address the patient by name, and identify yourself. Repeat the patient’s name often throughout the conversation; when dementia patients hear their name, they tend to refocus and stay involved.</a:t>
            </a:r>
          </a:p>
        </p:txBody>
      </p:sp>
      <p:sp>
        <p:nvSpPr>
          <p:cNvPr id="4" name="AutoShape 2" descr="Image result for patients name boar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Image result for questions do nurses ask patient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6" name="Picture 10" descr="Image result for patients name board"/>
          <p:cNvPicPr>
            <a:picLocks noChangeAspect="1" noChangeArrowheads="1"/>
          </p:cNvPicPr>
          <p:nvPr/>
        </p:nvPicPr>
        <p:blipFill rotWithShape="1">
          <a:blip r:embed="rId2">
            <a:extLst>
              <a:ext uri="{28A0092B-C50C-407E-A947-70E740481C1C}">
                <a14:useLocalDpi xmlns:a14="http://schemas.microsoft.com/office/drawing/2010/main" val="0"/>
              </a:ext>
            </a:extLst>
          </a:blip>
          <a:srcRect b="51097"/>
          <a:stretch/>
        </p:blipFill>
        <p:spPr bwMode="auto">
          <a:xfrm>
            <a:off x="6295126" y="1800346"/>
            <a:ext cx="4207137" cy="2608875"/>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Image result for nhs name bad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8398" y="4412298"/>
            <a:ext cx="3060591" cy="19846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9977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 eye contact</a:t>
            </a:r>
          </a:p>
        </p:txBody>
      </p:sp>
      <p:sp>
        <p:nvSpPr>
          <p:cNvPr id="3" name="Content Placeholder 2"/>
          <p:cNvSpPr>
            <a:spLocks noGrp="1"/>
          </p:cNvSpPr>
          <p:nvPr>
            <p:ph idx="1"/>
          </p:nvPr>
        </p:nvSpPr>
        <p:spPr>
          <a:xfrm>
            <a:off x="685801" y="2142067"/>
            <a:ext cx="5536323" cy="3649133"/>
          </a:xfrm>
        </p:spPr>
        <p:txBody>
          <a:bodyPr>
            <a:normAutofit/>
          </a:bodyPr>
          <a:lstStyle/>
          <a:p>
            <a:pPr marL="0" indent="0">
              <a:buNone/>
            </a:pPr>
            <a:r>
              <a:rPr lang="en-GB" sz="2000" dirty="0"/>
              <a:t>Many dementia patients develop unpredictable anger, frustration and agitation or lack of comprehension.  If you monitor the patient’s facial expressions and body language you will see it developing. </a:t>
            </a:r>
          </a:p>
          <a:p>
            <a:pPr marL="0" indent="0">
              <a:buNone/>
            </a:pPr>
            <a:endParaRPr lang="en-GB" sz="2000" dirty="0"/>
          </a:p>
          <a:p>
            <a:pPr marL="0" indent="0">
              <a:buNone/>
            </a:pPr>
            <a:r>
              <a:rPr lang="en-GB" sz="2000" dirty="0"/>
              <a:t>Keep your own expression friendly and keep your hands away from your face so your patient can see you.</a:t>
            </a:r>
          </a:p>
          <a:p>
            <a:pPr marL="0" indent="0">
              <a:buNone/>
            </a:pPr>
            <a:endParaRPr lang="en-GB" sz="2000" dirty="0"/>
          </a:p>
        </p:txBody>
      </p:sp>
      <p:pic>
        <p:nvPicPr>
          <p:cNvPr id="5122" name="Picture 2" descr="Image result for eye conta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45713" y="1545020"/>
            <a:ext cx="4855780" cy="4855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999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Give patient your full attention</a:t>
            </a:r>
          </a:p>
        </p:txBody>
      </p:sp>
      <p:sp>
        <p:nvSpPr>
          <p:cNvPr id="3" name="Content Placeholder 2"/>
          <p:cNvSpPr>
            <a:spLocks noGrp="1"/>
          </p:cNvSpPr>
          <p:nvPr>
            <p:ph idx="1"/>
          </p:nvPr>
        </p:nvSpPr>
        <p:spPr>
          <a:xfrm>
            <a:off x="685802" y="2142067"/>
            <a:ext cx="4579882" cy="3649133"/>
          </a:xfrm>
        </p:spPr>
        <p:txBody>
          <a:bodyPr>
            <a:normAutofit/>
          </a:bodyPr>
          <a:lstStyle/>
          <a:p>
            <a:pPr marL="0" indent="0">
              <a:buNone/>
            </a:pPr>
            <a:r>
              <a:rPr lang="en-GB" sz="2000" dirty="0"/>
              <a:t>Just like other patients, dementia patients want your undivided attention. Show you are listening and trying to understand what’s being said.</a:t>
            </a:r>
          </a:p>
        </p:txBody>
      </p:sp>
      <p:pic>
        <p:nvPicPr>
          <p:cNvPr id="6146" name="Picture 2" descr="Image result for giving patients your undivided atten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47078" y="2306745"/>
            <a:ext cx="5320315" cy="3352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740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Give your patient time to process </a:t>
            </a:r>
          </a:p>
        </p:txBody>
      </p:sp>
      <p:sp>
        <p:nvSpPr>
          <p:cNvPr id="3" name="Content Placeholder 2"/>
          <p:cNvSpPr>
            <a:spLocks noGrp="1"/>
          </p:cNvSpPr>
          <p:nvPr>
            <p:ph idx="1"/>
          </p:nvPr>
        </p:nvSpPr>
        <p:spPr>
          <a:xfrm>
            <a:off x="685802" y="2142067"/>
            <a:ext cx="5567854" cy="3649133"/>
          </a:xfrm>
        </p:spPr>
        <p:txBody>
          <a:bodyPr/>
          <a:lstStyle/>
          <a:p>
            <a:pPr marL="0" indent="0">
              <a:buNone/>
            </a:pPr>
            <a:r>
              <a:rPr lang="en-GB" dirty="0"/>
              <a:t>Patients with dementia need time to concentrate, understand and formulate a response to what you have said. Use pauses of 4 to 5 seconds to give patient chance to process what you are saying and allow up to 1 minute for the patient to respond, let the patient know they can take their time to answer.</a:t>
            </a:r>
          </a:p>
        </p:txBody>
      </p:sp>
      <p:pic>
        <p:nvPicPr>
          <p:cNvPr id="7170" name="Picture 2" descr="Image result for time to thin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7200" y="2142067"/>
            <a:ext cx="4422774" cy="33170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9760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Speak Naturally</a:t>
            </a:r>
          </a:p>
        </p:txBody>
      </p:sp>
      <p:sp>
        <p:nvSpPr>
          <p:cNvPr id="3" name="Content Placeholder 2"/>
          <p:cNvSpPr>
            <a:spLocks noGrp="1"/>
          </p:cNvSpPr>
          <p:nvPr>
            <p:ph idx="1"/>
          </p:nvPr>
        </p:nvSpPr>
        <p:spPr>
          <a:xfrm>
            <a:off x="685802" y="2142067"/>
            <a:ext cx="4597398" cy="3649133"/>
          </a:xfrm>
        </p:spPr>
        <p:txBody>
          <a:bodyPr/>
          <a:lstStyle/>
          <a:p>
            <a:pPr marL="0" indent="0">
              <a:buNone/>
            </a:pPr>
            <a:r>
              <a:rPr lang="en-GB" sz="2000" dirty="0"/>
              <a:t>Speak not too loudly and not too fast—and stay gentle and relaxed. Use short, simple, and familiar words, like high blood pressure instead of hypertension. If you need to raise your voice to be heard, lower the tone (pitch).</a:t>
            </a:r>
            <a:br>
              <a:rPr lang="en-GB" dirty="0"/>
            </a:br>
            <a:r>
              <a:rPr lang="en-GB" dirty="0"/>
              <a:t> </a:t>
            </a:r>
          </a:p>
        </p:txBody>
      </p:sp>
      <p:pic>
        <p:nvPicPr>
          <p:cNvPr id="8194" name="Picture 2" descr="Image result for speak not too loud"/>
          <p:cNvPicPr>
            <a:picLocks noChangeAspect="1" noChangeArrowheads="1"/>
          </p:cNvPicPr>
          <p:nvPr/>
        </p:nvPicPr>
        <p:blipFill rotWithShape="1">
          <a:blip r:embed="rId2">
            <a:extLst>
              <a:ext uri="{28A0092B-C50C-407E-A947-70E740481C1C}">
                <a14:useLocalDpi xmlns:a14="http://schemas.microsoft.com/office/drawing/2010/main" val="0"/>
              </a:ext>
            </a:extLst>
          </a:blip>
          <a:srcRect l="18071" r="10881"/>
          <a:stretch/>
        </p:blipFill>
        <p:spPr bwMode="auto">
          <a:xfrm>
            <a:off x="6375853" y="1936976"/>
            <a:ext cx="4808799" cy="36945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431019" y="-383418"/>
            <a:ext cx="3846286" cy="6447919"/>
          </a:xfrm>
          <a:prstGeom prst="rect">
            <a:avLst/>
          </a:prstGeom>
          <a:noFill/>
        </p:spPr>
        <p:txBody>
          <a:bodyPr wrap="square" rtlCol="0">
            <a:spAutoFit/>
          </a:bodyPr>
          <a:lstStyle/>
          <a:p>
            <a:r>
              <a:rPr lang="en-GB" sz="41300" dirty="0">
                <a:solidFill>
                  <a:srgbClr val="FF0000"/>
                </a:solidFill>
              </a:rPr>
              <a:t>X</a:t>
            </a:r>
          </a:p>
        </p:txBody>
      </p:sp>
    </p:spTree>
    <p:extLst>
      <p:ext uri="{BB962C8B-B14F-4D97-AF65-F5344CB8AC3E}">
        <p14:creationId xmlns:p14="http://schemas.microsoft.com/office/powerpoint/2010/main" val="2671493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Keep it simple</a:t>
            </a:r>
          </a:p>
        </p:txBody>
      </p:sp>
      <p:sp>
        <p:nvSpPr>
          <p:cNvPr id="3" name="Content Placeholder 2"/>
          <p:cNvSpPr>
            <a:spLocks noGrp="1"/>
          </p:cNvSpPr>
          <p:nvPr>
            <p:ph idx="1"/>
          </p:nvPr>
        </p:nvSpPr>
        <p:spPr>
          <a:xfrm>
            <a:off x="685802" y="2142067"/>
            <a:ext cx="6391274" cy="3649133"/>
          </a:xfrm>
        </p:spPr>
        <p:txBody>
          <a:bodyPr>
            <a:normAutofit fontScale="92500" lnSpcReduction="20000"/>
          </a:bodyPr>
          <a:lstStyle/>
          <a:p>
            <a:pPr marL="457200" lvl="1" indent="0">
              <a:buNone/>
            </a:pPr>
            <a:r>
              <a:rPr lang="en-GB" sz="2200" dirty="0"/>
              <a:t>Using simple, positive language is essential. Give one-step directions using short words and sentences of no more than 4 words, conveying only one message or thought (</a:t>
            </a:r>
            <a:r>
              <a:rPr lang="en-GB" sz="2200" dirty="0" err="1"/>
              <a:t>eg</a:t>
            </a:r>
            <a:r>
              <a:rPr lang="en-GB" sz="2200" dirty="0"/>
              <a:t>, please lean this way, lower your arm, lift your shirt please).  </a:t>
            </a:r>
          </a:p>
          <a:p>
            <a:pPr marL="457200" lvl="1" indent="0">
              <a:buNone/>
            </a:pPr>
            <a:endParaRPr lang="en-GB" sz="2200" dirty="0"/>
          </a:p>
          <a:p>
            <a:pPr marL="457200" lvl="1" indent="0">
              <a:buNone/>
            </a:pPr>
            <a:r>
              <a:rPr lang="en-GB" sz="2200" dirty="0"/>
              <a:t>Ask only one question at a time. Avoid pronouns (</a:t>
            </a:r>
            <a:r>
              <a:rPr lang="en-GB" sz="2200" dirty="0" err="1"/>
              <a:t>he,she,they</a:t>
            </a:r>
            <a:r>
              <a:rPr lang="en-GB" sz="2200" dirty="0"/>
              <a:t>), and identify individuals and things by name. Instead of telling patients what </a:t>
            </a:r>
            <a:r>
              <a:rPr lang="en-GB" sz="2200" i="1" dirty="0"/>
              <a:t>not</a:t>
            </a:r>
            <a:r>
              <a:rPr lang="en-GB" sz="2200" dirty="0"/>
              <a:t> to do, suggest what they </a:t>
            </a:r>
            <a:r>
              <a:rPr lang="en-GB" sz="2200" i="1" dirty="0"/>
              <a:t>should</a:t>
            </a:r>
            <a:r>
              <a:rPr lang="en-GB" sz="2200" dirty="0"/>
              <a:t> do. For example, instead of saying, “Don't go into that closet,” say, “Let’s go into this exam room.”</a:t>
            </a:r>
            <a:br>
              <a:rPr lang="en-GB" dirty="0"/>
            </a:br>
            <a:r>
              <a:rPr lang="en-GB" dirty="0"/>
              <a:t> </a:t>
            </a:r>
            <a:br>
              <a:rPr lang="en-GB" dirty="0"/>
            </a:br>
            <a:endParaRPr lang="en-GB" dirty="0"/>
          </a:p>
        </p:txBody>
      </p:sp>
      <p:pic>
        <p:nvPicPr>
          <p:cNvPr id="9218" name="Picture 2" descr="Image result for keep it simp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7076" y="2142067"/>
            <a:ext cx="4340738" cy="2895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699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Rephrase rather than repeat</a:t>
            </a:r>
          </a:p>
        </p:txBody>
      </p:sp>
      <p:sp>
        <p:nvSpPr>
          <p:cNvPr id="4" name="Content Placeholder 3"/>
          <p:cNvSpPr>
            <a:spLocks noGrp="1"/>
          </p:cNvSpPr>
          <p:nvPr>
            <p:ph idx="1"/>
          </p:nvPr>
        </p:nvSpPr>
        <p:spPr>
          <a:xfrm>
            <a:off x="685802" y="2142067"/>
            <a:ext cx="6608378" cy="3649133"/>
          </a:xfrm>
        </p:spPr>
        <p:txBody>
          <a:bodyPr>
            <a:normAutofit/>
          </a:bodyPr>
          <a:lstStyle/>
          <a:p>
            <a:pPr marL="0" indent="0">
              <a:buNone/>
            </a:pPr>
            <a:r>
              <a:rPr lang="en-GB" sz="2000" dirty="0"/>
              <a:t>Often, patients with dementia will misunderstand you. In this case, always </a:t>
            </a:r>
            <a:r>
              <a:rPr lang="en-GB" sz="2000" i="1" dirty="0"/>
              <a:t>rephrase</a:t>
            </a:r>
            <a:r>
              <a:rPr lang="en-GB" sz="2000" dirty="0"/>
              <a:t> rather than </a:t>
            </a:r>
            <a:r>
              <a:rPr lang="en-GB" sz="2000" i="1" dirty="0"/>
              <a:t>repeat </a:t>
            </a:r>
            <a:r>
              <a:rPr lang="en-GB" sz="2000" dirty="0"/>
              <a:t>what you said previously. That is, say it differently instead of saying the same thing louder. Encourage your patient to continue to express his or her thoughts, even if he or she is struggling. Avoid interrupting, criticizing, correcting, or arguing.</a:t>
            </a:r>
          </a:p>
        </p:txBody>
      </p:sp>
      <p:pic>
        <p:nvPicPr>
          <p:cNvPr id="10244" name="Picture 4" descr="Image result for rephrase rather than repea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5917" y="1770773"/>
            <a:ext cx="4020426" cy="4020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8267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Appreciate Humour</a:t>
            </a:r>
          </a:p>
        </p:txBody>
      </p:sp>
      <p:sp>
        <p:nvSpPr>
          <p:cNvPr id="3" name="Content Placeholder 2"/>
          <p:cNvSpPr>
            <a:spLocks noGrp="1"/>
          </p:cNvSpPr>
          <p:nvPr>
            <p:ph idx="1"/>
          </p:nvPr>
        </p:nvSpPr>
        <p:spPr>
          <a:xfrm>
            <a:off x="685802" y="2142067"/>
            <a:ext cx="5136929" cy="3649133"/>
          </a:xfrm>
        </p:spPr>
        <p:txBody>
          <a:bodyPr>
            <a:normAutofit/>
          </a:bodyPr>
          <a:lstStyle/>
          <a:p>
            <a:pPr marL="0" indent="0">
              <a:buNone/>
            </a:pPr>
            <a:r>
              <a:rPr lang="en-GB" sz="2000" dirty="0"/>
              <a:t>Many clinicians are unaware humour is a durable personality trait that often remains intact as dementia progresses, and these patients usually appropriate humour. Allow (and appreciate) patients’ attempts to express humour, especially in difficult and trying situations.</a:t>
            </a:r>
          </a:p>
        </p:txBody>
      </p:sp>
      <p:pic>
        <p:nvPicPr>
          <p:cNvPr id="11266" name="Picture 2" descr="Image result for patient and nurse laugh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0324" y="2627585"/>
            <a:ext cx="4900486" cy="32612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4809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Patient centred approach</a:t>
            </a:r>
          </a:p>
        </p:txBody>
      </p:sp>
      <p:sp>
        <p:nvSpPr>
          <p:cNvPr id="3" name="Content Placeholder 2"/>
          <p:cNvSpPr>
            <a:spLocks noGrp="1"/>
          </p:cNvSpPr>
          <p:nvPr>
            <p:ph idx="1"/>
          </p:nvPr>
        </p:nvSpPr>
        <p:spPr>
          <a:xfrm>
            <a:off x="685801" y="2142067"/>
            <a:ext cx="5473261" cy="3649133"/>
          </a:xfrm>
        </p:spPr>
        <p:txBody>
          <a:bodyPr/>
          <a:lstStyle/>
          <a:p>
            <a:pPr marL="0" indent="0">
              <a:buNone/>
            </a:pPr>
            <a:r>
              <a:rPr lang="en-GB" dirty="0"/>
              <a:t> As well as all this you will also need to adapt to your patient, and try to understand the patient’s unique words and gestures. Family members and caregivers may be able to help because they have known the patient for years. Use the patient’s memory loss to your advantage in stressful situations. </a:t>
            </a:r>
          </a:p>
          <a:p>
            <a:pPr marL="0" indent="0">
              <a:buNone/>
            </a:pPr>
            <a:endParaRPr lang="en-GB" dirty="0"/>
          </a:p>
          <a:p>
            <a:pPr marL="0" indent="0">
              <a:buNone/>
            </a:pPr>
            <a:r>
              <a:rPr lang="en-GB" dirty="0"/>
              <a:t>Distract or redirect the patient from distressing situations, and the patient may forget what was upsetting him or her.</a:t>
            </a:r>
          </a:p>
        </p:txBody>
      </p:sp>
      <p:pic>
        <p:nvPicPr>
          <p:cNvPr id="12290" name="Picture 2" descr="Image result for adapting to pati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30814" y="1219248"/>
            <a:ext cx="2865929" cy="46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4033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Things to remember</a:t>
            </a:r>
          </a:p>
        </p:txBody>
      </p:sp>
      <p:sp>
        <p:nvSpPr>
          <p:cNvPr id="3" name="Content Placeholder 2"/>
          <p:cNvSpPr>
            <a:spLocks noGrp="1"/>
          </p:cNvSpPr>
          <p:nvPr>
            <p:ph idx="1"/>
          </p:nvPr>
        </p:nvSpPr>
        <p:spPr/>
        <p:txBody>
          <a:bodyPr>
            <a:normAutofit/>
          </a:bodyPr>
          <a:lstStyle/>
          <a:p>
            <a:pPr marL="0" indent="0">
              <a:buNone/>
            </a:pPr>
            <a:r>
              <a:rPr lang="en-GB" sz="2000" dirty="0"/>
              <a:t>Sometimes, regardless of what you say and how you say it, you’ll be unable to convey your message. Ask the patient if you can reschedule the discussion. If the patient is alone, it’s also wise to seek help by asking, “Is there someone you trust who explains things better than me who might help us?”</a:t>
            </a:r>
          </a:p>
          <a:p>
            <a:pPr marL="0" indent="0">
              <a:buNone/>
            </a:pPr>
            <a:br>
              <a:rPr lang="en-GB" sz="2000" dirty="0"/>
            </a:br>
            <a:r>
              <a:rPr lang="en-GB" sz="2000" dirty="0"/>
              <a:t> Finally, follow the cardinal rule: Never assume that a patient is completely oblivious. Dementia patients’ abilities fluctuate, and they have good and bad days. Talking about a patient to another individual in front of the patient as though the latter is invisible is inconsiderate and demeaning. </a:t>
            </a:r>
          </a:p>
        </p:txBody>
      </p:sp>
    </p:spTree>
    <p:extLst>
      <p:ext uri="{BB962C8B-B14F-4D97-AF65-F5344CB8AC3E}">
        <p14:creationId xmlns:p14="http://schemas.microsoft.com/office/powerpoint/2010/main" val="1397609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a:xfrm>
            <a:off x="685801" y="1746250"/>
            <a:ext cx="6377151" cy="3649133"/>
          </a:xfrm>
        </p:spPr>
        <p:txBody>
          <a:bodyPr>
            <a:normAutofit/>
          </a:bodyPr>
          <a:lstStyle/>
          <a:p>
            <a:pPr marL="0" indent="0">
              <a:buNone/>
            </a:pPr>
            <a:r>
              <a:rPr lang="en-GB" sz="2000" dirty="0"/>
              <a:t>In your pairs, put together a role play where one of you is the health professional and the other a patient with dementia.  </a:t>
            </a:r>
          </a:p>
          <a:p>
            <a:pPr marL="0" indent="0">
              <a:buNone/>
            </a:pPr>
            <a:r>
              <a:rPr lang="en-GB" sz="2000" dirty="0"/>
              <a:t>Decide on a scenario to role play, from giving patient their medication, to assisting them to bathroom or anything else.</a:t>
            </a:r>
          </a:p>
          <a:p>
            <a:pPr marL="0" indent="0">
              <a:buNone/>
            </a:pPr>
            <a:r>
              <a:rPr lang="en-GB" sz="2000" dirty="0"/>
              <a:t> </a:t>
            </a:r>
          </a:p>
          <a:p>
            <a:pPr marL="0" indent="0">
              <a:buNone/>
            </a:pPr>
            <a:r>
              <a:rPr lang="en-GB" sz="2000" dirty="0"/>
              <a:t>Using the cue cards show a positive and effective communication interaction and then replay the situation with a negative example of an patient/professional communication interaction. </a:t>
            </a:r>
          </a:p>
        </p:txBody>
      </p:sp>
      <p:pic>
        <p:nvPicPr>
          <p:cNvPr id="13314" name="Picture 2" descr="Image result for role pl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4201" y="2065867"/>
            <a:ext cx="2771775"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40582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6811" y="0"/>
            <a:ext cx="10131425" cy="1456267"/>
          </a:xfrm>
        </p:spPr>
        <p:txBody>
          <a:bodyPr/>
          <a:lstStyle/>
          <a:p>
            <a:r>
              <a:rPr lang="en-GB" dirty="0"/>
              <a:t>Tick List for Communication </a:t>
            </a:r>
          </a:p>
        </p:txBody>
      </p:sp>
      <p:sp>
        <p:nvSpPr>
          <p:cNvPr id="3" name="Content Placeholder 2"/>
          <p:cNvSpPr>
            <a:spLocks noGrp="1"/>
          </p:cNvSpPr>
          <p:nvPr>
            <p:ph idx="1"/>
          </p:nvPr>
        </p:nvSpPr>
        <p:spPr>
          <a:xfrm>
            <a:off x="664779" y="1456267"/>
            <a:ext cx="10097814" cy="5181600"/>
          </a:xfrm>
        </p:spPr>
        <p:txBody>
          <a:bodyPr>
            <a:noAutofit/>
          </a:bodyPr>
          <a:lstStyle/>
          <a:p>
            <a:pPr marL="0" indent="0">
              <a:buNone/>
            </a:pPr>
            <a:r>
              <a:rPr lang="en-GB" sz="1500" dirty="0"/>
              <a:t>Get the patient’s attention.</a:t>
            </a:r>
          </a:p>
          <a:p>
            <a:pPr marL="0" indent="0">
              <a:buNone/>
            </a:pPr>
            <a:r>
              <a:rPr lang="en-GB" sz="1500" dirty="0"/>
              <a:t> Always approach dementia patients from the front so they can see you. </a:t>
            </a:r>
          </a:p>
          <a:p>
            <a:pPr marL="0" indent="0">
              <a:buNone/>
            </a:pPr>
            <a:r>
              <a:rPr lang="en-GB" sz="1500" dirty="0"/>
              <a:t>Address them by name, and identify yourself. </a:t>
            </a:r>
            <a:br>
              <a:rPr lang="en-GB" sz="1500" dirty="0"/>
            </a:br>
            <a:r>
              <a:rPr lang="en-GB" sz="1500" dirty="0"/>
              <a:t> </a:t>
            </a:r>
            <a:br>
              <a:rPr lang="en-GB" sz="1500" dirty="0"/>
            </a:br>
            <a:r>
              <a:rPr lang="en-GB" sz="1500" dirty="0"/>
              <a:t>Maintain eye contact.</a:t>
            </a:r>
          </a:p>
          <a:p>
            <a:pPr marL="0" indent="0">
              <a:buNone/>
            </a:pPr>
            <a:r>
              <a:rPr lang="en-GB" sz="1500" dirty="0"/>
              <a:t>Keep your own expression friendly</a:t>
            </a:r>
            <a:br>
              <a:rPr lang="en-GB" sz="1500" dirty="0"/>
            </a:br>
            <a:r>
              <a:rPr lang="en-GB" sz="1500" dirty="0"/>
              <a:t> </a:t>
            </a:r>
            <a:br>
              <a:rPr lang="en-GB" sz="1500" dirty="0"/>
            </a:br>
            <a:r>
              <a:rPr lang="en-GB" sz="1500" dirty="0"/>
              <a:t>Give full attention</a:t>
            </a:r>
          </a:p>
          <a:p>
            <a:pPr marL="0" indent="0">
              <a:buNone/>
            </a:pPr>
            <a:r>
              <a:rPr lang="en-GB" sz="1500" dirty="0"/>
              <a:t>Allow time for patient to process and respond.</a:t>
            </a:r>
          </a:p>
          <a:p>
            <a:pPr marL="0" indent="0">
              <a:buNone/>
            </a:pPr>
            <a:r>
              <a:rPr lang="en-GB" sz="1500" dirty="0"/>
              <a:t>Speak naturally</a:t>
            </a:r>
            <a:br>
              <a:rPr lang="en-GB" sz="1500" dirty="0"/>
            </a:br>
            <a:r>
              <a:rPr lang="en-GB" sz="1500" dirty="0"/>
              <a:t> </a:t>
            </a:r>
            <a:br>
              <a:rPr lang="en-GB" sz="1500" dirty="0"/>
            </a:br>
            <a:r>
              <a:rPr lang="en-GB" sz="1500" dirty="0"/>
              <a:t> Use simple, positive language and one step directions </a:t>
            </a:r>
          </a:p>
          <a:p>
            <a:pPr marL="0" indent="0">
              <a:buNone/>
            </a:pPr>
            <a:r>
              <a:rPr lang="en-GB" sz="1500" dirty="0"/>
              <a:t> Ask only one question at a time. Instruct patients what ‘to do’ instead of what ‘not to do’</a:t>
            </a:r>
            <a:br>
              <a:rPr lang="en-GB" sz="1500" dirty="0"/>
            </a:br>
            <a:r>
              <a:rPr lang="en-GB" sz="1500" dirty="0"/>
              <a:t> </a:t>
            </a:r>
            <a:br>
              <a:rPr lang="en-GB" sz="1500" dirty="0"/>
            </a:br>
            <a:r>
              <a:rPr lang="en-GB" sz="1500" dirty="0"/>
              <a:t>Rephrase not repeat</a:t>
            </a:r>
            <a:br>
              <a:rPr lang="en-GB" sz="1500" dirty="0"/>
            </a:br>
            <a:r>
              <a:rPr lang="en-GB" sz="1500" dirty="0"/>
              <a:t> </a:t>
            </a:r>
            <a:br>
              <a:rPr lang="en-GB" sz="1500" dirty="0"/>
            </a:br>
            <a:r>
              <a:rPr lang="en-GB" sz="1500" dirty="0"/>
              <a:t>Allow Humour</a:t>
            </a:r>
            <a:br>
              <a:rPr lang="en-GB" sz="1500" dirty="0"/>
            </a:br>
            <a:r>
              <a:rPr lang="en-GB" sz="1500" dirty="0"/>
              <a:t> </a:t>
            </a:r>
            <a:br>
              <a:rPr lang="en-GB" sz="1500" dirty="0"/>
            </a:br>
            <a:r>
              <a:rPr lang="en-GB" sz="1500" dirty="0"/>
              <a:t>Adapt to patient </a:t>
            </a:r>
          </a:p>
        </p:txBody>
      </p:sp>
    </p:spTree>
    <p:extLst>
      <p:ext uri="{BB962C8B-B14F-4D97-AF65-F5344CB8AC3E}">
        <p14:creationId xmlns:p14="http://schemas.microsoft.com/office/powerpoint/2010/main" val="620275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98</TotalTime>
  <Words>1225</Words>
  <Application>Microsoft Office PowerPoint</Application>
  <PresentationFormat>Widescreen</PresentationFormat>
  <Paragraphs>61</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Celestial</vt:lpstr>
      <vt:lpstr>Communicating With Patients with Demntia</vt:lpstr>
      <vt:lpstr>Patients with dementia</vt:lpstr>
      <vt:lpstr>How we can communicate effectively</vt:lpstr>
      <vt:lpstr>Get the Patient’s Attention</vt:lpstr>
      <vt:lpstr>Always approach patient so they can see you</vt:lpstr>
      <vt:lpstr>Address the patient by name and identify yourself</vt:lpstr>
      <vt:lpstr>Maintain eye contact</vt:lpstr>
      <vt:lpstr>Give patient your full attention</vt:lpstr>
      <vt:lpstr>Give your patient time to process </vt:lpstr>
      <vt:lpstr>Speak Naturally</vt:lpstr>
      <vt:lpstr>Keep it simple</vt:lpstr>
      <vt:lpstr>Rephrase rather than repeat</vt:lpstr>
      <vt:lpstr>Appreciate Humour</vt:lpstr>
      <vt:lpstr>Patient centred approach</vt:lpstr>
      <vt:lpstr>Things to remember</vt:lpstr>
      <vt:lpstr>task</vt:lpstr>
      <vt:lpstr>Tick List for Communication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Communicating With Patients with Demntia</dc:title>
  <dc:creator>Neil Hapgood</dc:creator>
  <cp:lastModifiedBy>Neil Hapgood</cp:lastModifiedBy>
  <cp:revision>12</cp:revision>
  <dcterms:created xsi:type="dcterms:W3CDTF">2020-02-27T10:00:33Z</dcterms:created>
  <dcterms:modified xsi:type="dcterms:W3CDTF">2020-02-27T13:38:17Z</dcterms:modified>
</cp:coreProperties>
</file>