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59" r:id="rId3"/>
    <p:sldId id="260" r:id="rId4"/>
    <p:sldId id="264" r:id="rId5"/>
    <p:sldId id="261" r:id="rId6"/>
    <p:sldId id="265" r:id="rId7"/>
    <p:sldId id="262" r:id="rId8"/>
    <p:sldId id="267" r:id="rId9"/>
    <p:sldId id="268" r:id="rId10"/>
    <p:sldId id="269" r:id="rId11"/>
    <p:sldId id="272" r:id="rId12"/>
    <p:sldId id="270" r:id="rId13"/>
    <p:sldId id="273" r:id="rId14"/>
    <p:sldId id="274" r:id="rId15"/>
    <p:sldId id="275" r:id="rId16"/>
    <p:sldId id="276" r:id="rId17"/>
    <p:sldId id="271" r:id="rId18"/>
    <p:sldId id="258"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 uri="{2D200454-40CA-4A62-9FC3-DE9A4176ACB9}">
      <p15:notes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6" autoAdjust="0"/>
    <p:restoredTop sz="94660"/>
  </p:normalViewPr>
  <p:slideViewPr>
    <p:cSldViewPr>
      <p:cViewPr varScale="1">
        <p:scale>
          <a:sx n="111" d="100"/>
          <a:sy n="111" d="100"/>
        </p:scale>
        <p:origin x="-1614" y="-7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010"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7B2C75-EC56-4D15-9EA9-278EC5C0DD88}" type="datetimeFigureOut">
              <a:rPr lang="en-GB" smtClean="0"/>
              <a:t>04/06/2018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EB30B1D-6E30-4FA3-837C-D93ECF51BF49}" type="slidenum">
              <a:rPr lang="en-GB" smtClean="0"/>
              <a:t>‹#›</a:t>
            </a:fld>
            <a:endParaRPr lang="en-GB"/>
          </a:p>
        </p:txBody>
      </p:sp>
    </p:spTree>
    <p:extLst>
      <p:ext uri="{BB962C8B-B14F-4D97-AF65-F5344CB8AC3E}">
        <p14:creationId xmlns:p14="http://schemas.microsoft.com/office/powerpoint/2010/main" val="31815558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Child Poverty Strategy</a:t>
            </a:r>
          </a:p>
          <a:p>
            <a:endParaRPr lang="en-GB" dirty="0" smtClean="0"/>
          </a:p>
          <a:p>
            <a:r>
              <a:rPr lang="en-GB" dirty="0" smtClean="0"/>
              <a:t>Section 2: Helping more people into paid work, and helping them to progress into higher-paying jobs</a:t>
            </a:r>
          </a:p>
          <a:p>
            <a:r>
              <a:rPr lang="en-GB" dirty="0" smtClean="0"/>
              <a:t>Section 3: Reducing inequalities that exist in health, education and economic outcomes of children and families by improving the outcomes of the poorest </a:t>
            </a:r>
          </a:p>
          <a:p>
            <a:r>
              <a:rPr lang="en-GB" dirty="0" smtClean="0"/>
              <a:t>Section 4: Making poverty less damaging for children </a:t>
            </a:r>
            <a:endParaRPr lang="en-GB" dirty="0"/>
          </a:p>
        </p:txBody>
      </p:sp>
      <p:sp>
        <p:nvSpPr>
          <p:cNvPr id="4" name="Slide Number Placeholder 3"/>
          <p:cNvSpPr>
            <a:spLocks noGrp="1"/>
          </p:cNvSpPr>
          <p:nvPr>
            <p:ph type="sldNum" sz="quarter" idx="10"/>
          </p:nvPr>
        </p:nvSpPr>
        <p:spPr/>
        <p:txBody>
          <a:bodyPr/>
          <a:lstStyle/>
          <a:p>
            <a:fld id="{6EB30B1D-6E30-4FA3-837C-D93ECF51BF49}" type="slidenum">
              <a:rPr lang="en-GB" smtClean="0"/>
              <a:t>3</a:t>
            </a:fld>
            <a:endParaRPr lang="en-GB"/>
          </a:p>
        </p:txBody>
      </p:sp>
    </p:spTree>
    <p:extLst>
      <p:ext uri="{BB962C8B-B14F-4D97-AF65-F5344CB8AC3E}">
        <p14:creationId xmlns:p14="http://schemas.microsoft.com/office/powerpoint/2010/main" val="13567514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More detail</a:t>
            </a:r>
            <a:r>
              <a:rPr lang="en-GB" baseline="0" dirty="0" smtClean="0"/>
              <a:t> on developments (e.g. Family Engagement toolkit and initial study of the work of FEOs)</a:t>
            </a:r>
            <a:endParaRPr lang="en-GB" dirty="0"/>
          </a:p>
        </p:txBody>
      </p:sp>
      <p:sp>
        <p:nvSpPr>
          <p:cNvPr id="4" name="Slide Number Placeholder 3"/>
          <p:cNvSpPr>
            <a:spLocks noGrp="1"/>
          </p:cNvSpPr>
          <p:nvPr>
            <p:ph type="sldNum" sz="quarter" idx="10"/>
          </p:nvPr>
        </p:nvSpPr>
        <p:spPr/>
        <p:txBody>
          <a:bodyPr/>
          <a:lstStyle/>
          <a:p>
            <a:fld id="{6EB30B1D-6E30-4FA3-837C-D93ECF51BF49}" type="slidenum">
              <a:rPr lang="en-GB" smtClean="0"/>
              <a:t>4</a:t>
            </a:fld>
            <a:endParaRPr lang="en-GB"/>
          </a:p>
        </p:txBody>
      </p:sp>
    </p:spTree>
    <p:extLst>
      <p:ext uri="{BB962C8B-B14F-4D97-AF65-F5344CB8AC3E}">
        <p14:creationId xmlns:p14="http://schemas.microsoft.com/office/powerpoint/2010/main" val="9213883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Sustainable Development Charter – launched in 2010, key part of the strategy to deliver WFG Act and under review this year</a:t>
            </a:r>
            <a:endParaRPr lang="en-GB" dirty="0"/>
          </a:p>
        </p:txBody>
      </p:sp>
      <p:sp>
        <p:nvSpPr>
          <p:cNvPr id="4" name="Slide Number Placeholder 3"/>
          <p:cNvSpPr>
            <a:spLocks noGrp="1"/>
          </p:cNvSpPr>
          <p:nvPr>
            <p:ph type="sldNum" sz="quarter" idx="10"/>
          </p:nvPr>
        </p:nvSpPr>
        <p:spPr/>
        <p:txBody>
          <a:bodyPr/>
          <a:lstStyle/>
          <a:p>
            <a:fld id="{6EB30B1D-6E30-4FA3-837C-D93ECF51BF49}" type="slidenum">
              <a:rPr lang="en-GB" smtClean="0"/>
              <a:t>5</a:t>
            </a:fld>
            <a:endParaRPr lang="en-GB"/>
          </a:p>
        </p:txBody>
      </p:sp>
    </p:spTree>
    <p:extLst>
      <p:ext uri="{BB962C8B-B14F-4D97-AF65-F5344CB8AC3E}">
        <p14:creationId xmlns:p14="http://schemas.microsoft.com/office/powerpoint/2010/main" val="21243360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Sustainable Development Charter – launched in 2010, key part of the strategy to deliver WFG Act and under review this year</a:t>
            </a:r>
            <a:endParaRPr lang="en-GB" dirty="0"/>
          </a:p>
        </p:txBody>
      </p:sp>
      <p:sp>
        <p:nvSpPr>
          <p:cNvPr id="4" name="Slide Number Placeholder 3"/>
          <p:cNvSpPr>
            <a:spLocks noGrp="1"/>
          </p:cNvSpPr>
          <p:nvPr>
            <p:ph type="sldNum" sz="quarter" idx="10"/>
          </p:nvPr>
        </p:nvSpPr>
        <p:spPr/>
        <p:txBody>
          <a:bodyPr/>
          <a:lstStyle/>
          <a:p>
            <a:fld id="{6EB30B1D-6E30-4FA3-837C-D93ECF51BF49}" type="slidenum">
              <a:rPr lang="en-GB" smtClean="0"/>
              <a:t>6</a:t>
            </a:fld>
            <a:endParaRPr lang="en-GB"/>
          </a:p>
        </p:txBody>
      </p:sp>
    </p:spTree>
    <p:extLst>
      <p:ext uri="{BB962C8B-B14F-4D97-AF65-F5344CB8AC3E}">
        <p14:creationId xmlns:p14="http://schemas.microsoft.com/office/powerpoint/2010/main" val="19919640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Social Services and Wellbeing</a:t>
            </a:r>
            <a:r>
              <a:rPr lang="en-GB" baseline="0" dirty="0" smtClean="0"/>
              <a:t> Act</a:t>
            </a:r>
          </a:p>
          <a:p>
            <a:r>
              <a:rPr lang="en-GB" sz="1200" b="0" i="0" kern="1200" dirty="0" smtClean="0">
                <a:solidFill>
                  <a:schemeClr val="tx1"/>
                </a:solidFill>
                <a:effectLst/>
                <a:latin typeface="+mn-lt"/>
                <a:ea typeface="+mn-ea"/>
                <a:cs typeface="+mn-cs"/>
              </a:rPr>
              <a:t>Services will be available to provide the right support at the right time</a:t>
            </a:r>
          </a:p>
          <a:p>
            <a:r>
              <a:rPr lang="en-GB" sz="1200" b="0" i="0" kern="1200" dirty="0" smtClean="0">
                <a:solidFill>
                  <a:schemeClr val="tx1"/>
                </a:solidFill>
                <a:effectLst/>
                <a:latin typeface="+mn-lt"/>
                <a:ea typeface="+mn-ea"/>
                <a:cs typeface="+mn-cs"/>
              </a:rPr>
              <a:t>More information and advice will be available</a:t>
            </a:r>
          </a:p>
          <a:p>
            <a:r>
              <a:rPr lang="en-GB" sz="1200" b="0" i="0" kern="1200" dirty="0" smtClean="0">
                <a:solidFill>
                  <a:schemeClr val="tx1"/>
                </a:solidFill>
                <a:effectLst/>
                <a:latin typeface="+mn-lt"/>
                <a:ea typeface="+mn-ea"/>
                <a:cs typeface="+mn-cs"/>
              </a:rPr>
              <a:t>Assessment will be simpler and proportionate</a:t>
            </a:r>
          </a:p>
          <a:p>
            <a:r>
              <a:rPr lang="en-GB" sz="1200" b="0" i="0" kern="1200" dirty="0" smtClean="0">
                <a:solidFill>
                  <a:schemeClr val="tx1"/>
                </a:solidFill>
                <a:effectLst/>
                <a:latin typeface="+mn-lt"/>
                <a:ea typeface="+mn-ea"/>
                <a:cs typeface="+mn-cs"/>
              </a:rPr>
              <a:t>Carers will have an equal right to be assessed for support</a:t>
            </a:r>
          </a:p>
          <a:p>
            <a:r>
              <a:rPr lang="en-GB" sz="1200" b="0" i="0" kern="1200" dirty="0" smtClean="0">
                <a:solidFill>
                  <a:schemeClr val="tx1"/>
                </a:solidFill>
                <a:effectLst/>
                <a:latin typeface="+mn-lt"/>
                <a:ea typeface="+mn-ea"/>
                <a:cs typeface="+mn-cs"/>
              </a:rPr>
              <a:t>There will be stronger powers to keep people safe from abuse and neglect.</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6EB30B1D-6E30-4FA3-837C-D93ECF51BF49}" type="slidenum">
              <a:rPr lang="en-GB" smtClean="0"/>
              <a:t>7</a:t>
            </a:fld>
            <a:endParaRPr lang="en-GB"/>
          </a:p>
        </p:txBody>
      </p:sp>
    </p:spTree>
    <p:extLst>
      <p:ext uri="{BB962C8B-B14F-4D97-AF65-F5344CB8AC3E}">
        <p14:creationId xmlns:p14="http://schemas.microsoft.com/office/powerpoint/2010/main" val="32428773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Pupil Participation in line with UNCRC Article 12</a:t>
            </a:r>
            <a:endParaRPr lang="en-GB" sz="1200" b="0" i="0" kern="1200" dirty="0" smtClean="0">
              <a:solidFill>
                <a:schemeClr val="tx1"/>
              </a:solidFill>
              <a:effectLst/>
              <a:latin typeface="+mn-lt"/>
              <a:ea typeface="+mn-ea"/>
              <a:cs typeface="+mn-cs"/>
            </a:endParaRP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6EB30B1D-6E30-4FA3-837C-D93ECF51BF49}" type="slidenum">
              <a:rPr lang="en-GB" smtClean="0"/>
              <a:t>8</a:t>
            </a:fld>
            <a:endParaRPr lang="en-GB"/>
          </a:p>
        </p:txBody>
      </p:sp>
    </p:spTree>
    <p:extLst>
      <p:ext uri="{BB962C8B-B14F-4D97-AF65-F5344CB8AC3E}">
        <p14:creationId xmlns:p14="http://schemas.microsoft.com/office/powerpoint/2010/main" val="14211989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Focus</a:t>
            </a:r>
            <a:r>
              <a:rPr lang="en-GB" baseline="0" dirty="0" smtClean="0"/>
              <a:t> on Prosperous, More Equal &amp; Cohesive Communities</a:t>
            </a:r>
            <a:endParaRPr lang="en-GB" dirty="0"/>
          </a:p>
        </p:txBody>
      </p:sp>
      <p:sp>
        <p:nvSpPr>
          <p:cNvPr id="4" name="Slide Number Placeholder 3"/>
          <p:cNvSpPr>
            <a:spLocks noGrp="1"/>
          </p:cNvSpPr>
          <p:nvPr>
            <p:ph type="sldNum" sz="quarter" idx="10"/>
          </p:nvPr>
        </p:nvSpPr>
        <p:spPr/>
        <p:txBody>
          <a:bodyPr/>
          <a:lstStyle/>
          <a:p>
            <a:fld id="{6EB30B1D-6E30-4FA3-837C-D93ECF51BF49}" type="slidenum">
              <a:rPr lang="en-GB" smtClean="0"/>
              <a:t>10</a:t>
            </a:fld>
            <a:endParaRPr lang="en-GB"/>
          </a:p>
        </p:txBody>
      </p:sp>
    </p:spTree>
    <p:extLst>
      <p:ext uri="{BB962C8B-B14F-4D97-AF65-F5344CB8AC3E}">
        <p14:creationId xmlns:p14="http://schemas.microsoft.com/office/powerpoint/2010/main" val="632544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Focus</a:t>
            </a:r>
            <a:r>
              <a:rPr lang="en-GB" baseline="0" dirty="0" smtClean="0"/>
              <a:t> on Prosperous, More Equal &amp; Cohesive Communities</a:t>
            </a:r>
            <a:endParaRPr lang="en-GB" dirty="0"/>
          </a:p>
        </p:txBody>
      </p:sp>
      <p:sp>
        <p:nvSpPr>
          <p:cNvPr id="4" name="Slide Number Placeholder 3"/>
          <p:cNvSpPr>
            <a:spLocks noGrp="1"/>
          </p:cNvSpPr>
          <p:nvPr>
            <p:ph type="sldNum" sz="quarter" idx="10"/>
          </p:nvPr>
        </p:nvSpPr>
        <p:spPr/>
        <p:txBody>
          <a:bodyPr/>
          <a:lstStyle/>
          <a:p>
            <a:fld id="{6EB30B1D-6E30-4FA3-837C-D93ECF51BF49}" type="slidenum">
              <a:rPr lang="en-GB" smtClean="0"/>
              <a:t>11</a:t>
            </a:fld>
            <a:endParaRPr lang="en-GB"/>
          </a:p>
        </p:txBody>
      </p:sp>
    </p:spTree>
    <p:extLst>
      <p:ext uri="{BB962C8B-B14F-4D97-AF65-F5344CB8AC3E}">
        <p14:creationId xmlns:p14="http://schemas.microsoft.com/office/powerpoint/2010/main" val="29034864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Focus</a:t>
            </a:r>
            <a:r>
              <a:rPr lang="en-GB" baseline="0" dirty="0" smtClean="0"/>
              <a:t> on Prosperous, More Equal &amp; Cohesive Communities</a:t>
            </a:r>
            <a:endParaRPr lang="en-GB" dirty="0"/>
          </a:p>
        </p:txBody>
      </p:sp>
      <p:sp>
        <p:nvSpPr>
          <p:cNvPr id="4" name="Slide Number Placeholder 3"/>
          <p:cNvSpPr>
            <a:spLocks noGrp="1"/>
          </p:cNvSpPr>
          <p:nvPr>
            <p:ph type="sldNum" sz="quarter" idx="10"/>
          </p:nvPr>
        </p:nvSpPr>
        <p:spPr/>
        <p:txBody>
          <a:bodyPr/>
          <a:lstStyle/>
          <a:p>
            <a:fld id="{6EB30B1D-6E30-4FA3-837C-D93ECF51BF49}" type="slidenum">
              <a:rPr lang="en-GB" smtClean="0"/>
              <a:t>12</a:t>
            </a:fld>
            <a:endParaRPr lang="en-GB"/>
          </a:p>
        </p:txBody>
      </p:sp>
    </p:spTree>
    <p:extLst>
      <p:ext uri="{BB962C8B-B14F-4D97-AF65-F5344CB8AC3E}">
        <p14:creationId xmlns:p14="http://schemas.microsoft.com/office/powerpoint/2010/main" val="38990654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04/06/2018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04/06/2018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04/06/2018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04/06/2018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04/06/2018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04/06/2018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04/06/2018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04/06/2018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04/06/2018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04/06/2018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04/06/2018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04/06/2018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r>
              <a:rPr lang="en-GB" dirty="0" smtClean="0"/>
              <a:t>1</a:t>
            </a:r>
            <a:endParaRPr lang="en-GB" dirty="0"/>
          </a:p>
        </p:txBody>
      </p:sp>
      <p:pic>
        <p:nvPicPr>
          <p:cNvPr id="7" name="Picture 6"/>
          <p:cNvPicPr>
            <a:picLocks noChangeAspect="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jpeg"/><Relationship Id="rId4" Type="http://schemas.openxmlformats.org/officeDocument/2006/relationships/image" Target="../media/image4.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hyperlink" Target="http://gov.wales/topics/people-and-communities/people/future-generations-act/sdcharter/?lang=en" TargetMode="External"/><Relationship Id="rId2" Type="http://schemas.openxmlformats.org/officeDocument/2006/relationships/notesSlide" Target="../notesSlides/notesSlide3.xml"/><Relationship Id="rId1" Type="http://schemas.openxmlformats.org/officeDocument/2006/relationships/slideLayout" Target="../slideLayouts/slideLayout6.xml"/><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hyperlink" Target="http://learning.gov.wales/resources/browse-all/personal-and-social-education/?lang=en" TargetMode="External"/><Relationship Id="rId2" Type="http://schemas.openxmlformats.org/officeDocument/2006/relationships/notesSlide" Target="../notesSlides/notesSlide6.xml"/><Relationship Id="rId1" Type="http://schemas.openxmlformats.org/officeDocument/2006/relationships/slideLayout" Target="../slideLayouts/slideLayout6.xml"/><Relationship Id="rId5" Type="http://schemas.openxmlformats.org/officeDocument/2006/relationships/image" Target="../media/image16.png"/><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hyperlink" Target="http://gov.wales/dcells/publications/publications/circularsindex/04/learningpathways/nafwc3704-e.pdf?lang=en" TargetMode="External"/><Relationship Id="rId2" Type="http://schemas.openxmlformats.org/officeDocument/2006/relationships/hyperlink" Target="http://gov.wales/docs/dcells/publications/081204commonunderstschoolsen.pdf" TargetMode="External"/><Relationship Id="rId1" Type="http://schemas.openxmlformats.org/officeDocument/2006/relationships/slideLayout" Target="../slideLayouts/slideLayout7.xml"/><Relationship Id="rId6" Type="http://schemas.openxmlformats.org/officeDocument/2006/relationships/hyperlink" Target="http://www.fdsd.org/publications/pd_lessons-from-wales/" TargetMode="External"/><Relationship Id="rId5" Type="http://schemas.openxmlformats.org/officeDocument/2006/relationships/hyperlink" Target="http://gov.wales/docs/dcells/publications/150630-rewriting-the-future-a-year-on-e.pdf" TargetMode="External"/><Relationship Id="rId4" Type="http://schemas.openxmlformats.org/officeDocument/2006/relationships/hyperlink" Target="http://gov.wales/docs/dcells/publications/140616-rewriting-the-future-raising-ambition-and-attainment-in-welsh-schools-en.pdf"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www.legislation.gov.uk/anaw/2014/4/pdfs/anaw_20140004_en.pdf" TargetMode="External"/><Relationship Id="rId2" Type="http://schemas.openxmlformats.org/officeDocument/2006/relationships/hyperlink" Target="http://www.assembly.wales/laid%20documents/cr-ld10252/cr-ld10252-e.pdf" TargetMode="External"/><Relationship Id="rId1" Type="http://schemas.openxmlformats.org/officeDocument/2006/relationships/slideLayout" Target="../slideLayouts/slideLayout7.xml"/><Relationship Id="rId6" Type="http://schemas.openxmlformats.org/officeDocument/2006/relationships/hyperlink" Target="http://gov.wales/docs/dsjlg/publications/150701-tackling-poverty-action-plan-2015-en.pdf" TargetMode="External"/><Relationship Id="rId5" Type="http://schemas.openxmlformats.org/officeDocument/2006/relationships/hyperlink" Target="http://gov.wales/docs/dsjlg/publications/socialjustice/120625tackpovplanen.pdf" TargetMode="External"/><Relationship Id="rId4" Type="http://schemas.openxmlformats.org/officeDocument/2006/relationships/hyperlink" Target="http://www.legislation.gov.uk/anaw/2015/2/pdfs/anaw_20150002_en.pdf"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gov.wales/docs/strategies/160920-taking-wales-forward-en.pdf" TargetMode="External"/><Relationship Id="rId2" Type="http://schemas.openxmlformats.org/officeDocument/2006/relationships/hyperlink" Target="https://futuregenerations.wales/wp-content/uploads/2017/01/150623-guide-to-the-fg-act-en.pdf" TargetMode="External"/><Relationship Id="rId1" Type="http://schemas.openxmlformats.org/officeDocument/2006/relationships/slideLayout" Target="../slideLayouts/slideLayout7.xml"/><Relationship Id="rId6" Type="http://schemas.openxmlformats.org/officeDocument/2006/relationships/hyperlink" Target="http://gov.wales/docs/dsjlg/publications/150327-child-poverty-strategy-walesv2-en.pdf" TargetMode="External"/><Relationship Id="rId5" Type="http://schemas.openxmlformats.org/officeDocument/2006/relationships/hyperlink" Target="http://wlga.wales/well-being-of-future-generations" TargetMode="External"/><Relationship Id="rId4" Type="http://schemas.openxmlformats.org/officeDocument/2006/relationships/hyperlink" Target="http://gov.wales/docs/caecd/publications/161104-well-being-a-en.pdf"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learning.gov.wales/resources/browse-all/personal-and-social-education/?lang=en" TargetMode="External"/><Relationship Id="rId2" Type="http://schemas.openxmlformats.org/officeDocument/2006/relationships/hyperlink" Target="http://gov.wales/topics/people-and-communities/people/future-generations-act/sdcharter/?lang=en" TargetMode="External"/><Relationship Id="rId1" Type="http://schemas.openxmlformats.org/officeDocument/2006/relationships/slideLayout" Target="../slideLayouts/slideLayout7.xml"/><Relationship Id="rId4" Type="http://schemas.openxmlformats.org/officeDocument/2006/relationships/hyperlink" Target="http://gov.wales/topics/improvingservices/bettervfm/publications/community-benefits-2014/?lang=en"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commons.wikimedia.org/wiki/File:Sustainable_development.svg" TargetMode="External"/><Relationship Id="rId2" Type="http://schemas.openxmlformats.org/officeDocument/2006/relationships/hyperlink" Target="http://gov.wales/docs/dsjlg/publications/150623-guide-to-the-fg-act-en.pdf" TargetMode="External"/><Relationship Id="rId1" Type="http://schemas.openxmlformats.org/officeDocument/2006/relationships/slideLayout" Target="../slideLayouts/slideLayout7.xml"/><Relationship Id="rId6" Type="http://schemas.openxmlformats.org/officeDocument/2006/relationships/hyperlink" Target="https://pixabay.com/en/community-garden-gardening-icon-1294837/" TargetMode="External"/><Relationship Id="rId5" Type="http://schemas.openxmlformats.org/officeDocument/2006/relationships/hyperlink" Target="https://www.flickr.com/photos/communityeyehealth/27755848262" TargetMode="External"/><Relationship Id="rId4" Type="http://schemas.openxmlformats.org/officeDocument/2006/relationships/hyperlink" Target="http://www.publicdomainpictures.net/hledej.php?hleda=pover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88640"/>
            <a:ext cx="7772400" cy="648072"/>
          </a:xfrm>
        </p:spPr>
        <p:txBody>
          <a:bodyPr>
            <a:normAutofit/>
          </a:bodyPr>
          <a:lstStyle/>
          <a:p>
            <a:r>
              <a:rPr lang="en-GB" sz="2400" b="1" dirty="0" smtClean="0"/>
              <a:t>SJEQ7004 </a:t>
            </a:r>
            <a:r>
              <a:rPr lang="en-GB" sz="2400" b="1" dirty="0" smtClean="0"/>
              <a:t>– Sustainable Communities: Equality in Action </a:t>
            </a:r>
            <a:endParaRPr lang="en-GB" sz="2400" b="1" dirty="0"/>
          </a:p>
        </p:txBody>
      </p:sp>
      <p:sp>
        <p:nvSpPr>
          <p:cNvPr id="3" name="Subtitle 2"/>
          <p:cNvSpPr>
            <a:spLocks noGrp="1"/>
          </p:cNvSpPr>
          <p:nvPr>
            <p:ph type="subTitle" idx="1"/>
          </p:nvPr>
        </p:nvSpPr>
        <p:spPr>
          <a:xfrm>
            <a:off x="1371600" y="5517232"/>
            <a:ext cx="6400800" cy="1080120"/>
          </a:xfrm>
        </p:spPr>
        <p:txBody>
          <a:bodyPr>
            <a:normAutofit/>
          </a:bodyPr>
          <a:lstStyle/>
          <a:p>
            <a:r>
              <a:rPr lang="en-GB" sz="2800" b="1" dirty="0" smtClean="0">
                <a:solidFill>
                  <a:schemeClr val="tx1"/>
                </a:solidFill>
              </a:rPr>
              <a:t>Assignment 2 – Seminar</a:t>
            </a:r>
          </a:p>
          <a:p>
            <a:r>
              <a:rPr lang="en-GB" sz="2800" b="1" dirty="0" smtClean="0">
                <a:solidFill>
                  <a:schemeClr val="tx1"/>
                </a:solidFill>
              </a:rPr>
              <a:t>Student No: 1605981</a:t>
            </a:r>
            <a:endParaRPr lang="en-GB" sz="2800" b="1" dirty="0">
              <a:solidFill>
                <a:schemeClr val="tx1"/>
              </a:solidFill>
            </a:endParaRPr>
          </a:p>
        </p:txBody>
      </p:sp>
      <p:sp>
        <p:nvSpPr>
          <p:cNvPr id="12" name="Rectangle 11"/>
          <p:cNvSpPr/>
          <p:nvPr/>
        </p:nvSpPr>
        <p:spPr>
          <a:xfrm>
            <a:off x="395536" y="908720"/>
            <a:ext cx="2251901" cy="3131264"/>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7544" y="1052736"/>
            <a:ext cx="2086975" cy="2808312"/>
          </a:xfrm>
          <a:prstGeom prst="rect">
            <a:avLst/>
          </a:prstGeom>
        </p:spPr>
      </p:pic>
      <p:sp>
        <p:nvSpPr>
          <p:cNvPr id="5" name="TextBox 4"/>
          <p:cNvSpPr txBox="1"/>
          <p:nvPr/>
        </p:nvSpPr>
        <p:spPr>
          <a:xfrm>
            <a:off x="1422044" y="3824540"/>
            <a:ext cx="1225393" cy="215444"/>
          </a:xfrm>
          <a:prstGeom prst="rect">
            <a:avLst/>
          </a:prstGeom>
          <a:noFill/>
        </p:spPr>
        <p:txBody>
          <a:bodyPr wrap="square" rtlCol="0">
            <a:spAutoFit/>
          </a:bodyPr>
          <a:lstStyle/>
          <a:p>
            <a:r>
              <a:rPr lang="en-GB" sz="800" dirty="0" smtClean="0"/>
              <a:t>Source: www.gov.wales</a:t>
            </a:r>
            <a:endParaRPr lang="en-GB" sz="800" dirty="0"/>
          </a:p>
        </p:txBody>
      </p:sp>
      <p:sp>
        <p:nvSpPr>
          <p:cNvPr id="13" name="Rectangle 12"/>
          <p:cNvSpPr/>
          <p:nvPr/>
        </p:nvSpPr>
        <p:spPr>
          <a:xfrm>
            <a:off x="5292080" y="908720"/>
            <a:ext cx="2884867" cy="1944216"/>
          </a:xfrm>
          <a:prstGeom prst="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endParaRPr lang="en-GB"/>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92080" y="914425"/>
            <a:ext cx="2777677" cy="1768599"/>
          </a:xfrm>
          <a:prstGeom prst="rect">
            <a:avLst/>
          </a:prstGeom>
        </p:spPr>
      </p:pic>
      <p:sp>
        <p:nvSpPr>
          <p:cNvPr id="15" name="Rectangle 14"/>
          <p:cNvSpPr/>
          <p:nvPr/>
        </p:nvSpPr>
        <p:spPr>
          <a:xfrm>
            <a:off x="2771800" y="3614677"/>
            <a:ext cx="2144376" cy="1739501"/>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GB"/>
          </a:p>
        </p:txBody>
      </p:sp>
      <p:sp>
        <p:nvSpPr>
          <p:cNvPr id="7" name="TextBox 6"/>
          <p:cNvSpPr txBox="1"/>
          <p:nvPr/>
        </p:nvSpPr>
        <p:spPr>
          <a:xfrm>
            <a:off x="6609554" y="2564904"/>
            <a:ext cx="1444030" cy="215444"/>
          </a:xfrm>
          <a:prstGeom prst="rect">
            <a:avLst/>
          </a:prstGeom>
          <a:noFill/>
        </p:spPr>
        <p:txBody>
          <a:bodyPr wrap="square" rtlCol="0">
            <a:spAutoFit/>
          </a:bodyPr>
          <a:lstStyle/>
          <a:p>
            <a:r>
              <a:rPr lang="en-GB" sz="800" dirty="0" smtClean="0"/>
              <a:t>Source: Wikimedia.commons</a:t>
            </a:r>
            <a:endParaRPr lang="en-GB" sz="800" dirty="0"/>
          </a:p>
        </p:txBody>
      </p:sp>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77279" y="3742928"/>
            <a:ext cx="1933418" cy="1448197"/>
          </a:xfrm>
          <a:prstGeom prst="rect">
            <a:avLst/>
          </a:prstGeom>
        </p:spPr>
      </p:pic>
      <p:sp>
        <p:nvSpPr>
          <p:cNvPr id="14" name="Rectangle 13"/>
          <p:cNvSpPr/>
          <p:nvPr/>
        </p:nvSpPr>
        <p:spPr>
          <a:xfrm>
            <a:off x="6300192" y="4005064"/>
            <a:ext cx="1876755" cy="1368152"/>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GB"/>
          </a:p>
        </p:txBody>
      </p:sp>
      <p:sp>
        <p:nvSpPr>
          <p:cNvPr id="9" name="TextBox 8"/>
          <p:cNvSpPr txBox="1"/>
          <p:nvPr/>
        </p:nvSpPr>
        <p:spPr>
          <a:xfrm>
            <a:off x="3727287" y="5138734"/>
            <a:ext cx="1188889" cy="215444"/>
          </a:xfrm>
          <a:prstGeom prst="rect">
            <a:avLst/>
          </a:prstGeom>
          <a:noFill/>
        </p:spPr>
        <p:txBody>
          <a:bodyPr wrap="square" rtlCol="0">
            <a:spAutoFit/>
          </a:bodyPr>
          <a:lstStyle/>
          <a:p>
            <a:r>
              <a:rPr lang="en-GB" sz="800" dirty="0" smtClean="0"/>
              <a:t>Source: Wikimflikr.com</a:t>
            </a:r>
            <a:endParaRPr lang="en-GB" sz="800" dirty="0"/>
          </a:p>
        </p:txBody>
      </p:sp>
      <p:pic>
        <p:nvPicPr>
          <p:cNvPr id="10" name="Picture 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404067" y="4118733"/>
            <a:ext cx="1624317" cy="1082878"/>
          </a:xfrm>
          <a:prstGeom prst="rect">
            <a:avLst/>
          </a:prstGeom>
        </p:spPr>
      </p:pic>
      <p:sp>
        <p:nvSpPr>
          <p:cNvPr id="11" name="TextBox 10"/>
          <p:cNvSpPr txBox="1"/>
          <p:nvPr/>
        </p:nvSpPr>
        <p:spPr>
          <a:xfrm>
            <a:off x="6423322" y="5157772"/>
            <a:ext cx="1557022" cy="215444"/>
          </a:xfrm>
          <a:prstGeom prst="rect">
            <a:avLst/>
          </a:prstGeom>
          <a:noFill/>
        </p:spPr>
        <p:txBody>
          <a:bodyPr wrap="square" rtlCol="0">
            <a:spAutoFit/>
          </a:bodyPr>
          <a:lstStyle/>
          <a:p>
            <a:r>
              <a:rPr lang="en-GB" sz="800" dirty="0" smtClean="0"/>
              <a:t>Source: public domain pictures</a:t>
            </a:r>
            <a:endParaRPr lang="en-GB" sz="800" dirty="0"/>
          </a:p>
        </p:txBody>
      </p:sp>
      <p:sp>
        <p:nvSpPr>
          <p:cNvPr id="16" name="Rectangle 15"/>
          <p:cNvSpPr/>
          <p:nvPr/>
        </p:nvSpPr>
        <p:spPr>
          <a:xfrm>
            <a:off x="2771800" y="908720"/>
            <a:ext cx="1296144" cy="2592288"/>
          </a:xfrm>
          <a:prstGeom prst="rect">
            <a:avLst/>
          </a:prstGeom>
          <a:solidFill>
            <a:schemeClr val="accent3">
              <a:lumMod val="40000"/>
              <a:lumOff val="60000"/>
            </a:schemeClr>
          </a:solidFill>
          <a:ln>
            <a:solidFill>
              <a:schemeClr val="accent3">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4608004" y="2905424"/>
            <a:ext cx="1368152" cy="534403"/>
          </a:xfrm>
          <a:prstGeom prst="rect">
            <a:avLst/>
          </a:prstGeom>
          <a:solidFill>
            <a:schemeClr val="accent3">
              <a:lumMod val="40000"/>
              <a:lumOff val="60000"/>
            </a:schemeClr>
          </a:solidFill>
          <a:ln>
            <a:solidFill>
              <a:schemeClr val="accent3">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5724128" y="2966604"/>
            <a:ext cx="2452819" cy="894444"/>
          </a:xfrm>
          <a:prstGeom prst="rect">
            <a:avLst/>
          </a:prstGeom>
          <a:solidFill>
            <a:schemeClr val="accent3">
              <a:lumMod val="40000"/>
              <a:lumOff val="60000"/>
            </a:schemeClr>
          </a:solidFill>
          <a:ln>
            <a:solidFill>
              <a:schemeClr val="accent3">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p:cNvSpPr/>
          <p:nvPr/>
        </p:nvSpPr>
        <p:spPr>
          <a:xfrm>
            <a:off x="395536" y="4118733"/>
            <a:ext cx="2251901" cy="169357"/>
          </a:xfrm>
          <a:prstGeom prst="rect">
            <a:avLst/>
          </a:prstGeom>
          <a:solidFill>
            <a:schemeClr val="accent3">
              <a:lumMod val="40000"/>
              <a:lumOff val="60000"/>
            </a:schemeClr>
          </a:solidFill>
          <a:ln>
            <a:solidFill>
              <a:schemeClr val="accent3">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p:cNvSpPr/>
          <p:nvPr/>
        </p:nvSpPr>
        <p:spPr>
          <a:xfrm>
            <a:off x="5004048" y="3614677"/>
            <a:ext cx="576064" cy="246371"/>
          </a:xfrm>
          <a:prstGeom prst="rect">
            <a:avLst/>
          </a:prstGeom>
          <a:solidFill>
            <a:schemeClr val="accent3">
              <a:lumMod val="40000"/>
              <a:lumOff val="60000"/>
            </a:schemeClr>
          </a:solidFill>
          <a:ln>
            <a:solidFill>
              <a:schemeClr val="accent3">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p:cNvSpPr/>
          <p:nvPr/>
        </p:nvSpPr>
        <p:spPr>
          <a:xfrm>
            <a:off x="4211960" y="2232518"/>
            <a:ext cx="936104" cy="620418"/>
          </a:xfrm>
          <a:prstGeom prst="rect">
            <a:avLst/>
          </a:prstGeom>
          <a:solidFill>
            <a:schemeClr val="accent3">
              <a:lumMod val="40000"/>
              <a:lumOff val="60000"/>
            </a:schemeClr>
          </a:solidFill>
          <a:ln>
            <a:solidFill>
              <a:schemeClr val="accent3">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ectangle 23"/>
          <p:cNvSpPr/>
          <p:nvPr/>
        </p:nvSpPr>
        <p:spPr>
          <a:xfrm>
            <a:off x="395536" y="4366839"/>
            <a:ext cx="1368152" cy="1006377"/>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a:p>
        </p:txBody>
      </p:sp>
      <p:sp>
        <p:nvSpPr>
          <p:cNvPr id="22" name="Rectangle 21"/>
          <p:cNvSpPr/>
          <p:nvPr/>
        </p:nvSpPr>
        <p:spPr>
          <a:xfrm>
            <a:off x="5004048" y="4005064"/>
            <a:ext cx="1152128" cy="1349114"/>
          </a:xfrm>
          <a:prstGeom prst="rect">
            <a:avLst/>
          </a:prstGeom>
          <a:solidFill>
            <a:schemeClr val="accent3">
              <a:lumMod val="40000"/>
              <a:lumOff val="60000"/>
            </a:schemeClr>
          </a:solidFill>
          <a:ln>
            <a:solidFill>
              <a:schemeClr val="accent3">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3" name="Picture 22"/>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526083" y="4437112"/>
            <a:ext cx="1126730" cy="730027"/>
          </a:xfrm>
          <a:prstGeom prst="rect">
            <a:avLst/>
          </a:prstGeom>
        </p:spPr>
      </p:pic>
      <p:sp>
        <p:nvSpPr>
          <p:cNvPr id="25" name="TextBox 24"/>
          <p:cNvSpPr txBox="1"/>
          <p:nvPr/>
        </p:nvSpPr>
        <p:spPr>
          <a:xfrm>
            <a:off x="827584" y="5150503"/>
            <a:ext cx="937484" cy="215444"/>
          </a:xfrm>
          <a:prstGeom prst="rect">
            <a:avLst/>
          </a:prstGeom>
          <a:noFill/>
        </p:spPr>
        <p:txBody>
          <a:bodyPr wrap="square" rtlCol="0">
            <a:spAutoFit/>
          </a:bodyPr>
          <a:lstStyle/>
          <a:p>
            <a:r>
              <a:rPr lang="en-GB" sz="800" dirty="0" smtClean="0"/>
              <a:t>Source: pixabay</a:t>
            </a:r>
            <a:endParaRPr lang="en-GB" sz="800" dirty="0"/>
          </a:p>
        </p:txBody>
      </p:sp>
      <p:sp>
        <p:nvSpPr>
          <p:cNvPr id="26" name="Rectangle 25"/>
          <p:cNvSpPr/>
          <p:nvPr/>
        </p:nvSpPr>
        <p:spPr>
          <a:xfrm>
            <a:off x="1835696" y="4366839"/>
            <a:ext cx="811741" cy="1006377"/>
          </a:xfrm>
          <a:prstGeom prst="rect">
            <a:avLst/>
          </a:prstGeom>
          <a:solidFill>
            <a:schemeClr val="accent3">
              <a:lumMod val="40000"/>
              <a:lumOff val="60000"/>
            </a:schemeClr>
          </a:solidFill>
          <a:ln>
            <a:solidFill>
              <a:schemeClr val="accent3">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Rectangle 26"/>
          <p:cNvSpPr/>
          <p:nvPr/>
        </p:nvSpPr>
        <p:spPr>
          <a:xfrm>
            <a:off x="4211960" y="908720"/>
            <a:ext cx="936104" cy="1224136"/>
          </a:xfrm>
          <a:prstGeom prst="rect">
            <a:avLst/>
          </a:prstGeom>
          <a:solidFill>
            <a:schemeClr val="accent3">
              <a:lumMod val="40000"/>
              <a:lumOff val="60000"/>
            </a:schemeClr>
          </a:solidFill>
          <a:ln>
            <a:solidFill>
              <a:schemeClr val="accent3">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9901658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a:bodyPr>
          <a:lstStyle/>
          <a:p>
            <a:r>
              <a:rPr lang="en-GB" sz="3200" b="1" dirty="0" smtClean="0"/>
              <a:t>Seminar Focus</a:t>
            </a:r>
            <a:endParaRPr lang="en-GB" sz="3200" b="1" dirty="0"/>
          </a:p>
        </p:txBody>
      </p:sp>
      <p:sp>
        <p:nvSpPr>
          <p:cNvPr id="3" name="TextBox 2"/>
          <p:cNvSpPr txBox="1"/>
          <p:nvPr/>
        </p:nvSpPr>
        <p:spPr>
          <a:xfrm>
            <a:off x="457200" y="1412776"/>
            <a:ext cx="8075240" cy="3724096"/>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smtClean="0"/>
              <a:t>This seminar will focus on the Welsh Government’s stated aim of reducing the impact of deprivation on educational attainment and ambition as an example of inclusive practice</a:t>
            </a:r>
          </a:p>
          <a:p>
            <a:pPr marL="285750" indent="-285750">
              <a:spcBef>
                <a:spcPts val="600"/>
              </a:spcBef>
              <a:spcAft>
                <a:spcPts val="600"/>
              </a:spcAft>
              <a:buFont typeface="Arial" panose="020B0604020202020204" pitchFamily="34" charset="0"/>
              <a:buChar char="•"/>
            </a:pPr>
            <a:r>
              <a:rPr lang="en-GB" sz="2400" dirty="0" smtClean="0"/>
              <a:t>It will provide an overview of the Well-being of Future Generations (Wales) Act  and critically evaluate its utility in supporting this agenda</a:t>
            </a:r>
          </a:p>
          <a:p>
            <a:pPr marL="285750" indent="-285750">
              <a:spcBef>
                <a:spcPts val="600"/>
              </a:spcBef>
              <a:spcAft>
                <a:spcPts val="600"/>
              </a:spcAft>
              <a:buFont typeface="Arial" panose="020B0604020202020204" pitchFamily="34" charset="0"/>
              <a:buChar char="•"/>
            </a:pPr>
            <a:r>
              <a:rPr lang="en-GB" sz="2400" dirty="0" smtClean="0"/>
              <a:t>It will also, briefly, explore the challenges faced by a Government implementing such a wide ranging piece of legislation</a:t>
            </a:r>
            <a:endParaRPr lang="en-GB" sz="2400" dirty="0"/>
          </a:p>
        </p:txBody>
      </p:sp>
    </p:spTree>
    <p:extLst>
      <p:ext uri="{BB962C8B-B14F-4D97-AF65-F5344CB8AC3E}">
        <p14:creationId xmlns:p14="http://schemas.microsoft.com/office/powerpoint/2010/main" val="3019553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88640"/>
            <a:ext cx="8229600" cy="706090"/>
          </a:xfrm>
        </p:spPr>
        <p:txBody>
          <a:bodyPr>
            <a:normAutofit/>
          </a:bodyPr>
          <a:lstStyle/>
          <a:p>
            <a:r>
              <a:rPr lang="en-GB" sz="3200" b="1" dirty="0" smtClean="0"/>
              <a:t>Policy Context - Deprivation</a:t>
            </a:r>
            <a:endParaRPr lang="en-GB" sz="3200" b="1" dirty="0"/>
          </a:p>
        </p:txBody>
      </p:sp>
      <p:sp>
        <p:nvSpPr>
          <p:cNvPr id="3" name="TextBox 2"/>
          <p:cNvSpPr txBox="1"/>
          <p:nvPr/>
        </p:nvSpPr>
        <p:spPr>
          <a:xfrm>
            <a:off x="200200" y="894730"/>
            <a:ext cx="8424936" cy="1092607"/>
          </a:xfrm>
          <a:prstGeom prst="rect">
            <a:avLst/>
          </a:prstGeom>
          <a:noFill/>
        </p:spPr>
        <p:txBody>
          <a:bodyPr wrap="square" rtlCol="0">
            <a:spAutoFit/>
          </a:bodyPr>
          <a:lstStyle/>
          <a:p>
            <a:pPr marL="285750" indent="-285750">
              <a:spcBef>
                <a:spcPts val="600"/>
              </a:spcBef>
              <a:buFont typeface="Arial" panose="020B0604020202020204" pitchFamily="34" charset="0"/>
              <a:buChar char="•"/>
            </a:pPr>
            <a:r>
              <a:rPr lang="en-GB" sz="2000" dirty="0" smtClean="0"/>
              <a:t>Welsh Assembly Government has a long standing and continuing commitment to reducing the impact of deprivation on the people of Wales</a:t>
            </a:r>
          </a:p>
          <a:p>
            <a:pPr marL="285750" indent="-285750">
              <a:spcBef>
                <a:spcPts val="600"/>
              </a:spcBef>
              <a:buFont typeface="Arial" panose="020B0604020202020204" pitchFamily="34" charset="0"/>
              <a:buChar char="•"/>
            </a:pPr>
            <a:r>
              <a:rPr lang="en-GB" sz="2000" dirty="0" smtClean="0"/>
              <a:t>Tackling Poverty Action Plan – Key Objectives</a:t>
            </a:r>
          </a:p>
        </p:txBody>
      </p:sp>
      <p:sp>
        <p:nvSpPr>
          <p:cNvPr id="4" name="TextBox 3"/>
          <p:cNvSpPr txBox="1"/>
          <p:nvPr/>
        </p:nvSpPr>
        <p:spPr>
          <a:xfrm>
            <a:off x="4355976" y="4437112"/>
            <a:ext cx="3024336" cy="369332"/>
          </a:xfrm>
          <a:prstGeom prst="rect">
            <a:avLst/>
          </a:prstGeom>
          <a:noFill/>
        </p:spPr>
        <p:txBody>
          <a:bodyPr wrap="square" rtlCol="0">
            <a:spAutoFit/>
          </a:bodyPr>
          <a:lstStyle/>
          <a:p>
            <a:r>
              <a:rPr lang="en-GB" dirty="0" smtClean="0"/>
              <a:t>Welsh Government (2012, p3)</a:t>
            </a:r>
            <a:endParaRPr lang="en-GB" dirty="0"/>
          </a:p>
        </p:txBody>
      </p:sp>
      <p:sp>
        <p:nvSpPr>
          <p:cNvPr id="5" name="TextBox 4"/>
          <p:cNvSpPr txBox="1"/>
          <p:nvPr/>
        </p:nvSpPr>
        <p:spPr>
          <a:xfrm>
            <a:off x="467544" y="5094476"/>
            <a:ext cx="6998382" cy="707886"/>
          </a:xfrm>
          <a:prstGeom prst="rect">
            <a:avLst/>
          </a:prstGeom>
          <a:noFill/>
        </p:spPr>
        <p:txBody>
          <a:bodyPr wrap="square" rtlCol="0">
            <a:spAutoFit/>
          </a:bodyPr>
          <a:lstStyle/>
          <a:p>
            <a:pPr marL="342900" indent="-342900">
              <a:buFont typeface="Arial" panose="020B0604020202020204" pitchFamily="34" charset="0"/>
              <a:buChar char="•"/>
            </a:pPr>
            <a:r>
              <a:rPr lang="en-GB" sz="2000" dirty="0" smtClean="0"/>
              <a:t>2010 </a:t>
            </a:r>
            <a:r>
              <a:rPr lang="en-GB" sz="2000" dirty="0"/>
              <a:t>Children and Families (</a:t>
            </a:r>
            <a:r>
              <a:rPr lang="en-GB" sz="2000" dirty="0" smtClean="0"/>
              <a:t>Wales) Measure placed a duty on Minister’s to create a Child Poverty Strategy </a:t>
            </a:r>
            <a:endParaRPr lang="en-GB" sz="2000" dirty="0"/>
          </a:p>
        </p:txBody>
      </p:sp>
      <p:sp>
        <p:nvSpPr>
          <p:cNvPr id="6" name="TextBox 5"/>
          <p:cNvSpPr txBox="1"/>
          <p:nvPr/>
        </p:nvSpPr>
        <p:spPr>
          <a:xfrm>
            <a:off x="395536" y="2119908"/>
            <a:ext cx="6912768" cy="2400657"/>
          </a:xfrm>
          <a:prstGeom prst="rect">
            <a:avLst/>
          </a:prstGeom>
          <a:noFill/>
        </p:spPr>
        <p:txBody>
          <a:bodyPr wrap="square" rtlCol="0">
            <a:spAutoFit/>
          </a:bodyPr>
          <a:lstStyle/>
          <a:p>
            <a:pPr marL="742950" lvl="1" indent="-285750">
              <a:spcBef>
                <a:spcPts val="600"/>
              </a:spcBef>
              <a:buFont typeface="Arial" panose="020B0604020202020204" pitchFamily="34" charset="0"/>
              <a:buChar char="•"/>
            </a:pPr>
            <a:r>
              <a:rPr lang="en-GB" sz="2000" dirty="0"/>
              <a:t>‘Prevent poverty, especially through investment in giving children the best possible start in life’</a:t>
            </a:r>
          </a:p>
          <a:p>
            <a:pPr marL="742950" lvl="1" indent="-285750">
              <a:spcBef>
                <a:spcPts val="600"/>
              </a:spcBef>
              <a:buFont typeface="Arial" panose="020B0604020202020204" pitchFamily="34" charset="0"/>
              <a:buChar char="•"/>
            </a:pPr>
            <a:r>
              <a:rPr lang="en-GB" sz="2000" dirty="0"/>
              <a:t> ‘to help people to improve their skills and enhance the relevance of their qualifications’</a:t>
            </a:r>
          </a:p>
          <a:p>
            <a:pPr marL="742950" lvl="1" indent="-285750">
              <a:spcBef>
                <a:spcPts val="600"/>
              </a:spcBef>
              <a:buFont typeface="Arial" panose="020B0604020202020204" pitchFamily="34" charset="0"/>
              <a:buChar char="•"/>
            </a:pPr>
            <a:r>
              <a:rPr lang="en-GB" sz="2000" dirty="0"/>
              <a:t> ‘increase action to mitigate the impact of poverty […..] to improve the quality of life of these communities, families and individuals</a:t>
            </a:r>
            <a:r>
              <a:rPr lang="en-GB" sz="2000" dirty="0" smtClean="0"/>
              <a:t>’</a:t>
            </a:r>
            <a:endParaRPr lang="en-GB" sz="2000" dirty="0"/>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668344" y="2276872"/>
            <a:ext cx="1154730" cy="1628800"/>
          </a:xfrm>
          <a:prstGeom prst="rect">
            <a:avLst/>
          </a:prstGeom>
        </p:spPr>
      </p:pic>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668344" y="4597370"/>
            <a:ext cx="1172757" cy="1664558"/>
          </a:xfrm>
          <a:prstGeom prst="rect">
            <a:avLst/>
          </a:prstGeom>
        </p:spPr>
      </p:pic>
      <p:sp>
        <p:nvSpPr>
          <p:cNvPr id="9" name="TextBox 8"/>
          <p:cNvSpPr txBox="1"/>
          <p:nvPr/>
        </p:nvSpPr>
        <p:spPr>
          <a:xfrm>
            <a:off x="7561633" y="3905672"/>
            <a:ext cx="1368152" cy="215444"/>
          </a:xfrm>
          <a:prstGeom prst="rect">
            <a:avLst/>
          </a:prstGeom>
          <a:noFill/>
        </p:spPr>
        <p:txBody>
          <a:bodyPr wrap="square" rtlCol="0">
            <a:spAutoFit/>
          </a:bodyPr>
          <a:lstStyle/>
          <a:p>
            <a:r>
              <a:rPr lang="en-GB" sz="800" dirty="0" smtClean="0"/>
              <a:t>Source: Welsh Government</a:t>
            </a:r>
            <a:endParaRPr lang="en-GB" sz="800" dirty="0"/>
          </a:p>
        </p:txBody>
      </p:sp>
      <p:sp>
        <p:nvSpPr>
          <p:cNvPr id="10" name="TextBox 9"/>
          <p:cNvSpPr txBox="1"/>
          <p:nvPr/>
        </p:nvSpPr>
        <p:spPr>
          <a:xfrm>
            <a:off x="7575300" y="6261928"/>
            <a:ext cx="1368152" cy="215444"/>
          </a:xfrm>
          <a:prstGeom prst="rect">
            <a:avLst/>
          </a:prstGeom>
          <a:noFill/>
        </p:spPr>
        <p:txBody>
          <a:bodyPr wrap="square" rtlCol="0">
            <a:spAutoFit/>
          </a:bodyPr>
          <a:lstStyle/>
          <a:p>
            <a:r>
              <a:rPr lang="en-GB" sz="800" dirty="0" smtClean="0"/>
              <a:t>Source: Welsh Government</a:t>
            </a:r>
            <a:endParaRPr lang="en-GB" sz="800" dirty="0"/>
          </a:p>
        </p:txBody>
      </p:sp>
      <p:sp>
        <p:nvSpPr>
          <p:cNvPr id="11" name="TextBox 10"/>
          <p:cNvSpPr txBox="1"/>
          <p:nvPr/>
        </p:nvSpPr>
        <p:spPr>
          <a:xfrm>
            <a:off x="4355976" y="5998011"/>
            <a:ext cx="3024336" cy="369332"/>
          </a:xfrm>
          <a:prstGeom prst="rect">
            <a:avLst/>
          </a:prstGeom>
          <a:noFill/>
        </p:spPr>
        <p:txBody>
          <a:bodyPr wrap="square" rtlCol="0">
            <a:spAutoFit/>
          </a:bodyPr>
          <a:lstStyle/>
          <a:p>
            <a:r>
              <a:rPr lang="en-GB" dirty="0" smtClean="0"/>
              <a:t>Welsh Government (2015a)</a:t>
            </a:r>
            <a:endParaRPr lang="en-GB" dirty="0"/>
          </a:p>
        </p:txBody>
      </p:sp>
    </p:spTree>
    <p:extLst>
      <p:ext uri="{BB962C8B-B14F-4D97-AF65-F5344CB8AC3E}">
        <p14:creationId xmlns:p14="http://schemas.microsoft.com/office/powerpoint/2010/main" val="40281870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9"/>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6">
                                            <p:txEl>
                                              <p:pRg st="0" end="0"/>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4"/>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5"/>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8"/>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0"/>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build="p"/>
      <p:bldP spid="9" grpId="0"/>
      <p:bldP spid="10" grpId="0"/>
      <p:bldP spid="11"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88640"/>
            <a:ext cx="8229600" cy="706090"/>
          </a:xfrm>
        </p:spPr>
        <p:txBody>
          <a:bodyPr>
            <a:normAutofit/>
          </a:bodyPr>
          <a:lstStyle/>
          <a:p>
            <a:r>
              <a:rPr lang="en-GB" sz="3200" b="1" dirty="0" smtClean="0"/>
              <a:t>Policy Context – Deprivation &amp; Education</a:t>
            </a:r>
            <a:endParaRPr lang="en-GB" sz="3200" b="1" dirty="0"/>
          </a:p>
        </p:txBody>
      </p:sp>
      <p:sp>
        <p:nvSpPr>
          <p:cNvPr id="3" name="TextBox 2"/>
          <p:cNvSpPr txBox="1"/>
          <p:nvPr/>
        </p:nvSpPr>
        <p:spPr>
          <a:xfrm>
            <a:off x="467544" y="980728"/>
            <a:ext cx="8424936" cy="1277273"/>
          </a:xfrm>
          <a:prstGeom prst="rect">
            <a:avLst/>
          </a:prstGeom>
          <a:noFill/>
        </p:spPr>
        <p:txBody>
          <a:bodyPr wrap="square" rtlCol="0">
            <a:spAutoFit/>
          </a:bodyPr>
          <a:lstStyle/>
          <a:p>
            <a:pPr marL="285750" indent="-285750">
              <a:spcBef>
                <a:spcPts val="600"/>
              </a:spcBef>
              <a:buFont typeface="Arial" panose="020B0604020202020204" pitchFamily="34" charset="0"/>
              <a:buChar char="•"/>
            </a:pPr>
            <a:r>
              <a:rPr lang="en-GB" sz="2400" dirty="0" smtClean="0"/>
              <a:t>In terms of education this commitment was outlined in Rewriting the Future (2014)</a:t>
            </a:r>
          </a:p>
          <a:p>
            <a:pPr marL="285750" indent="-285750">
              <a:spcBef>
                <a:spcPts val="600"/>
              </a:spcBef>
              <a:buFont typeface="Arial" panose="020B0604020202020204" pitchFamily="34" charset="0"/>
              <a:buChar char="•"/>
            </a:pPr>
            <a:r>
              <a:rPr lang="en-GB" sz="2400" dirty="0" smtClean="0"/>
              <a:t>This policy document focused on four main areas;</a:t>
            </a:r>
          </a:p>
        </p:txBody>
      </p:sp>
      <p:sp>
        <p:nvSpPr>
          <p:cNvPr id="4" name="TextBox 3"/>
          <p:cNvSpPr txBox="1"/>
          <p:nvPr/>
        </p:nvSpPr>
        <p:spPr>
          <a:xfrm>
            <a:off x="4932040" y="4087714"/>
            <a:ext cx="1620688" cy="369332"/>
          </a:xfrm>
          <a:prstGeom prst="rect">
            <a:avLst/>
          </a:prstGeom>
          <a:noFill/>
        </p:spPr>
        <p:txBody>
          <a:bodyPr wrap="square" rtlCol="0">
            <a:spAutoFit/>
          </a:bodyPr>
          <a:lstStyle/>
          <a:p>
            <a:r>
              <a:rPr lang="en-GB" dirty="0" smtClean="0"/>
              <a:t>DfES (2014, p3)</a:t>
            </a:r>
            <a:endParaRPr lang="en-GB" dirty="0"/>
          </a:p>
        </p:txBody>
      </p:sp>
      <p:sp>
        <p:nvSpPr>
          <p:cNvPr id="5" name="TextBox 4"/>
          <p:cNvSpPr txBox="1"/>
          <p:nvPr/>
        </p:nvSpPr>
        <p:spPr>
          <a:xfrm>
            <a:off x="395536" y="4653136"/>
            <a:ext cx="8352928" cy="1015663"/>
          </a:xfrm>
          <a:prstGeom prst="rect">
            <a:avLst/>
          </a:prstGeom>
          <a:noFill/>
        </p:spPr>
        <p:txBody>
          <a:bodyPr wrap="square" rtlCol="0">
            <a:spAutoFit/>
          </a:bodyPr>
          <a:lstStyle/>
          <a:p>
            <a:pPr algn="ctr"/>
            <a:r>
              <a:rPr lang="en-GB" sz="2000" dirty="0" smtClean="0"/>
              <a:t>‘No </a:t>
            </a:r>
            <a:r>
              <a:rPr lang="en-GB" sz="2000" dirty="0"/>
              <a:t>child in Wales should be disadvantaged by poverty and</a:t>
            </a:r>
          </a:p>
          <a:p>
            <a:pPr algn="ctr"/>
            <a:r>
              <a:rPr lang="en-GB" sz="2000" dirty="0"/>
              <a:t>inequality; that is why I have made tackling the impact of </a:t>
            </a:r>
            <a:r>
              <a:rPr lang="en-GB" sz="2000" dirty="0" smtClean="0"/>
              <a:t>poverty on </a:t>
            </a:r>
            <a:r>
              <a:rPr lang="en-GB" sz="2000" dirty="0"/>
              <a:t>educational attainment my top priority</a:t>
            </a:r>
            <a:r>
              <a:rPr lang="en-GB" sz="2000" dirty="0" smtClean="0"/>
              <a:t>.’ </a:t>
            </a:r>
            <a:endParaRPr lang="en-GB" sz="2000" dirty="0"/>
          </a:p>
        </p:txBody>
      </p:sp>
      <p:sp>
        <p:nvSpPr>
          <p:cNvPr id="6" name="TextBox 5"/>
          <p:cNvSpPr txBox="1"/>
          <p:nvPr/>
        </p:nvSpPr>
        <p:spPr>
          <a:xfrm>
            <a:off x="3990703" y="5821612"/>
            <a:ext cx="4752528" cy="646331"/>
          </a:xfrm>
          <a:prstGeom prst="rect">
            <a:avLst/>
          </a:prstGeom>
          <a:noFill/>
        </p:spPr>
        <p:txBody>
          <a:bodyPr wrap="square" rtlCol="0">
            <a:spAutoFit/>
          </a:bodyPr>
          <a:lstStyle/>
          <a:p>
            <a:r>
              <a:rPr lang="en-GB" dirty="0" err="1" smtClean="0"/>
              <a:t>Huw</a:t>
            </a:r>
            <a:r>
              <a:rPr lang="en-GB" dirty="0" smtClean="0"/>
              <a:t> Lewis’ forward to Rewriting the Future </a:t>
            </a:r>
          </a:p>
          <a:p>
            <a:pPr algn="r"/>
            <a:r>
              <a:rPr lang="en-GB" dirty="0" smtClean="0"/>
              <a:t>(DfES, 2017 p.4)</a:t>
            </a:r>
            <a:endParaRPr lang="en-GB" dirty="0"/>
          </a:p>
        </p:txBody>
      </p:sp>
      <p:sp>
        <p:nvSpPr>
          <p:cNvPr id="7" name="TextBox 6"/>
          <p:cNvSpPr txBox="1"/>
          <p:nvPr/>
        </p:nvSpPr>
        <p:spPr>
          <a:xfrm>
            <a:off x="1326407" y="2437627"/>
            <a:ext cx="5040560" cy="1554272"/>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000" dirty="0"/>
              <a:t>Family and Community Engagement</a:t>
            </a:r>
          </a:p>
          <a:p>
            <a:pPr marL="342900" indent="-342900">
              <a:spcBef>
                <a:spcPts val="600"/>
              </a:spcBef>
              <a:buFont typeface="Arial" panose="020B0604020202020204" pitchFamily="34" charset="0"/>
              <a:buChar char="•"/>
            </a:pPr>
            <a:r>
              <a:rPr lang="en-GB" sz="2000" dirty="0"/>
              <a:t>The Early Years</a:t>
            </a:r>
          </a:p>
          <a:p>
            <a:pPr marL="342900" indent="-342900">
              <a:spcBef>
                <a:spcPts val="600"/>
              </a:spcBef>
              <a:buFont typeface="Arial" panose="020B0604020202020204" pitchFamily="34" charset="0"/>
              <a:buChar char="•"/>
            </a:pPr>
            <a:r>
              <a:rPr lang="en-GB" sz="2000" dirty="0"/>
              <a:t>High Quality Learning and Teaching</a:t>
            </a:r>
          </a:p>
          <a:p>
            <a:pPr marL="342900" indent="-342900">
              <a:spcBef>
                <a:spcPts val="600"/>
              </a:spcBef>
              <a:buFont typeface="Arial" panose="020B0604020202020204" pitchFamily="34" charset="0"/>
              <a:buChar char="•"/>
            </a:pPr>
            <a:r>
              <a:rPr lang="en-GB" sz="2000" dirty="0"/>
              <a:t>High Expectations and </a:t>
            </a:r>
            <a:r>
              <a:rPr lang="en-GB" sz="2000" dirty="0" smtClean="0"/>
              <a:t>Aspirations</a:t>
            </a:r>
            <a:endParaRPr lang="en-GB" sz="2000" dirty="0"/>
          </a:p>
        </p:txBody>
      </p:sp>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279468" y="2412371"/>
            <a:ext cx="1324286" cy="1860009"/>
          </a:xfrm>
          <a:prstGeom prst="rect">
            <a:avLst/>
          </a:prstGeom>
        </p:spPr>
      </p:pic>
      <p:sp>
        <p:nvSpPr>
          <p:cNvPr id="9" name="TextBox 8"/>
          <p:cNvSpPr txBox="1"/>
          <p:nvPr/>
        </p:nvSpPr>
        <p:spPr>
          <a:xfrm>
            <a:off x="7235602" y="4247314"/>
            <a:ext cx="1368152" cy="215444"/>
          </a:xfrm>
          <a:prstGeom prst="rect">
            <a:avLst/>
          </a:prstGeom>
          <a:noFill/>
        </p:spPr>
        <p:txBody>
          <a:bodyPr wrap="square" rtlCol="0">
            <a:spAutoFit/>
          </a:bodyPr>
          <a:lstStyle/>
          <a:p>
            <a:r>
              <a:rPr lang="en-GB" sz="800" dirty="0" smtClean="0"/>
              <a:t>Source: Welsh Government</a:t>
            </a:r>
            <a:endParaRPr lang="en-GB" sz="800" dirty="0"/>
          </a:p>
        </p:txBody>
      </p:sp>
    </p:spTree>
    <p:extLst>
      <p:ext uri="{BB962C8B-B14F-4D97-AF65-F5344CB8AC3E}">
        <p14:creationId xmlns:p14="http://schemas.microsoft.com/office/powerpoint/2010/main" val="431261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9"/>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4"/>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5"/>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p:bldP spid="7" grpId="0" build="p"/>
      <p:bldP spid="9"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850106"/>
          </a:xfrm>
        </p:spPr>
        <p:txBody>
          <a:bodyPr>
            <a:normAutofit/>
          </a:bodyPr>
          <a:lstStyle/>
          <a:p>
            <a:r>
              <a:rPr lang="en-GB" sz="3200" b="1" dirty="0" smtClean="0"/>
              <a:t>Policy Context - Sustainability</a:t>
            </a:r>
            <a:endParaRPr lang="en-GB" sz="3200" b="1" dirty="0"/>
          </a:p>
        </p:txBody>
      </p:sp>
      <p:sp>
        <p:nvSpPr>
          <p:cNvPr id="3" name="TextBox 2"/>
          <p:cNvSpPr txBox="1"/>
          <p:nvPr/>
        </p:nvSpPr>
        <p:spPr>
          <a:xfrm>
            <a:off x="216768" y="941819"/>
            <a:ext cx="8229600"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Sustainability has also been a long standing and cross-cutting theme of policy in Wales as evidenced by;</a:t>
            </a:r>
          </a:p>
        </p:txBody>
      </p:sp>
      <p:sp>
        <p:nvSpPr>
          <p:cNvPr id="5" name="TextBox 4"/>
          <p:cNvSpPr txBox="1"/>
          <p:nvPr/>
        </p:nvSpPr>
        <p:spPr>
          <a:xfrm>
            <a:off x="899592" y="2204864"/>
            <a:ext cx="6192688" cy="2246769"/>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000" dirty="0" smtClean="0"/>
              <a:t>Sustainable Development Action Plan (2004)</a:t>
            </a:r>
          </a:p>
          <a:p>
            <a:pPr marL="342900" indent="-342900">
              <a:spcBef>
                <a:spcPts val="600"/>
              </a:spcBef>
              <a:buFont typeface="Arial" panose="020B0604020202020204" pitchFamily="34" charset="0"/>
              <a:buChar char="•"/>
            </a:pPr>
            <a:r>
              <a:rPr lang="en-GB" sz="2000" dirty="0" smtClean="0"/>
              <a:t>Environment Strategy for Wales (2006)</a:t>
            </a:r>
          </a:p>
          <a:p>
            <a:pPr marL="342900" indent="-342900">
              <a:spcBef>
                <a:spcPts val="600"/>
              </a:spcBef>
              <a:buFont typeface="Arial" panose="020B0604020202020204" pitchFamily="34" charset="0"/>
              <a:buChar char="•"/>
            </a:pPr>
            <a:r>
              <a:rPr lang="en-GB" sz="2000" dirty="0" smtClean="0"/>
              <a:t>One Wales: One Planet – Sustainable Development Scheme for Wales (2009)</a:t>
            </a:r>
          </a:p>
          <a:p>
            <a:pPr marL="342900" indent="-342900">
              <a:spcBef>
                <a:spcPts val="600"/>
              </a:spcBef>
              <a:buFont typeface="Arial" panose="020B0604020202020204" pitchFamily="34" charset="0"/>
              <a:buChar char="•"/>
            </a:pPr>
            <a:r>
              <a:rPr lang="en-GB" sz="2000" dirty="0" smtClean="0"/>
              <a:t>Climate Change Strategy for Wales (2010)</a:t>
            </a:r>
          </a:p>
          <a:p>
            <a:pPr marL="342900" indent="-342900">
              <a:spcBef>
                <a:spcPts val="600"/>
              </a:spcBef>
              <a:buFont typeface="Arial" panose="020B0604020202020204" pitchFamily="34" charset="0"/>
              <a:buChar char="•"/>
            </a:pPr>
            <a:r>
              <a:rPr lang="en-GB" sz="2000" dirty="0" smtClean="0"/>
              <a:t>Towards Zero Waste (2010)</a:t>
            </a:r>
          </a:p>
        </p:txBody>
      </p:sp>
      <p:sp>
        <p:nvSpPr>
          <p:cNvPr id="6" name="TextBox 5"/>
          <p:cNvSpPr txBox="1"/>
          <p:nvPr/>
        </p:nvSpPr>
        <p:spPr>
          <a:xfrm>
            <a:off x="467544" y="4974267"/>
            <a:ext cx="8229600"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The Welsh Government is also committed to developing and promoting the Sustainable Development Charter </a:t>
            </a:r>
          </a:p>
        </p:txBody>
      </p:sp>
      <p:sp>
        <p:nvSpPr>
          <p:cNvPr id="7" name="TextBox 6"/>
          <p:cNvSpPr txBox="1"/>
          <p:nvPr/>
        </p:nvSpPr>
        <p:spPr>
          <a:xfrm>
            <a:off x="2519264" y="5822751"/>
            <a:ext cx="6624736" cy="276999"/>
          </a:xfrm>
          <a:prstGeom prst="rect">
            <a:avLst/>
          </a:prstGeom>
          <a:noFill/>
        </p:spPr>
        <p:txBody>
          <a:bodyPr wrap="square" rtlCol="0">
            <a:spAutoFit/>
          </a:bodyPr>
          <a:lstStyle/>
          <a:p>
            <a:r>
              <a:rPr lang="en-GB" sz="1200" dirty="0">
                <a:hlinkClick r:id="rId3"/>
              </a:rPr>
              <a:t>http://gov.wales/topics/people-and-communities/people/future-generations-act/sdcharter/?</a:t>
            </a:r>
            <a:r>
              <a:rPr lang="en-GB" sz="1200" dirty="0" smtClean="0">
                <a:hlinkClick r:id="rId3"/>
              </a:rPr>
              <a:t>lang=en</a:t>
            </a:r>
            <a:r>
              <a:rPr lang="en-GB" sz="1200" dirty="0" smtClean="0"/>
              <a:t> </a:t>
            </a:r>
            <a:endParaRPr lang="en-GB" sz="1200" dirty="0"/>
          </a:p>
        </p:txBody>
      </p:sp>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078538" y="2295449"/>
            <a:ext cx="1528507" cy="2156183"/>
          </a:xfrm>
          <a:prstGeom prst="rect">
            <a:avLst/>
          </a:prstGeom>
        </p:spPr>
      </p:pic>
      <p:sp>
        <p:nvSpPr>
          <p:cNvPr id="9" name="TextBox 8"/>
          <p:cNvSpPr txBox="1"/>
          <p:nvPr/>
        </p:nvSpPr>
        <p:spPr>
          <a:xfrm>
            <a:off x="7164288" y="4451632"/>
            <a:ext cx="1368152" cy="215444"/>
          </a:xfrm>
          <a:prstGeom prst="rect">
            <a:avLst/>
          </a:prstGeom>
          <a:noFill/>
        </p:spPr>
        <p:txBody>
          <a:bodyPr wrap="square" rtlCol="0">
            <a:spAutoFit/>
          </a:bodyPr>
          <a:lstStyle/>
          <a:p>
            <a:r>
              <a:rPr lang="en-GB" sz="800" dirty="0" smtClean="0"/>
              <a:t>Source: Welsh Government</a:t>
            </a:r>
            <a:endParaRPr lang="en-GB" sz="800" dirty="0"/>
          </a:p>
        </p:txBody>
      </p:sp>
    </p:spTree>
    <p:extLst>
      <p:ext uri="{BB962C8B-B14F-4D97-AF65-F5344CB8AC3E}">
        <p14:creationId xmlns:p14="http://schemas.microsoft.com/office/powerpoint/2010/main" val="2271557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9"/>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6"/>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build="p"/>
      <p:bldP spid="6" grpId="0"/>
      <p:bldP spid="7" grpId="0"/>
      <p:bldP spid="9"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850106"/>
          </a:xfrm>
        </p:spPr>
        <p:txBody>
          <a:bodyPr>
            <a:normAutofit/>
          </a:bodyPr>
          <a:lstStyle/>
          <a:p>
            <a:r>
              <a:rPr lang="en-GB" sz="3200" b="1" dirty="0" smtClean="0"/>
              <a:t>Policy Context – Sustainability &amp; Education</a:t>
            </a:r>
            <a:endParaRPr lang="en-GB" sz="3200" b="1" dirty="0"/>
          </a:p>
        </p:txBody>
      </p:sp>
      <p:sp>
        <p:nvSpPr>
          <p:cNvPr id="3" name="TextBox 2"/>
          <p:cNvSpPr txBox="1"/>
          <p:nvPr/>
        </p:nvSpPr>
        <p:spPr>
          <a:xfrm>
            <a:off x="467544" y="966738"/>
            <a:ext cx="8229600" cy="1200329"/>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The commitment to developing a culture of sustainability through education is also a theme that can be seen to run through policy e.g.;</a:t>
            </a:r>
          </a:p>
        </p:txBody>
      </p:sp>
      <p:sp>
        <p:nvSpPr>
          <p:cNvPr id="5" name="TextBox 4"/>
          <p:cNvSpPr txBox="1"/>
          <p:nvPr/>
        </p:nvSpPr>
        <p:spPr>
          <a:xfrm>
            <a:off x="482824" y="2204864"/>
            <a:ext cx="6465440" cy="1015663"/>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000" dirty="0"/>
              <a:t>F</a:t>
            </a:r>
            <a:r>
              <a:rPr lang="en-GB" sz="2000" dirty="0" smtClean="0"/>
              <a:t>rom 2004 onwards Educations for Sustainable Development and Global Citizenship (ESDGC) has formed part of Estyn’s Common Inspection Framework</a:t>
            </a:r>
          </a:p>
        </p:txBody>
      </p:sp>
      <p:sp>
        <p:nvSpPr>
          <p:cNvPr id="4" name="TextBox 3"/>
          <p:cNvSpPr txBox="1"/>
          <p:nvPr/>
        </p:nvSpPr>
        <p:spPr>
          <a:xfrm>
            <a:off x="4966109" y="3280901"/>
            <a:ext cx="1944216" cy="369332"/>
          </a:xfrm>
          <a:prstGeom prst="rect">
            <a:avLst/>
          </a:prstGeom>
          <a:noFill/>
        </p:spPr>
        <p:txBody>
          <a:bodyPr wrap="square" rtlCol="0">
            <a:spAutoFit/>
          </a:bodyPr>
          <a:lstStyle/>
          <a:p>
            <a:r>
              <a:rPr lang="en-GB" dirty="0" smtClean="0"/>
              <a:t>DCELLS (2008, p.5)</a:t>
            </a:r>
            <a:endParaRPr lang="en-GB" dirty="0"/>
          </a:p>
        </p:txBody>
      </p:sp>
      <p:sp>
        <p:nvSpPr>
          <p:cNvPr id="8" name="TextBox 7"/>
          <p:cNvSpPr txBox="1"/>
          <p:nvPr/>
        </p:nvSpPr>
        <p:spPr>
          <a:xfrm>
            <a:off x="482824" y="3933056"/>
            <a:ext cx="5529336" cy="707886"/>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000" dirty="0" smtClean="0"/>
              <a:t>Learning Pathways 14-19 established a Learning Core which included;</a:t>
            </a:r>
          </a:p>
        </p:txBody>
      </p:sp>
      <p:sp>
        <p:nvSpPr>
          <p:cNvPr id="9" name="TextBox 8"/>
          <p:cNvSpPr txBox="1"/>
          <p:nvPr/>
        </p:nvSpPr>
        <p:spPr>
          <a:xfrm>
            <a:off x="971600" y="4763036"/>
            <a:ext cx="6696744" cy="784830"/>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000" dirty="0" smtClean="0"/>
              <a:t>Wales, Europe and the World, and</a:t>
            </a:r>
          </a:p>
          <a:p>
            <a:pPr marL="342900" indent="-342900">
              <a:spcBef>
                <a:spcPts val="600"/>
              </a:spcBef>
              <a:buFont typeface="Arial" panose="020B0604020202020204" pitchFamily="34" charset="0"/>
              <a:buChar char="•"/>
            </a:pPr>
            <a:r>
              <a:rPr lang="en-GB" sz="2000" dirty="0" smtClean="0"/>
              <a:t>Personal, Social, Sustainability and Health matters</a:t>
            </a:r>
            <a:endParaRPr lang="en-GB" sz="2000" dirty="0"/>
          </a:p>
        </p:txBody>
      </p:sp>
      <p:sp>
        <p:nvSpPr>
          <p:cNvPr id="10" name="TextBox 9"/>
          <p:cNvSpPr txBox="1"/>
          <p:nvPr/>
        </p:nvSpPr>
        <p:spPr>
          <a:xfrm>
            <a:off x="4966109" y="5822265"/>
            <a:ext cx="2414203" cy="923330"/>
          </a:xfrm>
          <a:prstGeom prst="rect">
            <a:avLst/>
          </a:prstGeom>
          <a:noFill/>
        </p:spPr>
        <p:txBody>
          <a:bodyPr wrap="square" rtlCol="0">
            <a:spAutoFit/>
          </a:bodyPr>
          <a:lstStyle/>
          <a:p>
            <a:r>
              <a:rPr lang="en-GB" dirty="0" smtClean="0"/>
              <a:t>Department for Education &amp; Training (2004, Section 1.3)</a:t>
            </a:r>
            <a:endParaRPr lang="en-GB" dirty="0"/>
          </a:p>
        </p:txBody>
      </p:sp>
      <p:pic>
        <p:nvPicPr>
          <p:cNvPr id="12" name="Picture 1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253039" y="1740840"/>
            <a:ext cx="1583434" cy="2192216"/>
          </a:xfrm>
          <a:prstGeom prst="rect">
            <a:avLst/>
          </a:prstGeom>
        </p:spPr>
      </p:pic>
      <p:pic>
        <p:nvPicPr>
          <p:cNvPr id="13" name="Picture 1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253039" y="4007058"/>
            <a:ext cx="1618499" cy="2276872"/>
          </a:xfrm>
          <a:prstGeom prst="rect">
            <a:avLst/>
          </a:prstGeom>
        </p:spPr>
      </p:pic>
      <p:sp>
        <p:nvSpPr>
          <p:cNvPr id="14" name="TextBox 13"/>
          <p:cNvSpPr txBox="1"/>
          <p:nvPr/>
        </p:nvSpPr>
        <p:spPr>
          <a:xfrm>
            <a:off x="7380312" y="3791614"/>
            <a:ext cx="1368152" cy="215444"/>
          </a:xfrm>
          <a:prstGeom prst="rect">
            <a:avLst/>
          </a:prstGeom>
          <a:noFill/>
        </p:spPr>
        <p:txBody>
          <a:bodyPr wrap="square" rtlCol="0">
            <a:spAutoFit/>
          </a:bodyPr>
          <a:lstStyle/>
          <a:p>
            <a:r>
              <a:rPr lang="en-GB" sz="800" dirty="0" smtClean="0"/>
              <a:t>Source: Welsh Government</a:t>
            </a:r>
            <a:endParaRPr lang="en-GB" sz="800" dirty="0"/>
          </a:p>
        </p:txBody>
      </p:sp>
      <p:sp>
        <p:nvSpPr>
          <p:cNvPr id="15" name="TextBox 14"/>
          <p:cNvSpPr txBox="1"/>
          <p:nvPr/>
        </p:nvSpPr>
        <p:spPr>
          <a:xfrm>
            <a:off x="7466555" y="6270124"/>
            <a:ext cx="1368152" cy="215444"/>
          </a:xfrm>
          <a:prstGeom prst="rect">
            <a:avLst/>
          </a:prstGeom>
          <a:noFill/>
        </p:spPr>
        <p:txBody>
          <a:bodyPr wrap="square" rtlCol="0">
            <a:spAutoFit/>
          </a:bodyPr>
          <a:lstStyle/>
          <a:p>
            <a:r>
              <a:rPr lang="en-GB" sz="800" dirty="0" smtClean="0"/>
              <a:t>Source: Welsh Government</a:t>
            </a:r>
            <a:endParaRPr lang="en-GB" sz="800" dirty="0"/>
          </a:p>
        </p:txBody>
      </p:sp>
    </p:spTree>
    <p:extLst>
      <p:ext uri="{BB962C8B-B14F-4D97-AF65-F5344CB8AC3E}">
        <p14:creationId xmlns:p14="http://schemas.microsoft.com/office/powerpoint/2010/main" val="761405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2"/>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4"/>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4"/>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5"/>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9"/>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4" grpId="0"/>
      <p:bldP spid="8" grpId="0"/>
      <p:bldP spid="9" grpId="0"/>
      <p:bldP spid="10" grpId="0"/>
      <p:bldP spid="14" grpId="0"/>
      <p:bldP spid="1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88640"/>
            <a:ext cx="8229600" cy="706090"/>
          </a:xfrm>
        </p:spPr>
        <p:txBody>
          <a:bodyPr>
            <a:normAutofit/>
          </a:bodyPr>
          <a:lstStyle/>
          <a:p>
            <a:r>
              <a:rPr lang="en-GB" sz="3200" b="1" dirty="0" smtClean="0"/>
              <a:t>Policy Context - Wellbeing</a:t>
            </a:r>
            <a:endParaRPr lang="en-GB" sz="3200" b="1" dirty="0"/>
          </a:p>
        </p:txBody>
      </p:sp>
      <p:sp>
        <p:nvSpPr>
          <p:cNvPr id="3" name="TextBox 2"/>
          <p:cNvSpPr txBox="1"/>
          <p:nvPr/>
        </p:nvSpPr>
        <p:spPr>
          <a:xfrm>
            <a:off x="539552" y="980728"/>
            <a:ext cx="8136904"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A third, cross-cutting theme of Welsh Government policy as evidenced by;</a:t>
            </a:r>
          </a:p>
        </p:txBody>
      </p:sp>
      <p:sp>
        <p:nvSpPr>
          <p:cNvPr id="4" name="TextBox 3"/>
          <p:cNvSpPr txBox="1"/>
          <p:nvPr/>
        </p:nvSpPr>
        <p:spPr>
          <a:xfrm>
            <a:off x="539552" y="2204864"/>
            <a:ext cx="6192688" cy="400110"/>
          </a:xfrm>
          <a:prstGeom prst="rect">
            <a:avLst/>
          </a:prstGeom>
          <a:noFill/>
        </p:spPr>
        <p:txBody>
          <a:bodyPr wrap="square" rtlCol="0">
            <a:spAutoFit/>
          </a:bodyPr>
          <a:lstStyle/>
          <a:p>
            <a:pPr marL="342900" indent="-342900">
              <a:buFont typeface="Arial" panose="020B0604020202020204" pitchFamily="34" charset="0"/>
              <a:buChar char="•"/>
            </a:pPr>
            <a:r>
              <a:rPr lang="en-GB" sz="2000" dirty="0"/>
              <a:t>Social Services and Well-being (Wales) Act </a:t>
            </a:r>
            <a:r>
              <a:rPr lang="en-GB" sz="2000" dirty="0" smtClean="0"/>
              <a:t>2014</a:t>
            </a:r>
            <a:endParaRPr lang="en-GB" sz="2000" dirty="0"/>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020271" y="1568685"/>
            <a:ext cx="1513779" cy="2147387"/>
          </a:xfrm>
          <a:prstGeom prst="rect">
            <a:avLst/>
          </a:prstGeom>
        </p:spPr>
      </p:pic>
      <p:sp>
        <p:nvSpPr>
          <p:cNvPr id="6" name="TextBox 5"/>
          <p:cNvSpPr txBox="1"/>
          <p:nvPr/>
        </p:nvSpPr>
        <p:spPr>
          <a:xfrm>
            <a:off x="539552" y="5198134"/>
            <a:ext cx="6192688" cy="400110"/>
          </a:xfrm>
          <a:prstGeom prst="rect">
            <a:avLst/>
          </a:prstGeom>
          <a:noFill/>
        </p:spPr>
        <p:txBody>
          <a:bodyPr wrap="square" rtlCol="0">
            <a:spAutoFit/>
          </a:bodyPr>
          <a:lstStyle/>
          <a:p>
            <a:pPr marL="342900" indent="-342900">
              <a:buFont typeface="Arial" panose="020B0604020202020204" pitchFamily="34" charset="0"/>
              <a:buChar char="•"/>
            </a:pPr>
            <a:r>
              <a:rPr lang="en-GB" sz="2000" dirty="0" smtClean="0"/>
              <a:t>Wellbeing of Future Generations </a:t>
            </a:r>
            <a:r>
              <a:rPr lang="en-GB" sz="2000" dirty="0"/>
              <a:t>(Wales) Act </a:t>
            </a:r>
            <a:r>
              <a:rPr lang="en-GB" sz="2000" dirty="0" smtClean="0"/>
              <a:t>2015</a:t>
            </a:r>
            <a:endParaRPr lang="en-GB" sz="2000" dirty="0"/>
          </a:p>
        </p:txBody>
      </p:sp>
      <p:sp>
        <p:nvSpPr>
          <p:cNvPr id="7" name="TextBox 6"/>
          <p:cNvSpPr txBox="1"/>
          <p:nvPr/>
        </p:nvSpPr>
        <p:spPr>
          <a:xfrm>
            <a:off x="1259632" y="2708920"/>
            <a:ext cx="5400600" cy="2585323"/>
          </a:xfrm>
          <a:prstGeom prst="rect">
            <a:avLst/>
          </a:prstGeom>
          <a:noFill/>
        </p:spPr>
        <p:txBody>
          <a:bodyPr wrap="square" rtlCol="0">
            <a:spAutoFit/>
          </a:bodyPr>
          <a:lstStyle/>
          <a:p>
            <a:pPr marL="285750" indent="-285750">
              <a:buFont typeface="Arial" panose="020B0604020202020204" pitchFamily="34" charset="0"/>
              <a:buChar char="•"/>
            </a:pPr>
            <a:r>
              <a:rPr lang="en-GB" dirty="0"/>
              <a:t>Services will be available to provide the right support at the right time</a:t>
            </a:r>
          </a:p>
          <a:p>
            <a:pPr marL="285750" indent="-285750">
              <a:buFont typeface="Arial" panose="020B0604020202020204" pitchFamily="34" charset="0"/>
              <a:buChar char="•"/>
            </a:pPr>
            <a:r>
              <a:rPr lang="en-GB" dirty="0"/>
              <a:t>More information and advice will be available</a:t>
            </a:r>
          </a:p>
          <a:p>
            <a:pPr marL="285750" indent="-285750">
              <a:buFont typeface="Arial" panose="020B0604020202020204" pitchFamily="34" charset="0"/>
              <a:buChar char="•"/>
            </a:pPr>
            <a:r>
              <a:rPr lang="en-GB" dirty="0"/>
              <a:t>Assessment will be simpler and proportionate</a:t>
            </a:r>
          </a:p>
          <a:p>
            <a:pPr marL="285750" indent="-285750">
              <a:buFont typeface="Arial" panose="020B0604020202020204" pitchFamily="34" charset="0"/>
              <a:buChar char="•"/>
            </a:pPr>
            <a:r>
              <a:rPr lang="en-GB" dirty="0"/>
              <a:t>Carers will have an equal right to be assessed for support</a:t>
            </a:r>
          </a:p>
          <a:p>
            <a:pPr marL="285750" indent="-285750">
              <a:buFont typeface="Arial" panose="020B0604020202020204" pitchFamily="34" charset="0"/>
              <a:buChar char="•"/>
            </a:pPr>
            <a:r>
              <a:rPr lang="en-GB" dirty="0"/>
              <a:t>There will be stronger powers to keep people safe from abuse and neglect.</a:t>
            </a:r>
          </a:p>
          <a:p>
            <a:pPr marL="285750" indent="-285750">
              <a:buFont typeface="Arial" panose="020B0604020202020204" pitchFamily="34" charset="0"/>
              <a:buChar char="•"/>
            </a:pPr>
            <a:endParaRPr lang="en-GB" dirty="0"/>
          </a:p>
        </p:txBody>
      </p:sp>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093218" y="4127071"/>
            <a:ext cx="1440833" cy="1938840"/>
          </a:xfrm>
          <a:prstGeom prst="rect">
            <a:avLst/>
          </a:prstGeom>
        </p:spPr>
      </p:pic>
      <p:sp>
        <p:nvSpPr>
          <p:cNvPr id="9" name="TextBox 8"/>
          <p:cNvSpPr txBox="1"/>
          <p:nvPr/>
        </p:nvSpPr>
        <p:spPr>
          <a:xfrm>
            <a:off x="7165898" y="3706127"/>
            <a:ext cx="1368152" cy="215444"/>
          </a:xfrm>
          <a:prstGeom prst="rect">
            <a:avLst/>
          </a:prstGeom>
          <a:noFill/>
        </p:spPr>
        <p:txBody>
          <a:bodyPr wrap="square" rtlCol="0">
            <a:spAutoFit/>
          </a:bodyPr>
          <a:lstStyle/>
          <a:p>
            <a:r>
              <a:rPr lang="en-GB" sz="800" dirty="0" smtClean="0"/>
              <a:t>Source: Welsh Government</a:t>
            </a:r>
            <a:endParaRPr lang="en-GB" sz="800" dirty="0"/>
          </a:p>
        </p:txBody>
      </p:sp>
      <p:sp>
        <p:nvSpPr>
          <p:cNvPr id="10" name="TextBox 9"/>
          <p:cNvSpPr txBox="1"/>
          <p:nvPr/>
        </p:nvSpPr>
        <p:spPr>
          <a:xfrm>
            <a:off x="7165898" y="6076841"/>
            <a:ext cx="1368152" cy="215444"/>
          </a:xfrm>
          <a:prstGeom prst="rect">
            <a:avLst/>
          </a:prstGeom>
          <a:noFill/>
        </p:spPr>
        <p:txBody>
          <a:bodyPr wrap="square" rtlCol="0">
            <a:spAutoFit/>
          </a:bodyPr>
          <a:lstStyle/>
          <a:p>
            <a:r>
              <a:rPr lang="en-GB" sz="800" dirty="0" smtClean="0"/>
              <a:t>Source: Welsh Government</a:t>
            </a:r>
            <a:endParaRPr lang="en-GB" sz="800" dirty="0"/>
          </a:p>
        </p:txBody>
      </p:sp>
    </p:spTree>
    <p:extLst>
      <p:ext uri="{BB962C8B-B14F-4D97-AF65-F5344CB8AC3E}">
        <p14:creationId xmlns:p14="http://schemas.microsoft.com/office/powerpoint/2010/main" val="10346699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6"/>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8"/>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6" grpId="0"/>
      <p:bldP spid="7" grpId="0" build="p"/>
      <p:bldP spid="9" grpId="0"/>
      <p:bldP spid="10"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88640"/>
            <a:ext cx="8229600" cy="706090"/>
          </a:xfrm>
        </p:spPr>
        <p:txBody>
          <a:bodyPr>
            <a:normAutofit/>
          </a:bodyPr>
          <a:lstStyle/>
          <a:p>
            <a:r>
              <a:rPr lang="en-GB" sz="3200" b="1" dirty="0" smtClean="0"/>
              <a:t>Policy Context – Wellbeing &amp; Education</a:t>
            </a:r>
            <a:endParaRPr lang="en-GB" sz="3200" b="1" dirty="0"/>
          </a:p>
        </p:txBody>
      </p:sp>
      <p:sp>
        <p:nvSpPr>
          <p:cNvPr id="3" name="TextBox 2"/>
          <p:cNvSpPr txBox="1"/>
          <p:nvPr/>
        </p:nvSpPr>
        <p:spPr>
          <a:xfrm>
            <a:off x="539552" y="980728"/>
            <a:ext cx="8136904" cy="1200329"/>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This has also been a key theme in education policy as set out on the Wellbeing section of the Education &amp; Skills topic pages e.g.;</a:t>
            </a:r>
          </a:p>
        </p:txBody>
      </p:sp>
      <p:sp>
        <p:nvSpPr>
          <p:cNvPr id="4" name="TextBox 3"/>
          <p:cNvSpPr txBox="1"/>
          <p:nvPr/>
        </p:nvSpPr>
        <p:spPr>
          <a:xfrm>
            <a:off x="539552" y="2420888"/>
            <a:ext cx="4896544" cy="1554272"/>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000" dirty="0" smtClean="0"/>
              <a:t>Pupil Participation Project</a:t>
            </a:r>
          </a:p>
          <a:p>
            <a:pPr marL="342900" indent="-342900">
              <a:spcBef>
                <a:spcPts val="600"/>
              </a:spcBef>
              <a:buFont typeface="Arial" panose="020B0604020202020204" pitchFamily="34" charset="0"/>
              <a:buChar char="•"/>
            </a:pPr>
            <a:r>
              <a:rPr lang="en-GB" sz="2000" dirty="0" smtClean="0"/>
              <a:t>Respecting Others: Anti-Bullying Guidance</a:t>
            </a:r>
          </a:p>
          <a:p>
            <a:pPr marL="342900" indent="-342900">
              <a:spcBef>
                <a:spcPts val="600"/>
              </a:spcBef>
              <a:buFont typeface="Arial" panose="020B0604020202020204" pitchFamily="34" charset="0"/>
              <a:buChar char="•"/>
            </a:pPr>
            <a:r>
              <a:rPr lang="en-GB" sz="2000" dirty="0" smtClean="0"/>
              <a:t>Guidance for substance misuse education</a:t>
            </a:r>
          </a:p>
          <a:p>
            <a:pPr marL="342900" indent="-342900">
              <a:spcBef>
                <a:spcPts val="600"/>
              </a:spcBef>
              <a:buFont typeface="Arial" panose="020B0604020202020204" pitchFamily="34" charset="0"/>
              <a:buChar char="•"/>
            </a:pPr>
            <a:r>
              <a:rPr lang="en-GB" sz="2000" dirty="0" smtClean="0"/>
              <a:t>Counselling for children and young people</a:t>
            </a:r>
            <a:endParaRPr lang="en-GB" sz="2000" dirty="0"/>
          </a:p>
        </p:txBody>
      </p:sp>
      <p:sp>
        <p:nvSpPr>
          <p:cNvPr id="9" name="TextBox 8"/>
          <p:cNvSpPr txBox="1"/>
          <p:nvPr/>
        </p:nvSpPr>
        <p:spPr>
          <a:xfrm>
            <a:off x="544141" y="4542219"/>
            <a:ext cx="6264696"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The National </a:t>
            </a:r>
            <a:r>
              <a:rPr lang="en-GB" sz="2400" dirty="0"/>
              <a:t>C</a:t>
            </a:r>
            <a:r>
              <a:rPr lang="en-GB" sz="2400" dirty="0" smtClean="0"/>
              <a:t>urriculum also includes Personal, Social and Health Education (PSHE) </a:t>
            </a:r>
            <a:endParaRPr lang="en-GB" sz="2400" dirty="0"/>
          </a:p>
        </p:txBody>
      </p:sp>
      <p:sp>
        <p:nvSpPr>
          <p:cNvPr id="10" name="TextBox 9"/>
          <p:cNvSpPr txBox="1"/>
          <p:nvPr/>
        </p:nvSpPr>
        <p:spPr>
          <a:xfrm>
            <a:off x="1799215" y="5478610"/>
            <a:ext cx="5112568" cy="461665"/>
          </a:xfrm>
          <a:prstGeom prst="rect">
            <a:avLst/>
          </a:prstGeom>
          <a:noFill/>
        </p:spPr>
        <p:txBody>
          <a:bodyPr wrap="square" rtlCol="0">
            <a:spAutoFit/>
          </a:bodyPr>
          <a:lstStyle/>
          <a:p>
            <a:r>
              <a:rPr lang="en-GB" sz="1200" dirty="0">
                <a:hlinkClick r:id="rId3"/>
              </a:rPr>
              <a:t>http://learning.gov.wales/resources/browse-all/personal-and-social-education/?</a:t>
            </a:r>
            <a:r>
              <a:rPr lang="en-GB" sz="1200" dirty="0" smtClean="0">
                <a:hlinkClick r:id="rId3"/>
              </a:rPr>
              <a:t>lang=en</a:t>
            </a:r>
            <a:r>
              <a:rPr lang="en-GB" sz="1200" dirty="0" smtClean="0"/>
              <a:t> </a:t>
            </a:r>
            <a:endParaRPr lang="en-GB" sz="1200" dirty="0"/>
          </a:p>
        </p:txBody>
      </p:sp>
      <p:pic>
        <p:nvPicPr>
          <p:cNvPr id="11" name="Picture 10"/>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014727" y="1893025"/>
            <a:ext cx="1334043" cy="1872208"/>
          </a:xfrm>
          <a:prstGeom prst="rect">
            <a:avLst/>
          </a:prstGeom>
        </p:spPr>
      </p:pic>
      <p:pic>
        <p:nvPicPr>
          <p:cNvPr id="12" name="Picture 11"/>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014728" y="4032447"/>
            <a:ext cx="1334042" cy="1792971"/>
          </a:xfrm>
          <a:prstGeom prst="rect">
            <a:avLst/>
          </a:prstGeom>
        </p:spPr>
      </p:pic>
      <p:sp>
        <p:nvSpPr>
          <p:cNvPr id="13" name="TextBox 12"/>
          <p:cNvSpPr txBox="1"/>
          <p:nvPr/>
        </p:nvSpPr>
        <p:spPr>
          <a:xfrm>
            <a:off x="7028394" y="3755446"/>
            <a:ext cx="1368152" cy="215444"/>
          </a:xfrm>
          <a:prstGeom prst="rect">
            <a:avLst/>
          </a:prstGeom>
          <a:noFill/>
        </p:spPr>
        <p:txBody>
          <a:bodyPr wrap="square" rtlCol="0">
            <a:spAutoFit/>
          </a:bodyPr>
          <a:lstStyle/>
          <a:p>
            <a:r>
              <a:rPr lang="en-GB" sz="800" dirty="0" smtClean="0"/>
              <a:t>Source: Welsh Government</a:t>
            </a:r>
            <a:endParaRPr lang="en-GB" sz="800" dirty="0"/>
          </a:p>
        </p:txBody>
      </p:sp>
      <p:sp>
        <p:nvSpPr>
          <p:cNvPr id="14" name="TextBox 13"/>
          <p:cNvSpPr txBox="1"/>
          <p:nvPr/>
        </p:nvSpPr>
        <p:spPr>
          <a:xfrm>
            <a:off x="6997672" y="5804066"/>
            <a:ext cx="1368152" cy="215444"/>
          </a:xfrm>
          <a:prstGeom prst="rect">
            <a:avLst/>
          </a:prstGeom>
          <a:noFill/>
        </p:spPr>
        <p:txBody>
          <a:bodyPr wrap="square" rtlCol="0">
            <a:spAutoFit/>
          </a:bodyPr>
          <a:lstStyle/>
          <a:p>
            <a:r>
              <a:rPr lang="en-GB" sz="800" dirty="0" smtClean="0"/>
              <a:t>Source: Welsh Government</a:t>
            </a:r>
            <a:endParaRPr lang="en-GB" sz="800" dirty="0"/>
          </a:p>
        </p:txBody>
      </p:sp>
    </p:spTree>
    <p:extLst>
      <p:ext uri="{BB962C8B-B14F-4D97-AF65-F5344CB8AC3E}">
        <p14:creationId xmlns:p14="http://schemas.microsoft.com/office/powerpoint/2010/main" val="4090651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3"/>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9"/>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12"/>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4"/>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P spid="9" grpId="0"/>
      <p:bldP spid="10" grpId="0"/>
      <p:bldP spid="13" grpId="0"/>
      <p:bldP spid="1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95536" y="188640"/>
            <a:ext cx="8229600" cy="706090"/>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smtClean="0"/>
              <a:t>Policy Context – Bringing it all together</a:t>
            </a:r>
            <a:endParaRPr lang="en-GB" sz="3200" b="1" dirty="0"/>
          </a:p>
        </p:txBody>
      </p:sp>
      <p:sp>
        <p:nvSpPr>
          <p:cNvPr id="3" name="TextBox 2"/>
          <p:cNvSpPr txBox="1"/>
          <p:nvPr/>
        </p:nvSpPr>
        <p:spPr>
          <a:xfrm>
            <a:off x="395536" y="980728"/>
            <a:ext cx="7632848" cy="1200329"/>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These themes have been brought together in the Welsh Government strategy document </a:t>
            </a:r>
            <a:r>
              <a:rPr lang="en-GB" sz="2400" i="1" dirty="0" smtClean="0"/>
              <a:t>Taking Wales Forward: 2016 - 2021</a:t>
            </a:r>
            <a:endParaRPr lang="en-GB" sz="2400" dirty="0"/>
          </a:p>
        </p:txBody>
      </p:sp>
      <p:sp>
        <p:nvSpPr>
          <p:cNvPr id="4" name="TextBox 3"/>
          <p:cNvSpPr txBox="1"/>
          <p:nvPr/>
        </p:nvSpPr>
        <p:spPr>
          <a:xfrm>
            <a:off x="395536" y="2181057"/>
            <a:ext cx="4680520" cy="400110"/>
          </a:xfrm>
          <a:prstGeom prst="rect">
            <a:avLst/>
          </a:prstGeom>
          <a:noFill/>
        </p:spPr>
        <p:txBody>
          <a:bodyPr wrap="square" rtlCol="0">
            <a:spAutoFit/>
          </a:bodyPr>
          <a:lstStyle/>
          <a:p>
            <a:pPr marL="285750" indent="-285750">
              <a:buFont typeface="Arial" panose="020B0604020202020204" pitchFamily="34" charset="0"/>
              <a:buChar char="•"/>
            </a:pPr>
            <a:r>
              <a:rPr lang="en-GB" sz="2000" dirty="0" smtClean="0"/>
              <a:t>Current Well-being objectives include</a:t>
            </a:r>
            <a:endParaRPr lang="en-GB" sz="2000" dirty="0"/>
          </a:p>
        </p:txBody>
      </p:sp>
      <p:sp>
        <p:nvSpPr>
          <p:cNvPr id="5" name="TextBox 4"/>
          <p:cNvSpPr txBox="1"/>
          <p:nvPr/>
        </p:nvSpPr>
        <p:spPr>
          <a:xfrm>
            <a:off x="827584" y="2852936"/>
            <a:ext cx="5760640" cy="3170099"/>
          </a:xfrm>
          <a:prstGeom prst="rect">
            <a:avLst/>
          </a:prstGeom>
          <a:noFill/>
        </p:spPr>
        <p:txBody>
          <a:bodyPr wrap="square" rtlCol="0">
            <a:spAutoFit/>
          </a:bodyPr>
          <a:lstStyle/>
          <a:p>
            <a:pPr>
              <a:spcBef>
                <a:spcPts val="600"/>
              </a:spcBef>
            </a:pPr>
            <a:r>
              <a:rPr lang="en-GB" sz="2000" dirty="0"/>
              <a:t>1. Create conditions to give every child the best start in life.</a:t>
            </a:r>
          </a:p>
          <a:p>
            <a:pPr>
              <a:spcBef>
                <a:spcPts val="600"/>
              </a:spcBef>
            </a:pPr>
            <a:r>
              <a:rPr lang="en-GB" sz="2000" dirty="0"/>
              <a:t>2. Improve education outcomes for all and reduce the gap </a:t>
            </a:r>
            <a:r>
              <a:rPr lang="en-GB" sz="2000" dirty="0" smtClean="0"/>
              <a:t>in outcomes </a:t>
            </a:r>
            <a:r>
              <a:rPr lang="en-GB" sz="2000" dirty="0"/>
              <a:t>for different groups</a:t>
            </a:r>
            <a:r>
              <a:rPr lang="en-GB" sz="2000" dirty="0" smtClean="0"/>
              <a:t>.</a:t>
            </a:r>
          </a:p>
          <a:p>
            <a:pPr>
              <a:spcBef>
                <a:spcPts val="600"/>
              </a:spcBef>
            </a:pPr>
            <a:r>
              <a:rPr lang="en-GB" sz="2000" dirty="0"/>
              <a:t>4. Improve prosperity for all across Wales, helping people </a:t>
            </a:r>
            <a:r>
              <a:rPr lang="en-GB" sz="2000" dirty="0" smtClean="0"/>
              <a:t>into employment </a:t>
            </a:r>
            <a:r>
              <a:rPr lang="en-GB" sz="2000" dirty="0"/>
              <a:t>and sustaining jobs</a:t>
            </a:r>
            <a:r>
              <a:rPr lang="en-GB" sz="2000" dirty="0" smtClean="0"/>
              <a:t>.</a:t>
            </a:r>
          </a:p>
          <a:p>
            <a:pPr>
              <a:spcBef>
                <a:spcPts val="600"/>
              </a:spcBef>
            </a:pPr>
            <a:r>
              <a:rPr lang="en-GB" sz="2000" dirty="0"/>
              <a:t>7. Connect communities through sustainable and </a:t>
            </a:r>
            <a:r>
              <a:rPr lang="en-GB" sz="2000" dirty="0" smtClean="0"/>
              <a:t>resilient infrastructure</a:t>
            </a:r>
            <a:r>
              <a:rPr lang="en-GB" sz="2000" dirty="0"/>
              <a:t>.</a:t>
            </a:r>
          </a:p>
          <a:p>
            <a:pPr>
              <a:spcBef>
                <a:spcPts val="600"/>
              </a:spcBef>
            </a:pPr>
            <a:r>
              <a:rPr lang="en-GB" sz="2000" dirty="0"/>
              <a:t>8. Support safe, cohesive and </a:t>
            </a:r>
            <a:r>
              <a:rPr lang="en-GB" sz="2000" dirty="0" smtClean="0"/>
              <a:t>resilient communities</a:t>
            </a:r>
            <a:r>
              <a:rPr lang="en-GB" sz="2000" dirty="0"/>
              <a:t>.</a:t>
            </a:r>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444208" y="1833741"/>
            <a:ext cx="2111479" cy="1494852"/>
          </a:xfrm>
          <a:prstGeom prst="rect">
            <a:avLst/>
          </a:prstGeom>
        </p:spPr>
      </p:pic>
      <p:sp>
        <p:nvSpPr>
          <p:cNvPr id="7" name="TextBox 6"/>
          <p:cNvSpPr txBox="1"/>
          <p:nvPr/>
        </p:nvSpPr>
        <p:spPr>
          <a:xfrm>
            <a:off x="6815871" y="3420556"/>
            <a:ext cx="1368152" cy="215444"/>
          </a:xfrm>
          <a:prstGeom prst="rect">
            <a:avLst/>
          </a:prstGeom>
          <a:noFill/>
        </p:spPr>
        <p:txBody>
          <a:bodyPr wrap="square" rtlCol="0">
            <a:spAutoFit/>
          </a:bodyPr>
          <a:lstStyle/>
          <a:p>
            <a:r>
              <a:rPr lang="en-GB" sz="800" dirty="0" smtClean="0"/>
              <a:t>Source: Welsh Government</a:t>
            </a:r>
            <a:endParaRPr lang="en-GB" sz="800" dirty="0"/>
          </a:p>
        </p:txBody>
      </p:sp>
      <p:sp>
        <p:nvSpPr>
          <p:cNvPr id="8" name="TextBox 7"/>
          <p:cNvSpPr txBox="1"/>
          <p:nvPr/>
        </p:nvSpPr>
        <p:spPr>
          <a:xfrm>
            <a:off x="4139952" y="6165304"/>
            <a:ext cx="4044071" cy="400110"/>
          </a:xfrm>
          <a:prstGeom prst="rect">
            <a:avLst/>
          </a:prstGeom>
          <a:noFill/>
        </p:spPr>
        <p:txBody>
          <a:bodyPr wrap="square" rtlCol="0">
            <a:spAutoFit/>
          </a:bodyPr>
          <a:lstStyle/>
          <a:p>
            <a:r>
              <a:rPr lang="en-GB" sz="2000" dirty="0" smtClean="0"/>
              <a:t>Welsh Government (2016b)</a:t>
            </a:r>
            <a:endParaRPr lang="en-GB" sz="2000" dirty="0"/>
          </a:p>
        </p:txBody>
      </p:sp>
    </p:spTree>
    <p:extLst>
      <p:ext uri="{BB962C8B-B14F-4D97-AF65-F5344CB8AC3E}">
        <p14:creationId xmlns:p14="http://schemas.microsoft.com/office/powerpoint/2010/main" val="3591100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build="p"/>
      <p:bldP spid="7" grpId="0"/>
      <p:bldP spid="8"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95536" y="188640"/>
            <a:ext cx="8229600" cy="706090"/>
          </a:xfrm>
          <a:prstGeom prst="rect">
            <a:avLst/>
          </a:prstGeom>
        </p:spPr>
        <p:txBody>
          <a:bodyPr>
            <a:normAutofit fontScale="77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smtClean="0"/>
              <a:t>The Well-being of Future Generations (Wales) Act – Wellbeing Goals</a:t>
            </a:r>
            <a:endParaRPr lang="en-GB" sz="3200" b="1"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18917" y="837838"/>
            <a:ext cx="5306165" cy="5182323"/>
          </a:xfrm>
          <a:prstGeom prst="rect">
            <a:avLst/>
          </a:prstGeom>
        </p:spPr>
      </p:pic>
      <p:sp>
        <p:nvSpPr>
          <p:cNvPr id="4" name="TextBox 3"/>
          <p:cNvSpPr txBox="1"/>
          <p:nvPr/>
        </p:nvSpPr>
        <p:spPr>
          <a:xfrm>
            <a:off x="4577010" y="1628800"/>
            <a:ext cx="1512168" cy="523220"/>
          </a:xfrm>
          <a:prstGeom prst="rect">
            <a:avLst/>
          </a:prstGeom>
          <a:noFill/>
        </p:spPr>
        <p:txBody>
          <a:bodyPr wrap="square" rtlCol="0">
            <a:spAutoFit/>
          </a:bodyPr>
          <a:lstStyle/>
          <a:p>
            <a:pPr algn="ctr"/>
            <a:r>
              <a:rPr lang="en-GB" sz="1400" b="1" dirty="0" smtClean="0"/>
              <a:t>A prosperous Wales</a:t>
            </a:r>
            <a:endParaRPr lang="en-GB" sz="1400" b="1" dirty="0"/>
          </a:p>
        </p:txBody>
      </p:sp>
      <p:sp>
        <p:nvSpPr>
          <p:cNvPr id="5" name="TextBox 4"/>
          <p:cNvSpPr txBox="1"/>
          <p:nvPr/>
        </p:nvSpPr>
        <p:spPr>
          <a:xfrm>
            <a:off x="5508104" y="2880757"/>
            <a:ext cx="1368152" cy="523220"/>
          </a:xfrm>
          <a:prstGeom prst="rect">
            <a:avLst/>
          </a:prstGeom>
          <a:noFill/>
        </p:spPr>
        <p:txBody>
          <a:bodyPr wrap="square" rtlCol="0">
            <a:spAutoFit/>
          </a:bodyPr>
          <a:lstStyle/>
          <a:p>
            <a:pPr algn="ctr"/>
            <a:r>
              <a:rPr lang="en-GB" sz="1400" b="1" dirty="0" smtClean="0">
                <a:solidFill>
                  <a:schemeClr val="bg1"/>
                </a:solidFill>
              </a:rPr>
              <a:t>A resilient Wales</a:t>
            </a:r>
            <a:endParaRPr lang="en-GB" sz="1400" b="1" dirty="0">
              <a:solidFill>
                <a:schemeClr val="bg1"/>
              </a:solidFill>
            </a:endParaRPr>
          </a:p>
        </p:txBody>
      </p:sp>
      <p:sp>
        <p:nvSpPr>
          <p:cNvPr id="6" name="TextBox 5"/>
          <p:cNvSpPr txBox="1"/>
          <p:nvPr/>
        </p:nvSpPr>
        <p:spPr>
          <a:xfrm>
            <a:off x="5148064" y="4132714"/>
            <a:ext cx="1368152" cy="523220"/>
          </a:xfrm>
          <a:prstGeom prst="rect">
            <a:avLst/>
          </a:prstGeom>
          <a:noFill/>
        </p:spPr>
        <p:txBody>
          <a:bodyPr wrap="square" rtlCol="0">
            <a:spAutoFit/>
          </a:bodyPr>
          <a:lstStyle/>
          <a:p>
            <a:pPr algn="ctr"/>
            <a:r>
              <a:rPr lang="en-GB" sz="1400" b="1" dirty="0" smtClean="0">
                <a:solidFill>
                  <a:schemeClr val="bg1"/>
                </a:solidFill>
              </a:rPr>
              <a:t>A healthier Wales</a:t>
            </a:r>
            <a:endParaRPr lang="en-GB" sz="1400" b="1" dirty="0">
              <a:solidFill>
                <a:schemeClr val="bg1"/>
              </a:solidFill>
            </a:endParaRPr>
          </a:p>
        </p:txBody>
      </p:sp>
      <p:sp>
        <p:nvSpPr>
          <p:cNvPr id="7" name="TextBox 6"/>
          <p:cNvSpPr txBox="1"/>
          <p:nvPr/>
        </p:nvSpPr>
        <p:spPr>
          <a:xfrm>
            <a:off x="3887923" y="4861451"/>
            <a:ext cx="1368152" cy="523220"/>
          </a:xfrm>
          <a:prstGeom prst="rect">
            <a:avLst/>
          </a:prstGeom>
          <a:noFill/>
        </p:spPr>
        <p:txBody>
          <a:bodyPr wrap="square" rtlCol="0">
            <a:spAutoFit/>
          </a:bodyPr>
          <a:lstStyle/>
          <a:p>
            <a:pPr algn="ctr"/>
            <a:r>
              <a:rPr lang="en-GB" sz="1400" b="1" dirty="0" smtClean="0">
                <a:solidFill>
                  <a:schemeClr val="bg1"/>
                </a:solidFill>
              </a:rPr>
              <a:t>A more equal Wales</a:t>
            </a:r>
            <a:endParaRPr lang="en-GB" sz="1400" b="1" dirty="0">
              <a:solidFill>
                <a:schemeClr val="bg1"/>
              </a:solidFill>
            </a:endParaRPr>
          </a:p>
        </p:txBody>
      </p:sp>
      <p:sp>
        <p:nvSpPr>
          <p:cNvPr id="8" name="TextBox 7"/>
          <p:cNvSpPr txBox="1"/>
          <p:nvPr/>
        </p:nvSpPr>
        <p:spPr>
          <a:xfrm>
            <a:off x="2519771" y="4132714"/>
            <a:ext cx="1368152" cy="738664"/>
          </a:xfrm>
          <a:prstGeom prst="rect">
            <a:avLst/>
          </a:prstGeom>
          <a:noFill/>
        </p:spPr>
        <p:txBody>
          <a:bodyPr wrap="square" rtlCol="0">
            <a:spAutoFit/>
          </a:bodyPr>
          <a:lstStyle/>
          <a:p>
            <a:pPr algn="ctr"/>
            <a:r>
              <a:rPr lang="en-GB" sz="1400" b="1" dirty="0" smtClean="0">
                <a:solidFill>
                  <a:schemeClr val="bg1"/>
                </a:solidFill>
              </a:rPr>
              <a:t>A Wales of cohesive communities</a:t>
            </a:r>
            <a:endParaRPr lang="en-GB" sz="1400" b="1" dirty="0">
              <a:solidFill>
                <a:schemeClr val="bg1"/>
              </a:solidFill>
            </a:endParaRPr>
          </a:p>
        </p:txBody>
      </p:sp>
      <p:sp>
        <p:nvSpPr>
          <p:cNvPr id="9" name="TextBox 8"/>
          <p:cNvSpPr txBox="1"/>
          <p:nvPr/>
        </p:nvSpPr>
        <p:spPr>
          <a:xfrm>
            <a:off x="2195736" y="2492896"/>
            <a:ext cx="1368152" cy="1169551"/>
          </a:xfrm>
          <a:prstGeom prst="rect">
            <a:avLst/>
          </a:prstGeom>
          <a:noFill/>
        </p:spPr>
        <p:txBody>
          <a:bodyPr wrap="square" rtlCol="0">
            <a:spAutoFit/>
          </a:bodyPr>
          <a:lstStyle/>
          <a:p>
            <a:pPr algn="ctr"/>
            <a:r>
              <a:rPr lang="en-GB" sz="1400" b="1" dirty="0" smtClean="0">
                <a:solidFill>
                  <a:schemeClr val="bg1"/>
                </a:solidFill>
              </a:rPr>
              <a:t>A Wales of vibrant culture and thriving Welsh Language</a:t>
            </a:r>
            <a:endParaRPr lang="en-GB" sz="1400" b="1" dirty="0">
              <a:solidFill>
                <a:schemeClr val="bg1"/>
              </a:solidFill>
            </a:endParaRPr>
          </a:p>
        </p:txBody>
      </p:sp>
      <p:sp>
        <p:nvSpPr>
          <p:cNvPr id="10" name="TextBox 9"/>
          <p:cNvSpPr txBox="1"/>
          <p:nvPr/>
        </p:nvSpPr>
        <p:spPr>
          <a:xfrm>
            <a:off x="3131244" y="1628800"/>
            <a:ext cx="1368152" cy="738664"/>
          </a:xfrm>
          <a:prstGeom prst="rect">
            <a:avLst/>
          </a:prstGeom>
          <a:noFill/>
        </p:spPr>
        <p:txBody>
          <a:bodyPr wrap="square" rtlCol="0">
            <a:spAutoFit/>
          </a:bodyPr>
          <a:lstStyle/>
          <a:p>
            <a:pPr algn="ctr"/>
            <a:r>
              <a:rPr lang="en-GB" sz="1400" b="1" dirty="0" smtClean="0">
                <a:solidFill>
                  <a:schemeClr val="bg1"/>
                </a:solidFill>
              </a:rPr>
              <a:t>A globally responsible Wales</a:t>
            </a:r>
            <a:endParaRPr lang="en-GB" sz="1400" b="1" dirty="0">
              <a:solidFill>
                <a:schemeClr val="bg1"/>
              </a:solidFill>
            </a:endParaRPr>
          </a:p>
        </p:txBody>
      </p:sp>
      <p:sp>
        <p:nvSpPr>
          <p:cNvPr id="11" name="TextBox 10"/>
          <p:cNvSpPr txBox="1"/>
          <p:nvPr/>
        </p:nvSpPr>
        <p:spPr>
          <a:xfrm>
            <a:off x="5477594" y="6114263"/>
            <a:ext cx="3085130" cy="400110"/>
          </a:xfrm>
          <a:prstGeom prst="rect">
            <a:avLst/>
          </a:prstGeom>
          <a:noFill/>
        </p:spPr>
        <p:txBody>
          <a:bodyPr wrap="square" rtlCol="0">
            <a:spAutoFit/>
          </a:bodyPr>
          <a:lstStyle/>
          <a:p>
            <a:r>
              <a:rPr lang="en-GB" sz="2000" dirty="0" smtClean="0"/>
              <a:t>Welsh Government (2016b)</a:t>
            </a:r>
            <a:endParaRPr lang="en-GB" sz="2000" dirty="0"/>
          </a:p>
        </p:txBody>
      </p:sp>
    </p:spTree>
    <p:extLst>
      <p:ext uri="{BB962C8B-B14F-4D97-AF65-F5344CB8AC3E}">
        <p14:creationId xmlns:p14="http://schemas.microsoft.com/office/powerpoint/2010/main" val="2648178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0"/>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P spid="9" grpId="0"/>
      <p:bldP spid="10" grpId="0"/>
      <p:bldP spid="11"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95536" y="188640"/>
            <a:ext cx="8229600" cy="706090"/>
          </a:xfrm>
          <a:prstGeom prst="rect">
            <a:avLst/>
          </a:prstGeom>
        </p:spPr>
        <p:txBody>
          <a:bodyPr>
            <a:normAutofit fontScale="77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smtClean="0"/>
              <a:t>The Well-being of Future Generations (Wales) Act – An overview</a:t>
            </a:r>
            <a:endParaRPr lang="en-GB" sz="3200" b="1" dirty="0"/>
          </a:p>
        </p:txBody>
      </p:sp>
      <p:sp>
        <p:nvSpPr>
          <p:cNvPr id="12" name="TextBox 11"/>
          <p:cNvSpPr txBox="1"/>
          <p:nvPr/>
        </p:nvSpPr>
        <p:spPr>
          <a:xfrm>
            <a:off x="395536" y="836712"/>
            <a:ext cx="5832648" cy="461665"/>
          </a:xfrm>
          <a:prstGeom prst="rect">
            <a:avLst/>
          </a:prstGeom>
          <a:noFill/>
        </p:spPr>
        <p:txBody>
          <a:bodyPr wrap="square" rtlCol="0">
            <a:spAutoFit/>
          </a:bodyPr>
          <a:lstStyle/>
          <a:p>
            <a:r>
              <a:rPr lang="en-GB" sz="2400" dirty="0" smtClean="0"/>
              <a:t>The Act includes the following provisions:</a:t>
            </a:r>
            <a:endParaRPr lang="en-GB" sz="2400" dirty="0"/>
          </a:p>
        </p:txBody>
      </p:sp>
      <p:sp>
        <p:nvSpPr>
          <p:cNvPr id="14" name="TextBox 13"/>
          <p:cNvSpPr txBox="1"/>
          <p:nvPr/>
        </p:nvSpPr>
        <p:spPr>
          <a:xfrm>
            <a:off x="683568" y="1268760"/>
            <a:ext cx="8064896" cy="4739759"/>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000" dirty="0"/>
              <a:t>Well-being </a:t>
            </a:r>
            <a:r>
              <a:rPr lang="en-GB" sz="2000" dirty="0" smtClean="0"/>
              <a:t>Duty on ‘public bodies’ to carry out </a:t>
            </a:r>
            <a:r>
              <a:rPr lang="en-GB" sz="2000" dirty="0"/>
              <a:t>sustainable development </a:t>
            </a:r>
            <a:r>
              <a:rPr lang="en-GB" sz="1400" dirty="0"/>
              <a:t>(Part 2 ‘ Improving Well-being section 3 ‘well-being duty on public bodies’ paragraphs (</a:t>
            </a:r>
            <a:r>
              <a:rPr lang="en-GB" sz="1400" dirty="0" smtClean="0"/>
              <a:t>1)and </a:t>
            </a:r>
            <a:r>
              <a:rPr lang="en-GB" sz="1400" dirty="0"/>
              <a:t>(2</a:t>
            </a:r>
            <a:r>
              <a:rPr lang="en-GB" sz="1400" dirty="0" smtClean="0"/>
              <a:t>).)</a:t>
            </a:r>
            <a:endParaRPr lang="en-GB" sz="1400" dirty="0"/>
          </a:p>
          <a:p>
            <a:pPr marL="342900" indent="-342900">
              <a:spcBef>
                <a:spcPts val="600"/>
              </a:spcBef>
              <a:buFont typeface="Arial" panose="020B0604020202020204" pitchFamily="34" charset="0"/>
              <a:buChar char="•"/>
            </a:pPr>
            <a:r>
              <a:rPr lang="en-GB" sz="2000" dirty="0" smtClean="0"/>
              <a:t>Public bodies must set objectives to meet all seven Well-being Goals   </a:t>
            </a:r>
            <a:r>
              <a:rPr lang="en-GB" sz="1400" dirty="0" smtClean="0"/>
              <a:t>(</a:t>
            </a:r>
            <a:r>
              <a:rPr lang="en-GB" sz="1400" dirty="0"/>
              <a:t>Part 2 ‘ Improving Well-being section 3 ‘well-being duty on public bodies’ </a:t>
            </a:r>
            <a:r>
              <a:rPr lang="en-GB" sz="1400" dirty="0" smtClean="0"/>
              <a:t>paragraph (2)(a).)</a:t>
            </a:r>
            <a:endParaRPr lang="en-GB" sz="2000" dirty="0"/>
          </a:p>
          <a:p>
            <a:pPr marL="342900" indent="-342900">
              <a:spcBef>
                <a:spcPts val="600"/>
              </a:spcBef>
              <a:buFont typeface="Arial" panose="020B0604020202020204" pitchFamily="34" charset="0"/>
              <a:buChar char="•"/>
            </a:pPr>
            <a:r>
              <a:rPr lang="en-GB" sz="2000" dirty="0"/>
              <a:t>Sustainable Development Principle must act in a manner which seeks to ensure that the needs of the present are met without compromising the ability of future generations to meet their own needs. </a:t>
            </a:r>
            <a:r>
              <a:rPr lang="en-GB" sz="1400" dirty="0" smtClean="0"/>
              <a:t>(Part </a:t>
            </a:r>
            <a:r>
              <a:rPr lang="en-GB" sz="1400" dirty="0"/>
              <a:t>2 ‘Improved well-being, section 5 ‘the sustainable development principle, paragraph (1</a:t>
            </a:r>
            <a:r>
              <a:rPr lang="en-GB" sz="1400" dirty="0" smtClean="0"/>
              <a:t>))</a:t>
            </a:r>
            <a:endParaRPr lang="en-GB" sz="1400" dirty="0"/>
          </a:p>
          <a:p>
            <a:pPr marL="342900" indent="-342900">
              <a:spcBef>
                <a:spcPts val="600"/>
              </a:spcBef>
              <a:buFont typeface="Arial" panose="020B0604020202020204" pitchFamily="34" charset="0"/>
              <a:buChar char="•"/>
            </a:pPr>
            <a:r>
              <a:rPr lang="en-GB" sz="2000" dirty="0"/>
              <a:t>Transparency</a:t>
            </a:r>
          </a:p>
          <a:p>
            <a:pPr marL="342900" indent="-342900">
              <a:spcBef>
                <a:spcPts val="600"/>
              </a:spcBef>
              <a:buFont typeface="Arial" panose="020B0604020202020204" pitchFamily="34" charset="0"/>
              <a:buChar char="•"/>
            </a:pPr>
            <a:r>
              <a:rPr lang="en-GB" sz="2000" dirty="0"/>
              <a:t>Auditor General for Wales</a:t>
            </a:r>
          </a:p>
          <a:p>
            <a:pPr marL="342900" indent="-342900">
              <a:spcBef>
                <a:spcPts val="600"/>
              </a:spcBef>
              <a:buFont typeface="Arial" panose="020B0604020202020204" pitchFamily="34" charset="0"/>
              <a:buChar char="•"/>
            </a:pPr>
            <a:r>
              <a:rPr lang="en-GB" sz="2000" dirty="0"/>
              <a:t>Future Generations Commissioner for Wales</a:t>
            </a:r>
          </a:p>
          <a:p>
            <a:pPr marL="342900" indent="-342900">
              <a:spcBef>
                <a:spcPts val="600"/>
              </a:spcBef>
              <a:buFont typeface="Arial" panose="020B0604020202020204" pitchFamily="34" charset="0"/>
              <a:buChar char="•"/>
            </a:pPr>
            <a:r>
              <a:rPr lang="en-GB" sz="2000" dirty="0"/>
              <a:t>National Indicators and Milestones</a:t>
            </a:r>
          </a:p>
          <a:p>
            <a:pPr marL="342900" indent="-342900">
              <a:spcBef>
                <a:spcPts val="600"/>
              </a:spcBef>
              <a:buFont typeface="Arial" panose="020B0604020202020204" pitchFamily="34" charset="0"/>
              <a:buChar char="•"/>
            </a:pPr>
            <a:r>
              <a:rPr lang="en-GB" sz="2000" dirty="0"/>
              <a:t>Future Trends Report</a:t>
            </a:r>
          </a:p>
          <a:p>
            <a:pPr marL="342900" indent="-342900">
              <a:spcBef>
                <a:spcPts val="600"/>
              </a:spcBef>
              <a:buFont typeface="Arial" panose="020B0604020202020204" pitchFamily="34" charset="0"/>
              <a:buChar char="•"/>
            </a:pPr>
            <a:r>
              <a:rPr lang="en-GB" sz="2000" dirty="0"/>
              <a:t>Public Services Boards</a:t>
            </a:r>
          </a:p>
        </p:txBody>
      </p:sp>
      <p:sp>
        <p:nvSpPr>
          <p:cNvPr id="15" name="TextBox 14"/>
          <p:cNvSpPr txBox="1"/>
          <p:nvPr/>
        </p:nvSpPr>
        <p:spPr>
          <a:xfrm>
            <a:off x="3059832" y="6021288"/>
            <a:ext cx="5688632" cy="400110"/>
          </a:xfrm>
          <a:prstGeom prst="rect">
            <a:avLst/>
          </a:prstGeom>
          <a:noFill/>
        </p:spPr>
        <p:txBody>
          <a:bodyPr wrap="square" rtlCol="0">
            <a:spAutoFit/>
          </a:bodyPr>
          <a:lstStyle/>
          <a:p>
            <a:r>
              <a:rPr lang="en-GB" sz="2000" dirty="0"/>
              <a:t>Wellbeing of Future Generations (Wales) Act 2015</a:t>
            </a:r>
          </a:p>
        </p:txBody>
      </p:sp>
    </p:spTree>
    <p:extLst>
      <p:ext uri="{BB962C8B-B14F-4D97-AF65-F5344CB8AC3E}">
        <p14:creationId xmlns:p14="http://schemas.microsoft.com/office/powerpoint/2010/main" val="39012055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4">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4">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4">
                                            <p:txEl>
                                              <p:pRg st="6" end="6"/>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4">
                                            <p:txEl>
                                              <p:pRg st="7" end="7"/>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4">
                                            <p:txEl>
                                              <p:pRg st="8" end="8"/>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2" grpId="0"/>
      <p:bldP spid="14" grpId="0" build="p"/>
      <p:bldP spid="1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95536" y="188640"/>
            <a:ext cx="8229600" cy="706090"/>
          </a:xfrm>
          <a:prstGeom prst="rect">
            <a:avLst/>
          </a:prstGeom>
        </p:spPr>
        <p:txBody>
          <a:bodyPr>
            <a:normAutofit fontScale="92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smtClean="0"/>
              <a:t>How can the Act support inclusion in education?</a:t>
            </a:r>
            <a:endParaRPr lang="en-GB" sz="3200" b="1" dirty="0"/>
          </a:p>
        </p:txBody>
      </p:sp>
      <p:sp>
        <p:nvSpPr>
          <p:cNvPr id="3" name="TextBox 2"/>
          <p:cNvSpPr txBox="1"/>
          <p:nvPr/>
        </p:nvSpPr>
        <p:spPr>
          <a:xfrm>
            <a:off x="395536" y="943560"/>
            <a:ext cx="4181474" cy="461665"/>
          </a:xfrm>
          <a:prstGeom prst="rect">
            <a:avLst/>
          </a:prstGeom>
          <a:noFill/>
        </p:spPr>
        <p:txBody>
          <a:bodyPr wrap="square" rtlCol="0">
            <a:spAutoFit/>
          </a:bodyPr>
          <a:lstStyle/>
          <a:p>
            <a:r>
              <a:rPr lang="en-GB" sz="2400" b="1" dirty="0" smtClean="0"/>
              <a:t>A prosperous Wales</a:t>
            </a:r>
            <a:endParaRPr lang="en-GB" sz="2400" b="1" dirty="0"/>
          </a:p>
        </p:txBody>
      </p:sp>
      <p:sp>
        <p:nvSpPr>
          <p:cNvPr id="4" name="TextBox 3"/>
          <p:cNvSpPr txBox="1"/>
          <p:nvPr/>
        </p:nvSpPr>
        <p:spPr>
          <a:xfrm>
            <a:off x="3419872" y="6237312"/>
            <a:ext cx="4968552" cy="400110"/>
          </a:xfrm>
          <a:prstGeom prst="rect">
            <a:avLst/>
          </a:prstGeom>
          <a:noFill/>
        </p:spPr>
        <p:txBody>
          <a:bodyPr wrap="square" rtlCol="0">
            <a:spAutoFit/>
          </a:bodyPr>
          <a:lstStyle/>
          <a:p>
            <a:r>
              <a:rPr lang="en-GB" sz="2000" dirty="0" smtClean="0"/>
              <a:t>Welsh Government, 2015b, p.6</a:t>
            </a:r>
            <a:endParaRPr lang="en-GB" sz="2000" dirty="0"/>
          </a:p>
        </p:txBody>
      </p:sp>
      <p:sp>
        <p:nvSpPr>
          <p:cNvPr id="5" name="TextBox 4"/>
          <p:cNvSpPr txBox="1"/>
          <p:nvPr/>
        </p:nvSpPr>
        <p:spPr>
          <a:xfrm>
            <a:off x="611560" y="1477233"/>
            <a:ext cx="8280920" cy="1015663"/>
          </a:xfrm>
          <a:prstGeom prst="rect">
            <a:avLst/>
          </a:prstGeom>
          <a:noFill/>
        </p:spPr>
        <p:txBody>
          <a:bodyPr wrap="square" rtlCol="0">
            <a:spAutoFit/>
          </a:bodyPr>
          <a:lstStyle/>
          <a:p>
            <a:r>
              <a:rPr lang="en-GB" sz="2000" dirty="0" smtClean="0"/>
              <a:t>‘which </a:t>
            </a:r>
            <a:r>
              <a:rPr lang="en-GB" sz="2000" dirty="0"/>
              <a:t>develops a skilled and well-educated population </a:t>
            </a:r>
            <a:r>
              <a:rPr lang="en-GB" sz="2000" dirty="0" smtClean="0"/>
              <a:t>in an </a:t>
            </a:r>
            <a:r>
              <a:rPr lang="en-GB" sz="2000" dirty="0"/>
              <a:t>economy which generates wealth and provides </a:t>
            </a:r>
            <a:r>
              <a:rPr lang="en-GB" sz="2000" dirty="0" smtClean="0"/>
              <a:t>employment opportunities</a:t>
            </a:r>
            <a:r>
              <a:rPr lang="en-GB" sz="2000" dirty="0"/>
              <a:t>, allowing people to take advantage of the </a:t>
            </a:r>
            <a:r>
              <a:rPr lang="en-GB" sz="2000" dirty="0" smtClean="0"/>
              <a:t>wealth generated </a:t>
            </a:r>
            <a:r>
              <a:rPr lang="en-GB" sz="2000" dirty="0"/>
              <a:t>through securing decent </a:t>
            </a:r>
            <a:r>
              <a:rPr lang="en-GB" sz="2000" dirty="0" smtClean="0"/>
              <a:t>work’.</a:t>
            </a:r>
            <a:endParaRPr lang="en-GB" sz="2000" dirty="0"/>
          </a:p>
        </p:txBody>
      </p:sp>
      <p:sp>
        <p:nvSpPr>
          <p:cNvPr id="6" name="TextBox 5"/>
          <p:cNvSpPr txBox="1"/>
          <p:nvPr/>
        </p:nvSpPr>
        <p:spPr>
          <a:xfrm>
            <a:off x="395536" y="2652008"/>
            <a:ext cx="4181474" cy="461665"/>
          </a:xfrm>
          <a:prstGeom prst="rect">
            <a:avLst/>
          </a:prstGeom>
          <a:noFill/>
        </p:spPr>
        <p:txBody>
          <a:bodyPr wrap="square" rtlCol="0">
            <a:spAutoFit/>
          </a:bodyPr>
          <a:lstStyle/>
          <a:p>
            <a:r>
              <a:rPr lang="en-GB" sz="2400" b="1" dirty="0" smtClean="0"/>
              <a:t>A more equal Wales</a:t>
            </a:r>
            <a:endParaRPr lang="en-GB" sz="2400" b="1" dirty="0"/>
          </a:p>
        </p:txBody>
      </p:sp>
      <p:sp>
        <p:nvSpPr>
          <p:cNvPr id="7" name="TextBox 6"/>
          <p:cNvSpPr txBox="1"/>
          <p:nvPr/>
        </p:nvSpPr>
        <p:spPr>
          <a:xfrm>
            <a:off x="611560" y="3185681"/>
            <a:ext cx="8280920" cy="1015663"/>
          </a:xfrm>
          <a:prstGeom prst="rect">
            <a:avLst/>
          </a:prstGeom>
          <a:noFill/>
        </p:spPr>
        <p:txBody>
          <a:bodyPr wrap="square" rtlCol="0">
            <a:spAutoFit/>
          </a:bodyPr>
          <a:lstStyle/>
          <a:p>
            <a:r>
              <a:rPr lang="en-GB" sz="2000" dirty="0"/>
              <a:t>‘A society that enables people to fulfil their potential no matter </a:t>
            </a:r>
            <a:r>
              <a:rPr lang="en-GB" sz="2000" dirty="0" smtClean="0"/>
              <a:t>what their </a:t>
            </a:r>
            <a:r>
              <a:rPr lang="en-GB" sz="2000" dirty="0"/>
              <a:t>background or circumstances (including their socio </a:t>
            </a:r>
            <a:r>
              <a:rPr lang="en-GB" sz="2000" dirty="0" smtClean="0"/>
              <a:t>economic background </a:t>
            </a:r>
            <a:r>
              <a:rPr lang="en-GB" sz="2000" dirty="0"/>
              <a:t>and circumstances)’.</a:t>
            </a:r>
          </a:p>
        </p:txBody>
      </p:sp>
      <p:sp>
        <p:nvSpPr>
          <p:cNvPr id="8" name="TextBox 7"/>
          <p:cNvSpPr txBox="1"/>
          <p:nvPr/>
        </p:nvSpPr>
        <p:spPr>
          <a:xfrm>
            <a:off x="395536" y="4327936"/>
            <a:ext cx="5760640" cy="461665"/>
          </a:xfrm>
          <a:prstGeom prst="rect">
            <a:avLst/>
          </a:prstGeom>
          <a:noFill/>
        </p:spPr>
        <p:txBody>
          <a:bodyPr wrap="square" rtlCol="0">
            <a:spAutoFit/>
          </a:bodyPr>
          <a:lstStyle/>
          <a:p>
            <a:r>
              <a:rPr lang="en-GB" sz="2400" b="1" dirty="0" smtClean="0"/>
              <a:t>A Wales of cohesive communities</a:t>
            </a:r>
            <a:endParaRPr lang="en-GB" sz="2400" b="1" dirty="0"/>
          </a:p>
        </p:txBody>
      </p:sp>
      <p:sp>
        <p:nvSpPr>
          <p:cNvPr id="9" name="TextBox 8"/>
          <p:cNvSpPr txBox="1"/>
          <p:nvPr/>
        </p:nvSpPr>
        <p:spPr>
          <a:xfrm>
            <a:off x="611560" y="4861609"/>
            <a:ext cx="8280920" cy="400110"/>
          </a:xfrm>
          <a:prstGeom prst="rect">
            <a:avLst/>
          </a:prstGeom>
          <a:noFill/>
        </p:spPr>
        <p:txBody>
          <a:bodyPr wrap="square" rtlCol="0">
            <a:spAutoFit/>
          </a:bodyPr>
          <a:lstStyle/>
          <a:p>
            <a:r>
              <a:rPr lang="en-GB" sz="2000"/>
              <a:t>‘Attractive, viable, safe and well-connected </a:t>
            </a:r>
            <a:r>
              <a:rPr lang="en-GB" sz="2000" smtClean="0"/>
              <a:t>communities’.</a:t>
            </a:r>
            <a:endParaRPr lang="en-GB" sz="2000" dirty="0"/>
          </a:p>
        </p:txBody>
      </p:sp>
    </p:spTree>
    <p:extLst>
      <p:ext uri="{BB962C8B-B14F-4D97-AF65-F5344CB8AC3E}">
        <p14:creationId xmlns:p14="http://schemas.microsoft.com/office/powerpoint/2010/main" val="506562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P spid="8"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95536" y="188640"/>
            <a:ext cx="8229600" cy="706090"/>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smtClean="0"/>
              <a:t>Some issues to be aware of</a:t>
            </a:r>
            <a:endParaRPr lang="en-GB" sz="3200" b="1" dirty="0"/>
          </a:p>
        </p:txBody>
      </p:sp>
      <p:sp>
        <p:nvSpPr>
          <p:cNvPr id="3" name="TextBox 2"/>
          <p:cNvSpPr txBox="1"/>
          <p:nvPr/>
        </p:nvSpPr>
        <p:spPr>
          <a:xfrm>
            <a:off x="395536" y="764704"/>
            <a:ext cx="8424936" cy="1200329"/>
          </a:xfrm>
          <a:prstGeom prst="rect">
            <a:avLst/>
          </a:prstGeom>
          <a:noFill/>
        </p:spPr>
        <p:txBody>
          <a:bodyPr wrap="square" rtlCol="0">
            <a:spAutoFit/>
          </a:bodyPr>
          <a:lstStyle/>
          <a:p>
            <a:r>
              <a:rPr lang="en-GB" sz="2400" dirty="0" smtClean="0"/>
              <a:t>‘Delivery </a:t>
            </a:r>
            <a:r>
              <a:rPr lang="en-GB" sz="2400" dirty="0"/>
              <a:t>will be challenging. Planning the longer-term </a:t>
            </a:r>
            <a:r>
              <a:rPr lang="en-GB" sz="2400" dirty="0" smtClean="0"/>
              <a:t>is complex</a:t>
            </a:r>
            <a:r>
              <a:rPr lang="en-GB" sz="2400" dirty="0"/>
              <a:t>, and will be difficult when faced with the more immediate pressures of reduced budgets and a growing demand for </a:t>
            </a:r>
            <a:r>
              <a:rPr lang="en-GB" sz="2400" dirty="0" smtClean="0"/>
              <a:t>services’ </a:t>
            </a:r>
            <a:endParaRPr lang="en-GB" sz="2400" dirty="0"/>
          </a:p>
        </p:txBody>
      </p:sp>
      <p:sp>
        <p:nvSpPr>
          <p:cNvPr id="4" name="TextBox 3"/>
          <p:cNvSpPr txBox="1"/>
          <p:nvPr/>
        </p:nvSpPr>
        <p:spPr>
          <a:xfrm>
            <a:off x="3779912" y="1916832"/>
            <a:ext cx="5184576" cy="400110"/>
          </a:xfrm>
          <a:prstGeom prst="rect">
            <a:avLst/>
          </a:prstGeom>
          <a:noFill/>
        </p:spPr>
        <p:txBody>
          <a:bodyPr wrap="square" rtlCol="0">
            <a:spAutoFit/>
          </a:bodyPr>
          <a:lstStyle/>
          <a:p>
            <a:r>
              <a:rPr lang="en-GB" sz="2000" dirty="0" smtClean="0"/>
              <a:t>Welsh Local Government Association (No Date)</a:t>
            </a:r>
            <a:endParaRPr lang="en-GB" sz="2000" dirty="0"/>
          </a:p>
        </p:txBody>
      </p:sp>
      <p:sp>
        <p:nvSpPr>
          <p:cNvPr id="5" name="TextBox 4"/>
          <p:cNvSpPr txBox="1"/>
          <p:nvPr/>
        </p:nvSpPr>
        <p:spPr>
          <a:xfrm>
            <a:off x="467544" y="2420888"/>
            <a:ext cx="8352928" cy="830997"/>
          </a:xfrm>
          <a:prstGeom prst="rect">
            <a:avLst/>
          </a:prstGeom>
          <a:noFill/>
        </p:spPr>
        <p:txBody>
          <a:bodyPr wrap="square" rtlCol="0">
            <a:spAutoFit/>
          </a:bodyPr>
          <a:lstStyle/>
          <a:p>
            <a:r>
              <a:rPr lang="en-GB" sz="2400" dirty="0" smtClean="0"/>
              <a:t>How to encourage ‘non’ public bodies (e.g. Third Sectors organisations &amp; businesses to work towards the goals).</a:t>
            </a:r>
            <a:endParaRPr lang="en-GB" sz="2400" dirty="0"/>
          </a:p>
        </p:txBody>
      </p:sp>
      <p:sp>
        <p:nvSpPr>
          <p:cNvPr id="6" name="TextBox 5"/>
          <p:cNvSpPr txBox="1"/>
          <p:nvPr/>
        </p:nvSpPr>
        <p:spPr>
          <a:xfrm>
            <a:off x="467544" y="3429000"/>
            <a:ext cx="8352928" cy="830997"/>
          </a:xfrm>
          <a:prstGeom prst="rect">
            <a:avLst/>
          </a:prstGeom>
          <a:noFill/>
        </p:spPr>
        <p:txBody>
          <a:bodyPr wrap="square" rtlCol="0">
            <a:spAutoFit/>
          </a:bodyPr>
          <a:lstStyle/>
          <a:p>
            <a:r>
              <a:rPr lang="en-GB" sz="2400" dirty="0" smtClean="0"/>
              <a:t>Welsh Government and local government contracts are awarded partly on the  community benefits provided by the tenderer. </a:t>
            </a:r>
            <a:endParaRPr lang="en-GB" sz="2400" dirty="0"/>
          </a:p>
        </p:txBody>
      </p:sp>
      <p:sp>
        <p:nvSpPr>
          <p:cNvPr id="7" name="TextBox 6"/>
          <p:cNvSpPr txBox="1"/>
          <p:nvPr/>
        </p:nvSpPr>
        <p:spPr>
          <a:xfrm>
            <a:off x="395536" y="4365104"/>
            <a:ext cx="7992888" cy="1569660"/>
          </a:xfrm>
          <a:prstGeom prst="rect">
            <a:avLst/>
          </a:prstGeom>
          <a:noFill/>
        </p:spPr>
        <p:txBody>
          <a:bodyPr wrap="square" rtlCol="0">
            <a:spAutoFit/>
          </a:bodyPr>
          <a:lstStyle/>
          <a:p>
            <a:r>
              <a:rPr lang="en-GB" sz="2400" dirty="0" smtClean="0"/>
              <a:t>‘While </a:t>
            </a:r>
            <a:r>
              <a:rPr lang="en-GB" sz="2400" dirty="0"/>
              <a:t>it may not be applicable to other countries or even other parts of the UK, it is critical we build in structures that can enable democratic systems to take into account the needs of future </a:t>
            </a:r>
            <a:r>
              <a:rPr lang="en-GB" sz="2400" dirty="0" smtClean="0"/>
              <a:t>generations’.</a:t>
            </a:r>
            <a:endParaRPr lang="en-GB" sz="2400" dirty="0"/>
          </a:p>
        </p:txBody>
      </p:sp>
      <p:sp>
        <p:nvSpPr>
          <p:cNvPr id="8" name="TextBox 7"/>
          <p:cNvSpPr txBox="1"/>
          <p:nvPr/>
        </p:nvSpPr>
        <p:spPr>
          <a:xfrm>
            <a:off x="3459351" y="5951851"/>
            <a:ext cx="5184576" cy="400110"/>
          </a:xfrm>
          <a:prstGeom prst="rect">
            <a:avLst/>
          </a:prstGeom>
          <a:noFill/>
        </p:spPr>
        <p:txBody>
          <a:bodyPr wrap="square" rtlCol="0">
            <a:spAutoFit/>
          </a:bodyPr>
          <a:lstStyle/>
          <a:p>
            <a:r>
              <a:rPr lang="en-GB" sz="2000" dirty="0" smtClean="0"/>
              <a:t>Davies, P (2017)</a:t>
            </a:r>
            <a:endParaRPr lang="en-GB" sz="2000" dirty="0"/>
          </a:p>
        </p:txBody>
      </p:sp>
    </p:spTree>
    <p:extLst>
      <p:ext uri="{BB962C8B-B14F-4D97-AF65-F5344CB8AC3E}">
        <p14:creationId xmlns:p14="http://schemas.microsoft.com/office/powerpoint/2010/main" val="38627843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411760" y="332656"/>
            <a:ext cx="3960440" cy="461665"/>
          </a:xfrm>
          <a:prstGeom prst="rect">
            <a:avLst/>
          </a:prstGeom>
          <a:noFill/>
        </p:spPr>
        <p:txBody>
          <a:bodyPr wrap="square" rtlCol="0">
            <a:spAutoFit/>
          </a:bodyPr>
          <a:lstStyle/>
          <a:p>
            <a:pPr algn="ctr"/>
            <a:r>
              <a:rPr lang="en-GB" sz="2400" b="1" dirty="0" smtClean="0"/>
              <a:t>References</a:t>
            </a:r>
            <a:endParaRPr lang="en-GB" sz="2400" b="1" dirty="0"/>
          </a:p>
        </p:txBody>
      </p:sp>
      <p:sp>
        <p:nvSpPr>
          <p:cNvPr id="3" name="TextBox 2"/>
          <p:cNvSpPr txBox="1"/>
          <p:nvPr/>
        </p:nvSpPr>
        <p:spPr>
          <a:xfrm>
            <a:off x="611560" y="1970256"/>
            <a:ext cx="7474768" cy="954107"/>
          </a:xfrm>
          <a:prstGeom prst="rect">
            <a:avLst/>
          </a:prstGeom>
          <a:noFill/>
        </p:spPr>
        <p:txBody>
          <a:bodyPr wrap="square" rtlCol="0">
            <a:spAutoFit/>
          </a:bodyPr>
          <a:lstStyle/>
          <a:p>
            <a:pPr indent="-457200"/>
            <a:r>
              <a:rPr lang="en-GB" sz="1400" dirty="0" smtClean="0"/>
              <a:t>DCELLS (2008) </a:t>
            </a:r>
            <a:r>
              <a:rPr lang="en-GB" sz="1400" i="1" dirty="0" smtClean="0"/>
              <a:t>Education </a:t>
            </a:r>
            <a:r>
              <a:rPr lang="en-GB" sz="1400" i="1" dirty="0"/>
              <a:t>for Sustainable Development and Global Citizenship: A Common Understanding for </a:t>
            </a:r>
            <a:r>
              <a:rPr lang="en-GB" sz="1400" i="1" dirty="0" smtClean="0"/>
              <a:t>Schools, </a:t>
            </a:r>
            <a:r>
              <a:rPr lang="en-GB" sz="1400" dirty="0" smtClean="0"/>
              <a:t>Cardiff: Welsh Government</a:t>
            </a:r>
          </a:p>
          <a:p>
            <a:pPr indent="-457200"/>
            <a:r>
              <a:rPr lang="en-GB" sz="1400" dirty="0" smtClean="0"/>
              <a:t>Available </a:t>
            </a:r>
            <a:r>
              <a:rPr lang="en-GB" sz="1400" dirty="0"/>
              <a:t>at: </a:t>
            </a:r>
            <a:r>
              <a:rPr lang="en-GB" sz="1400" dirty="0">
                <a:hlinkClick r:id="rId2"/>
              </a:rPr>
              <a:t>http://</a:t>
            </a:r>
            <a:r>
              <a:rPr lang="en-GB" sz="1400" dirty="0" smtClean="0">
                <a:hlinkClick r:id="rId2"/>
              </a:rPr>
              <a:t>gov.wales/docs/dcells/publications/081204commonunderstschoolsen.pdf</a:t>
            </a:r>
            <a:r>
              <a:rPr lang="en-GB" sz="1400" dirty="0" smtClean="0"/>
              <a:t> (accessed 26/06/17)</a:t>
            </a:r>
            <a:endParaRPr lang="en-GB" sz="1400" dirty="0"/>
          </a:p>
        </p:txBody>
      </p:sp>
      <p:sp>
        <p:nvSpPr>
          <p:cNvPr id="4" name="TextBox 3"/>
          <p:cNvSpPr txBox="1"/>
          <p:nvPr/>
        </p:nvSpPr>
        <p:spPr>
          <a:xfrm>
            <a:off x="612726" y="3032373"/>
            <a:ext cx="7632848" cy="954107"/>
          </a:xfrm>
          <a:prstGeom prst="rect">
            <a:avLst/>
          </a:prstGeom>
          <a:noFill/>
        </p:spPr>
        <p:txBody>
          <a:bodyPr wrap="square" rtlCol="0">
            <a:spAutoFit/>
          </a:bodyPr>
          <a:lstStyle/>
          <a:p>
            <a:r>
              <a:rPr lang="en-GB" sz="1400" dirty="0" smtClean="0"/>
              <a:t>Department for Education &amp; Training (2004) </a:t>
            </a:r>
            <a:r>
              <a:rPr lang="en-GB" sz="1400" i="1" dirty="0" smtClean="0"/>
              <a:t>Learning Pathways 14-19 Guidance</a:t>
            </a:r>
            <a:r>
              <a:rPr lang="en-GB" sz="1400" dirty="0" smtClean="0"/>
              <a:t> Cardiff: Welsh </a:t>
            </a:r>
            <a:r>
              <a:rPr lang="en-GB" sz="1400" dirty="0"/>
              <a:t>Government Available at: </a:t>
            </a:r>
            <a:r>
              <a:rPr lang="en-GB" sz="1400" dirty="0">
                <a:hlinkClick r:id="rId3"/>
              </a:rPr>
              <a:t>http://</a:t>
            </a:r>
            <a:r>
              <a:rPr lang="en-GB" sz="1400" dirty="0" smtClean="0">
                <a:hlinkClick r:id="rId3"/>
              </a:rPr>
              <a:t>gov.wales/dcells/publications/publications/circularsindex/04/learningpathways/nafwc3704-e.pdf?lang=en</a:t>
            </a:r>
            <a:r>
              <a:rPr lang="en-GB" sz="1400" dirty="0" smtClean="0"/>
              <a:t> (accessed 04/07/2017)</a:t>
            </a:r>
            <a:r>
              <a:rPr lang="en-GB" sz="1400" i="1" dirty="0" smtClean="0"/>
              <a:t> </a:t>
            </a:r>
            <a:endParaRPr lang="en-GB" sz="1400" i="1" dirty="0"/>
          </a:p>
        </p:txBody>
      </p:sp>
      <p:sp>
        <p:nvSpPr>
          <p:cNvPr id="5" name="TextBox 4"/>
          <p:cNvSpPr txBox="1"/>
          <p:nvPr/>
        </p:nvSpPr>
        <p:spPr>
          <a:xfrm>
            <a:off x="611560" y="4058488"/>
            <a:ext cx="7416824" cy="738664"/>
          </a:xfrm>
          <a:prstGeom prst="rect">
            <a:avLst/>
          </a:prstGeom>
          <a:noFill/>
        </p:spPr>
        <p:txBody>
          <a:bodyPr wrap="square" rtlCol="0">
            <a:spAutoFit/>
          </a:bodyPr>
          <a:lstStyle/>
          <a:p>
            <a:r>
              <a:rPr lang="en-GB" sz="1400" dirty="0" smtClean="0"/>
              <a:t>DfES </a:t>
            </a:r>
            <a:r>
              <a:rPr lang="en-GB" sz="1400" dirty="0"/>
              <a:t>(2014) </a:t>
            </a:r>
            <a:r>
              <a:rPr lang="en-GB" sz="1400" i="1" dirty="0"/>
              <a:t>Rewriting the </a:t>
            </a:r>
            <a:r>
              <a:rPr lang="en-GB" sz="1400" i="1" dirty="0" smtClean="0"/>
              <a:t>future: Raising </a:t>
            </a:r>
            <a:r>
              <a:rPr lang="en-GB" sz="1400" i="1" dirty="0"/>
              <a:t>ambition and attainment in Welsh </a:t>
            </a:r>
            <a:r>
              <a:rPr lang="en-GB" sz="1400" i="1" dirty="0" smtClean="0"/>
              <a:t>schools</a:t>
            </a:r>
            <a:r>
              <a:rPr lang="en-GB" sz="1400" dirty="0" smtClean="0"/>
              <a:t> Cardiff: Welsh Government Available </a:t>
            </a:r>
            <a:r>
              <a:rPr lang="en-GB" sz="1400" dirty="0"/>
              <a:t>at </a:t>
            </a:r>
            <a:r>
              <a:rPr lang="en-GB" sz="1400" dirty="0">
                <a:hlinkClick r:id="rId4"/>
              </a:rPr>
              <a:t>http://</a:t>
            </a:r>
            <a:r>
              <a:rPr lang="en-GB" sz="1400" dirty="0" smtClean="0">
                <a:hlinkClick r:id="rId4"/>
              </a:rPr>
              <a:t>gov.wales/docs/dcells/publications/140616-rewriting-the-future-raising-ambition-and-attainment-in-welsh-schools-en.pdf</a:t>
            </a:r>
            <a:r>
              <a:rPr lang="en-GB" sz="1400" dirty="0" smtClean="0"/>
              <a:t> (accessed 10/07/2017)</a:t>
            </a:r>
            <a:endParaRPr lang="en-GB" sz="1400" i="1" dirty="0" smtClean="0"/>
          </a:p>
        </p:txBody>
      </p:sp>
      <p:sp>
        <p:nvSpPr>
          <p:cNvPr id="6" name="TextBox 5"/>
          <p:cNvSpPr txBox="1"/>
          <p:nvPr/>
        </p:nvSpPr>
        <p:spPr>
          <a:xfrm>
            <a:off x="611560" y="4994592"/>
            <a:ext cx="7416824" cy="738664"/>
          </a:xfrm>
          <a:prstGeom prst="rect">
            <a:avLst/>
          </a:prstGeom>
          <a:noFill/>
        </p:spPr>
        <p:txBody>
          <a:bodyPr wrap="square" rtlCol="0">
            <a:spAutoFit/>
          </a:bodyPr>
          <a:lstStyle/>
          <a:p>
            <a:r>
              <a:rPr lang="en-GB" sz="1400" dirty="0"/>
              <a:t>DfES (2015) </a:t>
            </a:r>
            <a:r>
              <a:rPr lang="en-GB" sz="1400" i="1" dirty="0"/>
              <a:t>Rewriting the Future </a:t>
            </a:r>
            <a:r>
              <a:rPr lang="en-GB" sz="1400" i="1" dirty="0" smtClean="0"/>
              <a:t>2015: A </a:t>
            </a:r>
            <a:r>
              <a:rPr lang="en-GB" sz="1400" i="1" dirty="0"/>
              <a:t>Year </a:t>
            </a:r>
            <a:r>
              <a:rPr lang="en-GB" sz="1400" i="1" dirty="0" smtClean="0"/>
              <a:t>On </a:t>
            </a:r>
            <a:r>
              <a:rPr lang="en-GB" sz="1400" dirty="0" smtClean="0"/>
              <a:t>Cardiff: Welsh </a:t>
            </a:r>
            <a:r>
              <a:rPr lang="en-GB" sz="1400" dirty="0"/>
              <a:t>Government Available at: </a:t>
            </a:r>
            <a:r>
              <a:rPr lang="en-GB" sz="1400" dirty="0">
                <a:hlinkClick r:id="rId5"/>
              </a:rPr>
              <a:t>http://</a:t>
            </a:r>
            <a:r>
              <a:rPr lang="en-GB" sz="1400" dirty="0" smtClean="0">
                <a:hlinkClick r:id="rId5"/>
              </a:rPr>
              <a:t>gov.wales/docs/dcells/publications/150630-rewriting-the-future-a-year-on-e.pdf</a:t>
            </a:r>
            <a:r>
              <a:rPr lang="en-GB" sz="1400" dirty="0" smtClean="0"/>
              <a:t> (accessed 01/07/2017) </a:t>
            </a:r>
            <a:endParaRPr lang="en-GB" sz="1400" i="1" dirty="0" smtClean="0"/>
          </a:p>
        </p:txBody>
      </p:sp>
      <p:sp>
        <p:nvSpPr>
          <p:cNvPr id="8" name="TextBox 7"/>
          <p:cNvSpPr txBox="1"/>
          <p:nvPr/>
        </p:nvSpPr>
        <p:spPr>
          <a:xfrm>
            <a:off x="654596" y="1034152"/>
            <a:ext cx="7474768" cy="738664"/>
          </a:xfrm>
          <a:prstGeom prst="rect">
            <a:avLst/>
          </a:prstGeom>
          <a:noFill/>
        </p:spPr>
        <p:txBody>
          <a:bodyPr wrap="square" rtlCol="0">
            <a:spAutoFit/>
          </a:bodyPr>
          <a:lstStyle/>
          <a:p>
            <a:pPr indent="-457200"/>
            <a:r>
              <a:rPr lang="en-GB" sz="1400" dirty="0" smtClean="0"/>
              <a:t>Davies, P. (2017) </a:t>
            </a:r>
            <a:r>
              <a:rPr lang="en-GB" sz="1400" i="1" dirty="0"/>
              <a:t>Future Generations Commissioners: Learning Lessons from </a:t>
            </a:r>
            <a:r>
              <a:rPr lang="en-GB" sz="1400" i="1" dirty="0" smtClean="0"/>
              <a:t>Wales </a:t>
            </a:r>
            <a:r>
              <a:rPr lang="en-GB" sz="1400" dirty="0" smtClean="0"/>
              <a:t>Foundation for Democracy and Sustainable Development</a:t>
            </a:r>
          </a:p>
          <a:p>
            <a:pPr indent="-457200"/>
            <a:r>
              <a:rPr lang="en-GB" sz="1400" dirty="0" smtClean="0"/>
              <a:t>Available </a:t>
            </a:r>
            <a:r>
              <a:rPr lang="en-GB" sz="1400" dirty="0"/>
              <a:t>at: </a:t>
            </a:r>
            <a:r>
              <a:rPr lang="en-GB" sz="1400" dirty="0">
                <a:hlinkClick r:id="rId6"/>
              </a:rPr>
              <a:t>http://www.fdsd.org/publications/pd_lessons-from-wales</a:t>
            </a:r>
            <a:r>
              <a:rPr lang="en-GB" sz="1400" dirty="0" smtClean="0">
                <a:hlinkClick r:id="rId6"/>
              </a:rPr>
              <a:t>/</a:t>
            </a:r>
            <a:r>
              <a:rPr lang="en-GB" sz="1400" dirty="0" smtClean="0"/>
              <a:t> (accessed 30/07/17)</a:t>
            </a:r>
            <a:endParaRPr lang="en-GB" sz="1400" dirty="0"/>
          </a:p>
        </p:txBody>
      </p:sp>
    </p:spTree>
    <p:extLst>
      <p:ext uri="{BB962C8B-B14F-4D97-AF65-F5344CB8AC3E}">
        <p14:creationId xmlns:p14="http://schemas.microsoft.com/office/powerpoint/2010/main" val="23627378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411760" y="332656"/>
            <a:ext cx="3960440" cy="461665"/>
          </a:xfrm>
          <a:prstGeom prst="rect">
            <a:avLst/>
          </a:prstGeom>
          <a:noFill/>
        </p:spPr>
        <p:txBody>
          <a:bodyPr wrap="square" rtlCol="0">
            <a:spAutoFit/>
          </a:bodyPr>
          <a:lstStyle/>
          <a:p>
            <a:pPr algn="ctr"/>
            <a:r>
              <a:rPr lang="en-GB" sz="2400" b="1" dirty="0" smtClean="0"/>
              <a:t>References</a:t>
            </a:r>
            <a:endParaRPr lang="en-GB" sz="2400" b="1" dirty="0"/>
          </a:p>
        </p:txBody>
      </p:sp>
      <p:sp>
        <p:nvSpPr>
          <p:cNvPr id="3" name="TextBox 2"/>
          <p:cNvSpPr txBox="1"/>
          <p:nvPr/>
        </p:nvSpPr>
        <p:spPr>
          <a:xfrm>
            <a:off x="755576" y="2042264"/>
            <a:ext cx="7632848" cy="738664"/>
          </a:xfrm>
          <a:prstGeom prst="rect">
            <a:avLst/>
          </a:prstGeom>
          <a:noFill/>
        </p:spPr>
        <p:txBody>
          <a:bodyPr wrap="square" rtlCol="0">
            <a:spAutoFit/>
          </a:bodyPr>
          <a:lstStyle/>
          <a:p>
            <a:r>
              <a:rPr lang="en-GB" sz="1400" dirty="0"/>
              <a:t>National Assembly for </a:t>
            </a:r>
            <a:r>
              <a:rPr lang="en-GB" sz="1400" dirty="0" smtClean="0"/>
              <a:t>Wales: Communities</a:t>
            </a:r>
            <a:r>
              <a:rPr lang="en-GB" sz="1400" dirty="0"/>
              <a:t>, Equality and Local Government Committee (2015) </a:t>
            </a:r>
            <a:r>
              <a:rPr lang="en-GB" sz="1400" i="1" dirty="0"/>
              <a:t>Inquiry into Poverty in </a:t>
            </a:r>
            <a:r>
              <a:rPr lang="en-GB" sz="1400" i="1" dirty="0" smtClean="0"/>
              <a:t>Wales: Poverty </a:t>
            </a:r>
            <a:r>
              <a:rPr lang="en-GB" sz="1400" i="1" dirty="0"/>
              <a:t>and </a:t>
            </a:r>
            <a:r>
              <a:rPr lang="en-GB" sz="1400" i="1" dirty="0" smtClean="0"/>
              <a:t>Inequality </a:t>
            </a:r>
            <a:r>
              <a:rPr lang="en-GB" sz="1400" dirty="0" smtClean="0"/>
              <a:t>Cardiff: </a:t>
            </a:r>
            <a:r>
              <a:rPr lang="en-GB" sz="1400" dirty="0"/>
              <a:t>NAW Available at: </a:t>
            </a:r>
            <a:r>
              <a:rPr lang="en-GB" sz="1400" dirty="0">
                <a:hlinkClick r:id="rId2"/>
              </a:rPr>
              <a:t>http://</a:t>
            </a:r>
            <a:r>
              <a:rPr lang="en-GB" sz="1400" dirty="0" smtClean="0">
                <a:hlinkClick r:id="rId2"/>
              </a:rPr>
              <a:t>www.assembly.wales/laid%20documents/cr-ld10252/cr-ld10252-e.pdf</a:t>
            </a:r>
            <a:r>
              <a:rPr lang="en-GB" sz="1400" dirty="0" smtClean="0"/>
              <a:t> (accessed 10/07/2017)</a:t>
            </a:r>
            <a:endParaRPr lang="en-GB" sz="1400" i="1" dirty="0"/>
          </a:p>
        </p:txBody>
      </p:sp>
      <p:sp>
        <p:nvSpPr>
          <p:cNvPr id="4" name="TextBox 3"/>
          <p:cNvSpPr txBox="1"/>
          <p:nvPr/>
        </p:nvSpPr>
        <p:spPr>
          <a:xfrm>
            <a:off x="755576" y="3050376"/>
            <a:ext cx="7416824" cy="523220"/>
          </a:xfrm>
          <a:prstGeom prst="rect">
            <a:avLst/>
          </a:prstGeom>
          <a:noFill/>
        </p:spPr>
        <p:txBody>
          <a:bodyPr wrap="square" rtlCol="0">
            <a:spAutoFit/>
          </a:bodyPr>
          <a:lstStyle/>
          <a:p>
            <a:r>
              <a:rPr lang="en-GB" sz="1400" i="1" dirty="0" smtClean="0"/>
              <a:t>Social Services and Well-being (Wales) Act 2014</a:t>
            </a:r>
            <a:r>
              <a:rPr lang="en-GB" sz="1400" dirty="0" smtClean="0"/>
              <a:t> (</a:t>
            </a:r>
            <a:r>
              <a:rPr lang="en-GB" sz="1400" dirty="0" err="1" smtClean="0"/>
              <a:t>anaw</a:t>
            </a:r>
            <a:r>
              <a:rPr lang="en-GB" sz="1400" dirty="0" smtClean="0"/>
              <a:t> 4</a:t>
            </a:r>
            <a:r>
              <a:rPr lang="en-GB" sz="1400" dirty="0"/>
              <a:t>) Available at: </a:t>
            </a:r>
            <a:r>
              <a:rPr lang="en-GB" sz="1400" dirty="0">
                <a:hlinkClick r:id="rId3"/>
              </a:rPr>
              <a:t>http://</a:t>
            </a:r>
            <a:r>
              <a:rPr lang="en-GB" sz="1400" dirty="0" smtClean="0">
                <a:hlinkClick r:id="rId3"/>
              </a:rPr>
              <a:t>www.legislation.gov.uk/anaw/2014/4/pdfs/anaw_20140004_en.pdf</a:t>
            </a:r>
            <a:r>
              <a:rPr lang="en-GB" sz="1400" dirty="0" smtClean="0"/>
              <a:t> (accessed 10/07/2017)</a:t>
            </a:r>
            <a:endParaRPr lang="en-GB" sz="1400" i="1" dirty="0" smtClean="0"/>
          </a:p>
        </p:txBody>
      </p:sp>
      <p:sp>
        <p:nvSpPr>
          <p:cNvPr id="5" name="TextBox 4"/>
          <p:cNvSpPr txBox="1"/>
          <p:nvPr/>
        </p:nvSpPr>
        <p:spPr>
          <a:xfrm>
            <a:off x="755576" y="3842464"/>
            <a:ext cx="7416824" cy="738664"/>
          </a:xfrm>
          <a:prstGeom prst="rect">
            <a:avLst/>
          </a:prstGeom>
          <a:noFill/>
        </p:spPr>
        <p:txBody>
          <a:bodyPr wrap="square" rtlCol="0">
            <a:spAutoFit/>
          </a:bodyPr>
          <a:lstStyle/>
          <a:p>
            <a:r>
              <a:rPr lang="en-GB" sz="1400" i="1" dirty="0" smtClean="0"/>
              <a:t>Wellbeing of Future Generations (Wales) Act 2015 </a:t>
            </a:r>
            <a:r>
              <a:rPr lang="en-GB" sz="1400" dirty="0" smtClean="0"/>
              <a:t>(</a:t>
            </a:r>
            <a:r>
              <a:rPr lang="en-GB" sz="1400" dirty="0" err="1" smtClean="0"/>
              <a:t>anaw</a:t>
            </a:r>
            <a:r>
              <a:rPr lang="en-GB" sz="1400" dirty="0" smtClean="0"/>
              <a:t> 1)</a:t>
            </a:r>
          </a:p>
          <a:p>
            <a:r>
              <a:rPr lang="en-GB" sz="1400" dirty="0"/>
              <a:t>Available at: </a:t>
            </a:r>
            <a:r>
              <a:rPr lang="en-GB" sz="1400" dirty="0">
                <a:hlinkClick r:id="rId4"/>
              </a:rPr>
              <a:t>http://</a:t>
            </a:r>
            <a:r>
              <a:rPr lang="en-GB" sz="1400" dirty="0" smtClean="0">
                <a:hlinkClick r:id="rId4"/>
              </a:rPr>
              <a:t>www.legislation.gov.uk/anaw/2015/2/pdfs/anaw_20150002_en.pdf</a:t>
            </a:r>
            <a:r>
              <a:rPr lang="en-GB" sz="1400" dirty="0" smtClean="0"/>
              <a:t>  (accessed 07/07/17)</a:t>
            </a:r>
          </a:p>
        </p:txBody>
      </p:sp>
      <p:sp>
        <p:nvSpPr>
          <p:cNvPr id="6" name="TextBox 5"/>
          <p:cNvSpPr txBox="1"/>
          <p:nvPr/>
        </p:nvSpPr>
        <p:spPr>
          <a:xfrm>
            <a:off x="755576" y="4850576"/>
            <a:ext cx="7416824" cy="738664"/>
          </a:xfrm>
          <a:prstGeom prst="rect">
            <a:avLst/>
          </a:prstGeom>
          <a:noFill/>
        </p:spPr>
        <p:txBody>
          <a:bodyPr wrap="square" rtlCol="0">
            <a:spAutoFit/>
          </a:bodyPr>
          <a:lstStyle/>
          <a:p>
            <a:r>
              <a:rPr lang="en-GB" sz="1400" dirty="0" smtClean="0"/>
              <a:t>Welsh Government (2012) </a:t>
            </a:r>
            <a:r>
              <a:rPr lang="en-GB" sz="1400" i="1" dirty="0" smtClean="0"/>
              <a:t>Tackling Poverty Action Plan 2012-2016 </a:t>
            </a:r>
            <a:r>
              <a:rPr lang="en-GB" sz="1400" dirty="0" smtClean="0"/>
              <a:t>Cardiff: Welsh Government</a:t>
            </a:r>
          </a:p>
          <a:p>
            <a:r>
              <a:rPr lang="en-GB" sz="1400" dirty="0"/>
              <a:t>Available at: </a:t>
            </a:r>
            <a:r>
              <a:rPr lang="en-GB" sz="1400" dirty="0">
                <a:hlinkClick r:id="rId5"/>
              </a:rPr>
              <a:t>http://</a:t>
            </a:r>
            <a:r>
              <a:rPr lang="en-GB" sz="1400" dirty="0" smtClean="0">
                <a:hlinkClick r:id="rId5"/>
              </a:rPr>
              <a:t>gov.wales/docs/dsjlg/publications/socialjustice/120625tackpovplanen.pdf</a:t>
            </a:r>
            <a:r>
              <a:rPr lang="en-GB" sz="1400" dirty="0" smtClean="0"/>
              <a:t> (accessed 26/06/17)</a:t>
            </a:r>
          </a:p>
        </p:txBody>
      </p:sp>
      <p:sp>
        <p:nvSpPr>
          <p:cNvPr id="8" name="TextBox 7"/>
          <p:cNvSpPr txBox="1"/>
          <p:nvPr/>
        </p:nvSpPr>
        <p:spPr>
          <a:xfrm>
            <a:off x="755576" y="818709"/>
            <a:ext cx="7632848" cy="954107"/>
          </a:xfrm>
          <a:prstGeom prst="rect">
            <a:avLst/>
          </a:prstGeom>
          <a:noFill/>
        </p:spPr>
        <p:txBody>
          <a:bodyPr wrap="square" rtlCol="0">
            <a:spAutoFit/>
          </a:bodyPr>
          <a:lstStyle/>
          <a:p>
            <a:r>
              <a:rPr lang="en-GB" sz="1400" dirty="0" smtClean="0"/>
              <a:t>Local </a:t>
            </a:r>
            <a:r>
              <a:rPr lang="en-GB" sz="1400" dirty="0"/>
              <a:t>Government and Communities Division</a:t>
            </a:r>
            <a:r>
              <a:rPr lang="en-GB" sz="1400" dirty="0" smtClean="0"/>
              <a:t> (2015</a:t>
            </a:r>
            <a:r>
              <a:rPr lang="en-GB" sz="1400" dirty="0"/>
              <a:t>) </a:t>
            </a:r>
            <a:r>
              <a:rPr lang="en-GB" sz="1400" i="1" dirty="0"/>
              <a:t>Building Resilient Communities: Taking forward the Tackling Poverty Action Plan – Annual Report </a:t>
            </a:r>
            <a:r>
              <a:rPr lang="en-GB" sz="1400" i="1" dirty="0" smtClean="0"/>
              <a:t>2015,</a:t>
            </a:r>
            <a:r>
              <a:rPr lang="en-GB" sz="1400" dirty="0" smtClean="0"/>
              <a:t> Cardiff: Welsh Government</a:t>
            </a:r>
          </a:p>
          <a:p>
            <a:r>
              <a:rPr lang="en-GB" sz="1400" dirty="0" smtClean="0"/>
              <a:t>Available </a:t>
            </a:r>
            <a:r>
              <a:rPr lang="en-GB" sz="1400" dirty="0"/>
              <a:t>at: </a:t>
            </a:r>
            <a:r>
              <a:rPr lang="en-GB" sz="1400" dirty="0">
                <a:hlinkClick r:id="rId6"/>
              </a:rPr>
              <a:t>http://</a:t>
            </a:r>
            <a:r>
              <a:rPr lang="en-GB" sz="1400" dirty="0" smtClean="0">
                <a:hlinkClick r:id="rId6"/>
              </a:rPr>
              <a:t>gov.wales/docs/dsjlg/publications/150701-tackling-poverty-action-plan-2015-en.pdf</a:t>
            </a:r>
            <a:r>
              <a:rPr lang="en-GB" sz="1400" dirty="0" smtClean="0"/>
              <a:t> (</a:t>
            </a:r>
            <a:r>
              <a:rPr lang="en-GB" sz="1400" dirty="0"/>
              <a:t>accessed </a:t>
            </a:r>
            <a:r>
              <a:rPr lang="en-GB" sz="1400" dirty="0" smtClean="0"/>
              <a:t>26/06/17)</a:t>
            </a:r>
            <a:endParaRPr lang="en-GB" sz="1400" dirty="0"/>
          </a:p>
        </p:txBody>
      </p:sp>
    </p:spTree>
    <p:extLst>
      <p:ext uri="{BB962C8B-B14F-4D97-AF65-F5344CB8AC3E}">
        <p14:creationId xmlns:p14="http://schemas.microsoft.com/office/powerpoint/2010/main" val="34718264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411760" y="332656"/>
            <a:ext cx="3960440" cy="461665"/>
          </a:xfrm>
          <a:prstGeom prst="rect">
            <a:avLst/>
          </a:prstGeom>
          <a:noFill/>
        </p:spPr>
        <p:txBody>
          <a:bodyPr wrap="square" rtlCol="0">
            <a:spAutoFit/>
          </a:bodyPr>
          <a:lstStyle/>
          <a:p>
            <a:pPr algn="ctr"/>
            <a:r>
              <a:rPr lang="en-GB" sz="2400" b="1" dirty="0" smtClean="0"/>
              <a:t>References</a:t>
            </a:r>
            <a:endParaRPr lang="en-GB" sz="2400" b="1" dirty="0"/>
          </a:p>
        </p:txBody>
      </p:sp>
      <p:sp>
        <p:nvSpPr>
          <p:cNvPr id="3" name="TextBox 2"/>
          <p:cNvSpPr txBox="1"/>
          <p:nvPr/>
        </p:nvSpPr>
        <p:spPr>
          <a:xfrm>
            <a:off x="683568" y="1754232"/>
            <a:ext cx="7416824" cy="738664"/>
          </a:xfrm>
          <a:prstGeom prst="rect">
            <a:avLst/>
          </a:prstGeom>
          <a:noFill/>
        </p:spPr>
        <p:txBody>
          <a:bodyPr wrap="square" rtlCol="0">
            <a:spAutoFit/>
          </a:bodyPr>
          <a:lstStyle/>
          <a:p>
            <a:r>
              <a:rPr lang="en-GB" sz="1400" dirty="0" smtClean="0"/>
              <a:t>Welsh Government (2015b) </a:t>
            </a:r>
            <a:r>
              <a:rPr lang="en-GB" sz="1400" i="1" dirty="0" smtClean="0"/>
              <a:t>Wellbeing of Future Generations (Wales) Act 2015: The Essentials</a:t>
            </a:r>
            <a:r>
              <a:rPr lang="en-GB" sz="1400" dirty="0" smtClean="0"/>
              <a:t> Cardiff: Welsh Government  Available </a:t>
            </a:r>
            <a:r>
              <a:rPr lang="en-GB" sz="1400" dirty="0"/>
              <a:t>at  </a:t>
            </a:r>
            <a:r>
              <a:rPr lang="en-GB" sz="1400" dirty="0">
                <a:hlinkClick r:id="rId2"/>
              </a:rPr>
              <a:t>https://</a:t>
            </a:r>
            <a:r>
              <a:rPr lang="en-GB" sz="1400" dirty="0" smtClean="0">
                <a:hlinkClick r:id="rId2"/>
              </a:rPr>
              <a:t>futuregenerations.wales/wp-content/uploads/2017/01/150623-guide-to-the-fg-act-en.pdf</a:t>
            </a:r>
            <a:r>
              <a:rPr lang="en-GB" sz="1400" dirty="0" smtClean="0"/>
              <a:t>  (accessed 04/07/2017)</a:t>
            </a:r>
          </a:p>
        </p:txBody>
      </p:sp>
      <p:sp>
        <p:nvSpPr>
          <p:cNvPr id="4" name="TextBox 3"/>
          <p:cNvSpPr txBox="1"/>
          <p:nvPr/>
        </p:nvSpPr>
        <p:spPr>
          <a:xfrm>
            <a:off x="698492" y="2626536"/>
            <a:ext cx="7416824" cy="738664"/>
          </a:xfrm>
          <a:prstGeom prst="rect">
            <a:avLst/>
          </a:prstGeom>
          <a:noFill/>
        </p:spPr>
        <p:txBody>
          <a:bodyPr wrap="square" rtlCol="0">
            <a:spAutoFit/>
          </a:bodyPr>
          <a:lstStyle/>
          <a:p>
            <a:r>
              <a:rPr lang="en-GB" sz="1400" dirty="0" smtClean="0"/>
              <a:t>Welsh Government (2016a) </a:t>
            </a:r>
            <a:r>
              <a:rPr lang="en-GB" sz="1400" i="1" dirty="0" smtClean="0"/>
              <a:t>Taking Wales Forward 2016-2021 </a:t>
            </a:r>
            <a:r>
              <a:rPr lang="en-GB" sz="1400" dirty="0" smtClean="0"/>
              <a:t>(WG29234) Cardiff</a:t>
            </a:r>
            <a:r>
              <a:rPr lang="en-GB" sz="1400" i="1" dirty="0" smtClean="0"/>
              <a:t>: </a:t>
            </a:r>
            <a:r>
              <a:rPr lang="en-GB" sz="1400" dirty="0" smtClean="0"/>
              <a:t>Welsh Government Available </a:t>
            </a:r>
            <a:r>
              <a:rPr lang="en-GB" sz="1400" dirty="0"/>
              <a:t>at: </a:t>
            </a:r>
            <a:r>
              <a:rPr lang="en-GB" sz="1400" dirty="0">
                <a:hlinkClick r:id="rId3"/>
              </a:rPr>
              <a:t>http://</a:t>
            </a:r>
            <a:r>
              <a:rPr lang="en-GB" sz="1400" dirty="0" smtClean="0">
                <a:hlinkClick r:id="rId3"/>
              </a:rPr>
              <a:t>gov.wales/docs/strategies/160920-taking-wales-forward-en.pdf</a:t>
            </a:r>
            <a:r>
              <a:rPr lang="en-GB" sz="1400" dirty="0" smtClean="0"/>
              <a:t>  (accessed 07/07/17)</a:t>
            </a:r>
          </a:p>
        </p:txBody>
      </p:sp>
      <p:sp>
        <p:nvSpPr>
          <p:cNvPr id="5" name="TextBox 4"/>
          <p:cNvSpPr txBox="1"/>
          <p:nvPr/>
        </p:nvSpPr>
        <p:spPr>
          <a:xfrm>
            <a:off x="705388" y="3562640"/>
            <a:ext cx="7474768" cy="738664"/>
          </a:xfrm>
          <a:prstGeom prst="rect">
            <a:avLst/>
          </a:prstGeom>
          <a:noFill/>
        </p:spPr>
        <p:txBody>
          <a:bodyPr wrap="square" rtlCol="0">
            <a:spAutoFit/>
          </a:bodyPr>
          <a:lstStyle/>
          <a:p>
            <a:pPr indent="-457200"/>
            <a:r>
              <a:rPr lang="en-GB" sz="1400" dirty="0" smtClean="0"/>
              <a:t>Welsh Government (2016b) </a:t>
            </a:r>
            <a:r>
              <a:rPr lang="en-GB" sz="1400" i="1" dirty="0" smtClean="0"/>
              <a:t>Taking Wales Forward: Welsh Government’s </a:t>
            </a:r>
            <a:r>
              <a:rPr lang="en-GB" sz="1400" i="1" dirty="0"/>
              <a:t>Wellbeing Objectives 2016 </a:t>
            </a:r>
            <a:r>
              <a:rPr lang="en-GB" sz="1400" dirty="0"/>
              <a:t>(</a:t>
            </a:r>
            <a:r>
              <a:rPr lang="en-GB" sz="1400" dirty="0" smtClean="0"/>
              <a:t>WG30198)  Cardiff: Welsh </a:t>
            </a:r>
            <a:r>
              <a:rPr lang="en-GB" sz="1400" dirty="0"/>
              <a:t>Government Available at: </a:t>
            </a:r>
            <a:r>
              <a:rPr lang="en-GB" sz="1400" dirty="0">
                <a:hlinkClick r:id="rId4"/>
              </a:rPr>
              <a:t>http://</a:t>
            </a:r>
            <a:r>
              <a:rPr lang="en-GB" sz="1400" dirty="0" smtClean="0">
                <a:hlinkClick r:id="rId4"/>
              </a:rPr>
              <a:t>gov.wales/docs/caecd/publications/161104-well-being-a-en.pdf</a:t>
            </a:r>
            <a:r>
              <a:rPr lang="en-GB" sz="1400" dirty="0" smtClean="0"/>
              <a:t> (Accessed 07/07/2017)</a:t>
            </a:r>
            <a:endParaRPr lang="en-GB" sz="1400" dirty="0"/>
          </a:p>
        </p:txBody>
      </p:sp>
      <p:sp>
        <p:nvSpPr>
          <p:cNvPr id="6" name="TextBox 5"/>
          <p:cNvSpPr txBox="1"/>
          <p:nvPr/>
        </p:nvSpPr>
        <p:spPr>
          <a:xfrm>
            <a:off x="755576" y="4489956"/>
            <a:ext cx="7474768" cy="523220"/>
          </a:xfrm>
          <a:prstGeom prst="rect">
            <a:avLst/>
          </a:prstGeom>
          <a:noFill/>
        </p:spPr>
        <p:txBody>
          <a:bodyPr wrap="square" rtlCol="0">
            <a:spAutoFit/>
          </a:bodyPr>
          <a:lstStyle/>
          <a:p>
            <a:pPr indent="-457200"/>
            <a:r>
              <a:rPr lang="en-GB" sz="1400" dirty="0" smtClean="0"/>
              <a:t>Welsh  Local Government Association (No Date) </a:t>
            </a:r>
            <a:r>
              <a:rPr lang="en-GB" sz="1400" i="1" dirty="0"/>
              <a:t>Well-Being of Future </a:t>
            </a:r>
            <a:r>
              <a:rPr lang="en-GB" sz="1400" i="1" dirty="0" smtClean="0"/>
              <a:t>Generations</a:t>
            </a:r>
            <a:r>
              <a:rPr lang="en-GB" sz="1400" dirty="0"/>
              <a:t> </a:t>
            </a:r>
            <a:r>
              <a:rPr lang="en-GB" sz="1400" dirty="0" smtClean="0"/>
              <a:t>Available </a:t>
            </a:r>
            <a:r>
              <a:rPr lang="en-GB" sz="1400" dirty="0"/>
              <a:t>at: </a:t>
            </a:r>
            <a:r>
              <a:rPr lang="en-GB" sz="1400" dirty="0">
                <a:hlinkClick r:id="rId5"/>
              </a:rPr>
              <a:t>http://wlga.wales/well-being-of-future-generations </a:t>
            </a:r>
            <a:r>
              <a:rPr lang="en-GB" sz="1400" dirty="0" smtClean="0">
                <a:hlinkClick r:id="rId5"/>
              </a:rPr>
              <a:t> </a:t>
            </a:r>
            <a:r>
              <a:rPr lang="en-GB" sz="1400" dirty="0" smtClean="0"/>
              <a:t>(Accessed 30/07/2017)</a:t>
            </a:r>
            <a:endParaRPr lang="en-GB" sz="1400" dirty="0"/>
          </a:p>
        </p:txBody>
      </p:sp>
      <p:sp>
        <p:nvSpPr>
          <p:cNvPr id="7" name="TextBox 6"/>
          <p:cNvSpPr txBox="1"/>
          <p:nvPr/>
        </p:nvSpPr>
        <p:spPr>
          <a:xfrm>
            <a:off x="763332" y="918057"/>
            <a:ext cx="7416824" cy="738664"/>
          </a:xfrm>
          <a:prstGeom prst="rect">
            <a:avLst/>
          </a:prstGeom>
          <a:noFill/>
        </p:spPr>
        <p:txBody>
          <a:bodyPr wrap="square" rtlCol="0">
            <a:spAutoFit/>
          </a:bodyPr>
          <a:lstStyle/>
          <a:p>
            <a:r>
              <a:rPr lang="en-GB" sz="1400" dirty="0" smtClean="0"/>
              <a:t>Welsh Government (2015a) </a:t>
            </a:r>
            <a:r>
              <a:rPr lang="en-GB" sz="1400" i="1" dirty="0" smtClean="0"/>
              <a:t>Child Poverty Strategy for Wales</a:t>
            </a:r>
            <a:r>
              <a:rPr lang="en-GB" sz="1400" dirty="0" smtClean="0"/>
              <a:t> Cardiff: Welsh Government  Available </a:t>
            </a:r>
            <a:r>
              <a:rPr lang="en-GB" sz="1400" dirty="0"/>
              <a:t>at  </a:t>
            </a:r>
            <a:r>
              <a:rPr lang="en-GB" sz="1400" dirty="0">
                <a:hlinkClick r:id="rId6"/>
              </a:rPr>
              <a:t>http://</a:t>
            </a:r>
            <a:r>
              <a:rPr lang="en-GB" sz="1400" dirty="0" smtClean="0">
                <a:hlinkClick r:id="rId6"/>
              </a:rPr>
              <a:t>gov.wales/docs/dsjlg/publications/150327-child-poverty-strategy-walesv2-en.pdf</a:t>
            </a:r>
            <a:r>
              <a:rPr lang="en-GB" sz="1400" dirty="0" smtClean="0"/>
              <a:t> (accessed 04/07/2017)</a:t>
            </a:r>
          </a:p>
        </p:txBody>
      </p:sp>
    </p:spTree>
    <p:extLst>
      <p:ext uri="{BB962C8B-B14F-4D97-AF65-F5344CB8AC3E}">
        <p14:creationId xmlns:p14="http://schemas.microsoft.com/office/powerpoint/2010/main" val="17711229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411760" y="332656"/>
            <a:ext cx="3960440" cy="461665"/>
          </a:xfrm>
          <a:prstGeom prst="rect">
            <a:avLst/>
          </a:prstGeom>
          <a:noFill/>
        </p:spPr>
        <p:txBody>
          <a:bodyPr wrap="square" rtlCol="0">
            <a:spAutoFit/>
          </a:bodyPr>
          <a:lstStyle/>
          <a:p>
            <a:pPr algn="ctr"/>
            <a:r>
              <a:rPr lang="en-GB" sz="2400" b="1" dirty="0" smtClean="0"/>
              <a:t>Websites</a:t>
            </a:r>
            <a:endParaRPr lang="en-GB" sz="2400" b="1" dirty="0"/>
          </a:p>
        </p:txBody>
      </p:sp>
      <p:sp>
        <p:nvSpPr>
          <p:cNvPr id="3" name="TextBox 2"/>
          <p:cNvSpPr txBox="1"/>
          <p:nvPr/>
        </p:nvSpPr>
        <p:spPr>
          <a:xfrm>
            <a:off x="611560" y="980728"/>
            <a:ext cx="7704856" cy="523220"/>
          </a:xfrm>
          <a:prstGeom prst="rect">
            <a:avLst/>
          </a:prstGeom>
          <a:noFill/>
        </p:spPr>
        <p:txBody>
          <a:bodyPr wrap="square" rtlCol="0">
            <a:spAutoFit/>
          </a:bodyPr>
          <a:lstStyle/>
          <a:p>
            <a:pPr indent="-457200"/>
            <a:r>
              <a:rPr lang="en-GB" sz="1400" dirty="0">
                <a:hlinkClick r:id="rId2"/>
              </a:rPr>
              <a:t>http://gov.wales/topics/people-and-communities/people/future-generations-act/sdcharter/?</a:t>
            </a:r>
            <a:r>
              <a:rPr lang="en-GB" sz="1400" dirty="0" smtClean="0">
                <a:hlinkClick r:id="rId2"/>
              </a:rPr>
              <a:t>lang=en</a:t>
            </a:r>
            <a:r>
              <a:rPr lang="en-GB" sz="1400" dirty="0" smtClean="0"/>
              <a:t> (Last updated 8</a:t>
            </a:r>
            <a:r>
              <a:rPr lang="en-GB" sz="1400" baseline="30000" dirty="0" smtClean="0"/>
              <a:t>th</a:t>
            </a:r>
            <a:r>
              <a:rPr lang="en-GB" sz="1400" dirty="0" smtClean="0"/>
              <a:t> August 2016) [Accessed 14/07/2017]</a:t>
            </a:r>
            <a:endParaRPr lang="en-GB" sz="1400" dirty="0"/>
          </a:p>
        </p:txBody>
      </p:sp>
      <p:sp>
        <p:nvSpPr>
          <p:cNvPr id="4" name="TextBox 3"/>
          <p:cNvSpPr txBox="1"/>
          <p:nvPr/>
        </p:nvSpPr>
        <p:spPr>
          <a:xfrm>
            <a:off x="612726" y="2042845"/>
            <a:ext cx="7632848" cy="523220"/>
          </a:xfrm>
          <a:prstGeom prst="rect">
            <a:avLst/>
          </a:prstGeom>
          <a:noFill/>
        </p:spPr>
        <p:txBody>
          <a:bodyPr wrap="square" rtlCol="0">
            <a:spAutoFit/>
          </a:bodyPr>
          <a:lstStyle/>
          <a:p>
            <a:r>
              <a:rPr lang="en-GB" sz="1400" dirty="0">
                <a:hlinkClick r:id="rId3"/>
              </a:rPr>
              <a:t>http://learning.gov.wales/resources/browse-all/personal-and-social-education/?</a:t>
            </a:r>
            <a:r>
              <a:rPr lang="en-GB" sz="1400" dirty="0" smtClean="0">
                <a:hlinkClick r:id="rId3"/>
              </a:rPr>
              <a:t>lang=en</a:t>
            </a:r>
            <a:r>
              <a:rPr lang="en-GB" sz="1400" dirty="0" smtClean="0"/>
              <a:t> (Last updated April 2013) [Accessed 07/07/2107]</a:t>
            </a:r>
            <a:endParaRPr lang="en-GB" sz="1400" i="1" dirty="0"/>
          </a:p>
        </p:txBody>
      </p:sp>
      <p:sp>
        <p:nvSpPr>
          <p:cNvPr id="8" name="TextBox 7"/>
          <p:cNvSpPr txBox="1"/>
          <p:nvPr/>
        </p:nvSpPr>
        <p:spPr>
          <a:xfrm>
            <a:off x="762116" y="2996952"/>
            <a:ext cx="7704856" cy="523220"/>
          </a:xfrm>
          <a:prstGeom prst="rect">
            <a:avLst/>
          </a:prstGeom>
          <a:noFill/>
        </p:spPr>
        <p:txBody>
          <a:bodyPr wrap="square" rtlCol="0">
            <a:spAutoFit/>
          </a:bodyPr>
          <a:lstStyle/>
          <a:p>
            <a:pPr indent="-457200"/>
            <a:r>
              <a:rPr lang="en-GB" sz="1400" dirty="0">
                <a:hlinkClick r:id="rId4"/>
              </a:rPr>
              <a:t>http://gov.wales/topics/improvingservices/bettervfm/publications/community-benefits-2014/?</a:t>
            </a:r>
            <a:r>
              <a:rPr lang="en-GB" sz="1400" dirty="0" smtClean="0">
                <a:hlinkClick r:id="rId4"/>
              </a:rPr>
              <a:t>lang=en</a:t>
            </a:r>
            <a:r>
              <a:rPr lang="en-GB" sz="1400" dirty="0" smtClean="0"/>
              <a:t> (</a:t>
            </a:r>
            <a:r>
              <a:rPr lang="en-GB" sz="1400" dirty="0"/>
              <a:t>Last </a:t>
            </a:r>
            <a:r>
              <a:rPr lang="en-GB" sz="1400" dirty="0" smtClean="0"/>
              <a:t>updated 29</a:t>
            </a:r>
            <a:r>
              <a:rPr lang="en-GB" sz="1400" baseline="30000" dirty="0" smtClean="0"/>
              <a:t>th</a:t>
            </a:r>
            <a:r>
              <a:rPr lang="en-GB" sz="1400" dirty="0" smtClean="0"/>
              <a:t> January 2016</a:t>
            </a:r>
            <a:r>
              <a:rPr lang="en-GB" sz="1400" dirty="0"/>
              <a:t>5</a:t>
            </a:r>
            <a:r>
              <a:rPr lang="en-GB" sz="1400" dirty="0" smtClean="0"/>
              <a:t> [Accessed 30/07/2017]</a:t>
            </a:r>
            <a:endParaRPr lang="en-GB" sz="1400" dirty="0"/>
          </a:p>
        </p:txBody>
      </p:sp>
    </p:spTree>
    <p:extLst>
      <p:ext uri="{BB962C8B-B14F-4D97-AF65-F5344CB8AC3E}">
        <p14:creationId xmlns:p14="http://schemas.microsoft.com/office/powerpoint/2010/main" val="407474762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411760" y="188640"/>
            <a:ext cx="3960440" cy="461665"/>
          </a:xfrm>
          <a:prstGeom prst="rect">
            <a:avLst/>
          </a:prstGeom>
          <a:noFill/>
        </p:spPr>
        <p:txBody>
          <a:bodyPr wrap="square" rtlCol="0">
            <a:spAutoFit/>
          </a:bodyPr>
          <a:lstStyle/>
          <a:p>
            <a:pPr algn="ctr"/>
            <a:r>
              <a:rPr lang="en-GB" sz="2400" b="1" dirty="0" smtClean="0"/>
              <a:t>Picture / Media References*</a:t>
            </a:r>
            <a:endParaRPr lang="en-GB" sz="2400" b="1" dirty="0"/>
          </a:p>
        </p:txBody>
      </p:sp>
      <p:sp>
        <p:nvSpPr>
          <p:cNvPr id="4" name="TextBox 3"/>
          <p:cNvSpPr txBox="1"/>
          <p:nvPr/>
        </p:nvSpPr>
        <p:spPr>
          <a:xfrm>
            <a:off x="539552" y="764704"/>
            <a:ext cx="2520280" cy="369332"/>
          </a:xfrm>
          <a:prstGeom prst="rect">
            <a:avLst/>
          </a:prstGeom>
          <a:noFill/>
        </p:spPr>
        <p:txBody>
          <a:bodyPr wrap="square" rtlCol="0">
            <a:spAutoFit/>
          </a:bodyPr>
          <a:lstStyle/>
          <a:p>
            <a:r>
              <a:rPr lang="en-GB" b="1" dirty="0" smtClean="0"/>
              <a:t>Slide 1</a:t>
            </a:r>
            <a:endParaRPr lang="en-GB" b="1" dirty="0"/>
          </a:p>
        </p:txBody>
      </p:sp>
      <p:sp>
        <p:nvSpPr>
          <p:cNvPr id="5" name="TextBox 4"/>
          <p:cNvSpPr txBox="1"/>
          <p:nvPr/>
        </p:nvSpPr>
        <p:spPr>
          <a:xfrm>
            <a:off x="899592" y="1134036"/>
            <a:ext cx="7920880" cy="523220"/>
          </a:xfrm>
          <a:prstGeom prst="rect">
            <a:avLst/>
          </a:prstGeom>
          <a:noFill/>
        </p:spPr>
        <p:txBody>
          <a:bodyPr wrap="square" rtlCol="0">
            <a:spAutoFit/>
          </a:bodyPr>
          <a:lstStyle/>
          <a:p>
            <a:pPr marL="285750" indent="-285750">
              <a:buFont typeface="Arial" panose="020B0604020202020204" pitchFamily="34" charset="0"/>
              <a:buChar char="•"/>
            </a:pPr>
            <a:r>
              <a:rPr lang="en-GB" sz="1400" dirty="0" smtClean="0"/>
              <a:t>The Well-being of Future Generations (Wales) Act: The Essentials image </a:t>
            </a:r>
            <a:r>
              <a:rPr lang="en-GB" sz="1400" dirty="0"/>
              <a:t>taken from </a:t>
            </a:r>
            <a:r>
              <a:rPr lang="en-GB" sz="1400" dirty="0">
                <a:hlinkClick r:id="rId2"/>
              </a:rPr>
              <a:t>http://</a:t>
            </a:r>
            <a:r>
              <a:rPr lang="en-GB" sz="1400" dirty="0" smtClean="0">
                <a:hlinkClick r:id="rId2"/>
              </a:rPr>
              <a:t>gov.wales/docs/dsjlg/publications/150623-guide-to-the-fg-act-en.pdf</a:t>
            </a:r>
            <a:r>
              <a:rPr lang="en-GB" sz="1400" dirty="0" smtClean="0"/>
              <a:t> (Accessed 27/06/17)</a:t>
            </a:r>
            <a:endParaRPr lang="en-GB" sz="1400" dirty="0"/>
          </a:p>
        </p:txBody>
      </p:sp>
      <p:sp>
        <p:nvSpPr>
          <p:cNvPr id="6" name="TextBox 5"/>
          <p:cNvSpPr txBox="1"/>
          <p:nvPr/>
        </p:nvSpPr>
        <p:spPr>
          <a:xfrm>
            <a:off x="899592" y="1700808"/>
            <a:ext cx="7920880" cy="523220"/>
          </a:xfrm>
          <a:prstGeom prst="rect">
            <a:avLst/>
          </a:prstGeom>
          <a:noFill/>
        </p:spPr>
        <p:txBody>
          <a:bodyPr wrap="square" rtlCol="0">
            <a:spAutoFit/>
          </a:bodyPr>
          <a:lstStyle/>
          <a:p>
            <a:pPr marL="285750" indent="-285750">
              <a:buFont typeface="Arial" panose="020B0604020202020204" pitchFamily="34" charset="0"/>
              <a:buChar char="•"/>
            </a:pPr>
            <a:r>
              <a:rPr lang="en-GB" sz="1400" dirty="0" smtClean="0"/>
              <a:t>Sustainable Development Venn Diagram image </a:t>
            </a:r>
            <a:r>
              <a:rPr lang="en-GB" sz="1400" dirty="0"/>
              <a:t>taken from </a:t>
            </a:r>
            <a:r>
              <a:rPr lang="en-GB" sz="1400" dirty="0">
                <a:hlinkClick r:id="rId3"/>
              </a:rPr>
              <a:t>https://</a:t>
            </a:r>
            <a:r>
              <a:rPr lang="en-GB" sz="1400" dirty="0" smtClean="0">
                <a:hlinkClick r:id="rId3"/>
              </a:rPr>
              <a:t>commons.wikimedia.org/wiki/File:Sustainable_development.svg</a:t>
            </a:r>
            <a:r>
              <a:rPr lang="en-GB" sz="1400" dirty="0" smtClean="0"/>
              <a:t> (Accessed 27/06/17)</a:t>
            </a:r>
            <a:endParaRPr lang="en-GB" sz="1400" dirty="0"/>
          </a:p>
        </p:txBody>
      </p:sp>
      <p:sp>
        <p:nvSpPr>
          <p:cNvPr id="7" name="TextBox 6"/>
          <p:cNvSpPr txBox="1"/>
          <p:nvPr/>
        </p:nvSpPr>
        <p:spPr>
          <a:xfrm>
            <a:off x="899592" y="2833772"/>
            <a:ext cx="7920880" cy="523220"/>
          </a:xfrm>
          <a:prstGeom prst="rect">
            <a:avLst/>
          </a:prstGeom>
          <a:noFill/>
        </p:spPr>
        <p:txBody>
          <a:bodyPr wrap="square" rtlCol="0">
            <a:spAutoFit/>
          </a:bodyPr>
          <a:lstStyle/>
          <a:p>
            <a:pPr marL="285750" indent="-285750">
              <a:buFont typeface="Arial" panose="020B0604020202020204" pitchFamily="34" charset="0"/>
              <a:buChar char="•"/>
            </a:pPr>
            <a:r>
              <a:rPr lang="en-GB" sz="1400" dirty="0" smtClean="0"/>
              <a:t>Homeless Person – Cardiff image </a:t>
            </a:r>
            <a:r>
              <a:rPr lang="en-GB" sz="1400" dirty="0"/>
              <a:t>taken from </a:t>
            </a:r>
            <a:r>
              <a:rPr lang="en-GB" sz="1400" dirty="0">
                <a:hlinkClick r:id="rId4"/>
              </a:rPr>
              <a:t>http://</a:t>
            </a:r>
            <a:r>
              <a:rPr lang="en-GB" sz="1400" dirty="0" smtClean="0">
                <a:hlinkClick r:id="rId4"/>
              </a:rPr>
              <a:t>www.publicdomainpictures.net/hledej.php?hleda=poverty</a:t>
            </a:r>
            <a:r>
              <a:rPr lang="en-GB" sz="1400" dirty="0" smtClean="0"/>
              <a:t>  (Accessed 27/06/17)</a:t>
            </a:r>
            <a:endParaRPr lang="en-GB" sz="1400" dirty="0"/>
          </a:p>
        </p:txBody>
      </p:sp>
      <p:sp>
        <p:nvSpPr>
          <p:cNvPr id="9" name="TextBox 8"/>
          <p:cNvSpPr txBox="1"/>
          <p:nvPr/>
        </p:nvSpPr>
        <p:spPr>
          <a:xfrm>
            <a:off x="884759" y="2276872"/>
            <a:ext cx="7920880" cy="523220"/>
          </a:xfrm>
          <a:prstGeom prst="rect">
            <a:avLst/>
          </a:prstGeom>
          <a:noFill/>
        </p:spPr>
        <p:txBody>
          <a:bodyPr wrap="square" rtlCol="0">
            <a:spAutoFit/>
          </a:bodyPr>
          <a:lstStyle/>
          <a:p>
            <a:pPr marL="285750" indent="-285750">
              <a:buFont typeface="Arial" panose="020B0604020202020204" pitchFamily="34" charset="0"/>
              <a:buChar char="•"/>
            </a:pPr>
            <a:r>
              <a:rPr lang="en-GB" sz="1400" dirty="0" smtClean="0"/>
              <a:t>Equity – Equality image </a:t>
            </a:r>
            <a:r>
              <a:rPr lang="en-GB" sz="1400" dirty="0"/>
              <a:t>taken from </a:t>
            </a:r>
            <a:r>
              <a:rPr lang="en-GB" sz="1400" dirty="0">
                <a:hlinkClick r:id="rId5"/>
              </a:rPr>
              <a:t>https://</a:t>
            </a:r>
            <a:r>
              <a:rPr lang="en-GB" sz="1400" dirty="0" smtClean="0">
                <a:hlinkClick r:id="rId5"/>
              </a:rPr>
              <a:t>www.flickr.com/photos/communityeyehealth/27755848262</a:t>
            </a:r>
            <a:r>
              <a:rPr lang="en-GB" sz="1400" dirty="0" smtClean="0"/>
              <a:t>  (Accessed 27/06/17)</a:t>
            </a:r>
            <a:endParaRPr lang="en-GB" sz="1400" dirty="0"/>
          </a:p>
        </p:txBody>
      </p:sp>
      <p:sp>
        <p:nvSpPr>
          <p:cNvPr id="11" name="TextBox 10"/>
          <p:cNvSpPr txBox="1"/>
          <p:nvPr/>
        </p:nvSpPr>
        <p:spPr>
          <a:xfrm>
            <a:off x="899592" y="3409836"/>
            <a:ext cx="7920880" cy="523220"/>
          </a:xfrm>
          <a:prstGeom prst="rect">
            <a:avLst/>
          </a:prstGeom>
          <a:noFill/>
        </p:spPr>
        <p:txBody>
          <a:bodyPr wrap="square" rtlCol="0">
            <a:spAutoFit/>
          </a:bodyPr>
          <a:lstStyle/>
          <a:p>
            <a:pPr marL="285750" indent="-285750">
              <a:buFont typeface="Arial" panose="020B0604020202020204" pitchFamily="34" charset="0"/>
              <a:buChar char="•"/>
            </a:pPr>
            <a:r>
              <a:rPr lang="en-GB" sz="1400" dirty="0" smtClean="0"/>
              <a:t>Community Garden Icon image </a:t>
            </a:r>
            <a:r>
              <a:rPr lang="en-GB" sz="1400" dirty="0"/>
              <a:t>taken from </a:t>
            </a:r>
            <a:r>
              <a:rPr lang="en-GB" sz="1400" dirty="0">
                <a:hlinkClick r:id="rId6"/>
              </a:rPr>
              <a:t>https://pixabay.com/en/community-garden-gardening-icon-1294837</a:t>
            </a:r>
            <a:r>
              <a:rPr lang="en-GB" sz="1400" dirty="0" smtClean="0">
                <a:hlinkClick r:id="rId6"/>
              </a:rPr>
              <a:t>/</a:t>
            </a:r>
            <a:r>
              <a:rPr lang="en-GB" sz="1400" dirty="0" smtClean="0"/>
              <a:t> (Accessed 27/06/17)</a:t>
            </a:r>
            <a:endParaRPr lang="en-GB" sz="1400" dirty="0"/>
          </a:p>
        </p:txBody>
      </p:sp>
    </p:spTree>
    <p:extLst>
      <p:ext uri="{BB962C8B-B14F-4D97-AF65-F5344CB8AC3E}">
        <p14:creationId xmlns:p14="http://schemas.microsoft.com/office/powerpoint/2010/main" val="2220498163"/>
      </p:ext>
    </p:extLst>
  </p:cSld>
  <p:clrMapOvr>
    <a:masterClrMapping/>
  </p:clrMapOvr>
  <p:timing>
    <p:tnLst>
      <p:par>
        <p:cTn id="1" dur="indefinite" restart="never" nodeType="tmRoot"/>
      </p:par>
    </p:tnLst>
  </p:timing>
</p:sld>
</file>

<file path=ppt/theme/theme1.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Template (lectures)</Template>
  <TotalTime>795</TotalTime>
  <Words>2021</Words>
  <Application>Microsoft Office PowerPoint</Application>
  <PresentationFormat>On-screen Show (4:3)</PresentationFormat>
  <Paragraphs>184</Paragraphs>
  <Slides>18</Slides>
  <Notes>9</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UWTSD blue background</vt:lpstr>
      <vt:lpstr>SJEQ7004 – Sustainable Communities: Equality in Action </vt:lpstr>
      <vt:lpstr>Seminar Focus</vt:lpstr>
      <vt:lpstr>Policy Context - Deprivation</vt:lpstr>
      <vt:lpstr>Policy Context – Deprivation &amp; Education</vt:lpstr>
      <vt:lpstr>Policy Context - Sustainability</vt:lpstr>
      <vt:lpstr>Policy Context – Sustainability &amp; Education</vt:lpstr>
      <vt:lpstr>Policy Context - Wellbeing</vt:lpstr>
      <vt:lpstr>Policy Context – Wellbeing &amp; Education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SJEQ7004 – Sustainable Communities: Equality in Action </dc:title>
  <dc:creator>Ken Dicks</dc:creator>
  <cp:lastModifiedBy>Administrator</cp:lastModifiedBy>
  <cp:revision>18</cp:revision>
  <dcterms:created xsi:type="dcterms:W3CDTF">2017-06-27T11:58:01Z</dcterms:created>
  <dcterms:modified xsi:type="dcterms:W3CDTF">2018-06-04T08:51:34Z</dcterms:modified>
</cp:coreProperties>
</file>