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9"/>
  </p:notesMasterIdLst>
  <p:sldIdLst>
    <p:sldId id="256" r:id="rId2"/>
    <p:sldId id="257" r:id="rId3"/>
    <p:sldId id="258" r:id="rId4"/>
    <p:sldId id="259" r:id="rId5"/>
    <p:sldId id="272"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9144000" cy="5143500" type="screen16x9"/>
  <p:notesSz cx="5143500" cy="9144000"/>
  <p:embeddedFontLst>
    <p:embeddedFont>
      <p:font typeface="Anton" pitchFamily="2" charset="0"/>
      <p:regular r:id="rId20"/>
    </p:embeddedFont>
    <p:embeddedFont>
      <p:font typeface="Fira Sans" panose="020B0503050000020004" pitchFamily="34" charset="0"/>
      <p:regular r:id="rId21"/>
      <p:bold r:id="rId22"/>
      <p:italic r:id="rId23"/>
      <p:boldItalic r:id="rId24"/>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CC"/>
    <a:srgbClr val="FF89C4"/>
    <a:srgbClr val="FF99FF"/>
    <a:srgbClr val="FF3399"/>
    <a:srgbClr val="FF6699"/>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770190-C81A-0614-CDEF-C436B8924D55}" v="79" dt="2026-06-20T15:48:41.043"/>
    <p1510:client id="{57615C24-9D0C-DA39-7071-0BDE40C3E2CF}" v="149" dt="2026-06-20T15:38:25.5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8120" autoAdjust="0"/>
  </p:normalViewPr>
  <p:slideViewPr>
    <p:cSldViewPr snapToGrid="0" snapToObjects="1">
      <p:cViewPr varScale="1">
        <p:scale>
          <a:sx n="96" d="100"/>
          <a:sy n="96" d="100"/>
        </p:scale>
        <p:origin x="1066"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Ismail Nana (2526419)" userId="S::2526419@student.uwtsd.ac.uk::063d764d-f059-4d2b-85c1-b7d8dce80547" providerId="AD" clId="Web-{2B770190-C81A-0614-CDEF-C436B8924D55}"/>
    <pc:docChg chg="addSld delSld modSld">
      <pc:chgData name="Abdullah Ismail Nana (2526419)" userId="S::2526419@student.uwtsd.ac.uk::063d764d-f059-4d2b-85c1-b7d8dce80547" providerId="AD" clId="Web-{2B770190-C81A-0614-CDEF-C436B8924D55}" dt="2026-06-20T15:48:41.043" v="108"/>
      <pc:docMkLst>
        <pc:docMk/>
      </pc:docMkLst>
      <pc:sldChg chg="addSp delSp modSp mod modTransition setBg modClrScheme addAnim chgLayout">
        <pc:chgData name="Abdullah Ismail Nana (2526419)" userId="S::2526419@student.uwtsd.ac.uk::063d764d-f059-4d2b-85c1-b7d8dce80547" providerId="AD" clId="Web-{2B770190-C81A-0614-CDEF-C436B8924D55}" dt="2026-06-20T15:45:57.687" v="85"/>
        <pc:sldMkLst>
          <pc:docMk/>
          <pc:sldMk cId="0" sldId="256"/>
        </pc:sldMkLst>
        <pc:spChg chg="mod">
          <ac:chgData name="Abdullah Ismail Nana (2526419)" userId="S::2526419@student.uwtsd.ac.uk::063d764d-f059-4d2b-85c1-b7d8dce80547" providerId="AD" clId="Web-{2B770190-C81A-0614-CDEF-C436B8924D55}" dt="2026-06-20T15:45:18.342" v="81" actId="14100"/>
          <ac:spMkLst>
            <pc:docMk/>
            <pc:sldMk cId="0" sldId="256"/>
            <ac:spMk id="3" creationId="{00000000-0000-0000-0000-000000000000}"/>
          </ac:spMkLst>
        </pc:spChg>
        <pc:spChg chg="mod ord">
          <ac:chgData name="Abdullah Ismail Nana (2526419)" userId="S::2526419@student.uwtsd.ac.uk::063d764d-f059-4d2b-85c1-b7d8dce80547" providerId="AD" clId="Web-{2B770190-C81A-0614-CDEF-C436B8924D55}" dt="2026-06-20T15:45:28.827" v="83" actId="20577"/>
          <ac:spMkLst>
            <pc:docMk/>
            <pc:sldMk cId="0" sldId="256"/>
            <ac:spMk id="4" creationId="{00000000-0000-0000-0000-000000000000}"/>
          </ac:spMkLst>
        </pc:spChg>
        <pc:spChg chg="add del">
          <ac:chgData name="Abdullah Ismail Nana (2526419)" userId="S::2526419@student.uwtsd.ac.uk::063d764d-f059-4d2b-85c1-b7d8dce80547" providerId="AD" clId="Web-{2B770190-C81A-0614-CDEF-C436B8924D55}" dt="2026-06-20T15:41:58.756" v="22"/>
          <ac:spMkLst>
            <pc:docMk/>
            <pc:sldMk cId="0" sldId="256"/>
            <ac:spMk id="9" creationId="{F13C74B1-5B17-4795-BED0-7140497B445A}"/>
          </ac:spMkLst>
        </pc:spChg>
        <pc:spChg chg="add del">
          <ac:chgData name="Abdullah Ismail Nana (2526419)" userId="S::2526419@student.uwtsd.ac.uk::063d764d-f059-4d2b-85c1-b7d8dce80547" providerId="AD" clId="Web-{2B770190-C81A-0614-CDEF-C436B8924D55}" dt="2026-06-20T15:41:58.756" v="22"/>
          <ac:spMkLst>
            <pc:docMk/>
            <pc:sldMk cId="0" sldId="256"/>
            <ac:spMk id="11" creationId="{D4974D33-8DC5-464E-8C6D-BE58F0669C17}"/>
          </ac:spMkLst>
        </pc:spChg>
        <pc:spChg chg="add del">
          <ac:chgData name="Abdullah Ismail Nana (2526419)" userId="S::2526419@student.uwtsd.ac.uk::063d764d-f059-4d2b-85c1-b7d8dce80547" providerId="AD" clId="Web-{2B770190-C81A-0614-CDEF-C436B8924D55}" dt="2026-06-20T15:42:13.506" v="24"/>
          <ac:spMkLst>
            <pc:docMk/>
            <pc:sldMk cId="0" sldId="256"/>
            <ac:spMk id="13" creationId="{79BB35BC-D5C2-4C8B-A22A-A71E6191913B}"/>
          </ac:spMkLst>
        </pc:spChg>
        <pc:spChg chg="add del">
          <ac:chgData name="Abdullah Ismail Nana (2526419)" userId="S::2526419@student.uwtsd.ac.uk::063d764d-f059-4d2b-85c1-b7d8dce80547" providerId="AD" clId="Web-{2B770190-C81A-0614-CDEF-C436B8924D55}" dt="2026-06-20T15:42:23.772" v="26"/>
          <ac:spMkLst>
            <pc:docMk/>
            <pc:sldMk cId="0" sldId="256"/>
            <ac:spMk id="15" creationId="{E8A8EAB8-D2FF-444D-B34B-7D32F106AD0E}"/>
          </ac:spMkLst>
        </pc:spChg>
        <pc:spChg chg="add del">
          <ac:chgData name="Abdullah Ismail Nana (2526419)" userId="S::2526419@student.uwtsd.ac.uk::063d764d-f059-4d2b-85c1-b7d8dce80547" providerId="AD" clId="Web-{2B770190-C81A-0614-CDEF-C436B8924D55}" dt="2026-06-20T15:42:32.382" v="28"/>
          <ac:spMkLst>
            <pc:docMk/>
            <pc:sldMk cId="0" sldId="256"/>
            <ac:spMk id="19" creationId="{45D37F4E-DDB4-456B-97E0-9937730A039F}"/>
          </ac:spMkLst>
        </pc:spChg>
        <pc:spChg chg="add del">
          <ac:chgData name="Abdullah Ismail Nana (2526419)" userId="S::2526419@student.uwtsd.ac.uk::063d764d-f059-4d2b-85c1-b7d8dce80547" providerId="AD" clId="Web-{2B770190-C81A-0614-CDEF-C436B8924D55}" dt="2026-06-20T15:42:32.382" v="28"/>
          <ac:spMkLst>
            <pc:docMk/>
            <pc:sldMk cId="0" sldId="256"/>
            <ac:spMk id="20" creationId="{B2DD41CD-8F47-4F56-AD12-4E2FF7696987}"/>
          </ac:spMkLst>
        </pc:spChg>
        <pc:spChg chg="add del">
          <ac:chgData name="Abdullah Ismail Nana (2526419)" userId="S::2526419@student.uwtsd.ac.uk::063d764d-f059-4d2b-85c1-b7d8dce80547" providerId="AD" clId="Web-{2B770190-C81A-0614-CDEF-C436B8924D55}" dt="2026-06-20T15:42:35.929" v="30"/>
          <ac:spMkLst>
            <pc:docMk/>
            <pc:sldMk cId="0" sldId="256"/>
            <ac:spMk id="22" creationId="{F13C74B1-5B17-4795-BED0-7140497B445A}"/>
          </ac:spMkLst>
        </pc:spChg>
        <pc:spChg chg="add del">
          <ac:chgData name="Abdullah Ismail Nana (2526419)" userId="S::2526419@student.uwtsd.ac.uk::063d764d-f059-4d2b-85c1-b7d8dce80547" providerId="AD" clId="Web-{2B770190-C81A-0614-CDEF-C436B8924D55}" dt="2026-06-20T15:42:35.929" v="30"/>
          <ac:spMkLst>
            <pc:docMk/>
            <pc:sldMk cId="0" sldId="256"/>
            <ac:spMk id="23" creationId="{D4974D33-8DC5-464E-8C6D-BE58F0669C17}"/>
          </ac:spMkLst>
        </pc:spChg>
        <pc:spChg chg="add del">
          <ac:chgData name="Abdullah Ismail Nana (2526419)" userId="S::2526419@student.uwtsd.ac.uk::063d764d-f059-4d2b-85c1-b7d8dce80547" providerId="AD" clId="Web-{2B770190-C81A-0614-CDEF-C436B8924D55}" dt="2026-06-20T15:42:38.461" v="32"/>
          <ac:spMkLst>
            <pc:docMk/>
            <pc:sldMk cId="0" sldId="256"/>
            <ac:spMk id="25" creationId="{8FC9BE17-9A7B-462D-AE50-3D8777387304}"/>
          </ac:spMkLst>
        </pc:spChg>
        <pc:spChg chg="add del">
          <ac:chgData name="Abdullah Ismail Nana (2526419)" userId="S::2526419@student.uwtsd.ac.uk::063d764d-f059-4d2b-85c1-b7d8dce80547" providerId="AD" clId="Web-{2B770190-C81A-0614-CDEF-C436B8924D55}" dt="2026-06-20T15:42:38.461" v="32"/>
          <ac:spMkLst>
            <pc:docMk/>
            <pc:sldMk cId="0" sldId="256"/>
            <ac:spMk id="26" creationId="{3EBE8569-6AEC-4B8C-8D53-2DE337CDBA65}"/>
          </ac:spMkLst>
        </pc:spChg>
        <pc:spChg chg="add del">
          <ac:chgData name="Abdullah Ismail Nana (2526419)" userId="S::2526419@student.uwtsd.ac.uk::063d764d-f059-4d2b-85c1-b7d8dce80547" providerId="AD" clId="Web-{2B770190-C81A-0614-CDEF-C436B8924D55}" dt="2026-06-20T15:42:38.461" v="32"/>
          <ac:spMkLst>
            <pc:docMk/>
            <pc:sldMk cId="0" sldId="256"/>
            <ac:spMk id="27" creationId="{55D4142C-5077-457F-A6AD-3FECFDB39685}"/>
          </ac:spMkLst>
        </pc:spChg>
        <pc:spChg chg="add del">
          <ac:chgData name="Abdullah Ismail Nana (2526419)" userId="S::2526419@student.uwtsd.ac.uk::063d764d-f059-4d2b-85c1-b7d8dce80547" providerId="AD" clId="Web-{2B770190-C81A-0614-CDEF-C436B8924D55}" dt="2026-06-20T15:42:38.461" v="32"/>
          <ac:spMkLst>
            <pc:docMk/>
            <pc:sldMk cId="0" sldId="256"/>
            <ac:spMk id="28" creationId="{7A5F0580-5EE9-419F-96EE-B6529EF6E7D0}"/>
          </ac:spMkLst>
        </pc:spChg>
        <pc:spChg chg="add del">
          <ac:chgData name="Abdullah Ismail Nana (2526419)" userId="S::2526419@student.uwtsd.ac.uk::063d764d-f059-4d2b-85c1-b7d8dce80547" providerId="AD" clId="Web-{2B770190-C81A-0614-CDEF-C436B8924D55}" dt="2026-06-20T15:42:41.148" v="34"/>
          <ac:spMkLst>
            <pc:docMk/>
            <pc:sldMk cId="0" sldId="256"/>
            <ac:spMk id="30" creationId="{D009D6D5-DAC2-4A8B-A17A-E206B9012D09}"/>
          </ac:spMkLst>
        </pc:spChg>
        <pc:spChg chg="add del">
          <ac:chgData name="Abdullah Ismail Nana (2526419)" userId="S::2526419@student.uwtsd.ac.uk::063d764d-f059-4d2b-85c1-b7d8dce80547" providerId="AD" clId="Web-{2B770190-C81A-0614-CDEF-C436B8924D55}" dt="2026-06-20T15:42:43.773" v="36"/>
          <ac:spMkLst>
            <pc:docMk/>
            <pc:sldMk cId="0" sldId="256"/>
            <ac:spMk id="32" creationId="{2C61293E-6EBE-43EF-A52C-9BEBFD7679D4}"/>
          </ac:spMkLst>
        </pc:spChg>
        <pc:spChg chg="add del">
          <ac:chgData name="Abdullah Ismail Nana (2526419)" userId="S::2526419@student.uwtsd.ac.uk::063d764d-f059-4d2b-85c1-b7d8dce80547" providerId="AD" clId="Web-{2B770190-C81A-0614-CDEF-C436B8924D55}" dt="2026-06-20T15:42:43.773" v="36"/>
          <ac:spMkLst>
            <pc:docMk/>
            <pc:sldMk cId="0" sldId="256"/>
            <ac:spMk id="33" creationId="{21540236-BFD5-4A9D-8840-4703E7F76825}"/>
          </ac:spMkLst>
        </pc:spChg>
        <pc:spChg chg="add del">
          <ac:chgData name="Abdullah Ismail Nana (2526419)" userId="S::2526419@student.uwtsd.ac.uk::063d764d-f059-4d2b-85c1-b7d8dce80547" providerId="AD" clId="Web-{2B770190-C81A-0614-CDEF-C436B8924D55}" dt="2026-06-20T15:44:24.699" v="77"/>
          <ac:spMkLst>
            <pc:docMk/>
            <pc:sldMk cId="0" sldId="256"/>
            <ac:spMk id="35" creationId="{D1D34770-47A8-402C-AF23-2B653F2D88C1}"/>
          </ac:spMkLst>
        </pc:spChg>
        <pc:spChg chg="add del">
          <ac:chgData name="Abdullah Ismail Nana (2526419)" userId="S::2526419@student.uwtsd.ac.uk::063d764d-f059-4d2b-85c1-b7d8dce80547" providerId="AD" clId="Web-{2B770190-C81A-0614-CDEF-C436B8924D55}" dt="2026-06-20T15:43:41.494" v="52"/>
          <ac:spMkLst>
            <pc:docMk/>
            <pc:sldMk cId="0" sldId="256"/>
            <ac:spMk id="40" creationId="{06C51AE9-BC4F-481C-B3BE-13DFE6E39FAB}"/>
          </ac:spMkLst>
        </pc:spChg>
        <pc:spChg chg="add del">
          <ac:chgData name="Abdullah Ismail Nana (2526419)" userId="S::2526419@student.uwtsd.ac.uk::063d764d-f059-4d2b-85c1-b7d8dce80547" providerId="AD" clId="Web-{2B770190-C81A-0614-CDEF-C436B8924D55}" dt="2026-06-20T15:43:48.260" v="56"/>
          <ac:spMkLst>
            <pc:docMk/>
            <pc:sldMk cId="0" sldId="256"/>
            <ac:spMk id="46" creationId="{47159AC2-C98F-4C93-B774-B19EE1BEBDB1}"/>
          </ac:spMkLst>
        </pc:spChg>
        <pc:spChg chg="add del">
          <ac:chgData name="Abdullah Ismail Nana (2526419)" userId="S::2526419@student.uwtsd.ac.uk::063d764d-f059-4d2b-85c1-b7d8dce80547" providerId="AD" clId="Web-{2B770190-C81A-0614-CDEF-C436B8924D55}" dt="2026-06-20T15:43:48.260" v="56"/>
          <ac:spMkLst>
            <pc:docMk/>
            <pc:sldMk cId="0" sldId="256"/>
            <ac:spMk id="48" creationId="{ED888B23-07FA-482A-96DF-47E31AF1A603}"/>
          </ac:spMkLst>
        </pc:spChg>
        <pc:spChg chg="add del">
          <ac:chgData name="Abdullah Ismail Nana (2526419)" userId="S::2526419@student.uwtsd.ac.uk::063d764d-f059-4d2b-85c1-b7d8dce80547" providerId="AD" clId="Web-{2B770190-C81A-0614-CDEF-C436B8924D55}" dt="2026-06-20T15:43:44.619" v="54"/>
          <ac:spMkLst>
            <pc:docMk/>
            <pc:sldMk cId="0" sldId="256"/>
            <ac:spMk id="49" creationId="{1F62F370-5579-45A9-8241-FC8932A28245}"/>
          </ac:spMkLst>
        </pc:spChg>
        <pc:spChg chg="add del">
          <ac:chgData name="Abdullah Ismail Nana (2526419)" userId="S::2526419@student.uwtsd.ac.uk::063d764d-f059-4d2b-85c1-b7d8dce80547" providerId="AD" clId="Web-{2B770190-C81A-0614-CDEF-C436B8924D55}" dt="2026-06-20T15:43:44.619" v="54"/>
          <ac:spMkLst>
            <pc:docMk/>
            <pc:sldMk cId="0" sldId="256"/>
            <ac:spMk id="50" creationId="{AFEDA996-5744-4A88-B0DD-EC49C6D8739E}"/>
          </ac:spMkLst>
        </pc:spChg>
        <pc:spChg chg="add del">
          <ac:chgData name="Abdullah Ismail Nana (2526419)" userId="S::2526419@student.uwtsd.ac.uk::063d764d-f059-4d2b-85c1-b7d8dce80547" providerId="AD" clId="Web-{2B770190-C81A-0614-CDEF-C436B8924D55}" dt="2026-06-20T15:43:44.619" v="54"/>
          <ac:spMkLst>
            <pc:docMk/>
            <pc:sldMk cId="0" sldId="256"/>
            <ac:spMk id="51" creationId="{6F60A661-C04D-4FBC-A4AE-FACE9A6B3B28}"/>
          </ac:spMkLst>
        </pc:spChg>
        <pc:spChg chg="add del">
          <ac:chgData name="Abdullah Ismail Nana (2526419)" userId="S::2526419@student.uwtsd.ac.uk::063d764d-f059-4d2b-85c1-b7d8dce80547" providerId="AD" clId="Web-{2B770190-C81A-0614-CDEF-C436B8924D55}" dt="2026-06-20T15:43:48.260" v="56"/>
          <ac:spMkLst>
            <pc:docMk/>
            <pc:sldMk cId="0" sldId="256"/>
            <ac:spMk id="53" creationId="{5C8908E2-EE49-44D2-9428-A28D2312A8D5}"/>
          </ac:spMkLst>
        </pc:spChg>
        <pc:spChg chg="add del">
          <ac:chgData name="Abdullah Ismail Nana (2526419)" userId="S::2526419@student.uwtsd.ac.uk::063d764d-f059-4d2b-85c1-b7d8dce80547" providerId="AD" clId="Web-{2B770190-C81A-0614-CDEF-C436B8924D55}" dt="2026-06-20T15:43:52.385" v="58"/>
          <ac:spMkLst>
            <pc:docMk/>
            <pc:sldMk cId="0" sldId="256"/>
            <ac:spMk id="57" creationId="{83062D90-2D65-4B9F-B28B-C68F817AC4A2}"/>
          </ac:spMkLst>
        </pc:spChg>
        <pc:spChg chg="add del">
          <ac:chgData name="Abdullah Ismail Nana (2526419)" userId="S::2526419@student.uwtsd.ac.uk::063d764d-f059-4d2b-85c1-b7d8dce80547" providerId="AD" clId="Web-{2B770190-C81A-0614-CDEF-C436B8924D55}" dt="2026-06-20T15:43:55.370" v="60"/>
          <ac:spMkLst>
            <pc:docMk/>
            <pc:sldMk cId="0" sldId="256"/>
            <ac:spMk id="61" creationId="{C24ED430-9BCC-4261-A372-F9A24680E503}"/>
          </ac:spMkLst>
        </pc:spChg>
        <pc:spChg chg="add del">
          <ac:chgData name="Abdullah Ismail Nana (2526419)" userId="S::2526419@student.uwtsd.ac.uk::063d764d-f059-4d2b-85c1-b7d8dce80547" providerId="AD" clId="Web-{2B770190-C81A-0614-CDEF-C436B8924D55}" dt="2026-06-20T15:43:55.370" v="60"/>
          <ac:spMkLst>
            <pc:docMk/>
            <pc:sldMk cId="0" sldId="256"/>
            <ac:spMk id="62" creationId="{0287994B-01ED-4D42-AD09-5B25A5EFB18B}"/>
          </ac:spMkLst>
        </pc:spChg>
        <pc:spChg chg="add del">
          <ac:chgData name="Abdullah Ismail Nana (2526419)" userId="S::2526419@student.uwtsd.ac.uk::063d764d-f059-4d2b-85c1-b7d8dce80547" providerId="AD" clId="Web-{2B770190-C81A-0614-CDEF-C436B8924D55}" dt="2026-06-20T15:43:55.370" v="60"/>
          <ac:spMkLst>
            <pc:docMk/>
            <pc:sldMk cId="0" sldId="256"/>
            <ac:spMk id="67" creationId="{71318B55-C583-42E5-ABA1-BE8CC332ED0A}"/>
          </ac:spMkLst>
        </pc:spChg>
        <pc:spChg chg="add del">
          <ac:chgData name="Abdullah Ismail Nana (2526419)" userId="S::2526419@student.uwtsd.ac.uk::063d764d-f059-4d2b-85c1-b7d8dce80547" providerId="AD" clId="Web-{2B770190-C81A-0614-CDEF-C436B8924D55}" dt="2026-06-20T15:43:58.292" v="62"/>
          <ac:spMkLst>
            <pc:docMk/>
            <pc:sldMk cId="0" sldId="256"/>
            <ac:spMk id="69" creationId="{5C8908E2-EE49-44D2-9428-A28D2312A8D5}"/>
          </ac:spMkLst>
        </pc:spChg>
        <pc:spChg chg="add del">
          <ac:chgData name="Abdullah Ismail Nana (2526419)" userId="S::2526419@student.uwtsd.ac.uk::063d764d-f059-4d2b-85c1-b7d8dce80547" providerId="AD" clId="Web-{2B770190-C81A-0614-CDEF-C436B8924D55}" dt="2026-06-20T15:43:58.292" v="62"/>
          <ac:spMkLst>
            <pc:docMk/>
            <pc:sldMk cId="0" sldId="256"/>
            <ac:spMk id="72" creationId="{06139FFD-DF39-4EF5-A0DD-4FAC80228BD7}"/>
          </ac:spMkLst>
        </pc:spChg>
        <pc:spChg chg="add del">
          <ac:chgData name="Abdullah Ismail Nana (2526419)" userId="S::2526419@student.uwtsd.ac.uk::063d764d-f059-4d2b-85c1-b7d8dce80547" providerId="AD" clId="Web-{2B770190-C81A-0614-CDEF-C436B8924D55}" dt="2026-06-20T15:43:58.292" v="62"/>
          <ac:spMkLst>
            <pc:docMk/>
            <pc:sldMk cId="0" sldId="256"/>
            <ac:spMk id="73" creationId="{ED888B23-07FA-482A-96DF-47E31AF1A603}"/>
          </ac:spMkLst>
        </pc:spChg>
        <pc:spChg chg="add del">
          <ac:chgData name="Abdullah Ismail Nana (2526419)" userId="S::2526419@student.uwtsd.ac.uk::063d764d-f059-4d2b-85c1-b7d8dce80547" providerId="AD" clId="Web-{2B770190-C81A-0614-CDEF-C436B8924D55}" dt="2026-06-20T15:44:11.761" v="64"/>
          <ac:spMkLst>
            <pc:docMk/>
            <pc:sldMk cId="0" sldId="256"/>
            <ac:spMk id="75" creationId="{06C51AE9-BC4F-481C-B3BE-13DFE6E39FAB}"/>
          </ac:spMkLst>
        </pc:spChg>
        <pc:grpChg chg="add del">
          <ac:chgData name="Abdullah Ismail Nana (2526419)" userId="S::2526419@student.uwtsd.ac.uk::063d764d-f059-4d2b-85c1-b7d8dce80547" providerId="AD" clId="Web-{2B770190-C81A-0614-CDEF-C436B8924D55}" dt="2026-06-20T15:43:41.494" v="52"/>
          <ac:grpSpMkLst>
            <pc:docMk/>
            <pc:sldMk cId="0" sldId="256"/>
            <ac:grpSpMk id="42" creationId="{067F19C3-C09C-4B70-8306-E0ACF405B7CC}"/>
          </ac:grpSpMkLst>
        </pc:grpChg>
        <pc:grpChg chg="add del">
          <ac:chgData name="Abdullah Ismail Nana (2526419)" userId="S::2526419@student.uwtsd.ac.uk::063d764d-f059-4d2b-85c1-b7d8dce80547" providerId="AD" clId="Web-{2B770190-C81A-0614-CDEF-C436B8924D55}" dt="2026-06-20T15:43:44.619" v="54"/>
          <ac:grpSpMkLst>
            <pc:docMk/>
            <pc:sldMk cId="0" sldId="256"/>
            <ac:grpSpMk id="44" creationId="{0F2D2B37-1DF3-4444-9A31-165EBBE3E288}"/>
          </ac:grpSpMkLst>
        </pc:grpChg>
        <pc:grpChg chg="add del">
          <ac:chgData name="Abdullah Ismail Nana (2526419)" userId="S::2526419@student.uwtsd.ac.uk::063d764d-f059-4d2b-85c1-b7d8dce80547" providerId="AD" clId="Web-{2B770190-C81A-0614-CDEF-C436B8924D55}" dt="2026-06-20T15:43:48.260" v="56"/>
          <ac:grpSpMkLst>
            <pc:docMk/>
            <pc:sldMk cId="0" sldId="256"/>
            <ac:grpSpMk id="54" creationId="{8553B86A-3688-4590-934F-8CD074A9BF68}"/>
          </ac:grpSpMkLst>
        </pc:grpChg>
        <pc:grpChg chg="add del">
          <ac:chgData name="Abdullah Ismail Nana (2526419)" userId="S::2526419@student.uwtsd.ac.uk::063d764d-f059-4d2b-85c1-b7d8dce80547" providerId="AD" clId="Web-{2B770190-C81A-0614-CDEF-C436B8924D55}" dt="2026-06-20T15:43:52.385" v="58"/>
          <ac:grpSpMkLst>
            <pc:docMk/>
            <pc:sldMk cId="0" sldId="256"/>
            <ac:grpSpMk id="58" creationId="{067F19C3-C09C-4B70-8306-E0ACF405B7CC}"/>
          </ac:grpSpMkLst>
        </pc:grpChg>
        <pc:grpChg chg="add del">
          <ac:chgData name="Abdullah Ismail Nana (2526419)" userId="S::2526419@student.uwtsd.ac.uk::063d764d-f059-4d2b-85c1-b7d8dce80547" providerId="AD" clId="Web-{2B770190-C81A-0614-CDEF-C436B8924D55}" dt="2026-06-20T15:43:55.370" v="60"/>
          <ac:grpSpMkLst>
            <pc:docMk/>
            <pc:sldMk cId="0" sldId="256"/>
            <ac:grpSpMk id="63" creationId="{2277F07D-FADF-415C-8A88-B8F82473FC04}"/>
          </ac:grpSpMkLst>
        </pc:grpChg>
        <pc:grpChg chg="add del">
          <ac:chgData name="Abdullah Ismail Nana (2526419)" userId="S::2526419@student.uwtsd.ac.uk::063d764d-f059-4d2b-85c1-b7d8dce80547" providerId="AD" clId="Web-{2B770190-C81A-0614-CDEF-C436B8924D55}" dt="2026-06-20T15:43:58.292" v="62"/>
          <ac:grpSpMkLst>
            <pc:docMk/>
            <pc:sldMk cId="0" sldId="256"/>
            <ac:grpSpMk id="70" creationId="{BE9A4F3D-8A9F-44A7-B84A-C6201B5B01C0}"/>
          </ac:grpSpMkLst>
        </pc:grpChg>
        <pc:grpChg chg="add del">
          <ac:chgData name="Abdullah Ismail Nana (2526419)" userId="S::2526419@student.uwtsd.ac.uk::063d764d-f059-4d2b-85c1-b7d8dce80547" providerId="AD" clId="Web-{2B770190-C81A-0614-CDEF-C436B8924D55}" dt="2026-06-20T15:44:11.761" v="64"/>
          <ac:grpSpMkLst>
            <pc:docMk/>
            <pc:sldMk cId="0" sldId="256"/>
            <ac:grpSpMk id="76" creationId="{067F19C3-C09C-4B70-8306-E0ACF405B7CC}"/>
          </ac:grpSpMkLst>
        </pc:grpChg>
        <pc:picChg chg="mod ord">
          <ac:chgData name="Abdullah Ismail Nana (2526419)" userId="S::2526419@student.uwtsd.ac.uk::063d764d-f059-4d2b-85c1-b7d8dce80547" providerId="AD" clId="Web-{2B770190-C81A-0614-CDEF-C436B8924D55}" dt="2026-06-20T15:44:24.699" v="77"/>
          <ac:picMkLst>
            <pc:docMk/>
            <pc:sldMk cId="0" sldId="256"/>
            <ac:picMk id="2" creationId="{00000000-0000-0000-0000-000000000000}"/>
          </ac:picMkLst>
        </pc:picChg>
        <pc:picChg chg="add del mod">
          <ac:chgData name="Abdullah Ismail Nana (2526419)" userId="S::2526419@student.uwtsd.ac.uk::063d764d-f059-4d2b-85c1-b7d8dce80547" providerId="AD" clId="Web-{2B770190-C81A-0614-CDEF-C436B8924D55}" dt="2026-06-20T15:41:11.360" v="19"/>
          <ac:picMkLst>
            <pc:docMk/>
            <pc:sldMk cId="0" sldId="256"/>
            <ac:picMk id="5" creationId="{E9B025D3-4296-52F2-F533-2EC9B802AF26}"/>
          </ac:picMkLst>
        </pc:picChg>
        <pc:picChg chg="add del mod">
          <ac:chgData name="Abdullah Ismail Nana (2526419)" userId="S::2526419@student.uwtsd.ac.uk::063d764d-f059-4d2b-85c1-b7d8dce80547" providerId="AD" clId="Web-{2B770190-C81A-0614-CDEF-C436B8924D55}" dt="2026-06-20T15:44:21.433" v="74"/>
          <ac:picMkLst>
            <pc:docMk/>
            <pc:sldMk cId="0" sldId="256"/>
            <ac:picMk id="6" creationId="{4D60EA04-5E0C-55F8-D4FC-E7AACF57F881}"/>
          </ac:picMkLst>
        </pc:picChg>
        <pc:cxnChg chg="add del">
          <ac:chgData name="Abdullah Ismail Nana (2526419)" userId="S::2526419@student.uwtsd.ac.uk::063d764d-f059-4d2b-85c1-b7d8dce80547" providerId="AD" clId="Web-{2B770190-C81A-0614-CDEF-C436B8924D55}" dt="2026-06-20T15:42:23.772" v="26"/>
          <ac:cxnSpMkLst>
            <pc:docMk/>
            <pc:sldMk cId="0" sldId="256"/>
            <ac:cxnSpMk id="16" creationId="{EEA38897-7BA3-4408-8083-3235339C4A60}"/>
          </ac:cxnSpMkLst>
        </pc:cxnChg>
        <pc:cxnChg chg="add del">
          <ac:chgData name="Abdullah Ismail Nana (2526419)" userId="S::2526419@student.uwtsd.ac.uk::063d764d-f059-4d2b-85c1-b7d8dce80547" providerId="AD" clId="Web-{2B770190-C81A-0614-CDEF-C436B8924D55}" dt="2026-06-20T15:42:23.772" v="26"/>
          <ac:cxnSpMkLst>
            <pc:docMk/>
            <pc:sldMk cId="0" sldId="256"/>
            <ac:cxnSpMk id="17" creationId="{F11AD06B-AB20-4097-8606-5DA00DBACE88}"/>
          </ac:cxnSpMkLst>
        </pc:cxnChg>
      </pc:sldChg>
      <pc:sldChg chg="modTransition">
        <pc:chgData name="Abdullah Ismail Nana (2526419)" userId="S::2526419@student.uwtsd.ac.uk::063d764d-f059-4d2b-85c1-b7d8dce80547" providerId="AD" clId="Web-{2B770190-C81A-0614-CDEF-C436B8924D55}" dt="2026-06-20T15:46:01.859" v="86"/>
        <pc:sldMkLst>
          <pc:docMk/>
          <pc:sldMk cId="0" sldId="257"/>
        </pc:sldMkLst>
      </pc:sldChg>
      <pc:sldChg chg="modTransition">
        <pc:chgData name="Abdullah Ismail Nana (2526419)" userId="S::2526419@student.uwtsd.ac.uk::063d764d-f059-4d2b-85c1-b7d8dce80547" providerId="AD" clId="Web-{2B770190-C81A-0614-CDEF-C436B8924D55}" dt="2026-06-20T15:46:05.234" v="87"/>
        <pc:sldMkLst>
          <pc:docMk/>
          <pc:sldMk cId="0" sldId="258"/>
        </pc:sldMkLst>
      </pc:sldChg>
      <pc:sldChg chg="modTransition">
        <pc:chgData name="Abdullah Ismail Nana (2526419)" userId="S::2526419@student.uwtsd.ac.uk::063d764d-f059-4d2b-85c1-b7d8dce80547" providerId="AD" clId="Web-{2B770190-C81A-0614-CDEF-C436B8924D55}" dt="2026-06-20T15:46:09.063" v="88"/>
        <pc:sldMkLst>
          <pc:docMk/>
          <pc:sldMk cId="0" sldId="259"/>
        </pc:sldMkLst>
      </pc:sldChg>
      <pc:sldChg chg="modTransition">
        <pc:chgData name="Abdullah Ismail Nana (2526419)" userId="S::2526419@student.uwtsd.ac.uk::063d764d-f059-4d2b-85c1-b7d8dce80547" providerId="AD" clId="Web-{2B770190-C81A-0614-CDEF-C436B8924D55}" dt="2026-06-20T15:46:15.391" v="90"/>
        <pc:sldMkLst>
          <pc:docMk/>
          <pc:sldMk cId="0" sldId="260"/>
        </pc:sldMkLst>
      </pc:sldChg>
      <pc:sldChg chg="modTransition">
        <pc:chgData name="Abdullah Ismail Nana (2526419)" userId="S::2526419@student.uwtsd.ac.uk::063d764d-f059-4d2b-85c1-b7d8dce80547" providerId="AD" clId="Web-{2B770190-C81A-0614-CDEF-C436B8924D55}" dt="2026-06-20T15:46:19.579" v="91"/>
        <pc:sldMkLst>
          <pc:docMk/>
          <pc:sldMk cId="0" sldId="261"/>
        </pc:sldMkLst>
      </pc:sldChg>
      <pc:sldChg chg="modTransition">
        <pc:chgData name="Abdullah Ismail Nana (2526419)" userId="S::2526419@student.uwtsd.ac.uk::063d764d-f059-4d2b-85c1-b7d8dce80547" providerId="AD" clId="Web-{2B770190-C81A-0614-CDEF-C436B8924D55}" dt="2026-06-20T15:46:22.282" v="92"/>
        <pc:sldMkLst>
          <pc:docMk/>
          <pc:sldMk cId="0" sldId="262"/>
        </pc:sldMkLst>
      </pc:sldChg>
      <pc:sldChg chg="modTransition">
        <pc:chgData name="Abdullah Ismail Nana (2526419)" userId="S::2526419@student.uwtsd.ac.uk::063d764d-f059-4d2b-85c1-b7d8dce80547" providerId="AD" clId="Web-{2B770190-C81A-0614-CDEF-C436B8924D55}" dt="2026-06-20T15:46:26.641" v="93"/>
        <pc:sldMkLst>
          <pc:docMk/>
          <pc:sldMk cId="0" sldId="263"/>
        </pc:sldMkLst>
      </pc:sldChg>
      <pc:sldChg chg="modTransition">
        <pc:chgData name="Abdullah Ismail Nana (2526419)" userId="S::2526419@student.uwtsd.ac.uk::063d764d-f059-4d2b-85c1-b7d8dce80547" providerId="AD" clId="Web-{2B770190-C81A-0614-CDEF-C436B8924D55}" dt="2026-06-20T15:46:29.735" v="94"/>
        <pc:sldMkLst>
          <pc:docMk/>
          <pc:sldMk cId="0" sldId="264"/>
        </pc:sldMkLst>
      </pc:sldChg>
      <pc:sldChg chg="modTransition">
        <pc:chgData name="Abdullah Ismail Nana (2526419)" userId="S::2526419@student.uwtsd.ac.uk::063d764d-f059-4d2b-85c1-b7d8dce80547" providerId="AD" clId="Web-{2B770190-C81A-0614-CDEF-C436B8924D55}" dt="2026-06-20T15:46:32.267" v="95"/>
        <pc:sldMkLst>
          <pc:docMk/>
          <pc:sldMk cId="0" sldId="265"/>
        </pc:sldMkLst>
      </pc:sldChg>
      <pc:sldChg chg="modTransition">
        <pc:chgData name="Abdullah Ismail Nana (2526419)" userId="S::2526419@student.uwtsd.ac.uk::063d764d-f059-4d2b-85c1-b7d8dce80547" providerId="AD" clId="Web-{2B770190-C81A-0614-CDEF-C436B8924D55}" dt="2026-06-20T15:46:36.126" v="96"/>
        <pc:sldMkLst>
          <pc:docMk/>
          <pc:sldMk cId="0" sldId="266"/>
        </pc:sldMkLst>
      </pc:sldChg>
      <pc:sldChg chg="modTransition">
        <pc:chgData name="Abdullah Ismail Nana (2526419)" userId="S::2526419@student.uwtsd.ac.uk::063d764d-f059-4d2b-85c1-b7d8dce80547" providerId="AD" clId="Web-{2B770190-C81A-0614-CDEF-C436B8924D55}" dt="2026-06-20T15:46:41.564" v="97"/>
        <pc:sldMkLst>
          <pc:docMk/>
          <pc:sldMk cId="0" sldId="267"/>
        </pc:sldMkLst>
      </pc:sldChg>
      <pc:sldChg chg="modTransition">
        <pc:chgData name="Abdullah Ismail Nana (2526419)" userId="S::2526419@student.uwtsd.ac.uk::063d764d-f059-4d2b-85c1-b7d8dce80547" providerId="AD" clId="Web-{2B770190-C81A-0614-CDEF-C436B8924D55}" dt="2026-06-20T15:46:46.236" v="98"/>
        <pc:sldMkLst>
          <pc:docMk/>
          <pc:sldMk cId="0" sldId="268"/>
        </pc:sldMkLst>
      </pc:sldChg>
      <pc:sldChg chg="modTransition">
        <pc:chgData name="Abdullah Ismail Nana (2526419)" userId="S::2526419@student.uwtsd.ac.uk::063d764d-f059-4d2b-85c1-b7d8dce80547" providerId="AD" clId="Web-{2B770190-C81A-0614-CDEF-C436B8924D55}" dt="2026-06-20T15:46:48.674" v="99"/>
        <pc:sldMkLst>
          <pc:docMk/>
          <pc:sldMk cId="0" sldId="269"/>
        </pc:sldMkLst>
      </pc:sldChg>
      <pc:sldChg chg="modTransition">
        <pc:chgData name="Abdullah Ismail Nana (2526419)" userId="S::2526419@student.uwtsd.ac.uk::063d764d-f059-4d2b-85c1-b7d8dce80547" providerId="AD" clId="Web-{2B770190-C81A-0614-CDEF-C436B8924D55}" dt="2026-06-20T15:46:51.627" v="100"/>
        <pc:sldMkLst>
          <pc:docMk/>
          <pc:sldMk cId="0" sldId="270"/>
        </pc:sldMkLst>
      </pc:sldChg>
      <pc:sldChg chg="modTransition">
        <pc:chgData name="Abdullah Ismail Nana (2526419)" userId="S::2526419@student.uwtsd.ac.uk::063d764d-f059-4d2b-85c1-b7d8dce80547" providerId="AD" clId="Web-{2B770190-C81A-0614-CDEF-C436B8924D55}" dt="2026-06-20T15:46:55.096" v="101"/>
        <pc:sldMkLst>
          <pc:docMk/>
          <pc:sldMk cId="0" sldId="271"/>
        </pc:sldMkLst>
      </pc:sldChg>
      <pc:sldChg chg="modTransition">
        <pc:chgData name="Abdullah Ismail Nana (2526419)" userId="S::2526419@student.uwtsd.ac.uk::063d764d-f059-4d2b-85c1-b7d8dce80547" providerId="AD" clId="Web-{2B770190-C81A-0614-CDEF-C436B8924D55}" dt="2026-06-20T15:46:13.047" v="89"/>
        <pc:sldMkLst>
          <pc:docMk/>
          <pc:sldMk cId="865036427" sldId="272"/>
        </pc:sldMkLst>
      </pc:sldChg>
      <pc:sldChg chg="new del">
        <pc:chgData name="Abdullah Ismail Nana (2526419)" userId="S::2526419@student.uwtsd.ac.uk::063d764d-f059-4d2b-85c1-b7d8dce80547" providerId="AD" clId="Web-{2B770190-C81A-0614-CDEF-C436B8924D55}" dt="2026-06-20T15:47:47.603" v="104"/>
        <pc:sldMkLst>
          <pc:docMk/>
          <pc:sldMk cId="1224106073" sldId="273"/>
        </pc:sldMkLst>
      </pc:sldChg>
      <pc:sldChg chg="new del mod modShow">
        <pc:chgData name="Abdullah Ismail Nana (2526419)" userId="S::2526419@student.uwtsd.ac.uk::063d764d-f059-4d2b-85c1-b7d8dce80547" providerId="AD" clId="Web-{2B770190-C81A-0614-CDEF-C436B8924D55}" dt="2026-06-20T15:48:41.043" v="108"/>
        <pc:sldMkLst>
          <pc:docMk/>
          <pc:sldMk cId="2021309932" sldId="273"/>
        </pc:sldMkLst>
      </pc:sldChg>
      <pc:sldChg chg="new del">
        <pc:chgData name="Abdullah Ismail Nana (2526419)" userId="S::2526419@student.uwtsd.ac.uk::063d764d-f059-4d2b-85c1-b7d8dce80547" providerId="AD" clId="Web-{2B770190-C81A-0614-CDEF-C436B8924D55}" dt="2026-06-20T15:47:49.197" v="105"/>
        <pc:sldMkLst>
          <pc:docMk/>
          <pc:sldMk cId="2584626458" sldId="274"/>
        </pc:sldMkLst>
      </pc:sldChg>
    </pc:docChg>
  </pc:docChgLst>
  <pc:docChgLst>
    <pc:chgData name="Abdullah Ismail Nana (2526419)" userId="S::2526419@student.uwtsd.ac.uk::063d764d-f059-4d2b-85c1-b7d8dce80547" providerId="AD" clId="Web-{57615C24-9D0C-DA39-7071-0BDE40C3E2CF}"/>
    <pc:docChg chg="addSld delSld modSld">
      <pc:chgData name="Abdullah Ismail Nana (2526419)" userId="S::2526419@student.uwtsd.ac.uk::063d764d-f059-4d2b-85c1-b7d8dce80547" providerId="AD" clId="Web-{57615C24-9D0C-DA39-7071-0BDE40C3E2CF}" dt="2026-06-20T15:38:25.595" v="144" actId="14100"/>
      <pc:docMkLst>
        <pc:docMk/>
      </pc:docMkLst>
      <pc:sldChg chg="modSp">
        <pc:chgData name="Abdullah Ismail Nana (2526419)" userId="S::2526419@student.uwtsd.ac.uk::063d764d-f059-4d2b-85c1-b7d8dce80547" providerId="AD" clId="Web-{57615C24-9D0C-DA39-7071-0BDE40C3E2CF}" dt="2026-06-20T15:38:25.595" v="144" actId="14100"/>
        <pc:sldMkLst>
          <pc:docMk/>
          <pc:sldMk cId="0" sldId="256"/>
        </pc:sldMkLst>
        <pc:spChg chg="mod">
          <ac:chgData name="Abdullah Ismail Nana (2526419)" userId="S::2526419@student.uwtsd.ac.uk::063d764d-f059-4d2b-85c1-b7d8dce80547" providerId="AD" clId="Web-{57615C24-9D0C-DA39-7071-0BDE40C3E2CF}" dt="2026-06-20T15:36:39.154" v="44" actId="1076"/>
          <ac:spMkLst>
            <pc:docMk/>
            <pc:sldMk cId="0" sldId="256"/>
            <ac:spMk id="3" creationId="{00000000-0000-0000-0000-000000000000}"/>
          </ac:spMkLst>
        </pc:spChg>
        <pc:spChg chg="mod">
          <ac:chgData name="Abdullah Ismail Nana (2526419)" userId="S::2526419@student.uwtsd.ac.uk::063d764d-f059-4d2b-85c1-b7d8dce80547" providerId="AD" clId="Web-{57615C24-9D0C-DA39-7071-0BDE40C3E2CF}" dt="2026-06-20T15:38:25.595" v="144" actId="14100"/>
          <ac:spMkLst>
            <pc:docMk/>
            <pc:sldMk cId="0" sldId="256"/>
            <ac:spMk id="4" creationId="{00000000-0000-0000-0000-000000000000}"/>
          </ac:spMkLst>
        </pc:spChg>
      </pc:sldChg>
      <pc:sldChg chg="add">
        <pc:chgData name="Abdullah Ismail Nana (2526419)" userId="S::2526419@student.uwtsd.ac.uk::063d764d-f059-4d2b-85c1-b7d8dce80547" providerId="AD" clId="Web-{57615C24-9D0C-DA39-7071-0BDE40C3E2CF}" dt="2026-06-20T15:31:23.848" v="34"/>
        <pc:sldMkLst>
          <pc:docMk/>
          <pc:sldMk cId="0" sldId="259"/>
        </pc:sldMkLst>
      </pc:sldChg>
      <pc:sldChg chg="modSp">
        <pc:chgData name="Abdullah Ismail Nana (2526419)" userId="S::2526419@student.uwtsd.ac.uk::063d764d-f059-4d2b-85c1-b7d8dce80547" providerId="AD" clId="Web-{57615C24-9D0C-DA39-7071-0BDE40C3E2CF}" dt="2026-06-20T15:35:27.230" v="43" actId="1076"/>
        <pc:sldMkLst>
          <pc:docMk/>
          <pc:sldMk cId="0" sldId="265"/>
        </pc:sldMkLst>
        <pc:spChg chg="mod">
          <ac:chgData name="Abdullah Ismail Nana (2526419)" userId="S::2526419@student.uwtsd.ac.uk::063d764d-f059-4d2b-85c1-b7d8dce80547" providerId="AD" clId="Web-{57615C24-9D0C-DA39-7071-0BDE40C3E2CF}" dt="2026-06-20T15:35:27.230" v="43" actId="1076"/>
          <ac:spMkLst>
            <pc:docMk/>
            <pc:sldMk cId="0" sldId="265"/>
            <ac:spMk id="2" creationId="{00000000-0000-0000-0000-000000000000}"/>
          </ac:spMkLst>
        </pc:spChg>
      </pc:sldChg>
      <pc:sldChg chg="addSp modSp new del">
        <pc:chgData name="Abdullah Ismail Nana (2526419)" userId="S::2526419@student.uwtsd.ac.uk::063d764d-f059-4d2b-85c1-b7d8dce80547" providerId="AD" clId="Web-{57615C24-9D0C-DA39-7071-0BDE40C3E2CF}" dt="2026-06-20T15:31:27.489" v="35"/>
        <pc:sldMkLst>
          <pc:docMk/>
          <pc:sldMk cId="502512132" sldId="273"/>
        </pc:sldMkLst>
        <pc:spChg chg="add mod">
          <ac:chgData name="Abdullah Ismail Nana (2526419)" userId="S::2526419@student.uwtsd.ac.uk::063d764d-f059-4d2b-85c1-b7d8dce80547" providerId="AD" clId="Web-{57615C24-9D0C-DA39-7071-0BDE40C3E2CF}" dt="2026-06-20T15:24:51.867" v="5" actId="1076"/>
          <ac:spMkLst>
            <pc:docMk/>
            <pc:sldMk cId="502512132" sldId="273"/>
            <ac:spMk id="2" creationId="{87513690-BFCA-7A82-4964-C7AF27E360E8}"/>
          </ac:spMkLst>
        </pc:spChg>
        <pc:spChg chg="add mod">
          <ac:chgData name="Abdullah Ismail Nana (2526419)" userId="S::2526419@student.uwtsd.ac.uk::063d764d-f059-4d2b-85c1-b7d8dce80547" providerId="AD" clId="Web-{57615C24-9D0C-DA39-7071-0BDE40C3E2CF}" dt="2026-06-20T15:26:02.573" v="12" actId="1076"/>
          <ac:spMkLst>
            <pc:docMk/>
            <pc:sldMk cId="502512132" sldId="273"/>
            <ac:spMk id="3" creationId="{8BD1C144-B4CB-D551-7061-38A9E10808AE}"/>
          </ac:spMkLst>
        </pc:spChg>
        <pc:spChg chg="add mod">
          <ac:chgData name="Abdullah Ismail Nana (2526419)" userId="S::2526419@student.uwtsd.ac.uk::063d764d-f059-4d2b-85c1-b7d8dce80547" providerId="AD" clId="Web-{57615C24-9D0C-DA39-7071-0BDE40C3E2CF}" dt="2026-06-20T15:27:46.013" v="25" actId="20577"/>
          <ac:spMkLst>
            <pc:docMk/>
            <pc:sldMk cId="502512132" sldId="273"/>
            <ac:spMk id="4" creationId="{2059F1F9-F3DF-F0D5-FADF-404E98B45862}"/>
          </ac:spMkLst>
        </pc:spChg>
        <pc:spChg chg="add mod">
          <ac:chgData name="Abdullah Ismail Nana (2526419)" userId="S::2526419@student.uwtsd.ac.uk::063d764d-f059-4d2b-85c1-b7d8dce80547" providerId="AD" clId="Web-{57615C24-9D0C-DA39-7071-0BDE40C3E2CF}" dt="2026-06-20T15:28:08.920" v="33" actId="14100"/>
          <ac:spMkLst>
            <pc:docMk/>
            <pc:sldMk cId="502512132" sldId="273"/>
            <ac:spMk id="5" creationId="{2EBD8976-F1DF-9640-F739-4FE4A39A3546}"/>
          </ac:spMkLst>
        </pc:spChg>
      </pc:sldChg>
      <pc:sldChg chg="new del">
        <pc:chgData name="Abdullah Ismail Nana (2526419)" userId="S::2526419@student.uwtsd.ac.uk::063d764d-f059-4d2b-85c1-b7d8dce80547" providerId="AD" clId="Web-{57615C24-9D0C-DA39-7071-0BDE40C3E2CF}" dt="2026-06-20T15:34:09.915" v="38"/>
        <pc:sldMkLst>
          <pc:docMk/>
          <pc:sldMk cId="960405019" sldId="273"/>
        </pc:sldMkLst>
      </pc:sldChg>
      <pc:sldChg chg="delSp modSp add del">
        <pc:chgData name="Abdullah Ismail Nana (2526419)" userId="S::2526419@student.uwtsd.ac.uk::063d764d-f059-4d2b-85c1-b7d8dce80547" providerId="AD" clId="Web-{57615C24-9D0C-DA39-7071-0BDE40C3E2CF}" dt="2026-06-20T15:35:01.198" v="41"/>
        <pc:sldMkLst>
          <pc:docMk/>
          <pc:sldMk cId="260766729" sldId="274"/>
        </pc:sldMkLst>
        <pc:spChg chg="del">
          <ac:chgData name="Abdullah Ismail Nana (2526419)" userId="S::2526419@student.uwtsd.ac.uk::063d764d-f059-4d2b-85c1-b7d8dce80547" providerId="AD" clId="Web-{57615C24-9D0C-DA39-7071-0BDE40C3E2CF}" dt="2026-06-20T15:34:48.416" v="39"/>
          <ac:spMkLst>
            <pc:docMk/>
            <pc:sldMk cId="260766729" sldId="274"/>
            <ac:spMk id="5" creationId="{00000000-0000-0000-0000-000000000000}"/>
          </ac:spMkLst>
        </pc:spChg>
        <pc:spChg chg="mod">
          <ac:chgData name="Abdullah Ismail Nana (2526419)" userId="S::2526419@student.uwtsd.ac.uk::063d764d-f059-4d2b-85c1-b7d8dce80547" providerId="AD" clId="Web-{57615C24-9D0C-DA39-7071-0BDE40C3E2CF}" dt="2026-06-20T15:34:54.354" v="40" actId="20577"/>
          <ac:spMkLst>
            <pc:docMk/>
            <pc:sldMk cId="260766729" sldId="274"/>
            <ac:spMk id="8" creationId="{00000000-0000-0000-0000-000000000000}"/>
          </ac:spMkLst>
        </pc:spChg>
      </pc:sldChg>
      <pc:sldChg chg="new del">
        <pc:chgData name="Abdullah Ismail Nana (2526419)" userId="S::2526419@student.uwtsd.ac.uk::063d764d-f059-4d2b-85c1-b7d8dce80547" providerId="AD" clId="Web-{57615C24-9D0C-DA39-7071-0BDE40C3E2CF}" dt="2026-06-20T15:24:25.804" v="2"/>
        <pc:sldMkLst>
          <pc:docMk/>
          <pc:sldMk cId="968271086"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3258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East Kent Maternity Scandal is perhaps the greatest case of negligence when it comes to ensuring patient safety within the National Health Service (NHS). The independent inquiry found that there was negligence when 202 patients were examined. There were many problems related to the delivery of the maternity service.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case in East Kent is not an anomaly but is part of wider problems facing the NHS maternity care system. Indeed, such problems have been seen before, as witnessed in Shrewsbury &amp; Telford and also in Morecambe Bay. These problems continue to point to national problems associated with the governance of the organization.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NHS maternity services have faced some difficulties in their environment, which includes high demand, staff shortages, and increasing complexity in clinical cases. Even with established guidelines, issues regarding the safety of the service had not been dealt with for a long period of time. This was shown by the East Kent case study.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James Reason’s Swiss cheese model illustrates how an accident happens because of the simultaneous failure of several defence lines. In contrast to other models which concentrate on personal factors, the Swiss cheese model emphasizes the importance of systemic factors as causes for harm. It is used extensively in health care settings.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modified version of the Swiss Cheese model shows that the reasons for failure were present at different organisational levels of East Kent maternity services. Poorly enforced policies, poor governance, poor leadership, poor communication and poor practices in care provision led to potential risks that eventually became harmful outcomes for mothers and babies.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use of Swiss Cheese Model indicates how there were various system flaws that led to an accident as opposed to personal errors. Although there were national standards, the standards were not always adhered to. Poor governance, communication, and escalation systems meant that risks went unchallenged as they advanced through the system.</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number of policies have been established at a national level aimed at improving maternity safety and care in England. They include the Patient Safety Strategy of the National Health Service, Saving Babies' Lives Care Bundle, and the Maternity Transformation Programme. These strategies help create expectations on governance, accountability, patient safety, and service improvement.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Benchmarking involves comparing the performance of an organisation relative to recognized benchmarks. The investigation into East Kent Hospital showed considerable disparities between actual performance and benchmarked performance based on several indicators. Performance related to issues like </a:t>
            </a:r>
            <a:r>
              <a:rPr lang="en-IN" sz="1200" kern="1200" dirty="0" err="1">
                <a:solidFill>
                  <a:schemeClr val="tx1"/>
                </a:solidFill>
                <a:effectLst/>
                <a:latin typeface="+mn-lt"/>
                <a:ea typeface="+mn-ea"/>
                <a:cs typeface="+mn-cs"/>
              </a:rPr>
              <a:t>fetal</a:t>
            </a:r>
            <a:r>
              <a:rPr lang="en-IN" sz="1200" kern="1200" dirty="0">
                <a:solidFill>
                  <a:schemeClr val="tx1"/>
                </a:solidFill>
                <a:effectLst/>
                <a:latin typeface="+mn-lt"/>
                <a:ea typeface="+mn-ea"/>
                <a:cs typeface="+mn-cs"/>
              </a:rPr>
              <a:t> monitoring, reporting incidents, escalating incidents, and family involvement was found to be substandard.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Gap analysis refers to the identification of areas where there exist differences between ideal performance and actual delivery of service. Studies done in East Kent indicate that there exist gaps within the realms of governance, patient safety, organizational culture, and clinical practices. It is important to know these gaps so as to develop improvement interventions.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effects of the East Kent failures went further than just patients and their respective families. Significant accidents incurred costs, legal problems, bad publicity, and loss of public trust. In addition to this, the presence of organizational deficiencies indicated the need for good governance within health organizations.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make future improvements possible, a holistic approach to the development of leadership, work force planning, organisational learning and governance is critical. Hospitals need to improve their quality assurance processes, promote an environment that encourages reporting and ensure that all policies comply with the national standards. For sustainable improvement, continuous monitoring is key.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Component 2, the East Kent case will be studied in detail from a perspective of quality assurance and patient safety. It will involve a critical analysis of system failure based on the Swiss Cheese Model, identification of policy problems, identification of performance gaps, and provision of recommendations based on the literature.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East Kent case study shows that strong quality assurance systems play a vital role in health care. Various organisational issues led to unnecessary risks being taken, whilst problems in governance and poor policy implementation impacted patient safety negatively. Utilising the Swiss Cheese Model offers important insights into this system failure.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121212"/>
          </a:solidFill>
          <a:ln/>
        </p:spPr>
      </p:sp>
      <p:sp>
        <p:nvSpPr>
          <p:cNvPr id="3" name="Shape 1"/>
          <p:cNvSpPr/>
          <p:nvPr/>
        </p:nvSpPr>
        <p:spPr>
          <a:xfrm>
            <a:off x="0" y="0"/>
            <a:ext cx="9144000" cy="5143500"/>
          </a:xfrm>
          <a:prstGeom prst="rect">
            <a:avLst/>
          </a:prstGeom>
          <a:solidFill>
            <a:srgbClr val="1F1F1F"/>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assets.publishing.service.gov.uk/media/634fb083e90e0731a5423408/reading-the-signals-maternity-and-neonatal-services-in-east-kent_the-report-of-the-independent-investigation_print-ready.pdf" TargetMode="External"/><Relationship Id="rId13" Type="http://schemas.openxmlformats.org/officeDocument/2006/relationships/hyperlink" Target="https://thenhsalliance.org/resources/the-report-of-the-independent-investigation-on-maternity-and-neonatal-services-in-east-kent/" TargetMode="External"/><Relationship Id="rId3" Type="http://schemas.openxmlformats.org/officeDocument/2006/relationships/hyperlink" Target="https://www.babylifeline.org.uk/the-east-kent-report-in-summary" TargetMode="External"/><Relationship Id="rId7" Type="http://schemas.openxmlformats.org/officeDocument/2006/relationships/hyperlink" Target="https://www.healthcareimprovementscotland.scot/wp-content/uploads/2026/03/HIS-Maternity-care-standards-March-2026.pdf" TargetMode="External"/><Relationship Id="rId12" Type="http://schemas.openxmlformats.org/officeDocument/2006/relationships/hyperlink" Target="https://www.bmj.com/content/380/bmj.p752"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ekhuft.nhs.uk/about-us/maternity-report" TargetMode="External"/><Relationship Id="rId11" Type="http://schemas.openxmlformats.org/officeDocument/2006/relationships/hyperlink" Target="https://www.patientsafetylearning.org/blog/will-lessons-be-learned-an-analysis-of-the-systemic-failures-in-the-east-kent-maternity-report" TargetMode="External"/><Relationship Id="rId5" Type="http://schemas.openxmlformats.org/officeDocument/2006/relationships/hyperlink" Target="https://www.bmj.com/content/379/bmj.o2755.full" TargetMode="External"/><Relationship Id="rId10" Type="http://schemas.openxmlformats.org/officeDocument/2006/relationships/hyperlink" Target="https://www.england.nhs.uk/mat-transformation/maternal-and-neonatal-safety-collaborative/" TargetMode="External"/><Relationship Id="rId4" Type="http://schemas.openxmlformats.org/officeDocument/2006/relationships/hyperlink" Target="https://www.gov.uk/government/publications/maternity-and-neonatal-services-in-east-kent-report-government-response/government-response-to-reading-the-signals-maternity-and-neonatal-services-in-east-kent-the-report-of-the-independent-investigation" TargetMode="External"/><Relationship Id="rId9" Type="http://schemas.openxmlformats.org/officeDocument/2006/relationships/hyperlink" Target="https://www.england.nhs.uk/wp-content/uploads/2023/03/B1915-three-year-delivery-plan-for-maternity-and-neonatal-services-march-202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Text 0"/>
          <p:cNvSpPr/>
          <p:nvPr/>
        </p:nvSpPr>
        <p:spPr>
          <a:xfrm>
            <a:off x="685201" y="496374"/>
            <a:ext cx="4722763" cy="1851341"/>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An Analysis of Quality Assurance Failures in East Kent Maternity Services</a:t>
            </a:r>
            <a:endParaRPr lang="en-US" sz="2400" dirty="0"/>
          </a:p>
        </p:txBody>
      </p:sp>
      <p:sp>
        <p:nvSpPr>
          <p:cNvPr id="4" name="Text 1"/>
          <p:cNvSpPr/>
          <p:nvPr/>
        </p:nvSpPr>
        <p:spPr>
          <a:xfrm>
            <a:off x="436999" y="2276368"/>
            <a:ext cx="4722763" cy="2244851"/>
          </a:xfrm>
          <a:prstGeom prst="rect">
            <a:avLst/>
          </a:prstGeom>
          <a:noFill/>
          <a:ln/>
        </p:spPr>
        <p:txBody>
          <a:bodyPr wrap="square" lIns="0" tIns="0" rIns="0" bIns="0" rtlCol="0" anchor="t"/>
          <a:lstStyle/>
          <a:p>
            <a:r>
              <a:rPr lang="en-IN" sz="1600">
                <a:solidFill>
                  <a:schemeClr val="bg1"/>
                </a:solidFill>
              </a:rPr>
              <a:t>Student Name:  Abdullah Ismail Nana</a:t>
            </a:r>
            <a:endParaRPr lang="en-IN" sz="1600" dirty="0">
              <a:solidFill>
                <a:schemeClr val="bg1"/>
              </a:solidFill>
              <a:ea typeface="Calibri"/>
              <a:cs typeface="Calibri"/>
            </a:endParaRPr>
          </a:p>
          <a:p>
            <a:r>
              <a:rPr lang="en-IN" sz="1600">
                <a:solidFill>
                  <a:schemeClr val="bg1"/>
                </a:solidFill>
              </a:rPr>
              <a:t>Student ID: 2526419</a:t>
            </a:r>
            <a:endParaRPr lang="en-IN" sz="1600" dirty="0">
              <a:solidFill>
                <a:schemeClr val="bg1"/>
              </a:solidFill>
              <a:ea typeface="Calibri"/>
              <a:cs typeface="Calibri"/>
            </a:endParaRPr>
          </a:p>
          <a:p>
            <a:r>
              <a:rPr lang="en-IN" sz="1600" dirty="0">
                <a:solidFill>
                  <a:schemeClr val="bg1"/>
                </a:solidFill>
              </a:rPr>
              <a:t>Module: LCHS7006 Quality Assurance and Service Improvements</a:t>
            </a:r>
            <a:endParaRPr lang="en-IN" sz="1600" dirty="0">
              <a:solidFill>
                <a:schemeClr val="bg1"/>
              </a:solidFill>
              <a:ea typeface="Calibri"/>
              <a:cs typeface="Calibri"/>
            </a:endParaRPr>
          </a:p>
          <a:p>
            <a:r>
              <a:rPr lang="en-IN" sz="1600" dirty="0">
                <a:solidFill>
                  <a:schemeClr val="bg1"/>
                </a:solidFill>
              </a:rPr>
              <a:t>Lecturer: Dr Fahad Khan</a:t>
            </a:r>
            <a:endParaRPr lang="en-IN" sz="1600" dirty="0">
              <a:solidFill>
                <a:schemeClr val="bg1"/>
              </a:solidFill>
              <a:ea typeface="Calibri"/>
              <a:cs typeface="Calibri"/>
            </a:endParaRPr>
          </a:p>
          <a:p>
            <a:r>
              <a:rPr lang="en-IN" sz="1600" dirty="0">
                <a:solidFill>
                  <a:schemeClr val="bg1"/>
                </a:solidFill>
                <a:ea typeface="Calibri"/>
                <a:cs typeface="Calibri"/>
              </a:rPr>
              <a:t>Course Name: </a:t>
            </a:r>
            <a:r>
              <a:rPr lang="en-IN" sz="1600" dirty="0" err="1">
                <a:solidFill>
                  <a:schemeClr val="bg1"/>
                </a:solidFill>
                <a:ea typeface="Calibri"/>
                <a:cs typeface="Calibri"/>
              </a:rPr>
              <a:t>Msc</a:t>
            </a:r>
            <a:r>
              <a:rPr lang="en-IN" sz="1600" dirty="0">
                <a:solidFill>
                  <a:schemeClr val="bg1"/>
                </a:solidFill>
                <a:ea typeface="Calibri"/>
                <a:cs typeface="Calibri"/>
              </a:rPr>
              <a:t> in Public Health and Social Care in Practice</a:t>
            </a:r>
          </a:p>
          <a:p>
            <a:r>
              <a:rPr lang="en-IN" sz="1600">
                <a:solidFill>
                  <a:schemeClr val="bg1"/>
                </a:solidFill>
                <a:ea typeface="Calibri"/>
                <a:cs typeface="Calibri"/>
              </a:rPr>
              <a:t>Date: 22/06/2026</a:t>
            </a:r>
            <a:endParaRPr lang="en-IN" sz="1600" dirty="0">
              <a:solidFill>
                <a:schemeClr val="bg1"/>
              </a:solidFill>
              <a:ea typeface="Calibri"/>
              <a:cs typeface="Calibri"/>
            </a:endParaRPr>
          </a:p>
          <a:p>
            <a:pPr marL="0" indent="0" algn="l">
              <a:lnSpc>
                <a:spcPct val="133000"/>
              </a:lnSpc>
              <a:spcAft>
                <a:spcPts val="1050"/>
              </a:spcAft>
              <a:buNone/>
            </a:pPr>
            <a:endParaRPr lang="en-US" sz="1600" dirty="0">
              <a:solidFill>
                <a:schemeClr val="bg1"/>
              </a:solidFill>
              <a:ea typeface="Calibri"/>
              <a:cs typeface="Calibri"/>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980182" y="388144"/>
            <a:ext cx="2734568" cy="284634"/>
          </a:xfrm>
          <a:prstGeom prst="rect">
            <a:avLst/>
          </a:prstGeom>
          <a:noFill/>
          <a:ln/>
        </p:spPr>
        <p:txBody>
          <a:bodyPr wrap="none" lIns="0" tIns="0" rIns="0" bIns="0" rtlCol="0" anchor="t"/>
          <a:lstStyle/>
          <a:p>
            <a:pPr marL="0" indent="0" algn="l">
              <a:lnSpc>
                <a:spcPct val="104000"/>
              </a:lnSpc>
              <a:buNone/>
            </a:pPr>
            <a:r>
              <a:rPr lang="en-US" sz="1750" dirty="0">
                <a:solidFill>
                  <a:srgbClr val="FA95AF"/>
                </a:solidFill>
                <a:latin typeface="Anton" pitchFamily="34" charset="0"/>
                <a:ea typeface="Anton" pitchFamily="34" charset="-122"/>
                <a:cs typeface="Anton" pitchFamily="34" charset="-120"/>
              </a:rPr>
              <a:t>Contents</a:t>
            </a:r>
            <a:endParaRPr lang="en-US" sz="1750" dirty="0"/>
          </a:p>
        </p:txBody>
      </p:sp>
      <p:sp>
        <p:nvSpPr>
          <p:cNvPr id="48" name="TextBox 47">
            <a:extLst>
              <a:ext uri="{FF2B5EF4-FFF2-40B4-BE49-F238E27FC236}">
                <a16:creationId xmlns:a16="http://schemas.microsoft.com/office/drawing/2014/main" id="{DC520091-2AB5-B2C1-45D9-D816FE4E9178}"/>
              </a:ext>
            </a:extLst>
          </p:cNvPr>
          <p:cNvSpPr txBox="1"/>
          <p:nvPr/>
        </p:nvSpPr>
        <p:spPr>
          <a:xfrm>
            <a:off x="884767" y="755374"/>
            <a:ext cx="7599275" cy="3941848"/>
          </a:xfrm>
          <a:prstGeom prst="rect">
            <a:avLst/>
          </a:prstGeom>
          <a:noFill/>
        </p:spPr>
        <p:txBody>
          <a:bodyPr wrap="square" rtlCol="0">
            <a:spAutoFit/>
          </a:bodyPr>
          <a:lstStyle/>
          <a:p>
            <a:pPr marL="228600" indent="-228600">
              <a:lnSpc>
                <a:spcPct val="150000"/>
              </a:lnSpc>
              <a:buFont typeface="+mj-lt"/>
              <a:buAutoNum type="arabicPeriod"/>
            </a:pPr>
            <a:r>
              <a:rPr lang="en-US" sz="1200" dirty="0">
                <a:solidFill>
                  <a:schemeClr val="bg1"/>
                </a:solidFill>
                <a:latin typeface="Fira Sans" panose="020B0503050000020004" pitchFamily="34" charset="0"/>
              </a:rPr>
              <a:t>Background of the Case Study</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Why Did the System Fail?</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Key Statistics</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Swiss Cheese Model (Theoretical Framework)</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East Kent Swiss Cheese Model</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Application of the Swiss Cheese Model</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National Policies and Standards</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Benchmarking Analysis</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Gap Analysis</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System Implications</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Recommendations</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Proposed Structure for Component 2</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Summary</a:t>
            </a:r>
          </a:p>
          <a:p>
            <a:pPr marL="228600" indent="-228600">
              <a:lnSpc>
                <a:spcPct val="150000"/>
              </a:lnSpc>
              <a:buFont typeface="+mj-lt"/>
              <a:buAutoNum type="arabicPeriod"/>
            </a:pPr>
            <a:r>
              <a:rPr lang="en-US" sz="1200" dirty="0">
                <a:solidFill>
                  <a:schemeClr val="bg1"/>
                </a:solidFill>
                <a:latin typeface="Fira Sans" panose="020B0503050000020004" pitchFamily="34" charset="0"/>
              </a:rPr>
              <a:t>References  </a:t>
            </a:r>
            <a:endParaRPr lang="en-IN" sz="1200" dirty="0">
              <a:solidFill>
                <a:schemeClr val="bg1"/>
              </a:solidFill>
              <a:latin typeface="Fira Sans" panose="020B0503050000020004" pitchFamily="34" charset="0"/>
            </a:endParaRPr>
          </a:p>
        </p:txBody>
      </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1051768"/>
            <a:ext cx="4237881" cy="387548"/>
          </a:xfrm>
          <a:prstGeom prst="rect">
            <a:avLst/>
          </a:prstGeom>
          <a:noFill/>
          <a:ln/>
        </p:spPr>
        <p:txBody>
          <a:bodyPr wrap="none" lIns="0" tIns="0" rIns="0" bIns="0" rtlCol="0" anchor="t"/>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East Kent Case Study Overview</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1831" y="1687339"/>
            <a:ext cx="2648843" cy="1140172"/>
          </a:xfrm>
          <a:prstGeom prst="rect">
            <a:avLst/>
          </a:prstGeom>
        </p:spPr>
      </p:pic>
      <p:sp>
        <p:nvSpPr>
          <p:cNvPr id="4" name="Text 1"/>
          <p:cNvSpPr/>
          <p:nvPr/>
        </p:nvSpPr>
        <p:spPr>
          <a:xfrm>
            <a:off x="677242" y="182560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Period of Failures</a:t>
            </a:r>
            <a:endParaRPr lang="en-US" sz="1200" dirty="0"/>
          </a:p>
        </p:txBody>
      </p:sp>
      <p:sp>
        <p:nvSpPr>
          <p:cNvPr id="5" name="Text 2"/>
          <p:cNvSpPr/>
          <p:nvPr/>
        </p:nvSpPr>
        <p:spPr>
          <a:xfrm>
            <a:off x="677242" y="2093863"/>
            <a:ext cx="2315170"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East Kent maternity services experienced serious safety failures between 2009–2020 (Kirkup, 2022).</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40360" y="1687339"/>
            <a:ext cx="2648917" cy="1140172"/>
          </a:xfrm>
          <a:prstGeom prst="rect">
            <a:avLst/>
          </a:prstGeom>
        </p:spPr>
      </p:pic>
      <p:sp>
        <p:nvSpPr>
          <p:cNvPr id="7" name="Text 3"/>
          <p:cNvSpPr/>
          <p:nvPr/>
        </p:nvSpPr>
        <p:spPr>
          <a:xfrm>
            <a:off x="3435772" y="182560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Scale of Investigation</a:t>
            </a:r>
            <a:endParaRPr lang="en-US" sz="1200" dirty="0"/>
          </a:p>
        </p:txBody>
      </p:sp>
      <p:sp>
        <p:nvSpPr>
          <p:cNvPr id="8" name="Text 4"/>
          <p:cNvSpPr/>
          <p:nvPr/>
        </p:nvSpPr>
        <p:spPr>
          <a:xfrm>
            <a:off x="3435772" y="2093863"/>
            <a:ext cx="2315245"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Independent investigators reviewed 202 cases involving maternity care concerns (Kirkup, 2022).</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98964" y="1687339"/>
            <a:ext cx="2648843" cy="1140172"/>
          </a:xfrm>
          <a:prstGeom prst="rect">
            <a:avLst/>
          </a:prstGeom>
        </p:spPr>
      </p:pic>
      <p:sp>
        <p:nvSpPr>
          <p:cNvPr id="10" name="Text 5"/>
          <p:cNvSpPr/>
          <p:nvPr/>
        </p:nvSpPr>
        <p:spPr>
          <a:xfrm>
            <a:off x="6194375" y="182560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Avoidable Baby Deaths</a:t>
            </a:r>
            <a:endParaRPr lang="en-US" sz="1200" dirty="0"/>
          </a:p>
        </p:txBody>
      </p:sp>
      <p:sp>
        <p:nvSpPr>
          <p:cNvPr id="11" name="Text 6"/>
          <p:cNvSpPr/>
          <p:nvPr/>
        </p:nvSpPr>
        <p:spPr>
          <a:xfrm>
            <a:off x="6194375" y="2093863"/>
            <a:ext cx="2315170"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Twenty-four babies may have survived with improved clinical care (Kirkup, 2022).</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1831" y="2951485"/>
            <a:ext cx="2648843" cy="1140172"/>
          </a:xfrm>
          <a:prstGeom prst="rect">
            <a:avLst/>
          </a:prstGeom>
        </p:spPr>
      </p:pic>
      <p:sp>
        <p:nvSpPr>
          <p:cNvPr id="13" name="Text 7"/>
          <p:cNvSpPr/>
          <p:nvPr/>
        </p:nvSpPr>
        <p:spPr>
          <a:xfrm>
            <a:off x="677242"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Maternal Harm</a:t>
            </a:r>
            <a:endParaRPr lang="en-US" sz="1200" dirty="0"/>
          </a:p>
        </p:txBody>
      </p:sp>
      <p:sp>
        <p:nvSpPr>
          <p:cNvPr id="14" name="Text 8"/>
          <p:cNvSpPr/>
          <p:nvPr/>
        </p:nvSpPr>
        <p:spPr>
          <a:xfrm>
            <a:off x="677242" y="3358009"/>
            <a:ext cx="2315170"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Nine mothers experienced significant harm linked to service failures (Kirkup, 2022).</a:t>
            </a:r>
            <a:endParaRPr lang="en-US" sz="950"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40360" y="2951485"/>
            <a:ext cx="2648917" cy="1140172"/>
          </a:xfrm>
          <a:prstGeom prst="rect">
            <a:avLst/>
          </a:prstGeom>
        </p:spPr>
      </p:pic>
      <p:sp>
        <p:nvSpPr>
          <p:cNvPr id="16" name="Text 9"/>
          <p:cNvSpPr/>
          <p:nvPr/>
        </p:nvSpPr>
        <p:spPr>
          <a:xfrm>
            <a:off x="3435772" y="3089746"/>
            <a:ext cx="1557040"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Governance Weaknesses</a:t>
            </a:r>
            <a:endParaRPr lang="en-US" sz="1200" dirty="0"/>
          </a:p>
        </p:txBody>
      </p:sp>
      <p:sp>
        <p:nvSpPr>
          <p:cNvPr id="17" name="Text 10"/>
          <p:cNvSpPr/>
          <p:nvPr/>
        </p:nvSpPr>
        <p:spPr>
          <a:xfrm>
            <a:off x="3435772" y="3358009"/>
            <a:ext cx="2315245"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The investigation exposed major governance and quality assurance weaknesses (Dixon-Woods, 2022).</a:t>
            </a:r>
            <a:endParaRPr lang="en-US" sz="950"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96119" y="911349"/>
            <a:ext cx="4370561" cy="387548"/>
          </a:xfrm>
          <a:prstGeom prst="rect">
            <a:avLst/>
          </a:prstGeom>
          <a:noFill/>
          <a:ln/>
        </p:spPr>
        <p:txBody>
          <a:bodyPr wrap="none" lIns="0" tIns="0" rIns="0" bIns="0" rtlCol="0" anchor="t"/>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East Kent as a National Problem</a:t>
            </a:r>
            <a:endParaRPr lang="en-US" sz="2400" dirty="0"/>
          </a:p>
        </p:txBody>
      </p:sp>
      <p:sp>
        <p:nvSpPr>
          <p:cNvPr id="3" name="Text 1"/>
          <p:cNvSpPr/>
          <p:nvPr/>
        </p:nvSpPr>
        <p:spPr>
          <a:xfrm>
            <a:off x="489550" y="1546920"/>
            <a:ext cx="8608963"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East Kent does not stand alone — it reflects a pattern of systemic failure across NHS maternity services.</a:t>
            </a:r>
            <a:endParaRPr lang="en-US" sz="950" dirty="0"/>
          </a:p>
        </p:txBody>
      </p:sp>
      <p:sp>
        <p:nvSpPr>
          <p:cNvPr id="4" name="Shape 2"/>
          <p:cNvSpPr/>
          <p:nvPr/>
        </p:nvSpPr>
        <p:spPr>
          <a:xfrm>
            <a:off x="496119" y="1884908"/>
            <a:ext cx="2634555" cy="1310060"/>
          </a:xfrm>
          <a:prstGeom prst="roundRect">
            <a:avLst>
              <a:gd name="adj" fmla="val 1420"/>
            </a:avLst>
          </a:prstGeom>
          <a:solidFill>
            <a:srgbClr val="3E3E3E"/>
          </a:solidFill>
          <a:ln/>
        </p:spPr>
      </p:sp>
      <p:sp>
        <p:nvSpPr>
          <p:cNvPr id="5" name="Text 3"/>
          <p:cNvSpPr/>
          <p:nvPr/>
        </p:nvSpPr>
        <p:spPr>
          <a:xfrm>
            <a:off x="620092" y="200888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Wider NHS Concerns</a:t>
            </a:r>
            <a:endParaRPr lang="en-US" sz="1200" dirty="0"/>
          </a:p>
        </p:txBody>
      </p:sp>
      <p:sp>
        <p:nvSpPr>
          <p:cNvPr id="6" name="Text 4"/>
          <p:cNvSpPr/>
          <p:nvPr/>
        </p:nvSpPr>
        <p:spPr>
          <a:xfrm>
            <a:off x="620092" y="2277145"/>
            <a:ext cx="2386608"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East Kent reflects wider maternity safety concerns across NHS services (Rimmer, 2023).</a:t>
            </a:r>
            <a:endParaRPr lang="en-US" sz="950" dirty="0"/>
          </a:p>
        </p:txBody>
      </p:sp>
      <p:sp>
        <p:nvSpPr>
          <p:cNvPr id="7" name="Shape 5"/>
          <p:cNvSpPr/>
          <p:nvPr/>
        </p:nvSpPr>
        <p:spPr>
          <a:xfrm>
            <a:off x="3254648" y="1884908"/>
            <a:ext cx="2634630" cy="1310060"/>
          </a:xfrm>
          <a:prstGeom prst="roundRect">
            <a:avLst>
              <a:gd name="adj" fmla="val 1420"/>
            </a:avLst>
          </a:prstGeom>
          <a:solidFill>
            <a:srgbClr val="3E3E3E"/>
          </a:solidFill>
          <a:ln/>
        </p:spPr>
      </p:sp>
      <p:sp>
        <p:nvSpPr>
          <p:cNvPr id="8" name="Text 6"/>
          <p:cNvSpPr/>
          <p:nvPr/>
        </p:nvSpPr>
        <p:spPr>
          <a:xfrm>
            <a:off x="3378622" y="200888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Similar Failures</a:t>
            </a:r>
            <a:endParaRPr lang="en-US" sz="1200" dirty="0"/>
          </a:p>
        </p:txBody>
      </p:sp>
      <p:sp>
        <p:nvSpPr>
          <p:cNvPr id="9" name="Text 7"/>
          <p:cNvSpPr/>
          <p:nvPr/>
        </p:nvSpPr>
        <p:spPr>
          <a:xfrm>
            <a:off x="3378622" y="2277145"/>
            <a:ext cx="238668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Similar failures occurred in Shrewsbury, Telford and Morecambe Bay services (DHSC, 2023).</a:t>
            </a:r>
            <a:endParaRPr lang="en-US" sz="950" dirty="0"/>
          </a:p>
        </p:txBody>
      </p:sp>
      <p:sp>
        <p:nvSpPr>
          <p:cNvPr id="10" name="Shape 8"/>
          <p:cNvSpPr/>
          <p:nvPr/>
        </p:nvSpPr>
        <p:spPr>
          <a:xfrm>
            <a:off x="6013252" y="1884908"/>
            <a:ext cx="2634555" cy="1310060"/>
          </a:xfrm>
          <a:prstGeom prst="roundRect">
            <a:avLst>
              <a:gd name="adj" fmla="val 1420"/>
            </a:avLst>
          </a:prstGeom>
          <a:solidFill>
            <a:srgbClr val="3E3E3E"/>
          </a:solidFill>
          <a:ln/>
        </p:spPr>
      </p:sp>
      <p:sp>
        <p:nvSpPr>
          <p:cNvPr id="11" name="Text 9"/>
          <p:cNvSpPr/>
          <p:nvPr/>
        </p:nvSpPr>
        <p:spPr>
          <a:xfrm>
            <a:off x="6137225" y="200888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Recurring Weaknesses</a:t>
            </a:r>
            <a:endParaRPr lang="en-US" sz="1200" dirty="0"/>
          </a:p>
        </p:txBody>
      </p:sp>
      <p:sp>
        <p:nvSpPr>
          <p:cNvPr id="12" name="Text 10"/>
          <p:cNvSpPr/>
          <p:nvPr/>
        </p:nvSpPr>
        <p:spPr>
          <a:xfrm>
            <a:off x="6137225" y="2277145"/>
            <a:ext cx="2386608"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National reviews identified recurring governance and patient safety weaknesses (Patient Safety Learning, 2022).</a:t>
            </a:r>
            <a:endParaRPr lang="en-US" sz="950" dirty="0"/>
          </a:p>
        </p:txBody>
      </p:sp>
      <p:sp>
        <p:nvSpPr>
          <p:cNvPr id="13" name="Shape 11"/>
          <p:cNvSpPr/>
          <p:nvPr/>
        </p:nvSpPr>
        <p:spPr>
          <a:xfrm>
            <a:off x="496119" y="3318942"/>
            <a:ext cx="4013820" cy="913135"/>
          </a:xfrm>
          <a:prstGeom prst="roundRect">
            <a:avLst>
              <a:gd name="adj" fmla="val 2038"/>
            </a:avLst>
          </a:prstGeom>
          <a:solidFill>
            <a:srgbClr val="3E3E3E"/>
          </a:solidFill>
          <a:ln/>
        </p:spPr>
      </p:sp>
      <p:sp>
        <p:nvSpPr>
          <p:cNvPr id="14" name="Text 12"/>
          <p:cNvSpPr/>
          <p:nvPr/>
        </p:nvSpPr>
        <p:spPr>
          <a:xfrm>
            <a:off x="620092" y="344291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Systemic Challenges</a:t>
            </a:r>
            <a:endParaRPr lang="en-US" sz="1200" dirty="0"/>
          </a:p>
        </p:txBody>
      </p:sp>
      <p:sp>
        <p:nvSpPr>
          <p:cNvPr id="15" name="Text 13"/>
          <p:cNvSpPr/>
          <p:nvPr/>
        </p:nvSpPr>
        <p:spPr>
          <a:xfrm>
            <a:off x="620092" y="3711178"/>
            <a:ext cx="37658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Repeated incidents demonstrate systemic challenges within NHS maternity care (Dixon-Woods, 2022).</a:t>
            </a:r>
            <a:endParaRPr lang="en-US" sz="950" dirty="0"/>
          </a:p>
        </p:txBody>
      </p:sp>
      <p:sp>
        <p:nvSpPr>
          <p:cNvPr id="16" name="Shape 14"/>
          <p:cNvSpPr/>
          <p:nvPr/>
        </p:nvSpPr>
        <p:spPr>
          <a:xfrm>
            <a:off x="4633913" y="3318942"/>
            <a:ext cx="4013895" cy="913135"/>
          </a:xfrm>
          <a:prstGeom prst="roundRect">
            <a:avLst>
              <a:gd name="adj" fmla="val 2038"/>
            </a:avLst>
          </a:prstGeom>
          <a:solidFill>
            <a:srgbClr val="3E3E3E"/>
          </a:solidFill>
          <a:ln/>
        </p:spPr>
      </p:sp>
      <p:sp>
        <p:nvSpPr>
          <p:cNvPr id="17" name="Text 15"/>
          <p:cNvSpPr/>
          <p:nvPr/>
        </p:nvSpPr>
        <p:spPr>
          <a:xfrm>
            <a:off x="4757886" y="344291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National Priority</a:t>
            </a:r>
            <a:endParaRPr lang="en-US" sz="1200" dirty="0"/>
          </a:p>
        </p:txBody>
      </p:sp>
      <p:sp>
        <p:nvSpPr>
          <p:cNvPr id="18" name="Text 16"/>
          <p:cNvSpPr/>
          <p:nvPr/>
        </p:nvSpPr>
        <p:spPr>
          <a:xfrm>
            <a:off x="4757886" y="3711178"/>
            <a:ext cx="3765947"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Maternity safety improvement remains a national healthcare priority (NHS England, 2025).</a:t>
            </a:r>
            <a:endParaRPr lang="en-US" sz="950"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385F9F-829B-E710-77F9-967A6E0B08DC}"/>
              </a:ext>
            </a:extLst>
          </p:cNvPr>
          <p:cNvSpPr txBox="1"/>
          <p:nvPr/>
        </p:nvSpPr>
        <p:spPr>
          <a:xfrm>
            <a:off x="353833" y="520297"/>
            <a:ext cx="4572000" cy="400110"/>
          </a:xfrm>
          <a:prstGeom prst="rect">
            <a:avLst/>
          </a:prstGeom>
          <a:noFill/>
        </p:spPr>
        <p:txBody>
          <a:bodyPr wrap="square">
            <a:spAutoFit/>
          </a:bodyPr>
          <a:lstStyle/>
          <a:p>
            <a:r>
              <a:rPr lang="en-IN" sz="2000" b="1" dirty="0">
                <a:solidFill>
                  <a:srgbClr val="FF3399"/>
                </a:solidFill>
                <a:latin typeface="Anton" pitchFamily="2" charset="0"/>
              </a:rPr>
              <a:t>WHY DID THE SYSTEM FAIL?</a:t>
            </a:r>
          </a:p>
        </p:txBody>
      </p:sp>
      <p:graphicFrame>
        <p:nvGraphicFramePr>
          <p:cNvPr id="16" name="Table 15">
            <a:extLst>
              <a:ext uri="{FF2B5EF4-FFF2-40B4-BE49-F238E27FC236}">
                <a16:creationId xmlns:a16="http://schemas.microsoft.com/office/drawing/2014/main" id="{13C8C816-B1F7-81D1-6FD6-1D951A29FAD3}"/>
              </a:ext>
            </a:extLst>
          </p:cNvPr>
          <p:cNvGraphicFramePr>
            <a:graphicFrameLocks noGrp="1"/>
          </p:cNvGraphicFramePr>
          <p:nvPr>
            <p:extLst>
              <p:ext uri="{D42A27DB-BD31-4B8C-83A1-F6EECF244321}">
                <p14:modId xmlns:p14="http://schemas.microsoft.com/office/powerpoint/2010/main" val="2371625293"/>
              </p:ext>
            </p:extLst>
          </p:nvPr>
        </p:nvGraphicFramePr>
        <p:xfrm>
          <a:off x="1069699" y="1028533"/>
          <a:ext cx="7004602" cy="2303064"/>
        </p:xfrm>
        <a:graphic>
          <a:graphicData uri="http://schemas.openxmlformats.org/drawingml/2006/table">
            <a:tbl>
              <a:tblPr firstRow="1" firstCol="1" bandRow="1">
                <a:tableStyleId>{21E4AEA4-8DFA-4A89-87EB-49C32662AFE0}</a:tableStyleId>
              </a:tblPr>
              <a:tblGrid>
                <a:gridCol w="3464748">
                  <a:extLst>
                    <a:ext uri="{9D8B030D-6E8A-4147-A177-3AD203B41FA5}">
                      <a16:colId xmlns:a16="http://schemas.microsoft.com/office/drawing/2014/main" val="3169174527"/>
                    </a:ext>
                  </a:extLst>
                </a:gridCol>
                <a:gridCol w="3539854">
                  <a:extLst>
                    <a:ext uri="{9D8B030D-6E8A-4147-A177-3AD203B41FA5}">
                      <a16:colId xmlns:a16="http://schemas.microsoft.com/office/drawing/2014/main" val="1987069070"/>
                    </a:ext>
                  </a:extLst>
                </a:gridCol>
              </a:tblGrid>
              <a:tr h="383844">
                <a:tc>
                  <a:txBody>
                    <a:bodyPr/>
                    <a:lstStyle/>
                    <a:p>
                      <a:pPr algn="ctr">
                        <a:lnSpc>
                          <a:spcPct val="150000"/>
                        </a:lnSpc>
                        <a:spcAft>
                          <a:spcPts val="800"/>
                        </a:spcAft>
                        <a:buNone/>
                      </a:pPr>
                      <a:r>
                        <a:rPr lang="en-IN" sz="1200" kern="100" dirty="0">
                          <a:effectLst/>
                        </a:rPr>
                        <a:t>Root Cause</a:t>
                      </a:r>
                      <a:endParaRPr lang="en-IN" sz="1200" kern="1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buNone/>
                      </a:pPr>
                      <a:r>
                        <a:rPr lang="en-IN" sz="1200" kern="100">
                          <a:effectLst/>
                        </a:rPr>
                        <a:t>Impact on Service</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418959036"/>
                  </a:ext>
                </a:extLst>
              </a:tr>
              <a:tr h="383844">
                <a:tc>
                  <a:txBody>
                    <a:bodyPr/>
                    <a:lstStyle/>
                    <a:p>
                      <a:pPr algn="ctr">
                        <a:lnSpc>
                          <a:spcPct val="150000"/>
                        </a:lnSpc>
                        <a:spcAft>
                          <a:spcPts val="800"/>
                        </a:spcAft>
                        <a:buNone/>
                      </a:pPr>
                      <a:r>
                        <a:rPr lang="en-IN" sz="1200" kern="100" dirty="0">
                          <a:effectLst/>
                        </a:rPr>
                        <a:t>Weak Governance</a:t>
                      </a:r>
                      <a:endParaRPr lang="en-IN" sz="1200" kern="1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buNone/>
                      </a:pPr>
                      <a:r>
                        <a:rPr lang="en-IN" sz="1200" kern="100">
                          <a:effectLst/>
                        </a:rPr>
                        <a:t>Risks not identified or managed</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907314510"/>
                  </a:ext>
                </a:extLst>
              </a:tr>
              <a:tr h="383844">
                <a:tc>
                  <a:txBody>
                    <a:bodyPr/>
                    <a:lstStyle/>
                    <a:p>
                      <a:pPr algn="ctr">
                        <a:lnSpc>
                          <a:spcPct val="150000"/>
                        </a:lnSpc>
                        <a:spcAft>
                          <a:spcPts val="800"/>
                        </a:spcAft>
                        <a:buNone/>
                      </a:pPr>
                      <a:r>
                        <a:rPr lang="en-IN" sz="1200" kern="100">
                          <a:effectLst/>
                        </a:rPr>
                        <a:t>Poor Leadership</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buNone/>
                      </a:pPr>
                      <a:r>
                        <a:rPr lang="en-IN" sz="1200" kern="100" dirty="0">
                          <a:effectLst/>
                        </a:rPr>
                        <a:t>Reduced accountability</a:t>
                      </a:r>
                      <a:endParaRPr lang="en-IN" sz="1200" kern="1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997305420"/>
                  </a:ext>
                </a:extLst>
              </a:tr>
              <a:tr h="383844">
                <a:tc>
                  <a:txBody>
                    <a:bodyPr/>
                    <a:lstStyle/>
                    <a:p>
                      <a:pPr algn="ctr">
                        <a:lnSpc>
                          <a:spcPct val="150000"/>
                        </a:lnSpc>
                        <a:spcAft>
                          <a:spcPts val="800"/>
                        </a:spcAft>
                        <a:buNone/>
                      </a:pPr>
                      <a:r>
                        <a:rPr lang="en-IN" sz="1200" kern="100">
                          <a:effectLst/>
                        </a:rPr>
                        <a:t>Communication Failures</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buNone/>
                      </a:pPr>
                      <a:r>
                        <a:rPr lang="en-IN" sz="1200" kern="100" dirty="0">
                          <a:effectLst/>
                        </a:rPr>
                        <a:t>Delayed escalation of concerns</a:t>
                      </a:r>
                      <a:endParaRPr lang="en-IN" sz="1200" kern="1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4029002556"/>
                  </a:ext>
                </a:extLst>
              </a:tr>
              <a:tr h="383844">
                <a:tc>
                  <a:txBody>
                    <a:bodyPr/>
                    <a:lstStyle/>
                    <a:p>
                      <a:pPr algn="ctr">
                        <a:lnSpc>
                          <a:spcPct val="150000"/>
                        </a:lnSpc>
                        <a:spcAft>
                          <a:spcPts val="800"/>
                        </a:spcAft>
                        <a:buNone/>
                      </a:pPr>
                      <a:r>
                        <a:rPr lang="en-IN" sz="1200" kern="100">
                          <a:effectLst/>
                        </a:rPr>
                        <a:t>Defensive Culture</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buNone/>
                      </a:pPr>
                      <a:r>
                        <a:rPr lang="en-IN" sz="1200" kern="100" dirty="0">
                          <a:effectLst/>
                        </a:rPr>
                        <a:t>Organisational learning restricted</a:t>
                      </a:r>
                      <a:endParaRPr lang="en-IN" sz="1200" kern="1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642909214"/>
                  </a:ext>
                </a:extLst>
              </a:tr>
              <a:tr h="383844">
                <a:tc>
                  <a:txBody>
                    <a:bodyPr/>
                    <a:lstStyle/>
                    <a:p>
                      <a:pPr algn="ctr">
                        <a:lnSpc>
                          <a:spcPct val="150000"/>
                        </a:lnSpc>
                        <a:spcAft>
                          <a:spcPts val="800"/>
                        </a:spcAft>
                        <a:buNone/>
                      </a:pPr>
                      <a:r>
                        <a:rPr lang="en-IN" sz="1200" kern="100" dirty="0">
                          <a:effectLst/>
                        </a:rPr>
                        <a:t>Workforce Pressures</a:t>
                      </a:r>
                      <a:endParaRPr lang="en-IN" sz="1200" kern="1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800"/>
                        </a:spcAft>
                        <a:buNone/>
                      </a:pPr>
                      <a:r>
                        <a:rPr lang="en-IN" sz="1200" kern="100" dirty="0">
                          <a:effectLst/>
                        </a:rPr>
                        <a:t>Reduced quality and safety of care</a:t>
                      </a:r>
                      <a:endParaRPr lang="en-IN" sz="1200" kern="1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4124225325"/>
                  </a:ext>
                </a:extLst>
              </a:tr>
            </a:tbl>
          </a:graphicData>
        </a:graphic>
      </p:graphicFrame>
      <p:sp>
        <p:nvSpPr>
          <p:cNvPr id="17" name="TextBox 16">
            <a:extLst>
              <a:ext uri="{FF2B5EF4-FFF2-40B4-BE49-F238E27FC236}">
                <a16:creationId xmlns:a16="http://schemas.microsoft.com/office/drawing/2014/main" id="{62DF1CBD-7FFE-2C5B-091F-1484AFFF6C30}"/>
              </a:ext>
            </a:extLst>
          </p:cNvPr>
          <p:cNvSpPr txBox="1"/>
          <p:nvPr/>
        </p:nvSpPr>
        <p:spPr>
          <a:xfrm>
            <a:off x="1069699" y="3498574"/>
            <a:ext cx="7004602" cy="1059264"/>
          </a:xfrm>
          <a:prstGeom prst="rect">
            <a:avLst/>
          </a:prstGeom>
          <a:noFill/>
        </p:spPr>
        <p:txBody>
          <a:bodyPr wrap="square" rtlCol="0">
            <a:spAutoFit/>
          </a:bodyPr>
          <a:lstStyle/>
          <a:p>
            <a:pPr algn="ctr">
              <a:lnSpc>
                <a:spcPct val="150000"/>
              </a:lnSpc>
              <a:spcAft>
                <a:spcPts val="800"/>
              </a:spcAft>
              <a:buNone/>
            </a:pPr>
            <a:r>
              <a:rPr lang="en-IN" sz="900" b="1" kern="100" dirty="0">
                <a:solidFill>
                  <a:schemeClr val="bg1"/>
                </a:solidFill>
                <a:effectLst/>
                <a:latin typeface="Fira Sans" panose="020B0503050000020004" pitchFamily="34" charset="0"/>
                <a:ea typeface="Calibri" panose="020F0502020204030204" pitchFamily="34" charset="0"/>
              </a:rPr>
              <a:t>Key Message:</a:t>
            </a:r>
          </a:p>
          <a:p>
            <a:pPr algn="just">
              <a:lnSpc>
                <a:spcPct val="150000"/>
              </a:lnSpc>
              <a:spcAft>
                <a:spcPts val="800"/>
              </a:spcAft>
              <a:buNone/>
            </a:pPr>
            <a:r>
              <a:rPr lang="en-IN" sz="900" kern="100" dirty="0">
                <a:solidFill>
                  <a:schemeClr val="bg1"/>
                </a:solidFill>
                <a:effectLst/>
                <a:latin typeface="Fira Sans" panose="020B0503050000020004" pitchFamily="34" charset="0"/>
                <a:ea typeface="Calibri" panose="020F0502020204030204" pitchFamily="34" charset="0"/>
              </a:rPr>
              <a:t>The failures occurred because multiple organisational weaknesses existed simultaneously, allowing risks to pass through safety barriers and ultimately result in avoidable harm (Kirkup, 2022).</a:t>
            </a:r>
          </a:p>
          <a:p>
            <a:endParaRPr lang="en-IN" sz="900" dirty="0">
              <a:solidFill>
                <a:schemeClr val="bg1"/>
              </a:solidFill>
              <a:latin typeface="Fira Sans" panose="020B0503050000020004" pitchFamily="34" charset="0"/>
            </a:endParaRPr>
          </a:p>
        </p:txBody>
      </p:sp>
    </p:spTree>
    <p:extLst>
      <p:ext uri="{BB962C8B-B14F-4D97-AF65-F5344CB8AC3E}">
        <p14:creationId xmlns:p14="http://schemas.microsoft.com/office/powerpoint/2010/main" val="8650364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Text 0"/>
          <p:cNvSpPr/>
          <p:nvPr/>
        </p:nvSpPr>
        <p:spPr>
          <a:xfrm>
            <a:off x="496119" y="402729"/>
            <a:ext cx="5014168" cy="387548"/>
          </a:xfrm>
          <a:prstGeom prst="rect">
            <a:avLst/>
          </a:prstGeom>
          <a:noFill/>
          <a:ln/>
        </p:spPr>
        <p:txBody>
          <a:bodyPr wrap="none" lIns="0" tIns="0" rIns="0" bIns="0" rtlCol="0" anchor="t"/>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Key Statistics</a:t>
            </a:r>
            <a:endParaRPr lang="en-US" sz="2400" dirty="0"/>
          </a:p>
        </p:txBody>
      </p:sp>
      <p:sp>
        <p:nvSpPr>
          <p:cNvPr id="4" name="Text 1"/>
          <p:cNvSpPr/>
          <p:nvPr/>
        </p:nvSpPr>
        <p:spPr>
          <a:xfrm>
            <a:off x="496119" y="1038299"/>
            <a:ext cx="2283842" cy="409352"/>
          </a:xfrm>
          <a:prstGeom prst="rect">
            <a:avLst/>
          </a:prstGeom>
          <a:noFill/>
          <a:ln/>
        </p:spPr>
        <p:txBody>
          <a:bodyPr wrap="none" lIns="0" tIns="0" rIns="0" bIns="0" rtlCol="0" anchor="t"/>
          <a:lstStyle/>
          <a:p>
            <a:pPr marL="0" indent="0" algn="ctr">
              <a:lnSpc>
                <a:spcPct val="83000"/>
              </a:lnSpc>
              <a:buNone/>
            </a:pPr>
            <a:r>
              <a:rPr lang="en-US" sz="3200" dirty="0">
                <a:solidFill>
                  <a:srgbClr val="E0D6DE"/>
                </a:solidFill>
                <a:latin typeface="Anton" pitchFamily="34" charset="0"/>
                <a:ea typeface="Anton" pitchFamily="34" charset="-122"/>
                <a:cs typeface="Anton" pitchFamily="34" charset="-120"/>
              </a:rPr>
              <a:t>202</a:t>
            </a:r>
            <a:endParaRPr lang="en-US" sz="3200" dirty="0"/>
          </a:p>
        </p:txBody>
      </p:sp>
      <p:sp>
        <p:nvSpPr>
          <p:cNvPr id="5" name="Text 2"/>
          <p:cNvSpPr/>
          <p:nvPr/>
        </p:nvSpPr>
        <p:spPr>
          <a:xfrm>
            <a:off x="862757" y="1602656"/>
            <a:ext cx="1550566" cy="193849"/>
          </a:xfrm>
          <a:prstGeom prst="rect">
            <a:avLst/>
          </a:prstGeom>
          <a:noFill/>
          <a:ln/>
        </p:spPr>
        <p:txBody>
          <a:bodyPr wrap="none" lIns="0" tIns="0" rIns="0" bIns="0" rtlCol="0" anchor="t"/>
          <a:lstStyle/>
          <a:p>
            <a:pPr marL="0" indent="0" algn="ctr">
              <a:lnSpc>
                <a:spcPct val="104000"/>
              </a:lnSpc>
              <a:buNone/>
            </a:pPr>
            <a:r>
              <a:rPr lang="en-US" sz="1200" dirty="0">
                <a:solidFill>
                  <a:srgbClr val="E0D6DE"/>
                </a:solidFill>
                <a:latin typeface="Anton" pitchFamily="34" charset="0"/>
                <a:ea typeface="Anton" pitchFamily="34" charset="-122"/>
                <a:cs typeface="Anton" pitchFamily="34" charset="-120"/>
              </a:rPr>
              <a:t>Cases Reviewed</a:t>
            </a:r>
            <a:endParaRPr lang="en-US" sz="1200" dirty="0"/>
          </a:p>
        </p:txBody>
      </p:sp>
      <p:sp>
        <p:nvSpPr>
          <p:cNvPr id="6" name="Text 3"/>
          <p:cNvSpPr/>
          <p:nvPr/>
        </p:nvSpPr>
        <p:spPr>
          <a:xfrm>
            <a:off x="496119" y="1870918"/>
            <a:ext cx="2283842" cy="396925"/>
          </a:xfrm>
          <a:prstGeom prst="rect">
            <a:avLst/>
          </a:prstGeom>
          <a:noFill/>
          <a:ln/>
        </p:spPr>
        <p:txBody>
          <a:bodyPr wrap="square" lIns="0" tIns="0" rIns="0" bIns="0" rtlCol="0" anchor="t">
            <a:normAutofit/>
          </a:bodyPr>
          <a:lstStyle/>
          <a:p>
            <a:pPr marL="0" indent="0" algn="ctr">
              <a:lnSpc>
                <a:spcPct val="133000"/>
              </a:lnSpc>
              <a:buNone/>
            </a:pPr>
            <a:r>
              <a:rPr lang="en-US" sz="950" dirty="0">
                <a:solidFill>
                  <a:srgbClr val="E0D6DE"/>
                </a:solidFill>
                <a:latin typeface="Fira Sans" pitchFamily="34" charset="0"/>
                <a:ea typeface="Fira Sans" pitchFamily="34" charset="-122"/>
                <a:cs typeface="Fira Sans" pitchFamily="34" charset="-120"/>
              </a:rPr>
              <a:t>Maternity cases examined over eleven years (Kirkup, 2022).</a:t>
            </a:r>
            <a:endParaRPr lang="en-US" sz="950" dirty="0"/>
          </a:p>
        </p:txBody>
      </p:sp>
      <p:sp>
        <p:nvSpPr>
          <p:cNvPr id="7" name="Text 4"/>
          <p:cNvSpPr/>
          <p:nvPr/>
        </p:nvSpPr>
        <p:spPr>
          <a:xfrm>
            <a:off x="2934965" y="1038299"/>
            <a:ext cx="2283916" cy="409352"/>
          </a:xfrm>
          <a:prstGeom prst="rect">
            <a:avLst/>
          </a:prstGeom>
          <a:noFill/>
          <a:ln/>
        </p:spPr>
        <p:txBody>
          <a:bodyPr wrap="none" lIns="0" tIns="0" rIns="0" bIns="0" rtlCol="0" anchor="t"/>
          <a:lstStyle/>
          <a:p>
            <a:pPr marL="0" indent="0" algn="ctr">
              <a:lnSpc>
                <a:spcPct val="83000"/>
              </a:lnSpc>
              <a:buNone/>
            </a:pPr>
            <a:r>
              <a:rPr lang="en-US" sz="3200" dirty="0">
                <a:solidFill>
                  <a:srgbClr val="E0D6DE"/>
                </a:solidFill>
                <a:latin typeface="Anton" pitchFamily="34" charset="0"/>
                <a:ea typeface="Anton" pitchFamily="34" charset="-122"/>
                <a:cs typeface="Anton" pitchFamily="34" charset="-120"/>
              </a:rPr>
              <a:t>24</a:t>
            </a:r>
            <a:endParaRPr lang="en-US" sz="3200" dirty="0"/>
          </a:p>
        </p:txBody>
      </p:sp>
      <p:sp>
        <p:nvSpPr>
          <p:cNvPr id="8" name="Text 5"/>
          <p:cNvSpPr/>
          <p:nvPr/>
        </p:nvSpPr>
        <p:spPr>
          <a:xfrm>
            <a:off x="3301603" y="1602656"/>
            <a:ext cx="1550566" cy="193849"/>
          </a:xfrm>
          <a:prstGeom prst="rect">
            <a:avLst/>
          </a:prstGeom>
          <a:noFill/>
          <a:ln/>
        </p:spPr>
        <p:txBody>
          <a:bodyPr wrap="none" lIns="0" tIns="0" rIns="0" bIns="0" rtlCol="0" anchor="t"/>
          <a:lstStyle/>
          <a:p>
            <a:pPr marL="0" indent="0" algn="ctr">
              <a:lnSpc>
                <a:spcPct val="104000"/>
              </a:lnSpc>
              <a:buNone/>
            </a:pPr>
            <a:r>
              <a:rPr lang="en-US" sz="1200" dirty="0">
                <a:solidFill>
                  <a:srgbClr val="E0D6DE"/>
                </a:solidFill>
                <a:latin typeface="Anton" pitchFamily="34" charset="0"/>
                <a:ea typeface="Anton" pitchFamily="34" charset="-122"/>
                <a:cs typeface="Anton" pitchFamily="34" charset="-120"/>
              </a:rPr>
              <a:t>Avoidable Deaths</a:t>
            </a:r>
            <a:endParaRPr lang="en-US" sz="1200" dirty="0"/>
          </a:p>
        </p:txBody>
      </p:sp>
      <p:sp>
        <p:nvSpPr>
          <p:cNvPr id="9" name="Text 6"/>
          <p:cNvSpPr/>
          <p:nvPr/>
        </p:nvSpPr>
        <p:spPr>
          <a:xfrm>
            <a:off x="2934965" y="1870918"/>
            <a:ext cx="2283916" cy="396925"/>
          </a:xfrm>
          <a:prstGeom prst="rect">
            <a:avLst/>
          </a:prstGeom>
          <a:noFill/>
          <a:ln/>
        </p:spPr>
        <p:txBody>
          <a:bodyPr wrap="square" lIns="0" tIns="0" rIns="0" bIns="0" rtlCol="0" anchor="t">
            <a:normAutofit/>
          </a:bodyPr>
          <a:lstStyle/>
          <a:p>
            <a:pPr marL="0" indent="0" algn="ctr">
              <a:lnSpc>
                <a:spcPct val="133000"/>
              </a:lnSpc>
              <a:buNone/>
            </a:pPr>
            <a:r>
              <a:rPr lang="en-US" sz="950" dirty="0">
                <a:solidFill>
                  <a:srgbClr val="E0D6DE"/>
                </a:solidFill>
                <a:latin typeface="Fira Sans" pitchFamily="34" charset="0"/>
                <a:ea typeface="Fira Sans" pitchFamily="34" charset="-122"/>
                <a:cs typeface="Fira Sans" pitchFamily="34" charset="-120"/>
              </a:rPr>
              <a:t>Potentially avoidable baby deaths identified during review (Kirkup, 2022).</a:t>
            </a:r>
            <a:endParaRPr lang="en-US" sz="950" dirty="0"/>
          </a:p>
        </p:txBody>
      </p:sp>
      <p:sp>
        <p:nvSpPr>
          <p:cNvPr id="10" name="Text 7"/>
          <p:cNvSpPr/>
          <p:nvPr/>
        </p:nvSpPr>
        <p:spPr>
          <a:xfrm>
            <a:off x="1715542" y="2577852"/>
            <a:ext cx="2283842" cy="409352"/>
          </a:xfrm>
          <a:prstGeom prst="rect">
            <a:avLst/>
          </a:prstGeom>
          <a:noFill/>
          <a:ln/>
        </p:spPr>
        <p:txBody>
          <a:bodyPr wrap="none" lIns="0" tIns="0" rIns="0" bIns="0" rtlCol="0" anchor="t"/>
          <a:lstStyle/>
          <a:p>
            <a:pPr marL="0" indent="0" algn="ctr">
              <a:lnSpc>
                <a:spcPct val="83000"/>
              </a:lnSpc>
              <a:buNone/>
            </a:pPr>
            <a:r>
              <a:rPr lang="en-US" sz="3200" dirty="0">
                <a:solidFill>
                  <a:srgbClr val="E0D6DE"/>
                </a:solidFill>
                <a:latin typeface="Anton" pitchFamily="34" charset="0"/>
                <a:ea typeface="Anton" pitchFamily="34" charset="-122"/>
                <a:cs typeface="Anton" pitchFamily="34" charset="-120"/>
              </a:rPr>
              <a:t>11</a:t>
            </a:r>
            <a:endParaRPr lang="en-US" sz="3200" dirty="0"/>
          </a:p>
        </p:txBody>
      </p:sp>
      <p:sp>
        <p:nvSpPr>
          <p:cNvPr id="11" name="Text 8"/>
          <p:cNvSpPr/>
          <p:nvPr/>
        </p:nvSpPr>
        <p:spPr>
          <a:xfrm>
            <a:off x="2082180" y="3142208"/>
            <a:ext cx="1550566" cy="193849"/>
          </a:xfrm>
          <a:prstGeom prst="rect">
            <a:avLst/>
          </a:prstGeom>
          <a:noFill/>
          <a:ln/>
        </p:spPr>
        <p:txBody>
          <a:bodyPr wrap="none" lIns="0" tIns="0" rIns="0" bIns="0" rtlCol="0" anchor="t"/>
          <a:lstStyle/>
          <a:p>
            <a:pPr marL="0" indent="0" algn="ctr">
              <a:lnSpc>
                <a:spcPct val="104000"/>
              </a:lnSpc>
              <a:buNone/>
            </a:pPr>
            <a:r>
              <a:rPr lang="en-US" sz="1200" dirty="0">
                <a:solidFill>
                  <a:srgbClr val="E0D6DE"/>
                </a:solidFill>
                <a:latin typeface="Anton" pitchFamily="34" charset="0"/>
                <a:ea typeface="Anton" pitchFamily="34" charset="-122"/>
                <a:cs typeface="Anton" pitchFamily="34" charset="-120"/>
              </a:rPr>
              <a:t>Years of Failures</a:t>
            </a:r>
            <a:endParaRPr lang="en-US" sz="1200" dirty="0"/>
          </a:p>
        </p:txBody>
      </p:sp>
      <p:sp>
        <p:nvSpPr>
          <p:cNvPr id="12" name="Text 9"/>
          <p:cNvSpPr/>
          <p:nvPr/>
        </p:nvSpPr>
        <p:spPr>
          <a:xfrm>
            <a:off x="1715542" y="3410471"/>
            <a:ext cx="2283842" cy="595387"/>
          </a:xfrm>
          <a:prstGeom prst="rect">
            <a:avLst/>
          </a:prstGeom>
          <a:noFill/>
          <a:ln/>
        </p:spPr>
        <p:txBody>
          <a:bodyPr wrap="square" lIns="0" tIns="0" rIns="0" bIns="0" rtlCol="0" anchor="t">
            <a:normAutofit/>
          </a:bodyPr>
          <a:lstStyle/>
          <a:p>
            <a:pPr marL="0" indent="0" algn="ctr">
              <a:lnSpc>
                <a:spcPct val="133000"/>
              </a:lnSpc>
              <a:buNone/>
            </a:pPr>
            <a:r>
              <a:rPr lang="en-US" sz="950" dirty="0">
                <a:solidFill>
                  <a:srgbClr val="E0D6DE"/>
                </a:solidFill>
                <a:latin typeface="Fira Sans" pitchFamily="34" charset="0"/>
                <a:ea typeface="Fira Sans" pitchFamily="34" charset="-122"/>
                <a:cs typeface="Fira Sans" pitchFamily="34" charset="-120"/>
              </a:rPr>
              <a:t>Safety concerns persisted despite previous warnings and inspections (Kirkup, 2022).</a:t>
            </a:r>
            <a:endParaRPr lang="en-US" sz="950" dirty="0"/>
          </a:p>
        </p:txBody>
      </p:sp>
      <p:sp>
        <p:nvSpPr>
          <p:cNvPr id="13" name="Text 10"/>
          <p:cNvSpPr/>
          <p:nvPr/>
        </p:nvSpPr>
        <p:spPr>
          <a:xfrm>
            <a:off x="496119" y="4145384"/>
            <a:ext cx="4722763"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NHS maternity services face increasing demand and workforce pressures (NHS England, 2023). Staffing shortages affected clinical capacity and patient safety performance (Rimmer, 2023).</a:t>
            </a:r>
            <a:endParaRPr lang="en-US" sz="950" dirty="0"/>
          </a:p>
        </p:txBody>
      </p:sp>
    </p:spTree>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96119" y="1247403"/>
            <a:ext cx="3558332" cy="387548"/>
          </a:xfrm>
          <a:prstGeom prst="rect">
            <a:avLst/>
          </a:prstGeom>
          <a:noFill/>
          <a:ln/>
        </p:spPr>
        <p:txBody>
          <a:bodyPr wrap="none" lIns="0" tIns="0" rIns="0" bIns="0" rtlCol="0" anchor="t"/>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The Swiss Cheese Model</a:t>
            </a:r>
            <a:endParaRPr lang="en-US" sz="2400" dirty="0"/>
          </a:p>
        </p:txBody>
      </p:sp>
      <p:sp>
        <p:nvSpPr>
          <p:cNvPr id="3" name="Text 1"/>
          <p:cNvSpPr/>
          <p:nvPr/>
        </p:nvSpPr>
        <p:spPr>
          <a:xfrm>
            <a:off x="496119" y="1932608"/>
            <a:ext cx="3924598" cy="992312"/>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Developed by James Reason to explain organisational accidents (Reason, 1990). Healthcare systems contain multiple layers of safety protection. Each layer may contain weaknesses or safety gaps. Harm occurs when weaknesses align across defence layers. The model supports investigation of complex healthcare failures.</a:t>
            </a:r>
            <a:endParaRPr lang="en-US" sz="950" dirty="0"/>
          </a:p>
        </p:txBody>
      </p:sp>
      <p:sp>
        <p:nvSpPr>
          <p:cNvPr id="4" name="Shape 2"/>
          <p:cNvSpPr/>
          <p:nvPr/>
        </p:nvSpPr>
        <p:spPr>
          <a:xfrm>
            <a:off x="496119" y="3064446"/>
            <a:ext cx="3924598" cy="682079"/>
          </a:xfrm>
          <a:prstGeom prst="roundRect">
            <a:avLst>
              <a:gd name="adj" fmla="val 2728"/>
            </a:avLst>
          </a:prstGeom>
          <a:solidFill>
            <a:srgbClr val="022349"/>
          </a:solidFill>
          <a:ln/>
        </p:spPr>
      </p:sp>
      <p:pic>
        <p:nvPicPr>
          <p:cNvPr id="5" name="Image 0" descr="preencoded.png"/>
          <p:cNvPicPr>
            <a:picLocks noChangeAspect="1"/>
          </p:cNvPicPr>
          <p:nvPr/>
        </p:nvPicPr>
        <p:blipFill>
          <a:blip r:embed="rId3"/>
          <a:stretch>
            <a:fillRect/>
          </a:stretch>
        </p:blipFill>
        <p:spPr>
          <a:xfrm>
            <a:off x="620092" y="3248992"/>
            <a:ext cx="155004" cy="123974"/>
          </a:xfrm>
          <a:prstGeom prst="rect">
            <a:avLst/>
          </a:prstGeom>
        </p:spPr>
      </p:pic>
      <p:sp>
        <p:nvSpPr>
          <p:cNvPr id="6" name="Text 3"/>
          <p:cNvSpPr/>
          <p:nvPr/>
        </p:nvSpPr>
        <p:spPr>
          <a:xfrm>
            <a:off x="899071" y="3207023"/>
            <a:ext cx="33976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Fira Sans" pitchFamily="34" charset="0"/>
                <a:ea typeface="Fira Sans" pitchFamily="34" charset="-122"/>
                <a:cs typeface="Fira Sans" pitchFamily="34" charset="-120"/>
              </a:rPr>
              <a:t>Source: Reason, J. (1990) </a:t>
            </a:r>
            <a:r>
              <a:rPr lang="en-US" sz="950" i="1" dirty="0">
                <a:solidFill>
                  <a:srgbClr val="FFFFFF"/>
                </a:solidFill>
                <a:latin typeface="Fira Sans" pitchFamily="34" charset="0"/>
                <a:ea typeface="Fira Sans" pitchFamily="34" charset="-122"/>
                <a:cs typeface="Fira Sans" pitchFamily="34" charset="-120"/>
              </a:rPr>
              <a:t>Human Error</a:t>
            </a:r>
            <a:r>
              <a:rPr lang="en-US" sz="950" dirty="0">
                <a:solidFill>
                  <a:srgbClr val="FFFFFF"/>
                </a:solidFill>
                <a:latin typeface="Fira Sans" pitchFamily="34" charset="0"/>
                <a:ea typeface="Fira Sans" pitchFamily="34" charset="-122"/>
                <a:cs typeface="Fira Sans" pitchFamily="34" charset="-120"/>
              </a:rPr>
              <a:t>. Cambridge University Press.</a:t>
            </a:r>
            <a:endParaRPr lang="en-US" sz="950" dirty="0"/>
          </a:p>
        </p:txBody>
      </p:sp>
      <p:pic>
        <p:nvPicPr>
          <p:cNvPr id="7" name="Image 1" descr="preencoded.png"/>
          <p:cNvPicPr>
            <a:picLocks noChangeAspect="1"/>
          </p:cNvPicPr>
          <p:nvPr/>
        </p:nvPicPr>
        <p:blipFill>
          <a:blip r:embed="rId4"/>
          <a:stretch>
            <a:fillRect/>
          </a:stretch>
        </p:blipFill>
        <p:spPr>
          <a:xfrm>
            <a:off x="4728046" y="1960513"/>
            <a:ext cx="3924598" cy="1796058"/>
          </a:xfrm>
          <a:prstGeom prst="rect">
            <a:avLst/>
          </a:prstGeom>
        </p:spPr>
      </p:pic>
      <p:sp>
        <p:nvSpPr>
          <p:cNvPr id="8" name="Text 4"/>
          <p:cNvSpPr/>
          <p:nvPr/>
        </p:nvSpPr>
        <p:spPr>
          <a:xfrm>
            <a:off x="7602822" y="2188152"/>
            <a:ext cx="868154" cy="108519"/>
          </a:xfrm>
          <a:prstGeom prst="rect">
            <a:avLst/>
          </a:prstGeom>
          <a:noFill/>
          <a:ln/>
        </p:spPr>
        <p:txBody>
          <a:bodyPr wrap="none" lIns="0" tIns="0" rIns="0" bIns="0" rtlCol="0" anchor="t"/>
          <a:lstStyle/>
          <a:p>
            <a:pPr marL="0" indent="0" algn="l">
              <a:lnSpc>
                <a:spcPct val="104000"/>
              </a:lnSpc>
              <a:buNone/>
            </a:pPr>
            <a:r>
              <a:rPr lang="en-US" sz="650" dirty="0">
                <a:solidFill>
                  <a:srgbClr val="E0D6DE"/>
                </a:solidFill>
                <a:latin typeface="Anton" pitchFamily="34" charset="0"/>
                <a:ea typeface="Anton" pitchFamily="34" charset="-122"/>
                <a:cs typeface="Anton" pitchFamily="34" charset="-120"/>
              </a:rPr>
              <a:t>Active Failures</a:t>
            </a:r>
            <a:endParaRPr lang="en-US" sz="650" dirty="0"/>
          </a:p>
        </p:txBody>
      </p:sp>
      <p:sp>
        <p:nvSpPr>
          <p:cNvPr id="9" name="Text 5"/>
          <p:cNvSpPr/>
          <p:nvPr/>
        </p:nvSpPr>
        <p:spPr>
          <a:xfrm>
            <a:off x="7602822" y="2327539"/>
            <a:ext cx="956899" cy="173631"/>
          </a:xfrm>
          <a:prstGeom prst="rect">
            <a:avLst/>
          </a:prstGeom>
          <a:noFill/>
          <a:ln/>
        </p:spPr>
        <p:txBody>
          <a:bodyPr wrap="square" lIns="0" tIns="0" rIns="0" bIns="0" rtlCol="0" anchor="t">
            <a:normAutofit/>
          </a:bodyPr>
          <a:lstStyle/>
          <a:p>
            <a:pPr marL="0" indent="0" algn="l">
              <a:lnSpc>
                <a:spcPct val="104000"/>
              </a:lnSpc>
              <a:buNone/>
            </a:pPr>
            <a:r>
              <a:rPr lang="en-US" sz="500" dirty="0">
                <a:solidFill>
                  <a:srgbClr val="E0D6DE"/>
                </a:solidFill>
                <a:latin typeface="Fira Sans" pitchFamily="34" charset="0"/>
                <a:ea typeface="Fira Sans" pitchFamily="34" charset="-122"/>
                <a:cs typeface="Fira Sans" pitchFamily="34" charset="-120"/>
              </a:rPr>
              <a:t>Errors at the sharp end that reach patients</a:t>
            </a:r>
            <a:endParaRPr lang="en-US" sz="500" dirty="0"/>
          </a:p>
        </p:txBody>
      </p:sp>
      <p:sp>
        <p:nvSpPr>
          <p:cNvPr id="10" name="Text 6"/>
          <p:cNvSpPr/>
          <p:nvPr/>
        </p:nvSpPr>
        <p:spPr>
          <a:xfrm>
            <a:off x="4832447" y="2778497"/>
            <a:ext cx="868154" cy="108519"/>
          </a:xfrm>
          <a:prstGeom prst="rect">
            <a:avLst/>
          </a:prstGeom>
          <a:noFill/>
          <a:ln/>
        </p:spPr>
        <p:txBody>
          <a:bodyPr wrap="none" lIns="0" tIns="0" rIns="0" bIns="0" rtlCol="0" anchor="t"/>
          <a:lstStyle/>
          <a:p>
            <a:pPr marL="0" indent="0" algn="r">
              <a:lnSpc>
                <a:spcPct val="104000"/>
              </a:lnSpc>
              <a:buNone/>
            </a:pPr>
            <a:r>
              <a:rPr lang="en-US" sz="650" dirty="0">
                <a:solidFill>
                  <a:srgbClr val="E0D6DE"/>
                </a:solidFill>
                <a:latin typeface="Anton" pitchFamily="34" charset="0"/>
                <a:ea typeface="Anton" pitchFamily="34" charset="-122"/>
                <a:cs typeface="Anton" pitchFamily="34" charset="-120"/>
              </a:rPr>
              <a:t>Local Traps</a:t>
            </a:r>
            <a:endParaRPr lang="en-US" sz="650" dirty="0"/>
          </a:p>
        </p:txBody>
      </p:sp>
      <p:sp>
        <p:nvSpPr>
          <p:cNvPr id="11" name="Text 7"/>
          <p:cNvSpPr/>
          <p:nvPr/>
        </p:nvSpPr>
        <p:spPr>
          <a:xfrm>
            <a:off x="4820872" y="2917884"/>
            <a:ext cx="879729" cy="173631"/>
          </a:xfrm>
          <a:prstGeom prst="rect">
            <a:avLst/>
          </a:prstGeom>
          <a:noFill/>
          <a:ln/>
        </p:spPr>
        <p:txBody>
          <a:bodyPr wrap="square" lIns="0" tIns="0" rIns="0" bIns="0" rtlCol="0" anchor="t">
            <a:normAutofit/>
          </a:bodyPr>
          <a:lstStyle/>
          <a:p>
            <a:pPr marL="0" indent="0" algn="r">
              <a:lnSpc>
                <a:spcPct val="104000"/>
              </a:lnSpc>
              <a:buNone/>
            </a:pPr>
            <a:r>
              <a:rPr lang="en-US" sz="500" dirty="0">
                <a:solidFill>
                  <a:srgbClr val="E0D6DE"/>
                </a:solidFill>
                <a:latin typeface="Fira Sans" pitchFamily="34" charset="0"/>
                <a:ea typeface="Fira Sans" pitchFamily="34" charset="-122"/>
                <a:cs typeface="Fira Sans" pitchFamily="34" charset="-120"/>
              </a:rPr>
              <a:t>Workplace processes and team practices</a:t>
            </a:r>
            <a:endParaRPr lang="en-US" sz="500" dirty="0"/>
          </a:p>
        </p:txBody>
      </p:sp>
      <p:sp>
        <p:nvSpPr>
          <p:cNvPr id="12" name="Text 8"/>
          <p:cNvSpPr/>
          <p:nvPr/>
        </p:nvSpPr>
        <p:spPr>
          <a:xfrm>
            <a:off x="7602822" y="3083316"/>
            <a:ext cx="868154" cy="108519"/>
          </a:xfrm>
          <a:prstGeom prst="rect">
            <a:avLst/>
          </a:prstGeom>
          <a:noFill/>
          <a:ln/>
        </p:spPr>
        <p:txBody>
          <a:bodyPr wrap="none" lIns="0" tIns="0" rIns="0" bIns="0" rtlCol="0" anchor="t"/>
          <a:lstStyle/>
          <a:p>
            <a:pPr marL="0" indent="0" algn="l">
              <a:lnSpc>
                <a:spcPct val="104000"/>
              </a:lnSpc>
              <a:buNone/>
            </a:pPr>
            <a:r>
              <a:rPr lang="en-US" sz="650" dirty="0">
                <a:solidFill>
                  <a:srgbClr val="E0D6DE"/>
                </a:solidFill>
                <a:latin typeface="Anton" pitchFamily="34" charset="0"/>
                <a:ea typeface="Anton" pitchFamily="34" charset="-122"/>
                <a:cs typeface="Anton" pitchFamily="34" charset="-120"/>
              </a:rPr>
              <a:t>Latent Conditions</a:t>
            </a:r>
            <a:endParaRPr lang="en-US" sz="650" dirty="0"/>
          </a:p>
        </p:txBody>
      </p:sp>
      <p:sp>
        <p:nvSpPr>
          <p:cNvPr id="13" name="Text 9"/>
          <p:cNvSpPr/>
          <p:nvPr/>
        </p:nvSpPr>
        <p:spPr>
          <a:xfrm>
            <a:off x="7602822" y="3222702"/>
            <a:ext cx="956899" cy="173631"/>
          </a:xfrm>
          <a:prstGeom prst="rect">
            <a:avLst/>
          </a:prstGeom>
          <a:noFill/>
          <a:ln/>
        </p:spPr>
        <p:txBody>
          <a:bodyPr wrap="square" lIns="0" tIns="0" rIns="0" bIns="0" rtlCol="0" anchor="t">
            <a:normAutofit/>
          </a:bodyPr>
          <a:lstStyle/>
          <a:p>
            <a:pPr marL="0" indent="0" algn="l">
              <a:lnSpc>
                <a:spcPct val="104000"/>
              </a:lnSpc>
              <a:buNone/>
            </a:pPr>
            <a:r>
              <a:rPr lang="en-US" sz="500" dirty="0">
                <a:solidFill>
                  <a:srgbClr val="E0D6DE"/>
                </a:solidFill>
                <a:latin typeface="Fira Sans" pitchFamily="34" charset="0"/>
                <a:ea typeface="Fira Sans" pitchFamily="34" charset="-122"/>
                <a:cs typeface="Fira Sans" pitchFamily="34" charset="-120"/>
              </a:rPr>
              <a:t>Organisational failures and design flaws</a:t>
            </a:r>
            <a:endParaRPr lang="en-US" sz="500" dirty="0"/>
          </a:p>
        </p:txBody>
      </p:sp>
    </p:spTree>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1438721" y="392237"/>
            <a:ext cx="2864941" cy="248320"/>
          </a:xfrm>
          <a:prstGeom prst="rect">
            <a:avLst/>
          </a:prstGeom>
          <a:noFill/>
          <a:ln/>
        </p:spPr>
        <p:txBody>
          <a:bodyPr wrap="none" lIns="0" tIns="0" rIns="0" bIns="0" rtlCol="0" anchor="t"/>
          <a:lstStyle/>
          <a:p>
            <a:pPr marL="0" indent="0" algn="l">
              <a:lnSpc>
                <a:spcPct val="104000"/>
              </a:lnSpc>
              <a:buNone/>
            </a:pPr>
            <a:r>
              <a:rPr lang="en-US" sz="1550" dirty="0">
                <a:solidFill>
                  <a:srgbClr val="FA95AF"/>
                </a:solidFill>
                <a:latin typeface="Anton" pitchFamily="34" charset="0"/>
                <a:ea typeface="Anton" pitchFamily="34" charset="-122"/>
                <a:cs typeface="Anton" pitchFamily="34" charset="-120"/>
              </a:rPr>
              <a:t>East Kent Swiss Cheese Model</a:t>
            </a:r>
            <a:endParaRPr lang="en-US" sz="1550" dirty="0"/>
          </a:p>
        </p:txBody>
      </p:sp>
      <p:sp>
        <p:nvSpPr>
          <p:cNvPr id="3" name="Text 1"/>
          <p:cNvSpPr/>
          <p:nvPr/>
        </p:nvSpPr>
        <p:spPr>
          <a:xfrm>
            <a:off x="1438721" y="742355"/>
            <a:ext cx="6723757" cy="104254"/>
          </a:xfrm>
          <a:prstGeom prst="rect">
            <a:avLst/>
          </a:prstGeom>
          <a:noFill/>
          <a:ln/>
        </p:spPr>
        <p:txBody>
          <a:bodyPr wrap="none" lIns="0" tIns="0" rIns="0" bIns="0" rtlCol="0" anchor="t"/>
          <a:lstStyle/>
          <a:p>
            <a:pPr marL="0" indent="0" algn="l">
              <a:lnSpc>
                <a:spcPct val="109000"/>
              </a:lnSpc>
              <a:buNone/>
            </a:pPr>
            <a:r>
              <a:rPr lang="en-US" sz="600" dirty="0">
                <a:solidFill>
                  <a:srgbClr val="E0D6DE"/>
                </a:solidFill>
                <a:latin typeface="Fira Sans" pitchFamily="34" charset="0"/>
                <a:ea typeface="Fira Sans" pitchFamily="34" charset="-122"/>
                <a:cs typeface="Fira Sans" pitchFamily="34" charset="-120"/>
              </a:rPr>
              <a:t>Adapted from Kirkup (2022) — each layer of defence contained a critical weakness, allowing harm to pass through unchecked.</a:t>
            </a:r>
            <a:endParaRPr lang="en-US" sz="600" dirty="0"/>
          </a:p>
        </p:txBody>
      </p:sp>
      <p:pic>
        <p:nvPicPr>
          <p:cNvPr id="4" name="Image 0" descr="preencoded.png"/>
          <p:cNvPicPr>
            <a:picLocks noChangeAspect="1"/>
          </p:cNvPicPr>
          <p:nvPr/>
        </p:nvPicPr>
        <p:blipFill>
          <a:blip r:embed="rId3"/>
          <a:stretch>
            <a:fillRect/>
          </a:stretch>
        </p:blipFill>
        <p:spPr>
          <a:xfrm>
            <a:off x="1438721" y="903833"/>
            <a:ext cx="6266557" cy="3497610"/>
          </a:xfrm>
          <a:prstGeom prst="rect">
            <a:avLst/>
          </a:prstGeom>
        </p:spPr>
      </p:pic>
      <p:sp>
        <p:nvSpPr>
          <p:cNvPr id="5" name="Shape 2"/>
          <p:cNvSpPr/>
          <p:nvPr/>
        </p:nvSpPr>
        <p:spPr>
          <a:xfrm>
            <a:off x="1438721" y="4458667"/>
            <a:ext cx="6266557" cy="235372"/>
          </a:xfrm>
          <a:prstGeom prst="roundRect">
            <a:avLst>
              <a:gd name="adj" fmla="val 5064"/>
            </a:avLst>
          </a:prstGeom>
          <a:solidFill>
            <a:srgbClr val="450707"/>
          </a:solidFill>
          <a:ln/>
        </p:spPr>
      </p:sp>
      <p:pic>
        <p:nvPicPr>
          <p:cNvPr id="6" name="Image 1" descr="preencoded.png"/>
          <p:cNvPicPr>
            <a:picLocks noChangeAspect="1"/>
          </p:cNvPicPr>
          <p:nvPr/>
        </p:nvPicPr>
        <p:blipFill>
          <a:blip r:embed="rId4"/>
          <a:stretch>
            <a:fillRect/>
          </a:stretch>
        </p:blipFill>
        <p:spPr>
          <a:xfrm>
            <a:off x="1518121" y="4559796"/>
            <a:ext cx="99268" cy="79400"/>
          </a:xfrm>
          <a:prstGeom prst="rect">
            <a:avLst/>
          </a:prstGeom>
        </p:spPr>
      </p:pic>
      <p:sp>
        <p:nvSpPr>
          <p:cNvPr id="7" name="Text 3"/>
          <p:cNvSpPr/>
          <p:nvPr/>
        </p:nvSpPr>
        <p:spPr>
          <a:xfrm>
            <a:off x="1696789" y="4524226"/>
            <a:ext cx="6386289" cy="104254"/>
          </a:xfrm>
          <a:prstGeom prst="rect">
            <a:avLst/>
          </a:prstGeom>
          <a:noFill/>
          <a:ln/>
        </p:spPr>
        <p:txBody>
          <a:bodyPr wrap="none" lIns="0" tIns="0" rIns="0" bIns="0" rtlCol="0" anchor="t"/>
          <a:lstStyle/>
          <a:p>
            <a:pPr marL="0" indent="0" algn="l">
              <a:lnSpc>
                <a:spcPct val="109000"/>
              </a:lnSpc>
              <a:buNone/>
            </a:pPr>
            <a:r>
              <a:rPr lang="en-US" sz="600" dirty="0">
                <a:solidFill>
                  <a:srgbClr val="FFFFFF"/>
                </a:solidFill>
                <a:latin typeface="Fira Sans" pitchFamily="34" charset="0"/>
                <a:ea typeface="Fira Sans" pitchFamily="34" charset="-122"/>
                <a:cs typeface="Fira Sans" pitchFamily="34" charset="-120"/>
              </a:rPr>
              <a:t>Outcome: </a:t>
            </a:r>
            <a:r>
              <a:rPr lang="en-US" sz="600" b="1" dirty="0">
                <a:solidFill>
                  <a:srgbClr val="FFFFFF"/>
                </a:solidFill>
                <a:latin typeface="Fira Sans" pitchFamily="34" charset="0"/>
                <a:ea typeface="Fira Sans" pitchFamily="34" charset="-122"/>
                <a:cs typeface="Fira Sans" pitchFamily="34" charset="-120"/>
              </a:rPr>
              <a:t>Avoidable Maternal and Neonatal Harm</a:t>
            </a:r>
            <a:r>
              <a:rPr lang="en-US" sz="600" dirty="0">
                <a:solidFill>
                  <a:srgbClr val="FFFFFF"/>
                </a:solidFill>
                <a:latin typeface="Fira Sans" pitchFamily="34" charset="0"/>
                <a:ea typeface="Fira Sans" pitchFamily="34" charset="-122"/>
                <a:cs typeface="Fira Sans" pitchFamily="34" charset="-120"/>
              </a:rPr>
              <a:t> — Source: Adapted from Kirkup (2022)</a:t>
            </a:r>
            <a:endParaRPr lang="en-US" sz="600" dirty="0"/>
          </a:p>
        </p:txBody>
      </p:sp>
    </p:spTree>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96119" y="591071"/>
            <a:ext cx="4785420" cy="387548"/>
          </a:xfrm>
          <a:prstGeom prst="rect">
            <a:avLst/>
          </a:prstGeom>
          <a:noFill/>
          <a:ln/>
        </p:spPr>
        <p:txBody>
          <a:bodyPr wrap="none" lIns="0" tIns="0" rIns="0" bIns="0" rtlCol="0" anchor="t"/>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Application of Swiss Cheese Model</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627" y="1230437"/>
            <a:ext cx="186035" cy="186035"/>
          </a:xfrm>
          <a:prstGeom prst="rect">
            <a:avLst/>
          </a:prstGeom>
        </p:spPr>
      </p:pic>
      <p:sp>
        <p:nvSpPr>
          <p:cNvPr id="4" name="Text 1"/>
          <p:cNvSpPr/>
          <p:nvPr/>
        </p:nvSpPr>
        <p:spPr>
          <a:xfrm>
            <a:off x="899145" y="122664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National Standards</a:t>
            </a:r>
            <a:endParaRPr lang="en-US" sz="1200" dirty="0"/>
          </a:p>
        </p:txBody>
      </p:sp>
      <p:sp>
        <p:nvSpPr>
          <p:cNvPr id="5" name="Text 2"/>
          <p:cNvSpPr/>
          <p:nvPr/>
        </p:nvSpPr>
        <p:spPr>
          <a:xfrm>
            <a:off x="899145" y="1494904"/>
            <a:ext cx="7748736"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National maternity standards were not consistently implemented locally (DHSC, 2023).</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627" y="1945184"/>
            <a:ext cx="186035" cy="186035"/>
          </a:xfrm>
          <a:prstGeom prst="rect">
            <a:avLst/>
          </a:prstGeom>
        </p:spPr>
      </p:pic>
      <p:sp>
        <p:nvSpPr>
          <p:cNvPr id="7" name="Text 3"/>
          <p:cNvSpPr/>
          <p:nvPr/>
        </p:nvSpPr>
        <p:spPr>
          <a:xfrm>
            <a:off x="899145" y="194138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Governance Failure</a:t>
            </a:r>
            <a:endParaRPr lang="en-US" sz="1200" dirty="0"/>
          </a:p>
        </p:txBody>
      </p:sp>
      <p:sp>
        <p:nvSpPr>
          <p:cNvPr id="8" name="Text 4"/>
          <p:cNvSpPr/>
          <p:nvPr/>
        </p:nvSpPr>
        <p:spPr>
          <a:xfrm>
            <a:off x="899145" y="2209651"/>
            <a:ext cx="7748736"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Governance systems failed to identify and address emerging risks (Kirkup, 2022).</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627" y="2659931"/>
            <a:ext cx="186035" cy="186035"/>
          </a:xfrm>
          <a:prstGeom prst="rect">
            <a:avLst/>
          </a:prstGeom>
        </p:spPr>
      </p:pic>
      <p:sp>
        <p:nvSpPr>
          <p:cNvPr id="10" name="Text 5"/>
          <p:cNvSpPr/>
          <p:nvPr/>
        </p:nvSpPr>
        <p:spPr>
          <a:xfrm>
            <a:off x="899145" y="265613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Leadership Weaknesses</a:t>
            </a:r>
            <a:endParaRPr lang="en-US" sz="1200" dirty="0"/>
          </a:p>
        </p:txBody>
      </p:sp>
      <p:sp>
        <p:nvSpPr>
          <p:cNvPr id="11" name="Text 6"/>
          <p:cNvSpPr/>
          <p:nvPr/>
        </p:nvSpPr>
        <p:spPr>
          <a:xfrm>
            <a:off x="899145" y="2924398"/>
            <a:ext cx="7748736"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Leadership weaknesses reduced accountability and organisational learning (Dixon-Woods, 2022).</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627" y="3374678"/>
            <a:ext cx="186035" cy="186035"/>
          </a:xfrm>
          <a:prstGeom prst="rect">
            <a:avLst/>
          </a:prstGeom>
        </p:spPr>
      </p:pic>
      <p:sp>
        <p:nvSpPr>
          <p:cNvPr id="13" name="Text 7"/>
          <p:cNvSpPr/>
          <p:nvPr/>
        </p:nvSpPr>
        <p:spPr>
          <a:xfrm>
            <a:off x="899145" y="337088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Communication Failures</a:t>
            </a:r>
            <a:endParaRPr lang="en-US" sz="1200" dirty="0"/>
          </a:p>
        </p:txBody>
      </p:sp>
      <p:sp>
        <p:nvSpPr>
          <p:cNvPr id="14" name="Text 8"/>
          <p:cNvSpPr/>
          <p:nvPr/>
        </p:nvSpPr>
        <p:spPr>
          <a:xfrm>
            <a:off x="899145" y="3639145"/>
            <a:ext cx="7748736"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Communication failures delayed escalation of clinical concerns (Kirkup, 2022).</a:t>
            </a:r>
            <a:endParaRPr lang="en-US" sz="950"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627" y="4089425"/>
            <a:ext cx="186035" cy="186035"/>
          </a:xfrm>
          <a:prstGeom prst="rect">
            <a:avLst/>
          </a:prstGeom>
        </p:spPr>
      </p:pic>
      <p:sp>
        <p:nvSpPr>
          <p:cNvPr id="16" name="Text 9"/>
          <p:cNvSpPr/>
          <p:nvPr/>
        </p:nvSpPr>
        <p:spPr>
          <a:xfrm>
            <a:off x="899145" y="408563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Combined Impact</a:t>
            </a:r>
            <a:endParaRPr lang="en-US" sz="1200" dirty="0"/>
          </a:p>
        </p:txBody>
      </p:sp>
      <p:sp>
        <p:nvSpPr>
          <p:cNvPr id="17" name="Text 10"/>
          <p:cNvSpPr/>
          <p:nvPr/>
        </p:nvSpPr>
        <p:spPr>
          <a:xfrm>
            <a:off x="899145" y="4353892"/>
            <a:ext cx="7748736"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Combined failures contributed directly to avoidable patient harm (Kirkup, 2022).</a:t>
            </a:r>
            <a:endParaRPr lang="en-US" sz="950" dirty="0"/>
          </a:p>
        </p:txBody>
      </p:sp>
    </p:spTree>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997818"/>
            <a:ext cx="4378523" cy="387548"/>
          </a:xfrm>
          <a:prstGeom prst="rect">
            <a:avLst/>
          </a:prstGeom>
          <a:noFill/>
          <a:ln/>
        </p:spPr>
        <p:txBody>
          <a:bodyPr wrap="none" lIns="0" tIns="0" rIns="0" bIns="0" rtlCol="0" anchor="t"/>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National Policies and Standards</a:t>
            </a:r>
            <a:endParaRPr lang="en-US" sz="2400" dirty="0"/>
          </a:p>
        </p:txBody>
      </p:sp>
      <p:sp>
        <p:nvSpPr>
          <p:cNvPr id="3" name="Text 1"/>
          <p:cNvSpPr/>
          <p:nvPr/>
        </p:nvSpPr>
        <p:spPr>
          <a:xfrm>
            <a:off x="496119" y="1633389"/>
            <a:ext cx="8608963"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Sources: NHS England (2023, 2025); DHSC (2023)</a:t>
            </a:r>
            <a:endParaRPr lang="en-US" sz="950" dirty="0"/>
          </a:p>
        </p:txBody>
      </p:sp>
      <p:sp>
        <p:nvSpPr>
          <p:cNvPr id="4" name="Shape 2"/>
          <p:cNvSpPr/>
          <p:nvPr/>
        </p:nvSpPr>
        <p:spPr>
          <a:xfrm>
            <a:off x="496119" y="1971377"/>
            <a:ext cx="8151763" cy="2174230"/>
          </a:xfrm>
          <a:prstGeom prst="roundRect">
            <a:avLst>
              <a:gd name="adj" fmla="val 856"/>
            </a:avLst>
          </a:prstGeom>
          <a:noFill/>
          <a:ln w="4763">
            <a:solidFill>
              <a:srgbClr val="FFFFFF">
                <a:alpha val="24000"/>
              </a:srgbClr>
            </a:solidFill>
            <a:prstDash val="solid"/>
          </a:ln>
        </p:spPr>
      </p:sp>
      <p:sp>
        <p:nvSpPr>
          <p:cNvPr id="5" name="Shape 3"/>
          <p:cNvSpPr/>
          <p:nvPr/>
        </p:nvSpPr>
        <p:spPr>
          <a:xfrm>
            <a:off x="500881" y="1976140"/>
            <a:ext cx="4071119" cy="359197"/>
          </a:xfrm>
          <a:prstGeom prst="rect">
            <a:avLst/>
          </a:prstGeom>
          <a:solidFill>
            <a:srgbClr val="FA95AE"/>
          </a:solidFill>
          <a:ln/>
        </p:spPr>
      </p:sp>
      <p:sp>
        <p:nvSpPr>
          <p:cNvPr id="6" name="Text 4"/>
          <p:cNvSpPr/>
          <p:nvPr/>
        </p:nvSpPr>
        <p:spPr>
          <a:xfrm>
            <a:off x="624855" y="2055316"/>
            <a:ext cx="4280371" cy="198462"/>
          </a:xfrm>
          <a:prstGeom prst="rect">
            <a:avLst/>
          </a:prstGeom>
          <a:noFill/>
          <a:ln/>
        </p:spPr>
        <p:txBody>
          <a:bodyPr wrap="none" lIns="0" tIns="0" rIns="0" bIns="0" rtlCol="0" anchor="t"/>
          <a:lstStyle/>
          <a:p>
            <a:pPr marL="0" indent="0" algn="l">
              <a:lnSpc>
                <a:spcPct val="133000"/>
              </a:lnSpc>
              <a:buNone/>
            </a:pPr>
            <a:r>
              <a:rPr lang="en-US" sz="950" b="1" dirty="0">
                <a:solidFill>
                  <a:srgbClr val="272525"/>
                </a:solidFill>
                <a:latin typeface="Fira Sans" pitchFamily="34" charset="0"/>
                <a:ea typeface="Fira Sans" pitchFamily="34" charset="-122"/>
                <a:cs typeface="Fira Sans" pitchFamily="34" charset="-120"/>
              </a:rPr>
              <a:t>Policy / Standard</a:t>
            </a:r>
            <a:endParaRPr lang="en-US" sz="950" dirty="0"/>
          </a:p>
        </p:txBody>
      </p:sp>
      <p:sp>
        <p:nvSpPr>
          <p:cNvPr id="7" name="Shape 5"/>
          <p:cNvSpPr/>
          <p:nvPr/>
        </p:nvSpPr>
        <p:spPr>
          <a:xfrm>
            <a:off x="4572000" y="1976140"/>
            <a:ext cx="4071119" cy="359197"/>
          </a:xfrm>
          <a:prstGeom prst="rect">
            <a:avLst/>
          </a:prstGeom>
          <a:solidFill>
            <a:srgbClr val="FA95AE"/>
          </a:solidFill>
          <a:ln/>
        </p:spPr>
      </p:sp>
      <p:sp>
        <p:nvSpPr>
          <p:cNvPr id="8" name="Text 6"/>
          <p:cNvSpPr/>
          <p:nvPr/>
        </p:nvSpPr>
        <p:spPr>
          <a:xfrm>
            <a:off x="4695974" y="2055316"/>
            <a:ext cx="4280371" cy="198462"/>
          </a:xfrm>
          <a:prstGeom prst="rect">
            <a:avLst/>
          </a:prstGeom>
          <a:noFill/>
          <a:ln/>
        </p:spPr>
        <p:txBody>
          <a:bodyPr wrap="none" lIns="0" tIns="0" rIns="0" bIns="0" rtlCol="0" anchor="t"/>
          <a:lstStyle/>
          <a:p>
            <a:pPr marL="0" indent="0" algn="l">
              <a:lnSpc>
                <a:spcPct val="133000"/>
              </a:lnSpc>
              <a:buNone/>
            </a:pPr>
            <a:r>
              <a:rPr lang="en-US" sz="950" b="1" dirty="0">
                <a:solidFill>
                  <a:srgbClr val="272525"/>
                </a:solidFill>
                <a:latin typeface="Fira Sans" pitchFamily="34" charset="0"/>
                <a:ea typeface="Fira Sans" pitchFamily="34" charset="-122"/>
                <a:cs typeface="Fira Sans" pitchFamily="34" charset="-120"/>
              </a:rPr>
              <a:t>Main Requirement</a:t>
            </a:r>
            <a:endParaRPr lang="en-US" sz="950" dirty="0"/>
          </a:p>
        </p:txBody>
      </p:sp>
      <p:sp>
        <p:nvSpPr>
          <p:cNvPr id="9" name="Text 7"/>
          <p:cNvSpPr/>
          <p:nvPr/>
        </p:nvSpPr>
        <p:spPr>
          <a:xfrm>
            <a:off x="624855" y="2416894"/>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NHS Patient Safety Strategy</a:t>
            </a:r>
            <a:endParaRPr lang="en-US" sz="950" dirty="0"/>
          </a:p>
        </p:txBody>
      </p:sp>
      <p:sp>
        <p:nvSpPr>
          <p:cNvPr id="10" name="Text 8"/>
          <p:cNvSpPr/>
          <p:nvPr/>
        </p:nvSpPr>
        <p:spPr>
          <a:xfrm>
            <a:off x="4695974" y="2416894"/>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Improve patient safety culture</a:t>
            </a:r>
            <a:endParaRPr lang="en-US" sz="950" dirty="0"/>
          </a:p>
        </p:txBody>
      </p:sp>
      <p:sp>
        <p:nvSpPr>
          <p:cNvPr id="11" name="Text 9"/>
          <p:cNvSpPr/>
          <p:nvPr/>
        </p:nvSpPr>
        <p:spPr>
          <a:xfrm>
            <a:off x="624855" y="2778472"/>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Saving Babies' Lives Care Bundle</a:t>
            </a:r>
            <a:endParaRPr lang="en-US" sz="950" dirty="0"/>
          </a:p>
        </p:txBody>
      </p:sp>
      <p:sp>
        <p:nvSpPr>
          <p:cNvPr id="12" name="Text 10"/>
          <p:cNvSpPr/>
          <p:nvPr/>
        </p:nvSpPr>
        <p:spPr>
          <a:xfrm>
            <a:off x="4695974" y="2778472"/>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Reduce avoidable maternity harm</a:t>
            </a:r>
            <a:endParaRPr lang="en-US" sz="950" dirty="0"/>
          </a:p>
        </p:txBody>
      </p:sp>
      <p:sp>
        <p:nvSpPr>
          <p:cNvPr id="13" name="Text 11"/>
          <p:cNvSpPr/>
          <p:nvPr/>
        </p:nvSpPr>
        <p:spPr>
          <a:xfrm>
            <a:off x="624855" y="3140050"/>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Maternity Transformation Programme</a:t>
            </a:r>
            <a:endParaRPr lang="en-US" sz="950" dirty="0"/>
          </a:p>
        </p:txBody>
      </p:sp>
      <p:sp>
        <p:nvSpPr>
          <p:cNvPr id="14" name="Text 12"/>
          <p:cNvSpPr/>
          <p:nvPr/>
        </p:nvSpPr>
        <p:spPr>
          <a:xfrm>
            <a:off x="4695974" y="3140050"/>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Improve quality and safety</a:t>
            </a:r>
            <a:endParaRPr lang="en-US" sz="950" dirty="0"/>
          </a:p>
        </p:txBody>
      </p:sp>
      <p:sp>
        <p:nvSpPr>
          <p:cNvPr id="15" name="Text 13"/>
          <p:cNvSpPr/>
          <p:nvPr/>
        </p:nvSpPr>
        <p:spPr>
          <a:xfrm>
            <a:off x="624855" y="3501628"/>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CQC Fundamental Standards</a:t>
            </a:r>
            <a:endParaRPr lang="en-US" sz="950" dirty="0"/>
          </a:p>
        </p:txBody>
      </p:sp>
      <p:sp>
        <p:nvSpPr>
          <p:cNvPr id="16" name="Text 14"/>
          <p:cNvSpPr/>
          <p:nvPr/>
        </p:nvSpPr>
        <p:spPr>
          <a:xfrm>
            <a:off x="4695974" y="3501628"/>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Safe and effective care</a:t>
            </a:r>
            <a:endParaRPr lang="en-US" sz="950" dirty="0"/>
          </a:p>
        </p:txBody>
      </p:sp>
      <p:sp>
        <p:nvSpPr>
          <p:cNvPr id="17" name="Text 15"/>
          <p:cNvSpPr/>
          <p:nvPr/>
        </p:nvSpPr>
        <p:spPr>
          <a:xfrm>
            <a:off x="624855" y="3863206"/>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Three-Year Delivery Plan</a:t>
            </a:r>
            <a:endParaRPr lang="en-US" sz="950" dirty="0"/>
          </a:p>
        </p:txBody>
      </p:sp>
      <p:sp>
        <p:nvSpPr>
          <p:cNvPr id="18" name="Text 16"/>
          <p:cNvSpPr/>
          <p:nvPr/>
        </p:nvSpPr>
        <p:spPr>
          <a:xfrm>
            <a:off x="4695974" y="3863206"/>
            <a:ext cx="4280371"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Improve maternity outcomes</a:t>
            </a:r>
            <a:endParaRPr lang="en-US" sz="95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09108" y="640630"/>
            <a:ext cx="3558332" cy="387548"/>
          </a:xfrm>
          <a:prstGeom prst="rect">
            <a:avLst/>
          </a:prstGeom>
          <a:noFill/>
          <a:ln/>
        </p:spPr>
        <p:txBody>
          <a:bodyPr wrap="none" lIns="0" tIns="0" rIns="0" bIns="0" rtlCol="0" anchor="t"/>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Benchmarking Analysis</a:t>
            </a:r>
            <a:endParaRPr lang="en-US" sz="2400" dirty="0"/>
          </a:p>
        </p:txBody>
      </p:sp>
      <p:graphicFrame>
        <p:nvGraphicFramePr>
          <p:cNvPr id="26" name="Table 25">
            <a:extLst>
              <a:ext uri="{FF2B5EF4-FFF2-40B4-BE49-F238E27FC236}">
                <a16:creationId xmlns:a16="http://schemas.microsoft.com/office/drawing/2014/main" id="{3653B76D-0FBF-3791-9D91-1EC8661CB16D}"/>
              </a:ext>
            </a:extLst>
          </p:cNvPr>
          <p:cNvGraphicFramePr>
            <a:graphicFrameLocks noGrp="1"/>
          </p:cNvGraphicFramePr>
          <p:nvPr>
            <p:extLst>
              <p:ext uri="{D42A27DB-BD31-4B8C-83A1-F6EECF244321}">
                <p14:modId xmlns:p14="http://schemas.microsoft.com/office/powerpoint/2010/main" val="2670901958"/>
              </p:ext>
            </p:extLst>
          </p:nvPr>
        </p:nvGraphicFramePr>
        <p:xfrm>
          <a:off x="742610" y="1385366"/>
          <a:ext cx="7773237" cy="3265596"/>
        </p:xfrm>
        <a:graphic>
          <a:graphicData uri="http://schemas.openxmlformats.org/drawingml/2006/table">
            <a:tbl>
              <a:tblPr>
                <a:tableStyleId>{16D9F66E-5EB9-4882-86FB-DCBF35E3C3E4}</a:tableStyleId>
              </a:tblPr>
              <a:tblGrid>
                <a:gridCol w="2591079">
                  <a:extLst>
                    <a:ext uri="{9D8B030D-6E8A-4147-A177-3AD203B41FA5}">
                      <a16:colId xmlns:a16="http://schemas.microsoft.com/office/drawing/2014/main" val="747189028"/>
                    </a:ext>
                  </a:extLst>
                </a:gridCol>
                <a:gridCol w="2591079">
                  <a:extLst>
                    <a:ext uri="{9D8B030D-6E8A-4147-A177-3AD203B41FA5}">
                      <a16:colId xmlns:a16="http://schemas.microsoft.com/office/drawing/2014/main" val="3768634186"/>
                    </a:ext>
                  </a:extLst>
                </a:gridCol>
                <a:gridCol w="2591079">
                  <a:extLst>
                    <a:ext uri="{9D8B030D-6E8A-4147-A177-3AD203B41FA5}">
                      <a16:colId xmlns:a16="http://schemas.microsoft.com/office/drawing/2014/main" val="166044216"/>
                    </a:ext>
                  </a:extLst>
                </a:gridCol>
              </a:tblGrid>
              <a:tr h="362479">
                <a:tc>
                  <a:txBody>
                    <a:bodyPr/>
                    <a:lstStyle/>
                    <a:p>
                      <a:pPr algn="ctr">
                        <a:buNone/>
                      </a:pPr>
                      <a:r>
                        <a:rPr lang="en-IN" sz="1000" b="1" dirty="0"/>
                        <a:t>National Standard</a:t>
                      </a:r>
                    </a:p>
                  </a:txBody>
                  <a:tcPr marL="51783" marR="51783" marT="25891" marB="25891" anchor="ctr">
                    <a:solidFill>
                      <a:srgbClr val="FFC000"/>
                    </a:solidFill>
                  </a:tcPr>
                </a:tc>
                <a:tc>
                  <a:txBody>
                    <a:bodyPr/>
                    <a:lstStyle/>
                    <a:p>
                      <a:pPr algn="ctr">
                        <a:buNone/>
                      </a:pPr>
                      <a:r>
                        <a:rPr lang="en-IN" sz="1000" b="1" dirty="0"/>
                        <a:t>Expected Standard</a:t>
                      </a:r>
                    </a:p>
                  </a:txBody>
                  <a:tcPr marL="51783" marR="51783" marT="25891" marB="25891" anchor="ctr">
                    <a:solidFill>
                      <a:srgbClr val="FFC000"/>
                    </a:solidFill>
                  </a:tcPr>
                </a:tc>
                <a:tc>
                  <a:txBody>
                    <a:bodyPr/>
                    <a:lstStyle/>
                    <a:p>
                      <a:pPr algn="ctr">
                        <a:buNone/>
                      </a:pPr>
                      <a:r>
                        <a:rPr lang="en-IN" sz="1000" b="1" dirty="0"/>
                        <a:t>What Happened in East Kent</a:t>
                      </a:r>
                    </a:p>
                  </a:txBody>
                  <a:tcPr marL="51783" marR="51783" marT="25891" marB="25891" anchor="ctr">
                    <a:solidFill>
                      <a:srgbClr val="FFC000"/>
                    </a:solidFill>
                  </a:tcPr>
                </a:tc>
                <a:extLst>
                  <a:ext uri="{0D108BD9-81ED-4DB2-BD59-A6C34878D82A}">
                    <a16:rowId xmlns:a16="http://schemas.microsoft.com/office/drawing/2014/main" val="1801179739"/>
                  </a:ext>
                </a:extLst>
              </a:tr>
              <a:tr h="673175">
                <a:tc>
                  <a:txBody>
                    <a:bodyPr/>
                    <a:lstStyle/>
                    <a:p>
                      <a:pPr algn="ctr">
                        <a:buNone/>
                      </a:pPr>
                      <a:r>
                        <a:rPr lang="en-IN" sz="1000"/>
                        <a:t>NHS Patient Safety Strategy (2019)</a:t>
                      </a:r>
                    </a:p>
                  </a:txBody>
                  <a:tcPr marL="51783" marR="51783" marT="25891" marB="25891" anchor="ctr"/>
                </a:tc>
                <a:tc>
                  <a:txBody>
                    <a:bodyPr/>
                    <a:lstStyle/>
                    <a:p>
                      <a:pPr algn="ctr">
                        <a:buNone/>
                      </a:pPr>
                      <a:r>
                        <a:rPr lang="en-IN" sz="1000" dirty="0"/>
                        <a:t>Strong patient safety culture and learning environment</a:t>
                      </a:r>
                    </a:p>
                  </a:txBody>
                  <a:tcPr marL="51783" marR="51783" marT="25891" marB="25891" anchor="ctr"/>
                </a:tc>
                <a:tc>
                  <a:txBody>
                    <a:bodyPr/>
                    <a:lstStyle/>
                    <a:p>
                      <a:pPr algn="ctr">
                        <a:buNone/>
                      </a:pPr>
                      <a:r>
                        <a:rPr lang="en-IN" sz="1000" dirty="0"/>
                        <a:t>Defensive culture and poor organisational learning identified (Kirkup, 2022)</a:t>
                      </a:r>
                    </a:p>
                  </a:txBody>
                  <a:tcPr marL="51783" marR="51783" marT="25891" marB="25891" anchor="ctr"/>
                </a:tc>
                <a:extLst>
                  <a:ext uri="{0D108BD9-81ED-4DB2-BD59-A6C34878D82A}">
                    <a16:rowId xmlns:a16="http://schemas.microsoft.com/office/drawing/2014/main" val="1521858678"/>
                  </a:ext>
                </a:extLst>
              </a:tr>
              <a:tr h="517827">
                <a:tc>
                  <a:txBody>
                    <a:bodyPr/>
                    <a:lstStyle/>
                    <a:p>
                      <a:pPr algn="ctr">
                        <a:buNone/>
                      </a:pPr>
                      <a:r>
                        <a:rPr lang="en-IN" sz="1000"/>
                        <a:t>Saving Babies' Lives Care Bundle</a:t>
                      </a:r>
                    </a:p>
                  </a:txBody>
                  <a:tcPr marL="51783" marR="51783" marT="25891" marB="25891" anchor="ctr"/>
                </a:tc>
                <a:tc>
                  <a:txBody>
                    <a:bodyPr/>
                    <a:lstStyle/>
                    <a:p>
                      <a:pPr algn="ctr">
                        <a:buNone/>
                      </a:pPr>
                      <a:r>
                        <a:rPr lang="en-IN" sz="1000"/>
                        <a:t>Early identification and prevention of maternity harm</a:t>
                      </a:r>
                    </a:p>
                  </a:txBody>
                  <a:tcPr marL="51783" marR="51783" marT="25891" marB="25891" anchor="ctr"/>
                </a:tc>
                <a:tc>
                  <a:txBody>
                    <a:bodyPr/>
                    <a:lstStyle/>
                    <a:p>
                      <a:pPr algn="ctr">
                        <a:buNone/>
                      </a:pPr>
                      <a:r>
                        <a:rPr lang="en-IN" sz="1000"/>
                        <a:t>Avoidable maternal and neonatal harm occurred (Kirkup, 2022)</a:t>
                      </a:r>
                    </a:p>
                  </a:txBody>
                  <a:tcPr marL="51783" marR="51783" marT="25891" marB="25891" anchor="ctr"/>
                </a:tc>
                <a:extLst>
                  <a:ext uri="{0D108BD9-81ED-4DB2-BD59-A6C34878D82A}">
                    <a16:rowId xmlns:a16="http://schemas.microsoft.com/office/drawing/2014/main" val="949971130"/>
                  </a:ext>
                </a:extLst>
              </a:tr>
              <a:tr h="673175">
                <a:tc>
                  <a:txBody>
                    <a:bodyPr/>
                    <a:lstStyle/>
                    <a:p>
                      <a:pPr algn="ctr">
                        <a:buNone/>
                      </a:pPr>
                      <a:r>
                        <a:rPr lang="en-IN" sz="1000"/>
                        <a:t>CQC Fundamental Standards</a:t>
                      </a:r>
                    </a:p>
                  </a:txBody>
                  <a:tcPr marL="51783" marR="51783" marT="25891" marB="25891" anchor="ctr"/>
                </a:tc>
                <a:tc>
                  <a:txBody>
                    <a:bodyPr/>
                    <a:lstStyle/>
                    <a:p>
                      <a:pPr algn="ctr">
                        <a:buNone/>
                      </a:pPr>
                      <a:r>
                        <a:rPr lang="en-IN" sz="1000"/>
                        <a:t>Safe, effective and responsive maternity care</a:t>
                      </a:r>
                    </a:p>
                  </a:txBody>
                  <a:tcPr marL="51783" marR="51783" marT="25891" marB="25891" anchor="ctr"/>
                </a:tc>
                <a:tc>
                  <a:txBody>
                    <a:bodyPr/>
                    <a:lstStyle/>
                    <a:p>
                      <a:pPr algn="ctr">
                        <a:buNone/>
                      </a:pPr>
                      <a:r>
                        <a:rPr lang="en-IN" sz="1000"/>
                        <a:t>Delayed interventions and unsafe care practices reported (CQC, 2022; Kirkup, 2022)</a:t>
                      </a:r>
                    </a:p>
                  </a:txBody>
                  <a:tcPr marL="51783" marR="51783" marT="25891" marB="25891" anchor="ctr"/>
                </a:tc>
                <a:extLst>
                  <a:ext uri="{0D108BD9-81ED-4DB2-BD59-A6C34878D82A}">
                    <a16:rowId xmlns:a16="http://schemas.microsoft.com/office/drawing/2014/main" val="3966276287"/>
                  </a:ext>
                </a:extLst>
              </a:tr>
              <a:tr h="517827">
                <a:tc>
                  <a:txBody>
                    <a:bodyPr/>
                    <a:lstStyle/>
                    <a:p>
                      <a:pPr algn="ctr">
                        <a:buNone/>
                      </a:pPr>
                      <a:r>
                        <a:rPr lang="en-IN" sz="1000"/>
                        <a:t>Maternity Transformation Programme</a:t>
                      </a:r>
                    </a:p>
                  </a:txBody>
                  <a:tcPr marL="51783" marR="51783" marT="25891" marB="25891" anchor="ctr"/>
                </a:tc>
                <a:tc>
                  <a:txBody>
                    <a:bodyPr/>
                    <a:lstStyle/>
                    <a:p>
                      <a:pPr algn="ctr">
                        <a:buNone/>
                      </a:pPr>
                      <a:r>
                        <a:rPr lang="en-IN" sz="1000"/>
                        <a:t>Family-centred maternity care</a:t>
                      </a:r>
                    </a:p>
                  </a:txBody>
                  <a:tcPr marL="51783" marR="51783" marT="25891" marB="25891" anchor="ctr"/>
                </a:tc>
                <a:tc>
                  <a:txBody>
                    <a:bodyPr/>
                    <a:lstStyle/>
                    <a:p>
                      <a:pPr algn="ctr">
                        <a:buNone/>
                      </a:pPr>
                      <a:r>
                        <a:rPr lang="en-IN" sz="1000"/>
                        <a:t>Families' concerns were often ignored (Kirkup, 2022)</a:t>
                      </a:r>
                    </a:p>
                  </a:txBody>
                  <a:tcPr marL="51783" marR="51783" marT="25891" marB="25891" anchor="ctr"/>
                </a:tc>
                <a:extLst>
                  <a:ext uri="{0D108BD9-81ED-4DB2-BD59-A6C34878D82A}">
                    <a16:rowId xmlns:a16="http://schemas.microsoft.com/office/drawing/2014/main" val="3560402541"/>
                  </a:ext>
                </a:extLst>
              </a:tr>
              <a:tr h="521113">
                <a:tc>
                  <a:txBody>
                    <a:bodyPr/>
                    <a:lstStyle/>
                    <a:p>
                      <a:pPr algn="ctr">
                        <a:buNone/>
                      </a:pPr>
                      <a:r>
                        <a:rPr lang="en-IN" sz="1000"/>
                        <a:t>NHS Learning from Patient Safety Events Framework</a:t>
                      </a:r>
                    </a:p>
                  </a:txBody>
                  <a:tcPr marL="51783" marR="51783" marT="25891" marB="25891" anchor="ctr"/>
                </a:tc>
                <a:tc>
                  <a:txBody>
                    <a:bodyPr/>
                    <a:lstStyle/>
                    <a:p>
                      <a:pPr algn="ctr">
                        <a:buNone/>
                      </a:pPr>
                      <a:r>
                        <a:rPr lang="en-IN" sz="1000"/>
                        <a:t>Effective incident reporting and organisational learning</a:t>
                      </a:r>
                    </a:p>
                  </a:txBody>
                  <a:tcPr marL="51783" marR="51783" marT="25891" marB="25891" anchor="ctr"/>
                </a:tc>
                <a:tc>
                  <a:txBody>
                    <a:bodyPr/>
                    <a:lstStyle/>
                    <a:p>
                      <a:pPr algn="ctr">
                        <a:buNone/>
                      </a:pPr>
                      <a:r>
                        <a:rPr lang="en-IN" sz="1000" dirty="0"/>
                        <a:t>Weak reporting systems and repeated failures identified (DHSC, 2023)</a:t>
                      </a:r>
                    </a:p>
                  </a:txBody>
                  <a:tcPr marL="51783" marR="51783" marT="25891" marB="25891" anchor="ctr"/>
                </a:tc>
                <a:extLst>
                  <a:ext uri="{0D108BD9-81ED-4DB2-BD59-A6C34878D82A}">
                    <a16:rowId xmlns:a16="http://schemas.microsoft.com/office/drawing/2014/main" val="3255474560"/>
                  </a:ext>
                </a:extLst>
              </a:tr>
            </a:tbl>
          </a:graphicData>
        </a:graphic>
      </p:graphicFrame>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96119" y="628427"/>
            <a:ext cx="3558332" cy="387548"/>
          </a:xfrm>
          <a:prstGeom prst="rect">
            <a:avLst/>
          </a:prstGeom>
          <a:noFill/>
          <a:ln/>
        </p:spPr>
        <p:txBody>
          <a:bodyPr wrap="none" lIns="0" tIns="0" rIns="0" bIns="0" rtlCol="0" anchor="t"/>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Gap Analysis</a:t>
            </a:r>
            <a:endParaRPr lang="en-US" sz="2400" dirty="0"/>
          </a:p>
        </p:txBody>
      </p:sp>
      <p:sp>
        <p:nvSpPr>
          <p:cNvPr id="3" name="Text 1"/>
          <p:cNvSpPr/>
          <p:nvPr/>
        </p:nvSpPr>
        <p:spPr>
          <a:xfrm>
            <a:off x="496119" y="1263997"/>
            <a:ext cx="8608963"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Source: Kirkup (2022)</a:t>
            </a:r>
            <a:endParaRPr lang="en-US" sz="950" dirty="0"/>
          </a:p>
        </p:txBody>
      </p:sp>
      <p:sp>
        <p:nvSpPr>
          <p:cNvPr id="4" name="Shape 2"/>
          <p:cNvSpPr/>
          <p:nvPr/>
        </p:nvSpPr>
        <p:spPr>
          <a:xfrm>
            <a:off x="496119" y="1601986"/>
            <a:ext cx="8151763" cy="2150418"/>
          </a:xfrm>
          <a:prstGeom prst="roundRect">
            <a:avLst>
              <a:gd name="adj" fmla="val 865"/>
            </a:avLst>
          </a:prstGeom>
          <a:noFill/>
          <a:ln w="4763">
            <a:solidFill>
              <a:srgbClr val="FFFFFF">
                <a:alpha val="24000"/>
              </a:srgbClr>
            </a:solidFill>
            <a:prstDash val="solid"/>
          </a:ln>
        </p:spPr>
      </p:sp>
      <p:sp>
        <p:nvSpPr>
          <p:cNvPr id="5" name="Shape 3"/>
          <p:cNvSpPr/>
          <p:nvPr/>
        </p:nvSpPr>
        <p:spPr>
          <a:xfrm>
            <a:off x="500881" y="1606748"/>
            <a:ext cx="8141419" cy="356815"/>
          </a:xfrm>
          <a:prstGeom prst="rect">
            <a:avLst/>
          </a:prstGeom>
          <a:solidFill>
            <a:srgbClr val="FFFFFF">
              <a:alpha val="4000"/>
            </a:srgbClr>
          </a:solidFill>
          <a:ln/>
        </p:spPr>
      </p:sp>
      <p:sp>
        <p:nvSpPr>
          <p:cNvPr id="6" name="Shape 4"/>
          <p:cNvSpPr/>
          <p:nvPr/>
        </p:nvSpPr>
        <p:spPr>
          <a:xfrm>
            <a:off x="501774" y="1606748"/>
            <a:ext cx="2713509" cy="356815"/>
          </a:xfrm>
          <a:prstGeom prst="rect">
            <a:avLst/>
          </a:prstGeom>
          <a:solidFill>
            <a:srgbClr val="FA95AE"/>
          </a:solidFill>
          <a:ln/>
        </p:spPr>
      </p:sp>
      <p:sp>
        <p:nvSpPr>
          <p:cNvPr id="7" name="Text 5"/>
          <p:cNvSpPr/>
          <p:nvPr/>
        </p:nvSpPr>
        <p:spPr>
          <a:xfrm>
            <a:off x="625748" y="1685925"/>
            <a:ext cx="2920380" cy="198462"/>
          </a:xfrm>
          <a:prstGeom prst="rect">
            <a:avLst/>
          </a:prstGeom>
          <a:noFill/>
          <a:ln/>
        </p:spPr>
        <p:txBody>
          <a:bodyPr wrap="none" lIns="0" tIns="0" rIns="0" bIns="0" rtlCol="0" anchor="t"/>
          <a:lstStyle/>
          <a:p>
            <a:pPr marL="0" indent="0" algn="l">
              <a:lnSpc>
                <a:spcPct val="133000"/>
              </a:lnSpc>
              <a:buNone/>
            </a:pPr>
            <a:r>
              <a:rPr lang="en-US" sz="950" b="1" dirty="0">
                <a:solidFill>
                  <a:srgbClr val="272525"/>
                </a:solidFill>
                <a:latin typeface="Fira Sans" pitchFamily="34" charset="0"/>
                <a:ea typeface="Fira Sans" pitchFamily="34" charset="-122"/>
                <a:cs typeface="Fira Sans" pitchFamily="34" charset="-120"/>
              </a:rPr>
              <a:t>Expected Standard</a:t>
            </a:r>
            <a:endParaRPr lang="en-US" sz="950" dirty="0"/>
          </a:p>
        </p:txBody>
      </p:sp>
      <p:sp>
        <p:nvSpPr>
          <p:cNvPr id="8" name="Shape 6"/>
          <p:cNvSpPr/>
          <p:nvPr/>
        </p:nvSpPr>
        <p:spPr>
          <a:xfrm>
            <a:off x="3215283" y="1606748"/>
            <a:ext cx="2713509" cy="356815"/>
          </a:xfrm>
          <a:prstGeom prst="rect">
            <a:avLst/>
          </a:prstGeom>
          <a:solidFill>
            <a:srgbClr val="FA95AE"/>
          </a:solidFill>
          <a:ln/>
        </p:spPr>
      </p:sp>
      <p:sp>
        <p:nvSpPr>
          <p:cNvPr id="9" name="Text 7"/>
          <p:cNvSpPr/>
          <p:nvPr/>
        </p:nvSpPr>
        <p:spPr>
          <a:xfrm>
            <a:off x="3341638" y="1685925"/>
            <a:ext cx="2917999" cy="198462"/>
          </a:xfrm>
          <a:prstGeom prst="rect">
            <a:avLst/>
          </a:prstGeom>
          <a:noFill/>
          <a:ln/>
        </p:spPr>
        <p:txBody>
          <a:bodyPr wrap="none" lIns="0" tIns="0" rIns="0" bIns="0" rtlCol="0" anchor="t"/>
          <a:lstStyle/>
          <a:p>
            <a:pPr marL="0" indent="0" algn="l">
              <a:lnSpc>
                <a:spcPct val="133000"/>
              </a:lnSpc>
              <a:buNone/>
            </a:pPr>
            <a:r>
              <a:rPr lang="en-US" sz="950" b="1" dirty="0">
                <a:solidFill>
                  <a:srgbClr val="272525"/>
                </a:solidFill>
                <a:latin typeface="Fira Sans" pitchFamily="34" charset="0"/>
                <a:ea typeface="Fira Sans" pitchFamily="34" charset="-122"/>
                <a:cs typeface="Fira Sans" pitchFamily="34" charset="-120"/>
              </a:rPr>
              <a:t>Actual Performance</a:t>
            </a:r>
            <a:endParaRPr lang="en-US" sz="950" dirty="0"/>
          </a:p>
        </p:txBody>
      </p:sp>
      <p:sp>
        <p:nvSpPr>
          <p:cNvPr id="10" name="Shape 8"/>
          <p:cNvSpPr/>
          <p:nvPr/>
        </p:nvSpPr>
        <p:spPr>
          <a:xfrm>
            <a:off x="5928792" y="1606748"/>
            <a:ext cx="2713509" cy="356815"/>
          </a:xfrm>
          <a:prstGeom prst="rect">
            <a:avLst/>
          </a:prstGeom>
          <a:solidFill>
            <a:srgbClr val="FA95AE"/>
          </a:solidFill>
          <a:ln/>
        </p:spPr>
      </p:sp>
      <p:sp>
        <p:nvSpPr>
          <p:cNvPr id="11" name="Text 9"/>
          <p:cNvSpPr/>
          <p:nvPr/>
        </p:nvSpPr>
        <p:spPr>
          <a:xfrm>
            <a:off x="6055147" y="1685925"/>
            <a:ext cx="2920380" cy="198462"/>
          </a:xfrm>
          <a:prstGeom prst="rect">
            <a:avLst/>
          </a:prstGeom>
          <a:noFill/>
          <a:ln/>
        </p:spPr>
        <p:txBody>
          <a:bodyPr wrap="none" lIns="0" tIns="0" rIns="0" bIns="0" rtlCol="0" anchor="t"/>
          <a:lstStyle/>
          <a:p>
            <a:pPr marL="0" indent="0" algn="l">
              <a:lnSpc>
                <a:spcPct val="133000"/>
              </a:lnSpc>
              <a:buNone/>
            </a:pPr>
            <a:r>
              <a:rPr lang="en-US" sz="950" b="1" dirty="0">
                <a:solidFill>
                  <a:srgbClr val="272525"/>
                </a:solidFill>
                <a:latin typeface="Fira Sans" pitchFamily="34" charset="0"/>
                <a:ea typeface="Fira Sans" pitchFamily="34" charset="-122"/>
                <a:cs typeface="Fira Sans" pitchFamily="34" charset="-120"/>
              </a:rPr>
              <a:t>Gap</a:t>
            </a:r>
            <a:endParaRPr lang="en-US" sz="950" dirty="0"/>
          </a:p>
        </p:txBody>
      </p:sp>
      <p:sp>
        <p:nvSpPr>
          <p:cNvPr id="12" name="Shape 10"/>
          <p:cNvSpPr/>
          <p:nvPr/>
        </p:nvSpPr>
        <p:spPr>
          <a:xfrm>
            <a:off x="500881" y="1963564"/>
            <a:ext cx="8141419" cy="356815"/>
          </a:xfrm>
          <a:prstGeom prst="rect">
            <a:avLst/>
          </a:prstGeom>
          <a:solidFill>
            <a:srgbClr val="000000">
              <a:alpha val="4000"/>
            </a:srgbClr>
          </a:solidFill>
          <a:ln/>
        </p:spPr>
      </p:sp>
      <p:sp>
        <p:nvSpPr>
          <p:cNvPr id="13" name="Text 11"/>
          <p:cNvSpPr/>
          <p:nvPr/>
        </p:nvSpPr>
        <p:spPr>
          <a:xfrm>
            <a:off x="625748" y="2042740"/>
            <a:ext cx="2920380"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Safe maternity care</a:t>
            </a:r>
            <a:endParaRPr lang="en-US" sz="950" dirty="0"/>
          </a:p>
        </p:txBody>
      </p:sp>
      <p:sp>
        <p:nvSpPr>
          <p:cNvPr id="14" name="Text 12"/>
          <p:cNvSpPr/>
          <p:nvPr/>
        </p:nvSpPr>
        <p:spPr>
          <a:xfrm>
            <a:off x="3341638" y="2042740"/>
            <a:ext cx="2917999"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Avoidable harm identified</a:t>
            </a:r>
            <a:endParaRPr lang="en-US" sz="950" dirty="0"/>
          </a:p>
        </p:txBody>
      </p:sp>
      <p:sp>
        <p:nvSpPr>
          <p:cNvPr id="15" name="Text 13"/>
          <p:cNvSpPr/>
          <p:nvPr/>
        </p:nvSpPr>
        <p:spPr>
          <a:xfrm>
            <a:off x="6055147" y="2042740"/>
            <a:ext cx="2920380" cy="198462"/>
          </a:xfrm>
          <a:prstGeom prst="rect">
            <a:avLst/>
          </a:prstGeom>
          <a:noFill/>
          <a:ln/>
        </p:spPr>
        <p:txBody>
          <a:bodyPr wrap="none" lIns="0" tIns="0" rIns="0" bIns="0" rtlCol="0" anchor="t"/>
          <a:lstStyle/>
          <a:p>
            <a:pPr marL="0" indent="0" algn="l">
              <a:lnSpc>
                <a:spcPct val="133000"/>
              </a:lnSpc>
              <a:buNone/>
            </a:pPr>
            <a:r>
              <a:rPr lang="en-US" sz="950" b="1" dirty="0">
                <a:solidFill>
                  <a:srgbClr val="FA95AE"/>
                </a:solidFill>
                <a:latin typeface="Fira Sans" pitchFamily="34" charset="0"/>
                <a:ea typeface="Fira Sans" pitchFamily="34" charset="-122"/>
                <a:cs typeface="Fira Sans" pitchFamily="34" charset="-120"/>
              </a:rPr>
              <a:t>High</a:t>
            </a:r>
            <a:endParaRPr lang="en-US" sz="950" dirty="0"/>
          </a:p>
        </p:txBody>
      </p:sp>
      <p:sp>
        <p:nvSpPr>
          <p:cNvPr id="16" name="Shape 14"/>
          <p:cNvSpPr/>
          <p:nvPr/>
        </p:nvSpPr>
        <p:spPr>
          <a:xfrm>
            <a:off x="500881" y="2320379"/>
            <a:ext cx="8141419" cy="356815"/>
          </a:xfrm>
          <a:prstGeom prst="rect">
            <a:avLst/>
          </a:prstGeom>
          <a:solidFill>
            <a:srgbClr val="FFFFFF">
              <a:alpha val="4000"/>
            </a:srgbClr>
          </a:solidFill>
          <a:ln/>
        </p:spPr>
      </p:sp>
      <p:sp>
        <p:nvSpPr>
          <p:cNvPr id="17" name="Text 15"/>
          <p:cNvSpPr/>
          <p:nvPr/>
        </p:nvSpPr>
        <p:spPr>
          <a:xfrm>
            <a:off x="625748" y="2399556"/>
            <a:ext cx="2920380"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Effective governance</a:t>
            </a:r>
            <a:endParaRPr lang="en-US" sz="950" dirty="0"/>
          </a:p>
        </p:txBody>
      </p:sp>
      <p:sp>
        <p:nvSpPr>
          <p:cNvPr id="18" name="Text 16"/>
          <p:cNvSpPr/>
          <p:nvPr/>
        </p:nvSpPr>
        <p:spPr>
          <a:xfrm>
            <a:off x="3341638" y="2399556"/>
            <a:ext cx="2917999"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Weak oversight systems</a:t>
            </a:r>
            <a:endParaRPr lang="en-US" sz="950" dirty="0"/>
          </a:p>
        </p:txBody>
      </p:sp>
      <p:sp>
        <p:nvSpPr>
          <p:cNvPr id="19" name="Text 17"/>
          <p:cNvSpPr/>
          <p:nvPr/>
        </p:nvSpPr>
        <p:spPr>
          <a:xfrm>
            <a:off x="6055147" y="2399556"/>
            <a:ext cx="2920380" cy="198462"/>
          </a:xfrm>
          <a:prstGeom prst="rect">
            <a:avLst/>
          </a:prstGeom>
          <a:noFill/>
          <a:ln/>
        </p:spPr>
        <p:txBody>
          <a:bodyPr wrap="none" lIns="0" tIns="0" rIns="0" bIns="0" rtlCol="0" anchor="t"/>
          <a:lstStyle/>
          <a:p>
            <a:pPr marL="0" indent="0" algn="l">
              <a:lnSpc>
                <a:spcPct val="133000"/>
              </a:lnSpc>
              <a:buNone/>
            </a:pPr>
            <a:r>
              <a:rPr lang="en-US" sz="950" b="1" dirty="0">
                <a:solidFill>
                  <a:srgbClr val="FA95AE"/>
                </a:solidFill>
                <a:latin typeface="Fira Sans" pitchFamily="34" charset="0"/>
                <a:ea typeface="Fira Sans" pitchFamily="34" charset="-122"/>
                <a:cs typeface="Fira Sans" pitchFamily="34" charset="-120"/>
              </a:rPr>
              <a:t>High</a:t>
            </a:r>
            <a:endParaRPr lang="en-US" sz="950" dirty="0"/>
          </a:p>
        </p:txBody>
      </p:sp>
      <p:sp>
        <p:nvSpPr>
          <p:cNvPr id="20" name="Shape 18"/>
          <p:cNvSpPr/>
          <p:nvPr/>
        </p:nvSpPr>
        <p:spPr>
          <a:xfrm>
            <a:off x="500881" y="2677195"/>
            <a:ext cx="8141419" cy="356815"/>
          </a:xfrm>
          <a:prstGeom prst="rect">
            <a:avLst/>
          </a:prstGeom>
          <a:solidFill>
            <a:srgbClr val="000000">
              <a:alpha val="4000"/>
            </a:srgbClr>
          </a:solidFill>
          <a:ln/>
        </p:spPr>
      </p:sp>
      <p:sp>
        <p:nvSpPr>
          <p:cNvPr id="21" name="Text 19"/>
          <p:cNvSpPr/>
          <p:nvPr/>
        </p:nvSpPr>
        <p:spPr>
          <a:xfrm>
            <a:off x="625748" y="2756371"/>
            <a:ext cx="2920380"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Open safety culture</a:t>
            </a:r>
            <a:endParaRPr lang="en-US" sz="950" dirty="0"/>
          </a:p>
        </p:txBody>
      </p:sp>
      <p:sp>
        <p:nvSpPr>
          <p:cNvPr id="22" name="Text 20"/>
          <p:cNvSpPr/>
          <p:nvPr/>
        </p:nvSpPr>
        <p:spPr>
          <a:xfrm>
            <a:off x="3341638" y="2756371"/>
            <a:ext cx="2917999"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Defensive culture</a:t>
            </a:r>
            <a:endParaRPr lang="en-US" sz="950" dirty="0"/>
          </a:p>
        </p:txBody>
      </p:sp>
      <p:sp>
        <p:nvSpPr>
          <p:cNvPr id="23" name="Text 21"/>
          <p:cNvSpPr/>
          <p:nvPr/>
        </p:nvSpPr>
        <p:spPr>
          <a:xfrm>
            <a:off x="6055147" y="2756371"/>
            <a:ext cx="2920380" cy="198462"/>
          </a:xfrm>
          <a:prstGeom prst="rect">
            <a:avLst/>
          </a:prstGeom>
          <a:noFill/>
          <a:ln/>
        </p:spPr>
        <p:txBody>
          <a:bodyPr wrap="none" lIns="0" tIns="0" rIns="0" bIns="0" rtlCol="0" anchor="t"/>
          <a:lstStyle/>
          <a:p>
            <a:pPr marL="0" indent="0" algn="l">
              <a:lnSpc>
                <a:spcPct val="133000"/>
              </a:lnSpc>
              <a:buNone/>
            </a:pPr>
            <a:r>
              <a:rPr lang="en-US" sz="950" b="1" dirty="0">
                <a:solidFill>
                  <a:srgbClr val="FA95AE"/>
                </a:solidFill>
                <a:latin typeface="Fira Sans" pitchFamily="34" charset="0"/>
                <a:ea typeface="Fira Sans" pitchFamily="34" charset="-122"/>
                <a:cs typeface="Fira Sans" pitchFamily="34" charset="-120"/>
              </a:rPr>
              <a:t>High</a:t>
            </a:r>
            <a:endParaRPr lang="en-US" sz="950" dirty="0"/>
          </a:p>
        </p:txBody>
      </p:sp>
      <p:sp>
        <p:nvSpPr>
          <p:cNvPr id="24" name="Shape 22"/>
          <p:cNvSpPr/>
          <p:nvPr/>
        </p:nvSpPr>
        <p:spPr>
          <a:xfrm>
            <a:off x="500881" y="3034010"/>
            <a:ext cx="8141419" cy="356815"/>
          </a:xfrm>
          <a:prstGeom prst="rect">
            <a:avLst/>
          </a:prstGeom>
          <a:solidFill>
            <a:srgbClr val="FFFFFF">
              <a:alpha val="4000"/>
            </a:srgbClr>
          </a:solidFill>
          <a:ln/>
        </p:spPr>
      </p:sp>
      <p:sp>
        <p:nvSpPr>
          <p:cNvPr id="25" name="Text 23"/>
          <p:cNvSpPr/>
          <p:nvPr/>
        </p:nvSpPr>
        <p:spPr>
          <a:xfrm>
            <a:off x="625748" y="3113187"/>
            <a:ext cx="2920380"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Timely intervention</a:t>
            </a:r>
            <a:endParaRPr lang="en-US" sz="950" dirty="0"/>
          </a:p>
        </p:txBody>
      </p:sp>
      <p:sp>
        <p:nvSpPr>
          <p:cNvPr id="26" name="Text 24"/>
          <p:cNvSpPr/>
          <p:nvPr/>
        </p:nvSpPr>
        <p:spPr>
          <a:xfrm>
            <a:off x="3341638" y="3113187"/>
            <a:ext cx="2917999"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Delayed responses</a:t>
            </a:r>
            <a:endParaRPr lang="en-US" sz="950" dirty="0"/>
          </a:p>
        </p:txBody>
      </p:sp>
      <p:sp>
        <p:nvSpPr>
          <p:cNvPr id="27" name="Text 25"/>
          <p:cNvSpPr/>
          <p:nvPr/>
        </p:nvSpPr>
        <p:spPr>
          <a:xfrm>
            <a:off x="6055147" y="3113187"/>
            <a:ext cx="2920380" cy="198462"/>
          </a:xfrm>
          <a:prstGeom prst="rect">
            <a:avLst/>
          </a:prstGeom>
          <a:noFill/>
          <a:ln/>
        </p:spPr>
        <p:txBody>
          <a:bodyPr wrap="none" lIns="0" tIns="0" rIns="0" bIns="0" rtlCol="0" anchor="t"/>
          <a:lstStyle/>
          <a:p>
            <a:pPr marL="0" indent="0" algn="l">
              <a:lnSpc>
                <a:spcPct val="133000"/>
              </a:lnSpc>
              <a:buNone/>
            </a:pPr>
            <a:r>
              <a:rPr lang="en-US" sz="950" b="1" dirty="0">
                <a:solidFill>
                  <a:srgbClr val="FA95AE"/>
                </a:solidFill>
                <a:latin typeface="Fira Sans" pitchFamily="34" charset="0"/>
                <a:ea typeface="Fira Sans" pitchFamily="34" charset="-122"/>
                <a:cs typeface="Fira Sans" pitchFamily="34" charset="-120"/>
              </a:rPr>
              <a:t>High</a:t>
            </a:r>
            <a:endParaRPr lang="en-US" sz="950" dirty="0"/>
          </a:p>
        </p:txBody>
      </p:sp>
      <p:sp>
        <p:nvSpPr>
          <p:cNvPr id="28" name="Shape 26"/>
          <p:cNvSpPr/>
          <p:nvPr/>
        </p:nvSpPr>
        <p:spPr>
          <a:xfrm>
            <a:off x="500881" y="3390826"/>
            <a:ext cx="8141419" cy="356815"/>
          </a:xfrm>
          <a:prstGeom prst="rect">
            <a:avLst/>
          </a:prstGeom>
          <a:solidFill>
            <a:srgbClr val="000000">
              <a:alpha val="4000"/>
            </a:srgbClr>
          </a:solidFill>
          <a:ln/>
        </p:spPr>
      </p:sp>
      <p:sp>
        <p:nvSpPr>
          <p:cNvPr id="29" name="Text 27"/>
          <p:cNvSpPr/>
          <p:nvPr/>
        </p:nvSpPr>
        <p:spPr>
          <a:xfrm>
            <a:off x="625748" y="3470002"/>
            <a:ext cx="2920380"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Learning organisation</a:t>
            </a:r>
            <a:endParaRPr lang="en-US" sz="950" dirty="0"/>
          </a:p>
        </p:txBody>
      </p:sp>
      <p:sp>
        <p:nvSpPr>
          <p:cNvPr id="30" name="Text 28"/>
          <p:cNvSpPr/>
          <p:nvPr/>
        </p:nvSpPr>
        <p:spPr>
          <a:xfrm>
            <a:off x="3341638" y="3470002"/>
            <a:ext cx="2917999" cy="198462"/>
          </a:xfrm>
          <a:prstGeom prst="rect">
            <a:avLst/>
          </a:prstGeom>
          <a:noFill/>
          <a:ln/>
        </p:spPr>
        <p:txBody>
          <a:bodyPr wrap="none" lIns="0" tIns="0" rIns="0" bIns="0" rtlCol="0" anchor="t"/>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Repeated failures</a:t>
            </a:r>
            <a:endParaRPr lang="en-US" sz="950" dirty="0"/>
          </a:p>
        </p:txBody>
      </p:sp>
      <p:sp>
        <p:nvSpPr>
          <p:cNvPr id="31" name="Text 29"/>
          <p:cNvSpPr/>
          <p:nvPr/>
        </p:nvSpPr>
        <p:spPr>
          <a:xfrm>
            <a:off x="6055147" y="3470002"/>
            <a:ext cx="2920380" cy="198462"/>
          </a:xfrm>
          <a:prstGeom prst="rect">
            <a:avLst/>
          </a:prstGeom>
          <a:noFill/>
          <a:ln/>
        </p:spPr>
        <p:txBody>
          <a:bodyPr wrap="none" lIns="0" tIns="0" rIns="0" bIns="0" rtlCol="0" anchor="t"/>
          <a:lstStyle/>
          <a:p>
            <a:pPr marL="0" indent="0" algn="l">
              <a:lnSpc>
                <a:spcPct val="133000"/>
              </a:lnSpc>
              <a:buNone/>
            </a:pPr>
            <a:r>
              <a:rPr lang="en-US" sz="950" b="1" dirty="0">
                <a:solidFill>
                  <a:srgbClr val="FA95AE"/>
                </a:solidFill>
                <a:latin typeface="Fira Sans" pitchFamily="34" charset="0"/>
                <a:ea typeface="Fira Sans" pitchFamily="34" charset="-122"/>
                <a:cs typeface="Fira Sans" pitchFamily="34" charset="-120"/>
              </a:rPr>
              <a:t>High</a:t>
            </a:r>
            <a:endParaRPr lang="en-US" sz="950" dirty="0"/>
          </a:p>
        </p:txBody>
      </p:sp>
      <p:sp>
        <p:nvSpPr>
          <p:cNvPr id="32" name="Shape 30"/>
          <p:cNvSpPr/>
          <p:nvPr/>
        </p:nvSpPr>
        <p:spPr>
          <a:xfrm>
            <a:off x="496119" y="3891930"/>
            <a:ext cx="8151763" cy="483617"/>
          </a:xfrm>
          <a:prstGeom prst="roundRect">
            <a:avLst>
              <a:gd name="adj" fmla="val 3847"/>
            </a:avLst>
          </a:prstGeom>
          <a:solidFill>
            <a:srgbClr val="450707"/>
          </a:solidFill>
          <a:ln/>
        </p:spPr>
      </p:sp>
      <p:pic>
        <p:nvPicPr>
          <p:cNvPr id="33" name="Image 0" descr="preencoded.png"/>
          <p:cNvPicPr>
            <a:picLocks noChangeAspect="1"/>
          </p:cNvPicPr>
          <p:nvPr/>
        </p:nvPicPr>
        <p:blipFill>
          <a:blip r:embed="rId3"/>
          <a:stretch>
            <a:fillRect/>
          </a:stretch>
        </p:blipFill>
        <p:spPr>
          <a:xfrm>
            <a:off x="620092" y="4071714"/>
            <a:ext cx="155004" cy="123974"/>
          </a:xfrm>
          <a:prstGeom prst="rect">
            <a:avLst/>
          </a:prstGeom>
        </p:spPr>
      </p:pic>
      <p:sp>
        <p:nvSpPr>
          <p:cNvPr id="34" name="Text 31"/>
          <p:cNvSpPr/>
          <p:nvPr/>
        </p:nvSpPr>
        <p:spPr>
          <a:xfrm>
            <a:off x="899071" y="4034507"/>
            <a:ext cx="8082037" cy="198462"/>
          </a:xfrm>
          <a:prstGeom prst="rect">
            <a:avLst/>
          </a:prstGeom>
          <a:noFill/>
          <a:ln/>
        </p:spPr>
        <p:txBody>
          <a:bodyPr wrap="none" lIns="0" tIns="0" rIns="0" bIns="0" rtlCol="0" anchor="t"/>
          <a:lstStyle/>
          <a:p>
            <a:pPr marL="0" indent="0" algn="l">
              <a:lnSpc>
                <a:spcPct val="133000"/>
              </a:lnSpc>
              <a:buNone/>
            </a:pPr>
            <a:r>
              <a:rPr lang="en-US" sz="950" dirty="0">
                <a:solidFill>
                  <a:srgbClr val="FFFFFF"/>
                </a:solidFill>
                <a:latin typeface="Fira Sans" pitchFamily="34" charset="0"/>
                <a:ea typeface="Fira Sans" pitchFamily="34" charset="-122"/>
                <a:cs typeface="Fira Sans" pitchFamily="34" charset="-120"/>
              </a:rPr>
              <a:t>Every indicator showed a </a:t>
            </a:r>
            <a:r>
              <a:rPr lang="en-US" sz="950" b="1" dirty="0">
                <a:solidFill>
                  <a:srgbClr val="FFFFFF"/>
                </a:solidFill>
                <a:latin typeface="Fira Sans" pitchFamily="34" charset="0"/>
                <a:ea typeface="Fira Sans" pitchFamily="34" charset="-122"/>
                <a:cs typeface="Fira Sans" pitchFamily="34" charset="-120"/>
              </a:rPr>
              <a:t>High</a:t>
            </a:r>
            <a:r>
              <a:rPr lang="en-US" sz="950" dirty="0">
                <a:solidFill>
                  <a:srgbClr val="FFFFFF"/>
                </a:solidFill>
                <a:latin typeface="Fira Sans" pitchFamily="34" charset="0"/>
                <a:ea typeface="Fira Sans" pitchFamily="34" charset="-122"/>
                <a:cs typeface="Fira Sans" pitchFamily="34" charset="-120"/>
              </a:rPr>
              <a:t> gap between expected standards and actual performance at East Kent.</a:t>
            </a:r>
            <a:endParaRPr lang="en-US" sz="95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179612"/>
            <a:ext cx="3558332" cy="387548"/>
          </a:xfrm>
          <a:prstGeom prst="rect">
            <a:avLst/>
          </a:prstGeom>
          <a:noFill/>
          <a:ln/>
        </p:spPr>
        <p:txBody>
          <a:bodyPr wrap="none" lIns="0" tIns="0" rIns="0" bIns="0" rtlCol="0" anchor="t"/>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System Implications</a:t>
            </a:r>
            <a:endParaRPr lang="en-US" sz="2400" dirty="0"/>
          </a:p>
        </p:txBody>
      </p:sp>
      <p:sp>
        <p:nvSpPr>
          <p:cNvPr id="3" name="Shape 1"/>
          <p:cNvSpPr/>
          <p:nvPr/>
        </p:nvSpPr>
        <p:spPr>
          <a:xfrm>
            <a:off x="496119" y="1815182"/>
            <a:ext cx="2634555" cy="1111597"/>
          </a:xfrm>
          <a:prstGeom prst="roundRect">
            <a:avLst>
              <a:gd name="adj" fmla="val 1674"/>
            </a:avLst>
          </a:prstGeom>
          <a:solidFill>
            <a:srgbClr val="3E3E3E"/>
          </a:solidFill>
          <a:ln/>
        </p:spPr>
      </p:sp>
      <p:sp>
        <p:nvSpPr>
          <p:cNvPr id="4" name="Text 2"/>
          <p:cNvSpPr/>
          <p:nvPr/>
        </p:nvSpPr>
        <p:spPr>
          <a:xfrm>
            <a:off x="620092" y="193915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Patient Safety</a:t>
            </a:r>
            <a:endParaRPr lang="en-US" sz="1200" dirty="0"/>
          </a:p>
        </p:txBody>
      </p:sp>
      <p:sp>
        <p:nvSpPr>
          <p:cNvPr id="5" name="Text 3"/>
          <p:cNvSpPr/>
          <p:nvPr/>
        </p:nvSpPr>
        <p:spPr>
          <a:xfrm>
            <a:off x="620092" y="2207419"/>
            <a:ext cx="2386608"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Patient safety failures resulted in avoidable maternal and neonatal harm (Kirkup, 2022).</a:t>
            </a:r>
            <a:endParaRPr lang="en-US" sz="950" dirty="0"/>
          </a:p>
        </p:txBody>
      </p:sp>
      <p:sp>
        <p:nvSpPr>
          <p:cNvPr id="6" name="Shape 4"/>
          <p:cNvSpPr/>
          <p:nvPr/>
        </p:nvSpPr>
        <p:spPr>
          <a:xfrm>
            <a:off x="3254648" y="1815182"/>
            <a:ext cx="2634630" cy="1111597"/>
          </a:xfrm>
          <a:prstGeom prst="roundRect">
            <a:avLst>
              <a:gd name="adj" fmla="val 1674"/>
            </a:avLst>
          </a:prstGeom>
          <a:solidFill>
            <a:srgbClr val="3E3E3E"/>
          </a:solidFill>
          <a:ln/>
        </p:spPr>
      </p:sp>
      <p:sp>
        <p:nvSpPr>
          <p:cNvPr id="7" name="Text 5"/>
          <p:cNvSpPr/>
          <p:nvPr/>
        </p:nvSpPr>
        <p:spPr>
          <a:xfrm>
            <a:off x="3378622" y="1939156"/>
            <a:ext cx="1989013"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Financial &amp; Organisational Costs</a:t>
            </a:r>
            <a:endParaRPr lang="en-US" sz="1200" dirty="0"/>
          </a:p>
        </p:txBody>
      </p:sp>
      <p:sp>
        <p:nvSpPr>
          <p:cNvPr id="8" name="Text 6"/>
          <p:cNvSpPr/>
          <p:nvPr/>
        </p:nvSpPr>
        <p:spPr>
          <a:xfrm>
            <a:off x="3378622" y="2207419"/>
            <a:ext cx="238668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Investigations generated substantial financial and organisational costs (DHSC, 2023).</a:t>
            </a:r>
            <a:endParaRPr lang="en-US" sz="950" dirty="0"/>
          </a:p>
        </p:txBody>
      </p:sp>
      <p:sp>
        <p:nvSpPr>
          <p:cNvPr id="9" name="Shape 7"/>
          <p:cNvSpPr/>
          <p:nvPr/>
        </p:nvSpPr>
        <p:spPr>
          <a:xfrm>
            <a:off x="6013252" y="1815182"/>
            <a:ext cx="2634555" cy="1111597"/>
          </a:xfrm>
          <a:prstGeom prst="roundRect">
            <a:avLst>
              <a:gd name="adj" fmla="val 1674"/>
            </a:avLst>
          </a:prstGeom>
          <a:solidFill>
            <a:srgbClr val="3E3E3E"/>
          </a:solidFill>
          <a:ln/>
        </p:spPr>
      </p:sp>
      <p:sp>
        <p:nvSpPr>
          <p:cNvPr id="10" name="Text 8"/>
          <p:cNvSpPr/>
          <p:nvPr/>
        </p:nvSpPr>
        <p:spPr>
          <a:xfrm>
            <a:off x="6137225" y="193915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Public Confidence</a:t>
            </a:r>
            <a:endParaRPr lang="en-US" sz="1200" dirty="0"/>
          </a:p>
        </p:txBody>
      </p:sp>
      <p:sp>
        <p:nvSpPr>
          <p:cNvPr id="11" name="Text 9"/>
          <p:cNvSpPr/>
          <p:nvPr/>
        </p:nvSpPr>
        <p:spPr>
          <a:xfrm>
            <a:off x="6137225" y="2207419"/>
            <a:ext cx="2386608"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Public confidence in maternity services was significantly affected (Rimmer, 2023).</a:t>
            </a:r>
            <a:endParaRPr lang="en-US" sz="950" dirty="0"/>
          </a:p>
        </p:txBody>
      </p:sp>
      <p:sp>
        <p:nvSpPr>
          <p:cNvPr id="12" name="Shape 10"/>
          <p:cNvSpPr/>
          <p:nvPr/>
        </p:nvSpPr>
        <p:spPr>
          <a:xfrm>
            <a:off x="496119" y="3050753"/>
            <a:ext cx="4013820" cy="913135"/>
          </a:xfrm>
          <a:prstGeom prst="roundRect">
            <a:avLst>
              <a:gd name="adj" fmla="val 2038"/>
            </a:avLst>
          </a:prstGeom>
          <a:solidFill>
            <a:srgbClr val="3E3E3E"/>
          </a:solidFill>
          <a:ln/>
        </p:spPr>
      </p:sp>
      <p:sp>
        <p:nvSpPr>
          <p:cNvPr id="13" name="Text 11"/>
          <p:cNvSpPr/>
          <p:nvPr/>
        </p:nvSpPr>
        <p:spPr>
          <a:xfrm>
            <a:off x="620092" y="317472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Accountability</a:t>
            </a:r>
            <a:endParaRPr lang="en-US" sz="1200" dirty="0"/>
          </a:p>
        </p:txBody>
      </p:sp>
      <p:sp>
        <p:nvSpPr>
          <p:cNvPr id="14" name="Text 12"/>
          <p:cNvSpPr/>
          <p:nvPr/>
        </p:nvSpPr>
        <p:spPr>
          <a:xfrm>
            <a:off x="620092" y="3442990"/>
            <a:ext cx="37658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Governance failures weakened organisational accountability and transparency (Dixon-Woods, 2022).</a:t>
            </a:r>
            <a:endParaRPr lang="en-US" sz="950" dirty="0"/>
          </a:p>
        </p:txBody>
      </p:sp>
      <p:sp>
        <p:nvSpPr>
          <p:cNvPr id="15" name="Shape 13"/>
          <p:cNvSpPr/>
          <p:nvPr/>
        </p:nvSpPr>
        <p:spPr>
          <a:xfrm>
            <a:off x="4633913" y="3050753"/>
            <a:ext cx="4013895" cy="913135"/>
          </a:xfrm>
          <a:prstGeom prst="roundRect">
            <a:avLst>
              <a:gd name="adj" fmla="val 2038"/>
            </a:avLst>
          </a:prstGeom>
          <a:solidFill>
            <a:srgbClr val="3E3E3E"/>
          </a:solidFill>
          <a:ln/>
        </p:spPr>
      </p:sp>
      <p:sp>
        <p:nvSpPr>
          <p:cNvPr id="16" name="Text 14"/>
          <p:cNvSpPr/>
          <p:nvPr/>
        </p:nvSpPr>
        <p:spPr>
          <a:xfrm>
            <a:off x="4757886" y="317472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Service Inequalities</a:t>
            </a:r>
            <a:endParaRPr lang="en-US" sz="1200" dirty="0"/>
          </a:p>
        </p:txBody>
      </p:sp>
      <p:sp>
        <p:nvSpPr>
          <p:cNvPr id="17" name="Text 15"/>
          <p:cNvSpPr/>
          <p:nvPr/>
        </p:nvSpPr>
        <p:spPr>
          <a:xfrm>
            <a:off x="4757886" y="3442990"/>
            <a:ext cx="3765947"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E0D6DE"/>
                </a:solidFill>
                <a:latin typeface="Fira Sans" pitchFamily="34" charset="0"/>
                <a:ea typeface="Fira Sans" pitchFamily="34" charset="-122"/>
                <a:cs typeface="Fira Sans" pitchFamily="34" charset="-120"/>
              </a:rPr>
              <a:t>Service inequalities may disproportionately affect vulnerable women (Healthcare Improvement Scotland, 2026).</a:t>
            </a:r>
            <a:endParaRPr lang="en-US" sz="950"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361652"/>
            <a:ext cx="3316039" cy="357336"/>
          </a:xfrm>
          <a:prstGeom prst="rect">
            <a:avLst/>
          </a:prstGeom>
          <a:noFill/>
          <a:ln/>
        </p:spPr>
        <p:txBody>
          <a:bodyPr wrap="none" lIns="0" tIns="0" rIns="0" bIns="0" rtlCol="0" anchor="t"/>
          <a:lstStyle/>
          <a:p>
            <a:pPr marL="0" indent="0" algn="l">
              <a:lnSpc>
                <a:spcPct val="104000"/>
              </a:lnSpc>
              <a:buNone/>
            </a:pPr>
            <a:r>
              <a:rPr lang="en-US" sz="2250" dirty="0">
                <a:solidFill>
                  <a:srgbClr val="FA95AF"/>
                </a:solidFill>
                <a:latin typeface="Anton" pitchFamily="34" charset="0"/>
                <a:ea typeface="Anton" pitchFamily="34" charset="-122"/>
                <a:cs typeface="Anton" pitchFamily="34" charset="-120"/>
              </a:rPr>
              <a:t>Recommendations</a:t>
            </a:r>
            <a:endParaRPr lang="en-US" sz="2250" dirty="0"/>
          </a:p>
        </p:txBody>
      </p:sp>
      <p:sp>
        <p:nvSpPr>
          <p:cNvPr id="3" name="Shape 1"/>
          <p:cNvSpPr/>
          <p:nvPr/>
        </p:nvSpPr>
        <p:spPr>
          <a:xfrm>
            <a:off x="610493" y="1101328"/>
            <a:ext cx="114300" cy="514499"/>
          </a:xfrm>
          <a:prstGeom prst="roundRect">
            <a:avLst>
              <a:gd name="adj" fmla="val 15007"/>
            </a:avLst>
          </a:prstGeom>
          <a:solidFill>
            <a:srgbClr val="3E3E3E"/>
          </a:solidFill>
          <a:ln/>
        </p:spPr>
      </p:sp>
      <p:sp>
        <p:nvSpPr>
          <p:cNvPr id="4" name="Shape 2"/>
          <p:cNvSpPr/>
          <p:nvPr/>
        </p:nvSpPr>
        <p:spPr>
          <a:xfrm>
            <a:off x="496119" y="1026244"/>
            <a:ext cx="343049" cy="343049"/>
          </a:xfrm>
          <a:prstGeom prst="roundRect">
            <a:avLst>
              <a:gd name="adj" fmla="val 83297"/>
            </a:avLst>
          </a:prstGeom>
          <a:solidFill>
            <a:srgbClr val="3E3E3E"/>
          </a:solidFill>
          <a:ln/>
        </p:spPr>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81844" y="1112044"/>
            <a:ext cx="171524" cy="171524"/>
          </a:xfrm>
          <a:prstGeom prst="rect">
            <a:avLst/>
          </a:prstGeom>
        </p:spPr>
      </p:pic>
      <p:sp>
        <p:nvSpPr>
          <p:cNvPr id="6" name="Text 3"/>
          <p:cNvSpPr/>
          <p:nvPr/>
        </p:nvSpPr>
        <p:spPr>
          <a:xfrm>
            <a:off x="944538" y="1044104"/>
            <a:ext cx="1429420" cy="178668"/>
          </a:xfrm>
          <a:prstGeom prst="rect">
            <a:avLst/>
          </a:prstGeom>
          <a:noFill/>
          <a:ln/>
        </p:spPr>
        <p:txBody>
          <a:bodyPr wrap="none" lIns="0" tIns="0" rIns="0" bIns="0" rtlCol="0" anchor="t"/>
          <a:lstStyle/>
          <a:p>
            <a:pPr marL="0" indent="0" algn="l">
              <a:lnSpc>
                <a:spcPct val="104000"/>
              </a:lnSpc>
              <a:buNone/>
            </a:pPr>
            <a:r>
              <a:rPr lang="en-US" sz="1100" dirty="0">
                <a:solidFill>
                  <a:srgbClr val="E0D6DE"/>
                </a:solidFill>
                <a:latin typeface="Anton" pitchFamily="34" charset="0"/>
                <a:ea typeface="Anton" pitchFamily="34" charset="-122"/>
                <a:cs typeface="Anton" pitchFamily="34" charset="-120"/>
              </a:rPr>
              <a:t>Strengthen Governance</a:t>
            </a:r>
            <a:endParaRPr lang="en-US" sz="1100" dirty="0"/>
          </a:p>
        </p:txBody>
      </p:sp>
      <p:sp>
        <p:nvSpPr>
          <p:cNvPr id="7" name="Text 4"/>
          <p:cNvSpPr/>
          <p:nvPr/>
        </p:nvSpPr>
        <p:spPr>
          <a:xfrm>
            <a:off x="944538" y="1286024"/>
            <a:ext cx="7703344" cy="175840"/>
          </a:xfrm>
          <a:prstGeom prst="rect">
            <a:avLst/>
          </a:prstGeom>
          <a:noFill/>
          <a:ln/>
        </p:spPr>
        <p:txBody>
          <a:bodyPr wrap="none" lIns="0" tIns="0" rIns="0" bIns="0" rtlCol="0" anchor="t"/>
          <a:lstStyle/>
          <a:p>
            <a:pPr marL="0" indent="0" algn="l">
              <a:lnSpc>
                <a:spcPct val="128000"/>
              </a:lnSpc>
              <a:buNone/>
            </a:pPr>
            <a:r>
              <a:rPr lang="en-US" sz="900" dirty="0">
                <a:solidFill>
                  <a:srgbClr val="E0D6DE"/>
                </a:solidFill>
                <a:latin typeface="Fira Sans" pitchFamily="34" charset="0"/>
                <a:ea typeface="Fira Sans" pitchFamily="34" charset="-122"/>
                <a:cs typeface="Fira Sans" pitchFamily="34" charset="-120"/>
              </a:rPr>
              <a:t>Strengthen governance systems through regular quality assurance reviews (DHSC, 2023).</a:t>
            </a:r>
            <a:endParaRPr lang="en-US" sz="900" dirty="0"/>
          </a:p>
        </p:txBody>
      </p:sp>
      <p:sp>
        <p:nvSpPr>
          <p:cNvPr id="8" name="Shape 5"/>
          <p:cNvSpPr/>
          <p:nvPr/>
        </p:nvSpPr>
        <p:spPr>
          <a:xfrm>
            <a:off x="782017" y="1892796"/>
            <a:ext cx="114300" cy="514499"/>
          </a:xfrm>
          <a:prstGeom prst="roundRect">
            <a:avLst>
              <a:gd name="adj" fmla="val 15007"/>
            </a:avLst>
          </a:prstGeom>
          <a:solidFill>
            <a:srgbClr val="3E3E3E"/>
          </a:solidFill>
          <a:ln/>
        </p:spPr>
      </p:sp>
      <p:sp>
        <p:nvSpPr>
          <p:cNvPr id="9" name="Shape 6"/>
          <p:cNvSpPr/>
          <p:nvPr/>
        </p:nvSpPr>
        <p:spPr>
          <a:xfrm>
            <a:off x="667643" y="1817712"/>
            <a:ext cx="343049" cy="343049"/>
          </a:xfrm>
          <a:prstGeom prst="roundRect">
            <a:avLst>
              <a:gd name="adj" fmla="val 83297"/>
            </a:avLst>
          </a:prstGeom>
          <a:solidFill>
            <a:srgbClr val="3E3E3E"/>
          </a:solidFill>
          <a:ln/>
        </p:spPr>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53368" y="1903512"/>
            <a:ext cx="171524" cy="171524"/>
          </a:xfrm>
          <a:prstGeom prst="rect">
            <a:avLst/>
          </a:prstGeom>
        </p:spPr>
      </p:pic>
      <p:sp>
        <p:nvSpPr>
          <p:cNvPr id="11" name="Text 7"/>
          <p:cNvSpPr/>
          <p:nvPr/>
        </p:nvSpPr>
        <p:spPr>
          <a:xfrm>
            <a:off x="1116062" y="1835572"/>
            <a:ext cx="1620664" cy="178668"/>
          </a:xfrm>
          <a:prstGeom prst="rect">
            <a:avLst/>
          </a:prstGeom>
          <a:noFill/>
          <a:ln/>
        </p:spPr>
        <p:txBody>
          <a:bodyPr wrap="none" lIns="0" tIns="0" rIns="0" bIns="0" rtlCol="0" anchor="t"/>
          <a:lstStyle/>
          <a:p>
            <a:pPr marL="0" indent="0" algn="l">
              <a:lnSpc>
                <a:spcPct val="104000"/>
              </a:lnSpc>
              <a:buNone/>
            </a:pPr>
            <a:r>
              <a:rPr lang="en-US" sz="1100" dirty="0">
                <a:solidFill>
                  <a:srgbClr val="E0D6DE"/>
                </a:solidFill>
                <a:latin typeface="Anton" pitchFamily="34" charset="0"/>
                <a:ea typeface="Anton" pitchFamily="34" charset="-122"/>
                <a:cs typeface="Anton" pitchFamily="34" charset="-120"/>
              </a:rPr>
              <a:t>Improve Workforce Planning</a:t>
            </a:r>
            <a:endParaRPr lang="en-US" sz="1100" dirty="0"/>
          </a:p>
        </p:txBody>
      </p:sp>
      <p:sp>
        <p:nvSpPr>
          <p:cNvPr id="12" name="Text 8"/>
          <p:cNvSpPr/>
          <p:nvPr/>
        </p:nvSpPr>
        <p:spPr>
          <a:xfrm>
            <a:off x="1116062" y="2077492"/>
            <a:ext cx="7531819" cy="175840"/>
          </a:xfrm>
          <a:prstGeom prst="rect">
            <a:avLst/>
          </a:prstGeom>
          <a:noFill/>
          <a:ln/>
        </p:spPr>
        <p:txBody>
          <a:bodyPr wrap="none" lIns="0" tIns="0" rIns="0" bIns="0" rtlCol="0" anchor="t"/>
          <a:lstStyle/>
          <a:p>
            <a:pPr marL="0" indent="0" algn="l">
              <a:lnSpc>
                <a:spcPct val="128000"/>
              </a:lnSpc>
              <a:buNone/>
            </a:pPr>
            <a:r>
              <a:rPr lang="en-US" sz="900" dirty="0">
                <a:solidFill>
                  <a:srgbClr val="E0D6DE"/>
                </a:solidFill>
                <a:latin typeface="Fira Sans" pitchFamily="34" charset="0"/>
                <a:ea typeface="Fira Sans" pitchFamily="34" charset="-122"/>
                <a:cs typeface="Fira Sans" pitchFamily="34" charset="-120"/>
              </a:rPr>
              <a:t>Improve workforce planning to address staffing shortages (NHS England, 2023).</a:t>
            </a:r>
            <a:endParaRPr lang="en-US" sz="900" dirty="0"/>
          </a:p>
        </p:txBody>
      </p:sp>
      <p:sp>
        <p:nvSpPr>
          <p:cNvPr id="13" name="Shape 9"/>
          <p:cNvSpPr/>
          <p:nvPr/>
        </p:nvSpPr>
        <p:spPr>
          <a:xfrm>
            <a:off x="953542" y="2684264"/>
            <a:ext cx="114300" cy="514499"/>
          </a:xfrm>
          <a:prstGeom prst="roundRect">
            <a:avLst>
              <a:gd name="adj" fmla="val 15007"/>
            </a:avLst>
          </a:prstGeom>
          <a:solidFill>
            <a:srgbClr val="3E3E3E"/>
          </a:solidFill>
          <a:ln/>
        </p:spPr>
      </p:sp>
      <p:sp>
        <p:nvSpPr>
          <p:cNvPr id="14" name="Shape 10"/>
          <p:cNvSpPr/>
          <p:nvPr/>
        </p:nvSpPr>
        <p:spPr>
          <a:xfrm>
            <a:off x="839167" y="2609180"/>
            <a:ext cx="343049" cy="343049"/>
          </a:xfrm>
          <a:prstGeom prst="roundRect">
            <a:avLst>
              <a:gd name="adj" fmla="val 83297"/>
            </a:avLst>
          </a:prstGeom>
          <a:solidFill>
            <a:srgbClr val="3E3E3E"/>
          </a:solidFill>
          <a:ln/>
        </p:spPr>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24892" y="2694980"/>
            <a:ext cx="171524" cy="171524"/>
          </a:xfrm>
          <a:prstGeom prst="rect">
            <a:avLst/>
          </a:prstGeom>
        </p:spPr>
      </p:pic>
      <p:sp>
        <p:nvSpPr>
          <p:cNvPr id="16" name="Text 11"/>
          <p:cNvSpPr/>
          <p:nvPr/>
        </p:nvSpPr>
        <p:spPr>
          <a:xfrm>
            <a:off x="1287587" y="2627040"/>
            <a:ext cx="1565300" cy="178668"/>
          </a:xfrm>
          <a:prstGeom prst="rect">
            <a:avLst/>
          </a:prstGeom>
          <a:noFill/>
          <a:ln/>
        </p:spPr>
        <p:txBody>
          <a:bodyPr wrap="none" lIns="0" tIns="0" rIns="0" bIns="0" rtlCol="0" anchor="t"/>
          <a:lstStyle/>
          <a:p>
            <a:pPr marL="0" indent="0" algn="l">
              <a:lnSpc>
                <a:spcPct val="104000"/>
              </a:lnSpc>
              <a:buNone/>
            </a:pPr>
            <a:r>
              <a:rPr lang="en-US" sz="1100" dirty="0">
                <a:solidFill>
                  <a:srgbClr val="E0D6DE"/>
                </a:solidFill>
                <a:latin typeface="Anton" pitchFamily="34" charset="0"/>
                <a:ea typeface="Anton" pitchFamily="34" charset="-122"/>
                <a:cs typeface="Anton" pitchFamily="34" charset="-120"/>
              </a:rPr>
              <a:t>Enhance Incident Reporting</a:t>
            </a:r>
            <a:endParaRPr lang="en-US" sz="1100" dirty="0"/>
          </a:p>
        </p:txBody>
      </p:sp>
      <p:sp>
        <p:nvSpPr>
          <p:cNvPr id="17" name="Text 12"/>
          <p:cNvSpPr/>
          <p:nvPr/>
        </p:nvSpPr>
        <p:spPr>
          <a:xfrm>
            <a:off x="1287587" y="2868960"/>
            <a:ext cx="7360295" cy="175840"/>
          </a:xfrm>
          <a:prstGeom prst="rect">
            <a:avLst/>
          </a:prstGeom>
          <a:noFill/>
          <a:ln/>
        </p:spPr>
        <p:txBody>
          <a:bodyPr wrap="none" lIns="0" tIns="0" rIns="0" bIns="0" rtlCol="0" anchor="t"/>
          <a:lstStyle/>
          <a:p>
            <a:pPr marL="0" indent="0" algn="l">
              <a:lnSpc>
                <a:spcPct val="128000"/>
              </a:lnSpc>
              <a:buNone/>
            </a:pPr>
            <a:r>
              <a:rPr lang="en-US" sz="900" dirty="0">
                <a:solidFill>
                  <a:srgbClr val="E0D6DE"/>
                </a:solidFill>
                <a:latin typeface="Fira Sans" pitchFamily="34" charset="0"/>
                <a:ea typeface="Fira Sans" pitchFamily="34" charset="-122"/>
                <a:cs typeface="Fira Sans" pitchFamily="34" charset="-120"/>
              </a:rPr>
              <a:t>Enhance incident reporting and organisational learning mechanisms (NHS England, 2025).</a:t>
            </a:r>
            <a:endParaRPr lang="en-US" sz="900" dirty="0"/>
          </a:p>
        </p:txBody>
      </p:sp>
      <p:sp>
        <p:nvSpPr>
          <p:cNvPr id="18" name="Shape 13"/>
          <p:cNvSpPr/>
          <p:nvPr/>
        </p:nvSpPr>
        <p:spPr>
          <a:xfrm>
            <a:off x="1125066" y="3475732"/>
            <a:ext cx="114300" cy="514499"/>
          </a:xfrm>
          <a:prstGeom prst="roundRect">
            <a:avLst>
              <a:gd name="adj" fmla="val 15007"/>
            </a:avLst>
          </a:prstGeom>
          <a:solidFill>
            <a:srgbClr val="3E3E3E"/>
          </a:solidFill>
          <a:ln/>
        </p:spPr>
      </p:sp>
      <p:sp>
        <p:nvSpPr>
          <p:cNvPr id="19" name="Shape 14"/>
          <p:cNvSpPr/>
          <p:nvPr/>
        </p:nvSpPr>
        <p:spPr>
          <a:xfrm>
            <a:off x="1010692" y="3400648"/>
            <a:ext cx="343049" cy="343049"/>
          </a:xfrm>
          <a:prstGeom prst="roundRect">
            <a:avLst>
              <a:gd name="adj" fmla="val 83297"/>
            </a:avLst>
          </a:prstGeom>
          <a:solidFill>
            <a:srgbClr val="3E3E3E"/>
          </a:solidFill>
          <a:ln/>
        </p:spPr>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96417" y="3486448"/>
            <a:ext cx="171524" cy="171524"/>
          </a:xfrm>
          <a:prstGeom prst="rect">
            <a:avLst/>
          </a:prstGeom>
        </p:spPr>
      </p:pic>
      <p:sp>
        <p:nvSpPr>
          <p:cNvPr id="21" name="Text 15"/>
          <p:cNvSpPr/>
          <p:nvPr/>
        </p:nvSpPr>
        <p:spPr>
          <a:xfrm>
            <a:off x="1459111" y="3418508"/>
            <a:ext cx="1869058" cy="178668"/>
          </a:xfrm>
          <a:prstGeom prst="rect">
            <a:avLst/>
          </a:prstGeom>
          <a:noFill/>
          <a:ln/>
        </p:spPr>
        <p:txBody>
          <a:bodyPr wrap="none" lIns="0" tIns="0" rIns="0" bIns="0" rtlCol="0" anchor="t"/>
          <a:lstStyle/>
          <a:p>
            <a:pPr marL="0" indent="0" algn="l">
              <a:lnSpc>
                <a:spcPct val="104000"/>
              </a:lnSpc>
              <a:buNone/>
            </a:pPr>
            <a:r>
              <a:rPr lang="en-US" sz="1100" dirty="0">
                <a:solidFill>
                  <a:srgbClr val="E0D6DE"/>
                </a:solidFill>
                <a:latin typeface="Anton" pitchFamily="34" charset="0"/>
                <a:ea typeface="Anton" pitchFamily="34" charset="-122"/>
                <a:cs typeface="Anton" pitchFamily="34" charset="-120"/>
              </a:rPr>
              <a:t>Promote Transparent Leadership</a:t>
            </a:r>
            <a:endParaRPr lang="en-US" sz="1100" dirty="0"/>
          </a:p>
        </p:txBody>
      </p:sp>
      <p:sp>
        <p:nvSpPr>
          <p:cNvPr id="22" name="Text 16"/>
          <p:cNvSpPr/>
          <p:nvPr/>
        </p:nvSpPr>
        <p:spPr>
          <a:xfrm>
            <a:off x="1459111" y="3660428"/>
            <a:ext cx="7188771" cy="175840"/>
          </a:xfrm>
          <a:prstGeom prst="rect">
            <a:avLst/>
          </a:prstGeom>
          <a:noFill/>
          <a:ln/>
        </p:spPr>
        <p:txBody>
          <a:bodyPr wrap="none" lIns="0" tIns="0" rIns="0" bIns="0" rtlCol="0" anchor="t"/>
          <a:lstStyle/>
          <a:p>
            <a:pPr marL="0" indent="0" algn="l">
              <a:lnSpc>
                <a:spcPct val="128000"/>
              </a:lnSpc>
              <a:buNone/>
            </a:pPr>
            <a:r>
              <a:rPr lang="en-US" sz="900" dirty="0">
                <a:solidFill>
                  <a:srgbClr val="E0D6DE"/>
                </a:solidFill>
                <a:latin typeface="Fira Sans" pitchFamily="34" charset="0"/>
                <a:ea typeface="Fira Sans" pitchFamily="34" charset="-122"/>
                <a:cs typeface="Fira Sans" pitchFamily="34" charset="-120"/>
              </a:rPr>
              <a:t>Promote transparent leadership and accountability throughout maternity services (Dixon-Woods, 2022).</a:t>
            </a:r>
            <a:endParaRPr lang="en-US" sz="900" dirty="0"/>
          </a:p>
        </p:txBody>
      </p:sp>
      <p:sp>
        <p:nvSpPr>
          <p:cNvPr id="23" name="Shape 17"/>
          <p:cNvSpPr/>
          <p:nvPr/>
        </p:nvSpPr>
        <p:spPr>
          <a:xfrm>
            <a:off x="953542" y="4267200"/>
            <a:ext cx="114300" cy="514499"/>
          </a:xfrm>
          <a:prstGeom prst="roundRect">
            <a:avLst>
              <a:gd name="adj" fmla="val 15007"/>
            </a:avLst>
          </a:prstGeom>
          <a:solidFill>
            <a:srgbClr val="3E3E3E"/>
          </a:solidFill>
          <a:ln/>
        </p:spPr>
      </p:sp>
      <p:sp>
        <p:nvSpPr>
          <p:cNvPr id="24" name="Shape 18"/>
          <p:cNvSpPr/>
          <p:nvPr/>
        </p:nvSpPr>
        <p:spPr>
          <a:xfrm>
            <a:off x="839167" y="4192116"/>
            <a:ext cx="343049" cy="343049"/>
          </a:xfrm>
          <a:prstGeom prst="roundRect">
            <a:avLst>
              <a:gd name="adj" fmla="val 83297"/>
            </a:avLst>
          </a:prstGeom>
          <a:solidFill>
            <a:srgbClr val="3E3E3E"/>
          </a:solidFill>
          <a:ln/>
        </p:spPr>
      </p:sp>
      <p:pic>
        <p:nvPicPr>
          <p:cNvPr id="25"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924892" y="4277916"/>
            <a:ext cx="171524" cy="171524"/>
          </a:xfrm>
          <a:prstGeom prst="rect">
            <a:avLst/>
          </a:prstGeom>
        </p:spPr>
      </p:pic>
      <p:sp>
        <p:nvSpPr>
          <p:cNvPr id="26" name="Text 19"/>
          <p:cNvSpPr/>
          <p:nvPr/>
        </p:nvSpPr>
        <p:spPr>
          <a:xfrm>
            <a:off x="1287587" y="4209976"/>
            <a:ext cx="1721272" cy="178668"/>
          </a:xfrm>
          <a:prstGeom prst="rect">
            <a:avLst/>
          </a:prstGeom>
          <a:noFill/>
          <a:ln/>
        </p:spPr>
        <p:txBody>
          <a:bodyPr wrap="none" lIns="0" tIns="0" rIns="0" bIns="0" rtlCol="0" anchor="t"/>
          <a:lstStyle/>
          <a:p>
            <a:pPr marL="0" indent="0" algn="l">
              <a:lnSpc>
                <a:spcPct val="104000"/>
              </a:lnSpc>
              <a:buNone/>
            </a:pPr>
            <a:r>
              <a:rPr lang="en-US" sz="1100" dirty="0">
                <a:solidFill>
                  <a:srgbClr val="E0D6DE"/>
                </a:solidFill>
                <a:latin typeface="Anton" pitchFamily="34" charset="0"/>
                <a:ea typeface="Anton" pitchFamily="34" charset="-122"/>
                <a:cs typeface="Anton" pitchFamily="34" charset="-120"/>
              </a:rPr>
              <a:t>Implement National Standards</a:t>
            </a:r>
            <a:endParaRPr lang="en-US" sz="1100" dirty="0"/>
          </a:p>
        </p:txBody>
      </p:sp>
      <p:sp>
        <p:nvSpPr>
          <p:cNvPr id="27" name="Text 20"/>
          <p:cNvSpPr/>
          <p:nvPr/>
        </p:nvSpPr>
        <p:spPr>
          <a:xfrm>
            <a:off x="1287587" y="4451896"/>
            <a:ext cx="7360295" cy="175840"/>
          </a:xfrm>
          <a:prstGeom prst="rect">
            <a:avLst/>
          </a:prstGeom>
          <a:noFill/>
          <a:ln/>
        </p:spPr>
        <p:txBody>
          <a:bodyPr wrap="none" lIns="0" tIns="0" rIns="0" bIns="0" rtlCol="0" anchor="t"/>
          <a:lstStyle/>
          <a:p>
            <a:pPr marL="0" indent="0" algn="l">
              <a:lnSpc>
                <a:spcPct val="128000"/>
              </a:lnSpc>
              <a:buNone/>
            </a:pPr>
            <a:r>
              <a:rPr lang="en-US" sz="900" dirty="0">
                <a:solidFill>
                  <a:srgbClr val="E0D6DE"/>
                </a:solidFill>
                <a:latin typeface="Fira Sans" pitchFamily="34" charset="0"/>
                <a:ea typeface="Fira Sans" pitchFamily="34" charset="-122"/>
                <a:cs typeface="Fira Sans" pitchFamily="34" charset="-120"/>
              </a:rPr>
              <a:t>Ensure consistent implementation of national maternity safety standards (Healthcare Improvement Scotland, 2026).</a:t>
            </a:r>
            <a:endParaRPr lang="en-US" sz="900" dirty="0"/>
          </a:p>
        </p:txBody>
      </p:sp>
    </p:spTree>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96119" y="887611"/>
            <a:ext cx="4981277" cy="387548"/>
          </a:xfrm>
          <a:prstGeom prst="rect">
            <a:avLst/>
          </a:prstGeom>
          <a:noFill/>
          <a:ln/>
        </p:spPr>
        <p:txBody>
          <a:bodyPr wrap="none" lIns="0" tIns="0" rIns="0" bIns="0" rtlCol="0" anchor="t"/>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Proposed Structure for Component 2</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523181"/>
            <a:ext cx="2634555" cy="828229"/>
          </a:xfrm>
          <a:prstGeom prst="rect">
            <a:avLst/>
          </a:prstGeom>
        </p:spPr>
      </p:pic>
      <p:sp>
        <p:nvSpPr>
          <p:cNvPr id="4" name="Text 1"/>
          <p:cNvSpPr/>
          <p:nvPr/>
        </p:nvSpPr>
        <p:spPr>
          <a:xfrm>
            <a:off x="1738982" y="1616199"/>
            <a:ext cx="148828" cy="186035"/>
          </a:xfrm>
          <a:prstGeom prst="rect">
            <a:avLst/>
          </a:prstGeom>
          <a:noFill/>
          <a:ln/>
        </p:spPr>
        <p:txBody>
          <a:bodyPr wrap="none" lIns="0" tIns="0" rIns="0" bIns="0" rtlCol="0" anchor="ctr"/>
          <a:lstStyle/>
          <a:p>
            <a:pPr marL="0" indent="0" algn="ctr">
              <a:lnSpc>
                <a:spcPct val="100000"/>
              </a:lnSpc>
              <a:buNone/>
            </a:pPr>
            <a:r>
              <a:rPr lang="en-US" sz="1150" dirty="0">
                <a:solidFill>
                  <a:srgbClr val="000000"/>
                </a:solidFill>
                <a:latin typeface="Anton" pitchFamily="34" charset="0"/>
                <a:ea typeface="Anton" pitchFamily="34" charset="-122"/>
                <a:cs typeface="Anton" pitchFamily="34" charset="-120"/>
              </a:rPr>
              <a:t>1</a:t>
            </a:r>
            <a:endParaRPr lang="en-US" sz="1150" dirty="0"/>
          </a:p>
        </p:txBody>
      </p:sp>
      <p:sp>
        <p:nvSpPr>
          <p:cNvPr id="5" name="Text 2"/>
          <p:cNvSpPr/>
          <p:nvPr/>
        </p:nvSpPr>
        <p:spPr>
          <a:xfrm>
            <a:off x="634380" y="201930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Introduction</a:t>
            </a:r>
            <a:endParaRPr lang="en-US" sz="12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54648" y="1523181"/>
            <a:ext cx="2634630" cy="828229"/>
          </a:xfrm>
          <a:prstGeom prst="rect">
            <a:avLst/>
          </a:prstGeom>
        </p:spPr>
      </p:pic>
      <p:sp>
        <p:nvSpPr>
          <p:cNvPr id="7" name="Text 3"/>
          <p:cNvSpPr/>
          <p:nvPr/>
        </p:nvSpPr>
        <p:spPr>
          <a:xfrm>
            <a:off x="4497512" y="1616199"/>
            <a:ext cx="148828" cy="186035"/>
          </a:xfrm>
          <a:prstGeom prst="rect">
            <a:avLst/>
          </a:prstGeom>
          <a:noFill/>
          <a:ln/>
        </p:spPr>
        <p:txBody>
          <a:bodyPr wrap="none" lIns="0" tIns="0" rIns="0" bIns="0" rtlCol="0" anchor="ctr"/>
          <a:lstStyle/>
          <a:p>
            <a:pPr marL="0" indent="0" algn="ctr">
              <a:lnSpc>
                <a:spcPct val="100000"/>
              </a:lnSpc>
              <a:buNone/>
            </a:pPr>
            <a:r>
              <a:rPr lang="en-US" sz="1150" dirty="0">
                <a:solidFill>
                  <a:srgbClr val="000000"/>
                </a:solidFill>
                <a:latin typeface="Anton" pitchFamily="34" charset="0"/>
                <a:ea typeface="Anton" pitchFamily="34" charset="-122"/>
                <a:cs typeface="Anton" pitchFamily="34" charset="-120"/>
              </a:rPr>
              <a:t>2</a:t>
            </a:r>
            <a:endParaRPr lang="en-US" sz="1150" dirty="0"/>
          </a:p>
        </p:txBody>
      </p:sp>
      <p:sp>
        <p:nvSpPr>
          <p:cNvPr id="8" name="Text 4"/>
          <p:cNvSpPr/>
          <p:nvPr/>
        </p:nvSpPr>
        <p:spPr>
          <a:xfrm>
            <a:off x="3392909" y="2019300"/>
            <a:ext cx="1681683"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Swiss Cheese Model</a:t>
            </a:r>
            <a:endParaRPr lang="en-US" sz="12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13252" y="1523181"/>
            <a:ext cx="2634555" cy="828229"/>
          </a:xfrm>
          <a:prstGeom prst="rect">
            <a:avLst/>
          </a:prstGeom>
        </p:spPr>
      </p:pic>
      <p:sp>
        <p:nvSpPr>
          <p:cNvPr id="10" name="Text 5"/>
          <p:cNvSpPr/>
          <p:nvPr/>
        </p:nvSpPr>
        <p:spPr>
          <a:xfrm>
            <a:off x="7256115" y="1616199"/>
            <a:ext cx="148828" cy="186035"/>
          </a:xfrm>
          <a:prstGeom prst="rect">
            <a:avLst/>
          </a:prstGeom>
          <a:noFill/>
          <a:ln/>
        </p:spPr>
        <p:txBody>
          <a:bodyPr wrap="none" lIns="0" tIns="0" rIns="0" bIns="0" rtlCol="0" anchor="ctr"/>
          <a:lstStyle/>
          <a:p>
            <a:pPr marL="0" indent="0" algn="ctr">
              <a:lnSpc>
                <a:spcPct val="100000"/>
              </a:lnSpc>
              <a:buNone/>
            </a:pPr>
            <a:r>
              <a:rPr lang="en-US" sz="1150" dirty="0">
                <a:solidFill>
                  <a:srgbClr val="000000"/>
                </a:solidFill>
                <a:latin typeface="Anton" pitchFamily="34" charset="0"/>
                <a:ea typeface="Anton" pitchFamily="34" charset="-122"/>
                <a:cs typeface="Anton" pitchFamily="34" charset="-120"/>
              </a:rPr>
              <a:t>3</a:t>
            </a:r>
            <a:endParaRPr lang="en-US" sz="1150" dirty="0"/>
          </a:p>
        </p:txBody>
      </p:sp>
      <p:sp>
        <p:nvSpPr>
          <p:cNvPr id="11" name="Text 6"/>
          <p:cNvSpPr/>
          <p:nvPr/>
        </p:nvSpPr>
        <p:spPr>
          <a:xfrm>
            <a:off x="6151512" y="2019300"/>
            <a:ext cx="2634555" cy="239018"/>
          </a:xfrm>
          <a:prstGeom prst="rect">
            <a:avLst/>
          </a:prstGeom>
          <a:noFill/>
          <a:ln/>
        </p:spPr>
        <p:txBody>
          <a:bodyPr wrap="none" lIns="0" tIns="0" rIns="0" bIns="0" rtlCol="0" anchor="t"/>
          <a:lstStyle/>
          <a:p>
            <a:pPr marL="0" indent="0" algn="l">
              <a:lnSpc>
                <a:spcPct val="104000"/>
              </a:lnSpc>
              <a:buNone/>
            </a:pPr>
            <a:r>
              <a:rPr lang="en-US" sz="1100" dirty="0">
                <a:solidFill>
                  <a:srgbClr val="E0D6DE"/>
                </a:solidFill>
                <a:latin typeface="Anton" pitchFamily="34" charset="0"/>
                <a:ea typeface="Anton" pitchFamily="34" charset="-122"/>
                <a:cs typeface="Anton" pitchFamily="34" charset="-120"/>
              </a:rPr>
              <a:t>Root Cause Analysis and Fishbone Diagram</a:t>
            </a:r>
            <a:endParaRPr lang="en-US" sz="110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475384"/>
            <a:ext cx="2634555" cy="828229"/>
          </a:xfrm>
          <a:prstGeom prst="rect">
            <a:avLst/>
          </a:prstGeom>
        </p:spPr>
      </p:pic>
      <p:sp>
        <p:nvSpPr>
          <p:cNvPr id="13" name="Text 7"/>
          <p:cNvSpPr/>
          <p:nvPr/>
        </p:nvSpPr>
        <p:spPr>
          <a:xfrm>
            <a:off x="1738982" y="2568401"/>
            <a:ext cx="148828" cy="186035"/>
          </a:xfrm>
          <a:prstGeom prst="rect">
            <a:avLst/>
          </a:prstGeom>
          <a:noFill/>
          <a:ln/>
        </p:spPr>
        <p:txBody>
          <a:bodyPr wrap="none" lIns="0" tIns="0" rIns="0" bIns="0" rtlCol="0" anchor="ctr"/>
          <a:lstStyle/>
          <a:p>
            <a:pPr marL="0" indent="0" algn="ctr">
              <a:lnSpc>
                <a:spcPct val="100000"/>
              </a:lnSpc>
              <a:buNone/>
            </a:pPr>
            <a:r>
              <a:rPr lang="en-US" sz="1150" dirty="0">
                <a:solidFill>
                  <a:srgbClr val="000000"/>
                </a:solidFill>
                <a:latin typeface="Anton" pitchFamily="34" charset="0"/>
                <a:ea typeface="Anton" pitchFamily="34" charset="-122"/>
                <a:cs typeface="Anton" pitchFamily="34" charset="-120"/>
              </a:rPr>
              <a:t>4</a:t>
            </a:r>
            <a:endParaRPr lang="en-US" sz="1150" dirty="0"/>
          </a:p>
        </p:txBody>
      </p:sp>
      <p:sp>
        <p:nvSpPr>
          <p:cNvPr id="14" name="Text 8"/>
          <p:cNvSpPr/>
          <p:nvPr/>
        </p:nvSpPr>
        <p:spPr>
          <a:xfrm>
            <a:off x="634380" y="2971502"/>
            <a:ext cx="1831851"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Systems Theory</a:t>
            </a:r>
            <a:endParaRPr lang="en-US" sz="1200"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54648" y="2475384"/>
            <a:ext cx="2634630" cy="828229"/>
          </a:xfrm>
          <a:prstGeom prst="rect">
            <a:avLst/>
          </a:prstGeom>
        </p:spPr>
      </p:pic>
      <p:sp>
        <p:nvSpPr>
          <p:cNvPr id="16" name="Text 9"/>
          <p:cNvSpPr/>
          <p:nvPr/>
        </p:nvSpPr>
        <p:spPr>
          <a:xfrm>
            <a:off x="4497512" y="2568401"/>
            <a:ext cx="148828" cy="186035"/>
          </a:xfrm>
          <a:prstGeom prst="rect">
            <a:avLst/>
          </a:prstGeom>
          <a:noFill/>
          <a:ln/>
        </p:spPr>
        <p:txBody>
          <a:bodyPr wrap="none" lIns="0" tIns="0" rIns="0" bIns="0" rtlCol="0" anchor="ctr"/>
          <a:lstStyle/>
          <a:p>
            <a:pPr marL="0" indent="0" algn="ctr">
              <a:lnSpc>
                <a:spcPct val="100000"/>
              </a:lnSpc>
              <a:buNone/>
            </a:pPr>
            <a:r>
              <a:rPr lang="en-US" sz="1150" dirty="0">
                <a:solidFill>
                  <a:srgbClr val="000000"/>
                </a:solidFill>
                <a:latin typeface="Anton" pitchFamily="34" charset="0"/>
                <a:ea typeface="Anton" pitchFamily="34" charset="-122"/>
                <a:cs typeface="Anton" pitchFamily="34" charset="-120"/>
              </a:rPr>
              <a:t>5</a:t>
            </a:r>
            <a:endParaRPr lang="en-US" sz="1150" dirty="0"/>
          </a:p>
        </p:txBody>
      </p:sp>
      <p:sp>
        <p:nvSpPr>
          <p:cNvPr id="17" name="Text 10"/>
          <p:cNvSpPr/>
          <p:nvPr/>
        </p:nvSpPr>
        <p:spPr>
          <a:xfrm>
            <a:off x="3392909" y="297150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Donabedian Model</a:t>
            </a:r>
            <a:endParaRPr lang="en-US" sz="1200" dirty="0"/>
          </a:p>
        </p:txBody>
      </p:sp>
      <p:pic>
        <p:nvPicPr>
          <p:cNvPr id="18" name="Image 5"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13252" y="2475384"/>
            <a:ext cx="2634555" cy="828229"/>
          </a:xfrm>
          <a:prstGeom prst="rect">
            <a:avLst/>
          </a:prstGeom>
        </p:spPr>
      </p:pic>
      <p:sp>
        <p:nvSpPr>
          <p:cNvPr id="19" name="Text 11"/>
          <p:cNvSpPr/>
          <p:nvPr/>
        </p:nvSpPr>
        <p:spPr>
          <a:xfrm>
            <a:off x="7256115" y="2568401"/>
            <a:ext cx="148828" cy="186035"/>
          </a:xfrm>
          <a:prstGeom prst="rect">
            <a:avLst/>
          </a:prstGeom>
          <a:noFill/>
          <a:ln/>
        </p:spPr>
        <p:txBody>
          <a:bodyPr wrap="none" lIns="0" tIns="0" rIns="0" bIns="0" rtlCol="0" anchor="ctr"/>
          <a:lstStyle/>
          <a:p>
            <a:pPr marL="0" indent="0" algn="ctr">
              <a:lnSpc>
                <a:spcPct val="100000"/>
              </a:lnSpc>
              <a:buNone/>
            </a:pPr>
            <a:r>
              <a:rPr lang="en-US" sz="1150" dirty="0">
                <a:solidFill>
                  <a:srgbClr val="000000"/>
                </a:solidFill>
                <a:latin typeface="Anton" pitchFamily="34" charset="0"/>
                <a:ea typeface="Anton" pitchFamily="34" charset="-122"/>
                <a:cs typeface="Anton" pitchFamily="34" charset="-120"/>
              </a:rPr>
              <a:t>6</a:t>
            </a:r>
            <a:endParaRPr lang="en-US" sz="1150" dirty="0"/>
          </a:p>
        </p:txBody>
      </p:sp>
      <p:sp>
        <p:nvSpPr>
          <p:cNvPr id="20" name="Text 12"/>
          <p:cNvSpPr/>
          <p:nvPr/>
        </p:nvSpPr>
        <p:spPr>
          <a:xfrm>
            <a:off x="6151513" y="2971502"/>
            <a:ext cx="1985367"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Policy Analysis</a:t>
            </a:r>
            <a:endParaRPr lang="en-US" sz="1200" dirty="0"/>
          </a:p>
        </p:txBody>
      </p:sp>
      <p:pic>
        <p:nvPicPr>
          <p:cNvPr id="21" name="Image 6"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3427586"/>
            <a:ext cx="2634555" cy="828229"/>
          </a:xfrm>
          <a:prstGeom prst="rect">
            <a:avLst/>
          </a:prstGeom>
        </p:spPr>
      </p:pic>
      <p:sp>
        <p:nvSpPr>
          <p:cNvPr id="22" name="Text 13"/>
          <p:cNvSpPr/>
          <p:nvPr/>
        </p:nvSpPr>
        <p:spPr>
          <a:xfrm>
            <a:off x="1738982" y="3520604"/>
            <a:ext cx="148828" cy="186035"/>
          </a:xfrm>
          <a:prstGeom prst="rect">
            <a:avLst/>
          </a:prstGeom>
          <a:noFill/>
          <a:ln/>
        </p:spPr>
        <p:txBody>
          <a:bodyPr wrap="none" lIns="0" tIns="0" rIns="0" bIns="0" rtlCol="0" anchor="ctr"/>
          <a:lstStyle/>
          <a:p>
            <a:pPr marL="0" indent="0" algn="ctr">
              <a:lnSpc>
                <a:spcPct val="100000"/>
              </a:lnSpc>
              <a:buNone/>
            </a:pPr>
            <a:r>
              <a:rPr lang="en-US" sz="1150" dirty="0">
                <a:solidFill>
                  <a:srgbClr val="000000"/>
                </a:solidFill>
                <a:latin typeface="Anton" pitchFamily="34" charset="0"/>
                <a:ea typeface="Anton" pitchFamily="34" charset="-122"/>
                <a:cs typeface="Anton" pitchFamily="34" charset="-120"/>
              </a:rPr>
              <a:t>7</a:t>
            </a:r>
            <a:endParaRPr lang="en-US" sz="1150" dirty="0"/>
          </a:p>
        </p:txBody>
      </p:sp>
      <p:sp>
        <p:nvSpPr>
          <p:cNvPr id="23" name="Text 14"/>
          <p:cNvSpPr/>
          <p:nvPr/>
        </p:nvSpPr>
        <p:spPr>
          <a:xfrm>
            <a:off x="634380" y="392370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Impact on Quality, Equity and Efficiency</a:t>
            </a:r>
            <a:endParaRPr lang="en-US" sz="1200" dirty="0"/>
          </a:p>
        </p:txBody>
      </p:sp>
      <p:pic>
        <p:nvPicPr>
          <p:cNvPr id="24" name="Image 7"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54648" y="3427586"/>
            <a:ext cx="2634630" cy="828229"/>
          </a:xfrm>
          <a:prstGeom prst="rect">
            <a:avLst/>
          </a:prstGeom>
        </p:spPr>
      </p:pic>
      <p:sp>
        <p:nvSpPr>
          <p:cNvPr id="25" name="Text 15"/>
          <p:cNvSpPr/>
          <p:nvPr/>
        </p:nvSpPr>
        <p:spPr>
          <a:xfrm>
            <a:off x="4497512" y="3520604"/>
            <a:ext cx="148828" cy="186035"/>
          </a:xfrm>
          <a:prstGeom prst="rect">
            <a:avLst/>
          </a:prstGeom>
          <a:noFill/>
          <a:ln/>
        </p:spPr>
        <p:txBody>
          <a:bodyPr wrap="none" lIns="0" tIns="0" rIns="0" bIns="0" rtlCol="0" anchor="ctr"/>
          <a:lstStyle/>
          <a:p>
            <a:pPr marL="0" indent="0" algn="ctr">
              <a:lnSpc>
                <a:spcPct val="100000"/>
              </a:lnSpc>
              <a:buNone/>
            </a:pPr>
            <a:r>
              <a:rPr lang="en-US" sz="1150" dirty="0">
                <a:solidFill>
                  <a:srgbClr val="000000"/>
                </a:solidFill>
                <a:latin typeface="Anton" pitchFamily="34" charset="0"/>
                <a:ea typeface="Anton" pitchFamily="34" charset="-122"/>
                <a:cs typeface="Anton" pitchFamily="34" charset="-120"/>
              </a:rPr>
              <a:t>8</a:t>
            </a:r>
            <a:endParaRPr lang="en-US" sz="1150" dirty="0"/>
          </a:p>
        </p:txBody>
      </p:sp>
      <p:sp>
        <p:nvSpPr>
          <p:cNvPr id="26" name="Text 16"/>
          <p:cNvSpPr/>
          <p:nvPr/>
        </p:nvSpPr>
        <p:spPr>
          <a:xfrm>
            <a:off x="3392909" y="392370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Recommendations</a:t>
            </a:r>
            <a:endParaRPr lang="en-US" sz="1200" dirty="0"/>
          </a:p>
        </p:txBody>
      </p:sp>
      <p:pic>
        <p:nvPicPr>
          <p:cNvPr id="27" name="Image 8"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13252" y="3427586"/>
            <a:ext cx="2634555" cy="828229"/>
          </a:xfrm>
          <a:prstGeom prst="rect">
            <a:avLst/>
          </a:prstGeom>
        </p:spPr>
      </p:pic>
      <p:sp>
        <p:nvSpPr>
          <p:cNvPr id="28" name="Text 17"/>
          <p:cNvSpPr/>
          <p:nvPr/>
        </p:nvSpPr>
        <p:spPr>
          <a:xfrm>
            <a:off x="7256115" y="3520604"/>
            <a:ext cx="148828" cy="186035"/>
          </a:xfrm>
          <a:prstGeom prst="rect">
            <a:avLst/>
          </a:prstGeom>
          <a:noFill/>
          <a:ln/>
        </p:spPr>
        <p:txBody>
          <a:bodyPr wrap="none" lIns="0" tIns="0" rIns="0" bIns="0" rtlCol="0" anchor="ctr"/>
          <a:lstStyle/>
          <a:p>
            <a:pPr marL="0" indent="0" algn="ctr">
              <a:lnSpc>
                <a:spcPct val="100000"/>
              </a:lnSpc>
              <a:buNone/>
            </a:pPr>
            <a:r>
              <a:rPr lang="en-US" sz="1150" dirty="0">
                <a:solidFill>
                  <a:srgbClr val="000000"/>
                </a:solidFill>
                <a:latin typeface="Anton" pitchFamily="34" charset="0"/>
                <a:ea typeface="Anton" pitchFamily="34" charset="-122"/>
                <a:cs typeface="Anton" pitchFamily="34" charset="-120"/>
              </a:rPr>
              <a:t>9</a:t>
            </a:r>
            <a:endParaRPr lang="en-US" sz="1150" dirty="0"/>
          </a:p>
        </p:txBody>
      </p:sp>
      <p:sp>
        <p:nvSpPr>
          <p:cNvPr id="29" name="Text 18"/>
          <p:cNvSpPr/>
          <p:nvPr/>
        </p:nvSpPr>
        <p:spPr>
          <a:xfrm>
            <a:off x="6151513" y="392370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Conclusion</a:t>
            </a:r>
            <a:endParaRPr lang="en-US" sz="1200" dirty="0"/>
          </a:p>
        </p:txBody>
      </p:sp>
      <p:pic>
        <p:nvPicPr>
          <p:cNvPr id="30" name="Image 7" descr="preencoded.png">
            <a:extLst>
              <a:ext uri="{FF2B5EF4-FFF2-40B4-BE49-F238E27FC236}">
                <a16:creationId xmlns:a16="http://schemas.microsoft.com/office/drawing/2014/main" id="{096420C3-1970-1A67-B5E4-F59C8459161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54648" y="4255815"/>
            <a:ext cx="2634630" cy="828229"/>
          </a:xfrm>
          <a:prstGeom prst="rect">
            <a:avLst/>
          </a:prstGeom>
        </p:spPr>
      </p:pic>
      <p:sp>
        <p:nvSpPr>
          <p:cNvPr id="31" name="Text 15">
            <a:extLst>
              <a:ext uri="{FF2B5EF4-FFF2-40B4-BE49-F238E27FC236}">
                <a16:creationId xmlns:a16="http://schemas.microsoft.com/office/drawing/2014/main" id="{BFF59CFE-B4B9-9F2F-7B1E-1AB1AC6A594B}"/>
              </a:ext>
            </a:extLst>
          </p:cNvPr>
          <p:cNvSpPr/>
          <p:nvPr/>
        </p:nvSpPr>
        <p:spPr>
          <a:xfrm>
            <a:off x="4501084" y="4348833"/>
            <a:ext cx="148828" cy="186035"/>
          </a:xfrm>
          <a:prstGeom prst="rect">
            <a:avLst/>
          </a:prstGeom>
          <a:noFill/>
          <a:ln/>
        </p:spPr>
        <p:txBody>
          <a:bodyPr wrap="none" lIns="0" tIns="0" rIns="0" bIns="0" rtlCol="0" anchor="ctr"/>
          <a:lstStyle/>
          <a:p>
            <a:pPr marL="0" indent="0" algn="ctr">
              <a:lnSpc>
                <a:spcPct val="100000"/>
              </a:lnSpc>
              <a:buNone/>
            </a:pPr>
            <a:r>
              <a:rPr lang="en-US" sz="1150" dirty="0">
                <a:solidFill>
                  <a:srgbClr val="000000"/>
                </a:solidFill>
                <a:latin typeface="Anton" pitchFamily="34" charset="0"/>
              </a:rPr>
              <a:t>10</a:t>
            </a:r>
            <a:endParaRPr lang="en-US" sz="1150" dirty="0"/>
          </a:p>
        </p:txBody>
      </p:sp>
      <p:sp>
        <p:nvSpPr>
          <p:cNvPr id="32" name="Text 16">
            <a:extLst>
              <a:ext uri="{FF2B5EF4-FFF2-40B4-BE49-F238E27FC236}">
                <a16:creationId xmlns:a16="http://schemas.microsoft.com/office/drawing/2014/main" id="{F7BAC300-11B7-A4EC-0FB6-36F696D331C1}"/>
              </a:ext>
            </a:extLst>
          </p:cNvPr>
          <p:cNvSpPr/>
          <p:nvPr/>
        </p:nvSpPr>
        <p:spPr>
          <a:xfrm>
            <a:off x="4233750" y="4751934"/>
            <a:ext cx="1068107" cy="186035"/>
          </a:xfrm>
          <a:prstGeom prst="rect">
            <a:avLst/>
          </a:prstGeom>
          <a:noFill/>
          <a:ln/>
        </p:spPr>
        <p:txBody>
          <a:bodyPr wrap="none" lIns="0" tIns="0" rIns="0" bIns="0" rtlCol="0" anchor="t"/>
          <a:lstStyle/>
          <a:p>
            <a:pPr marL="0" indent="0" algn="l">
              <a:lnSpc>
                <a:spcPct val="104000"/>
              </a:lnSpc>
              <a:buNone/>
            </a:pPr>
            <a:r>
              <a:rPr lang="en-US" sz="1200" dirty="0">
                <a:solidFill>
                  <a:srgbClr val="E0D6DE"/>
                </a:solidFill>
                <a:latin typeface="Anton" pitchFamily="34" charset="0"/>
                <a:ea typeface="Anton" pitchFamily="34" charset="-122"/>
                <a:cs typeface="Anton" pitchFamily="34" charset="-120"/>
              </a:rPr>
              <a:t>References</a:t>
            </a:r>
            <a:endParaRPr lang="en-US" sz="1200"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496119" y="484510"/>
            <a:ext cx="3558332" cy="387548"/>
          </a:xfrm>
          <a:prstGeom prst="rect">
            <a:avLst/>
          </a:prstGeom>
          <a:noFill/>
          <a:ln/>
        </p:spPr>
        <p:txBody>
          <a:bodyPr wrap="none" lIns="0" tIns="0" rIns="0" bIns="0" rtlCol="0" anchor="t"/>
          <a:lstStyle/>
          <a:p>
            <a:pPr marL="0" indent="0" algn="l">
              <a:lnSpc>
                <a:spcPct val="104000"/>
              </a:lnSpc>
              <a:buNone/>
            </a:pPr>
            <a:r>
              <a:rPr lang="en-US" sz="2400" dirty="0">
                <a:solidFill>
                  <a:srgbClr val="FA95AF"/>
                </a:solidFill>
                <a:latin typeface="Anton" pitchFamily="34" charset="0"/>
                <a:ea typeface="Anton" pitchFamily="34" charset="-122"/>
                <a:cs typeface="Anton" pitchFamily="34" charset="-120"/>
              </a:rPr>
              <a:t>Summary</a:t>
            </a:r>
            <a:endParaRPr lang="en-US" sz="2400" dirty="0"/>
          </a:p>
        </p:txBody>
      </p:sp>
      <p:sp>
        <p:nvSpPr>
          <p:cNvPr id="18" name="TextBox 17">
            <a:extLst>
              <a:ext uri="{FF2B5EF4-FFF2-40B4-BE49-F238E27FC236}">
                <a16:creationId xmlns:a16="http://schemas.microsoft.com/office/drawing/2014/main" id="{FAD94216-BD3E-5EC0-4E1B-756C699DD459}"/>
              </a:ext>
            </a:extLst>
          </p:cNvPr>
          <p:cNvSpPr txBox="1"/>
          <p:nvPr/>
        </p:nvSpPr>
        <p:spPr>
          <a:xfrm>
            <a:off x="496119" y="1070840"/>
            <a:ext cx="8151762" cy="1445139"/>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US" sz="750" dirty="0">
                <a:solidFill>
                  <a:schemeClr val="bg1"/>
                </a:solidFill>
                <a:latin typeface="Fira Sans" panose="020B0503050000020004" pitchFamily="34" charset="0"/>
              </a:rPr>
              <a:t>The East Kent maternity scandal highlighted significant failures in quality assurance, governance and patient safety systems (Kirkup, 2022).</a:t>
            </a:r>
          </a:p>
          <a:p>
            <a:pPr marL="285750" indent="-285750">
              <a:lnSpc>
                <a:spcPct val="200000"/>
              </a:lnSpc>
              <a:buFont typeface="Arial" panose="020B0604020202020204" pitchFamily="34" charset="0"/>
              <a:buChar char="•"/>
            </a:pPr>
            <a:r>
              <a:rPr lang="en-US" sz="750" dirty="0">
                <a:solidFill>
                  <a:schemeClr val="bg1"/>
                </a:solidFill>
                <a:latin typeface="Fira Sans" panose="020B0503050000020004" pitchFamily="34" charset="0"/>
              </a:rPr>
              <a:t>Multiple </a:t>
            </a:r>
            <a:r>
              <a:rPr lang="en-US" sz="750" dirty="0" err="1">
                <a:solidFill>
                  <a:schemeClr val="bg1"/>
                </a:solidFill>
                <a:latin typeface="Fira Sans" panose="020B0503050000020004" pitchFamily="34" charset="0"/>
              </a:rPr>
              <a:t>organisational</a:t>
            </a:r>
            <a:r>
              <a:rPr lang="en-US" sz="750" dirty="0">
                <a:solidFill>
                  <a:schemeClr val="bg1"/>
                </a:solidFill>
                <a:latin typeface="Fira Sans" panose="020B0503050000020004" pitchFamily="34" charset="0"/>
              </a:rPr>
              <a:t> weaknesses, including poor leadership, ineffective communication and weak oversight, contributed to avoidable maternal and neonatal harm (Dixon-Woods, 2022).</a:t>
            </a:r>
          </a:p>
          <a:p>
            <a:pPr marL="285750" indent="-285750">
              <a:lnSpc>
                <a:spcPct val="200000"/>
              </a:lnSpc>
              <a:buFont typeface="Arial" panose="020B0604020202020204" pitchFamily="34" charset="0"/>
              <a:buChar char="•"/>
            </a:pPr>
            <a:r>
              <a:rPr lang="en-US" sz="750" dirty="0">
                <a:solidFill>
                  <a:schemeClr val="bg1"/>
                </a:solidFill>
                <a:latin typeface="Fira Sans" panose="020B0503050000020004" pitchFamily="34" charset="0"/>
              </a:rPr>
              <a:t>The Swiss Cheese Model demonstrated how failures across several safety barriers aligned to produce adverse outcomes (Reason, 1990).</a:t>
            </a:r>
          </a:p>
          <a:p>
            <a:pPr marL="285750" indent="-285750">
              <a:lnSpc>
                <a:spcPct val="200000"/>
              </a:lnSpc>
              <a:buFont typeface="Arial" panose="020B0604020202020204" pitchFamily="34" charset="0"/>
              <a:buChar char="•"/>
            </a:pPr>
            <a:r>
              <a:rPr lang="en-US" sz="750" dirty="0">
                <a:solidFill>
                  <a:schemeClr val="bg1"/>
                </a:solidFill>
                <a:latin typeface="Fira Sans" panose="020B0503050000020004" pitchFamily="34" charset="0"/>
              </a:rPr>
              <a:t>Benchmarking and gap analysis identified substantial differences between East Kent's performance and national maternity safety standards (DHSC, 2023).</a:t>
            </a:r>
          </a:p>
          <a:p>
            <a:pPr marL="285750" indent="-285750">
              <a:lnSpc>
                <a:spcPct val="200000"/>
              </a:lnSpc>
              <a:buFont typeface="Arial" panose="020B0604020202020204" pitchFamily="34" charset="0"/>
              <a:buChar char="•"/>
            </a:pPr>
            <a:r>
              <a:rPr lang="en-US" sz="750" dirty="0">
                <a:solidFill>
                  <a:schemeClr val="bg1"/>
                </a:solidFill>
                <a:latin typeface="Fira Sans" panose="020B0503050000020004" pitchFamily="34" charset="0"/>
              </a:rPr>
              <a:t>Strengthening governance, </a:t>
            </a:r>
            <a:r>
              <a:rPr lang="en-US" sz="750" dirty="0" err="1">
                <a:solidFill>
                  <a:schemeClr val="bg1"/>
                </a:solidFill>
                <a:latin typeface="Fira Sans" panose="020B0503050000020004" pitchFamily="34" charset="0"/>
              </a:rPr>
              <a:t>organisational</a:t>
            </a:r>
            <a:r>
              <a:rPr lang="en-US" sz="750" dirty="0">
                <a:solidFill>
                  <a:schemeClr val="bg1"/>
                </a:solidFill>
                <a:latin typeface="Fira Sans" panose="020B0503050000020004" pitchFamily="34" charset="0"/>
              </a:rPr>
              <a:t> learning and accountability is essential to improve maternity care quality and patient safety within NHS services (NHS England, 2025).</a:t>
            </a:r>
            <a:endParaRPr lang="en-IN" sz="750" dirty="0">
              <a:solidFill>
                <a:schemeClr val="bg1"/>
              </a:solidFill>
              <a:latin typeface="Fira Sans" panose="020B0503050000020004" pitchFamily="34" charset="0"/>
            </a:endParaRPr>
          </a:p>
        </p:txBody>
      </p:sp>
    </p:spTree>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674489" y="404143"/>
            <a:ext cx="2928417" cy="308893"/>
          </a:xfrm>
          <a:prstGeom prst="rect">
            <a:avLst/>
          </a:prstGeom>
          <a:noFill/>
          <a:ln/>
        </p:spPr>
        <p:txBody>
          <a:bodyPr wrap="none" lIns="0" tIns="0" rIns="0" bIns="0" rtlCol="0" anchor="t"/>
          <a:lstStyle/>
          <a:p>
            <a:pPr marL="0" indent="0" algn="l">
              <a:lnSpc>
                <a:spcPct val="104000"/>
              </a:lnSpc>
              <a:buNone/>
            </a:pPr>
            <a:r>
              <a:rPr lang="en-US" sz="1900" dirty="0">
                <a:solidFill>
                  <a:srgbClr val="FA95AF"/>
                </a:solidFill>
                <a:latin typeface="Anton" pitchFamily="34" charset="0"/>
                <a:ea typeface="Anton" pitchFamily="34" charset="-122"/>
                <a:cs typeface="Anton" pitchFamily="34" charset="-120"/>
              </a:rPr>
              <a:t>References</a:t>
            </a:r>
            <a:endParaRPr lang="en-US" sz="1900" dirty="0"/>
          </a:p>
        </p:txBody>
      </p:sp>
      <p:sp>
        <p:nvSpPr>
          <p:cNvPr id="3" name="Text 1"/>
          <p:cNvSpPr/>
          <p:nvPr/>
        </p:nvSpPr>
        <p:spPr>
          <a:xfrm>
            <a:off x="674489" y="870570"/>
            <a:ext cx="7794947" cy="3868713"/>
          </a:xfrm>
          <a:prstGeom prst="rect">
            <a:avLst/>
          </a:prstGeom>
          <a:noFill/>
          <a:ln/>
        </p:spPr>
        <p:txBody>
          <a:bodyPr wrap="square" lIns="0" tIns="0" rIns="0" bIns="0" rtlCol="0" anchor="t"/>
          <a:lstStyle/>
          <a:p>
            <a:pPr marL="0" indent="0" algn="just">
              <a:lnSpc>
                <a:spcPct val="120000"/>
              </a:lnSpc>
              <a:buNone/>
            </a:pPr>
            <a:r>
              <a:rPr lang="en-US" sz="750" dirty="0">
                <a:solidFill>
                  <a:srgbClr val="E0D6DE"/>
                </a:solidFill>
                <a:latin typeface="Fira Sans" pitchFamily="34" charset="0"/>
                <a:ea typeface="Fira Sans" pitchFamily="34" charset="-122"/>
                <a:cs typeface="Fira Sans" pitchFamily="34" charset="-120"/>
              </a:rPr>
              <a:t>Baby Lifeline (2022) </a:t>
            </a:r>
            <a:r>
              <a:rPr lang="en-US" sz="750" i="1" dirty="0">
                <a:solidFill>
                  <a:srgbClr val="E0D6DE"/>
                </a:solidFill>
                <a:latin typeface="Fira Sans" pitchFamily="34" charset="0"/>
                <a:ea typeface="Fira Sans" pitchFamily="34" charset="-122"/>
                <a:cs typeface="Fira Sans" pitchFamily="34" charset="-120"/>
              </a:rPr>
              <a:t>The East Kent report: In summary.</a:t>
            </a:r>
            <a:r>
              <a:rPr lang="en-US" sz="750" dirty="0">
                <a:solidFill>
                  <a:srgbClr val="E0D6DE"/>
                </a:solidFill>
                <a:latin typeface="Fira Sans" pitchFamily="34" charset="0"/>
                <a:ea typeface="Fira Sans" pitchFamily="34" charset="-122"/>
                <a:cs typeface="Fira Sans" pitchFamily="34" charset="-120"/>
              </a:rPr>
              <a:t> Available at: </a:t>
            </a:r>
            <a:r>
              <a:rPr lang="en-US" sz="750" u="sng" dirty="0">
                <a:solidFill>
                  <a:srgbClr val="FA95AE"/>
                </a:solidFill>
                <a:latin typeface="Fira Sans" pitchFamily="34" charset="0"/>
                <a:ea typeface="Fira Sans" pitchFamily="34" charset="-122"/>
                <a:cs typeface="Fira Sans" pitchFamily="34" charset="-120"/>
                <a:hlinkClick r:id="rId3">
                  <a:extLst>
                    <a:ext uri="{A12FA001-AC4F-418D-AE19-62706E023703}">
                      <ahyp:hlinkClr xmlns:ahyp="http://schemas.microsoft.com/office/drawing/2018/hyperlinkcolor" val="tx"/>
                    </a:ext>
                  </a:extLst>
                </a:hlinkClick>
              </a:rPr>
              <a:t>https://www.babylifeline.org.uk/the-east-kent-report-in-summary</a:t>
            </a:r>
            <a:r>
              <a:rPr lang="en-US" sz="750" dirty="0">
                <a:solidFill>
                  <a:srgbClr val="E0D6DE"/>
                </a:solidFill>
                <a:latin typeface="Fira Sans" pitchFamily="34" charset="0"/>
                <a:ea typeface="Fira Sans" pitchFamily="34" charset="-122"/>
                <a:cs typeface="Fira Sans" pitchFamily="34" charset="-120"/>
              </a:rPr>
              <a:t> (Accessed: 11 June 2026).</a:t>
            </a:r>
            <a:endParaRPr lang="en-US" sz="750" dirty="0"/>
          </a:p>
          <a:p>
            <a:pPr marL="0" indent="0" algn="just">
              <a:lnSpc>
                <a:spcPct val="120000"/>
              </a:lnSpc>
              <a:buNone/>
            </a:pPr>
            <a:r>
              <a:rPr lang="en-US" sz="750" dirty="0">
                <a:solidFill>
                  <a:srgbClr val="E0D6DE"/>
                </a:solidFill>
                <a:latin typeface="Fira Sans" pitchFamily="34" charset="0"/>
                <a:ea typeface="Fira Sans" pitchFamily="34" charset="-122"/>
                <a:cs typeface="Fira Sans" pitchFamily="34" charset="-120"/>
              </a:rPr>
              <a:t>Department of Health and Social Care (2023) </a:t>
            </a:r>
            <a:r>
              <a:rPr lang="en-US" sz="750" i="1" dirty="0">
                <a:solidFill>
                  <a:srgbClr val="E0D6DE"/>
                </a:solidFill>
                <a:latin typeface="Fira Sans" pitchFamily="34" charset="0"/>
                <a:ea typeface="Fira Sans" pitchFamily="34" charset="-122"/>
                <a:cs typeface="Fira Sans" pitchFamily="34" charset="-120"/>
              </a:rPr>
              <a:t>Government response to 'Reading the signals: maternity and neonatal services in East Kent – the report of the Independent Investigation'.</a:t>
            </a:r>
            <a:r>
              <a:rPr lang="en-US" sz="750" dirty="0">
                <a:solidFill>
                  <a:srgbClr val="E0D6DE"/>
                </a:solidFill>
                <a:latin typeface="Fira Sans" pitchFamily="34" charset="0"/>
                <a:ea typeface="Fira Sans" pitchFamily="34" charset="-122"/>
                <a:cs typeface="Fira Sans" pitchFamily="34" charset="-120"/>
              </a:rPr>
              <a:t> London: Department of Health and Social Care. Available at: </a:t>
            </a:r>
            <a:r>
              <a:rPr lang="en-US" sz="750" u="sng" dirty="0">
                <a:solidFill>
                  <a:srgbClr val="FA95AE"/>
                </a:solidFill>
                <a:latin typeface="Fira Sans" pitchFamily="34" charset="0"/>
                <a:ea typeface="Fira Sans" pitchFamily="34" charset="-122"/>
                <a:cs typeface="Fira Sans" pitchFamily="34" charset="-120"/>
                <a:hlinkClick r:id="rId4">
                  <a:extLst>
                    <a:ext uri="{A12FA001-AC4F-418D-AE19-62706E023703}">
                      <ahyp:hlinkClr xmlns:ahyp="http://schemas.microsoft.com/office/drawing/2018/hyperlinkcolor" val="tx"/>
                    </a:ext>
                  </a:extLst>
                </a:hlinkClick>
              </a:rPr>
              <a:t>https://www.gov.uk/government/publications/...</a:t>
            </a:r>
            <a:r>
              <a:rPr lang="en-US" sz="750" dirty="0">
                <a:solidFill>
                  <a:srgbClr val="E0D6DE"/>
                </a:solidFill>
                <a:latin typeface="Fira Sans" pitchFamily="34" charset="0"/>
                <a:ea typeface="Fira Sans" pitchFamily="34" charset="-122"/>
                <a:cs typeface="Fira Sans" pitchFamily="34" charset="-120"/>
              </a:rPr>
              <a:t> (Accessed: 11 June 2026).</a:t>
            </a:r>
            <a:endParaRPr lang="en-US" sz="750" dirty="0"/>
          </a:p>
          <a:p>
            <a:pPr marL="0" indent="0" algn="just">
              <a:lnSpc>
                <a:spcPct val="120000"/>
              </a:lnSpc>
              <a:buNone/>
            </a:pPr>
            <a:r>
              <a:rPr lang="en-US" sz="750" dirty="0">
                <a:solidFill>
                  <a:srgbClr val="E0D6DE"/>
                </a:solidFill>
                <a:latin typeface="Fira Sans" pitchFamily="34" charset="0"/>
                <a:ea typeface="Fira Sans" pitchFamily="34" charset="-122"/>
                <a:cs typeface="Fira Sans" pitchFamily="34" charset="-120"/>
              </a:rPr>
              <a:t>Dixon-Woods, M. (2022) 'Learning from maternity service failures at East Kent Hospitals', </a:t>
            </a:r>
            <a:r>
              <a:rPr lang="en-US" sz="750" i="1" dirty="0">
                <a:solidFill>
                  <a:srgbClr val="E0D6DE"/>
                </a:solidFill>
                <a:latin typeface="Fira Sans" pitchFamily="34" charset="0"/>
                <a:ea typeface="Fira Sans" pitchFamily="34" charset="-122"/>
                <a:cs typeface="Fira Sans" pitchFamily="34" charset="-120"/>
              </a:rPr>
              <a:t>BMJ</a:t>
            </a:r>
            <a:r>
              <a:rPr lang="en-US" sz="750" dirty="0">
                <a:solidFill>
                  <a:srgbClr val="E0D6DE"/>
                </a:solidFill>
                <a:latin typeface="Fira Sans" pitchFamily="34" charset="0"/>
                <a:ea typeface="Fira Sans" pitchFamily="34" charset="-122"/>
                <a:cs typeface="Fira Sans" pitchFamily="34" charset="-120"/>
              </a:rPr>
              <a:t>, 379, o2755. Available at: </a:t>
            </a:r>
            <a:r>
              <a:rPr lang="en-US" sz="750" u="sng" dirty="0">
                <a:solidFill>
                  <a:srgbClr val="FA95AE"/>
                </a:solidFill>
                <a:latin typeface="Fira Sans" pitchFamily="34" charset="0"/>
                <a:ea typeface="Fira Sans" pitchFamily="34" charset="-122"/>
                <a:cs typeface="Fira Sans" pitchFamily="34" charset="-120"/>
                <a:hlinkClick r:id="rId5">
                  <a:extLst>
                    <a:ext uri="{A12FA001-AC4F-418D-AE19-62706E023703}">
                      <ahyp:hlinkClr xmlns:ahyp="http://schemas.microsoft.com/office/drawing/2018/hyperlinkcolor" val="tx"/>
                    </a:ext>
                  </a:extLst>
                </a:hlinkClick>
              </a:rPr>
              <a:t>https://www.bmj.com/content/379/bmj.o2755.full</a:t>
            </a:r>
            <a:r>
              <a:rPr lang="en-US" sz="750" dirty="0">
                <a:solidFill>
                  <a:srgbClr val="E0D6DE"/>
                </a:solidFill>
                <a:latin typeface="Fira Sans" pitchFamily="34" charset="0"/>
                <a:ea typeface="Fira Sans" pitchFamily="34" charset="-122"/>
                <a:cs typeface="Fira Sans" pitchFamily="34" charset="-120"/>
              </a:rPr>
              <a:t> (Accessed: 11 June 2026).</a:t>
            </a:r>
            <a:endParaRPr lang="en-US" sz="750" dirty="0"/>
          </a:p>
          <a:p>
            <a:pPr marL="0" indent="0" algn="just">
              <a:lnSpc>
                <a:spcPct val="120000"/>
              </a:lnSpc>
              <a:buNone/>
            </a:pPr>
            <a:r>
              <a:rPr lang="en-US" sz="750" dirty="0">
                <a:solidFill>
                  <a:srgbClr val="E0D6DE"/>
                </a:solidFill>
                <a:latin typeface="Fira Sans" pitchFamily="34" charset="0"/>
                <a:ea typeface="Fira Sans" pitchFamily="34" charset="-122"/>
                <a:cs typeface="Fira Sans" pitchFamily="34" charset="-120"/>
              </a:rPr>
              <a:t>East Kent Hospitals University NHS Foundation Trust (2025) </a:t>
            </a:r>
            <a:r>
              <a:rPr lang="en-US" sz="750" i="1" dirty="0">
                <a:solidFill>
                  <a:srgbClr val="E0D6DE"/>
                </a:solidFill>
                <a:latin typeface="Fira Sans" pitchFamily="34" charset="0"/>
                <a:ea typeface="Fira Sans" pitchFamily="34" charset="-122"/>
                <a:cs typeface="Fira Sans" pitchFamily="34" charset="-120"/>
              </a:rPr>
              <a:t>Reading the Signals three years on report.</a:t>
            </a:r>
            <a:r>
              <a:rPr lang="en-US" sz="750" dirty="0">
                <a:solidFill>
                  <a:srgbClr val="E0D6DE"/>
                </a:solidFill>
                <a:latin typeface="Fira Sans" pitchFamily="34" charset="0"/>
                <a:ea typeface="Fira Sans" pitchFamily="34" charset="-122"/>
                <a:cs typeface="Fira Sans" pitchFamily="34" charset="-120"/>
              </a:rPr>
              <a:t> Available at: </a:t>
            </a:r>
            <a:r>
              <a:rPr lang="en-US" sz="750" u="sng" dirty="0">
                <a:solidFill>
                  <a:srgbClr val="FA95AE"/>
                </a:solidFill>
                <a:latin typeface="Fira Sans" pitchFamily="34" charset="0"/>
                <a:ea typeface="Fira Sans" pitchFamily="34" charset="-122"/>
                <a:cs typeface="Fira Sans" pitchFamily="34" charset="-120"/>
                <a:hlinkClick r:id="rId6">
                  <a:extLst>
                    <a:ext uri="{A12FA001-AC4F-418D-AE19-62706E023703}">
                      <ahyp:hlinkClr xmlns:ahyp="http://schemas.microsoft.com/office/drawing/2018/hyperlinkcolor" val="tx"/>
                    </a:ext>
                  </a:extLst>
                </a:hlinkClick>
              </a:rPr>
              <a:t>https://www.ekhuft.nhs.uk/about-us/maternity-report</a:t>
            </a:r>
            <a:r>
              <a:rPr lang="en-US" sz="750" dirty="0">
                <a:solidFill>
                  <a:srgbClr val="E0D6DE"/>
                </a:solidFill>
                <a:latin typeface="Fira Sans" pitchFamily="34" charset="0"/>
                <a:ea typeface="Fira Sans" pitchFamily="34" charset="-122"/>
                <a:cs typeface="Fira Sans" pitchFamily="34" charset="-120"/>
              </a:rPr>
              <a:t> (Accessed: 11 June 2026).</a:t>
            </a:r>
            <a:endParaRPr lang="en-US" sz="750" dirty="0"/>
          </a:p>
          <a:p>
            <a:pPr marL="0" indent="0" algn="just">
              <a:lnSpc>
                <a:spcPct val="120000"/>
              </a:lnSpc>
              <a:buNone/>
            </a:pPr>
            <a:r>
              <a:rPr lang="en-US" sz="750" dirty="0">
                <a:solidFill>
                  <a:srgbClr val="E0D6DE"/>
                </a:solidFill>
                <a:latin typeface="Fira Sans" pitchFamily="34" charset="0"/>
                <a:ea typeface="Fira Sans" pitchFamily="34" charset="-122"/>
                <a:cs typeface="Fira Sans" pitchFamily="34" charset="-120"/>
              </a:rPr>
              <a:t>Healthcare Improvement Scotland (2026) </a:t>
            </a:r>
            <a:r>
              <a:rPr lang="en-US" sz="750" i="1" dirty="0">
                <a:solidFill>
                  <a:srgbClr val="E0D6DE"/>
                </a:solidFill>
                <a:latin typeface="Fira Sans" pitchFamily="34" charset="0"/>
                <a:ea typeface="Fira Sans" pitchFamily="34" charset="-122"/>
                <a:cs typeface="Fira Sans" pitchFamily="34" charset="-120"/>
              </a:rPr>
              <a:t>Maternity care standards.</a:t>
            </a:r>
            <a:r>
              <a:rPr lang="en-US" sz="750" dirty="0">
                <a:solidFill>
                  <a:srgbClr val="E0D6DE"/>
                </a:solidFill>
                <a:latin typeface="Fira Sans" pitchFamily="34" charset="0"/>
                <a:ea typeface="Fira Sans" pitchFamily="34" charset="-122"/>
                <a:cs typeface="Fira Sans" pitchFamily="34" charset="-120"/>
              </a:rPr>
              <a:t> Edinburgh: Healthcare Improvement Scotland. Available at: </a:t>
            </a:r>
            <a:r>
              <a:rPr lang="en-US" sz="750" u="sng" dirty="0">
                <a:solidFill>
                  <a:srgbClr val="FA95AE"/>
                </a:solidFill>
                <a:latin typeface="Fira Sans" pitchFamily="34" charset="0"/>
                <a:ea typeface="Fira Sans" pitchFamily="34" charset="-122"/>
                <a:cs typeface="Fira Sans" pitchFamily="34" charset="-120"/>
                <a:hlinkClick r:id="rId7">
                  <a:extLst>
                    <a:ext uri="{A12FA001-AC4F-418D-AE19-62706E023703}">
                      <ahyp:hlinkClr xmlns:ahyp="http://schemas.microsoft.com/office/drawing/2018/hyperlinkcolor" val="tx"/>
                    </a:ext>
                  </a:extLst>
                </a:hlinkClick>
              </a:rPr>
              <a:t>https://www.healthcareimprovementscotland.scot/...</a:t>
            </a:r>
            <a:r>
              <a:rPr lang="en-US" sz="750" dirty="0">
                <a:solidFill>
                  <a:srgbClr val="E0D6DE"/>
                </a:solidFill>
                <a:latin typeface="Fira Sans" pitchFamily="34" charset="0"/>
                <a:ea typeface="Fira Sans" pitchFamily="34" charset="-122"/>
                <a:cs typeface="Fira Sans" pitchFamily="34" charset="-120"/>
              </a:rPr>
              <a:t> (Accessed: 11 June 2026).</a:t>
            </a:r>
            <a:endParaRPr lang="en-US" sz="750" dirty="0"/>
          </a:p>
          <a:p>
            <a:pPr marL="0" indent="0" algn="just">
              <a:lnSpc>
                <a:spcPct val="120000"/>
              </a:lnSpc>
              <a:buNone/>
            </a:pPr>
            <a:r>
              <a:rPr lang="en-US" sz="750" dirty="0">
                <a:solidFill>
                  <a:srgbClr val="E0D6DE"/>
                </a:solidFill>
                <a:latin typeface="Fira Sans" pitchFamily="34" charset="0"/>
                <a:ea typeface="Fira Sans" pitchFamily="34" charset="-122"/>
                <a:cs typeface="Fira Sans" pitchFamily="34" charset="-120"/>
              </a:rPr>
              <a:t>Kirkup, B. (2022) </a:t>
            </a:r>
            <a:r>
              <a:rPr lang="en-US" sz="750" i="1" dirty="0">
                <a:solidFill>
                  <a:srgbClr val="E0D6DE"/>
                </a:solidFill>
                <a:latin typeface="Fira Sans" pitchFamily="34" charset="0"/>
                <a:ea typeface="Fira Sans" pitchFamily="34" charset="-122"/>
                <a:cs typeface="Fira Sans" pitchFamily="34" charset="-120"/>
              </a:rPr>
              <a:t>Reading the signals: Maternity and neonatal services in East Kent – The report of the Independent Investigation.</a:t>
            </a:r>
            <a:r>
              <a:rPr lang="en-US" sz="750" dirty="0">
                <a:solidFill>
                  <a:srgbClr val="E0D6DE"/>
                </a:solidFill>
                <a:latin typeface="Fira Sans" pitchFamily="34" charset="0"/>
                <a:ea typeface="Fira Sans" pitchFamily="34" charset="-122"/>
                <a:cs typeface="Fira Sans" pitchFamily="34" charset="-120"/>
              </a:rPr>
              <a:t> London: Department of Health and Social Care. Available at: </a:t>
            </a:r>
            <a:r>
              <a:rPr lang="en-US" sz="750" u="sng" dirty="0">
                <a:solidFill>
                  <a:srgbClr val="FA95AE"/>
                </a:solidFill>
                <a:latin typeface="Fira Sans" pitchFamily="34" charset="0"/>
                <a:ea typeface="Fira Sans" pitchFamily="34" charset="-122"/>
                <a:cs typeface="Fira Sans" pitchFamily="34" charset="-120"/>
                <a:hlinkClick r:id="rId8">
                  <a:extLst>
                    <a:ext uri="{A12FA001-AC4F-418D-AE19-62706E023703}">
                      <ahyp:hlinkClr xmlns:ahyp="http://schemas.microsoft.com/office/drawing/2018/hyperlinkcolor" val="tx"/>
                    </a:ext>
                  </a:extLst>
                </a:hlinkClick>
              </a:rPr>
              <a:t>https://assets.publishing.service.gov.uk/...</a:t>
            </a:r>
            <a:r>
              <a:rPr lang="en-US" sz="750" dirty="0">
                <a:solidFill>
                  <a:srgbClr val="E0D6DE"/>
                </a:solidFill>
                <a:latin typeface="Fira Sans" pitchFamily="34" charset="0"/>
                <a:ea typeface="Fira Sans" pitchFamily="34" charset="-122"/>
                <a:cs typeface="Fira Sans" pitchFamily="34" charset="-120"/>
              </a:rPr>
              <a:t> (Accessed: 11 June 2026).</a:t>
            </a:r>
            <a:endParaRPr lang="en-US" sz="750" dirty="0"/>
          </a:p>
          <a:p>
            <a:pPr marL="0" indent="0" algn="just">
              <a:lnSpc>
                <a:spcPct val="120000"/>
              </a:lnSpc>
              <a:buNone/>
            </a:pPr>
            <a:r>
              <a:rPr lang="en-US" sz="750" dirty="0">
                <a:solidFill>
                  <a:srgbClr val="E0D6DE"/>
                </a:solidFill>
                <a:latin typeface="Fira Sans" pitchFamily="34" charset="0"/>
                <a:ea typeface="Fira Sans" pitchFamily="34" charset="-122"/>
                <a:cs typeface="Fira Sans" pitchFamily="34" charset="-120"/>
              </a:rPr>
              <a:t>NHS England (2023) </a:t>
            </a:r>
            <a:r>
              <a:rPr lang="en-US" sz="750" i="1" dirty="0">
                <a:solidFill>
                  <a:srgbClr val="E0D6DE"/>
                </a:solidFill>
                <a:latin typeface="Fira Sans" pitchFamily="34" charset="0"/>
                <a:ea typeface="Fira Sans" pitchFamily="34" charset="-122"/>
                <a:cs typeface="Fira Sans" pitchFamily="34" charset="-120"/>
              </a:rPr>
              <a:t>Three year delivery plan for maternity and neonatal services.</a:t>
            </a:r>
            <a:r>
              <a:rPr lang="en-US" sz="750" dirty="0">
                <a:solidFill>
                  <a:srgbClr val="E0D6DE"/>
                </a:solidFill>
                <a:latin typeface="Fira Sans" pitchFamily="34" charset="0"/>
                <a:ea typeface="Fira Sans" pitchFamily="34" charset="-122"/>
                <a:cs typeface="Fira Sans" pitchFamily="34" charset="-120"/>
              </a:rPr>
              <a:t> London: NHS England. Available at: </a:t>
            </a:r>
            <a:r>
              <a:rPr lang="en-US" sz="750" u="sng" dirty="0">
                <a:solidFill>
                  <a:srgbClr val="FA95AE"/>
                </a:solidFill>
                <a:latin typeface="Fira Sans" pitchFamily="34" charset="0"/>
                <a:ea typeface="Fira Sans" pitchFamily="34" charset="-122"/>
                <a:cs typeface="Fira Sans" pitchFamily="34" charset="-120"/>
                <a:hlinkClick r:id="rId9">
                  <a:extLst>
                    <a:ext uri="{A12FA001-AC4F-418D-AE19-62706E023703}">
                      <ahyp:hlinkClr xmlns:ahyp="http://schemas.microsoft.com/office/drawing/2018/hyperlinkcolor" val="tx"/>
                    </a:ext>
                  </a:extLst>
                </a:hlinkClick>
              </a:rPr>
              <a:t>https://www.england.nhs.uk/wp-content/uploads/2023/03/B1915-three-year-delivery-plan...</a:t>
            </a:r>
            <a:r>
              <a:rPr lang="en-US" sz="750" dirty="0">
                <a:solidFill>
                  <a:srgbClr val="E0D6DE"/>
                </a:solidFill>
                <a:latin typeface="Fira Sans" pitchFamily="34" charset="0"/>
                <a:ea typeface="Fira Sans" pitchFamily="34" charset="-122"/>
                <a:cs typeface="Fira Sans" pitchFamily="34" charset="-120"/>
              </a:rPr>
              <a:t> (Accessed: 11 June 2026).</a:t>
            </a:r>
            <a:endParaRPr lang="en-US" sz="750" dirty="0"/>
          </a:p>
          <a:p>
            <a:pPr marL="0" indent="0" algn="just">
              <a:lnSpc>
                <a:spcPct val="120000"/>
              </a:lnSpc>
              <a:buNone/>
            </a:pPr>
            <a:r>
              <a:rPr lang="en-US" sz="750" dirty="0">
                <a:solidFill>
                  <a:srgbClr val="E0D6DE"/>
                </a:solidFill>
                <a:latin typeface="Fira Sans" pitchFamily="34" charset="0"/>
                <a:ea typeface="Fira Sans" pitchFamily="34" charset="-122"/>
                <a:cs typeface="Fira Sans" pitchFamily="34" charset="-120"/>
              </a:rPr>
              <a:t>NHS England (2025) </a:t>
            </a:r>
            <a:r>
              <a:rPr lang="en-US" sz="750" i="1" dirty="0">
                <a:solidFill>
                  <a:srgbClr val="E0D6DE"/>
                </a:solidFill>
                <a:latin typeface="Fira Sans" pitchFamily="34" charset="0"/>
                <a:ea typeface="Fira Sans" pitchFamily="34" charset="-122"/>
                <a:cs typeface="Fira Sans" pitchFamily="34" charset="-120"/>
              </a:rPr>
              <a:t>Maternity and Neonatal Safety Improvement Programme.</a:t>
            </a:r>
            <a:r>
              <a:rPr lang="en-US" sz="750" dirty="0">
                <a:solidFill>
                  <a:srgbClr val="E0D6DE"/>
                </a:solidFill>
                <a:latin typeface="Fira Sans" pitchFamily="34" charset="0"/>
                <a:ea typeface="Fira Sans" pitchFamily="34" charset="-122"/>
                <a:cs typeface="Fira Sans" pitchFamily="34" charset="-120"/>
              </a:rPr>
              <a:t> Available at: </a:t>
            </a:r>
            <a:r>
              <a:rPr lang="en-US" sz="750" u="sng" dirty="0">
                <a:solidFill>
                  <a:srgbClr val="FA95AE"/>
                </a:solidFill>
                <a:latin typeface="Fira Sans" pitchFamily="34" charset="0"/>
                <a:ea typeface="Fira Sans" pitchFamily="34" charset="-122"/>
                <a:cs typeface="Fira Sans" pitchFamily="34" charset="-120"/>
                <a:hlinkClick r:id="rId10">
                  <a:extLst>
                    <a:ext uri="{A12FA001-AC4F-418D-AE19-62706E023703}">
                      <ahyp:hlinkClr xmlns:ahyp="http://schemas.microsoft.com/office/drawing/2018/hyperlinkcolor" val="tx"/>
                    </a:ext>
                  </a:extLst>
                </a:hlinkClick>
              </a:rPr>
              <a:t>https://www.england.nhs.uk/mat-transformation/maternal-and-neonatal-safety-collaborative/</a:t>
            </a:r>
            <a:r>
              <a:rPr lang="en-US" sz="750" dirty="0">
                <a:solidFill>
                  <a:srgbClr val="E0D6DE"/>
                </a:solidFill>
                <a:latin typeface="Fira Sans" pitchFamily="34" charset="0"/>
                <a:ea typeface="Fira Sans" pitchFamily="34" charset="-122"/>
                <a:cs typeface="Fira Sans" pitchFamily="34" charset="-120"/>
              </a:rPr>
              <a:t> (Accessed: 11 June 2026).</a:t>
            </a:r>
            <a:endParaRPr lang="en-US" sz="750" dirty="0"/>
          </a:p>
          <a:p>
            <a:pPr marL="0" indent="0" algn="just">
              <a:lnSpc>
                <a:spcPct val="120000"/>
              </a:lnSpc>
              <a:buNone/>
            </a:pPr>
            <a:r>
              <a:rPr lang="en-US" sz="750" dirty="0">
                <a:solidFill>
                  <a:srgbClr val="E0D6DE"/>
                </a:solidFill>
                <a:latin typeface="Fira Sans" pitchFamily="34" charset="0"/>
                <a:ea typeface="Fira Sans" pitchFamily="34" charset="-122"/>
                <a:cs typeface="Fira Sans" pitchFamily="34" charset="-120"/>
              </a:rPr>
              <a:t>Patient Safety Learning (2022) </a:t>
            </a:r>
            <a:r>
              <a:rPr lang="en-US" sz="750" i="1" dirty="0">
                <a:solidFill>
                  <a:srgbClr val="E0D6DE"/>
                </a:solidFill>
                <a:latin typeface="Fira Sans" pitchFamily="34" charset="0"/>
                <a:ea typeface="Fira Sans" pitchFamily="34" charset="-122"/>
                <a:cs typeface="Fira Sans" pitchFamily="34" charset="-120"/>
              </a:rPr>
              <a:t>Will lessons be learned? An analysis of the systemic failures in the East Kent maternity report.</a:t>
            </a:r>
            <a:r>
              <a:rPr lang="en-US" sz="750" dirty="0">
                <a:solidFill>
                  <a:srgbClr val="E0D6DE"/>
                </a:solidFill>
                <a:latin typeface="Fira Sans" pitchFamily="34" charset="0"/>
                <a:ea typeface="Fira Sans" pitchFamily="34" charset="-122"/>
                <a:cs typeface="Fira Sans" pitchFamily="34" charset="-120"/>
              </a:rPr>
              <a:t> Available at: </a:t>
            </a:r>
            <a:r>
              <a:rPr lang="en-US" sz="750" u="sng" dirty="0">
                <a:solidFill>
                  <a:srgbClr val="FA95AE"/>
                </a:solidFill>
                <a:latin typeface="Fira Sans" pitchFamily="34" charset="0"/>
                <a:ea typeface="Fira Sans" pitchFamily="34" charset="-122"/>
                <a:cs typeface="Fira Sans" pitchFamily="34" charset="-120"/>
                <a:hlinkClick r:id="rId11">
                  <a:extLst>
                    <a:ext uri="{A12FA001-AC4F-418D-AE19-62706E023703}">
                      <ahyp:hlinkClr xmlns:ahyp="http://schemas.microsoft.com/office/drawing/2018/hyperlinkcolor" val="tx"/>
                    </a:ext>
                  </a:extLst>
                </a:hlinkClick>
              </a:rPr>
              <a:t>https://www.patientsafetylearning.org/blog/...</a:t>
            </a:r>
            <a:r>
              <a:rPr lang="en-US" sz="750" dirty="0">
                <a:solidFill>
                  <a:srgbClr val="E0D6DE"/>
                </a:solidFill>
                <a:latin typeface="Fira Sans" pitchFamily="34" charset="0"/>
                <a:ea typeface="Fira Sans" pitchFamily="34" charset="-122"/>
                <a:cs typeface="Fira Sans" pitchFamily="34" charset="-120"/>
              </a:rPr>
              <a:t> (Accessed: 11 June 2026).</a:t>
            </a:r>
            <a:endParaRPr lang="en-US" sz="750" dirty="0"/>
          </a:p>
          <a:p>
            <a:pPr marL="0" indent="0" algn="just">
              <a:lnSpc>
                <a:spcPct val="120000"/>
              </a:lnSpc>
              <a:buNone/>
            </a:pPr>
            <a:r>
              <a:rPr lang="en-US" sz="750" dirty="0">
                <a:solidFill>
                  <a:srgbClr val="E0D6DE"/>
                </a:solidFill>
                <a:latin typeface="Fira Sans" pitchFamily="34" charset="0"/>
                <a:ea typeface="Fira Sans" pitchFamily="34" charset="-122"/>
                <a:cs typeface="Fira Sans" pitchFamily="34" charset="-120"/>
              </a:rPr>
              <a:t>Rimmer, A. (2023) 'Maternity services are still failing women and babies, says report', </a:t>
            </a:r>
            <a:r>
              <a:rPr lang="en-US" sz="750" i="1" dirty="0">
                <a:solidFill>
                  <a:srgbClr val="E0D6DE"/>
                </a:solidFill>
                <a:latin typeface="Fira Sans" pitchFamily="34" charset="0"/>
                <a:ea typeface="Fira Sans" pitchFamily="34" charset="-122"/>
                <a:cs typeface="Fira Sans" pitchFamily="34" charset="-120"/>
              </a:rPr>
              <a:t>BMJ</a:t>
            </a:r>
            <a:r>
              <a:rPr lang="en-US" sz="750" dirty="0">
                <a:solidFill>
                  <a:srgbClr val="E0D6DE"/>
                </a:solidFill>
                <a:latin typeface="Fira Sans" pitchFamily="34" charset="0"/>
                <a:ea typeface="Fira Sans" pitchFamily="34" charset="-122"/>
                <a:cs typeface="Fira Sans" pitchFamily="34" charset="-120"/>
              </a:rPr>
              <a:t>, 380, p752. Available at: </a:t>
            </a:r>
            <a:r>
              <a:rPr lang="en-US" sz="750" u="sng" dirty="0">
                <a:solidFill>
                  <a:srgbClr val="FA95AE"/>
                </a:solidFill>
                <a:latin typeface="Fira Sans" pitchFamily="34" charset="0"/>
                <a:ea typeface="Fira Sans" pitchFamily="34" charset="-122"/>
                <a:cs typeface="Fira Sans" pitchFamily="34" charset="-120"/>
                <a:hlinkClick r:id="rId12">
                  <a:extLst>
                    <a:ext uri="{A12FA001-AC4F-418D-AE19-62706E023703}">
                      <ahyp:hlinkClr xmlns:ahyp="http://schemas.microsoft.com/office/drawing/2018/hyperlinkcolor" val="tx"/>
                    </a:ext>
                  </a:extLst>
                </a:hlinkClick>
              </a:rPr>
              <a:t>https://www.bmj.com/content/380/bmj.p752</a:t>
            </a:r>
            <a:r>
              <a:rPr lang="en-US" sz="750" dirty="0">
                <a:solidFill>
                  <a:srgbClr val="E0D6DE"/>
                </a:solidFill>
                <a:latin typeface="Fira Sans" pitchFamily="34" charset="0"/>
                <a:ea typeface="Fira Sans" pitchFamily="34" charset="-122"/>
                <a:cs typeface="Fira Sans" pitchFamily="34" charset="-120"/>
              </a:rPr>
              <a:t> (Accessed: 11 June 2026).</a:t>
            </a:r>
            <a:endParaRPr lang="en-US" sz="750" dirty="0"/>
          </a:p>
          <a:p>
            <a:pPr marL="0" indent="0" algn="just">
              <a:lnSpc>
                <a:spcPct val="120000"/>
              </a:lnSpc>
              <a:buNone/>
            </a:pPr>
            <a:r>
              <a:rPr lang="en-US" sz="750" dirty="0">
                <a:solidFill>
                  <a:srgbClr val="E0D6DE"/>
                </a:solidFill>
                <a:latin typeface="Fira Sans" pitchFamily="34" charset="0"/>
                <a:ea typeface="Fira Sans" pitchFamily="34" charset="-122"/>
                <a:cs typeface="Fira Sans" pitchFamily="34" charset="-120"/>
              </a:rPr>
              <a:t>The NHS Alliance (2022) </a:t>
            </a:r>
            <a:r>
              <a:rPr lang="en-US" sz="750" i="1" dirty="0">
                <a:solidFill>
                  <a:srgbClr val="E0D6DE"/>
                </a:solidFill>
                <a:latin typeface="Fira Sans" pitchFamily="34" charset="0"/>
                <a:ea typeface="Fira Sans" pitchFamily="34" charset="-122"/>
                <a:cs typeface="Fira Sans" pitchFamily="34" charset="-120"/>
              </a:rPr>
              <a:t>The report of the independent investigation on maternity and neonatal services in East Kent.</a:t>
            </a:r>
            <a:r>
              <a:rPr lang="en-US" sz="750" dirty="0">
                <a:solidFill>
                  <a:srgbClr val="E0D6DE"/>
                </a:solidFill>
                <a:latin typeface="Fira Sans" pitchFamily="34" charset="0"/>
                <a:ea typeface="Fira Sans" pitchFamily="34" charset="-122"/>
                <a:cs typeface="Fira Sans" pitchFamily="34" charset="-120"/>
              </a:rPr>
              <a:t> Available at: </a:t>
            </a:r>
            <a:r>
              <a:rPr lang="en-US" sz="750" u="sng" dirty="0">
                <a:solidFill>
                  <a:srgbClr val="FA95AE"/>
                </a:solidFill>
                <a:latin typeface="Fira Sans" pitchFamily="34" charset="0"/>
                <a:ea typeface="Fira Sans" pitchFamily="34" charset="-122"/>
                <a:cs typeface="Fira Sans" pitchFamily="34" charset="-120"/>
                <a:hlinkClick r:id="rId13">
                  <a:extLst>
                    <a:ext uri="{A12FA001-AC4F-418D-AE19-62706E023703}">
                      <ahyp:hlinkClr xmlns:ahyp="http://schemas.microsoft.com/office/drawing/2018/hyperlinkcolor" val="tx"/>
                    </a:ext>
                  </a:extLst>
                </a:hlinkClick>
              </a:rPr>
              <a:t>https://thenhsalliance.org/resources/...</a:t>
            </a:r>
            <a:r>
              <a:rPr lang="en-US" sz="750" dirty="0">
                <a:solidFill>
                  <a:srgbClr val="E0D6DE"/>
                </a:solidFill>
                <a:latin typeface="Fira Sans" pitchFamily="34" charset="0"/>
                <a:ea typeface="Fira Sans" pitchFamily="34" charset="-122"/>
                <a:cs typeface="Fira Sans" pitchFamily="34" charset="-120"/>
              </a:rPr>
              <a:t> (Accessed: 11 June 2026).</a:t>
            </a:r>
            <a:endParaRPr lang="en-US" sz="750"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FA95AE"/>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441</TotalTime>
  <Words>2311</Words>
  <Application>Microsoft Office PowerPoint</Application>
  <PresentationFormat>On-screen Show (16:9)</PresentationFormat>
  <Paragraphs>223</Paragraphs>
  <Slides>17</Slides>
  <Notes>16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revision>95</cp:revision>
  <dcterms:created xsi:type="dcterms:W3CDTF">2026-06-14T10:52:56Z</dcterms:created>
  <dcterms:modified xsi:type="dcterms:W3CDTF">2026-06-20T15:48:45Z</dcterms:modified>
</cp:coreProperties>
</file>