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media/image7.jpg" ContentType="image/png"/>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5"/>
  </p:notesMasterIdLst>
  <p:sldIdLst>
    <p:sldId id="256" r:id="rId2"/>
    <p:sldId id="257" r:id="rId3"/>
    <p:sldId id="259" r:id="rId4"/>
    <p:sldId id="264" r:id="rId5"/>
    <p:sldId id="269" r:id="rId6"/>
    <p:sldId id="260" r:id="rId7"/>
    <p:sldId id="265" r:id="rId8"/>
    <p:sldId id="263" r:id="rId9"/>
    <p:sldId id="266" r:id="rId10"/>
    <p:sldId id="261" r:id="rId11"/>
    <p:sldId id="268" r:id="rId12"/>
    <p:sldId id="262" r:id="rId13"/>
    <p:sldId id="267" r:id="rId14"/>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3635"/>
    <a:srgbClr val="008A3E"/>
    <a:srgbClr val="9EFF29"/>
    <a:srgbClr val="600000"/>
    <a:srgbClr val="719DFF"/>
    <a:srgbClr val="81BDFF"/>
    <a:srgbClr val="5DD5FF"/>
    <a:srgbClr val="FF9933"/>
    <a:srgbClr val="00217E"/>
    <a:srgbClr val="FF822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58" autoAdjust="0"/>
    <p:restoredTop sz="94302" autoAdjust="0"/>
  </p:normalViewPr>
  <p:slideViewPr>
    <p:cSldViewPr snapToGrid="0">
      <p:cViewPr varScale="1">
        <p:scale>
          <a:sx n="107" d="100"/>
          <a:sy n="107" d="100"/>
        </p:scale>
        <p:origin x="739" y="62"/>
      </p:cViewPr>
      <p:guideLst>
        <p:guide orient="horz" pos="1620"/>
        <p:guide pos="2880"/>
      </p:guideLst>
    </p:cSldViewPr>
  </p:slideViewPr>
  <p:notesTextViewPr>
    <p:cViewPr>
      <p:scale>
        <a:sx n="1" d="1"/>
        <a:sy n="1" d="1"/>
      </p:scale>
      <p:origin x="0" y="0"/>
    </p:cViewPr>
  </p:notesTextViewPr>
  <p:gridSpacing cx="152705" cy="152705"/>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D18E60-4300-4729-A0D7-6AB984C3922D}" type="datetimeFigureOut">
              <a:rPr lang="en-US" smtClean="0"/>
              <a:t>5/10/2021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533E96-F078-4B3D-A8F4-F1AF21EBC357}" type="slidenum">
              <a:rPr lang="en-US" smtClean="0"/>
              <a:t>‹#›</a:t>
            </a:fld>
            <a:endParaRPr lang="en-US"/>
          </a:p>
        </p:txBody>
      </p:sp>
    </p:spTree>
    <p:extLst>
      <p:ext uri="{BB962C8B-B14F-4D97-AF65-F5344CB8AC3E}">
        <p14:creationId xmlns:p14="http://schemas.microsoft.com/office/powerpoint/2010/main" val="2844300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Another objective is to provide the company with the best possible staff as they are the ones to conduct the work in the best possible manner. In order to achieve that, appropriate training must be provided based on profound research as the laws can change in a rapid manner.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AF533E96-F078-4B3D-A8F4-F1AF21EBC357}" type="slidenum">
              <a:rPr lang="en-US" smtClean="0"/>
              <a:t>2</a:t>
            </a:fld>
            <a:endParaRPr lang="en-US"/>
          </a:p>
        </p:txBody>
      </p:sp>
    </p:spTree>
    <p:extLst>
      <p:ext uri="{BB962C8B-B14F-4D97-AF65-F5344CB8AC3E}">
        <p14:creationId xmlns:p14="http://schemas.microsoft.com/office/powerpoint/2010/main" val="40681869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Intercity Removal provides good career growth opportunities to their candidates, after all. Furthermore, as "Intercity Removal" is a business of movers and removals, it is necessary to focus the attention on providing the best health and safety training as well, considering the risks that come with the job. I was responsible for goods staffing, recruitment and training to new candidates. In the present context, the needs of HR officers have been found to be similar to the career goal. Intercity Removal has high-end job security along with future career growth opportunities. In order to become a successful HR officer, it is needed to have a challenging working environment. HR officers are expected to do strategic planning and kinking the organizational management with the employee’s needs (Boon </a:t>
            </a:r>
            <a:r>
              <a:rPr lang="en-GB" sz="1800" i="1" dirty="0">
                <a:effectLst/>
                <a:latin typeface="Times New Roman" panose="02020603050405020304" pitchFamily="18" charset="0"/>
                <a:ea typeface="Times New Roman" panose="02020603050405020304" pitchFamily="18" charset="0"/>
              </a:rPr>
              <a:t>et al., </a:t>
            </a:r>
            <a:r>
              <a:rPr lang="en-GB" sz="1800" dirty="0">
                <a:effectLst/>
                <a:latin typeface="Times New Roman" panose="02020603050405020304" pitchFamily="18" charset="0"/>
                <a:ea typeface="Times New Roman" panose="02020603050405020304" pitchFamily="18" charset="0"/>
              </a:rPr>
              <a:t>2019). The company has a strong and challenging work environment that can help HR officers to improve their potential, and for this reason, Intercity Removal is suitable.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AF533E96-F078-4B3D-A8F4-F1AF21EBC357}" type="slidenum">
              <a:rPr lang="en-US" smtClean="0"/>
              <a:t>3</a:t>
            </a:fld>
            <a:endParaRPr lang="en-US"/>
          </a:p>
        </p:txBody>
      </p:sp>
    </p:spTree>
    <p:extLst>
      <p:ext uri="{BB962C8B-B14F-4D97-AF65-F5344CB8AC3E}">
        <p14:creationId xmlns:p14="http://schemas.microsoft.com/office/powerpoint/2010/main" val="27861894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It has been identified that Intercity Removal needs an HR officer to establish pay scale and policies for the employees. Explaining the rewards, recognition and management of employee benefits is another important job description of an HR officer within the Intercity Removal. Development of workplace compliance and unique employee morale is the necessary job description of an HR officer.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AF533E96-F078-4B3D-A8F4-F1AF21EBC357}" type="slidenum">
              <a:rPr lang="en-US" smtClean="0"/>
              <a:t>4</a:t>
            </a:fld>
            <a:endParaRPr lang="en-US"/>
          </a:p>
        </p:txBody>
      </p:sp>
    </p:spTree>
    <p:extLst>
      <p:ext uri="{BB962C8B-B14F-4D97-AF65-F5344CB8AC3E}">
        <p14:creationId xmlns:p14="http://schemas.microsoft.com/office/powerpoint/2010/main" val="33225248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As HR professional I must be aware of the legal policies and HR policies associated with the management of employees. It has been identified that resolving disputes and creating a working team is the necessary job description of HR officers. It will be set in place a periodic discussion with the management to examine the new rules and regulations of the HR department of Intercity Removal.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AF533E96-F078-4B3D-A8F4-F1AF21EBC357}" type="slidenum">
              <a:rPr lang="en-US" smtClean="0"/>
              <a:t>5</a:t>
            </a:fld>
            <a:endParaRPr lang="en-US"/>
          </a:p>
        </p:txBody>
      </p:sp>
    </p:spTree>
    <p:extLst>
      <p:ext uri="{BB962C8B-B14F-4D97-AF65-F5344CB8AC3E}">
        <p14:creationId xmlns:p14="http://schemas.microsoft.com/office/powerpoint/2010/main" val="36364993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Planning for HR policies and strategic HRM policies is a necessary job description of HR a successful HR officer. Proper decision-making skill and employee motivation skill are also required by an HR professional after all. I have identified that time management and relationship building capabilities are necessary for HR officers. Active listening power helps HR officers to identify the root cause of any issue. With the aid of communication skill and decision-making skill, they become able to manage issues within the Intercity Removal.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AF533E96-F078-4B3D-A8F4-F1AF21EBC357}" type="slidenum">
              <a:rPr lang="en-US" smtClean="0"/>
              <a:t>6</a:t>
            </a:fld>
            <a:endParaRPr lang="en-US"/>
          </a:p>
        </p:txBody>
      </p:sp>
    </p:spTree>
    <p:extLst>
      <p:ext uri="{BB962C8B-B14F-4D97-AF65-F5344CB8AC3E}">
        <p14:creationId xmlns:p14="http://schemas.microsoft.com/office/powerpoint/2010/main" val="39116718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A systematic approach can be applied to develop skill and potential among HR officers. The training program would help to develop core skills and legislative knowledge about UK employee’s law. It would also help HR officers to make equality and mitigate discrimination in the workplace areas.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AF533E96-F078-4B3D-A8F4-F1AF21EBC357}" type="slidenum">
              <a:rPr lang="en-US" smtClean="0"/>
              <a:t>7</a:t>
            </a:fld>
            <a:endParaRPr lang="en-US"/>
          </a:p>
        </p:txBody>
      </p:sp>
    </p:spTree>
    <p:extLst>
      <p:ext uri="{BB962C8B-B14F-4D97-AF65-F5344CB8AC3E}">
        <p14:creationId xmlns:p14="http://schemas.microsoft.com/office/powerpoint/2010/main" val="4423481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It has been identified that Intercity Removal provides unique career growth opportunities to their employees. As an HR officer, it would be better to get training over there to secure the job career as well as identify future career growth opportunities in the HRM sector within the Intercity Removal. It is also required by HR officers to manage the underperformance of employees and train them for improvement of productivity skill.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AF533E96-F078-4B3D-A8F4-F1AF21EBC357}" type="slidenum">
              <a:rPr lang="en-US" smtClean="0"/>
              <a:t>8</a:t>
            </a:fld>
            <a:endParaRPr lang="en-US"/>
          </a:p>
        </p:txBody>
      </p:sp>
    </p:spTree>
    <p:extLst>
      <p:ext uri="{BB962C8B-B14F-4D97-AF65-F5344CB8AC3E}">
        <p14:creationId xmlns:p14="http://schemas.microsoft.com/office/powerpoint/2010/main" val="15347909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b="1" dirty="0">
                <a:effectLst/>
                <a:latin typeface="Times New Roman" panose="02020603050405020304" pitchFamily="18" charset="0"/>
                <a:ea typeface="Times New Roman" panose="02020603050405020304" pitchFamily="18" charset="0"/>
              </a:rPr>
              <a:t>Monitoring: </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Discussing the progress and identification of further support required by an HR professional can help to monitor the effectiveness and efficiency of training programs. Negotiation of future training needs and certification the gap after the training also help to monitor the process of the training process.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AF533E96-F078-4B3D-A8F4-F1AF21EBC357}" type="slidenum">
              <a:rPr lang="en-US" smtClean="0"/>
              <a:t>9</a:t>
            </a:fld>
            <a:endParaRPr lang="en-US"/>
          </a:p>
        </p:txBody>
      </p:sp>
    </p:spTree>
    <p:extLst>
      <p:ext uri="{BB962C8B-B14F-4D97-AF65-F5344CB8AC3E}">
        <p14:creationId xmlns:p14="http://schemas.microsoft.com/office/powerpoint/2010/main" val="17959826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It has been identified that HR officers, as well as professionals, need some form of training and development course so that they can be better aware of legislation and law associated with people management. It has been identified that Intercity Removal provides unique career growth opportunities to their employees. Hence, it is necessary to improve weak skill and capabilities to become a successful HR professional in that organization.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AF533E96-F078-4B3D-A8F4-F1AF21EBC357}" type="slidenum">
              <a:rPr lang="en-US" smtClean="0"/>
              <a:t>10</a:t>
            </a:fld>
            <a:endParaRPr lang="en-US"/>
          </a:p>
        </p:txBody>
      </p:sp>
    </p:spTree>
    <p:extLst>
      <p:ext uri="{BB962C8B-B14F-4D97-AF65-F5344CB8AC3E}">
        <p14:creationId xmlns:p14="http://schemas.microsoft.com/office/powerpoint/2010/main" val="40475682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It has been learned by me that becoming an HR professional is quite interesting. It required a certain firm of skill, knowledge and capabilities. Communication, team handling, motivation n, knowledge about legislation and accountability are required to manage people as HR officers. In this regard, it is necessary to get effective training and development courses that can help the aspiring candidate to become aware of basic HR policies and legislations associated with employee’s management.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AF533E96-F078-4B3D-A8F4-F1AF21EBC357}" type="slidenum">
              <a:rPr lang="en-US" smtClean="0"/>
              <a:t>11</a:t>
            </a:fld>
            <a:endParaRPr lang="en-US"/>
          </a:p>
        </p:txBody>
      </p:sp>
    </p:spTree>
    <p:extLst>
      <p:ext uri="{BB962C8B-B14F-4D97-AF65-F5344CB8AC3E}">
        <p14:creationId xmlns:p14="http://schemas.microsoft.com/office/powerpoint/2010/main" val="173928015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567816" y="2551471"/>
            <a:ext cx="7934628" cy="1563329"/>
          </a:xfrm>
          <a:noFill/>
          <a:effectLst>
            <a:outerShdw blurRad="50800" dist="25400" dir="2700000" algn="tl" rotWithShape="0">
              <a:prstClr val="black">
                <a:alpha val="40000"/>
              </a:prstClr>
            </a:outerShdw>
          </a:effectLst>
        </p:spPr>
        <p:txBody>
          <a:bodyPr>
            <a:normAutofit/>
          </a:bodyPr>
          <a:lstStyle>
            <a:lvl1pPr algn="l">
              <a:defRPr sz="3600">
                <a:solidFill>
                  <a:schemeClr val="tx2">
                    <a:lumMod val="75000"/>
                  </a:schemeClr>
                </a:solidFill>
              </a:defRPr>
            </a:lvl1pPr>
          </a:lstStyle>
          <a:p>
            <a:r>
              <a:rPr lang="en-US" dirty="0"/>
              <a:t>Click to edit </a:t>
            </a:r>
            <a:br>
              <a:rPr lang="en-US" dirty="0"/>
            </a:br>
            <a:r>
              <a:rPr lang="en-US" dirty="0"/>
              <a:t>Master title style</a:t>
            </a:r>
          </a:p>
        </p:txBody>
      </p:sp>
      <p:sp>
        <p:nvSpPr>
          <p:cNvPr id="3" name="Subtitle 2"/>
          <p:cNvSpPr>
            <a:spLocks noGrp="1"/>
          </p:cNvSpPr>
          <p:nvPr>
            <p:ph type="subTitle" idx="1"/>
          </p:nvPr>
        </p:nvSpPr>
        <p:spPr>
          <a:xfrm>
            <a:off x="575185" y="4107426"/>
            <a:ext cx="7934634" cy="656302"/>
          </a:xfrm>
        </p:spPr>
        <p:txBody>
          <a:bodyPr>
            <a:normAutofit/>
          </a:bodyPr>
          <a:lstStyle>
            <a:lvl1pPr marL="0" indent="0" algn="l">
              <a:buNone/>
              <a:defRPr sz="2800" b="0" i="0">
                <a:solidFill>
                  <a:schemeClr val="tx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53074F12-AA26-4AC8-9962-C36BB8F32554}" type="datetimeFigureOut">
              <a:rPr lang="en-US" smtClean="0"/>
              <a:pPr/>
              <a:t>5/10/2021</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253875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08816" y="0"/>
            <a:ext cx="8259098" cy="763526"/>
          </a:xfrm>
        </p:spPr>
        <p:txBody>
          <a:bodyPr>
            <a:normAutofit/>
          </a:bodyPr>
          <a:lstStyle>
            <a:lvl1pPr algn="l">
              <a:defRPr sz="3600" baseline="0">
                <a:solidFill>
                  <a:schemeClr val="tx2">
                    <a:lumMod val="75000"/>
                  </a:schemeClr>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501446" y="1445343"/>
            <a:ext cx="8229600" cy="3303638"/>
          </a:xfrm>
        </p:spPr>
        <p:txBody>
          <a:bodyPr/>
          <a:lstStyle>
            <a:lvl1pPr algn="l">
              <a:defRPr sz="2800">
                <a:solidFill>
                  <a:schemeClr val="tx2">
                    <a:lumMod val="75000"/>
                  </a:schemeClr>
                </a:solidFill>
              </a:defRPr>
            </a:lvl1pPr>
            <a:lvl2pPr algn="l">
              <a:defRPr>
                <a:solidFill>
                  <a:schemeClr val="tx2">
                    <a:lumMod val="75000"/>
                  </a:schemeClr>
                </a:solidFill>
              </a:defRPr>
            </a:lvl2pPr>
            <a:lvl3pPr algn="l">
              <a:defRPr>
                <a:solidFill>
                  <a:schemeClr val="tx2">
                    <a:lumMod val="75000"/>
                  </a:schemeClr>
                </a:solidFill>
              </a:defRPr>
            </a:lvl3pPr>
            <a:lvl4pPr algn="l">
              <a:defRPr>
                <a:solidFill>
                  <a:schemeClr val="tx2">
                    <a:lumMod val="75000"/>
                  </a:schemeClr>
                </a:solidFill>
              </a:defRPr>
            </a:lvl4pPr>
            <a:lvl5pPr algn="l">
              <a:defRPr>
                <a:solidFill>
                  <a:schemeClr val="tx2">
                    <a:lumMod val="75000"/>
                  </a:schemeClr>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5/10/2021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64471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0762" y="436033"/>
            <a:ext cx="6289254" cy="725349"/>
          </a:xfrm>
        </p:spPr>
        <p:txBody>
          <a:bodyPr>
            <a:normAutofit/>
          </a:bodyPr>
          <a:lstStyle>
            <a:lvl1pPr algn="l">
              <a:defRPr sz="3600">
                <a:solidFill>
                  <a:schemeClr val="tx2">
                    <a:lumMod val="75000"/>
                  </a:schemeClr>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457200" y="1209366"/>
            <a:ext cx="6260693" cy="3508626"/>
          </a:xfrm>
        </p:spPr>
        <p:txBody>
          <a:bodyPr/>
          <a:lstStyle>
            <a:lvl1pPr>
              <a:defRPr sz="2800">
                <a:solidFill>
                  <a:schemeClr val="tx2">
                    <a:lumMod val="75000"/>
                  </a:schemeClr>
                </a:solidFill>
              </a:defRPr>
            </a:lvl1pPr>
            <a:lvl2pPr>
              <a:defRPr>
                <a:solidFill>
                  <a:schemeClr val="tx2">
                    <a:lumMod val="75000"/>
                  </a:schemeClr>
                </a:solidFill>
              </a:defRPr>
            </a:lvl2pPr>
            <a:lvl3pPr>
              <a:defRPr>
                <a:solidFill>
                  <a:schemeClr val="tx2">
                    <a:lumMod val="75000"/>
                  </a:schemeClr>
                </a:solidFill>
              </a:defRPr>
            </a:lvl3pPr>
            <a:lvl4pPr>
              <a:defRPr>
                <a:solidFill>
                  <a:schemeClr val="tx2">
                    <a:lumMod val="75000"/>
                  </a:schemeClr>
                </a:solidFill>
              </a:defRPr>
            </a:lvl4pPr>
            <a:lvl5pPr>
              <a:defRPr>
                <a:solidFill>
                  <a:schemeClr val="tx2">
                    <a:lumMod val="75000"/>
                  </a:schemeClr>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5/10/2021</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29391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5/10/2021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863441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3074F12-AA26-4AC8-9962-C36BB8F32554}" type="datetimeFigureOut">
              <a:rPr lang="en-US" smtClean="0"/>
              <a:pPr/>
              <a:t>5/10/2021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556791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2693" y="0"/>
            <a:ext cx="8093365" cy="763525"/>
          </a:xfrm>
        </p:spPr>
        <p:txBody>
          <a:bodyPr>
            <a:normAutofit/>
          </a:bodyPr>
          <a:lstStyle>
            <a:lvl1pPr algn="l">
              <a:defRPr sz="3600" baseline="0">
                <a:solidFill>
                  <a:schemeClr val="tx2">
                    <a:lumMod val="75000"/>
                  </a:schemeClr>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Text Placeholder 2"/>
          <p:cNvSpPr>
            <a:spLocks noGrp="1"/>
          </p:cNvSpPr>
          <p:nvPr>
            <p:ph type="body" idx="1"/>
          </p:nvPr>
        </p:nvSpPr>
        <p:spPr>
          <a:xfrm>
            <a:off x="536879" y="1685014"/>
            <a:ext cx="4040188" cy="479822"/>
          </a:xfrm>
        </p:spPr>
        <p:txBody>
          <a:bodyPr anchor="b"/>
          <a:lstStyle>
            <a:lvl1pPr marL="0" indent="0" algn="ctr">
              <a:buNone/>
              <a:defRPr sz="2400" b="1">
                <a:solidFill>
                  <a:schemeClr val="tx2">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36879" y="2157411"/>
            <a:ext cx="4040188" cy="2276294"/>
          </a:xfrm>
        </p:spPr>
        <p:txBody>
          <a:bodyPr/>
          <a:lstStyle>
            <a:lvl1pPr algn="ctr">
              <a:defRPr sz="2400">
                <a:solidFill>
                  <a:schemeClr val="tx2">
                    <a:lumMod val="75000"/>
                  </a:schemeClr>
                </a:solidFill>
              </a:defRPr>
            </a:lvl1pPr>
            <a:lvl2pPr algn="ctr">
              <a:defRPr sz="2000">
                <a:solidFill>
                  <a:schemeClr val="tx2">
                    <a:lumMod val="75000"/>
                  </a:schemeClr>
                </a:solidFill>
              </a:defRPr>
            </a:lvl2pPr>
            <a:lvl3pPr algn="ctr">
              <a:defRPr sz="1800">
                <a:solidFill>
                  <a:schemeClr val="tx2">
                    <a:lumMod val="75000"/>
                  </a:schemeClr>
                </a:solidFill>
              </a:defRPr>
            </a:lvl3pPr>
            <a:lvl4pPr algn="ctr">
              <a:defRPr sz="1600">
                <a:solidFill>
                  <a:schemeClr val="tx2">
                    <a:lumMod val="75000"/>
                  </a:schemeClr>
                </a:solidFill>
              </a:defRPr>
            </a:lvl4pPr>
            <a:lvl5pPr algn="ctr">
              <a:defRPr sz="1600">
                <a:solidFill>
                  <a:schemeClr val="tx2">
                    <a:lumMod val="75000"/>
                  </a:schemeClr>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572000" y="1685014"/>
            <a:ext cx="4041775" cy="479822"/>
          </a:xfrm>
        </p:spPr>
        <p:txBody>
          <a:bodyPr anchor="b"/>
          <a:lstStyle>
            <a:lvl1pPr marL="0" indent="0" algn="ctr">
              <a:buNone/>
              <a:defRPr sz="2400" b="1">
                <a:solidFill>
                  <a:schemeClr val="tx2">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572000" y="2157411"/>
            <a:ext cx="4041775" cy="2276294"/>
          </a:xfrm>
        </p:spPr>
        <p:txBody>
          <a:bodyPr/>
          <a:lstStyle>
            <a:lvl1pPr algn="ctr">
              <a:defRPr sz="2400">
                <a:solidFill>
                  <a:schemeClr val="tx2">
                    <a:lumMod val="75000"/>
                  </a:schemeClr>
                </a:solidFill>
              </a:defRPr>
            </a:lvl1pPr>
            <a:lvl2pPr algn="ctr">
              <a:defRPr sz="2000">
                <a:solidFill>
                  <a:schemeClr val="tx2">
                    <a:lumMod val="75000"/>
                  </a:schemeClr>
                </a:solidFill>
              </a:defRPr>
            </a:lvl2pPr>
            <a:lvl3pPr algn="ctr">
              <a:defRPr sz="1800">
                <a:solidFill>
                  <a:schemeClr val="tx2">
                    <a:lumMod val="75000"/>
                  </a:schemeClr>
                </a:solidFill>
              </a:defRPr>
            </a:lvl3pPr>
            <a:lvl4pPr algn="ctr">
              <a:defRPr sz="1600">
                <a:solidFill>
                  <a:schemeClr val="tx2">
                    <a:lumMod val="75000"/>
                  </a:schemeClr>
                </a:solidFill>
              </a:defRPr>
            </a:lvl4pPr>
            <a:lvl5pPr algn="ctr">
              <a:defRPr sz="1600">
                <a:solidFill>
                  <a:schemeClr val="tx2">
                    <a:lumMod val="75000"/>
                  </a:schemeClr>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3074F12-AA26-4AC8-9962-C36BB8F32554}" type="datetimeFigureOut">
              <a:rPr lang="en-US" smtClean="0"/>
              <a:pPr/>
              <a:t>5/10/2021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122911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3074F12-AA26-4AC8-9962-C36BB8F32554}" type="datetimeFigureOut">
              <a:rPr lang="en-US" smtClean="0"/>
              <a:pPr/>
              <a:t>5/10/2021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029773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pPr/>
              <a:t>5/10/2021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251864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5/10/2021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174452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054"/>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5/10/2021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77607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5/10/2021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428665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79"/>
            <a:ext cx="2057400" cy="43886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05979"/>
            <a:ext cx="6019800" cy="43886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5/10/2021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pic>
        <p:nvPicPr>
          <p:cNvPr id="7" name="Picture 6" descr="E:\websites\free-power-point-templates\2012\logos.png">
            <a:extLst>
              <a:ext uri="{FF2B5EF4-FFF2-40B4-BE49-F238E27FC236}">
                <a16:creationId xmlns:a16="http://schemas.microsoft.com/office/drawing/2014/main" id="{08B89D22-1D6E-450B-881F-4D2A4C527F72}"/>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3808475" y="2326213"/>
            <a:ext cx="1463784" cy="526961"/>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36099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53074F12-AA26-4AC8-9962-C36BB8F32554}" type="datetimeFigureOut">
              <a:rPr lang="en-US" smtClean="0"/>
              <a:pPr/>
              <a:t>5/10/2021</a:t>
            </a:fld>
            <a:endParaRPr lang="en-US"/>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B82CCC60-E8CD-4174-8B1A-7DF615B22EEF}" type="slidenum">
              <a:rPr lang="en-US" smtClean="0"/>
              <a:pPr/>
              <a:t>‹#›</a:t>
            </a:fld>
            <a:endParaRPr lang="en-US"/>
          </a:p>
        </p:txBody>
      </p:sp>
      <p:sp>
        <p:nvSpPr>
          <p:cNvPr id="7" name="TextBox 6">
            <a:extLst>
              <a:ext uri="{FF2B5EF4-FFF2-40B4-BE49-F238E27FC236}">
                <a16:creationId xmlns:a16="http://schemas.microsoft.com/office/drawing/2014/main" id="{11E867DF-3DCA-4725-94F0-F2B6BD747A82}"/>
              </a:ext>
            </a:extLst>
          </p:cNvPr>
          <p:cNvSpPr txBox="1"/>
          <p:nvPr userDrawn="1"/>
        </p:nvSpPr>
        <p:spPr>
          <a:xfrm>
            <a:off x="-9150" y="5213747"/>
            <a:ext cx="8389625" cy="523220"/>
          </a:xfrm>
          <a:prstGeom prst="rect">
            <a:avLst/>
          </a:prstGeom>
          <a:noFill/>
        </p:spPr>
        <p:txBody>
          <a:bodyPr wrap="square" rtlCol="0">
            <a:spAutoFit/>
          </a:bodyPr>
          <a:lstStyle/>
          <a:p>
            <a:r>
              <a:rPr lang="en-US" sz="1400" dirty="0">
                <a:solidFill>
                  <a:schemeClr val="bg1">
                    <a:lumMod val="65000"/>
                  </a:schemeClr>
                </a:solidFill>
              </a:rPr>
              <a:t>This presentation uses a free template provided by FPPT.com</a:t>
            </a:r>
          </a:p>
          <a:p>
            <a:r>
              <a:rPr lang="en-US" sz="1400" dirty="0">
                <a:solidFill>
                  <a:schemeClr val="bg1">
                    <a:lumMod val="65000"/>
                  </a:schemeClr>
                </a:solidFill>
              </a:rPr>
              <a:t>www.free-power-point-templates.com</a:t>
            </a:r>
          </a:p>
        </p:txBody>
      </p:sp>
    </p:spTree>
    <p:extLst>
      <p:ext uri="{BB962C8B-B14F-4D97-AF65-F5344CB8AC3E}">
        <p14:creationId xmlns:p14="http://schemas.microsoft.com/office/powerpoint/2010/main" val="19440393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50000"/>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558205" y="1093440"/>
            <a:ext cx="7277989" cy="1732935"/>
          </a:xfrm>
        </p:spPr>
        <p:txBody>
          <a:bodyPr>
            <a:normAutofit/>
          </a:bodyPr>
          <a:lstStyle/>
          <a:p>
            <a:pPr algn="ctr">
              <a:lnSpc>
                <a:spcPct val="150000"/>
              </a:lnSpc>
            </a:pPr>
            <a:r>
              <a:rPr lang="en-GB" b="1" dirty="0">
                <a:solidFill>
                  <a:schemeClr val="accent2">
                    <a:lumMod val="75000"/>
                  </a:schemeClr>
                </a:solidFill>
                <a:effectLst/>
                <a:latin typeface="Times New Roman" panose="02020603050405020304" pitchFamily="18" charset="0"/>
                <a:ea typeface="Times New Roman" panose="02020603050405020304" pitchFamily="18" charset="0"/>
              </a:rPr>
              <a:t>Individual Employee’s Career Plan</a:t>
            </a:r>
            <a:endParaRPr lang="en-IN" b="1" dirty="0">
              <a:solidFill>
                <a:schemeClr val="accent2">
                  <a:lumMod val="75000"/>
                </a:schemeClr>
              </a:solidFill>
              <a:effectLst/>
              <a:latin typeface="Arial" panose="020B0604020202020204" pitchFamily="34" charset="0"/>
              <a:ea typeface="Arial" panose="020B0604020202020204" pitchFamily="34" charset="0"/>
            </a:endParaRPr>
          </a:p>
        </p:txBody>
      </p:sp>
      <p:sp>
        <p:nvSpPr>
          <p:cNvPr id="3" name="Subtitle 2"/>
          <p:cNvSpPr>
            <a:spLocks noGrp="1"/>
          </p:cNvSpPr>
          <p:nvPr>
            <p:ph type="subTitle" idx="1"/>
          </p:nvPr>
        </p:nvSpPr>
        <p:spPr>
          <a:xfrm>
            <a:off x="671050" y="4100044"/>
            <a:ext cx="7964132" cy="730043"/>
          </a:xfrm>
        </p:spPr>
        <p:txBody>
          <a:bodyPr>
            <a:normAutofit/>
          </a:bodyPr>
          <a:lstStyle/>
          <a:p>
            <a:r>
              <a:rPr lang="en-US" sz="1500" b="1" dirty="0">
                <a:solidFill>
                  <a:schemeClr val="accent6">
                    <a:lumMod val="50000"/>
                  </a:schemeClr>
                </a:solidFill>
              </a:rPr>
              <a:t>Student’s name: </a:t>
            </a:r>
            <a:r>
              <a:rPr lang="en-US" sz="1500" b="1" dirty="0" err="1">
                <a:solidFill>
                  <a:schemeClr val="accent6">
                    <a:lumMod val="50000"/>
                  </a:schemeClr>
                </a:solidFill>
              </a:rPr>
              <a:t>Ionut</a:t>
            </a:r>
            <a:r>
              <a:rPr lang="en-US" sz="1500" b="1" dirty="0">
                <a:solidFill>
                  <a:schemeClr val="accent6">
                    <a:lumMod val="50000"/>
                  </a:schemeClr>
                </a:solidFill>
              </a:rPr>
              <a:t> Gabriel </a:t>
            </a:r>
            <a:r>
              <a:rPr lang="en-US" sz="1500" b="1" dirty="0" err="1">
                <a:solidFill>
                  <a:schemeClr val="accent6">
                    <a:lumMod val="50000"/>
                  </a:schemeClr>
                </a:solidFill>
              </a:rPr>
              <a:t>Artan</a:t>
            </a:r>
            <a:endParaRPr lang="en-US" sz="1500" b="1" dirty="0">
              <a:solidFill>
                <a:schemeClr val="accent6">
                  <a:lumMod val="50000"/>
                </a:schemeClr>
              </a:solidFill>
            </a:endParaRPr>
          </a:p>
          <a:p>
            <a:r>
              <a:rPr lang="en-US" sz="1500" b="1" dirty="0">
                <a:solidFill>
                  <a:schemeClr val="accent6">
                    <a:lumMod val="50000"/>
                  </a:schemeClr>
                </a:solidFill>
              </a:rPr>
              <a:t>Student’s ID: 1817448</a:t>
            </a:r>
          </a:p>
        </p:txBody>
      </p:sp>
    </p:spTree>
    <p:extLst>
      <p:ext uri="{BB962C8B-B14F-4D97-AF65-F5344CB8AC3E}">
        <p14:creationId xmlns:p14="http://schemas.microsoft.com/office/powerpoint/2010/main" val="3639203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2451" y="394519"/>
            <a:ext cx="8259098" cy="763526"/>
          </a:xfrm>
        </p:spPr>
        <p:txBody>
          <a:bodyPr>
            <a:normAutofit/>
          </a:bodyPr>
          <a:lstStyle/>
          <a:p>
            <a:pPr algn="ctr"/>
            <a:r>
              <a:rPr lang="en-GB" sz="2500" b="1" dirty="0">
                <a:solidFill>
                  <a:schemeClr val="accent6">
                    <a:lumMod val="50000"/>
                  </a:schemeClr>
                </a:solidFill>
                <a:effectLst/>
                <a:latin typeface="Times New Roman" panose="02020603050405020304" pitchFamily="18" charset="0"/>
                <a:ea typeface="Arial" panose="020B0604020202020204" pitchFamily="34" charset="0"/>
              </a:rPr>
              <a:t>Introduction </a:t>
            </a:r>
            <a:endParaRPr lang="en-US" sz="2500" b="1" dirty="0">
              <a:solidFill>
                <a:schemeClr val="accent6">
                  <a:lumMod val="50000"/>
                </a:schemeClr>
              </a:solidFill>
            </a:endParaRPr>
          </a:p>
        </p:txBody>
      </p:sp>
      <p:sp>
        <p:nvSpPr>
          <p:cNvPr id="3" name="Content Placeholder 2"/>
          <p:cNvSpPr>
            <a:spLocks noGrp="1"/>
          </p:cNvSpPr>
          <p:nvPr>
            <p:ph idx="1"/>
          </p:nvPr>
        </p:nvSpPr>
        <p:spPr>
          <a:xfrm>
            <a:off x="244550" y="1445343"/>
            <a:ext cx="5571460" cy="3303638"/>
          </a:xfrm>
        </p:spPr>
        <p:txBody>
          <a:bodyPr>
            <a:normAutofit fontScale="92500" lnSpcReduction="20000"/>
          </a:bodyPr>
          <a:lstStyle/>
          <a:p>
            <a:pPr marL="342900" lvl="0" indent="-342900" algn="just">
              <a:lnSpc>
                <a:spcPct val="150000"/>
              </a:lnSpc>
              <a:buFont typeface="Arial" panose="020B0604020202020204" pitchFamily="34" charset="0"/>
              <a:buChar char="●"/>
            </a:pPr>
            <a:r>
              <a:rPr lang="en-GB" sz="1800" u="none" strike="noStrike" dirty="0">
                <a:solidFill>
                  <a:schemeClr val="tx1"/>
                </a:solidFill>
                <a:effectLst/>
                <a:latin typeface="+mj-lt"/>
                <a:ea typeface="Times New Roman" panose="02020603050405020304" pitchFamily="18" charset="0"/>
              </a:rPr>
              <a:t>Becoming a successful HR officer in Intercity Removal requires a certain form of skill, competencies and knowledge. </a:t>
            </a:r>
            <a:endParaRPr lang="en-IN" sz="1800" u="none" strike="noStrike" dirty="0">
              <a:solidFill>
                <a:schemeClr val="tx1"/>
              </a:solidFill>
              <a:effectLst/>
              <a:latin typeface="+mj-lt"/>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solidFill>
                  <a:schemeClr val="tx1"/>
                </a:solidFill>
                <a:effectLst/>
                <a:latin typeface="+mj-lt"/>
                <a:ea typeface="Times New Roman" panose="02020603050405020304" pitchFamily="18" charset="0"/>
              </a:rPr>
              <a:t>The aim of the following report is to evaluate the Human Resource practices needed for “Intercity Removal” to achieve their goals and ambitions as a business. </a:t>
            </a:r>
            <a:endParaRPr lang="en-IN" sz="1800" u="none" strike="noStrike" dirty="0">
              <a:solidFill>
                <a:schemeClr val="tx1"/>
              </a:solidFill>
              <a:effectLst/>
              <a:latin typeface="+mj-lt"/>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solidFill>
                  <a:schemeClr val="tx1"/>
                </a:solidFill>
                <a:effectLst/>
                <a:latin typeface="+mj-lt"/>
                <a:ea typeface="Times New Roman" panose="02020603050405020304" pitchFamily="18" charset="0"/>
              </a:rPr>
              <a:t>As the HR of the company, my focus will be on bringing the best research, techniques, and strategies to best focus on achieving the goals set. </a:t>
            </a:r>
            <a:endParaRPr lang="en-IN" sz="1800" u="none" strike="noStrike" dirty="0">
              <a:solidFill>
                <a:schemeClr val="tx1"/>
              </a:solidFill>
              <a:effectLst/>
              <a:latin typeface="+mj-lt"/>
              <a:ea typeface="Arial" panose="020B0604020202020204" pitchFamily="34" charset="0"/>
            </a:endParaRPr>
          </a:p>
        </p:txBody>
      </p:sp>
      <p:pic>
        <p:nvPicPr>
          <p:cNvPr id="5" name="Picture 4">
            <a:extLst>
              <a:ext uri="{FF2B5EF4-FFF2-40B4-BE49-F238E27FC236}">
                <a16:creationId xmlns:a16="http://schemas.microsoft.com/office/drawing/2014/main" id="{702BB8D6-4F85-4809-A96C-274A15F085F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29912" y="1620565"/>
            <a:ext cx="2471637" cy="2953193"/>
          </a:xfrm>
          <a:prstGeom prst="rect">
            <a:avLst/>
          </a:prstGeom>
        </p:spPr>
      </p:pic>
    </p:spTree>
    <p:extLst>
      <p:ext uri="{BB962C8B-B14F-4D97-AF65-F5344CB8AC3E}">
        <p14:creationId xmlns:p14="http://schemas.microsoft.com/office/powerpoint/2010/main" val="41033094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748473" y="244647"/>
            <a:ext cx="6289254" cy="725349"/>
          </a:xfrm>
        </p:spPr>
        <p:txBody>
          <a:bodyPr>
            <a:normAutofit/>
          </a:bodyPr>
          <a:lstStyle/>
          <a:p>
            <a:pPr algn="ctr"/>
            <a:r>
              <a:rPr lang="en-GB" sz="2500" b="1" dirty="0">
                <a:solidFill>
                  <a:schemeClr val="accent6">
                    <a:lumMod val="50000"/>
                  </a:schemeClr>
                </a:solidFill>
                <a:effectLst/>
                <a:latin typeface="Times New Roman" panose="02020603050405020304" pitchFamily="18" charset="0"/>
                <a:ea typeface="Arial" panose="020B0604020202020204" pitchFamily="34" charset="0"/>
              </a:rPr>
              <a:t>Company Context </a:t>
            </a:r>
            <a:endParaRPr lang="en-US" sz="2500" b="1" dirty="0">
              <a:solidFill>
                <a:schemeClr val="accent6">
                  <a:lumMod val="50000"/>
                </a:schemeClr>
              </a:solidFill>
            </a:endParaRPr>
          </a:p>
        </p:txBody>
      </p:sp>
      <p:sp>
        <p:nvSpPr>
          <p:cNvPr id="5" name="Content Placeholder 4"/>
          <p:cNvSpPr>
            <a:spLocks noGrp="1"/>
          </p:cNvSpPr>
          <p:nvPr>
            <p:ph idx="1"/>
          </p:nvPr>
        </p:nvSpPr>
        <p:spPr>
          <a:xfrm>
            <a:off x="318978" y="1198733"/>
            <a:ext cx="4944140" cy="3508626"/>
          </a:xfrm>
        </p:spPr>
        <p:txBody>
          <a:bodyPr>
            <a:normAutofit fontScale="92500" lnSpcReduction="10000"/>
          </a:bodyPr>
          <a:lstStyle/>
          <a:p>
            <a:pPr marL="342900" lvl="0" indent="-342900" algn="just">
              <a:lnSpc>
                <a:spcPct val="150000"/>
              </a:lnSpc>
              <a:buFont typeface="Arial" panose="020B0604020202020204" pitchFamily="34" charset="0"/>
              <a:buChar char="●"/>
            </a:pPr>
            <a:r>
              <a:rPr lang="en-GB" sz="1800" u="none" strike="noStrike" dirty="0">
                <a:effectLst/>
                <a:latin typeface="+mj-lt"/>
                <a:ea typeface="Times New Roman" panose="02020603050405020304" pitchFamily="18" charset="0"/>
              </a:rPr>
              <a:t>As HR manager I was responsible for coordinating and administration all the HR related activities of the business (</a:t>
            </a:r>
            <a:r>
              <a:rPr lang="en-GB" sz="1800" u="none" strike="noStrike" dirty="0" err="1">
                <a:effectLst/>
                <a:latin typeface="+mj-lt"/>
                <a:ea typeface="Times New Roman" panose="02020603050405020304" pitchFamily="18" charset="0"/>
              </a:rPr>
              <a:t>Analoui</a:t>
            </a:r>
            <a:r>
              <a:rPr lang="en-GB" sz="1800" u="none" strike="noStrike" dirty="0">
                <a:effectLst/>
                <a:latin typeface="+mj-lt"/>
                <a:ea typeface="Times New Roman" panose="02020603050405020304" pitchFamily="18" charset="0"/>
              </a:rPr>
              <a:t>, 2017)</a:t>
            </a:r>
            <a:endParaRPr lang="en-IN" sz="1800" u="none" strike="noStrike" dirty="0">
              <a:effectLst/>
              <a:latin typeface="+mj-lt"/>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mj-lt"/>
                <a:ea typeface="Times New Roman" panose="02020603050405020304" pitchFamily="18" charset="0"/>
              </a:rPr>
              <a:t>Intercity Removal needs and potential HR office that can handle their staffs and employees with greater efficiency </a:t>
            </a:r>
            <a:endParaRPr lang="en-IN" sz="1800" u="none" strike="noStrike" dirty="0">
              <a:effectLst/>
              <a:latin typeface="+mj-lt"/>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mj-lt"/>
                <a:ea typeface="Times New Roman" panose="02020603050405020304" pitchFamily="18" charset="0"/>
              </a:rPr>
              <a:t>The industry evolves at a rapid pace, and the best way to provide good training is by keeping up with the times.  </a:t>
            </a:r>
            <a:endParaRPr lang="en-IN" sz="1800" u="none" strike="noStrike" dirty="0">
              <a:effectLst/>
              <a:latin typeface="+mj-lt"/>
              <a:ea typeface="Arial" panose="020B0604020202020204" pitchFamily="34" charset="0"/>
            </a:endParaRPr>
          </a:p>
        </p:txBody>
      </p:sp>
      <p:pic>
        <p:nvPicPr>
          <p:cNvPr id="3" name="Picture 2">
            <a:extLst>
              <a:ext uri="{FF2B5EF4-FFF2-40B4-BE49-F238E27FC236}">
                <a16:creationId xmlns:a16="http://schemas.microsoft.com/office/drawing/2014/main" id="{8BCA1C43-95E9-41F3-B2AF-F06319EBD74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22986" y="1198733"/>
            <a:ext cx="3187098" cy="3287371"/>
          </a:xfrm>
          <a:prstGeom prst="rect">
            <a:avLst/>
          </a:prstGeom>
        </p:spPr>
      </p:pic>
    </p:spTree>
    <p:extLst>
      <p:ext uri="{BB962C8B-B14F-4D97-AF65-F5344CB8AC3E}">
        <p14:creationId xmlns:p14="http://schemas.microsoft.com/office/powerpoint/2010/main" val="11016338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6697" y="244549"/>
            <a:ext cx="8259098" cy="763526"/>
          </a:xfrm>
        </p:spPr>
        <p:txBody>
          <a:bodyPr>
            <a:normAutofit/>
          </a:bodyPr>
          <a:lstStyle/>
          <a:p>
            <a:pPr algn="ctr"/>
            <a:r>
              <a:rPr lang="en-GB" sz="2500" b="1" dirty="0">
                <a:solidFill>
                  <a:schemeClr val="accent6">
                    <a:lumMod val="50000"/>
                  </a:schemeClr>
                </a:solidFill>
                <a:effectLst/>
                <a:latin typeface="Times New Roman" panose="02020603050405020304" pitchFamily="18" charset="0"/>
                <a:ea typeface="Arial" panose="020B0604020202020204" pitchFamily="34" charset="0"/>
              </a:rPr>
              <a:t>Person role description </a:t>
            </a:r>
            <a:endParaRPr lang="en-US" sz="2500" b="1" dirty="0">
              <a:solidFill>
                <a:schemeClr val="accent6">
                  <a:lumMod val="50000"/>
                </a:schemeClr>
              </a:solidFill>
            </a:endParaRPr>
          </a:p>
        </p:txBody>
      </p:sp>
      <p:sp>
        <p:nvSpPr>
          <p:cNvPr id="3" name="Content Placeholder 2"/>
          <p:cNvSpPr>
            <a:spLocks noGrp="1"/>
          </p:cNvSpPr>
          <p:nvPr>
            <p:ph idx="1"/>
          </p:nvPr>
        </p:nvSpPr>
        <p:spPr>
          <a:xfrm>
            <a:off x="3317357" y="1595313"/>
            <a:ext cx="5571461" cy="3303638"/>
          </a:xfrm>
        </p:spPr>
        <p:txBody>
          <a:bodyPr>
            <a:normAutofit lnSpcReduction="10000"/>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I have provided guidance and resources for every aspect of the organizational policies (</a:t>
            </a:r>
            <a:r>
              <a:rPr lang="en-GB" sz="1800" u="none" strike="noStrike" dirty="0" err="1">
                <a:effectLst/>
                <a:latin typeface="Times New Roman" panose="02020603050405020304" pitchFamily="18" charset="0"/>
                <a:ea typeface="Times New Roman" panose="02020603050405020304" pitchFamily="18" charset="0"/>
              </a:rPr>
              <a:t>O’riordan</a:t>
            </a:r>
            <a:r>
              <a:rPr lang="en-GB" sz="1800" u="none" strike="noStrike" dirty="0">
                <a:effectLst/>
                <a:latin typeface="Times New Roman" panose="02020603050405020304" pitchFamily="18" charset="0"/>
                <a:ea typeface="Times New Roman" panose="02020603050405020304" pitchFamily="18" charset="0"/>
              </a:rPr>
              <a:t>, 2017).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My role as HR professional was hiring new employees and orientation is another job description of HR manager within the Intercity Removal.</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I will be providing a personal audit skill form to attach to the report, based on my personal experience and acquired skills throughout my career.</a:t>
            </a:r>
            <a:endParaRPr lang="en-IN" sz="1800" u="none" strike="noStrike" dirty="0">
              <a:effectLst/>
              <a:latin typeface="Arial" panose="020B0604020202020204" pitchFamily="34" charset="0"/>
              <a:ea typeface="Arial" panose="020B0604020202020204" pitchFamily="34" charset="0"/>
            </a:endParaRPr>
          </a:p>
        </p:txBody>
      </p:sp>
      <p:pic>
        <p:nvPicPr>
          <p:cNvPr id="5" name="Picture 4">
            <a:extLst>
              <a:ext uri="{FF2B5EF4-FFF2-40B4-BE49-F238E27FC236}">
                <a16:creationId xmlns:a16="http://schemas.microsoft.com/office/drawing/2014/main" id="{BDA34E26-1126-4417-97A4-F4CB8F3B492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5182" y="1143000"/>
            <a:ext cx="2952750" cy="2857500"/>
          </a:xfrm>
          <a:prstGeom prst="rect">
            <a:avLst/>
          </a:prstGeom>
        </p:spPr>
      </p:pic>
    </p:spTree>
    <p:extLst>
      <p:ext uri="{BB962C8B-B14F-4D97-AF65-F5344CB8AC3E}">
        <p14:creationId xmlns:p14="http://schemas.microsoft.com/office/powerpoint/2010/main" val="27360440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31516" y="191484"/>
            <a:ext cx="6289254" cy="435837"/>
          </a:xfrm>
        </p:spPr>
        <p:txBody>
          <a:bodyPr>
            <a:normAutofit fontScale="90000"/>
          </a:bodyPr>
          <a:lstStyle/>
          <a:p>
            <a:pPr algn="ctr"/>
            <a:r>
              <a:rPr lang="en-GB" sz="2500" b="1" dirty="0">
                <a:solidFill>
                  <a:schemeClr val="accent6">
                    <a:lumMod val="50000"/>
                  </a:schemeClr>
                </a:solidFill>
                <a:effectLst/>
                <a:latin typeface="Times New Roman" panose="02020603050405020304" pitchFamily="18" charset="0"/>
                <a:ea typeface="Arial" panose="020B0604020202020204" pitchFamily="34" charset="0"/>
              </a:rPr>
              <a:t>HR Officer’s Current </a:t>
            </a:r>
            <a:endParaRPr lang="en-US" sz="2500" b="1" dirty="0">
              <a:solidFill>
                <a:schemeClr val="accent6">
                  <a:lumMod val="50000"/>
                </a:schemeClr>
              </a:solidFill>
            </a:endParaRPr>
          </a:p>
        </p:txBody>
      </p:sp>
      <p:sp>
        <p:nvSpPr>
          <p:cNvPr id="5" name="Content Placeholder 4"/>
          <p:cNvSpPr>
            <a:spLocks noGrp="1"/>
          </p:cNvSpPr>
          <p:nvPr>
            <p:ph idx="1"/>
          </p:nvPr>
        </p:nvSpPr>
        <p:spPr>
          <a:xfrm>
            <a:off x="288963" y="627321"/>
            <a:ext cx="5282497" cy="4189228"/>
          </a:xfrm>
        </p:spPr>
        <p:txBody>
          <a:bodyPr>
            <a:noAutofit/>
          </a:bodyPr>
          <a:lstStyle/>
          <a:p>
            <a:pPr marL="0" indent="0" algn="just">
              <a:lnSpc>
                <a:spcPct val="150000"/>
              </a:lnSpc>
              <a:buNone/>
            </a:pPr>
            <a:r>
              <a:rPr lang="en-GB" sz="1400" b="1" dirty="0">
                <a:effectLst/>
                <a:latin typeface="Times New Roman" panose="02020603050405020304" pitchFamily="18" charset="0"/>
                <a:ea typeface="Times New Roman" panose="02020603050405020304" pitchFamily="18" charset="0"/>
              </a:rPr>
              <a:t>A. Job Description</a:t>
            </a:r>
            <a:endParaRPr lang="en-IN" sz="1400"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400" u="none" strike="noStrike" dirty="0">
                <a:effectLst/>
                <a:latin typeface="Times New Roman" panose="02020603050405020304" pitchFamily="18" charset="0"/>
                <a:ea typeface="Times New Roman" panose="02020603050405020304" pitchFamily="18" charset="0"/>
              </a:rPr>
              <a:t>Recruitment, training and employee orientation is the primary job description of an HR officer (Bui </a:t>
            </a:r>
            <a:r>
              <a:rPr lang="en-GB" sz="1400" i="1" u="none" strike="noStrike" dirty="0">
                <a:effectLst/>
                <a:latin typeface="Times New Roman" panose="02020603050405020304" pitchFamily="18" charset="0"/>
                <a:ea typeface="Times New Roman" panose="02020603050405020304" pitchFamily="18" charset="0"/>
              </a:rPr>
              <a:t>et al</a:t>
            </a:r>
            <a:r>
              <a:rPr lang="en-GB" sz="1400" u="none" strike="noStrike" dirty="0">
                <a:effectLst/>
                <a:latin typeface="Times New Roman" panose="02020603050405020304" pitchFamily="18" charset="0"/>
                <a:ea typeface="Times New Roman" panose="02020603050405020304" pitchFamily="18" charset="0"/>
              </a:rPr>
              <a:t>. 2017). </a:t>
            </a:r>
            <a:endParaRPr lang="en-IN" sz="1400" u="none" strike="noStrike" dirty="0">
              <a:effectLst/>
              <a:latin typeface="Arial" panose="020B0604020202020204" pitchFamily="34" charset="0"/>
              <a:ea typeface="Arial" panose="020B0604020202020204" pitchFamily="34" charset="0"/>
            </a:endParaRPr>
          </a:p>
          <a:p>
            <a:pPr marL="0" indent="0" algn="just">
              <a:lnSpc>
                <a:spcPct val="150000"/>
              </a:lnSpc>
              <a:buNone/>
            </a:pPr>
            <a:r>
              <a:rPr lang="en-GB" sz="1400" b="1" dirty="0">
                <a:effectLst/>
                <a:latin typeface="Times New Roman" panose="02020603050405020304" pitchFamily="18" charset="0"/>
                <a:ea typeface="Times New Roman" panose="02020603050405020304" pitchFamily="18" charset="0"/>
              </a:rPr>
              <a:t>B. Knowledge</a:t>
            </a:r>
            <a:endParaRPr lang="en-IN" sz="1400"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400" u="none" strike="noStrike" dirty="0">
                <a:effectLst/>
                <a:latin typeface="Times New Roman" panose="02020603050405020304" pitchFamily="18" charset="0"/>
                <a:ea typeface="Times New Roman" panose="02020603050405020304" pitchFamily="18" charset="0"/>
              </a:rPr>
              <a:t>HR officer must have knowledge about the handling of people and their motivation.</a:t>
            </a:r>
            <a:endParaRPr lang="en-IN" sz="1400" u="none" strike="noStrike" dirty="0">
              <a:effectLst/>
              <a:latin typeface="Arial" panose="020B0604020202020204" pitchFamily="34" charset="0"/>
              <a:ea typeface="Arial" panose="020B0604020202020204" pitchFamily="34" charset="0"/>
            </a:endParaRPr>
          </a:p>
          <a:p>
            <a:pPr marL="0" indent="0" algn="just">
              <a:lnSpc>
                <a:spcPct val="150000"/>
              </a:lnSpc>
              <a:buNone/>
            </a:pPr>
            <a:r>
              <a:rPr lang="en-GB" sz="1400" b="1" dirty="0">
                <a:effectLst/>
                <a:latin typeface="Times New Roman" panose="02020603050405020304" pitchFamily="18" charset="0"/>
                <a:ea typeface="Times New Roman" panose="02020603050405020304" pitchFamily="18" charset="0"/>
              </a:rPr>
              <a:t>C. Skills</a:t>
            </a:r>
            <a:endParaRPr lang="en-IN" sz="1400"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400" u="none" strike="noStrike" dirty="0">
                <a:effectLst/>
                <a:latin typeface="Times New Roman" panose="02020603050405020304" pitchFamily="18" charset="0"/>
                <a:ea typeface="Times New Roman" panose="02020603050405020304" pitchFamily="18" charset="0"/>
              </a:rPr>
              <a:t>Communication and conflict resolution is the most important skill that an HR officer needed (Ganesh, 2018). </a:t>
            </a:r>
            <a:endParaRPr lang="en-IN" sz="1400" u="none" strike="noStrike" dirty="0">
              <a:effectLst/>
              <a:latin typeface="Arial" panose="020B0604020202020204" pitchFamily="34" charset="0"/>
              <a:ea typeface="Arial" panose="020B0604020202020204" pitchFamily="34" charset="0"/>
            </a:endParaRPr>
          </a:p>
          <a:p>
            <a:pPr marL="0" indent="0" algn="just">
              <a:lnSpc>
                <a:spcPct val="150000"/>
              </a:lnSpc>
              <a:buNone/>
            </a:pPr>
            <a:r>
              <a:rPr lang="en-GB" sz="1400" b="1" dirty="0">
                <a:effectLst/>
                <a:latin typeface="Times New Roman" panose="02020603050405020304" pitchFamily="18" charset="0"/>
                <a:ea typeface="Times New Roman" panose="02020603050405020304" pitchFamily="18" charset="0"/>
              </a:rPr>
              <a:t>D. Competencies</a:t>
            </a:r>
            <a:endParaRPr lang="en-IN" sz="1400"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400" u="none" strike="noStrike" dirty="0">
                <a:effectLst/>
                <a:latin typeface="Times New Roman" panose="02020603050405020304" pitchFamily="18" charset="0"/>
                <a:ea typeface="Times New Roman" panose="02020603050405020304" pitchFamily="18" charset="0"/>
              </a:rPr>
              <a:t>I think Accountability and adaptivity are necessary to become a successful full HR officer in Intercity Removal.</a:t>
            </a:r>
            <a:endParaRPr lang="en-IN" sz="1400" u="none" strike="noStrike" dirty="0">
              <a:effectLst/>
              <a:latin typeface="Arial" panose="020B0604020202020204" pitchFamily="34" charset="0"/>
              <a:ea typeface="Arial" panose="020B0604020202020204" pitchFamily="34" charset="0"/>
            </a:endParaRPr>
          </a:p>
        </p:txBody>
      </p:sp>
      <p:pic>
        <p:nvPicPr>
          <p:cNvPr id="3" name="Picture 2">
            <a:extLst>
              <a:ext uri="{FF2B5EF4-FFF2-40B4-BE49-F238E27FC236}">
                <a16:creationId xmlns:a16="http://schemas.microsoft.com/office/drawing/2014/main" id="{567AD4D6-CD52-492E-8913-7DD4FB411F3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04822" y="1224073"/>
            <a:ext cx="3050215" cy="2995723"/>
          </a:xfrm>
          <a:prstGeom prst="rect">
            <a:avLst/>
          </a:prstGeom>
        </p:spPr>
      </p:pic>
    </p:spTree>
    <p:extLst>
      <p:ext uri="{BB962C8B-B14F-4D97-AF65-F5344CB8AC3E}">
        <p14:creationId xmlns:p14="http://schemas.microsoft.com/office/powerpoint/2010/main" val="4246976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2451" y="265814"/>
            <a:ext cx="8259098" cy="763526"/>
          </a:xfrm>
        </p:spPr>
        <p:txBody>
          <a:bodyPr>
            <a:normAutofit/>
          </a:bodyPr>
          <a:lstStyle/>
          <a:p>
            <a:pPr algn="ctr"/>
            <a:r>
              <a:rPr lang="en-GB" sz="2500" b="1" dirty="0">
                <a:solidFill>
                  <a:schemeClr val="accent6">
                    <a:lumMod val="50000"/>
                  </a:schemeClr>
                </a:solidFill>
                <a:effectLst/>
                <a:latin typeface="Times New Roman" panose="02020603050405020304" pitchFamily="18" charset="0"/>
                <a:ea typeface="Arial" panose="020B0604020202020204" pitchFamily="34" charset="0"/>
              </a:rPr>
              <a:t>HR Officer’s Career Plan &amp; Training Needs </a:t>
            </a:r>
            <a:endParaRPr lang="en-US" sz="2500" b="1" dirty="0">
              <a:solidFill>
                <a:schemeClr val="accent6">
                  <a:lumMod val="50000"/>
                </a:schemeClr>
              </a:solidFill>
            </a:endParaRPr>
          </a:p>
        </p:txBody>
      </p:sp>
      <p:sp>
        <p:nvSpPr>
          <p:cNvPr id="3" name="Content Placeholder 2"/>
          <p:cNvSpPr>
            <a:spLocks noGrp="1"/>
          </p:cNvSpPr>
          <p:nvPr>
            <p:ph idx="1"/>
          </p:nvPr>
        </p:nvSpPr>
        <p:spPr>
          <a:xfrm>
            <a:off x="333818" y="1445343"/>
            <a:ext cx="4889261" cy="3303638"/>
          </a:xfrm>
        </p:spPr>
        <p:txBody>
          <a:bodyPr>
            <a:normAutofit lnSpcReduction="10000"/>
          </a:bodyPr>
          <a:lstStyle/>
          <a:p>
            <a:pPr marL="0" indent="0" algn="just">
              <a:lnSpc>
                <a:spcPct val="150000"/>
              </a:lnSpc>
              <a:buNone/>
            </a:pPr>
            <a:r>
              <a:rPr lang="en-GB" sz="1700" b="1" dirty="0">
                <a:effectLst/>
                <a:latin typeface="Times New Roman" panose="02020603050405020304" pitchFamily="18" charset="0"/>
                <a:ea typeface="Times New Roman" panose="02020603050405020304" pitchFamily="18" charset="0"/>
              </a:rPr>
              <a:t>A. Training Assessment</a:t>
            </a:r>
            <a:endParaRPr lang="en-IN" sz="1700"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700" u="none" strike="noStrike" dirty="0">
                <a:effectLst/>
                <a:latin typeface="Times New Roman" panose="02020603050405020304" pitchFamily="18" charset="0"/>
                <a:ea typeface="Times New Roman" panose="02020603050405020304" pitchFamily="18" charset="0"/>
              </a:rPr>
              <a:t>It is necessary duty to identify the gap in the skill and competencies required by HR officers.</a:t>
            </a:r>
            <a:endParaRPr lang="en-IN" sz="17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700" u="none" strike="noStrike" dirty="0">
                <a:effectLst/>
                <a:latin typeface="Times New Roman" panose="02020603050405020304" pitchFamily="18" charset="0"/>
                <a:ea typeface="Times New Roman" panose="02020603050405020304" pitchFamily="18" charset="0"/>
              </a:rPr>
              <a:t>Based on the gap, training can be adopted to fill those skill gaps to achieve success in the position. </a:t>
            </a:r>
            <a:endParaRPr lang="en-IN" sz="17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700" u="none" strike="noStrike" dirty="0">
                <a:effectLst/>
                <a:latin typeface="Times New Roman" panose="02020603050405020304" pitchFamily="18" charset="0"/>
                <a:ea typeface="Times New Roman" panose="02020603050405020304" pitchFamily="18" charset="0"/>
              </a:rPr>
              <a:t>It has been identified that training is required to make HR officers aware of legislation and HR policies. </a:t>
            </a:r>
            <a:endParaRPr lang="en-IN" sz="1700" u="none" strike="noStrike" dirty="0">
              <a:effectLst/>
              <a:latin typeface="Arial" panose="020B0604020202020204" pitchFamily="34" charset="0"/>
              <a:ea typeface="Arial" panose="020B0604020202020204" pitchFamily="34" charset="0"/>
            </a:endParaRPr>
          </a:p>
        </p:txBody>
      </p:sp>
      <p:pic>
        <p:nvPicPr>
          <p:cNvPr id="5" name="Picture 4">
            <a:extLst>
              <a:ext uri="{FF2B5EF4-FFF2-40B4-BE49-F238E27FC236}">
                <a16:creationId xmlns:a16="http://schemas.microsoft.com/office/drawing/2014/main" id="{FA83912E-CF53-4781-8E80-03CF9164746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31423" y="1387424"/>
            <a:ext cx="3419475" cy="3419475"/>
          </a:xfrm>
          <a:prstGeom prst="rect">
            <a:avLst/>
          </a:prstGeom>
        </p:spPr>
      </p:pic>
    </p:spTree>
    <p:extLst>
      <p:ext uri="{BB962C8B-B14F-4D97-AF65-F5344CB8AC3E}">
        <p14:creationId xmlns:p14="http://schemas.microsoft.com/office/powerpoint/2010/main" val="9733972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024920" y="180852"/>
            <a:ext cx="6289254" cy="725349"/>
          </a:xfrm>
        </p:spPr>
        <p:txBody>
          <a:bodyPr>
            <a:normAutofit/>
          </a:bodyPr>
          <a:lstStyle/>
          <a:p>
            <a:pPr algn="ctr"/>
            <a:r>
              <a:rPr lang="en-GB" sz="2500" b="1" dirty="0">
                <a:solidFill>
                  <a:schemeClr val="accent6">
                    <a:lumMod val="50000"/>
                  </a:schemeClr>
                </a:solidFill>
                <a:effectLst/>
                <a:latin typeface="Times New Roman" panose="02020603050405020304" pitchFamily="18" charset="0"/>
                <a:ea typeface="Arial" panose="020B0604020202020204" pitchFamily="34" charset="0"/>
              </a:rPr>
              <a:t>B. Training Program </a:t>
            </a:r>
            <a:endParaRPr lang="en-US" sz="2500" b="1" dirty="0">
              <a:solidFill>
                <a:schemeClr val="accent6">
                  <a:lumMod val="50000"/>
                </a:schemeClr>
              </a:solidFill>
            </a:endParaRPr>
          </a:p>
        </p:txBody>
      </p:sp>
      <p:sp>
        <p:nvSpPr>
          <p:cNvPr id="5" name="Content Placeholder 4"/>
          <p:cNvSpPr>
            <a:spLocks noGrp="1"/>
          </p:cNvSpPr>
          <p:nvPr>
            <p:ph idx="1"/>
          </p:nvPr>
        </p:nvSpPr>
        <p:spPr>
          <a:xfrm>
            <a:off x="2776982" y="1177468"/>
            <a:ext cx="4846563" cy="3508626"/>
          </a:xfrm>
        </p:spPr>
        <p:txBody>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Training would be provided to make HR officers aware of the employment contract law.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Training is also required to make HR aware of discrimination, discipline and equality (Cascio, 2019)</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primary purpose of the training is to make HR professionals aware of all types of legislation associated with the HRM process. </a:t>
            </a:r>
            <a:endParaRPr lang="en-IN" sz="1800" u="none" strike="noStrike" dirty="0">
              <a:effectLst/>
              <a:latin typeface="Arial" panose="020B0604020202020204" pitchFamily="34" charset="0"/>
              <a:ea typeface="Arial" panose="020B0604020202020204" pitchFamily="34" charset="0"/>
            </a:endParaRPr>
          </a:p>
        </p:txBody>
      </p:sp>
      <p:pic>
        <p:nvPicPr>
          <p:cNvPr id="3" name="Picture 2">
            <a:extLst>
              <a:ext uri="{FF2B5EF4-FFF2-40B4-BE49-F238E27FC236}">
                <a16:creationId xmlns:a16="http://schemas.microsoft.com/office/drawing/2014/main" id="{388BD978-E61F-40A6-97A6-62C066A1F09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0623" y="1777041"/>
            <a:ext cx="2069805" cy="2309480"/>
          </a:xfrm>
          <a:prstGeom prst="rect">
            <a:avLst/>
          </a:prstGeom>
        </p:spPr>
      </p:pic>
    </p:spTree>
    <p:extLst>
      <p:ext uri="{BB962C8B-B14F-4D97-AF65-F5344CB8AC3E}">
        <p14:creationId xmlns:p14="http://schemas.microsoft.com/office/powerpoint/2010/main" val="13344309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7430" y="159489"/>
            <a:ext cx="8259098" cy="763526"/>
          </a:xfrm>
        </p:spPr>
        <p:txBody>
          <a:bodyPr>
            <a:normAutofit/>
          </a:bodyPr>
          <a:lstStyle/>
          <a:p>
            <a:pPr algn="ctr"/>
            <a:r>
              <a:rPr lang="en-GB" sz="2500" b="1" dirty="0">
                <a:solidFill>
                  <a:schemeClr val="accent6">
                    <a:lumMod val="50000"/>
                  </a:schemeClr>
                </a:solidFill>
                <a:effectLst/>
                <a:latin typeface="Times New Roman" panose="02020603050405020304" pitchFamily="18" charset="0"/>
                <a:ea typeface="Arial" panose="020B0604020202020204" pitchFamily="34" charset="0"/>
              </a:rPr>
              <a:t>Career plan </a:t>
            </a:r>
            <a:endParaRPr lang="en-US" sz="2500" b="1" dirty="0">
              <a:solidFill>
                <a:schemeClr val="accent6">
                  <a:lumMod val="50000"/>
                </a:schemeClr>
              </a:solidFill>
            </a:endParaRPr>
          </a:p>
        </p:txBody>
      </p:sp>
      <p:sp>
        <p:nvSpPr>
          <p:cNvPr id="3" name="Content Placeholder 2"/>
          <p:cNvSpPr>
            <a:spLocks noGrp="1"/>
          </p:cNvSpPr>
          <p:nvPr>
            <p:ph idx="1"/>
          </p:nvPr>
        </p:nvSpPr>
        <p:spPr>
          <a:xfrm>
            <a:off x="501446" y="1445343"/>
            <a:ext cx="4793568" cy="3303638"/>
          </a:xfrm>
        </p:spPr>
        <p:txBody>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I need to improve the skill like time management, critical thinking and creativity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I need improvement of awareness about the employment law and legislation (Ho </a:t>
            </a:r>
            <a:r>
              <a:rPr lang="en-GB" sz="1800" i="1" u="none" strike="noStrike" dirty="0">
                <a:effectLst/>
                <a:latin typeface="Times New Roman" panose="02020603050405020304" pitchFamily="18" charset="0"/>
                <a:ea typeface="Times New Roman" panose="02020603050405020304" pitchFamily="18" charset="0"/>
              </a:rPr>
              <a:t>et al</a:t>
            </a:r>
            <a:r>
              <a:rPr lang="en-GB" sz="1800" u="none" strike="noStrike" dirty="0">
                <a:effectLst/>
                <a:latin typeface="Times New Roman" panose="02020603050405020304" pitchFamily="18" charset="0"/>
                <a:ea typeface="Times New Roman" panose="02020603050405020304" pitchFamily="18" charset="0"/>
              </a:rPr>
              <a:t>. 2019)</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Improvement of capabilities to manage and analyse employee’s performance </a:t>
            </a:r>
            <a:endParaRPr lang="en-IN" sz="1800" u="none" strike="noStrike" dirty="0">
              <a:effectLst/>
              <a:latin typeface="Arial" panose="020B0604020202020204" pitchFamily="34" charset="0"/>
              <a:ea typeface="Arial" panose="020B0604020202020204" pitchFamily="34" charset="0"/>
            </a:endParaRPr>
          </a:p>
        </p:txBody>
      </p:sp>
      <p:pic>
        <p:nvPicPr>
          <p:cNvPr id="5" name="Picture 4">
            <a:extLst>
              <a:ext uri="{FF2B5EF4-FFF2-40B4-BE49-F238E27FC236}">
                <a16:creationId xmlns:a16="http://schemas.microsoft.com/office/drawing/2014/main" id="{F715938E-8086-4233-A2A0-CA1D26B2685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677786" y="1774523"/>
            <a:ext cx="2898742" cy="2974458"/>
          </a:xfrm>
          <a:prstGeom prst="rect">
            <a:avLst/>
          </a:prstGeom>
        </p:spPr>
      </p:pic>
    </p:spTree>
    <p:extLst>
      <p:ext uri="{BB962C8B-B14F-4D97-AF65-F5344CB8AC3E}">
        <p14:creationId xmlns:p14="http://schemas.microsoft.com/office/powerpoint/2010/main" val="33179635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sz="2500" b="1" dirty="0">
                <a:solidFill>
                  <a:schemeClr val="accent6">
                    <a:lumMod val="50000"/>
                  </a:schemeClr>
                </a:solidFill>
                <a:effectLst/>
                <a:latin typeface="Times New Roman" panose="02020603050405020304" pitchFamily="18" charset="0"/>
                <a:ea typeface="Arial" panose="020B0604020202020204" pitchFamily="34" charset="0"/>
              </a:rPr>
              <a:t>Implementation and monitor </a:t>
            </a:r>
            <a:endParaRPr lang="en-US" sz="2500" b="1" dirty="0">
              <a:solidFill>
                <a:schemeClr val="accent6">
                  <a:lumMod val="50000"/>
                </a:schemeClr>
              </a:solidFill>
            </a:endParaRPr>
          </a:p>
        </p:txBody>
      </p:sp>
      <p:graphicFrame>
        <p:nvGraphicFramePr>
          <p:cNvPr id="2" name="Content Placeholder 1">
            <a:extLst>
              <a:ext uri="{FF2B5EF4-FFF2-40B4-BE49-F238E27FC236}">
                <a16:creationId xmlns:a16="http://schemas.microsoft.com/office/drawing/2014/main" id="{F661E70B-2F3E-4EF1-9E94-9545E16888C4}"/>
              </a:ext>
            </a:extLst>
          </p:cNvPr>
          <p:cNvGraphicFramePr>
            <a:graphicFrameLocks noGrp="1"/>
          </p:cNvGraphicFramePr>
          <p:nvPr>
            <p:ph idx="1"/>
            <p:extLst>
              <p:ext uri="{D42A27DB-BD31-4B8C-83A1-F6EECF244321}">
                <p14:modId xmlns:p14="http://schemas.microsoft.com/office/powerpoint/2010/main" val="4134184510"/>
              </p:ext>
            </p:extLst>
          </p:nvPr>
        </p:nvGraphicFramePr>
        <p:xfrm>
          <a:off x="457200" y="1161382"/>
          <a:ext cx="8027580" cy="3718963"/>
        </p:xfrm>
        <a:graphic>
          <a:graphicData uri="http://schemas.openxmlformats.org/drawingml/2006/table">
            <a:tbl>
              <a:tblPr>
                <a:tableStyleId>{5C22544A-7EE6-4342-B048-85BDC9FD1C3A}</a:tableStyleId>
              </a:tblPr>
              <a:tblGrid>
                <a:gridCol w="2675860">
                  <a:extLst>
                    <a:ext uri="{9D8B030D-6E8A-4147-A177-3AD203B41FA5}">
                      <a16:colId xmlns:a16="http://schemas.microsoft.com/office/drawing/2014/main" val="1260155810"/>
                    </a:ext>
                  </a:extLst>
                </a:gridCol>
                <a:gridCol w="2675860">
                  <a:extLst>
                    <a:ext uri="{9D8B030D-6E8A-4147-A177-3AD203B41FA5}">
                      <a16:colId xmlns:a16="http://schemas.microsoft.com/office/drawing/2014/main" val="3586973573"/>
                    </a:ext>
                  </a:extLst>
                </a:gridCol>
                <a:gridCol w="2675860">
                  <a:extLst>
                    <a:ext uri="{9D8B030D-6E8A-4147-A177-3AD203B41FA5}">
                      <a16:colId xmlns:a16="http://schemas.microsoft.com/office/drawing/2014/main" val="2336751386"/>
                    </a:ext>
                  </a:extLst>
                </a:gridCol>
              </a:tblGrid>
              <a:tr h="439090">
                <a:tc>
                  <a:txBody>
                    <a:bodyPr/>
                    <a:lstStyle/>
                    <a:p>
                      <a:pPr>
                        <a:lnSpc>
                          <a:spcPct val="150000"/>
                        </a:lnSpc>
                      </a:pPr>
                      <a:r>
                        <a:rPr lang="en-GB" sz="900">
                          <a:effectLst/>
                        </a:rPr>
                        <a:t>Objectives </a:t>
                      </a:r>
                      <a:endParaRPr lang="en-IN" sz="800">
                        <a:effectLst/>
                        <a:latin typeface="Arial" panose="020B0604020202020204" pitchFamily="34" charset="0"/>
                        <a:ea typeface="Arial" panose="020B0604020202020204" pitchFamily="34" charset="0"/>
                      </a:endParaRPr>
                    </a:p>
                  </a:txBody>
                  <a:tcPr marL="48311" marR="48311" marT="48311" marB="48311"/>
                </a:tc>
                <a:tc>
                  <a:txBody>
                    <a:bodyPr/>
                    <a:lstStyle/>
                    <a:p>
                      <a:pPr>
                        <a:lnSpc>
                          <a:spcPct val="150000"/>
                        </a:lnSpc>
                      </a:pPr>
                      <a:r>
                        <a:rPr lang="en-GB" sz="900">
                          <a:effectLst/>
                        </a:rPr>
                        <a:t>Activities </a:t>
                      </a:r>
                      <a:endParaRPr lang="en-IN" sz="800">
                        <a:effectLst/>
                        <a:latin typeface="Arial" panose="020B0604020202020204" pitchFamily="34" charset="0"/>
                        <a:ea typeface="Arial" panose="020B0604020202020204" pitchFamily="34" charset="0"/>
                      </a:endParaRPr>
                    </a:p>
                  </a:txBody>
                  <a:tcPr marL="48311" marR="48311" marT="48311" marB="48311"/>
                </a:tc>
                <a:tc>
                  <a:txBody>
                    <a:bodyPr/>
                    <a:lstStyle/>
                    <a:p>
                      <a:pPr>
                        <a:lnSpc>
                          <a:spcPct val="150000"/>
                        </a:lnSpc>
                      </a:pPr>
                      <a:r>
                        <a:rPr lang="en-GB" sz="900">
                          <a:effectLst/>
                        </a:rPr>
                        <a:t>Time required </a:t>
                      </a:r>
                      <a:endParaRPr lang="en-IN" sz="800">
                        <a:effectLst/>
                        <a:latin typeface="Arial" panose="020B0604020202020204" pitchFamily="34" charset="0"/>
                        <a:ea typeface="Arial" panose="020B0604020202020204" pitchFamily="34" charset="0"/>
                      </a:endParaRPr>
                    </a:p>
                  </a:txBody>
                  <a:tcPr marL="48311" marR="48311" marT="48311" marB="48311"/>
                </a:tc>
                <a:extLst>
                  <a:ext uri="{0D108BD9-81ED-4DB2-BD59-A6C34878D82A}">
                    <a16:rowId xmlns:a16="http://schemas.microsoft.com/office/drawing/2014/main" val="2196128536"/>
                  </a:ext>
                </a:extLst>
              </a:tr>
              <a:tr h="1093291">
                <a:tc>
                  <a:txBody>
                    <a:bodyPr/>
                    <a:lstStyle/>
                    <a:p>
                      <a:pPr>
                        <a:lnSpc>
                          <a:spcPct val="150000"/>
                        </a:lnSpc>
                      </a:pPr>
                      <a:r>
                        <a:rPr lang="en-GB" sz="900">
                          <a:effectLst/>
                        </a:rPr>
                        <a:t>Improvement of awareness about employees’ law and HRM policies </a:t>
                      </a:r>
                      <a:endParaRPr lang="en-IN" sz="800">
                        <a:effectLst/>
                        <a:latin typeface="Arial" panose="020B0604020202020204" pitchFamily="34" charset="0"/>
                        <a:ea typeface="Arial" panose="020B0604020202020204" pitchFamily="34" charset="0"/>
                      </a:endParaRPr>
                    </a:p>
                  </a:txBody>
                  <a:tcPr marL="48311" marR="48311" marT="48311" marB="48311"/>
                </a:tc>
                <a:tc>
                  <a:txBody>
                    <a:bodyPr/>
                    <a:lstStyle/>
                    <a:p>
                      <a:pPr>
                        <a:lnSpc>
                          <a:spcPct val="150000"/>
                        </a:lnSpc>
                      </a:pPr>
                      <a:r>
                        <a:rPr lang="en-GB" sz="900">
                          <a:effectLst/>
                        </a:rPr>
                        <a:t>Extensive training about the UK employees’ law, discrimination law and equality law </a:t>
                      </a:r>
                      <a:endParaRPr lang="en-IN" sz="800">
                        <a:effectLst/>
                        <a:latin typeface="Arial" panose="020B0604020202020204" pitchFamily="34" charset="0"/>
                        <a:ea typeface="Arial" panose="020B0604020202020204" pitchFamily="34" charset="0"/>
                      </a:endParaRPr>
                    </a:p>
                  </a:txBody>
                  <a:tcPr marL="48311" marR="48311" marT="48311" marB="48311"/>
                </a:tc>
                <a:tc>
                  <a:txBody>
                    <a:bodyPr/>
                    <a:lstStyle/>
                    <a:p>
                      <a:pPr>
                        <a:lnSpc>
                          <a:spcPct val="150000"/>
                        </a:lnSpc>
                      </a:pPr>
                      <a:r>
                        <a:rPr lang="en-GB" sz="900" dirty="0">
                          <a:effectLst/>
                        </a:rPr>
                        <a:t>1 to 4 weeks </a:t>
                      </a:r>
                      <a:endParaRPr lang="en-IN" sz="800" dirty="0">
                        <a:effectLst/>
                        <a:latin typeface="Arial" panose="020B0604020202020204" pitchFamily="34" charset="0"/>
                        <a:ea typeface="Arial" panose="020B0604020202020204" pitchFamily="34" charset="0"/>
                      </a:endParaRPr>
                    </a:p>
                  </a:txBody>
                  <a:tcPr marL="48311" marR="48311" marT="48311" marB="48311"/>
                </a:tc>
                <a:extLst>
                  <a:ext uri="{0D108BD9-81ED-4DB2-BD59-A6C34878D82A}">
                    <a16:rowId xmlns:a16="http://schemas.microsoft.com/office/drawing/2014/main" val="1197452503"/>
                  </a:ext>
                </a:extLst>
              </a:tr>
              <a:tr h="1093291">
                <a:tc>
                  <a:txBody>
                    <a:bodyPr/>
                    <a:lstStyle/>
                    <a:p>
                      <a:pPr>
                        <a:lnSpc>
                          <a:spcPct val="150000"/>
                        </a:lnSpc>
                      </a:pPr>
                      <a:r>
                        <a:rPr lang="en-GB" sz="900">
                          <a:effectLst/>
                        </a:rPr>
                        <a:t>Improvement of competencies like time management, critical thinking and creativity </a:t>
                      </a:r>
                      <a:endParaRPr lang="en-IN" sz="800">
                        <a:effectLst/>
                        <a:latin typeface="Arial" panose="020B0604020202020204" pitchFamily="34" charset="0"/>
                        <a:ea typeface="Arial" panose="020B0604020202020204" pitchFamily="34" charset="0"/>
                      </a:endParaRPr>
                    </a:p>
                  </a:txBody>
                  <a:tcPr marL="48311" marR="48311" marT="48311" marB="48311"/>
                </a:tc>
                <a:tc>
                  <a:txBody>
                    <a:bodyPr/>
                    <a:lstStyle/>
                    <a:p>
                      <a:pPr>
                        <a:lnSpc>
                          <a:spcPct val="150000"/>
                        </a:lnSpc>
                      </a:pPr>
                      <a:r>
                        <a:rPr lang="en-GB" sz="900" dirty="0">
                          <a:effectLst/>
                        </a:rPr>
                        <a:t>Reading books, practising the areas, collecting feedback from subordinates </a:t>
                      </a:r>
                      <a:endParaRPr lang="en-IN" sz="800" dirty="0">
                        <a:effectLst/>
                        <a:latin typeface="Arial" panose="020B0604020202020204" pitchFamily="34" charset="0"/>
                        <a:ea typeface="Arial" panose="020B0604020202020204" pitchFamily="34" charset="0"/>
                      </a:endParaRPr>
                    </a:p>
                  </a:txBody>
                  <a:tcPr marL="48311" marR="48311" marT="48311" marB="48311"/>
                </a:tc>
                <a:tc>
                  <a:txBody>
                    <a:bodyPr/>
                    <a:lstStyle/>
                    <a:p>
                      <a:pPr>
                        <a:lnSpc>
                          <a:spcPct val="150000"/>
                        </a:lnSpc>
                      </a:pPr>
                      <a:r>
                        <a:rPr lang="en-GB" sz="900" dirty="0">
                          <a:effectLst/>
                        </a:rPr>
                        <a:t>4 to 8 weeks </a:t>
                      </a:r>
                      <a:endParaRPr lang="en-IN" sz="800" dirty="0">
                        <a:effectLst/>
                        <a:latin typeface="Arial" panose="020B0604020202020204" pitchFamily="34" charset="0"/>
                        <a:ea typeface="Arial" panose="020B0604020202020204" pitchFamily="34" charset="0"/>
                      </a:endParaRPr>
                    </a:p>
                  </a:txBody>
                  <a:tcPr marL="48311" marR="48311" marT="48311" marB="48311"/>
                </a:tc>
                <a:extLst>
                  <a:ext uri="{0D108BD9-81ED-4DB2-BD59-A6C34878D82A}">
                    <a16:rowId xmlns:a16="http://schemas.microsoft.com/office/drawing/2014/main" val="449957048"/>
                  </a:ext>
                </a:extLst>
              </a:tr>
              <a:tr h="1093291">
                <a:tc>
                  <a:txBody>
                    <a:bodyPr/>
                    <a:lstStyle/>
                    <a:p>
                      <a:pPr>
                        <a:lnSpc>
                          <a:spcPct val="150000"/>
                        </a:lnSpc>
                      </a:pPr>
                      <a:r>
                        <a:rPr lang="en-GB" sz="900">
                          <a:effectLst/>
                        </a:rPr>
                        <a:t>Improvement of capabilities to manage and analyse employee’s performance </a:t>
                      </a:r>
                      <a:endParaRPr lang="en-IN" sz="800">
                        <a:effectLst/>
                        <a:latin typeface="Arial" panose="020B0604020202020204" pitchFamily="34" charset="0"/>
                        <a:ea typeface="Arial" panose="020B0604020202020204" pitchFamily="34" charset="0"/>
                      </a:endParaRPr>
                    </a:p>
                  </a:txBody>
                  <a:tcPr marL="48311" marR="48311" marT="48311" marB="48311"/>
                </a:tc>
                <a:tc>
                  <a:txBody>
                    <a:bodyPr/>
                    <a:lstStyle/>
                    <a:p>
                      <a:pPr>
                        <a:lnSpc>
                          <a:spcPct val="150000"/>
                        </a:lnSpc>
                      </a:pPr>
                      <a:r>
                        <a:rPr lang="en-GB" sz="900">
                          <a:effectLst/>
                        </a:rPr>
                        <a:t>Creating a challenging environment and let candidate solve their issues with their own thinking and capabilities </a:t>
                      </a:r>
                      <a:endParaRPr lang="en-IN" sz="800">
                        <a:effectLst/>
                        <a:latin typeface="Arial" panose="020B0604020202020204" pitchFamily="34" charset="0"/>
                        <a:ea typeface="Arial" panose="020B0604020202020204" pitchFamily="34" charset="0"/>
                      </a:endParaRPr>
                    </a:p>
                  </a:txBody>
                  <a:tcPr marL="48311" marR="48311" marT="48311" marB="48311"/>
                </a:tc>
                <a:tc>
                  <a:txBody>
                    <a:bodyPr/>
                    <a:lstStyle/>
                    <a:p>
                      <a:pPr>
                        <a:lnSpc>
                          <a:spcPct val="150000"/>
                        </a:lnSpc>
                      </a:pPr>
                      <a:r>
                        <a:rPr lang="en-GB" sz="900" dirty="0">
                          <a:effectLst/>
                        </a:rPr>
                        <a:t>8 to 12 weeks </a:t>
                      </a:r>
                      <a:endParaRPr lang="en-IN" sz="800" dirty="0">
                        <a:effectLst/>
                        <a:latin typeface="Arial" panose="020B0604020202020204" pitchFamily="34" charset="0"/>
                        <a:ea typeface="Arial" panose="020B0604020202020204" pitchFamily="34" charset="0"/>
                      </a:endParaRPr>
                    </a:p>
                  </a:txBody>
                  <a:tcPr marL="48311" marR="48311" marT="48311" marB="48311"/>
                </a:tc>
                <a:extLst>
                  <a:ext uri="{0D108BD9-81ED-4DB2-BD59-A6C34878D82A}">
                    <a16:rowId xmlns:a16="http://schemas.microsoft.com/office/drawing/2014/main" val="2709056120"/>
                  </a:ext>
                </a:extLst>
              </a:tr>
            </a:tbl>
          </a:graphicData>
        </a:graphic>
      </p:graphicFrame>
    </p:spTree>
    <p:extLst>
      <p:ext uri="{BB962C8B-B14F-4D97-AF65-F5344CB8AC3E}">
        <p14:creationId xmlns:p14="http://schemas.microsoft.com/office/powerpoint/2010/main" val="2023879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1948" y="191386"/>
            <a:ext cx="8259098" cy="763526"/>
          </a:xfrm>
        </p:spPr>
        <p:txBody>
          <a:bodyPr>
            <a:normAutofit/>
          </a:bodyPr>
          <a:lstStyle/>
          <a:p>
            <a:pPr algn="ctr">
              <a:lnSpc>
                <a:spcPct val="150000"/>
              </a:lnSpc>
              <a:spcBef>
                <a:spcPts val="2000"/>
              </a:spcBef>
              <a:spcAft>
                <a:spcPts val="600"/>
              </a:spcAft>
            </a:pPr>
            <a:r>
              <a:rPr lang="en-GB" sz="2500" b="1" kern="0" dirty="0">
                <a:solidFill>
                  <a:schemeClr val="accent6">
                    <a:lumMod val="50000"/>
                  </a:schemeClr>
                </a:solidFill>
                <a:effectLst/>
                <a:latin typeface="Times New Roman" panose="02020603050405020304" pitchFamily="18" charset="0"/>
                <a:cs typeface="Times New Roman" panose="02020603050405020304" pitchFamily="18" charset="0"/>
              </a:rPr>
              <a:t>Performance Assessment Plan </a:t>
            </a:r>
            <a:endParaRPr lang="en-IN" sz="2500" b="1" kern="0" dirty="0">
              <a:solidFill>
                <a:schemeClr val="accent6">
                  <a:lumMod val="50000"/>
                </a:schemeClr>
              </a:solidFill>
              <a:effectLst/>
              <a:latin typeface="Times New Roman" panose="02020603050405020304" pitchFamily="18" charset="0"/>
              <a:cs typeface="Arial" panose="020B0604020202020204" pitchFamily="34" charset="0"/>
            </a:endParaRPr>
          </a:p>
        </p:txBody>
      </p:sp>
      <p:sp>
        <p:nvSpPr>
          <p:cNvPr id="3" name="Content Placeholder 2"/>
          <p:cNvSpPr>
            <a:spLocks noGrp="1"/>
          </p:cNvSpPr>
          <p:nvPr>
            <p:ph idx="1"/>
          </p:nvPr>
        </p:nvSpPr>
        <p:spPr>
          <a:xfrm>
            <a:off x="3955312" y="1445343"/>
            <a:ext cx="4775734" cy="3303638"/>
          </a:xfrm>
        </p:spPr>
        <p:txBody>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At first evaluation form would be used to identify the progress of HR professionals.</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After that, performance would be measured, and feedback would be given based on their gathered skill, knowledge and capabilities.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Balanced feedback would be given for further improvement. </a:t>
            </a:r>
            <a:endParaRPr lang="en-IN" sz="1800" u="none" strike="noStrike" dirty="0">
              <a:effectLst/>
              <a:latin typeface="Arial" panose="020B0604020202020204" pitchFamily="34" charset="0"/>
              <a:ea typeface="Arial" panose="020B0604020202020204" pitchFamily="34" charset="0"/>
            </a:endParaRPr>
          </a:p>
        </p:txBody>
      </p:sp>
      <p:pic>
        <p:nvPicPr>
          <p:cNvPr id="5" name="Picture 4">
            <a:extLst>
              <a:ext uri="{FF2B5EF4-FFF2-40B4-BE49-F238E27FC236}">
                <a16:creationId xmlns:a16="http://schemas.microsoft.com/office/drawing/2014/main" id="{3D9CAFBC-CE10-4871-A260-ABE87A094CE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1948" y="1540392"/>
            <a:ext cx="3259635" cy="2571750"/>
          </a:xfrm>
          <a:prstGeom prst="rect">
            <a:avLst/>
          </a:prstGeom>
        </p:spPr>
      </p:pic>
    </p:spTree>
    <p:extLst>
      <p:ext uri="{BB962C8B-B14F-4D97-AF65-F5344CB8AC3E}">
        <p14:creationId xmlns:p14="http://schemas.microsoft.com/office/powerpoint/2010/main" val="1858417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sz="2500" b="1" dirty="0">
                <a:solidFill>
                  <a:schemeClr val="accent6">
                    <a:lumMod val="50000"/>
                  </a:schemeClr>
                </a:solidFill>
                <a:effectLst/>
                <a:latin typeface="Times New Roman" panose="02020603050405020304" pitchFamily="18" charset="0"/>
                <a:ea typeface="Arial" panose="020B0604020202020204" pitchFamily="34" charset="0"/>
              </a:rPr>
              <a:t>Conclusion </a:t>
            </a:r>
            <a:endParaRPr lang="en-US" sz="2500" b="1" dirty="0">
              <a:solidFill>
                <a:schemeClr val="accent6">
                  <a:lumMod val="50000"/>
                </a:schemeClr>
              </a:solidFill>
            </a:endParaRPr>
          </a:p>
        </p:txBody>
      </p:sp>
      <p:sp>
        <p:nvSpPr>
          <p:cNvPr id="5" name="Content Placeholder 4"/>
          <p:cNvSpPr>
            <a:spLocks noGrp="1"/>
          </p:cNvSpPr>
          <p:nvPr>
            <p:ph idx="1"/>
          </p:nvPr>
        </p:nvSpPr>
        <p:spPr>
          <a:xfrm>
            <a:off x="457200" y="1209366"/>
            <a:ext cx="4710223" cy="3508626"/>
          </a:xfrm>
        </p:spPr>
        <p:txBody>
          <a:bodyPr>
            <a:normAutofit fontScale="92500" lnSpcReduction="10000"/>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As HR professionals I was responsible for hiring, recruiting, training and orientation of employees.</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In the present context, "Intercity Removal" require an effective HR officer that can handle their HRM process</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Intercity Removal provides me unique career growth opportunities, so it is suitable to work with the firm.</a:t>
            </a:r>
            <a:endParaRPr lang="en-IN" sz="1800" u="none" strike="noStrike"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27764306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500" b="1" dirty="0">
                <a:solidFill>
                  <a:schemeClr val="accent6">
                    <a:lumMod val="50000"/>
                  </a:schemeClr>
                </a:solidFill>
              </a:rPr>
              <a:t>Reference list</a:t>
            </a:r>
          </a:p>
        </p:txBody>
      </p:sp>
      <p:sp>
        <p:nvSpPr>
          <p:cNvPr id="3" name="Content Placeholder 2"/>
          <p:cNvSpPr>
            <a:spLocks noGrp="1"/>
          </p:cNvSpPr>
          <p:nvPr>
            <p:ph idx="1"/>
          </p:nvPr>
        </p:nvSpPr>
        <p:spPr/>
        <p:txBody>
          <a:bodyPr>
            <a:normAutofit fontScale="32500" lnSpcReduction="20000"/>
          </a:bodyPr>
          <a:lstStyle/>
          <a:p>
            <a:pPr algn="just">
              <a:lnSpc>
                <a:spcPct val="150000"/>
              </a:lnSpc>
            </a:pPr>
            <a:r>
              <a:rPr lang="en-GB" sz="1800" dirty="0">
                <a:effectLst/>
                <a:latin typeface="Times New Roman" panose="02020603050405020304" pitchFamily="18" charset="0"/>
                <a:ea typeface="Times New Roman" panose="02020603050405020304" pitchFamily="18" charset="0"/>
              </a:rPr>
              <a:t>Armstrong, M. and Taylor, S. (2014). Armstrong's </a:t>
            </a:r>
            <a:r>
              <a:rPr lang="en-GB" sz="1800" dirty="0">
                <a:effectLst/>
                <a:latin typeface="Segoe UI Symbol" panose="020B0502040204020203" pitchFamily="34" charset="0"/>
                <a:ea typeface="Times New Roman" panose="02020603050405020304" pitchFamily="18" charset="0"/>
                <a:cs typeface="Segoe UI Symbol" panose="020B0502040204020203" pitchFamily="34" charset="0"/>
              </a:rPr>
              <a:t>☒</a:t>
            </a:r>
            <a:r>
              <a:rPr lang="en-GB" sz="1800" dirty="0">
                <a:effectLst/>
                <a:latin typeface="Times New Roman" panose="02020603050405020304" pitchFamily="18" charset="0"/>
                <a:ea typeface="Times New Roman" panose="02020603050405020304" pitchFamily="18" charset="0"/>
              </a:rPr>
              <a:t> handbook of human resource management practice, 13th edition. London: Kogan Page. https://www-dawsoneracom.ezproxy.uwtsd.ac.uk/abstract/9780749469658 (Accessed 25 July 2019) </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Armstrong, M.B. and Landers, R.N., (2018). Gamification of employee training and development. </a:t>
            </a:r>
            <a:r>
              <a:rPr lang="en-GB" sz="1800" i="1" dirty="0">
                <a:effectLst/>
                <a:latin typeface="Times New Roman" panose="02020603050405020304" pitchFamily="18" charset="0"/>
                <a:ea typeface="Times New Roman" panose="02020603050405020304" pitchFamily="18" charset="0"/>
              </a:rPr>
              <a:t>International Journal of Training and Development</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22</a:t>
            </a:r>
            <a:r>
              <a:rPr lang="en-GB" sz="1800" dirty="0">
                <a:effectLst/>
                <a:latin typeface="Times New Roman" panose="02020603050405020304" pitchFamily="18" charset="0"/>
                <a:ea typeface="Times New Roman" panose="02020603050405020304" pitchFamily="18" charset="0"/>
              </a:rPr>
              <a:t>(2), pp.162-169.</a:t>
            </a:r>
            <a:endParaRPr lang="en-IN" sz="1800" dirty="0">
              <a:effectLst/>
              <a:latin typeface="Arial" panose="020B0604020202020204" pitchFamily="34" charset="0"/>
              <a:ea typeface="Arial" panose="020B0604020202020204" pitchFamily="34" charset="0"/>
            </a:endParaRPr>
          </a:p>
          <a:p>
            <a:pPr algn="just">
              <a:lnSpc>
                <a:spcPct val="150000"/>
              </a:lnSpc>
            </a:pPr>
            <a:r>
              <a:rPr lang="en-IN" sz="1800" dirty="0">
                <a:effectLst/>
                <a:latin typeface="Times New Roman" panose="02020603050405020304" pitchFamily="18" charset="0"/>
                <a:ea typeface="Arial" panose="020B0604020202020204" pitchFamily="34" charset="0"/>
              </a:rPr>
              <a:t>Boon, C., Den Hartog, D.N. and </a:t>
            </a:r>
            <a:r>
              <a:rPr lang="en-IN" sz="1800" dirty="0" err="1">
                <a:effectLst/>
                <a:latin typeface="Times New Roman" panose="02020603050405020304" pitchFamily="18" charset="0"/>
                <a:ea typeface="Arial" panose="020B0604020202020204" pitchFamily="34" charset="0"/>
              </a:rPr>
              <a:t>Lepak</a:t>
            </a:r>
            <a:r>
              <a:rPr lang="en-IN" sz="1800" dirty="0">
                <a:effectLst/>
                <a:latin typeface="Times New Roman" panose="02020603050405020304" pitchFamily="18" charset="0"/>
                <a:ea typeface="Arial" panose="020B0604020202020204" pitchFamily="34" charset="0"/>
              </a:rPr>
              <a:t>, D.P., 2019. A systematic review of human resource management systems and their measurement. </a:t>
            </a:r>
            <a:r>
              <a:rPr lang="en-IN" sz="1800" i="1" dirty="0">
                <a:effectLst/>
                <a:latin typeface="Times New Roman" panose="02020603050405020304" pitchFamily="18" charset="0"/>
                <a:ea typeface="Arial" panose="020B0604020202020204" pitchFamily="34" charset="0"/>
              </a:rPr>
              <a:t>Journal of Management</a:t>
            </a:r>
            <a:r>
              <a:rPr lang="en-IN" sz="1800" dirty="0">
                <a:effectLst/>
                <a:latin typeface="Times New Roman" panose="02020603050405020304" pitchFamily="18" charset="0"/>
                <a:ea typeface="Arial" panose="020B0604020202020204" pitchFamily="34" charset="0"/>
              </a:rPr>
              <a:t>, </a:t>
            </a:r>
            <a:r>
              <a:rPr lang="en-IN" sz="1800" i="1" dirty="0">
                <a:effectLst/>
                <a:latin typeface="Times New Roman" panose="02020603050405020304" pitchFamily="18" charset="0"/>
                <a:ea typeface="Arial" panose="020B0604020202020204" pitchFamily="34" charset="0"/>
              </a:rPr>
              <a:t>45</a:t>
            </a:r>
            <a:r>
              <a:rPr lang="en-IN" sz="1800" dirty="0">
                <a:effectLst/>
                <a:latin typeface="Times New Roman" panose="02020603050405020304" pitchFamily="18" charset="0"/>
                <a:ea typeface="Arial" panose="020B0604020202020204" pitchFamily="34" charset="0"/>
              </a:rPr>
              <a:t>(6), pp.2498-2537.</a:t>
            </a:r>
            <a:endParaRPr lang="en-IN" sz="1800" dirty="0">
              <a:effectLst/>
              <a:latin typeface="Arial" panose="020B0604020202020204" pitchFamily="34" charset="0"/>
              <a:ea typeface="Arial" panose="020B0604020202020204" pitchFamily="34" charset="0"/>
            </a:endParaRPr>
          </a:p>
          <a:p>
            <a:pPr algn="just">
              <a:lnSpc>
                <a:spcPct val="150000"/>
              </a:lnSpc>
            </a:pPr>
            <a:r>
              <a:rPr lang="en-IN" sz="1800" dirty="0">
                <a:effectLst/>
                <a:latin typeface="Times New Roman" panose="02020603050405020304" pitchFamily="18" charset="0"/>
                <a:ea typeface="Arial" panose="020B0604020202020204" pitchFamily="34" charset="0"/>
              </a:rPr>
              <a:t>Bui, H.T., Zeng, Y. and Higgs, M., (2017). The role of person-job fit in the relationship between transformational leadership and job engagement. </a:t>
            </a:r>
            <a:r>
              <a:rPr lang="en-IN" sz="1800" i="1" dirty="0">
                <a:effectLst/>
                <a:latin typeface="Times New Roman" panose="02020603050405020304" pitchFamily="18" charset="0"/>
                <a:ea typeface="Arial" panose="020B0604020202020204" pitchFamily="34" charset="0"/>
              </a:rPr>
              <a:t>Journal of Managerial Psychology</a:t>
            </a:r>
            <a:r>
              <a:rPr lang="en-IN" sz="1800" dirty="0">
                <a:effectLst/>
                <a:latin typeface="Times New Roman" panose="02020603050405020304" pitchFamily="18" charset="0"/>
                <a:ea typeface="Arial" panose="020B0604020202020204" pitchFamily="34" charset="0"/>
              </a:rPr>
              <a:t>.</a:t>
            </a:r>
            <a:endParaRPr lang="en-IN" sz="1800" dirty="0">
              <a:effectLst/>
              <a:latin typeface="Arial" panose="020B0604020202020204" pitchFamily="34" charset="0"/>
              <a:ea typeface="Arial" panose="020B0604020202020204" pitchFamily="34" charset="0"/>
            </a:endParaRPr>
          </a:p>
          <a:p>
            <a:pPr algn="just">
              <a:lnSpc>
                <a:spcPct val="150000"/>
              </a:lnSpc>
            </a:pPr>
            <a:r>
              <a:rPr lang="en-IN" sz="1800" dirty="0">
                <a:effectLst/>
                <a:latin typeface="Times New Roman" panose="02020603050405020304" pitchFamily="18" charset="0"/>
                <a:ea typeface="Arial" panose="020B0604020202020204" pitchFamily="34" charset="0"/>
              </a:rPr>
              <a:t>Cascio, W.F., (2019). Training trends: Macro, micro, and policy issues. </a:t>
            </a:r>
            <a:r>
              <a:rPr lang="en-IN" sz="1800" i="1" dirty="0">
                <a:effectLst/>
                <a:latin typeface="Times New Roman" panose="02020603050405020304" pitchFamily="18" charset="0"/>
                <a:ea typeface="Arial" panose="020B0604020202020204" pitchFamily="34" charset="0"/>
              </a:rPr>
              <a:t>Human Resource Management Review,</a:t>
            </a:r>
            <a:r>
              <a:rPr lang="en-IN" sz="1800" dirty="0">
                <a:effectLst/>
                <a:latin typeface="Times New Roman" panose="02020603050405020304" pitchFamily="18" charset="0"/>
                <a:ea typeface="Arial" panose="020B0604020202020204" pitchFamily="34" charset="0"/>
              </a:rPr>
              <a:t> 29(2), pp.284-297.</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Davis, P.J., (2015). Implementing an employee career-development strategy: How to build commitment and retain employees. </a:t>
            </a:r>
            <a:r>
              <a:rPr lang="en-GB" sz="1800" i="1" dirty="0">
                <a:effectLst/>
                <a:latin typeface="Times New Roman" panose="02020603050405020304" pitchFamily="18" charset="0"/>
                <a:ea typeface="Times New Roman" panose="02020603050405020304" pitchFamily="18" charset="0"/>
              </a:rPr>
              <a:t>Human Resource Management International Digest</a:t>
            </a:r>
            <a:r>
              <a:rPr lang="en-GB" sz="1800" dirty="0">
                <a:effectLst/>
                <a:latin typeface="Times New Roman" panose="02020603050405020304" pitchFamily="18" charset="0"/>
                <a:ea typeface="Times New Roman" panose="02020603050405020304" pitchFamily="18" charset="0"/>
              </a:rPr>
              <a:t>.</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err="1">
                <a:effectLst/>
                <a:latin typeface="Times New Roman" panose="02020603050405020304" pitchFamily="18" charset="0"/>
                <a:ea typeface="Times New Roman" panose="02020603050405020304" pitchFamily="18" charset="0"/>
              </a:rPr>
              <a:t>Fomina</a:t>
            </a:r>
            <a:r>
              <a:rPr lang="en-GB" sz="1800" dirty="0">
                <a:effectLst/>
                <a:latin typeface="Times New Roman" panose="02020603050405020304" pitchFamily="18" charset="0"/>
                <a:ea typeface="Times New Roman" panose="02020603050405020304" pitchFamily="18" charset="0"/>
              </a:rPr>
              <a:t>, S., </a:t>
            </a:r>
            <a:r>
              <a:rPr lang="en-GB" sz="1800" dirty="0" err="1">
                <a:effectLst/>
                <a:latin typeface="Times New Roman" panose="02020603050405020304" pitchFamily="18" charset="0"/>
                <a:ea typeface="Times New Roman" panose="02020603050405020304" pitchFamily="18" charset="0"/>
              </a:rPr>
              <a:t>Sizikova</a:t>
            </a:r>
            <a:r>
              <a:rPr lang="en-GB" sz="1800" dirty="0">
                <a:effectLst/>
                <a:latin typeface="Times New Roman" panose="02020603050405020304" pitchFamily="18" charset="0"/>
                <a:ea typeface="Times New Roman" panose="02020603050405020304" pitchFamily="18" charset="0"/>
              </a:rPr>
              <a:t>, V., </a:t>
            </a:r>
            <a:r>
              <a:rPr lang="en-GB" sz="1800" dirty="0" err="1">
                <a:effectLst/>
                <a:latin typeface="Times New Roman" panose="02020603050405020304" pitchFamily="18" charset="0"/>
                <a:ea typeface="Times New Roman" panose="02020603050405020304" pitchFamily="18" charset="0"/>
              </a:rPr>
              <a:t>Shimanovskaya</a:t>
            </a:r>
            <a:r>
              <a:rPr lang="en-GB" sz="1800" dirty="0">
                <a:effectLst/>
                <a:latin typeface="Times New Roman" panose="02020603050405020304" pitchFamily="18" charset="0"/>
                <a:ea typeface="Times New Roman" panose="02020603050405020304" pitchFamily="18" charset="0"/>
              </a:rPr>
              <a:t>, Y., </a:t>
            </a:r>
            <a:r>
              <a:rPr lang="en-GB" sz="1800" dirty="0" err="1">
                <a:effectLst/>
                <a:latin typeface="Times New Roman" panose="02020603050405020304" pitchFamily="18" charset="0"/>
                <a:ea typeface="Times New Roman" panose="02020603050405020304" pitchFamily="18" charset="0"/>
              </a:rPr>
              <a:t>Kozlovskaya</a:t>
            </a:r>
            <a:r>
              <a:rPr lang="en-GB" sz="1800" dirty="0">
                <a:effectLst/>
                <a:latin typeface="Times New Roman" panose="02020603050405020304" pitchFamily="18" charset="0"/>
                <a:ea typeface="Times New Roman" panose="02020603050405020304" pitchFamily="18" charset="0"/>
              </a:rPr>
              <a:t>, S. and </a:t>
            </a:r>
            <a:r>
              <a:rPr lang="en-GB" sz="1800" dirty="0" err="1">
                <a:effectLst/>
                <a:latin typeface="Times New Roman" panose="02020603050405020304" pitchFamily="18" charset="0"/>
                <a:ea typeface="Times New Roman" panose="02020603050405020304" pitchFamily="18" charset="0"/>
              </a:rPr>
              <a:t>Karpunina</a:t>
            </a:r>
            <a:r>
              <a:rPr lang="en-GB" sz="1800" dirty="0">
                <a:effectLst/>
                <a:latin typeface="Times New Roman" panose="02020603050405020304" pitchFamily="18" charset="0"/>
                <a:ea typeface="Times New Roman" panose="02020603050405020304" pitchFamily="18" charset="0"/>
              </a:rPr>
              <a:t>, A., (2019). The effect of teaching and supply chain management on employees' skills in small and medium-sized enterprises of Russia. </a:t>
            </a:r>
            <a:r>
              <a:rPr lang="en-GB" sz="1800" i="1" dirty="0">
                <a:effectLst/>
                <a:latin typeface="Times New Roman" panose="02020603050405020304" pitchFamily="18" charset="0"/>
                <a:ea typeface="Times New Roman" panose="02020603050405020304" pitchFamily="18" charset="0"/>
              </a:rPr>
              <a:t>International Journal of Supply Chain Management</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8</a:t>
            </a:r>
            <a:r>
              <a:rPr lang="en-GB" sz="1800" dirty="0">
                <a:effectLst/>
                <a:latin typeface="Times New Roman" panose="02020603050405020304" pitchFamily="18" charset="0"/>
                <a:ea typeface="Times New Roman" panose="02020603050405020304" pitchFamily="18" charset="0"/>
              </a:rPr>
              <a:t>(4), pp.930-938.</a:t>
            </a:r>
            <a:endParaRPr lang="en-IN" sz="1800" dirty="0">
              <a:effectLst/>
              <a:latin typeface="Arial" panose="020B0604020202020204" pitchFamily="34" charset="0"/>
              <a:ea typeface="Arial" panose="020B0604020202020204" pitchFamily="34" charset="0"/>
            </a:endParaRPr>
          </a:p>
          <a:p>
            <a:pPr algn="just">
              <a:lnSpc>
                <a:spcPct val="150000"/>
              </a:lnSpc>
            </a:pPr>
            <a:r>
              <a:rPr lang="en-IN" sz="1800" dirty="0">
                <a:effectLst/>
                <a:latin typeface="Times New Roman" panose="02020603050405020304" pitchFamily="18" charset="0"/>
                <a:ea typeface="Arial" panose="020B0604020202020204" pitchFamily="34" charset="0"/>
              </a:rPr>
              <a:t>Ganesh, A., (2018). Competencies of HR Manager in Managing the Employee Welfare and Development in Construction Chemical Industry. </a:t>
            </a:r>
            <a:r>
              <a:rPr lang="en-IN" sz="1800" i="1" dirty="0">
                <a:effectLst/>
                <a:latin typeface="Times New Roman" panose="02020603050405020304" pitchFamily="18" charset="0"/>
                <a:ea typeface="Arial" panose="020B0604020202020204" pitchFamily="34" charset="0"/>
              </a:rPr>
              <a:t>Asia Pacific Journal of Human Resources </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err="1">
                <a:effectLst/>
                <a:latin typeface="Times New Roman" panose="02020603050405020304" pitchFamily="18" charset="0"/>
                <a:ea typeface="Times New Roman" panose="02020603050405020304" pitchFamily="18" charset="0"/>
              </a:rPr>
              <a:t>Gyansah</a:t>
            </a:r>
            <a:r>
              <a:rPr lang="en-GB" sz="1800" dirty="0">
                <a:effectLst/>
                <a:latin typeface="Times New Roman" panose="02020603050405020304" pitchFamily="18" charset="0"/>
                <a:ea typeface="Times New Roman" panose="02020603050405020304" pitchFamily="18" charset="0"/>
              </a:rPr>
              <a:t>, S.T. and </a:t>
            </a:r>
            <a:r>
              <a:rPr lang="en-GB" sz="1800" dirty="0" err="1">
                <a:effectLst/>
                <a:latin typeface="Times New Roman" panose="02020603050405020304" pitchFamily="18" charset="0"/>
                <a:ea typeface="Times New Roman" panose="02020603050405020304" pitchFamily="18" charset="0"/>
              </a:rPr>
              <a:t>Guantai</a:t>
            </a:r>
            <a:r>
              <a:rPr lang="en-GB" sz="1800" dirty="0">
                <a:effectLst/>
                <a:latin typeface="Times New Roman" panose="02020603050405020304" pitchFamily="18" charset="0"/>
                <a:ea typeface="Times New Roman" panose="02020603050405020304" pitchFamily="18" charset="0"/>
              </a:rPr>
              <a:t>, H.K., (2018). Career Development in Organizations: Placing the Organization and Employee on the same pedestal to enhance maximum productivity. </a:t>
            </a:r>
            <a:r>
              <a:rPr lang="en-GB" sz="1800" i="1" dirty="0">
                <a:effectLst/>
                <a:latin typeface="Times New Roman" panose="02020603050405020304" pitchFamily="18" charset="0"/>
                <a:ea typeface="Times New Roman" panose="02020603050405020304" pitchFamily="18" charset="0"/>
              </a:rPr>
              <a:t>European Journal of Business and Management</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10</a:t>
            </a:r>
            <a:r>
              <a:rPr lang="en-GB" sz="1800" dirty="0">
                <a:effectLst/>
                <a:latin typeface="Times New Roman" panose="02020603050405020304" pitchFamily="18" charset="0"/>
                <a:ea typeface="Times New Roman" panose="02020603050405020304" pitchFamily="18" charset="0"/>
              </a:rPr>
              <a:t>(14), pp.40-45.</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err="1">
                <a:effectLst/>
                <a:latin typeface="Times New Roman" panose="02020603050405020304" pitchFamily="18" charset="0"/>
                <a:ea typeface="Times New Roman" panose="02020603050405020304" pitchFamily="18" charset="0"/>
              </a:rPr>
              <a:t>Hardjati</a:t>
            </a:r>
            <a:r>
              <a:rPr lang="en-GB" sz="1800" dirty="0">
                <a:effectLst/>
                <a:latin typeface="Times New Roman" panose="02020603050405020304" pitchFamily="18" charset="0"/>
                <a:ea typeface="Times New Roman" panose="02020603050405020304" pitchFamily="18" charset="0"/>
              </a:rPr>
              <a:t>, S. and </a:t>
            </a:r>
            <a:r>
              <a:rPr lang="en-GB" sz="1800" dirty="0" err="1">
                <a:effectLst/>
                <a:latin typeface="Times New Roman" panose="02020603050405020304" pitchFamily="18" charset="0"/>
                <a:ea typeface="Times New Roman" panose="02020603050405020304" pitchFamily="18" charset="0"/>
              </a:rPr>
              <a:t>Febrianita</a:t>
            </a:r>
            <a:r>
              <a:rPr lang="en-GB" sz="1800" dirty="0">
                <a:effectLst/>
                <a:latin typeface="Times New Roman" panose="02020603050405020304" pitchFamily="18" charset="0"/>
                <a:ea typeface="Times New Roman" panose="02020603050405020304" pitchFamily="18" charset="0"/>
              </a:rPr>
              <a:t>, R., (2019). The power of interpersonal communication skill in enhancing service provision. </a:t>
            </a:r>
            <a:r>
              <a:rPr lang="en-GB" sz="1800" i="1" dirty="0">
                <a:effectLst/>
                <a:latin typeface="Times New Roman" panose="02020603050405020304" pitchFamily="18" charset="0"/>
                <a:ea typeface="Times New Roman" panose="02020603050405020304" pitchFamily="18" charset="0"/>
              </a:rPr>
              <a:t>Journal of Social Science Research</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14</a:t>
            </a:r>
            <a:r>
              <a:rPr lang="en-GB" sz="1800" dirty="0">
                <a:effectLst/>
                <a:latin typeface="Times New Roman" panose="02020603050405020304" pitchFamily="18" charset="0"/>
                <a:ea typeface="Times New Roman" panose="02020603050405020304" pitchFamily="18" charset="0"/>
              </a:rPr>
              <a:t>, pp.3192-3199.</a:t>
            </a:r>
            <a:endParaRPr lang="en-IN" sz="1800" dirty="0">
              <a:effectLst/>
              <a:latin typeface="Arial" panose="020B0604020202020204" pitchFamily="34" charset="0"/>
              <a:ea typeface="Arial" panose="020B0604020202020204" pitchFamily="34" charset="0"/>
            </a:endParaRPr>
          </a:p>
          <a:p>
            <a:pPr algn="just">
              <a:lnSpc>
                <a:spcPct val="150000"/>
              </a:lnSpc>
            </a:pPr>
            <a:r>
              <a:rPr lang="en-IN" sz="1800" dirty="0">
                <a:effectLst/>
                <a:latin typeface="Times New Roman" panose="02020603050405020304" pitchFamily="18" charset="0"/>
                <a:ea typeface="Arial" panose="020B0604020202020204" pitchFamily="34" charset="0"/>
              </a:rPr>
              <a:t>Ho, H.H., Foo, C.N. and </a:t>
            </a:r>
            <a:r>
              <a:rPr lang="en-IN" sz="1800" dirty="0" err="1">
                <a:effectLst/>
                <a:latin typeface="Times New Roman" panose="02020603050405020304" pitchFamily="18" charset="0"/>
                <a:ea typeface="Arial" panose="020B0604020202020204" pitchFamily="34" charset="0"/>
              </a:rPr>
              <a:t>Baki</a:t>
            </a:r>
            <a:r>
              <a:rPr lang="en-IN" sz="1800" dirty="0">
                <a:effectLst/>
                <a:latin typeface="Times New Roman" panose="02020603050405020304" pitchFamily="18" charset="0"/>
                <a:ea typeface="Arial" panose="020B0604020202020204" pitchFamily="34" charset="0"/>
              </a:rPr>
              <a:t>, R., (2019). Training but no Training. </a:t>
            </a:r>
            <a:r>
              <a:rPr lang="en-IN" sz="1800" i="1" dirty="0">
                <a:effectLst/>
                <a:latin typeface="Times New Roman" panose="02020603050405020304" pitchFamily="18" charset="0"/>
                <a:ea typeface="Arial" panose="020B0604020202020204" pitchFamily="34" charset="0"/>
              </a:rPr>
              <a:t>International Journal of Academic Research in Business &amp; Social Sciences</a:t>
            </a:r>
            <a:r>
              <a:rPr lang="en-IN" sz="1800" dirty="0">
                <a:effectLst/>
                <a:latin typeface="Times New Roman" panose="02020603050405020304" pitchFamily="18" charset="0"/>
                <a:ea typeface="Arial" panose="020B0604020202020204" pitchFamily="34" charset="0"/>
              </a:rPr>
              <a:t>, </a:t>
            </a:r>
            <a:r>
              <a:rPr lang="en-IN" sz="1800" i="1" dirty="0">
                <a:effectLst/>
                <a:latin typeface="Times New Roman" panose="02020603050405020304" pitchFamily="18" charset="0"/>
                <a:ea typeface="Arial" panose="020B0604020202020204" pitchFamily="34" charset="0"/>
              </a:rPr>
              <a:t>9</a:t>
            </a:r>
            <a:r>
              <a:rPr lang="en-IN" sz="1800" dirty="0">
                <a:effectLst/>
                <a:latin typeface="Times New Roman" panose="02020603050405020304" pitchFamily="18" charset="0"/>
                <a:ea typeface="Arial" panose="020B0604020202020204" pitchFamily="34" charset="0"/>
              </a:rPr>
              <a:t>(7), pp.77-87.</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Karim, M.M., Choudhury, M.M. and Latif, W.B., (2019). The impact of Training and Development on Employees’ performance: An analysis of Quantitative Data. </a:t>
            </a:r>
            <a:r>
              <a:rPr lang="en-GB" sz="1800" i="1" dirty="0">
                <a:effectLst/>
                <a:latin typeface="Times New Roman" panose="02020603050405020304" pitchFamily="18" charset="0"/>
                <a:ea typeface="Times New Roman" panose="02020603050405020304" pitchFamily="18" charset="0"/>
              </a:rPr>
              <a:t>Noble International Journal of Business and Management Research</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3</a:t>
            </a:r>
            <a:r>
              <a:rPr lang="en-GB" sz="1800" dirty="0">
                <a:effectLst/>
                <a:latin typeface="Times New Roman" panose="02020603050405020304" pitchFamily="18" charset="0"/>
                <a:ea typeface="Times New Roman" panose="02020603050405020304" pitchFamily="18" charset="0"/>
              </a:rPr>
              <a:t>(2), pp.25-33.</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Lee, C.C., Lin, Y.H., Huang, H.C., Huang, W.W. and Teng, H.H., (2015). The effects of task interdependence, team cooperation, and team conflict on job performance. </a:t>
            </a:r>
            <a:r>
              <a:rPr lang="en-GB" sz="1800" i="1" dirty="0">
                <a:effectLst/>
                <a:latin typeface="Times New Roman" panose="02020603050405020304" pitchFamily="18" charset="0"/>
                <a:ea typeface="Times New Roman" panose="02020603050405020304" pitchFamily="18" charset="0"/>
              </a:rPr>
              <a:t>Social </a:t>
            </a:r>
            <a:r>
              <a:rPr lang="en-GB" sz="1800" i="1" dirty="0" err="1">
                <a:effectLst/>
                <a:latin typeface="Times New Roman" panose="02020603050405020304" pitchFamily="18" charset="0"/>
                <a:ea typeface="Times New Roman" panose="02020603050405020304" pitchFamily="18" charset="0"/>
              </a:rPr>
              <a:t>Behavior</a:t>
            </a:r>
            <a:r>
              <a:rPr lang="en-GB" sz="1800" i="1" dirty="0">
                <a:effectLst/>
                <a:latin typeface="Times New Roman" panose="02020603050405020304" pitchFamily="18" charset="0"/>
                <a:ea typeface="Times New Roman" panose="02020603050405020304" pitchFamily="18" charset="0"/>
              </a:rPr>
              <a:t> and Personality: an international journal</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43</a:t>
            </a:r>
            <a:r>
              <a:rPr lang="en-GB" sz="1800" dirty="0">
                <a:effectLst/>
                <a:latin typeface="Times New Roman" panose="02020603050405020304" pitchFamily="18" charset="0"/>
                <a:ea typeface="Times New Roman" panose="02020603050405020304" pitchFamily="18" charset="0"/>
              </a:rPr>
              <a:t>(4), pp.529-536.</a:t>
            </a:r>
            <a:endParaRPr lang="en-IN" sz="1800" dirty="0">
              <a:effectLst/>
              <a:latin typeface="Arial" panose="020B0604020202020204" pitchFamily="34" charset="0"/>
              <a:ea typeface="Arial" panose="020B0604020202020204" pitchFamily="34" charset="0"/>
            </a:endParaRPr>
          </a:p>
          <a:p>
            <a:pPr algn="just">
              <a:lnSpc>
                <a:spcPct val="150000"/>
              </a:lnSpc>
            </a:pPr>
            <a:r>
              <a:rPr lang="en-IN" sz="1800" dirty="0" err="1">
                <a:effectLst/>
                <a:latin typeface="Times New Roman" panose="02020603050405020304" pitchFamily="18" charset="0"/>
                <a:ea typeface="Arial" panose="020B0604020202020204" pitchFamily="34" charset="0"/>
              </a:rPr>
              <a:t>O’riordan</a:t>
            </a:r>
            <a:r>
              <a:rPr lang="en-IN" sz="1800" dirty="0">
                <a:effectLst/>
                <a:latin typeface="Times New Roman" panose="02020603050405020304" pitchFamily="18" charset="0"/>
                <a:ea typeface="Arial" panose="020B0604020202020204" pitchFamily="34" charset="0"/>
              </a:rPr>
              <a:t>, J., (2017). The practise of human resource management. </a:t>
            </a:r>
            <a:r>
              <a:rPr lang="en-IN" sz="1800" i="1" dirty="0">
                <a:effectLst/>
                <a:latin typeface="Times New Roman" panose="02020603050405020304" pitchFamily="18" charset="0"/>
                <a:ea typeface="Arial" panose="020B0604020202020204" pitchFamily="34" charset="0"/>
              </a:rPr>
              <a:t>Research paper</a:t>
            </a:r>
            <a:r>
              <a:rPr lang="en-IN" sz="1800" dirty="0">
                <a:effectLst/>
                <a:latin typeface="Times New Roman" panose="02020603050405020304" pitchFamily="18" charset="0"/>
                <a:ea typeface="Arial" panose="020B0604020202020204" pitchFamily="34" charset="0"/>
              </a:rPr>
              <a:t>, </a:t>
            </a:r>
            <a:r>
              <a:rPr lang="en-IN" sz="1800" i="1" dirty="0">
                <a:effectLst/>
                <a:latin typeface="Times New Roman" panose="02020603050405020304" pitchFamily="18" charset="0"/>
                <a:ea typeface="Arial" panose="020B0604020202020204" pitchFamily="34" charset="0"/>
              </a:rPr>
              <a:t>20</a:t>
            </a:r>
            <a:r>
              <a:rPr lang="en-IN" sz="1800" dirty="0">
                <a:effectLst/>
                <a:latin typeface="Times New Roman" panose="02020603050405020304" pitchFamily="18" charset="0"/>
                <a:ea typeface="Arial" panose="020B0604020202020204" pitchFamily="34" charset="0"/>
              </a:rPr>
              <a:t>.</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err="1">
                <a:effectLst/>
                <a:latin typeface="Times New Roman" panose="02020603050405020304" pitchFamily="18" charset="0"/>
                <a:ea typeface="Times New Roman" panose="02020603050405020304" pitchFamily="18" charset="0"/>
              </a:rPr>
              <a:t>Oriarewo</a:t>
            </a:r>
            <a:r>
              <a:rPr lang="en-GB" sz="1800" dirty="0">
                <a:effectLst/>
                <a:latin typeface="Times New Roman" panose="02020603050405020304" pitchFamily="18" charset="0"/>
                <a:ea typeface="Times New Roman" panose="02020603050405020304" pitchFamily="18" charset="0"/>
              </a:rPr>
              <a:t>, G.O., </a:t>
            </a:r>
            <a:r>
              <a:rPr lang="en-GB" sz="1800" dirty="0" err="1">
                <a:effectLst/>
                <a:latin typeface="Times New Roman" panose="02020603050405020304" pitchFamily="18" charset="0"/>
                <a:ea typeface="Times New Roman" panose="02020603050405020304" pitchFamily="18" charset="0"/>
              </a:rPr>
              <a:t>Ofobruku</a:t>
            </a:r>
            <a:r>
              <a:rPr lang="en-GB" sz="1800" dirty="0">
                <a:effectLst/>
                <a:latin typeface="Times New Roman" panose="02020603050405020304" pitchFamily="18" charset="0"/>
                <a:ea typeface="Times New Roman" panose="02020603050405020304" pitchFamily="18" charset="0"/>
              </a:rPr>
              <a:t>, S.A., </a:t>
            </a:r>
            <a:r>
              <a:rPr lang="en-GB" sz="1800" dirty="0" err="1">
                <a:effectLst/>
                <a:latin typeface="Times New Roman" panose="02020603050405020304" pitchFamily="18" charset="0"/>
                <a:ea typeface="Times New Roman" panose="02020603050405020304" pitchFamily="18" charset="0"/>
              </a:rPr>
              <a:t>Agbaezee</a:t>
            </a:r>
            <a:r>
              <a:rPr lang="en-GB" sz="1800" dirty="0">
                <a:effectLst/>
                <a:latin typeface="Times New Roman" panose="02020603050405020304" pitchFamily="18" charset="0"/>
                <a:ea typeface="Times New Roman" panose="02020603050405020304" pitchFamily="18" charset="0"/>
              </a:rPr>
              <a:t>, K. and Tor, Z.A., (2018). The Influence of emotional stability on employees’ performance: A review. </a:t>
            </a:r>
            <a:r>
              <a:rPr lang="en-GB" sz="1800" i="1" dirty="0">
                <a:effectLst/>
                <a:latin typeface="Times New Roman" panose="02020603050405020304" pitchFamily="18" charset="0"/>
                <a:ea typeface="Times New Roman" panose="02020603050405020304" pitchFamily="18" charset="0"/>
              </a:rPr>
              <a:t>South Asian Journal of Social Studies and Economics</a:t>
            </a:r>
            <a:r>
              <a:rPr lang="en-GB" sz="1800" dirty="0">
                <a:effectLst/>
                <a:latin typeface="Times New Roman" panose="02020603050405020304" pitchFamily="18" charset="0"/>
                <a:ea typeface="Times New Roman" panose="02020603050405020304" pitchFamily="18" charset="0"/>
              </a:rPr>
              <a:t>, pp.1-8.</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Rudolph, C.W., </a:t>
            </a:r>
            <a:r>
              <a:rPr lang="en-GB" sz="1800" dirty="0" err="1">
                <a:effectLst/>
                <a:latin typeface="Times New Roman" panose="02020603050405020304" pitchFamily="18" charset="0"/>
                <a:ea typeface="Times New Roman" panose="02020603050405020304" pitchFamily="18" charset="0"/>
              </a:rPr>
              <a:t>Rauvola</a:t>
            </a:r>
            <a:r>
              <a:rPr lang="en-GB" sz="1800" dirty="0">
                <a:effectLst/>
                <a:latin typeface="Times New Roman" panose="02020603050405020304" pitchFamily="18" charset="0"/>
                <a:ea typeface="Times New Roman" panose="02020603050405020304" pitchFamily="18" charset="0"/>
              </a:rPr>
              <a:t>, R.S. and </a:t>
            </a:r>
            <a:r>
              <a:rPr lang="en-GB" sz="1800" dirty="0" err="1">
                <a:effectLst/>
                <a:latin typeface="Times New Roman" panose="02020603050405020304" pitchFamily="18" charset="0"/>
                <a:ea typeface="Times New Roman" panose="02020603050405020304" pitchFamily="18" charset="0"/>
              </a:rPr>
              <a:t>Zacher</a:t>
            </a:r>
            <a:r>
              <a:rPr lang="en-GB" sz="1800" dirty="0">
                <a:effectLst/>
                <a:latin typeface="Times New Roman" panose="02020603050405020304" pitchFamily="18" charset="0"/>
                <a:ea typeface="Times New Roman" panose="02020603050405020304" pitchFamily="18" charset="0"/>
              </a:rPr>
              <a:t>, H., (2018). Leadership and generations at work: A critical review. </a:t>
            </a:r>
            <a:r>
              <a:rPr lang="en-GB" sz="1800" i="1" dirty="0">
                <a:effectLst/>
                <a:latin typeface="Times New Roman" panose="02020603050405020304" pitchFamily="18" charset="0"/>
                <a:ea typeface="Times New Roman" panose="02020603050405020304" pitchFamily="18" charset="0"/>
              </a:rPr>
              <a:t>The Leadership Quarterly</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29</a:t>
            </a:r>
            <a:r>
              <a:rPr lang="en-GB" sz="1800" dirty="0">
                <a:effectLst/>
                <a:latin typeface="Times New Roman" panose="02020603050405020304" pitchFamily="18" charset="0"/>
                <a:ea typeface="Times New Roman" panose="02020603050405020304" pitchFamily="18" charset="0"/>
              </a:rPr>
              <a:t>(1), pp.44-57.</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err="1">
                <a:effectLst/>
                <a:latin typeface="Times New Roman" panose="02020603050405020304" pitchFamily="18" charset="0"/>
                <a:ea typeface="Times New Roman" panose="02020603050405020304" pitchFamily="18" charset="0"/>
              </a:rPr>
              <a:t>Safavi</a:t>
            </a:r>
            <a:r>
              <a:rPr lang="en-GB" sz="1800" dirty="0">
                <a:effectLst/>
                <a:latin typeface="Times New Roman" panose="02020603050405020304" pitchFamily="18" charset="0"/>
                <a:ea typeface="Times New Roman" panose="02020603050405020304" pitchFamily="18" charset="0"/>
              </a:rPr>
              <a:t>, H.P. and </a:t>
            </a:r>
            <a:r>
              <a:rPr lang="en-GB" sz="1800" dirty="0" err="1">
                <a:effectLst/>
                <a:latin typeface="Times New Roman" panose="02020603050405020304" pitchFamily="18" charset="0"/>
                <a:ea typeface="Times New Roman" panose="02020603050405020304" pitchFamily="18" charset="0"/>
              </a:rPr>
              <a:t>Karatepe</a:t>
            </a:r>
            <a:r>
              <a:rPr lang="en-GB" sz="1800" dirty="0">
                <a:effectLst/>
                <a:latin typeface="Times New Roman" panose="02020603050405020304" pitchFamily="18" charset="0"/>
                <a:ea typeface="Times New Roman" panose="02020603050405020304" pitchFamily="18" charset="0"/>
              </a:rPr>
              <a:t>, O.M., (2018). High-performance work practices and hotel employee outcomes. </a:t>
            </a:r>
            <a:r>
              <a:rPr lang="en-GB" sz="1800" i="1" dirty="0">
                <a:effectLst/>
                <a:latin typeface="Times New Roman" panose="02020603050405020304" pitchFamily="18" charset="0"/>
                <a:ea typeface="Times New Roman" panose="02020603050405020304" pitchFamily="18" charset="0"/>
              </a:rPr>
              <a:t>International Journal of Contemporary Hospitality Management</a:t>
            </a:r>
            <a:r>
              <a:rPr lang="en-GB" sz="1800" dirty="0">
                <a:effectLst/>
                <a:latin typeface="Times New Roman" panose="02020603050405020304" pitchFamily="18" charset="0"/>
                <a:ea typeface="Times New Roman" panose="02020603050405020304" pitchFamily="18" charset="0"/>
              </a:rPr>
              <a:t>.</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Singh, D., (2019). A literature review on employee retention with a focus on recent trends. </a:t>
            </a:r>
            <a:r>
              <a:rPr lang="en-GB" sz="1800" i="1" dirty="0">
                <a:effectLst/>
                <a:latin typeface="Times New Roman" panose="02020603050405020304" pitchFamily="18" charset="0"/>
                <a:ea typeface="Times New Roman" panose="02020603050405020304" pitchFamily="18" charset="0"/>
              </a:rPr>
              <a:t>International Journal of Scientific Research in Science and Technology</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6</a:t>
            </a:r>
            <a:r>
              <a:rPr lang="en-GB" sz="1800" dirty="0">
                <a:effectLst/>
                <a:latin typeface="Times New Roman" panose="02020603050405020304" pitchFamily="18" charset="0"/>
                <a:ea typeface="Times New Roman" panose="02020603050405020304" pitchFamily="18" charset="0"/>
              </a:rPr>
              <a:t>(1), pp.425-431.</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err="1">
                <a:effectLst/>
                <a:latin typeface="Times New Roman" panose="02020603050405020304" pitchFamily="18" charset="0"/>
                <a:ea typeface="Times New Roman" panose="02020603050405020304" pitchFamily="18" charset="0"/>
              </a:rPr>
              <a:t>Tokarčíková</a:t>
            </a:r>
            <a:r>
              <a:rPr lang="en-GB" sz="1800" dirty="0">
                <a:effectLst/>
                <a:latin typeface="Times New Roman" panose="02020603050405020304" pitchFamily="18" charset="0"/>
                <a:ea typeface="Times New Roman" panose="02020603050405020304" pitchFamily="18" charset="0"/>
              </a:rPr>
              <a:t>, E., </a:t>
            </a:r>
            <a:r>
              <a:rPr lang="en-GB" sz="1800" dirty="0" err="1">
                <a:effectLst/>
                <a:latin typeface="Times New Roman" panose="02020603050405020304" pitchFamily="18" charset="0"/>
                <a:ea typeface="Times New Roman" panose="02020603050405020304" pitchFamily="18" charset="0"/>
              </a:rPr>
              <a:t>Malichova</a:t>
            </a:r>
            <a:r>
              <a:rPr lang="en-GB" sz="1800" dirty="0">
                <a:effectLst/>
                <a:latin typeface="Times New Roman" panose="02020603050405020304" pitchFamily="18" charset="0"/>
                <a:ea typeface="Times New Roman" panose="02020603050405020304" pitchFamily="18" charset="0"/>
              </a:rPr>
              <a:t>, E., </a:t>
            </a:r>
            <a:r>
              <a:rPr lang="en-GB" sz="1800" dirty="0" err="1">
                <a:effectLst/>
                <a:latin typeface="Times New Roman" panose="02020603050405020304" pitchFamily="18" charset="0"/>
                <a:ea typeface="Times New Roman" panose="02020603050405020304" pitchFamily="18" charset="0"/>
              </a:rPr>
              <a:t>Kucharčíková</a:t>
            </a:r>
            <a:r>
              <a:rPr lang="en-GB" sz="1800" dirty="0">
                <a:effectLst/>
                <a:latin typeface="Times New Roman" panose="02020603050405020304" pitchFamily="18" charset="0"/>
                <a:ea typeface="Times New Roman" panose="02020603050405020304" pitchFamily="18" charset="0"/>
              </a:rPr>
              <a:t>, A. and </a:t>
            </a:r>
            <a:r>
              <a:rPr lang="en-GB" sz="1800" dirty="0" err="1">
                <a:effectLst/>
                <a:latin typeface="Times New Roman" panose="02020603050405020304" pitchFamily="18" charset="0"/>
                <a:ea typeface="Times New Roman" panose="02020603050405020304" pitchFamily="18" charset="0"/>
              </a:rPr>
              <a:t>Durišová</a:t>
            </a:r>
            <a:r>
              <a:rPr lang="en-GB" sz="1800" dirty="0">
                <a:effectLst/>
                <a:latin typeface="Times New Roman" panose="02020603050405020304" pitchFamily="18" charset="0"/>
                <a:ea typeface="Times New Roman" panose="02020603050405020304" pitchFamily="18" charset="0"/>
              </a:rPr>
              <a:t>, M., (2020). Importance of Technical and Business Skills for Future IT Professionals. </a:t>
            </a:r>
            <a:r>
              <a:rPr lang="en-GB" sz="1800" i="1" dirty="0" err="1">
                <a:effectLst/>
                <a:latin typeface="Times New Roman" panose="02020603050405020304" pitchFamily="18" charset="0"/>
                <a:ea typeface="Times New Roman" panose="02020603050405020304" pitchFamily="18" charset="0"/>
              </a:rPr>
              <a:t>Amfiteatru</a:t>
            </a:r>
            <a:r>
              <a:rPr lang="en-GB" sz="1800" i="1" dirty="0">
                <a:effectLst/>
                <a:latin typeface="Times New Roman" panose="02020603050405020304" pitchFamily="18" charset="0"/>
                <a:ea typeface="Times New Roman" panose="02020603050405020304" pitchFamily="18" charset="0"/>
              </a:rPr>
              <a:t> Economic</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22</a:t>
            </a:r>
            <a:r>
              <a:rPr lang="en-GB" sz="1800" dirty="0">
                <a:effectLst/>
                <a:latin typeface="Times New Roman" panose="02020603050405020304" pitchFamily="18" charset="0"/>
                <a:ea typeface="Times New Roman" panose="02020603050405020304" pitchFamily="18" charset="0"/>
              </a:rPr>
              <a:t>(54), pp.567-578.</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err="1">
                <a:effectLst/>
                <a:latin typeface="Times New Roman" panose="02020603050405020304" pitchFamily="18" charset="0"/>
                <a:ea typeface="Times New Roman" panose="02020603050405020304" pitchFamily="18" charset="0"/>
              </a:rPr>
              <a:t>Usunier</a:t>
            </a:r>
            <a:r>
              <a:rPr lang="en-GB" sz="1800" dirty="0">
                <a:effectLst/>
                <a:latin typeface="Times New Roman" panose="02020603050405020304" pitchFamily="18" charset="0"/>
                <a:ea typeface="Times New Roman" panose="02020603050405020304" pitchFamily="18" charset="0"/>
              </a:rPr>
              <a:t>, J.C., (2018). </a:t>
            </a:r>
            <a:r>
              <a:rPr lang="en-GB" sz="1800" i="1" dirty="0">
                <a:effectLst/>
                <a:latin typeface="Times New Roman" panose="02020603050405020304" pitchFamily="18" charset="0"/>
                <a:ea typeface="Times New Roman" panose="02020603050405020304" pitchFamily="18" charset="0"/>
              </a:rPr>
              <a:t>Intercultural business negotiations: Deal-making or relationship building</a:t>
            </a:r>
            <a:r>
              <a:rPr lang="en-GB" sz="1800" dirty="0">
                <a:effectLst/>
                <a:latin typeface="Times New Roman" panose="02020603050405020304" pitchFamily="18" charset="0"/>
                <a:ea typeface="Times New Roman" panose="02020603050405020304" pitchFamily="18" charset="0"/>
              </a:rPr>
              <a:t>. Routledge.</a:t>
            </a:r>
            <a:endParaRPr lang="en-IN" sz="18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5486427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393C797-45DA-43B5-A474-F569D103220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63255" y="882502"/>
            <a:ext cx="6081823" cy="3391786"/>
          </a:xfrm>
          <a:prstGeom prst="rect">
            <a:avLst/>
          </a:prstGeom>
        </p:spPr>
      </p:pic>
    </p:spTree>
    <p:extLst>
      <p:ext uri="{BB962C8B-B14F-4D97-AF65-F5344CB8AC3E}">
        <p14:creationId xmlns:p14="http://schemas.microsoft.com/office/powerpoint/2010/main" val="27595728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ustom 30">
      <a:majorFont>
        <a:latin typeface="Times New Roman"/>
        <a:ea typeface=""/>
        <a:cs typeface="Times New Roman"/>
      </a:majorFont>
      <a:minorFont>
        <a:latin typeface="Times New Roman"/>
        <a:ea typeface=""/>
        <a:cs typeface="Times New Roma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2274</Words>
  <Application>Microsoft Office PowerPoint</Application>
  <PresentationFormat>On-screen Show (16:9)</PresentationFormat>
  <Paragraphs>100</Paragraphs>
  <Slides>13</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Segoe UI Symbol</vt:lpstr>
      <vt:lpstr>Times New Roman</vt:lpstr>
      <vt:lpstr>Office Theme</vt:lpstr>
      <vt:lpstr>Individual Employee’s Career Plan</vt:lpstr>
      <vt:lpstr>Introduction </vt:lpstr>
      <vt:lpstr>Company Context </vt:lpstr>
      <vt:lpstr>Person role description </vt:lpstr>
      <vt:lpstr>HR Officer’s Current </vt:lpstr>
      <vt:lpstr>HR Officer’s Career Plan &amp; Training Needs </vt:lpstr>
      <vt:lpstr>B. Training Program </vt:lpstr>
      <vt:lpstr>Career plan </vt:lpstr>
      <vt:lpstr>Implementation and monitor </vt:lpstr>
      <vt:lpstr>Performance Assessment Plan </vt:lpstr>
      <vt:lpstr>Conclusion </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2017-08-01T15:40:51Z</dcterms:created>
  <dcterms:modified xsi:type="dcterms:W3CDTF">2021-05-10T11:32:11Z</dcterms:modified>
</cp:coreProperties>
</file>