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9.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0.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1.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1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56"/>
  </p:notesMasterIdLst>
  <p:sldIdLst>
    <p:sldId id="257" r:id="rId19"/>
    <p:sldId id="471" r:id="rId20"/>
    <p:sldId id="351" r:id="rId21"/>
    <p:sldId id="472" r:id="rId22"/>
    <p:sldId id="695" r:id="rId23"/>
    <p:sldId id="688" r:id="rId24"/>
    <p:sldId id="260" r:id="rId25"/>
    <p:sldId id="679" r:id="rId26"/>
    <p:sldId id="277" r:id="rId27"/>
    <p:sldId id="330" r:id="rId28"/>
    <p:sldId id="690" r:id="rId29"/>
    <p:sldId id="279" r:id="rId30"/>
    <p:sldId id="278" r:id="rId31"/>
    <p:sldId id="348" r:id="rId32"/>
    <p:sldId id="284" r:id="rId33"/>
    <p:sldId id="281" r:id="rId34"/>
    <p:sldId id="691" r:id="rId35"/>
    <p:sldId id="271" r:id="rId36"/>
    <p:sldId id="692" r:id="rId37"/>
    <p:sldId id="694" r:id="rId38"/>
    <p:sldId id="349" r:id="rId39"/>
    <p:sldId id="263" r:id="rId40"/>
    <p:sldId id="350" r:id="rId41"/>
    <p:sldId id="345" r:id="rId42"/>
    <p:sldId id="346" r:id="rId43"/>
    <p:sldId id="347" r:id="rId44"/>
    <p:sldId id="698" r:id="rId45"/>
    <p:sldId id="269" r:id="rId46"/>
    <p:sldId id="267" r:id="rId47"/>
    <p:sldId id="270" r:id="rId48"/>
    <p:sldId id="687" r:id="rId49"/>
    <p:sldId id="697" r:id="rId50"/>
    <p:sldId id="334" r:id="rId51"/>
    <p:sldId id="689" r:id="rId52"/>
    <p:sldId id="285" r:id="rId53"/>
    <p:sldId id="469" r:id="rId54"/>
    <p:sldId id="696" r:id="rId5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10" autoAdjust="0"/>
    <p:restoredTop sz="95883" autoAdjust="0"/>
  </p:normalViewPr>
  <p:slideViewPr>
    <p:cSldViewPr snapToGrid="0" snapToObjects="1">
      <p:cViewPr>
        <p:scale>
          <a:sx n="63" d="100"/>
          <a:sy n="63" d="100"/>
        </p:scale>
        <p:origin x="1569" y="909"/>
      </p:cViewPr>
      <p:guideLst/>
    </p:cSldViewPr>
  </p:slideViewPr>
  <p:outlineViewPr>
    <p:cViewPr>
      <p:scale>
        <a:sx n="33" d="100"/>
        <a:sy n="33" d="100"/>
      </p:scale>
      <p:origin x="0" y="0"/>
    </p:cViewPr>
  </p:outlin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39" Type="http://schemas.openxmlformats.org/officeDocument/2006/relationships/slide" Target="slides/slide21.xml"/><Relationship Id="rId21" Type="http://schemas.openxmlformats.org/officeDocument/2006/relationships/slide" Target="slides/slide3.xml"/><Relationship Id="rId34" Type="http://schemas.openxmlformats.org/officeDocument/2006/relationships/slide" Target="slides/slide16.xml"/><Relationship Id="rId42" Type="http://schemas.openxmlformats.org/officeDocument/2006/relationships/slide" Target="slides/slide24.xml"/><Relationship Id="rId47" Type="http://schemas.openxmlformats.org/officeDocument/2006/relationships/slide" Target="slides/slide29.xml"/><Relationship Id="rId50" Type="http://schemas.openxmlformats.org/officeDocument/2006/relationships/slide" Target="slides/slide32.xml"/><Relationship Id="rId55" Type="http://schemas.openxmlformats.org/officeDocument/2006/relationships/slide" Target="slides/slide37.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1.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slide" Target="slides/slide19.xml"/><Relationship Id="rId40" Type="http://schemas.openxmlformats.org/officeDocument/2006/relationships/slide" Target="slides/slide22.xml"/><Relationship Id="rId45" Type="http://schemas.openxmlformats.org/officeDocument/2006/relationships/slide" Target="slides/slide27.xml"/><Relationship Id="rId53" Type="http://schemas.openxmlformats.org/officeDocument/2006/relationships/slide" Target="slides/slide35.xml"/><Relationship Id="rId58" Type="http://schemas.openxmlformats.org/officeDocument/2006/relationships/viewProps" Target="viewProps.xml"/><Relationship Id="rId5" Type="http://schemas.openxmlformats.org/officeDocument/2006/relationships/slideMaster" Target="slideMasters/slideMaster2.xml"/><Relationship Id="rId61" Type="http://schemas.microsoft.com/office/2016/11/relationships/changesInfo" Target="changesInfos/changesInfo1.xml"/><Relationship Id="rId19" Type="http://schemas.openxmlformats.org/officeDocument/2006/relationships/slide" Target="slides/slide1.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33.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59" Type="http://schemas.openxmlformats.org/officeDocument/2006/relationships/theme" Target="theme/theme1.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slide" Target="slides/slide34.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ce Blake" userId="e2d5f261-a8fe-45b5-b846-e1d5206c8160" providerId="ADAL" clId="{6D5AA745-26ED-41B8-BF61-188D99CC7F5D}"/>
    <pc:docChg chg="custSel addSld delSld modSld sldOrd">
      <pc:chgData name="Laurence Blake" userId="e2d5f261-a8fe-45b5-b846-e1d5206c8160" providerId="ADAL" clId="{6D5AA745-26ED-41B8-BF61-188D99CC7F5D}" dt="2023-04-28T15:11:39.569" v="323" actId="20577"/>
      <pc:docMkLst>
        <pc:docMk/>
      </pc:docMkLst>
      <pc:sldChg chg="del">
        <pc:chgData name="Laurence Blake" userId="e2d5f261-a8fe-45b5-b846-e1d5206c8160" providerId="ADAL" clId="{6D5AA745-26ED-41B8-BF61-188D99CC7F5D}" dt="2023-04-28T15:02:28.271" v="65" actId="47"/>
        <pc:sldMkLst>
          <pc:docMk/>
          <pc:sldMk cId="4228389427" sldId="258"/>
        </pc:sldMkLst>
      </pc:sldChg>
      <pc:sldChg chg="modSp mod">
        <pc:chgData name="Laurence Blake" userId="e2d5f261-a8fe-45b5-b846-e1d5206c8160" providerId="ADAL" clId="{6D5AA745-26ED-41B8-BF61-188D99CC7F5D}" dt="2023-04-28T15:01:30.789" v="64" actId="1076"/>
        <pc:sldMkLst>
          <pc:docMk/>
          <pc:sldMk cId="1218970185" sldId="679"/>
        </pc:sldMkLst>
        <pc:spChg chg="mod">
          <ac:chgData name="Laurence Blake" userId="e2d5f261-a8fe-45b5-b846-e1d5206c8160" providerId="ADAL" clId="{6D5AA745-26ED-41B8-BF61-188D99CC7F5D}" dt="2023-04-28T15:01:30.789" v="64" actId="1076"/>
          <ac:spMkLst>
            <pc:docMk/>
            <pc:sldMk cId="1218970185" sldId="679"/>
            <ac:spMk id="2" creationId="{5A2DA68D-C345-4927-9D8F-7335247655D0}"/>
          </ac:spMkLst>
        </pc:spChg>
        <pc:spChg chg="mod">
          <ac:chgData name="Laurence Blake" userId="e2d5f261-a8fe-45b5-b846-e1d5206c8160" providerId="ADAL" clId="{6D5AA745-26ED-41B8-BF61-188D99CC7F5D}" dt="2023-04-28T15:01:15.599" v="63" actId="20577"/>
          <ac:spMkLst>
            <pc:docMk/>
            <pc:sldMk cId="1218970185" sldId="679"/>
            <ac:spMk id="3" creationId="{536A66FD-4BA1-43A2-BD77-3B65E5A6FFEE}"/>
          </ac:spMkLst>
        </pc:spChg>
      </pc:sldChg>
      <pc:sldChg chg="modSp modAnim">
        <pc:chgData name="Laurence Blake" userId="e2d5f261-a8fe-45b5-b846-e1d5206c8160" providerId="ADAL" clId="{6D5AA745-26ED-41B8-BF61-188D99CC7F5D}" dt="2023-04-28T15:00:39.466" v="1" actId="6549"/>
        <pc:sldMkLst>
          <pc:docMk/>
          <pc:sldMk cId="3469466444" sldId="690"/>
        </pc:sldMkLst>
        <pc:spChg chg="mod">
          <ac:chgData name="Laurence Blake" userId="e2d5f261-a8fe-45b5-b846-e1d5206c8160" providerId="ADAL" clId="{6D5AA745-26ED-41B8-BF61-188D99CC7F5D}" dt="2023-04-28T15:00:39.466" v="1" actId="6549"/>
          <ac:spMkLst>
            <pc:docMk/>
            <pc:sldMk cId="3469466444" sldId="690"/>
            <ac:spMk id="3" creationId="{536A66FD-4BA1-43A2-BD77-3B65E5A6FFEE}"/>
          </ac:spMkLst>
        </pc:spChg>
      </pc:sldChg>
      <pc:sldChg chg="del">
        <pc:chgData name="Laurence Blake" userId="e2d5f261-a8fe-45b5-b846-e1d5206c8160" providerId="ADAL" clId="{6D5AA745-26ED-41B8-BF61-188D99CC7F5D}" dt="2023-04-28T15:02:46.098" v="66" actId="47"/>
        <pc:sldMkLst>
          <pc:docMk/>
          <pc:sldMk cId="3515420898" sldId="693"/>
        </pc:sldMkLst>
      </pc:sldChg>
      <pc:sldChg chg="addSp delSp modSp new mod setBg">
        <pc:chgData name="Laurence Blake" userId="e2d5f261-a8fe-45b5-b846-e1d5206c8160" providerId="ADAL" clId="{6D5AA745-26ED-41B8-BF61-188D99CC7F5D}" dt="2023-04-28T15:06:38.398" v="96" actId="1076"/>
        <pc:sldMkLst>
          <pc:docMk/>
          <pc:sldMk cId="2275589674" sldId="697"/>
        </pc:sldMkLst>
        <pc:spChg chg="mod">
          <ac:chgData name="Laurence Blake" userId="e2d5f261-a8fe-45b5-b846-e1d5206c8160" providerId="ADAL" clId="{6D5AA745-26ED-41B8-BF61-188D99CC7F5D}" dt="2023-04-28T15:05:35.448" v="87" actId="26606"/>
          <ac:spMkLst>
            <pc:docMk/>
            <pc:sldMk cId="2275589674" sldId="697"/>
            <ac:spMk id="2" creationId="{DC62725E-BD43-182F-E632-65469C3FE26A}"/>
          </ac:spMkLst>
        </pc:spChg>
        <pc:spChg chg="del">
          <ac:chgData name="Laurence Blake" userId="e2d5f261-a8fe-45b5-b846-e1d5206c8160" providerId="ADAL" clId="{6D5AA745-26ED-41B8-BF61-188D99CC7F5D}" dt="2023-04-28T15:05:24.574" v="85" actId="478"/>
          <ac:spMkLst>
            <pc:docMk/>
            <pc:sldMk cId="2275589674" sldId="697"/>
            <ac:spMk id="3" creationId="{CB4E7520-66B7-E0C4-3D20-7FA50D0A57EB}"/>
          </ac:spMkLst>
        </pc:spChg>
        <pc:spChg chg="add">
          <ac:chgData name="Laurence Blake" userId="e2d5f261-a8fe-45b5-b846-e1d5206c8160" providerId="ADAL" clId="{6D5AA745-26ED-41B8-BF61-188D99CC7F5D}" dt="2023-04-28T15:05:35.448" v="87" actId="26606"/>
          <ac:spMkLst>
            <pc:docMk/>
            <pc:sldMk cId="2275589674" sldId="697"/>
            <ac:spMk id="10" creationId="{A4AC5506-6312-4701-8D3C-40187889A947}"/>
          </ac:spMkLst>
        </pc:spChg>
        <pc:picChg chg="add mod modCrop">
          <ac:chgData name="Laurence Blake" userId="e2d5f261-a8fe-45b5-b846-e1d5206c8160" providerId="ADAL" clId="{6D5AA745-26ED-41B8-BF61-188D99CC7F5D}" dt="2023-04-28T15:06:38.398" v="96" actId="1076"/>
          <ac:picMkLst>
            <pc:docMk/>
            <pc:sldMk cId="2275589674" sldId="697"/>
            <ac:picMk id="5" creationId="{072B2371-CC44-AB2C-AEB4-E37B8FB556D1}"/>
          </ac:picMkLst>
        </pc:picChg>
      </pc:sldChg>
      <pc:sldChg chg="addSp modSp new mod ord modAnim modNotesTx">
        <pc:chgData name="Laurence Blake" userId="e2d5f261-a8fe-45b5-b846-e1d5206c8160" providerId="ADAL" clId="{6D5AA745-26ED-41B8-BF61-188D99CC7F5D}" dt="2023-04-28T15:11:39.569" v="323" actId="20577"/>
        <pc:sldMkLst>
          <pc:docMk/>
          <pc:sldMk cId="558228142" sldId="698"/>
        </pc:sldMkLst>
        <pc:spChg chg="mod">
          <ac:chgData name="Laurence Blake" userId="e2d5f261-a8fe-45b5-b846-e1d5206c8160" providerId="ADAL" clId="{6D5AA745-26ED-41B8-BF61-188D99CC7F5D}" dt="2023-04-28T15:11:33.337" v="322" actId="113"/>
          <ac:spMkLst>
            <pc:docMk/>
            <pc:sldMk cId="558228142" sldId="698"/>
            <ac:spMk id="2" creationId="{7A476646-FD44-5CCF-6825-7A1FB7B06169}"/>
          </ac:spMkLst>
        </pc:spChg>
        <pc:spChg chg="mod">
          <ac:chgData name="Laurence Blake" userId="e2d5f261-a8fe-45b5-b846-e1d5206c8160" providerId="ADAL" clId="{6D5AA745-26ED-41B8-BF61-188D99CC7F5D}" dt="2023-04-28T15:11:39.569" v="323" actId="20577"/>
          <ac:spMkLst>
            <pc:docMk/>
            <pc:sldMk cId="558228142" sldId="698"/>
            <ac:spMk id="3" creationId="{D36573C7-5324-55BF-19C9-F591AA849D0E}"/>
          </ac:spMkLst>
        </pc:spChg>
        <pc:picChg chg="add mod">
          <ac:chgData name="Laurence Blake" userId="e2d5f261-a8fe-45b5-b846-e1d5206c8160" providerId="ADAL" clId="{6D5AA745-26ED-41B8-BF61-188D99CC7F5D}" dt="2023-04-28T15:11:26.787" v="319" actId="1076"/>
          <ac:picMkLst>
            <pc:docMk/>
            <pc:sldMk cId="558228142" sldId="698"/>
            <ac:picMk id="4" creationId="{F6D2A18D-57DD-A197-3BC5-373083AA7F8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CDCFDB-A301-44A7-9388-68C0C9253165}" type="doc">
      <dgm:prSet loTypeId="urn:microsoft.com/office/officeart/2008/layout/LinedList" loCatId="list" qsTypeId="urn:microsoft.com/office/officeart/2005/8/quickstyle/simple4" qsCatId="simple" csTypeId="urn:microsoft.com/office/officeart/2005/8/colors/accent4_2" csCatId="accent4"/>
      <dgm:spPr/>
      <dgm:t>
        <a:bodyPr/>
        <a:lstStyle/>
        <a:p>
          <a:endParaRPr lang="en-US"/>
        </a:p>
      </dgm:t>
    </dgm:pt>
    <dgm:pt modelId="{2510E548-EFC0-48B8-8AB7-3F4EB2E13C35}">
      <dgm:prSet/>
      <dgm:spPr/>
      <dgm:t>
        <a:bodyPr/>
        <a:lstStyle/>
        <a:p>
          <a:r>
            <a:rPr lang="en-GB" b="1"/>
            <a:t>Communication</a:t>
          </a:r>
          <a:endParaRPr lang="en-US"/>
        </a:p>
      </dgm:t>
    </dgm:pt>
    <dgm:pt modelId="{4AE2EE56-A5B9-41CC-878A-A8C4C1161173}" type="parTrans" cxnId="{7A462810-A9C0-4529-B539-6C04D82C210E}">
      <dgm:prSet/>
      <dgm:spPr/>
      <dgm:t>
        <a:bodyPr/>
        <a:lstStyle/>
        <a:p>
          <a:endParaRPr lang="en-US"/>
        </a:p>
      </dgm:t>
    </dgm:pt>
    <dgm:pt modelId="{21757E8B-3D7D-428C-90DB-93DF71431E96}" type="sibTrans" cxnId="{7A462810-A9C0-4529-B539-6C04D82C210E}">
      <dgm:prSet/>
      <dgm:spPr/>
      <dgm:t>
        <a:bodyPr/>
        <a:lstStyle/>
        <a:p>
          <a:endParaRPr lang="en-US"/>
        </a:p>
      </dgm:t>
    </dgm:pt>
    <dgm:pt modelId="{9A590EAB-9186-4462-AA84-15F489B7EB55}">
      <dgm:prSet/>
      <dgm:spPr/>
      <dgm:t>
        <a:bodyPr/>
        <a:lstStyle/>
        <a:p>
          <a:r>
            <a:rPr lang="en-GB" b="1"/>
            <a:t>Unclear / changing requirements</a:t>
          </a:r>
          <a:endParaRPr lang="en-US"/>
        </a:p>
      </dgm:t>
    </dgm:pt>
    <dgm:pt modelId="{A2715625-E8DE-4777-BCAB-CBC2347F5731}" type="parTrans" cxnId="{91C673A8-A04D-416F-BD50-2C1A2AA12677}">
      <dgm:prSet/>
      <dgm:spPr/>
      <dgm:t>
        <a:bodyPr/>
        <a:lstStyle/>
        <a:p>
          <a:endParaRPr lang="en-US"/>
        </a:p>
      </dgm:t>
    </dgm:pt>
    <dgm:pt modelId="{9383470D-6108-465E-B7AB-CDF9B67A24CA}" type="sibTrans" cxnId="{91C673A8-A04D-416F-BD50-2C1A2AA12677}">
      <dgm:prSet/>
      <dgm:spPr/>
      <dgm:t>
        <a:bodyPr/>
        <a:lstStyle/>
        <a:p>
          <a:endParaRPr lang="en-US"/>
        </a:p>
      </dgm:t>
    </dgm:pt>
    <dgm:pt modelId="{CF6E431C-324E-40E9-842F-ED0A1CE3E50B}">
      <dgm:prSet/>
      <dgm:spPr/>
      <dgm:t>
        <a:bodyPr/>
        <a:lstStyle/>
        <a:p>
          <a:r>
            <a:rPr lang="en-GB" b="1"/>
            <a:t>Scope creep</a:t>
          </a:r>
          <a:endParaRPr lang="en-US"/>
        </a:p>
      </dgm:t>
    </dgm:pt>
    <dgm:pt modelId="{94F97EEB-6244-4465-9826-432910F4EAD0}" type="parTrans" cxnId="{BFB71E65-6275-490E-98EF-B61E93A3978A}">
      <dgm:prSet/>
      <dgm:spPr/>
      <dgm:t>
        <a:bodyPr/>
        <a:lstStyle/>
        <a:p>
          <a:endParaRPr lang="en-US"/>
        </a:p>
      </dgm:t>
    </dgm:pt>
    <dgm:pt modelId="{5B4DF1D1-E0DA-42AA-B58F-87044166D341}" type="sibTrans" cxnId="{BFB71E65-6275-490E-98EF-B61E93A3978A}">
      <dgm:prSet/>
      <dgm:spPr/>
      <dgm:t>
        <a:bodyPr/>
        <a:lstStyle/>
        <a:p>
          <a:endParaRPr lang="en-US"/>
        </a:p>
      </dgm:t>
    </dgm:pt>
    <dgm:pt modelId="{A78DDD0D-9240-418E-A459-12129E0E985F}">
      <dgm:prSet/>
      <dgm:spPr/>
      <dgm:t>
        <a:bodyPr/>
        <a:lstStyle/>
        <a:p>
          <a:r>
            <a:rPr lang="en-GB" b="1"/>
            <a:t>Lack of senior buy-in</a:t>
          </a:r>
          <a:endParaRPr lang="en-US"/>
        </a:p>
      </dgm:t>
    </dgm:pt>
    <dgm:pt modelId="{8A48D04E-3DFF-4B92-B154-866A1F35AD1E}" type="parTrans" cxnId="{10BA7B4D-106A-44DA-BA75-1D531A20FEE9}">
      <dgm:prSet/>
      <dgm:spPr/>
      <dgm:t>
        <a:bodyPr/>
        <a:lstStyle/>
        <a:p>
          <a:endParaRPr lang="en-US"/>
        </a:p>
      </dgm:t>
    </dgm:pt>
    <dgm:pt modelId="{60869CCE-015E-4101-B36B-612F2A6357C9}" type="sibTrans" cxnId="{10BA7B4D-106A-44DA-BA75-1D531A20FEE9}">
      <dgm:prSet/>
      <dgm:spPr/>
      <dgm:t>
        <a:bodyPr/>
        <a:lstStyle/>
        <a:p>
          <a:endParaRPr lang="en-US"/>
        </a:p>
      </dgm:t>
    </dgm:pt>
    <dgm:pt modelId="{CDC29E33-3CFF-41B9-893A-178152A1B28A}">
      <dgm:prSet/>
      <dgm:spPr/>
      <dgm:t>
        <a:bodyPr/>
        <a:lstStyle/>
        <a:p>
          <a:r>
            <a:rPr lang="en-GB" b="1"/>
            <a:t>Ignoring the human element</a:t>
          </a:r>
          <a:endParaRPr lang="en-US"/>
        </a:p>
      </dgm:t>
    </dgm:pt>
    <dgm:pt modelId="{3029E7C4-AC26-49C1-A265-95FAECF745C9}" type="parTrans" cxnId="{C506137A-8786-4891-A538-763673B8455B}">
      <dgm:prSet/>
      <dgm:spPr/>
      <dgm:t>
        <a:bodyPr/>
        <a:lstStyle/>
        <a:p>
          <a:endParaRPr lang="en-US"/>
        </a:p>
      </dgm:t>
    </dgm:pt>
    <dgm:pt modelId="{B22ED07B-1D9C-447B-A762-A73BC6111D06}" type="sibTrans" cxnId="{C506137A-8786-4891-A538-763673B8455B}">
      <dgm:prSet/>
      <dgm:spPr/>
      <dgm:t>
        <a:bodyPr/>
        <a:lstStyle/>
        <a:p>
          <a:endParaRPr lang="en-US"/>
        </a:p>
      </dgm:t>
    </dgm:pt>
    <dgm:pt modelId="{52DCD4D8-4474-4F15-9D00-EE7D24FE93E4}">
      <dgm:prSet/>
      <dgm:spPr/>
      <dgm:t>
        <a:bodyPr/>
        <a:lstStyle/>
        <a:p>
          <a:r>
            <a:rPr lang="en-GB" b="1"/>
            <a:t>Politics &amp; Recessions</a:t>
          </a:r>
          <a:endParaRPr lang="en-US"/>
        </a:p>
      </dgm:t>
    </dgm:pt>
    <dgm:pt modelId="{EC2CC2F7-4A3B-46BD-80F7-D58D7BE8B7FC}" type="parTrans" cxnId="{B48FEC5A-7F0C-4643-B7CD-AAB1AF6415B9}">
      <dgm:prSet/>
      <dgm:spPr/>
      <dgm:t>
        <a:bodyPr/>
        <a:lstStyle/>
        <a:p>
          <a:endParaRPr lang="en-US"/>
        </a:p>
      </dgm:t>
    </dgm:pt>
    <dgm:pt modelId="{43C02384-9ADB-48FD-B276-A681867E1C09}" type="sibTrans" cxnId="{B48FEC5A-7F0C-4643-B7CD-AAB1AF6415B9}">
      <dgm:prSet/>
      <dgm:spPr/>
      <dgm:t>
        <a:bodyPr/>
        <a:lstStyle/>
        <a:p>
          <a:endParaRPr lang="en-US"/>
        </a:p>
      </dgm:t>
    </dgm:pt>
    <dgm:pt modelId="{3767E716-BB89-4BBD-8061-38BCF9676318}" type="pres">
      <dgm:prSet presAssocID="{65CDCFDB-A301-44A7-9388-68C0C9253165}" presName="vert0" presStyleCnt="0">
        <dgm:presLayoutVars>
          <dgm:dir/>
          <dgm:animOne val="branch"/>
          <dgm:animLvl val="lvl"/>
        </dgm:presLayoutVars>
      </dgm:prSet>
      <dgm:spPr/>
    </dgm:pt>
    <dgm:pt modelId="{A54D0FF8-256C-428F-9F95-9654296B0010}" type="pres">
      <dgm:prSet presAssocID="{2510E548-EFC0-48B8-8AB7-3F4EB2E13C35}" presName="thickLine" presStyleLbl="alignNode1" presStyleIdx="0" presStyleCnt="6"/>
      <dgm:spPr/>
    </dgm:pt>
    <dgm:pt modelId="{50F5F64C-4FDE-4741-9CF3-05FD2DA8A0DF}" type="pres">
      <dgm:prSet presAssocID="{2510E548-EFC0-48B8-8AB7-3F4EB2E13C35}" presName="horz1" presStyleCnt="0"/>
      <dgm:spPr/>
    </dgm:pt>
    <dgm:pt modelId="{83D991D7-73CA-40EC-AA2D-98EB6C02ADB0}" type="pres">
      <dgm:prSet presAssocID="{2510E548-EFC0-48B8-8AB7-3F4EB2E13C35}" presName="tx1" presStyleLbl="revTx" presStyleIdx="0" presStyleCnt="6"/>
      <dgm:spPr/>
    </dgm:pt>
    <dgm:pt modelId="{F9AAB402-A662-4D94-8286-D0AE05468F83}" type="pres">
      <dgm:prSet presAssocID="{2510E548-EFC0-48B8-8AB7-3F4EB2E13C35}" presName="vert1" presStyleCnt="0"/>
      <dgm:spPr/>
    </dgm:pt>
    <dgm:pt modelId="{F7A57C6B-F05E-46C7-A8C8-761C8AA1C09A}" type="pres">
      <dgm:prSet presAssocID="{9A590EAB-9186-4462-AA84-15F489B7EB55}" presName="thickLine" presStyleLbl="alignNode1" presStyleIdx="1" presStyleCnt="6"/>
      <dgm:spPr/>
    </dgm:pt>
    <dgm:pt modelId="{C4C576D3-6403-47DC-9F84-097B2EEA3439}" type="pres">
      <dgm:prSet presAssocID="{9A590EAB-9186-4462-AA84-15F489B7EB55}" presName="horz1" presStyleCnt="0"/>
      <dgm:spPr/>
    </dgm:pt>
    <dgm:pt modelId="{AB974E3F-EBA0-4465-A3E7-4A6EE49C85B0}" type="pres">
      <dgm:prSet presAssocID="{9A590EAB-9186-4462-AA84-15F489B7EB55}" presName="tx1" presStyleLbl="revTx" presStyleIdx="1" presStyleCnt="6"/>
      <dgm:spPr/>
    </dgm:pt>
    <dgm:pt modelId="{3754B343-7143-49D4-BA76-C08B1085894C}" type="pres">
      <dgm:prSet presAssocID="{9A590EAB-9186-4462-AA84-15F489B7EB55}" presName="vert1" presStyleCnt="0"/>
      <dgm:spPr/>
    </dgm:pt>
    <dgm:pt modelId="{69E990FB-709B-496C-8779-B2BBC6374C49}" type="pres">
      <dgm:prSet presAssocID="{CF6E431C-324E-40E9-842F-ED0A1CE3E50B}" presName="thickLine" presStyleLbl="alignNode1" presStyleIdx="2" presStyleCnt="6"/>
      <dgm:spPr/>
    </dgm:pt>
    <dgm:pt modelId="{12469177-D8EC-4BA7-8456-FFFAA4E83913}" type="pres">
      <dgm:prSet presAssocID="{CF6E431C-324E-40E9-842F-ED0A1CE3E50B}" presName="horz1" presStyleCnt="0"/>
      <dgm:spPr/>
    </dgm:pt>
    <dgm:pt modelId="{B4A9AA81-841D-4CED-B278-2BC3C0B41B8C}" type="pres">
      <dgm:prSet presAssocID="{CF6E431C-324E-40E9-842F-ED0A1CE3E50B}" presName="tx1" presStyleLbl="revTx" presStyleIdx="2" presStyleCnt="6"/>
      <dgm:spPr/>
    </dgm:pt>
    <dgm:pt modelId="{43F1129D-DC35-43A6-A332-340B0FAC6E50}" type="pres">
      <dgm:prSet presAssocID="{CF6E431C-324E-40E9-842F-ED0A1CE3E50B}" presName="vert1" presStyleCnt="0"/>
      <dgm:spPr/>
    </dgm:pt>
    <dgm:pt modelId="{F7E03D8A-5D04-4CC4-A75E-182BFF2EA71E}" type="pres">
      <dgm:prSet presAssocID="{A78DDD0D-9240-418E-A459-12129E0E985F}" presName="thickLine" presStyleLbl="alignNode1" presStyleIdx="3" presStyleCnt="6"/>
      <dgm:spPr/>
    </dgm:pt>
    <dgm:pt modelId="{CE6158DE-CB2C-4174-957C-9433274CBD8D}" type="pres">
      <dgm:prSet presAssocID="{A78DDD0D-9240-418E-A459-12129E0E985F}" presName="horz1" presStyleCnt="0"/>
      <dgm:spPr/>
    </dgm:pt>
    <dgm:pt modelId="{3EAF7329-2DBC-438C-94C0-1CBFEA4169DC}" type="pres">
      <dgm:prSet presAssocID="{A78DDD0D-9240-418E-A459-12129E0E985F}" presName="tx1" presStyleLbl="revTx" presStyleIdx="3" presStyleCnt="6"/>
      <dgm:spPr/>
    </dgm:pt>
    <dgm:pt modelId="{76E5DF2E-F3B5-4234-A21B-82B8544BC1F5}" type="pres">
      <dgm:prSet presAssocID="{A78DDD0D-9240-418E-A459-12129E0E985F}" presName="vert1" presStyleCnt="0"/>
      <dgm:spPr/>
    </dgm:pt>
    <dgm:pt modelId="{A0565845-A4D3-4F09-869B-1590D16617CC}" type="pres">
      <dgm:prSet presAssocID="{CDC29E33-3CFF-41B9-893A-178152A1B28A}" presName="thickLine" presStyleLbl="alignNode1" presStyleIdx="4" presStyleCnt="6"/>
      <dgm:spPr/>
    </dgm:pt>
    <dgm:pt modelId="{7F364868-2ABC-466D-BA94-5545F5299973}" type="pres">
      <dgm:prSet presAssocID="{CDC29E33-3CFF-41B9-893A-178152A1B28A}" presName="horz1" presStyleCnt="0"/>
      <dgm:spPr/>
    </dgm:pt>
    <dgm:pt modelId="{91DCB179-50DD-4401-B8D2-238A580FBB13}" type="pres">
      <dgm:prSet presAssocID="{CDC29E33-3CFF-41B9-893A-178152A1B28A}" presName="tx1" presStyleLbl="revTx" presStyleIdx="4" presStyleCnt="6"/>
      <dgm:spPr/>
    </dgm:pt>
    <dgm:pt modelId="{0A720AFB-5FB2-4418-8BDF-EE52008FB564}" type="pres">
      <dgm:prSet presAssocID="{CDC29E33-3CFF-41B9-893A-178152A1B28A}" presName="vert1" presStyleCnt="0"/>
      <dgm:spPr/>
    </dgm:pt>
    <dgm:pt modelId="{9EB15102-50C7-47F5-B62E-990B276D25B2}" type="pres">
      <dgm:prSet presAssocID="{52DCD4D8-4474-4F15-9D00-EE7D24FE93E4}" presName="thickLine" presStyleLbl="alignNode1" presStyleIdx="5" presStyleCnt="6"/>
      <dgm:spPr/>
    </dgm:pt>
    <dgm:pt modelId="{5304641C-B6D0-4F31-8312-28F38B619428}" type="pres">
      <dgm:prSet presAssocID="{52DCD4D8-4474-4F15-9D00-EE7D24FE93E4}" presName="horz1" presStyleCnt="0"/>
      <dgm:spPr/>
    </dgm:pt>
    <dgm:pt modelId="{293F879E-AD01-4215-ACEE-32E52B08C1C7}" type="pres">
      <dgm:prSet presAssocID="{52DCD4D8-4474-4F15-9D00-EE7D24FE93E4}" presName="tx1" presStyleLbl="revTx" presStyleIdx="5" presStyleCnt="6"/>
      <dgm:spPr/>
    </dgm:pt>
    <dgm:pt modelId="{F5259045-43D2-4F79-9293-EE9F34CF810A}" type="pres">
      <dgm:prSet presAssocID="{52DCD4D8-4474-4F15-9D00-EE7D24FE93E4}" presName="vert1" presStyleCnt="0"/>
      <dgm:spPr/>
    </dgm:pt>
  </dgm:ptLst>
  <dgm:cxnLst>
    <dgm:cxn modelId="{05C35807-8633-4EEB-B658-557BBEE5DB6A}" type="presOf" srcId="{CF6E431C-324E-40E9-842F-ED0A1CE3E50B}" destId="{B4A9AA81-841D-4CED-B278-2BC3C0B41B8C}" srcOrd="0" destOrd="0" presId="urn:microsoft.com/office/officeart/2008/layout/LinedList"/>
    <dgm:cxn modelId="{B845540A-B756-4708-8095-75008F916E98}" type="presOf" srcId="{A78DDD0D-9240-418E-A459-12129E0E985F}" destId="{3EAF7329-2DBC-438C-94C0-1CBFEA4169DC}" srcOrd="0" destOrd="0" presId="urn:microsoft.com/office/officeart/2008/layout/LinedList"/>
    <dgm:cxn modelId="{7A462810-A9C0-4529-B539-6C04D82C210E}" srcId="{65CDCFDB-A301-44A7-9388-68C0C9253165}" destId="{2510E548-EFC0-48B8-8AB7-3F4EB2E13C35}" srcOrd="0" destOrd="0" parTransId="{4AE2EE56-A5B9-41CC-878A-A8C4C1161173}" sibTransId="{21757E8B-3D7D-428C-90DB-93DF71431E96}"/>
    <dgm:cxn modelId="{46DE4811-FA11-41B0-9230-18C9B0298BA6}" type="presOf" srcId="{CDC29E33-3CFF-41B9-893A-178152A1B28A}" destId="{91DCB179-50DD-4401-B8D2-238A580FBB13}" srcOrd="0" destOrd="0" presId="urn:microsoft.com/office/officeart/2008/layout/LinedList"/>
    <dgm:cxn modelId="{FEDCE844-7B04-488A-B25D-78D19C57DC0D}" type="presOf" srcId="{52DCD4D8-4474-4F15-9D00-EE7D24FE93E4}" destId="{293F879E-AD01-4215-ACEE-32E52B08C1C7}" srcOrd="0" destOrd="0" presId="urn:microsoft.com/office/officeart/2008/layout/LinedList"/>
    <dgm:cxn modelId="{BFB71E65-6275-490E-98EF-B61E93A3978A}" srcId="{65CDCFDB-A301-44A7-9388-68C0C9253165}" destId="{CF6E431C-324E-40E9-842F-ED0A1CE3E50B}" srcOrd="2" destOrd="0" parTransId="{94F97EEB-6244-4465-9826-432910F4EAD0}" sibTransId="{5B4DF1D1-E0DA-42AA-B58F-87044166D341}"/>
    <dgm:cxn modelId="{10BA7B4D-106A-44DA-BA75-1D531A20FEE9}" srcId="{65CDCFDB-A301-44A7-9388-68C0C9253165}" destId="{A78DDD0D-9240-418E-A459-12129E0E985F}" srcOrd="3" destOrd="0" parTransId="{8A48D04E-3DFF-4B92-B154-866A1F35AD1E}" sibTransId="{60869CCE-015E-4101-B36B-612F2A6357C9}"/>
    <dgm:cxn modelId="{C506137A-8786-4891-A538-763673B8455B}" srcId="{65CDCFDB-A301-44A7-9388-68C0C9253165}" destId="{CDC29E33-3CFF-41B9-893A-178152A1B28A}" srcOrd="4" destOrd="0" parTransId="{3029E7C4-AC26-49C1-A265-95FAECF745C9}" sibTransId="{B22ED07B-1D9C-447B-A762-A73BC6111D06}"/>
    <dgm:cxn modelId="{B48FEC5A-7F0C-4643-B7CD-AAB1AF6415B9}" srcId="{65CDCFDB-A301-44A7-9388-68C0C9253165}" destId="{52DCD4D8-4474-4F15-9D00-EE7D24FE93E4}" srcOrd="5" destOrd="0" parTransId="{EC2CC2F7-4A3B-46BD-80F7-D58D7BE8B7FC}" sibTransId="{43C02384-9ADB-48FD-B276-A681867E1C09}"/>
    <dgm:cxn modelId="{C9CE988C-990D-43E3-98EF-59FC6FFFB0E0}" type="presOf" srcId="{65CDCFDB-A301-44A7-9388-68C0C9253165}" destId="{3767E716-BB89-4BBD-8061-38BCF9676318}" srcOrd="0" destOrd="0" presId="urn:microsoft.com/office/officeart/2008/layout/LinedList"/>
    <dgm:cxn modelId="{35589792-5CA9-4EB2-97CB-ABFC481E387E}" type="presOf" srcId="{2510E548-EFC0-48B8-8AB7-3F4EB2E13C35}" destId="{83D991D7-73CA-40EC-AA2D-98EB6C02ADB0}" srcOrd="0" destOrd="0" presId="urn:microsoft.com/office/officeart/2008/layout/LinedList"/>
    <dgm:cxn modelId="{D75D54A1-C5D8-448D-9489-18F2B303D903}" type="presOf" srcId="{9A590EAB-9186-4462-AA84-15F489B7EB55}" destId="{AB974E3F-EBA0-4465-A3E7-4A6EE49C85B0}" srcOrd="0" destOrd="0" presId="urn:microsoft.com/office/officeart/2008/layout/LinedList"/>
    <dgm:cxn modelId="{91C673A8-A04D-416F-BD50-2C1A2AA12677}" srcId="{65CDCFDB-A301-44A7-9388-68C0C9253165}" destId="{9A590EAB-9186-4462-AA84-15F489B7EB55}" srcOrd="1" destOrd="0" parTransId="{A2715625-E8DE-4777-BCAB-CBC2347F5731}" sibTransId="{9383470D-6108-465E-B7AB-CDF9B67A24CA}"/>
    <dgm:cxn modelId="{EC83E0FC-0B95-40EA-BFD7-66805F18C89A}" type="presParOf" srcId="{3767E716-BB89-4BBD-8061-38BCF9676318}" destId="{A54D0FF8-256C-428F-9F95-9654296B0010}" srcOrd="0" destOrd="0" presId="urn:microsoft.com/office/officeart/2008/layout/LinedList"/>
    <dgm:cxn modelId="{4FBB483F-45FA-4598-AFBD-E84AC5265A60}" type="presParOf" srcId="{3767E716-BB89-4BBD-8061-38BCF9676318}" destId="{50F5F64C-4FDE-4741-9CF3-05FD2DA8A0DF}" srcOrd="1" destOrd="0" presId="urn:microsoft.com/office/officeart/2008/layout/LinedList"/>
    <dgm:cxn modelId="{9E341BFC-FE6C-4A5C-87E1-49C7ECF668DA}" type="presParOf" srcId="{50F5F64C-4FDE-4741-9CF3-05FD2DA8A0DF}" destId="{83D991D7-73CA-40EC-AA2D-98EB6C02ADB0}" srcOrd="0" destOrd="0" presId="urn:microsoft.com/office/officeart/2008/layout/LinedList"/>
    <dgm:cxn modelId="{69C41EF0-8E1B-495A-ACB5-5433425BC627}" type="presParOf" srcId="{50F5F64C-4FDE-4741-9CF3-05FD2DA8A0DF}" destId="{F9AAB402-A662-4D94-8286-D0AE05468F83}" srcOrd="1" destOrd="0" presId="urn:microsoft.com/office/officeart/2008/layout/LinedList"/>
    <dgm:cxn modelId="{44EA14D5-7A2E-404A-88BE-362A06D8971B}" type="presParOf" srcId="{3767E716-BB89-4BBD-8061-38BCF9676318}" destId="{F7A57C6B-F05E-46C7-A8C8-761C8AA1C09A}" srcOrd="2" destOrd="0" presId="urn:microsoft.com/office/officeart/2008/layout/LinedList"/>
    <dgm:cxn modelId="{0595C8E6-DBD9-4D9C-9201-87BB33552428}" type="presParOf" srcId="{3767E716-BB89-4BBD-8061-38BCF9676318}" destId="{C4C576D3-6403-47DC-9F84-097B2EEA3439}" srcOrd="3" destOrd="0" presId="urn:microsoft.com/office/officeart/2008/layout/LinedList"/>
    <dgm:cxn modelId="{F8D3524E-02A7-49F8-AF9A-489A04EBD7D1}" type="presParOf" srcId="{C4C576D3-6403-47DC-9F84-097B2EEA3439}" destId="{AB974E3F-EBA0-4465-A3E7-4A6EE49C85B0}" srcOrd="0" destOrd="0" presId="urn:microsoft.com/office/officeart/2008/layout/LinedList"/>
    <dgm:cxn modelId="{D947E98A-50C3-4AB5-A760-8C3C16CE403B}" type="presParOf" srcId="{C4C576D3-6403-47DC-9F84-097B2EEA3439}" destId="{3754B343-7143-49D4-BA76-C08B1085894C}" srcOrd="1" destOrd="0" presId="urn:microsoft.com/office/officeart/2008/layout/LinedList"/>
    <dgm:cxn modelId="{89CF17C5-6572-42D4-B656-52696D9BD2FE}" type="presParOf" srcId="{3767E716-BB89-4BBD-8061-38BCF9676318}" destId="{69E990FB-709B-496C-8779-B2BBC6374C49}" srcOrd="4" destOrd="0" presId="urn:microsoft.com/office/officeart/2008/layout/LinedList"/>
    <dgm:cxn modelId="{5AA901ED-D045-42BA-9542-A5D4FD1502B7}" type="presParOf" srcId="{3767E716-BB89-4BBD-8061-38BCF9676318}" destId="{12469177-D8EC-4BA7-8456-FFFAA4E83913}" srcOrd="5" destOrd="0" presId="urn:microsoft.com/office/officeart/2008/layout/LinedList"/>
    <dgm:cxn modelId="{8CB2ED19-EEC1-41EE-9D9B-DE945D5A08BD}" type="presParOf" srcId="{12469177-D8EC-4BA7-8456-FFFAA4E83913}" destId="{B4A9AA81-841D-4CED-B278-2BC3C0B41B8C}" srcOrd="0" destOrd="0" presId="urn:microsoft.com/office/officeart/2008/layout/LinedList"/>
    <dgm:cxn modelId="{DAE5F538-4077-49EF-9A4F-7A34D4B8FB4D}" type="presParOf" srcId="{12469177-D8EC-4BA7-8456-FFFAA4E83913}" destId="{43F1129D-DC35-43A6-A332-340B0FAC6E50}" srcOrd="1" destOrd="0" presId="urn:microsoft.com/office/officeart/2008/layout/LinedList"/>
    <dgm:cxn modelId="{86B1E66C-CDCE-4069-9A0D-7CDB22F2E6E8}" type="presParOf" srcId="{3767E716-BB89-4BBD-8061-38BCF9676318}" destId="{F7E03D8A-5D04-4CC4-A75E-182BFF2EA71E}" srcOrd="6" destOrd="0" presId="urn:microsoft.com/office/officeart/2008/layout/LinedList"/>
    <dgm:cxn modelId="{908BDBFE-6FD0-4EAD-A640-BFF7A9197367}" type="presParOf" srcId="{3767E716-BB89-4BBD-8061-38BCF9676318}" destId="{CE6158DE-CB2C-4174-957C-9433274CBD8D}" srcOrd="7" destOrd="0" presId="urn:microsoft.com/office/officeart/2008/layout/LinedList"/>
    <dgm:cxn modelId="{A1A8005F-9B49-4BD9-9327-2A6FDC619D2A}" type="presParOf" srcId="{CE6158DE-CB2C-4174-957C-9433274CBD8D}" destId="{3EAF7329-2DBC-438C-94C0-1CBFEA4169DC}" srcOrd="0" destOrd="0" presId="urn:microsoft.com/office/officeart/2008/layout/LinedList"/>
    <dgm:cxn modelId="{72FF3F80-5AF9-43CB-89C0-928AC4E41513}" type="presParOf" srcId="{CE6158DE-CB2C-4174-957C-9433274CBD8D}" destId="{76E5DF2E-F3B5-4234-A21B-82B8544BC1F5}" srcOrd="1" destOrd="0" presId="urn:microsoft.com/office/officeart/2008/layout/LinedList"/>
    <dgm:cxn modelId="{AEEE9AAD-014A-4794-8CB8-2A89E8E78B6C}" type="presParOf" srcId="{3767E716-BB89-4BBD-8061-38BCF9676318}" destId="{A0565845-A4D3-4F09-869B-1590D16617CC}" srcOrd="8" destOrd="0" presId="urn:microsoft.com/office/officeart/2008/layout/LinedList"/>
    <dgm:cxn modelId="{8BD8E732-2697-4B77-A226-F39CEEF5C032}" type="presParOf" srcId="{3767E716-BB89-4BBD-8061-38BCF9676318}" destId="{7F364868-2ABC-466D-BA94-5545F5299973}" srcOrd="9" destOrd="0" presId="urn:microsoft.com/office/officeart/2008/layout/LinedList"/>
    <dgm:cxn modelId="{242FF56A-6299-49D5-A88F-10422C23CE86}" type="presParOf" srcId="{7F364868-2ABC-466D-BA94-5545F5299973}" destId="{91DCB179-50DD-4401-B8D2-238A580FBB13}" srcOrd="0" destOrd="0" presId="urn:microsoft.com/office/officeart/2008/layout/LinedList"/>
    <dgm:cxn modelId="{2880ED8F-13FA-408C-BC9B-36259FF96FFD}" type="presParOf" srcId="{7F364868-2ABC-466D-BA94-5545F5299973}" destId="{0A720AFB-5FB2-4418-8BDF-EE52008FB564}" srcOrd="1" destOrd="0" presId="urn:microsoft.com/office/officeart/2008/layout/LinedList"/>
    <dgm:cxn modelId="{C42FD797-0384-4485-91C4-C9B31C7EE8F4}" type="presParOf" srcId="{3767E716-BB89-4BBD-8061-38BCF9676318}" destId="{9EB15102-50C7-47F5-B62E-990B276D25B2}" srcOrd="10" destOrd="0" presId="urn:microsoft.com/office/officeart/2008/layout/LinedList"/>
    <dgm:cxn modelId="{35BFDC85-8171-4857-8380-D4D8A9B6664A}" type="presParOf" srcId="{3767E716-BB89-4BBD-8061-38BCF9676318}" destId="{5304641C-B6D0-4F31-8312-28F38B619428}" srcOrd="11" destOrd="0" presId="urn:microsoft.com/office/officeart/2008/layout/LinedList"/>
    <dgm:cxn modelId="{85107D4A-C7DF-4050-A108-9CE2BB0E4953}" type="presParOf" srcId="{5304641C-B6D0-4F31-8312-28F38B619428}" destId="{293F879E-AD01-4215-ACEE-32E52B08C1C7}" srcOrd="0" destOrd="0" presId="urn:microsoft.com/office/officeart/2008/layout/LinedList"/>
    <dgm:cxn modelId="{D8E68062-02A3-47FA-8D9F-2418E7CAABCE}" type="presParOf" srcId="{5304641C-B6D0-4F31-8312-28F38B619428}" destId="{F5259045-43D2-4F79-9293-EE9F34CF810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4715DE-9100-409E-81E3-188310B19156}" type="doc">
      <dgm:prSet loTypeId="urn:microsoft.com/office/officeart/2005/8/layout/hierarchy3" loCatId="hierarchy" qsTypeId="urn:microsoft.com/office/officeart/2005/8/quickstyle/simple4" qsCatId="simple" csTypeId="urn:microsoft.com/office/officeart/2005/8/colors/colorful5" csCatId="colorful"/>
      <dgm:spPr/>
      <dgm:t>
        <a:bodyPr/>
        <a:lstStyle/>
        <a:p>
          <a:endParaRPr lang="en-US"/>
        </a:p>
      </dgm:t>
    </dgm:pt>
    <dgm:pt modelId="{8C7E5F59-A869-4684-8A28-639C361C2DE2}">
      <dgm:prSet/>
      <dgm:spPr/>
      <dgm:t>
        <a:bodyPr/>
        <a:lstStyle/>
        <a:p>
          <a:r>
            <a:rPr lang="en-GB"/>
            <a:t>Internal</a:t>
          </a:r>
          <a:endParaRPr lang="en-US"/>
        </a:p>
      </dgm:t>
    </dgm:pt>
    <dgm:pt modelId="{8585256C-6B38-4D6A-A8A0-1460B58BBC1D}" type="parTrans" cxnId="{64298B94-3E3D-422A-AAE1-BB73CC0562BD}">
      <dgm:prSet/>
      <dgm:spPr/>
      <dgm:t>
        <a:bodyPr/>
        <a:lstStyle/>
        <a:p>
          <a:endParaRPr lang="en-US"/>
        </a:p>
      </dgm:t>
    </dgm:pt>
    <dgm:pt modelId="{540D9734-A86B-48C6-BC39-C08C0F04F721}" type="sibTrans" cxnId="{64298B94-3E3D-422A-AAE1-BB73CC0562BD}">
      <dgm:prSet/>
      <dgm:spPr/>
      <dgm:t>
        <a:bodyPr/>
        <a:lstStyle/>
        <a:p>
          <a:endParaRPr lang="en-US"/>
        </a:p>
      </dgm:t>
    </dgm:pt>
    <dgm:pt modelId="{5CB991CA-9026-4111-98A1-3117DB30BCF5}">
      <dgm:prSet/>
      <dgm:spPr/>
      <dgm:t>
        <a:bodyPr/>
        <a:lstStyle/>
        <a:p>
          <a:r>
            <a:rPr lang="en-GB"/>
            <a:t>External</a:t>
          </a:r>
          <a:endParaRPr lang="en-US"/>
        </a:p>
      </dgm:t>
    </dgm:pt>
    <dgm:pt modelId="{080F3553-4631-47C5-92DC-FFB6A8CC31EA}" type="parTrans" cxnId="{FBBA4251-2560-46B3-A5E8-6271180E6D82}">
      <dgm:prSet/>
      <dgm:spPr/>
      <dgm:t>
        <a:bodyPr/>
        <a:lstStyle/>
        <a:p>
          <a:endParaRPr lang="en-US"/>
        </a:p>
      </dgm:t>
    </dgm:pt>
    <dgm:pt modelId="{839B70B5-6532-414B-9B71-3B18D462F8B1}" type="sibTrans" cxnId="{FBBA4251-2560-46B3-A5E8-6271180E6D82}">
      <dgm:prSet/>
      <dgm:spPr/>
      <dgm:t>
        <a:bodyPr/>
        <a:lstStyle/>
        <a:p>
          <a:endParaRPr lang="en-US"/>
        </a:p>
      </dgm:t>
    </dgm:pt>
    <dgm:pt modelId="{98EEE0E0-0147-461F-84D4-3E104483935F}" type="pres">
      <dgm:prSet presAssocID="{594715DE-9100-409E-81E3-188310B19156}" presName="diagram" presStyleCnt="0">
        <dgm:presLayoutVars>
          <dgm:chPref val="1"/>
          <dgm:dir/>
          <dgm:animOne val="branch"/>
          <dgm:animLvl val="lvl"/>
          <dgm:resizeHandles/>
        </dgm:presLayoutVars>
      </dgm:prSet>
      <dgm:spPr/>
    </dgm:pt>
    <dgm:pt modelId="{71579100-BB73-432E-8688-1CB008715E9C}" type="pres">
      <dgm:prSet presAssocID="{8C7E5F59-A869-4684-8A28-639C361C2DE2}" presName="root" presStyleCnt="0"/>
      <dgm:spPr/>
    </dgm:pt>
    <dgm:pt modelId="{ADCC4913-FD76-4E42-A9D2-EE0521382C4C}" type="pres">
      <dgm:prSet presAssocID="{8C7E5F59-A869-4684-8A28-639C361C2DE2}" presName="rootComposite" presStyleCnt="0"/>
      <dgm:spPr/>
    </dgm:pt>
    <dgm:pt modelId="{B222B3B2-F426-4D38-BCE3-FC4F06D2FBD3}" type="pres">
      <dgm:prSet presAssocID="{8C7E5F59-A869-4684-8A28-639C361C2DE2}" presName="rootText" presStyleLbl="node1" presStyleIdx="0" presStyleCnt="2"/>
      <dgm:spPr/>
    </dgm:pt>
    <dgm:pt modelId="{A8135D4E-8D41-4507-AEB4-F4521A6B2057}" type="pres">
      <dgm:prSet presAssocID="{8C7E5F59-A869-4684-8A28-639C361C2DE2}" presName="rootConnector" presStyleLbl="node1" presStyleIdx="0" presStyleCnt="2"/>
      <dgm:spPr/>
    </dgm:pt>
    <dgm:pt modelId="{AFE0BB06-DBF8-4489-ACA5-C3E721BC4CF9}" type="pres">
      <dgm:prSet presAssocID="{8C7E5F59-A869-4684-8A28-639C361C2DE2}" presName="childShape" presStyleCnt="0"/>
      <dgm:spPr/>
    </dgm:pt>
    <dgm:pt modelId="{CC3FA218-41DA-4632-9C1E-0472386BBC40}" type="pres">
      <dgm:prSet presAssocID="{5CB991CA-9026-4111-98A1-3117DB30BCF5}" presName="root" presStyleCnt="0"/>
      <dgm:spPr/>
    </dgm:pt>
    <dgm:pt modelId="{4D46EDF9-285F-4DF4-8FD0-80828B1639B8}" type="pres">
      <dgm:prSet presAssocID="{5CB991CA-9026-4111-98A1-3117DB30BCF5}" presName="rootComposite" presStyleCnt="0"/>
      <dgm:spPr/>
    </dgm:pt>
    <dgm:pt modelId="{4DFD4056-AAD9-43E0-B9FC-A0F463BF91CE}" type="pres">
      <dgm:prSet presAssocID="{5CB991CA-9026-4111-98A1-3117DB30BCF5}" presName="rootText" presStyleLbl="node1" presStyleIdx="1" presStyleCnt="2"/>
      <dgm:spPr/>
    </dgm:pt>
    <dgm:pt modelId="{A2DFA54E-A7D5-4B13-A7FB-DCE37A0EE67F}" type="pres">
      <dgm:prSet presAssocID="{5CB991CA-9026-4111-98A1-3117DB30BCF5}" presName="rootConnector" presStyleLbl="node1" presStyleIdx="1" presStyleCnt="2"/>
      <dgm:spPr/>
    </dgm:pt>
    <dgm:pt modelId="{7E775508-7375-41EF-A5B6-020544123654}" type="pres">
      <dgm:prSet presAssocID="{5CB991CA-9026-4111-98A1-3117DB30BCF5}" presName="childShape" presStyleCnt="0"/>
      <dgm:spPr/>
    </dgm:pt>
  </dgm:ptLst>
  <dgm:cxnLst>
    <dgm:cxn modelId="{FBBA4251-2560-46B3-A5E8-6271180E6D82}" srcId="{594715DE-9100-409E-81E3-188310B19156}" destId="{5CB991CA-9026-4111-98A1-3117DB30BCF5}" srcOrd="1" destOrd="0" parTransId="{080F3553-4631-47C5-92DC-FFB6A8CC31EA}" sibTransId="{839B70B5-6532-414B-9B71-3B18D462F8B1}"/>
    <dgm:cxn modelId="{9E02B17B-98B7-4786-B095-BDF6A1308502}" type="presOf" srcId="{8C7E5F59-A869-4684-8A28-639C361C2DE2}" destId="{B222B3B2-F426-4D38-BCE3-FC4F06D2FBD3}" srcOrd="0" destOrd="0" presId="urn:microsoft.com/office/officeart/2005/8/layout/hierarchy3"/>
    <dgm:cxn modelId="{36BC547E-4DBB-437B-9294-AE6E651EA759}" type="presOf" srcId="{8C7E5F59-A869-4684-8A28-639C361C2DE2}" destId="{A8135D4E-8D41-4507-AEB4-F4521A6B2057}" srcOrd="1" destOrd="0" presId="urn:microsoft.com/office/officeart/2005/8/layout/hierarchy3"/>
    <dgm:cxn modelId="{64298B94-3E3D-422A-AAE1-BB73CC0562BD}" srcId="{594715DE-9100-409E-81E3-188310B19156}" destId="{8C7E5F59-A869-4684-8A28-639C361C2DE2}" srcOrd="0" destOrd="0" parTransId="{8585256C-6B38-4D6A-A8A0-1460B58BBC1D}" sibTransId="{540D9734-A86B-48C6-BC39-C08C0F04F721}"/>
    <dgm:cxn modelId="{46B5809F-FDDD-4F4A-A79E-AD380B2BD170}" type="presOf" srcId="{5CB991CA-9026-4111-98A1-3117DB30BCF5}" destId="{4DFD4056-AAD9-43E0-B9FC-A0F463BF91CE}" srcOrd="0" destOrd="0" presId="urn:microsoft.com/office/officeart/2005/8/layout/hierarchy3"/>
    <dgm:cxn modelId="{C3E228CC-3454-4BDA-9FDF-D7F310785550}" type="presOf" srcId="{594715DE-9100-409E-81E3-188310B19156}" destId="{98EEE0E0-0147-461F-84D4-3E104483935F}" srcOrd="0" destOrd="0" presId="urn:microsoft.com/office/officeart/2005/8/layout/hierarchy3"/>
    <dgm:cxn modelId="{2179ECD4-750B-4276-B03E-D954708286A5}" type="presOf" srcId="{5CB991CA-9026-4111-98A1-3117DB30BCF5}" destId="{A2DFA54E-A7D5-4B13-A7FB-DCE37A0EE67F}" srcOrd="1" destOrd="0" presId="urn:microsoft.com/office/officeart/2005/8/layout/hierarchy3"/>
    <dgm:cxn modelId="{8B1E1485-DE60-4C88-A40D-4ADD44FBC821}" type="presParOf" srcId="{98EEE0E0-0147-461F-84D4-3E104483935F}" destId="{71579100-BB73-432E-8688-1CB008715E9C}" srcOrd="0" destOrd="0" presId="urn:microsoft.com/office/officeart/2005/8/layout/hierarchy3"/>
    <dgm:cxn modelId="{E6AFABB3-085B-47FB-9A41-7C95349A3F0B}" type="presParOf" srcId="{71579100-BB73-432E-8688-1CB008715E9C}" destId="{ADCC4913-FD76-4E42-A9D2-EE0521382C4C}" srcOrd="0" destOrd="0" presId="urn:microsoft.com/office/officeart/2005/8/layout/hierarchy3"/>
    <dgm:cxn modelId="{88653097-45E6-4C07-A320-8954EE1D9494}" type="presParOf" srcId="{ADCC4913-FD76-4E42-A9D2-EE0521382C4C}" destId="{B222B3B2-F426-4D38-BCE3-FC4F06D2FBD3}" srcOrd="0" destOrd="0" presId="urn:microsoft.com/office/officeart/2005/8/layout/hierarchy3"/>
    <dgm:cxn modelId="{9C2A6A7B-DAC4-4D59-8419-E0895653C1A4}" type="presParOf" srcId="{ADCC4913-FD76-4E42-A9D2-EE0521382C4C}" destId="{A8135D4E-8D41-4507-AEB4-F4521A6B2057}" srcOrd="1" destOrd="0" presId="urn:microsoft.com/office/officeart/2005/8/layout/hierarchy3"/>
    <dgm:cxn modelId="{F38C3142-5120-4BED-BF61-ADC6D2295E6C}" type="presParOf" srcId="{71579100-BB73-432E-8688-1CB008715E9C}" destId="{AFE0BB06-DBF8-4489-ACA5-C3E721BC4CF9}" srcOrd="1" destOrd="0" presId="urn:microsoft.com/office/officeart/2005/8/layout/hierarchy3"/>
    <dgm:cxn modelId="{6BF3747B-EB24-4EB5-9FEA-CC9AC4C0CEEF}" type="presParOf" srcId="{98EEE0E0-0147-461F-84D4-3E104483935F}" destId="{CC3FA218-41DA-4632-9C1E-0472386BBC40}" srcOrd="1" destOrd="0" presId="urn:microsoft.com/office/officeart/2005/8/layout/hierarchy3"/>
    <dgm:cxn modelId="{A4E7A67A-4726-405E-8ED0-95BE68552559}" type="presParOf" srcId="{CC3FA218-41DA-4632-9C1E-0472386BBC40}" destId="{4D46EDF9-285F-4DF4-8FD0-80828B1639B8}" srcOrd="0" destOrd="0" presId="urn:microsoft.com/office/officeart/2005/8/layout/hierarchy3"/>
    <dgm:cxn modelId="{A4CAD982-6179-446B-8BE7-2C08715E6F5D}" type="presParOf" srcId="{4D46EDF9-285F-4DF4-8FD0-80828B1639B8}" destId="{4DFD4056-AAD9-43E0-B9FC-A0F463BF91CE}" srcOrd="0" destOrd="0" presId="urn:microsoft.com/office/officeart/2005/8/layout/hierarchy3"/>
    <dgm:cxn modelId="{21C7E4C5-D249-47A1-A589-40334722AB3A}" type="presParOf" srcId="{4D46EDF9-285F-4DF4-8FD0-80828B1639B8}" destId="{A2DFA54E-A7D5-4B13-A7FB-DCE37A0EE67F}" srcOrd="1" destOrd="0" presId="urn:microsoft.com/office/officeart/2005/8/layout/hierarchy3"/>
    <dgm:cxn modelId="{6D8E81F1-A435-49C5-B8D6-51A20876D06A}" type="presParOf" srcId="{CC3FA218-41DA-4632-9C1E-0472386BBC40}" destId="{7E775508-7375-41EF-A5B6-020544123654}"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D0FF8-256C-428F-9F95-9654296B0010}">
      <dsp:nvSpPr>
        <dsp:cNvPr id="0" name=""/>
        <dsp:cNvSpPr/>
      </dsp:nvSpPr>
      <dsp:spPr>
        <a:xfrm>
          <a:off x="0" y="1848"/>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3D991D7-73CA-40EC-AA2D-98EB6C02ADB0}">
      <dsp:nvSpPr>
        <dsp:cNvPr id="0" name=""/>
        <dsp:cNvSpPr/>
      </dsp:nvSpPr>
      <dsp:spPr>
        <a:xfrm>
          <a:off x="0" y="1848"/>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Communication</a:t>
          </a:r>
          <a:endParaRPr lang="en-US" sz="1700" kern="1200"/>
        </a:p>
      </dsp:txBody>
      <dsp:txXfrm>
        <a:off x="0" y="1848"/>
        <a:ext cx="2629120" cy="630287"/>
      </dsp:txXfrm>
    </dsp:sp>
    <dsp:sp modelId="{F7A57C6B-F05E-46C7-A8C8-761C8AA1C09A}">
      <dsp:nvSpPr>
        <dsp:cNvPr id="0" name=""/>
        <dsp:cNvSpPr/>
      </dsp:nvSpPr>
      <dsp:spPr>
        <a:xfrm>
          <a:off x="0" y="632135"/>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B974E3F-EBA0-4465-A3E7-4A6EE49C85B0}">
      <dsp:nvSpPr>
        <dsp:cNvPr id="0" name=""/>
        <dsp:cNvSpPr/>
      </dsp:nvSpPr>
      <dsp:spPr>
        <a:xfrm>
          <a:off x="0" y="632135"/>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Unclear / changing requirements</a:t>
          </a:r>
          <a:endParaRPr lang="en-US" sz="1700" kern="1200"/>
        </a:p>
      </dsp:txBody>
      <dsp:txXfrm>
        <a:off x="0" y="632135"/>
        <a:ext cx="2629120" cy="630287"/>
      </dsp:txXfrm>
    </dsp:sp>
    <dsp:sp modelId="{69E990FB-709B-496C-8779-B2BBC6374C49}">
      <dsp:nvSpPr>
        <dsp:cNvPr id="0" name=""/>
        <dsp:cNvSpPr/>
      </dsp:nvSpPr>
      <dsp:spPr>
        <a:xfrm>
          <a:off x="0" y="1262422"/>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4A9AA81-841D-4CED-B278-2BC3C0B41B8C}">
      <dsp:nvSpPr>
        <dsp:cNvPr id="0" name=""/>
        <dsp:cNvSpPr/>
      </dsp:nvSpPr>
      <dsp:spPr>
        <a:xfrm>
          <a:off x="0" y="1262422"/>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Scope creep</a:t>
          </a:r>
          <a:endParaRPr lang="en-US" sz="1700" kern="1200"/>
        </a:p>
      </dsp:txBody>
      <dsp:txXfrm>
        <a:off x="0" y="1262422"/>
        <a:ext cx="2629120" cy="630287"/>
      </dsp:txXfrm>
    </dsp:sp>
    <dsp:sp modelId="{F7E03D8A-5D04-4CC4-A75E-182BFF2EA71E}">
      <dsp:nvSpPr>
        <dsp:cNvPr id="0" name=""/>
        <dsp:cNvSpPr/>
      </dsp:nvSpPr>
      <dsp:spPr>
        <a:xfrm>
          <a:off x="0" y="1892709"/>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EAF7329-2DBC-438C-94C0-1CBFEA4169DC}">
      <dsp:nvSpPr>
        <dsp:cNvPr id="0" name=""/>
        <dsp:cNvSpPr/>
      </dsp:nvSpPr>
      <dsp:spPr>
        <a:xfrm>
          <a:off x="0" y="1892709"/>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Lack of senior buy-in</a:t>
          </a:r>
          <a:endParaRPr lang="en-US" sz="1700" kern="1200"/>
        </a:p>
      </dsp:txBody>
      <dsp:txXfrm>
        <a:off x="0" y="1892709"/>
        <a:ext cx="2629120" cy="630287"/>
      </dsp:txXfrm>
    </dsp:sp>
    <dsp:sp modelId="{A0565845-A4D3-4F09-869B-1590D16617CC}">
      <dsp:nvSpPr>
        <dsp:cNvPr id="0" name=""/>
        <dsp:cNvSpPr/>
      </dsp:nvSpPr>
      <dsp:spPr>
        <a:xfrm>
          <a:off x="0" y="2522996"/>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1DCB179-50DD-4401-B8D2-238A580FBB13}">
      <dsp:nvSpPr>
        <dsp:cNvPr id="0" name=""/>
        <dsp:cNvSpPr/>
      </dsp:nvSpPr>
      <dsp:spPr>
        <a:xfrm>
          <a:off x="0" y="2522996"/>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Ignoring the human element</a:t>
          </a:r>
          <a:endParaRPr lang="en-US" sz="1700" kern="1200"/>
        </a:p>
      </dsp:txBody>
      <dsp:txXfrm>
        <a:off x="0" y="2522996"/>
        <a:ext cx="2629120" cy="630287"/>
      </dsp:txXfrm>
    </dsp:sp>
    <dsp:sp modelId="{9EB15102-50C7-47F5-B62E-990B276D25B2}">
      <dsp:nvSpPr>
        <dsp:cNvPr id="0" name=""/>
        <dsp:cNvSpPr/>
      </dsp:nvSpPr>
      <dsp:spPr>
        <a:xfrm>
          <a:off x="0" y="3153283"/>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93F879E-AD01-4215-ACEE-32E52B08C1C7}">
      <dsp:nvSpPr>
        <dsp:cNvPr id="0" name=""/>
        <dsp:cNvSpPr/>
      </dsp:nvSpPr>
      <dsp:spPr>
        <a:xfrm>
          <a:off x="0" y="3153283"/>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Politics &amp; Recessions</a:t>
          </a:r>
          <a:endParaRPr lang="en-US" sz="1700" kern="1200"/>
        </a:p>
      </dsp:txBody>
      <dsp:txXfrm>
        <a:off x="0" y="3153283"/>
        <a:ext cx="2629120" cy="630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2B3B2-F426-4D38-BCE3-FC4F06D2FBD3}">
      <dsp:nvSpPr>
        <dsp:cNvPr id="0" name=""/>
        <dsp:cNvSpPr/>
      </dsp:nvSpPr>
      <dsp:spPr>
        <a:xfrm>
          <a:off x="603" y="1343969"/>
          <a:ext cx="2194960" cy="10974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58420" rIns="87630" bIns="58420" numCol="1" spcCol="1270" anchor="ctr" anchorCtr="0">
          <a:noAutofit/>
        </a:bodyPr>
        <a:lstStyle/>
        <a:p>
          <a:pPr marL="0" lvl="0" indent="0" algn="ctr" defTabSz="2044700">
            <a:lnSpc>
              <a:spcPct val="90000"/>
            </a:lnSpc>
            <a:spcBef>
              <a:spcPct val="0"/>
            </a:spcBef>
            <a:spcAft>
              <a:spcPct val="35000"/>
            </a:spcAft>
            <a:buNone/>
          </a:pPr>
          <a:r>
            <a:rPr lang="en-GB" sz="4600" kern="1200"/>
            <a:t>Internal</a:t>
          </a:r>
          <a:endParaRPr lang="en-US" sz="4600" kern="1200"/>
        </a:p>
      </dsp:txBody>
      <dsp:txXfrm>
        <a:off x="32747" y="1376113"/>
        <a:ext cx="2130672" cy="1033192"/>
      </dsp:txXfrm>
    </dsp:sp>
    <dsp:sp modelId="{4DFD4056-AAD9-43E0-B9FC-A0F463BF91CE}">
      <dsp:nvSpPr>
        <dsp:cNvPr id="0" name=""/>
        <dsp:cNvSpPr/>
      </dsp:nvSpPr>
      <dsp:spPr>
        <a:xfrm>
          <a:off x="2744303" y="1343969"/>
          <a:ext cx="2194960" cy="109748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58420" rIns="87630" bIns="58420" numCol="1" spcCol="1270" anchor="ctr" anchorCtr="0">
          <a:noAutofit/>
        </a:bodyPr>
        <a:lstStyle/>
        <a:p>
          <a:pPr marL="0" lvl="0" indent="0" algn="ctr" defTabSz="2044700">
            <a:lnSpc>
              <a:spcPct val="90000"/>
            </a:lnSpc>
            <a:spcBef>
              <a:spcPct val="0"/>
            </a:spcBef>
            <a:spcAft>
              <a:spcPct val="35000"/>
            </a:spcAft>
            <a:buNone/>
          </a:pPr>
          <a:r>
            <a:rPr lang="en-GB" sz="4600" kern="1200"/>
            <a:t>External</a:t>
          </a:r>
          <a:endParaRPr lang="en-US" sz="4600" kern="1200"/>
        </a:p>
      </dsp:txBody>
      <dsp:txXfrm>
        <a:off x="2776447" y="1376113"/>
        <a:ext cx="2130672" cy="103319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4/28/2023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investopedia.com/terms/c/corporate-culture.asp"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www.investopedia.com/terms/c/corporategovernance.asp" TargetMode="External"/><Relationship Id="rId5" Type="http://schemas.openxmlformats.org/officeDocument/2006/relationships/hyperlink" Target="https://www.investopedia.com/articles/basics/03/022803.asp" TargetMode="External"/><Relationship Id="rId4" Type="http://schemas.openxmlformats.org/officeDocument/2006/relationships/hyperlink" Target="https://www.investopedia.com/terms/s/strategic-management.asp"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a:p>
            <a:pPr marL="285750" indent="-285750">
              <a:buFont typeface="Arial" panose="020B0604020202020204" pitchFamily="34" charset="0"/>
              <a:buChar char="•"/>
            </a:pPr>
            <a:r>
              <a:rPr lang="en-GB" sz="1200" dirty="0"/>
              <a:t>What is it that Consultants do, and there needs for client?</a:t>
            </a:r>
          </a:p>
          <a:p>
            <a:endParaRPr lang="en-GB" sz="1200" dirty="0"/>
          </a:p>
          <a:p>
            <a:pPr marL="285750" indent="-285750">
              <a:buFont typeface="Arial" panose="020B0604020202020204" pitchFamily="34" charset="0"/>
              <a:buChar char="•"/>
            </a:pPr>
            <a:r>
              <a:rPr lang="en-US" sz="1200" kern="1200" dirty="0">
                <a:solidFill>
                  <a:schemeClr val="tx1"/>
                </a:solidFill>
                <a:ea typeface="+mj-ea"/>
                <a:cs typeface="+mj-cs"/>
              </a:rPr>
              <a:t>Why consulting projects fails?</a:t>
            </a:r>
            <a:r>
              <a:rPr lang="en-GB" sz="1200" dirty="0"/>
              <a:t> </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US" sz="1200" dirty="0"/>
              <a:t>What are the roles of internal and external consultant within an organisation?</a:t>
            </a:r>
          </a:p>
          <a:p>
            <a:endParaRPr lang="en-US" sz="1200" dirty="0"/>
          </a:p>
          <a:p>
            <a:pPr marL="285750" indent="-285750">
              <a:buFont typeface="Arial" panose="020B0604020202020204" pitchFamily="34" charset="0"/>
              <a:buChar char="•"/>
            </a:pPr>
            <a:r>
              <a:rPr lang="en-US" dirty="0"/>
              <a:t>Organisational Design review#</a:t>
            </a:r>
          </a:p>
          <a:p>
            <a:pPr marL="285750" indent="-285750">
              <a:buFont typeface="Arial" panose="020B0604020202020204" pitchFamily="34" charset="0"/>
              <a:buChar cha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Next we will Discuss chosen hotel or department</a:t>
            </a:r>
          </a:p>
          <a:p>
            <a:pPr marL="285750" indent="-285750">
              <a:buFont typeface="Arial" panose="020B0604020202020204" pitchFamily="34" charset="0"/>
              <a:buChar char="•"/>
            </a:pPr>
            <a:endParaRPr lang="en-US" sz="1200"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2624606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Ask the students the type of hotel or department you will focus on and why. Consider the location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Research your consultancy report – From last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Choose your hotel by end of this week.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p:txBody>
      </p:sp>
      <p:sp>
        <p:nvSpPr>
          <p:cNvPr id="4" name="Slide Number Placeholder 3"/>
          <p:cNvSpPr>
            <a:spLocks noGrp="1"/>
          </p:cNvSpPr>
          <p:nvPr>
            <p:ph type="sldNum" sz="quarter" idx="5"/>
          </p:nvPr>
        </p:nvSpPr>
        <p:spPr/>
        <p:txBody>
          <a:bodyPr/>
          <a:lstStyle/>
          <a:p>
            <a:fld id="{05FFDD11-B3EC-214B-B984-1798BFAD033A}" type="slidenum">
              <a:rPr lang="en-US" smtClean="0"/>
              <a:t>7</a:t>
            </a:fld>
            <a:endParaRPr lang="en-US"/>
          </a:p>
        </p:txBody>
      </p:sp>
    </p:spTree>
    <p:extLst>
      <p:ext uri="{BB962C8B-B14F-4D97-AF65-F5344CB8AC3E}">
        <p14:creationId xmlns:p14="http://schemas.microsoft.com/office/powerpoint/2010/main" val="3622155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different functions from our lecture last week. Recap</a:t>
            </a:r>
          </a:p>
          <a:p>
            <a:endParaRPr lang="en-GB" dirty="0"/>
          </a:p>
          <a:p>
            <a:endParaRPr lang="en-GB" dirty="0"/>
          </a:p>
          <a:p>
            <a:endParaRPr lang="en-GB" dirty="0"/>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8</a:t>
            </a:fld>
            <a:endParaRPr lang="en-GB"/>
          </a:p>
        </p:txBody>
      </p:sp>
    </p:spTree>
    <p:extLst>
      <p:ext uri="{BB962C8B-B14F-4D97-AF65-F5344CB8AC3E}">
        <p14:creationId xmlns:p14="http://schemas.microsoft.com/office/powerpoint/2010/main" val="2750083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as a group </a:t>
            </a:r>
            <a:r>
              <a:rPr lang="en-GB" sz="1200" dirty="0"/>
              <a:t>What is it that Consultants do, and there needs for client</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418957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i="0" u="none" strike="noStrike" baseline="0" dirty="0">
                <a:latin typeface="Calibri" panose="020F0502020204030204" pitchFamily="34" charset="0"/>
              </a:rPr>
              <a:t>They also need to have the correct skills to satisfy the client, remember from last week:</a:t>
            </a:r>
          </a:p>
          <a:p>
            <a:pPr marL="0" indent="0">
              <a:buNone/>
            </a:pPr>
            <a:endParaRPr lang="en-GB" sz="1200" b="1"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Problem Solving</a:t>
            </a:r>
            <a:endParaRPr lang="en-GB" sz="1200" b="0" i="0" u="none" strike="noStrike" baseline="0" dirty="0">
              <a:latin typeface="Calibri" panose="020F0502020204030204" pitchFamily="34" charset="0"/>
            </a:endParaRPr>
          </a:p>
          <a:p>
            <a:r>
              <a:rPr lang="en-GB" sz="1200" dirty="0">
                <a:latin typeface="Calibri" panose="020F0502020204030204" pitchFamily="34" charset="0"/>
              </a:rPr>
              <a:t>Defining problem</a:t>
            </a:r>
            <a:r>
              <a:rPr lang="en-GB" sz="1200" b="0" i="0" u="none" strike="noStrike" baseline="0" dirty="0">
                <a:latin typeface="Calibri" panose="020F0502020204030204" pitchFamily="34" charset="0"/>
              </a:rPr>
              <a:t>/structure</a:t>
            </a:r>
          </a:p>
          <a:p>
            <a:r>
              <a:rPr lang="en-GB" sz="1200" b="0" i="0" u="none" strike="noStrike" baseline="0" dirty="0">
                <a:latin typeface="Calibri" panose="020F0502020204030204" pitchFamily="34" charset="0"/>
              </a:rPr>
              <a:t>Multi-scenario </a:t>
            </a:r>
            <a:r>
              <a:rPr lang="en-GB" sz="1200" dirty="0">
                <a:latin typeface="Calibri" panose="020F0502020204030204" pitchFamily="34" charset="0"/>
              </a:rPr>
              <a:t>processing</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Data analysis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Communication</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Top-down and bottom-up approach</a:t>
            </a:r>
          </a:p>
          <a:p>
            <a:r>
              <a:rPr lang="en-US" sz="1200" b="0" i="0" u="none" strike="noStrike" baseline="0" dirty="0">
                <a:latin typeface="Calibri" panose="020F0502020204030204" pitchFamily="34" charset="0"/>
              </a:rPr>
              <a:t>Adapting style to different audiences and situations</a:t>
            </a:r>
          </a:p>
          <a:p>
            <a:r>
              <a:rPr lang="en-GB" sz="1200" b="0" i="0" u="none" strike="noStrike" baseline="0" dirty="0">
                <a:latin typeface="Calibri" panose="020F0502020204030204" pitchFamily="34" charset="0"/>
              </a:rPr>
              <a:t>Attention to details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Relationship with Colleagues &amp; Clients</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Empathy</a:t>
            </a:r>
          </a:p>
          <a:p>
            <a:r>
              <a:rPr lang="en-GB" sz="1200" dirty="0">
                <a:latin typeface="Calibri" panose="020F0502020204030204" pitchFamily="34" charset="0"/>
              </a:rPr>
              <a:t>Integrity </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Supporting </a:t>
            </a:r>
            <a:r>
              <a:rPr lang="en-GB" sz="1200" dirty="0">
                <a:latin typeface="Calibri" panose="020F0502020204030204" pitchFamily="34" charset="0"/>
              </a:rPr>
              <a:t>individuals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baseline="0" dirty="0">
                <a:latin typeface="Calibri" panose="020F0502020204030204" pitchFamily="34" charset="0"/>
              </a:rPr>
              <a:t>Leadership skills</a:t>
            </a:r>
          </a:p>
          <a:p>
            <a:endParaRPr lang="en-GB" sz="1200" dirty="0">
              <a:latin typeface="Calibri" panose="020F0502020204030204" pitchFamily="34" charset="0"/>
            </a:endParaRP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Result focus</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Priorities definition</a:t>
            </a:r>
          </a:p>
          <a:p>
            <a:r>
              <a:rPr lang="en-GB" sz="1200" b="0" i="0" u="none" strike="noStrike" baseline="0" dirty="0">
                <a:latin typeface="Calibri" panose="020F0502020204030204" pitchFamily="34" charset="0"/>
              </a:rPr>
              <a:t>Time management </a:t>
            </a:r>
          </a:p>
          <a:p>
            <a:r>
              <a:rPr lang="en-GB" sz="1200" dirty="0">
                <a:latin typeface="Calibri" panose="020F0502020204030204" pitchFamily="34" charset="0"/>
              </a:rPr>
              <a:t>Project management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Entrepreneurial mindset</a:t>
            </a:r>
            <a:endParaRPr lang="en-GB" sz="1200" b="0" i="0" u="none" strike="noStrike" baseline="0" dirty="0">
              <a:latin typeface="Calibri" panose="020F0502020204030204" pitchFamily="34" charset="0"/>
            </a:endParaRPr>
          </a:p>
          <a:p>
            <a:r>
              <a:rPr lang="en-US" sz="1200" dirty="0">
                <a:latin typeface="Calibri" panose="020F0502020204030204" pitchFamily="34" charset="0"/>
              </a:rPr>
              <a:t>O</a:t>
            </a:r>
            <a:r>
              <a:rPr lang="en-US" sz="1200" b="0" i="0" u="none" strike="noStrike" baseline="0" dirty="0">
                <a:latin typeface="Calibri" panose="020F0502020204030204" pitchFamily="34" charset="0"/>
              </a:rPr>
              <a:t>ut of the box thinking</a:t>
            </a:r>
          </a:p>
          <a:p>
            <a:r>
              <a:rPr lang="en-GB" sz="1200" b="0" i="0" u="none" strike="noStrike" baseline="0" dirty="0">
                <a:latin typeface="Calibri" panose="020F0502020204030204" pitchFamily="34" charset="0"/>
              </a:rPr>
              <a:t>Next steps definition</a:t>
            </a:r>
          </a:p>
          <a:p>
            <a:r>
              <a:rPr lang="en-GB" sz="1200" b="0" i="0" u="none" strike="noStrike" baseline="0" dirty="0">
                <a:latin typeface="Calibri" panose="020F0502020204030204" pitchFamily="34" charset="0"/>
              </a:rPr>
              <a:t>Customer focused </a:t>
            </a:r>
          </a:p>
          <a:p>
            <a:r>
              <a:rPr lang="en-GB" sz="1200" b="0" i="0" u="none" strike="noStrike" baseline="0" dirty="0">
                <a:latin typeface="Calibri" panose="020F0502020204030204" pitchFamily="34" charset="0"/>
              </a:rPr>
              <a:t>Strategy development</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Autonomy and flexibility</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Accountability and ownership </a:t>
            </a:r>
          </a:p>
          <a:p>
            <a:r>
              <a:rPr lang="en-GB" sz="1200" b="0" i="0" u="none" strike="noStrike" baseline="0" dirty="0">
                <a:latin typeface="Calibri" panose="020F0502020204030204" pitchFamily="34" charset="0"/>
              </a:rPr>
              <a:t>Low guidance required</a:t>
            </a:r>
          </a:p>
          <a:p>
            <a:r>
              <a:rPr lang="en-GB" sz="1200" b="0" i="0" u="none" strike="noStrike" baseline="0" dirty="0">
                <a:latin typeface="Calibri" panose="020F0502020204030204" pitchFamily="34" charset="0"/>
              </a:rPr>
              <a:t>Adaptability to changes</a:t>
            </a:r>
          </a:p>
          <a:p>
            <a:endParaRPr lang="en-GB" sz="1200" b="0" i="0" u="none" strike="noStrike" baseline="0" dirty="0">
              <a:latin typeface="Calibri" panose="020F0502020204030204" pitchFamily="34" charset="0"/>
            </a:endParaRPr>
          </a:p>
          <a:p>
            <a:endParaRPr lang="en-GB" sz="1200" b="0" i="0" u="none" strike="noStrike" baseline="0" dirty="0">
              <a:latin typeface="Calibri" panose="020F0502020204030204" pitchFamily="34" charset="0"/>
            </a:endParaRPr>
          </a:p>
          <a:p>
            <a:endParaRPr lang="en-GB" sz="1200" b="0" i="0" u="none" strike="noStrike" baseline="0" dirty="0">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2800946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11</a:t>
            </a:fld>
            <a:endParaRPr lang="en-GB"/>
          </a:p>
        </p:txBody>
      </p:sp>
    </p:spTree>
    <p:extLst>
      <p:ext uri="{BB962C8B-B14F-4D97-AF65-F5344CB8AC3E}">
        <p14:creationId xmlns:p14="http://schemas.microsoft.com/office/powerpoint/2010/main" val="1496691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more in week 3 regarding planning. Describe the model.</a:t>
            </a:r>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1620818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44444"/>
                </a:solidFill>
                <a:effectLst/>
                <a:latin typeface="Roboto" panose="02000000000000000000" pitchFamily="2" charset="0"/>
              </a:rPr>
              <a:t>Scope creep, </a:t>
            </a:r>
            <a:r>
              <a:rPr lang="en-US" b="0" i="0" dirty="0">
                <a:solidFill>
                  <a:srgbClr val="444444"/>
                </a:solidFill>
                <a:effectLst/>
                <a:latin typeface="Roboto" panose="02000000000000000000" pitchFamily="2" charset="0"/>
              </a:rPr>
              <a:t>also known as requirement creep or feature creep, is an unwanted event when the original project scope expands with additional features and functionality without the corresponding adjustments to time, budget, or other project resources. All projects encounter change, and change is neither good or bad.</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4257293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Defining internal consultancy The absence of prior studies on the organisation of internal management consultancy meant that the research was exploratory in nature. In addition, a broad, inclusive definition of internal consultancy was adopted to include not only those who were clearly designated as such ‘change consultant’, but also other specialist staff who provided advice and facilitation as ‘internal outsiders’ to operational groups, typically on a project basis, and who recognized a core part of their job as involving ‘management consultancy’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1894865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666666"/>
                </a:solidFill>
                <a:effectLst/>
                <a:latin typeface="Nunito Sans" pitchFamily="2" charset="0"/>
              </a:rPr>
              <a:t>Read once students have answered the question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666666"/>
                </a:solidFill>
                <a:effectLst/>
                <a:latin typeface="Nunito Sans" pitchFamily="2" charset="0"/>
              </a:rPr>
              <a:t>Internal advisors have a better understanding of the organisation they advise – they understand the language and culture of the organisation better. </a:t>
            </a:r>
            <a:r>
              <a:rPr lang="en-US" b="1" dirty="0"/>
              <a:t> </a:t>
            </a:r>
            <a:endParaRPr lang="en-GB" b="1" dirty="0"/>
          </a:p>
          <a:p>
            <a:endParaRPr lang="en-US" b="0" i="0" dirty="0">
              <a:solidFill>
                <a:srgbClr val="666666"/>
              </a:solidFill>
              <a:effectLst/>
              <a:latin typeface="Nunito Sans" pitchFamily="2" charset="0"/>
            </a:endParaRPr>
          </a:p>
          <a:p>
            <a:r>
              <a:rPr lang="en-US" b="0" i="0" dirty="0">
                <a:solidFill>
                  <a:srgbClr val="666666"/>
                </a:solidFill>
                <a:effectLst/>
                <a:latin typeface="Nunito Sans" pitchFamily="2" charset="0"/>
              </a:rPr>
              <a:t>The advantage of internal consultants is that they are more often involved with the </a:t>
            </a:r>
            <a:r>
              <a:rPr lang="en-US" b="0" i="0" dirty="0" err="1">
                <a:solidFill>
                  <a:srgbClr val="666666"/>
                </a:solidFill>
                <a:effectLst/>
                <a:latin typeface="Nunito Sans" pitchFamily="2" charset="0"/>
              </a:rPr>
              <a:t>realisation</a:t>
            </a:r>
            <a:r>
              <a:rPr lang="en-US" b="0" i="0" dirty="0">
                <a:solidFill>
                  <a:srgbClr val="666666"/>
                </a:solidFill>
                <a:effectLst/>
                <a:latin typeface="Nunito Sans" pitchFamily="2" charset="0"/>
              </a:rPr>
              <a:t> of their own advises, and can continue to play an important role even after the implementation.</a:t>
            </a:r>
          </a:p>
          <a:p>
            <a:endParaRPr lang="en-US" b="0" i="0" dirty="0">
              <a:solidFill>
                <a:srgbClr val="666666"/>
              </a:solidFill>
              <a:effectLst/>
              <a:latin typeface="Nunito Sans" pitchFamily="2" charset="0"/>
            </a:endParaRPr>
          </a:p>
          <a:p>
            <a:r>
              <a:rPr lang="en-US" b="0" i="0" dirty="0">
                <a:solidFill>
                  <a:srgbClr val="666666"/>
                </a:solidFill>
                <a:effectLst/>
                <a:latin typeface="Nunito Sans" pitchFamily="2" charset="0"/>
              </a:rPr>
              <a:t>Understand policies and procedures of the organisation</a:t>
            </a:r>
          </a:p>
          <a:p>
            <a:pPr lvl="1" algn="l"/>
            <a:endParaRPr lang="en-US" b="0" i="0" dirty="0">
              <a:solidFill>
                <a:srgbClr val="666666"/>
              </a:solidFill>
              <a:effectLst/>
              <a:latin typeface="Nunito Sans" pitchFamily="2" charset="0"/>
            </a:endParaRPr>
          </a:p>
          <a:p>
            <a:pPr lvl="1" algn="l"/>
            <a:r>
              <a:rPr lang="en-GB" dirty="0"/>
              <a:t>Increasing pace of change – influenced by internal and external factors means nothing stays the same</a:t>
            </a:r>
          </a:p>
          <a:p>
            <a:pPr lvl="1"/>
            <a:r>
              <a:rPr lang="en-GB" dirty="0"/>
              <a:t>People – the biggest resistance to change</a:t>
            </a:r>
          </a:p>
          <a:p>
            <a:pPr lvl="1"/>
            <a:endParaRPr lang="en-GB" dirty="0"/>
          </a:p>
          <a:p>
            <a:pPr lvl="1"/>
            <a:r>
              <a:rPr lang="en-US" b="0" i="0" dirty="0">
                <a:solidFill>
                  <a:srgbClr val="666666"/>
                </a:solidFill>
                <a:effectLst/>
                <a:latin typeface="Nunito Sans" pitchFamily="2" charset="0"/>
              </a:rPr>
              <a:t> If these two groups are also included in the statistics, then the internal consulting market would easily surpass the worth of the actual external consulting market.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Consider Task force from Marriott. Senior associates who are capable of performing their role in the Marriott brand. They tend to at management level who can be drafted to a lower performing hotel to maintain standards of the brand. They have even been known to communicate recommendations to senior management of the board at the hotel property. </a:t>
            </a:r>
          </a:p>
          <a:p>
            <a:endParaRPr lang="en-GB" b="1" dirty="0"/>
          </a:p>
          <a:p>
            <a:r>
              <a:rPr lang="en-GB" b="1" dirty="0"/>
              <a:t>Disadvantages:</a:t>
            </a:r>
          </a:p>
          <a:p>
            <a:r>
              <a:rPr lang="en-GB" dirty="0"/>
              <a:t>Scope </a:t>
            </a:r>
            <a:r>
              <a:rPr lang="en-GB" dirty="0" err="1"/>
              <a:t>dillusion</a:t>
            </a:r>
            <a:r>
              <a:rPr lang="en-GB" dirty="0"/>
              <a:t>, they may see the company as fine where change would be requires </a:t>
            </a:r>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17</a:t>
            </a:fld>
            <a:endParaRPr lang="en-GB"/>
          </a:p>
        </p:txBody>
      </p:sp>
    </p:spTree>
    <p:extLst>
      <p:ext uri="{BB962C8B-B14F-4D97-AF65-F5344CB8AC3E}">
        <p14:creationId xmlns:p14="http://schemas.microsoft.com/office/powerpoint/2010/main" val="28490350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666666"/>
                </a:solidFill>
                <a:effectLst/>
                <a:latin typeface="Nunito Sans" pitchFamily="2" charset="0"/>
              </a:rPr>
              <a:t>External consultants can be (in some cases better) used when deeply specialist knowledge is needed for a large-scale project, or when a neutral, independent view is needed on a problem.</a:t>
            </a:r>
          </a:p>
          <a:p>
            <a:endParaRPr lang="en-US" b="0" i="0" dirty="0">
              <a:solidFill>
                <a:srgbClr val="666666"/>
              </a:solidFill>
              <a:effectLst/>
              <a:latin typeface="Nunito Sans" pitchFamily="2" charset="0"/>
            </a:endParaRPr>
          </a:p>
          <a:p>
            <a:endParaRPr lang="en-US" b="0" i="0" dirty="0">
              <a:solidFill>
                <a:srgbClr val="666666"/>
              </a:solidFill>
              <a:effectLst/>
              <a:latin typeface="Nunito Sans" pitchFamily="2" charset="0"/>
            </a:endParaRPr>
          </a:p>
          <a:p>
            <a:endParaRPr lang="en-GB" b="1" dirty="0"/>
          </a:p>
        </p:txBody>
      </p:sp>
      <p:sp>
        <p:nvSpPr>
          <p:cNvPr id="4" name="Slide Number Placeholder 3"/>
          <p:cNvSpPr>
            <a:spLocks noGrp="1"/>
          </p:cNvSpPr>
          <p:nvPr>
            <p:ph type="sldNum" sz="quarter" idx="5"/>
          </p:nvPr>
        </p:nvSpPr>
        <p:spPr/>
        <p:txBody>
          <a:bodyPr/>
          <a:lstStyle/>
          <a:p>
            <a:fld id="{05FFDD11-B3EC-214B-B984-1798BFAD033A}" type="slidenum">
              <a:rPr lang="en-US" smtClean="0"/>
              <a:t>18</a:t>
            </a:fld>
            <a:endParaRPr lang="en-US"/>
          </a:p>
        </p:txBody>
      </p:sp>
    </p:spTree>
    <p:extLst>
      <p:ext uri="{BB962C8B-B14F-4D97-AF65-F5344CB8AC3E}">
        <p14:creationId xmlns:p14="http://schemas.microsoft.com/office/powerpoint/2010/main" val="775381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666666"/>
                </a:solidFill>
                <a:effectLst/>
                <a:latin typeface="Nunito Sans" pitchFamily="2" charset="0"/>
              </a:rPr>
              <a:t>Read once students have answered the question</a:t>
            </a:r>
          </a:p>
          <a:p>
            <a:endParaRPr lang="en-US" b="1" i="0" dirty="0">
              <a:solidFill>
                <a:srgbClr val="666666"/>
              </a:solidFill>
              <a:effectLst/>
              <a:latin typeface="Nunito Sans" pitchFamily="2" charset="0"/>
            </a:endParaRPr>
          </a:p>
          <a:p>
            <a:r>
              <a:rPr lang="en-US" b="1" i="0" dirty="0">
                <a:solidFill>
                  <a:srgbClr val="666666"/>
                </a:solidFill>
                <a:effectLst/>
                <a:latin typeface="Nunito Sans" pitchFamily="2" charset="0"/>
              </a:rPr>
              <a:t>Advantages: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111111"/>
                </a:solidFill>
                <a:effectLst/>
                <a:latin typeface="Roboto" panose="02000000000000000000" pitchFamily="2" charset="0"/>
              </a:rPr>
              <a:t>Enables new ideas, views problems differently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111111"/>
                </a:solidFill>
                <a:effectLst/>
                <a:latin typeface="Roboto" panose="02000000000000000000" pitchFamily="2" charset="0"/>
              </a:rPr>
              <a:t>Increases the chances of investing in new talent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dirty="0">
              <a:solidFill>
                <a:srgbClr val="111111"/>
              </a:solidFill>
              <a:effectLst/>
              <a:latin typeface="Roboto" panose="02000000000000000000" pitchFamily="2" charset="0"/>
            </a:endParaRPr>
          </a:p>
          <a:p>
            <a:endParaRPr lang="en-US" b="1" i="0" dirty="0">
              <a:solidFill>
                <a:srgbClr val="666666"/>
              </a:solidFill>
              <a:effectLst/>
              <a:latin typeface="Nunito Sans" pitchFamily="2" charset="0"/>
            </a:endParaRPr>
          </a:p>
          <a:p>
            <a:r>
              <a:rPr lang="en-US" b="0" i="0" dirty="0">
                <a:solidFill>
                  <a:srgbClr val="666666"/>
                </a:solidFill>
                <a:effectLst/>
                <a:latin typeface="Nunito Sans" pitchFamily="2" charset="0"/>
              </a:rPr>
              <a:t>They possibly hold just as much expertise, but as an employee at an organisation it is conceivably harder for internal consultants to be independent – or to be considered as independent – than for external advisors.</a:t>
            </a:r>
          </a:p>
          <a:p>
            <a:endParaRPr lang="en-US" b="0" i="0" dirty="0">
              <a:solidFill>
                <a:srgbClr val="666666"/>
              </a:solidFill>
              <a:effectLst/>
              <a:latin typeface="Nunito Sans" pitchFamily="2" charset="0"/>
            </a:endParaRPr>
          </a:p>
          <a:p>
            <a:r>
              <a:rPr lang="en-US" b="1" i="0" dirty="0">
                <a:solidFill>
                  <a:srgbClr val="666666"/>
                </a:solidFill>
                <a:effectLst/>
                <a:latin typeface="Nunito Sans" pitchFamily="2" charset="0"/>
              </a:rPr>
              <a:t>Disadvantages: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11111"/>
                </a:solidFill>
                <a:effectLst/>
                <a:latin typeface="Roboto" panose="02000000000000000000" pitchFamily="2" charset="0"/>
              </a:rPr>
              <a:t>Excessive process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11111"/>
                </a:solidFill>
                <a:effectLst/>
                <a:latin typeface="Roboto" panose="02000000000000000000" pitchFamily="2" charset="0"/>
              </a:rPr>
              <a:t>Does not understand the corporate culture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111111"/>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111111"/>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111111"/>
                </a:solidFill>
                <a:effectLst/>
                <a:latin typeface="Roboto" panose="02000000000000000000" pitchFamily="2" charset="0"/>
              </a:rPr>
              <a:t>In your assignment you will be an external consultant</a:t>
            </a: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19</a:t>
            </a:fld>
            <a:endParaRPr lang="en-GB"/>
          </a:p>
        </p:txBody>
      </p:sp>
    </p:spTree>
    <p:extLst>
      <p:ext uri="{BB962C8B-B14F-4D97-AF65-F5344CB8AC3E}">
        <p14:creationId xmlns:p14="http://schemas.microsoft.com/office/powerpoint/2010/main" val="1823753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20</a:t>
            </a:fld>
            <a:endParaRPr lang="en-US"/>
          </a:p>
        </p:txBody>
      </p:sp>
    </p:spTree>
    <p:extLst>
      <p:ext uri="{BB962C8B-B14F-4D97-AF65-F5344CB8AC3E}">
        <p14:creationId xmlns:p14="http://schemas.microsoft.com/office/powerpoint/2010/main" val="2374786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READ FIRST: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This approach will often involve a review of the existing operations to identify what can be kept (because it is already aligned) and what needs to be changed or implemented to bring about the required new way of working. There’s usually a need to adapt operational level practices to enact this high-level change</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22</a:t>
            </a:fld>
            <a:endParaRPr lang="en-US"/>
          </a:p>
        </p:txBody>
      </p:sp>
    </p:spTree>
    <p:extLst>
      <p:ext uri="{BB962C8B-B14F-4D97-AF65-F5344CB8AC3E}">
        <p14:creationId xmlns:p14="http://schemas.microsoft.com/office/powerpoint/2010/main" val="19899626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11111"/>
                </a:solidFill>
                <a:effectLst/>
                <a:latin typeface="SourceSansPro"/>
              </a:rPr>
              <a:t>The 7S Model specifies seven factors that are classified as "hard" and "soft" elements. Hard elements are easily identified and influenced by management, while soft elements are fuzzier, more intangible, and influenced by </a:t>
            </a:r>
            <a:r>
              <a:rPr lang="en-US" b="0" i="0" u="sng" dirty="0">
                <a:solidFill>
                  <a:srgbClr val="2C40D0"/>
                </a:solidFill>
                <a:effectLst/>
                <a:latin typeface="SourceSansPro"/>
                <a:hlinkClick r:id="rId3"/>
              </a:rPr>
              <a:t>corporate culture</a:t>
            </a:r>
            <a:r>
              <a:rPr lang="en-US" b="0" i="0" dirty="0">
                <a:solidFill>
                  <a:srgbClr val="111111"/>
                </a:solidFill>
                <a:effectLst/>
                <a:latin typeface="SourceSansPro"/>
              </a:rPr>
              <a:t>. The hard elements are as follows:</a:t>
            </a:r>
          </a:p>
          <a:p>
            <a:pPr algn="l"/>
            <a:endParaRPr lang="en-US" b="0" i="0" dirty="0">
              <a:solidFill>
                <a:srgbClr val="111111"/>
              </a:solidFill>
              <a:effectLst/>
              <a:latin typeface="SourceSansPro"/>
            </a:endParaRPr>
          </a:p>
          <a:p>
            <a:pPr algn="l"/>
            <a:r>
              <a:rPr lang="en-US" b="0" i="0" dirty="0">
                <a:solidFill>
                  <a:srgbClr val="111111"/>
                </a:solidFill>
                <a:effectLst/>
                <a:latin typeface="SourceSansPro"/>
              </a:rPr>
              <a:t>Hard elements</a:t>
            </a:r>
          </a:p>
          <a:p>
            <a:pPr algn="l">
              <a:buFont typeface="Arial" panose="020B0604020202020204" pitchFamily="34" charset="0"/>
              <a:buChar char="•"/>
            </a:pPr>
            <a:r>
              <a:rPr lang="en-US" b="0" i="0" u="sng" dirty="0">
                <a:solidFill>
                  <a:srgbClr val="2C40D0"/>
                </a:solidFill>
                <a:effectLst/>
                <a:latin typeface="SourceSansPro"/>
                <a:hlinkClick r:id="rId4"/>
              </a:rPr>
              <a:t>Strategy</a:t>
            </a:r>
            <a:endParaRPr lang="en-US" b="0" i="0" dirty="0">
              <a:solidFill>
                <a:srgbClr val="111111"/>
              </a:solidFill>
              <a:effectLst/>
              <a:latin typeface="SourceSansPro"/>
            </a:endParaRPr>
          </a:p>
          <a:p>
            <a:pPr algn="l">
              <a:buFont typeface="Arial" panose="020B0604020202020204" pitchFamily="34" charset="0"/>
              <a:buChar char="•"/>
            </a:pPr>
            <a:r>
              <a:rPr lang="en-US" b="0" i="0" u="sng" dirty="0">
                <a:solidFill>
                  <a:srgbClr val="2C40D0"/>
                </a:solidFill>
                <a:effectLst/>
                <a:latin typeface="SourceSansPro"/>
                <a:hlinkClick r:id="rId5"/>
              </a:rPr>
              <a:t>Structure</a:t>
            </a:r>
            <a:endParaRPr lang="en-US" b="0" i="0" dirty="0">
              <a:solidFill>
                <a:srgbClr val="111111"/>
              </a:solidFill>
              <a:effectLst/>
              <a:latin typeface="SourceSansPro"/>
            </a:endParaRPr>
          </a:p>
          <a:p>
            <a:pPr algn="l">
              <a:buFont typeface="Arial" panose="020B0604020202020204" pitchFamily="34" charset="0"/>
              <a:buChar char="•"/>
            </a:pPr>
            <a:r>
              <a:rPr lang="en-US" b="0" i="0" u="sng" dirty="0">
                <a:solidFill>
                  <a:srgbClr val="2C40D0"/>
                </a:solidFill>
                <a:effectLst/>
                <a:latin typeface="SourceSansPro"/>
                <a:hlinkClick r:id="rId6"/>
              </a:rPr>
              <a:t>Systems</a:t>
            </a:r>
            <a:endParaRPr lang="en-US" b="0" i="0" dirty="0">
              <a:solidFill>
                <a:srgbClr val="111111"/>
              </a:solidFill>
              <a:effectLst/>
              <a:latin typeface="SourceSansPro"/>
            </a:endParaRPr>
          </a:p>
          <a:p>
            <a:pPr algn="l"/>
            <a:r>
              <a:rPr lang="en-US" b="0" i="0" dirty="0">
                <a:solidFill>
                  <a:srgbClr val="111111"/>
                </a:solidFill>
                <a:effectLst/>
                <a:latin typeface="SourceSansPro"/>
              </a:rPr>
              <a:t>The soft elements are as follows:</a:t>
            </a:r>
          </a:p>
          <a:p>
            <a:pPr algn="l">
              <a:buFont typeface="Arial" panose="020B0604020202020204" pitchFamily="34" charset="0"/>
              <a:buChar char="•"/>
            </a:pPr>
            <a:r>
              <a:rPr lang="en-US" b="0" i="0" dirty="0">
                <a:solidFill>
                  <a:srgbClr val="111111"/>
                </a:solidFill>
                <a:effectLst/>
                <a:latin typeface="SourceSansPro"/>
              </a:rPr>
              <a:t>Shared values</a:t>
            </a:r>
          </a:p>
          <a:p>
            <a:pPr algn="l">
              <a:buFont typeface="Arial" panose="020B0604020202020204" pitchFamily="34" charset="0"/>
              <a:buChar char="•"/>
            </a:pPr>
            <a:r>
              <a:rPr lang="en-US" b="0" i="0" dirty="0">
                <a:solidFill>
                  <a:srgbClr val="111111"/>
                </a:solidFill>
                <a:effectLst/>
                <a:latin typeface="SourceSansPro"/>
              </a:rPr>
              <a:t>Skills</a:t>
            </a:r>
          </a:p>
          <a:p>
            <a:pPr algn="l">
              <a:buFont typeface="Arial" panose="020B0604020202020204" pitchFamily="34" charset="0"/>
              <a:buChar char="•"/>
            </a:pPr>
            <a:r>
              <a:rPr lang="en-US" b="0" i="0" dirty="0">
                <a:solidFill>
                  <a:srgbClr val="111111"/>
                </a:solidFill>
                <a:effectLst/>
                <a:latin typeface="SourceSansPro"/>
              </a:rPr>
              <a:t>Style</a:t>
            </a:r>
          </a:p>
          <a:p>
            <a:pPr algn="l">
              <a:buFont typeface="Arial" panose="020B0604020202020204" pitchFamily="34" charset="0"/>
              <a:buChar char="•"/>
            </a:pPr>
            <a:r>
              <a:rPr lang="en-US" b="0" i="0" dirty="0">
                <a:solidFill>
                  <a:srgbClr val="111111"/>
                </a:solidFill>
                <a:effectLst/>
                <a:latin typeface="SourceSansPro"/>
              </a:rPr>
              <a:t>Staff</a:t>
            </a:r>
          </a:p>
          <a:p>
            <a:pPr algn="l"/>
            <a:endParaRPr lang="en-US" b="0" i="0" dirty="0">
              <a:solidFill>
                <a:srgbClr val="111111"/>
              </a:solidFill>
              <a:effectLst/>
              <a:latin typeface="SourceSansPro"/>
            </a:endParaRPr>
          </a:p>
          <a:p>
            <a:pPr algn="l"/>
            <a:r>
              <a:rPr lang="en-US" b="0" i="0" dirty="0">
                <a:solidFill>
                  <a:srgbClr val="111111"/>
                </a:solidFill>
                <a:effectLst/>
                <a:latin typeface="SourceSansPro"/>
              </a:rPr>
              <a:t>The framework is used as a strategic planning tool by organizations to show how seemingly disparate aspects of a company are, in fact, interrelated and reliant upon one another to achieve overall success. </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2146568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PalatinoLTStd-Roman"/>
              </a:rPr>
              <a:t>The organization design framework portrayed in this slide is called the</a:t>
            </a:r>
          </a:p>
          <a:p>
            <a:pPr algn="l"/>
            <a:r>
              <a:rPr lang="en-US" sz="1800" b="0" i="0" u="none" strike="noStrike" baseline="0" dirty="0">
                <a:latin typeface="PalatinoLTStd-Roman"/>
              </a:rPr>
              <a:t>“Star Model™.” In the Star Model™, design policies fall into five categories.</a:t>
            </a:r>
          </a:p>
          <a:p>
            <a:pPr algn="l"/>
            <a:endParaRPr lang="en-US" sz="1800" b="0" i="0" u="none" strike="noStrike" baseline="0" dirty="0">
              <a:latin typeface="PalatinoLTStd-Roman"/>
            </a:endParaRPr>
          </a:p>
          <a:p>
            <a:pPr algn="l"/>
            <a:r>
              <a:rPr lang="en-US" sz="1800" b="0" i="0" u="none" strike="noStrike" baseline="0" dirty="0">
                <a:latin typeface="PalatinoLTStd-Roman"/>
              </a:rPr>
              <a:t>The </a:t>
            </a:r>
            <a:r>
              <a:rPr lang="en-US" sz="1800" b="1" i="0" u="none" strike="noStrike" baseline="0" dirty="0">
                <a:latin typeface="PalatinoLTStd-Roman"/>
              </a:rPr>
              <a:t>first</a:t>
            </a:r>
            <a:r>
              <a:rPr lang="en-US" sz="1800" b="0" i="0" u="none" strike="noStrike" baseline="0" dirty="0">
                <a:latin typeface="PalatinoLTStd-Roman"/>
              </a:rPr>
              <a:t> is </a:t>
            </a:r>
            <a:r>
              <a:rPr lang="en-US" sz="1800" b="0" i="1" u="none" strike="noStrike" baseline="0" dirty="0">
                <a:latin typeface="PalatinoLTStd-Italic"/>
              </a:rPr>
              <a:t>strategy</a:t>
            </a:r>
            <a:r>
              <a:rPr lang="en-US" sz="1800" b="0" i="0" u="none" strike="noStrike" baseline="0" dirty="0">
                <a:latin typeface="PalatinoLTStd-Roman"/>
              </a:rPr>
              <a:t>, which determines direction.</a:t>
            </a:r>
          </a:p>
          <a:p>
            <a:pPr algn="l"/>
            <a:r>
              <a:rPr lang="en-US" sz="1800" b="0" i="0" u="none" strike="noStrike" baseline="0" dirty="0">
                <a:latin typeface="PalatinoLTStd-Roman"/>
              </a:rPr>
              <a:t>The </a:t>
            </a:r>
            <a:r>
              <a:rPr lang="en-US" sz="1800" b="1" i="0" u="none" strike="noStrike" baseline="0" dirty="0">
                <a:latin typeface="PalatinoLTStd-Roman"/>
              </a:rPr>
              <a:t>second</a:t>
            </a:r>
            <a:r>
              <a:rPr lang="en-US" sz="1800" b="0" i="0" u="none" strike="noStrike" baseline="0" dirty="0">
                <a:latin typeface="PalatinoLTStd-Roman"/>
              </a:rPr>
              <a:t> is </a:t>
            </a:r>
            <a:r>
              <a:rPr lang="en-US" sz="1800" b="0" i="1" u="none" strike="noStrike" baseline="0" dirty="0">
                <a:latin typeface="PalatinoLTStd-Italic"/>
              </a:rPr>
              <a:t>structure, </a:t>
            </a:r>
            <a:r>
              <a:rPr lang="en-US" sz="1800" b="0" i="0" u="none" strike="noStrike" baseline="0" dirty="0">
                <a:latin typeface="PalatinoLTStd-Roman"/>
              </a:rPr>
              <a:t>which determines the location of decision-making power. </a:t>
            </a:r>
          </a:p>
          <a:p>
            <a:pPr algn="l"/>
            <a:r>
              <a:rPr lang="en-US" sz="1800" b="0" i="0" u="none" strike="noStrike" baseline="0" dirty="0">
                <a:latin typeface="PalatinoLTStd-Roman"/>
              </a:rPr>
              <a:t>The </a:t>
            </a:r>
            <a:r>
              <a:rPr lang="en-US" sz="1800" b="1" i="0" u="none" strike="noStrike" baseline="0" dirty="0">
                <a:latin typeface="PalatinoLTStd-Roman"/>
              </a:rPr>
              <a:t>third</a:t>
            </a:r>
            <a:r>
              <a:rPr lang="en-US" sz="1800" b="0" i="0" u="none" strike="noStrike" baseline="0" dirty="0">
                <a:latin typeface="PalatinoLTStd-Roman"/>
              </a:rPr>
              <a:t> is </a:t>
            </a:r>
            <a:r>
              <a:rPr lang="en-US" sz="1800" b="0" i="1" u="none" strike="noStrike" baseline="0" dirty="0" err="1">
                <a:latin typeface="PalatinoLTStd-Italic"/>
              </a:rPr>
              <a:t>processes,</a:t>
            </a:r>
            <a:r>
              <a:rPr lang="en-US" sz="1800" b="0" i="0" u="none" strike="noStrike" baseline="0" dirty="0" err="1">
                <a:latin typeface="PalatinoLTStd-Roman"/>
              </a:rPr>
              <a:t>which</a:t>
            </a:r>
            <a:r>
              <a:rPr lang="en-US" sz="1800" b="0" i="0" u="none" strike="noStrike" baseline="0" dirty="0">
                <a:latin typeface="PalatinoLTStd-Roman"/>
              </a:rPr>
              <a:t> have to do with the flow of information; they are the means of responding to information technologies. </a:t>
            </a:r>
          </a:p>
          <a:p>
            <a:pPr algn="l"/>
            <a:r>
              <a:rPr lang="en-US" sz="1800" b="0" i="0" u="none" strike="noStrike" baseline="0" dirty="0">
                <a:latin typeface="PalatinoLTStd-Roman"/>
              </a:rPr>
              <a:t>The </a:t>
            </a:r>
            <a:r>
              <a:rPr lang="en-US" sz="1800" b="1" i="0" u="none" strike="noStrike" baseline="0" dirty="0">
                <a:latin typeface="PalatinoLTStd-Roman"/>
              </a:rPr>
              <a:t>fourth</a:t>
            </a:r>
            <a:r>
              <a:rPr lang="en-US" sz="1800" b="0" i="0" u="none" strike="noStrike" baseline="0" dirty="0">
                <a:latin typeface="PalatinoLTStd-Roman"/>
              </a:rPr>
              <a:t> is </a:t>
            </a:r>
            <a:r>
              <a:rPr lang="en-US" sz="1800" b="0" i="1" u="none" strike="noStrike" baseline="0" dirty="0">
                <a:latin typeface="PalatinoLTStd-Italic"/>
              </a:rPr>
              <a:t>rewards </a:t>
            </a:r>
            <a:r>
              <a:rPr lang="en-US" sz="1800" b="0" i="0" u="none" strike="noStrike" baseline="0" dirty="0">
                <a:latin typeface="PalatinoLTStd-Roman"/>
              </a:rPr>
              <a:t>and reward systems, which influence the motivation of people to perform and address organizational goals. </a:t>
            </a:r>
          </a:p>
          <a:p>
            <a:pPr algn="l"/>
            <a:r>
              <a:rPr lang="en-US" sz="1800" b="0" i="0" u="none" strike="noStrike" baseline="0" dirty="0">
                <a:latin typeface="PalatinoLTStd-Roman"/>
              </a:rPr>
              <a:t>The </a:t>
            </a:r>
            <a:r>
              <a:rPr lang="en-US" sz="1800" b="1" i="0" u="none" strike="noStrike" baseline="0" dirty="0">
                <a:latin typeface="PalatinoLTStd-Roman"/>
              </a:rPr>
              <a:t>fifth</a:t>
            </a:r>
            <a:r>
              <a:rPr lang="en-US" sz="1800" b="0" i="0" u="none" strike="noStrike" baseline="0" dirty="0">
                <a:latin typeface="PalatinoLTStd-Roman"/>
              </a:rPr>
              <a:t> category of the model is made up of </a:t>
            </a:r>
            <a:r>
              <a:rPr lang="en-US" sz="1800" b="0" i="0" u="none" strike="noStrike" baseline="0" dirty="0" err="1">
                <a:latin typeface="PalatinoLTStd-Roman"/>
              </a:rPr>
              <a:t>policiesrelating</a:t>
            </a:r>
            <a:r>
              <a:rPr lang="en-US" sz="1800" b="0" i="0" u="none" strike="noStrike" baseline="0" dirty="0">
                <a:latin typeface="PalatinoLTStd-Roman"/>
              </a:rPr>
              <a:t> to </a:t>
            </a:r>
            <a:r>
              <a:rPr lang="en-US" sz="1800" b="0" i="1" u="none" strike="noStrike" baseline="0" dirty="0">
                <a:latin typeface="PalatinoLTStd-Italic"/>
              </a:rPr>
              <a:t>people </a:t>
            </a:r>
            <a:r>
              <a:rPr lang="en-US" sz="1800" b="0" i="0" u="none" strike="noStrike" baseline="0" dirty="0">
                <a:latin typeface="PalatinoLTStd-Roman"/>
              </a:rPr>
              <a:t>(human resource policies), which influence and frequently define the employees’ mind-sets and skills.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25</a:t>
            </a:fld>
            <a:endParaRPr lang="en-US"/>
          </a:p>
        </p:txBody>
      </p:sp>
    </p:spTree>
    <p:extLst>
      <p:ext uri="{BB962C8B-B14F-4D97-AF65-F5344CB8AC3E}">
        <p14:creationId xmlns:p14="http://schemas.microsoft.com/office/powerpoint/2010/main" val="4092167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PalatinoLTStd-Roman"/>
              </a:rPr>
              <a:t>As the layout of the Star Model™ illustrates, structure is only one face of an organization’s design. This is important. Most design efforts invest far too much time drawing the organization chart and far too little on processes and rewards. Structure is usually overemphasized because it affects status and power, and a change to it is most likely to be reported in the business press and announced throughout the company. </a:t>
            </a:r>
          </a:p>
          <a:p>
            <a:pPr algn="l"/>
            <a:r>
              <a:rPr lang="en-US" sz="1800" b="0" i="0" u="none" strike="noStrike" baseline="0" dirty="0">
                <a:latin typeface="PalatinoLTStd-Roman"/>
              </a:rPr>
              <a:t>However, in a fast-changing business environment, and in matrix organizations, structure is becoming less important, while processes, rewards, and people are becoming more </a:t>
            </a:r>
            <a:r>
              <a:rPr lang="en-GB" sz="1800" b="0" i="0" u="none" strike="noStrike" baseline="0" dirty="0">
                <a:latin typeface="PalatinoLTStd-Roman"/>
              </a:rPr>
              <a:t>important.</a:t>
            </a:r>
          </a:p>
          <a:p>
            <a:pPr algn="l"/>
            <a:endParaRPr lang="en-GB" sz="1800" b="0" i="0" u="none" strike="noStrike" baseline="0" dirty="0">
              <a:latin typeface="PalatinoLTStd-Roman"/>
            </a:endParaRPr>
          </a:p>
          <a:p>
            <a:pPr algn="l"/>
            <a:r>
              <a:rPr lang="en-US" sz="1800" b="0" i="0" u="none" strike="noStrike" baseline="0" dirty="0">
                <a:latin typeface="PalatinoLTStd-Roman"/>
              </a:rPr>
              <a:t>To minimize the negatives of the central unit, the management of the company can design the appropriate processes, rewards and staffing policies.</a:t>
            </a:r>
          </a:p>
          <a:p>
            <a:pPr algn="l"/>
            <a:r>
              <a:rPr lang="en-US" sz="1800" b="0" i="0" u="none" strike="noStrike" baseline="0" dirty="0">
                <a:latin typeface="PalatinoLTStd-Roman"/>
              </a:rPr>
              <a:t>For example in the planning process, the central unit can present its plan to service the rest of the organization. </a:t>
            </a:r>
          </a:p>
          <a:p>
            <a:pPr algn="l"/>
            <a:r>
              <a:rPr lang="en-US" sz="1800" b="0" i="0" u="none" strike="noStrike" baseline="0" dirty="0">
                <a:latin typeface="PalatinoLTStd-Roman"/>
              </a:rPr>
              <a:t>The leadership team can debate the plan and arrive at an approved level of service. </a:t>
            </a:r>
          </a:p>
          <a:p>
            <a:pPr algn="l"/>
            <a:r>
              <a:rPr lang="en-US" sz="1800" b="0" i="0" u="none" strike="noStrike" baseline="0" dirty="0">
                <a:latin typeface="PalatinoLTStd-Roman"/>
              </a:rPr>
              <a:t>The plan can be prepared by people from the central unit and a horizontal team of people from throughout the company. Along with its goals of reducing duplications and achieving scale, the central unit will also be expected to meet the planned service levels</a:t>
            </a:r>
          </a:p>
          <a:p>
            <a:pPr algn="l"/>
            <a:r>
              <a:rPr lang="en-US" sz="1800" b="0" i="0" u="none" strike="noStrike" baseline="0" dirty="0">
                <a:latin typeface="PalatinoLTStd-Roman"/>
              </a:rPr>
              <a:t>that were agreed. </a:t>
            </a:r>
          </a:p>
          <a:p>
            <a:pPr algn="l"/>
            <a:r>
              <a:rPr lang="en-US" sz="1800" b="0" i="0" u="none" strike="noStrike" baseline="0" dirty="0">
                <a:latin typeface="PalatinoLTStd-Roman"/>
              </a:rPr>
              <a:t>The central unit's performance will be measured and rewarded on the basis of meeting planned goals. </a:t>
            </a:r>
          </a:p>
          <a:p>
            <a:pPr algn="l"/>
            <a:r>
              <a:rPr lang="en-US" sz="1800" b="0" i="0" u="none" strike="noStrike" baseline="0" dirty="0">
                <a:latin typeface="PalatinoLTStd-Roman"/>
              </a:rPr>
              <a:t>Finally, to keep the central unit connected to the work, it can be staffed by a mix of permanent professionals and rotating managers from the rest of organization on one or two year assignments. This complete design increases the chances that the central unit will achieve its positives while minimizing the usual negatives.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26</a:t>
            </a:fld>
            <a:endParaRPr lang="en-US"/>
          </a:p>
        </p:txBody>
      </p:sp>
    </p:spTree>
    <p:extLst>
      <p:ext uri="{BB962C8B-B14F-4D97-AF65-F5344CB8AC3E}">
        <p14:creationId xmlns:p14="http://schemas.microsoft.com/office/powerpoint/2010/main" val="2733638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Breakout Room Exercise. 20 minutes and present findings to the class using </a:t>
            </a:r>
            <a:r>
              <a:rPr lang="en-GB" dirty="0" err="1"/>
              <a:t>Powerpoint</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27</a:t>
            </a:fld>
            <a:endParaRPr lang="en-US"/>
          </a:p>
        </p:txBody>
      </p:sp>
    </p:spTree>
    <p:extLst>
      <p:ext uri="{BB962C8B-B14F-4D97-AF65-F5344CB8AC3E}">
        <p14:creationId xmlns:p14="http://schemas.microsoft.com/office/powerpoint/2010/main" val="2005858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areas to review for organisational design change. Another framework you can use </a:t>
            </a:r>
          </a:p>
        </p:txBody>
      </p:sp>
      <p:sp>
        <p:nvSpPr>
          <p:cNvPr id="4" name="Slide Number Placeholder 3"/>
          <p:cNvSpPr>
            <a:spLocks noGrp="1"/>
          </p:cNvSpPr>
          <p:nvPr>
            <p:ph type="sldNum" sz="quarter" idx="5"/>
          </p:nvPr>
        </p:nvSpPr>
        <p:spPr/>
        <p:txBody>
          <a:bodyPr/>
          <a:lstStyle/>
          <a:p>
            <a:fld id="{15829D03-4EFF-4A4A-B663-173065EF01C9}" type="slidenum">
              <a:rPr lang="en-GB" smtClean="0"/>
              <a:t>28</a:t>
            </a:fld>
            <a:endParaRPr lang="en-GB"/>
          </a:p>
        </p:txBody>
      </p:sp>
    </p:spTree>
    <p:extLst>
      <p:ext uri="{BB962C8B-B14F-4D97-AF65-F5344CB8AC3E}">
        <p14:creationId xmlns:p14="http://schemas.microsoft.com/office/powerpoint/2010/main" val="4119573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31</a:t>
            </a:fld>
            <a:endParaRPr lang="en-US"/>
          </a:p>
        </p:txBody>
      </p:sp>
    </p:spTree>
    <p:extLst>
      <p:ext uri="{BB962C8B-B14F-4D97-AF65-F5344CB8AC3E}">
        <p14:creationId xmlns:p14="http://schemas.microsoft.com/office/powerpoint/2010/main" val="2374786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Download and read the module handbook from Moodle now and read it.</a:t>
            </a:r>
          </a:p>
          <a:p>
            <a:endParaRPr lang="en-US" dirty="0"/>
          </a:p>
          <a:p>
            <a:r>
              <a:rPr lang="en-US" dirty="0"/>
              <a:t>Gentle reminder about the assignment</a:t>
            </a:r>
          </a:p>
          <a:p>
            <a:endParaRPr lang="en-US"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33</a:t>
            </a:fld>
            <a:endParaRPr lang="en-US"/>
          </a:p>
        </p:txBody>
      </p:sp>
    </p:spTree>
    <p:extLst>
      <p:ext uri="{BB962C8B-B14F-4D97-AF65-F5344CB8AC3E}">
        <p14:creationId xmlns:p14="http://schemas.microsoft.com/office/powerpoint/2010/main" val="5942270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a:p>
            <a:pPr marL="285750" indent="-285750">
              <a:buFont typeface="Arial" panose="020B0604020202020204" pitchFamily="34" charset="0"/>
              <a:buChar char="•"/>
            </a:pPr>
            <a:r>
              <a:rPr lang="en-GB" sz="1200" dirty="0"/>
              <a:t>What is it that Consultants do, and there needs for client?</a:t>
            </a:r>
          </a:p>
          <a:p>
            <a:endParaRPr lang="en-GB" sz="1200" dirty="0"/>
          </a:p>
          <a:p>
            <a:pPr marL="285750" indent="-285750">
              <a:buFont typeface="Arial" panose="020B0604020202020204" pitchFamily="34" charset="0"/>
              <a:buChar char="•"/>
            </a:pPr>
            <a:r>
              <a:rPr lang="en-US" sz="1200" kern="1200" dirty="0">
                <a:solidFill>
                  <a:schemeClr val="tx1"/>
                </a:solidFill>
                <a:ea typeface="+mj-ea"/>
                <a:cs typeface="+mj-cs"/>
              </a:rPr>
              <a:t>Why consulting projects fails?</a:t>
            </a:r>
            <a:r>
              <a:rPr lang="en-GB" sz="1200" dirty="0"/>
              <a:t> </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US" sz="1200" dirty="0"/>
              <a:t>What are the roles of internal and external consultant within an organisation?</a:t>
            </a:r>
          </a:p>
          <a:p>
            <a:endParaRPr lang="en-US" sz="1200" dirty="0"/>
          </a:p>
          <a:p>
            <a:pPr marL="285750" indent="-285750">
              <a:buFont typeface="Arial" panose="020B0604020202020204" pitchFamily="34" charset="0"/>
              <a:buChar char="•"/>
            </a:pPr>
            <a:r>
              <a:rPr lang="en-US" dirty="0"/>
              <a:t>Organisational Design review#</a:t>
            </a:r>
          </a:p>
          <a:p>
            <a:pPr marL="285750" indent="-285750">
              <a:buFont typeface="Arial" panose="020B0604020202020204" pitchFamily="34" charset="0"/>
              <a:buChar cha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Next we will Discuss chosen hotel or department</a:t>
            </a:r>
          </a:p>
          <a:p>
            <a:pPr marL="285750" indent="-285750">
              <a:buFont typeface="Arial" panose="020B0604020202020204" pitchFamily="34" charset="0"/>
              <a:buChar char="•"/>
            </a:pPr>
            <a:endParaRPr lang="en-US" sz="1200"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34</a:t>
            </a:fld>
            <a:endParaRPr lang="en-US"/>
          </a:p>
        </p:txBody>
      </p:sp>
    </p:spTree>
    <p:extLst>
      <p:ext uri="{BB962C8B-B14F-4D97-AF65-F5344CB8AC3E}">
        <p14:creationId xmlns:p14="http://schemas.microsoft.com/office/powerpoint/2010/main" val="2940515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1971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4/28/2023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092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4/28/2023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4/28/2023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9.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9.png"/></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6.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image" Target="../media/image13.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1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14.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1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5" Type="http://schemas.openxmlformats.org/officeDocument/2006/relationships/slideLayout" Target="../slideLayouts/slideLayout59.xml"/><Relationship Id="rId4" Type="http://schemas.openxmlformats.org/officeDocument/2006/relationships/slideLayout" Target="../slideLayouts/slideLayout58.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 id="214748375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5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uwtsd.ac.uk/bursaries/undergraduate/" TargetMode="External"/><Relationship Id="rId2" Type="http://schemas.openxmlformats.org/officeDocument/2006/relationships/hyperlink" Target="https://eur01.safelinks.protection.outlook.com/?url=https%3A%2F%2Fforms.office.com%2Fr%2Fgm1AAY3tjY&amp;data=05%7C01%7Cd.lewis%40uwtsd.ac.uk%7C5d7a9bddf8434fcd0fce08da7306ba41%7C4e0f11f9046e45059cb8db2152311e21%7C0%7C0%7C637948769968773792%7CUnknown%7CTWFpbGZsb3d8eyJWIjoiMC4wLjAwMDAiLCJQIjoiV2luMzIiLCJBTiI6Ik1haWwiLCJXVCI6Mn0%3D%7C3000%7C%7C%7C&amp;sdata=CaPHsnIPKGbii1X48FlZICF1Q719w88%2Be51eH%2BTp6rU%3D&amp;reserved=0"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1.png"/><Relationship Id="rId7" Type="http://schemas.openxmlformats.org/officeDocument/2006/relationships/diagramColors" Target="../diagrams/colors1.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3.jpeg"/><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5.png"/><Relationship Id="rId4"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vestopedia.com/terms/s/strategic-management.asp" TargetMode="Externa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39.png"/><Relationship Id="rId5" Type="http://schemas.openxmlformats.org/officeDocument/2006/relationships/hyperlink" Target="https://www.investopedia.com/terms/c/corporategovernance.asp" TargetMode="External"/><Relationship Id="rId4" Type="http://schemas.openxmlformats.org/officeDocument/2006/relationships/hyperlink" Target="https://www.investopedia.com/articles/basics/03/022803.asp"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19.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2.xml"/><Relationship Id="rId1" Type="http://schemas.openxmlformats.org/officeDocument/2006/relationships/video" Target="https://www.youtube.com/embed/41v3PENTEXw?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2.xml"/><Relationship Id="rId1" Type="http://schemas.openxmlformats.org/officeDocument/2006/relationships/video" Target="https://www.youtube.com/embed/5hENFA3CJUY?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5.png"/><Relationship Id="rId4" Type="http://schemas.openxmlformats.org/officeDocument/2006/relationships/notesSlide" Target="../notesSlides/notesSlide21.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23.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VJjTOuUkK-k" TargetMode="External"/><Relationship Id="rId2" Type="http://schemas.openxmlformats.org/officeDocument/2006/relationships/image" Target="../media/image46.jpe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384285" y="1516008"/>
            <a:ext cx="3880287" cy="3607785"/>
          </a:xfrm>
        </p:spPr>
        <p:txBody>
          <a:bodyPr/>
          <a:lstStyle/>
          <a:p>
            <a:r>
              <a:rPr lang="en-GB" i="1">
                <a:solidFill>
                  <a:schemeClr val="bg1"/>
                </a:solidFill>
              </a:rPr>
              <a:t>BA International </a:t>
            </a:r>
            <a:r>
              <a:rPr lang="en-GB" i="1" dirty="0">
                <a:solidFill>
                  <a:schemeClr val="bg1"/>
                </a:solidFill>
              </a:rPr>
              <a:t>Hotel Management</a:t>
            </a:r>
            <a:br>
              <a:rPr lang="en-GB" i="1" dirty="0">
                <a:solidFill>
                  <a:schemeClr val="bg1"/>
                </a:solidFill>
              </a:rPr>
            </a:br>
            <a:br>
              <a:rPr lang="en-GB" i="1" dirty="0">
                <a:solidFill>
                  <a:schemeClr val="bg1"/>
                </a:solidFill>
              </a:rPr>
            </a:br>
            <a:r>
              <a:rPr lang="en-GB" b="1" i="1" dirty="0">
                <a:solidFill>
                  <a:schemeClr val="bg1"/>
                </a:solidFill>
              </a:rPr>
              <a:t>Organisational Consultancy</a:t>
            </a:r>
            <a:br>
              <a:rPr lang="en-GB" i="1" dirty="0">
                <a:solidFill>
                  <a:schemeClr val="bg1"/>
                </a:solidFill>
              </a:rPr>
            </a:br>
            <a:br>
              <a:rPr lang="en-GB" i="1" dirty="0">
                <a:solidFill>
                  <a:schemeClr val="bg1"/>
                </a:solidFill>
              </a:rPr>
            </a:br>
            <a:br>
              <a:rPr lang="en-GB" i="1" dirty="0">
                <a:solidFill>
                  <a:schemeClr val="bg1"/>
                </a:solidFill>
              </a:rPr>
            </a:br>
            <a:r>
              <a:rPr lang="en-GB" i="1" dirty="0">
                <a:solidFill>
                  <a:schemeClr val="bg1"/>
                </a:solidFill>
              </a:rPr>
              <a:t>BMIH6005</a:t>
            </a:r>
            <a:br>
              <a:rPr lang="en-GB" i="1" dirty="0">
                <a:solidFill>
                  <a:schemeClr val="bg1"/>
                </a:solidFill>
              </a:rPr>
            </a:br>
            <a:br>
              <a:rPr lang="en-GB" i="1" dirty="0">
                <a:solidFill>
                  <a:schemeClr val="bg1"/>
                </a:solidFill>
              </a:rPr>
            </a:br>
            <a:r>
              <a:rPr lang="en-GB" i="1" dirty="0">
                <a:solidFill>
                  <a:schemeClr val="bg1"/>
                </a:solidFill>
              </a:rPr>
              <a:t>Week Two</a:t>
            </a:r>
            <a:endParaRPr lang="en-GB"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384285" y="1296890"/>
            <a:ext cx="8058149" cy="3607785"/>
          </a:xfrm>
          <a:prstGeom prst="rect">
            <a:avLst/>
          </a:prstGeom>
        </p:spPr>
        <p:txBody>
          <a:bodyPr/>
          <a:lstStyle/>
          <a:p>
            <a:br>
              <a:rPr lang="en-GB" sz="1125" dirty="0"/>
            </a:br>
            <a:br>
              <a:rPr lang="en-GB" sz="1125" dirty="0"/>
            </a:br>
            <a:br>
              <a:rPr lang="en-GB" sz="1100" dirty="0"/>
            </a:br>
            <a:r>
              <a:rPr lang="en-GB" sz="1400" dirty="0"/>
              <a:t>As there are quite a few of us here, please ensure that your microphone is </a:t>
            </a:r>
            <a:r>
              <a:rPr lang="en-GB" sz="1400" u="sng" dirty="0"/>
              <a:t>muted</a:t>
            </a:r>
            <a:r>
              <a:rPr lang="en-GB" sz="1400" dirty="0"/>
              <a:t> during all teaching until you are asked a question or there is a group discussion to prevent background noise.</a:t>
            </a:r>
            <a:br>
              <a:rPr lang="en-GB" sz="1400" dirty="0"/>
            </a:br>
            <a:br>
              <a:rPr lang="en-GB" sz="1400" dirty="0"/>
            </a:br>
            <a:br>
              <a:rPr lang="en-GB" sz="1400" dirty="0"/>
            </a:br>
            <a:r>
              <a:rPr lang="en-GB" sz="1600" dirty="0"/>
              <a:t>You should attend every class and have a private space to work so that you can concentrate fully on the lesson. </a:t>
            </a:r>
            <a:br>
              <a:rPr lang="en-GB" sz="1600" dirty="0"/>
            </a:br>
            <a:br>
              <a:rPr lang="en-GB" sz="1600" dirty="0"/>
            </a:br>
            <a:r>
              <a:rPr lang="en-GB" sz="1600" dirty="0">
                <a:solidFill>
                  <a:srgbClr val="FF0000"/>
                </a:solidFill>
                <a:highlight>
                  <a:srgbClr val="FFFF00"/>
                </a:highlight>
              </a:rPr>
              <a:t>You should not be at work, shopping, driving or caring for children.</a:t>
            </a:r>
            <a:r>
              <a:rPr lang="en-GB" sz="1600" dirty="0">
                <a:solidFill>
                  <a:srgbClr val="FF0000"/>
                </a:solidFill>
              </a:rPr>
              <a:t> </a:t>
            </a:r>
            <a:br>
              <a:rPr lang="en-GB" sz="1400" dirty="0"/>
            </a:br>
            <a:br>
              <a:rPr lang="en-GB" sz="1400" dirty="0"/>
            </a:br>
            <a:r>
              <a:rPr lang="en-GB" sz="1400" dirty="0">
                <a:solidFill>
                  <a:srgbClr val="FF0000"/>
                </a:solidFill>
                <a:highlight>
                  <a:srgbClr val="FFFF00"/>
                </a:highlight>
              </a:rPr>
              <a:t>Your camera must be always on during lectures please. </a:t>
            </a:r>
            <a:r>
              <a:rPr lang="en-GB" sz="1400" dirty="0">
                <a:solidFill>
                  <a:srgbClr val="FF0000"/>
                </a:solidFill>
              </a:rPr>
              <a:t> </a:t>
            </a:r>
            <a:r>
              <a:rPr lang="en-GB" sz="1400" dirty="0"/>
              <a:t>-Use the Teams university background to protect your privacy.</a:t>
            </a:r>
            <a:br>
              <a:rPr lang="en-GB" sz="1400" dirty="0">
                <a:solidFill>
                  <a:srgbClr val="FF0000"/>
                </a:solidFill>
                <a:highlight>
                  <a:srgbClr val="FFFF00"/>
                </a:highlight>
              </a:rPr>
            </a:br>
            <a:br>
              <a:rPr lang="en-GB" sz="1400" dirty="0">
                <a:solidFill>
                  <a:srgbClr val="FF0000"/>
                </a:solidFill>
                <a:highlight>
                  <a:srgbClr val="FFFF00"/>
                </a:highlight>
              </a:rPr>
            </a:br>
            <a:r>
              <a:rPr lang="en-GB" sz="1400" dirty="0">
                <a:solidFill>
                  <a:srgbClr val="FF0000"/>
                </a:solidFill>
                <a:highlight>
                  <a:srgbClr val="FFFF00"/>
                </a:highlight>
              </a:rPr>
              <a:t>YOU must join via a laptop or PC/MAC </a:t>
            </a:r>
            <a:r>
              <a:rPr lang="en-GB" sz="1600" dirty="0"/>
              <a:t>–No attendance permitted on phones or tablets</a:t>
            </a:r>
            <a:br>
              <a:rPr lang="en-GB" sz="1400" dirty="0">
                <a:solidFill>
                  <a:srgbClr val="FF0000"/>
                </a:solidFill>
                <a:highlight>
                  <a:srgbClr val="FFFF00"/>
                </a:highlight>
              </a:rPr>
            </a:br>
            <a:br>
              <a:rPr lang="en-GB" sz="1400" dirty="0">
                <a:solidFill>
                  <a:srgbClr val="FF0000"/>
                </a:solidFill>
                <a:highlight>
                  <a:srgbClr val="FFFF00"/>
                </a:highlight>
              </a:rPr>
            </a:br>
            <a:r>
              <a:rPr lang="en-GB" sz="1400" dirty="0">
                <a:solidFill>
                  <a:srgbClr val="FF0000"/>
                </a:solidFill>
                <a:highlight>
                  <a:srgbClr val="FFFF00"/>
                </a:highlight>
              </a:rPr>
              <a:t>You will be removed from the session and logged as absent if you fail to adhere to these criteria.</a:t>
            </a:r>
            <a:br>
              <a:rPr lang="en-GB" sz="1400" dirty="0">
                <a:solidFill>
                  <a:srgbClr val="FF0000"/>
                </a:solidFill>
                <a:highlight>
                  <a:srgbClr val="FFFF00"/>
                </a:highlight>
              </a:rPr>
            </a:br>
            <a:br>
              <a:rPr lang="en-GB" sz="1400" dirty="0"/>
            </a:br>
            <a:br>
              <a:rPr lang="en-GB" sz="1200" u="sng" dirty="0"/>
            </a:br>
            <a:r>
              <a:rPr lang="en-GB" sz="1400" dirty="0"/>
              <a:t>This and all sessions will be recorded so that you can watch it again</a:t>
            </a:r>
            <a:br>
              <a:rPr lang="en-GB" sz="1600" dirty="0"/>
            </a:br>
            <a:endParaRPr lang="en-GB" sz="1125" dirty="0"/>
          </a:p>
        </p:txBody>
      </p:sp>
      <p:sp>
        <p:nvSpPr>
          <p:cNvPr id="6" name="TextBox 5">
            <a:extLst>
              <a:ext uri="{FF2B5EF4-FFF2-40B4-BE49-F238E27FC236}">
                <a16:creationId xmlns:a16="http://schemas.microsoft.com/office/drawing/2014/main" id="{12276771-168B-ED18-63F8-A8DFBC833043}"/>
              </a:ext>
            </a:extLst>
          </p:cNvPr>
          <p:cNvSpPr txBox="1"/>
          <p:nvPr/>
        </p:nvSpPr>
        <p:spPr>
          <a:xfrm>
            <a:off x="3107364" y="1023490"/>
            <a:ext cx="3133909" cy="461665"/>
          </a:xfrm>
          <a:prstGeom prst="rect">
            <a:avLst/>
          </a:prstGeom>
          <a:noFill/>
        </p:spPr>
        <p:txBody>
          <a:bodyPr wrap="square">
            <a:spAutoFit/>
          </a:bodyPr>
          <a:lstStyle/>
          <a:p>
            <a:r>
              <a:rPr lang="en-GB" sz="2400" dirty="0">
                <a:solidFill>
                  <a:prstClr val="white"/>
                </a:solidFill>
                <a:latin typeface="Arial" panose="020B0604020202020204" pitchFamily="34" charset="0"/>
                <a:ea typeface="+mj-ea"/>
                <a:cs typeface="Arial" panose="020B0604020202020204" pitchFamily="34" charset="0"/>
              </a:rPr>
              <a:t>Before we start</a:t>
            </a:r>
            <a:endParaRPr lang="en-GB" sz="2400" dirty="0"/>
          </a:p>
        </p:txBody>
      </p:sp>
    </p:spTree>
    <p:extLst>
      <p:ext uri="{BB962C8B-B14F-4D97-AF65-F5344CB8AC3E}">
        <p14:creationId xmlns:p14="http://schemas.microsoft.com/office/powerpoint/2010/main" val="1724581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prstGeom prst="rect">
            <a:avLst/>
          </a:prstGeom>
        </p:spPr>
        <p:txBody>
          <a:bodyPr/>
          <a:lstStyle/>
          <a:p>
            <a:r>
              <a:rPr lang="en-GB" sz="2400" b="1" dirty="0">
                <a:solidFill>
                  <a:schemeClr val="bg1"/>
                </a:solidFill>
              </a:rPr>
              <a:t>Why is this important?</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4294967295"/>
          </p:nvPr>
        </p:nvSpPr>
        <p:spPr>
          <a:xfrm>
            <a:off x="336550" y="2101850"/>
            <a:ext cx="8807450" cy="2654300"/>
          </a:xfrm>
          <a:prstGeom prst="rect">
            <a:avLst/>
          </a:prstGeom>
        </p:spPr>
        <p:txBody>
          <a:bodyPr/>
          <a:lstStyle/>
          <a:p>
            <a:pPr marL="0" indent="0">
              <a:buNone/>
            </a:pPr>
            <a:r>
              <a:rPr lang="en-GB" sz="1350" dirty="0">
                <a:solidFill>
                  <a:schemeClr val="bg1"/>
                </a:solidFill>
              </a:rPr>
              <a:t>-</a:t>
            </a:r>
            <a:r>
              <a:rPr lang="en-GB" sz="1600" dirty="0">
                <a:solidFill>
                  <a:schemeClr val="bg1"/>
                </a:solidFill>
              </a:rPr>
              <a:t>This is a Full Time University course and as such the University definitions of engagement and decorum apply as they would in a physical classroom.</a:t>
            </a:r>
          </a:p>
          <a:p>
            <a:pPr marL="0" indent="0">
              <a:buNone/>
            </a:pPr>
            <a:endParaRPr lang="en-GB" sz="1600" dirty="0">
              <a:solidFill>
                <a:schemeClr val="bg1"/>
              </a:solidFill>
            </a:endParaRPr>
          </a:p>
          <a:p>
            <a:pPr marL="0" indent="0">
              <a:buNone/>
            </a:pPr>
            <a:r>
              <a:rPr lang="en-GB" sz="160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600" dirty="0">
              <a:solidFill>
                <a:schemeClr val="bg1"/>
              </a:solidFill>
            </a:endParaRPr>
          </a:p>
          <a:p>
            <a:pPr marL="0" indent="0">
              <a:buNone/>
            </a:pPr>
            <a:r>
              <a:rPr lang="en-GB" sz="1600" dirty="0">
                <a:solidFill>
                  <a:schemeClr val="bg1"/>
                </a:solidFill>
              </a:rPr>
              <a:t>-You should be using a </a:t>
            </a:r>
            <a:r>
              <a:rPr lang="en-GB" sz="1600" b="1" dirty="0">
                <a:solidFill>
                  <a:schemeClr val="bg1"/>
                </a:solidFill>
              </a:rPr>
              <a:t>desktop or laptop device </a:t>
            </a:r>
            <a:r>
              <a:rPr lang="en-GB" sz="1600" dirty="0">
                <a:solidFill>
                  <a:schemeClr val="bg1"/>
                </a:solidFill>
              </a:rPr>
              <a:t>with a camera, speakers and a microphone so that you will be able to engage in the session on equal footing with your classmates. </a:t>
            </a:r>
          </a:p>
          <a:p>
            <a:pPr marL="0" indent="0">
              <a:buNone/>
            </a:pPr>
            <a:endParaRPr lang="en-GB" sz="1600" dirty="0">
              <a:solidFill>
                <a:schemeClr val="bg1"/>
              </a:solidFill>
            </a:endParaRPr>
          </a:p>
          <a:p>
            <a:pPr marL="0" indent="0">
              <a:buNone/>
            </a:pPr>
            <a:r>
              <a:rPr lang="en-GB" sz="160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600" dirty="0">
                <a:solidFill>
                  <a:schemeClr val="bg1"/>
                </a:solidFill>
              </a:rPr>
            </a:br>
            <a:endParaRPr lang="en-GB" sz="1600" dirty="0">
              <a:solidFill>
                <a:schemeClr val="bg1"/>
              </a:solidFill>
            </a:endParaRPr>
          </a:p>
          <a:p>
            <a:pPr marL="0" indent="0">
              <a:buNone/>
            </a:pPr>
            <a:br>
              <a:rPr lang="en-GB" sz="1350" b="1" dirty="0"/>
            </a:br>
            <a:endParaRPr lang="en-GB" sz="1350" b="1" dirty="0"/>
          </a:p>
        </p:txBody>
      </p:sp>
    </p:spTree>
    <p:extLst>
      <p:ext uri="{BB962C8B-B14F-4D97-AF65-F5344CB8AC3E}">
        <p14:creationId xmlns:p14="http://schemas.microsoft.com/office/powerpoint/2010/main" val="3973563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prstGeom prst="rect">
            <a:avLst/>
          </a:prstGeom>
        </p:spPr>
        <p:txBody>
          <a:bodyPr/>
          <a:lstStyle/>
          <a:p>
            <a:r>
              <a:rPr lang="en-GB" sz="2400" b="1" dirty="0">
                <a:solidFill>
                  <a:schemeClr val="bg1"/>
                </a:solidFill>
              </a:rPr>
              <a:t>Get a laptop!</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4294967295"/>
          </p:nvPr>
        </p:nvSpPr>
        <p:spPr>
          <a:xfrm>
            <a:off x="0" y="1924051"/>
            <a:ext cx="8953500" cy="3138488"/>
          </a:xfrm>
          <a:prstGeom prst="rect">
            <a:avLst/>
          </a:prstGeom>
        </p:spPr>
        <p:txBody>
          <a:bodyPr/>
          <a:lstStyle/>
          <a:p>
            <a:pPr>
              <a:buFont typeface="Wingdings" panose="05000000000000000000" pitchFamily="2" charset="2"/>
              <a:buChar char="Ø"/>
            </a:pPr>
            <a:r>
              <a:rPr lang="en-GB" sz="1800" dirty="0">
                <a:solidFill>
                  <a:schemeClr val="bg1"/>
                </a:solidFill>
              </a:rPr>
              <a:t>Therefore, we ask you to purchase a laptop if you don’t already own one, </a:t>
            </a:r>
            <a:r>
              <a:rPr lang="en-GB" sz="1800" b="1" dirty="0">
                <a:solidFill>
                  <a:schemeClr val="bg1"/>
                </a:solidFill>
              </a:rPr>
              <a:t>by the end of Week 2</a:t>
            </a:r>
            <a:r>
              <a:rPr lang="en-GB" sz="1800" dirty="0">
                <a:solidFill>
                  <a:schemeClr val="bg1"/>
                </a:solidFill>
              </a:rPr>
              <a:t>.</a:t>
            </a:r>
          </a:p>
          <a:p>
            <a:pPr>
              <a:buFont typeface="Wingdings" panose="05000000000000000000" pitchFamily="2" charset="2"/>
              <a:buChar char="Ø"/>
            </a:pPr>
            <a:r>
              <a:rPr lang="en-GB" sz="1800" dirty="0">
                <a:solidFill>
                  <a:schemeClr val="bg1"/>
                </a:solidFill>
              </a:rPr>
              <a:t> Failure to do so within this time period will result in you being reported to the Level Lead in Week 3. </a:t>
            </a:r>
          </a:p>
          <a:p>
            <a:pPr marL="192881" indent="-192881">
              <a:buFont typeface="Wingdings" panose="05000000000000000000" pitchFamily="2" charset="2"/>
              <a:buChar char="Ø"/>
            </a:pPr>
            <a:r>
              <a:rPr lang="en-GB" sz="1800" dirty="0">
                <a:solidFill>
                  <a:schemeClr val="bg1"/>
                </a:solidFill>
              </a:rPr>
              <a:t>The University offers bursaries that can provide a suitable device and/or contribute towards connectivity costs if you need some financial help with this. </a:t>
            </a:r>
          </a:p>
          <a:p>
            <a:pPr marL="0" indent="0">
              <a:buNone/>
            </a:pPr>
            <a:endParaRPr lang="en-GB" sz="1800" dirty="0">
              <a:solidFill>
                <a:schemeClr val="bg1"/>
              </a:solidFill>
            </a:endParaRPr>
          </a:p>
          <a:p>
            <a:pPr marL="0" indent="0">
              <a:buNone/>
            </a:pPr>
            <a:r>
              <a:rPr lang="en-GB" sz="1800" dirty="0">
                <a:solidFill>
                  <a:schemeClr val="bg1"/>
                </a:solidFill>
                <a:hlinkClick r:id="rId2">
                  <a:extLst>
                    <a:ext uri="{A12FA001-AC4F-418D-AE19-62706E023703}">
                      <ahyp:hlinkClr xmlns:ahyp="http://schemas.microsoft.com/office/drawing/2018/hyperlinkcolor" val="tx"/>
                    </a:ext>
                  </a:extLst>
                </a:hlinkClick>
              </a:rPr>
              <a:t>-Digital Connectivity Bursary Application Form</a:t>
            </a:r>
            <a:endParaRPr lang="en-GB" sz="1800" dirty="0">
              <a:solidFill>
                <a:schemeClr val="bg1"/>
              </a:solidFill>
            </a:endParaRPr>
          </a:p>
          <a:p>
            <a:pPr marL="0" indent="0">
              <a:buNone/>
            </a:pPr>
            <a:r>
              <a:rPr lang="en-GB" sz="1800" b="1" dirty="0">
                <a:solidFill>
                  <a:schemeClr val="bg1"/>
                </a:solidFill>
                <a:hlinkClick r:id="rId3">
                  <a:extLst>
                    <a:ext uri="{A12FA001-AC4F-418D-AE19-62706E023703}">
                      <ahyp:hlinkClr xmlns:ahyp="http://schemas.microsoft.com/office/drawing/2018/hyperlinkcolor" val="tx"/>
                    </a:ext>
                  </a:extLst>
                </a:hlinkClick>
              </a:rPr>
              <a:t>-Undergraduate Bursaries</a:t>
            </a:r>
            <a:endParaRPr lang="en-GB" sz="1800" b="1" dirty="0">
              <a:solidFill>
                <a:schemeClr val="bg1"/>
              </a:solidFill>
            </a:endParaRPr>
          </a:p>
          <a:p>
            <a:pPr marL="0" indent="0">
              <a:buNone/>
            </a:pPr>
            <a:endParaRPr lang="en-GB" sz="1350" dirty="0">
              <a:solidFill>
                <a:schemeClr val="bg1"/>
              </a:solidFill>
            </a:endParaRPr>
          </a:p>
        </p:txBody>
      </p:sp>
    </p:spTree>
    <p:extLst>
      <p:ext uri="{BB962C8B-B14F-4D97-AF65-F5344CB8AC3E}">
        <p14:creationId xmlns:p14="http://schemas.microsoft.com/office/powerpoint/2010/main" val="2550806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634C40-490B-3DE1-7460-EA33E6C9C501}"/>
              </a:ext>
            </a:extLst>
          </p:cNvPr>
          <p:cNvPicPr>
            <a:picLocks noChangeAspect="1"/>
          </p:cNvPicPr>
          <p:nvPr/>
        </p:nvPicPr>
        <p:blipFill>
          <a:blip r:embed="rId2"/>
          <a:stretch>
            <a:fillRect/>
          </a:stretch>
        </p:blipFill>
        <p:spPr>
          <a:xfrm>
            <a:off x="1845499" y="299845"/>
            <a:ext cx="5453002" cy="3891155"/>
          </a:xfrm>
          <a:prstGeom prst="rect">
            <a:avLst/>
          </a:prstGeom>
          <a:ln w="228600" cap="sq" cmpd="thickThin">
            <a:solidFill>
              <a:srgbClr val="000000"/>
            </a:solidFill>
            <a:prstDash val="solid"/>
            <a:miter lim="800000"/>
          </a:ln>
          <a:effectLst>
            <a:innerShdw blurRad="76200">
              <a:srgbClr val="000000"/>
            </a:innerShdw>
          </a:effectLst>
        </p:spPr>
      </p:pic>
      <p:sp>
        <p:nvSpPr>
          <p:cNvPr id="6" name="TextBox 5">
            <a:extLst>
              <a:ext uri="{FF2B5EF4-FFF2-40B4-BE49-F238E27FC236}">
                <a16:creationId xmlns:a16="http://schemas.microsoft.com/office/drawing/2014/main" id="{B0700308-33ED-4ED2-D3A3-D608852B420B}"/>
              </a:ext>
            </a:extLst>
          </p:cNvPr>
          <p:cNvSpPr txBox="1"/>
          <p:nvPr/>
        </p:nvSpPr>
        <p:spPr>
          <a:xfrm>
            <a:off x="438150" y="4400550"/>
            <a:ext cx="8039100" cy="1569660"/>
          </a:xfrm>
          <a:prstGeom prst="rect">
            <a:avLst/>
          </a:prstGeom>
          <a:noFill/>
        </p:spPr>
        <p:txBody>
          <a:bodyPr wrap="square" rtlCol="0">
            <a:spAutoFit/>
          </a:bodyPr>
          <a:lstStyle/>
          <a:p>
            <a:pPr algn="ctr"/>
            <a:r>
              <a:rPr lang="en-GB" sz="4800" b="1" dirty="0"/>
              <a:t>What is Organisational Consulting?</a:t>
            </a:r>
            <a:endParaRPr lang="en-GB" sz="1600" b="1" dirty="0"/>
          </a:p>
        </p:txBody>
      </p:sp>
    </p:spTree>
    <p:extLst>
      <p:ext uri="{BB962C8B-B14F-4D97-AF65-F5344CB8AC3E}">
        <p14:creationId xmlns:p14="http://schemas.microsoft.com/office/powerpoint/2010/main" val="1202276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41394" y="332656"/>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7766" y="1608100"/>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300192" y="1166842"/>
            <a:ext cx="2667000" cy="4524315"/>
          </a:xfrm>
          <a:prstGeom prst="rect">
            <a:avLst/>
          </a:prstGeom>
          <a:noFill/>
        </p:spPr>
        <p:txBody>
          <a:bodyPr wrap="square" rtlCol="0">
            <a:spAutoFit/>
          </a:bodyPr>
          <a:lstStyle/>
          <a:p>
            <a:pPr marL="285750" indent="-285750">
              <a:buFontTx/>
              <a:buChar char="-"/>
            </a:pPr>
            <a:endParaRPr lang="en-GB" dirty="0"/>
          </a:p>
          <a:p>
            <a:pPr marL="342900" indent="-342900">
              <a:buFont typeface="+mj-lt"/>
              <a:buAutoNum type="arabicPeriod"/>
            </a:pPr>
            <a:r>
              <a:rPr lang="en-GB" sz="2800" dirty="0"/>
              <a:t>The need for a consultant</a:t>
            </a:r>
          </a:p>
          <a:p>
            <a:pPr marL="342900" indent="-342900">
              <a:buFont typeface="+mj-lt"/>
              <a:buAutoNum type="arabicPeriod"/>
            </a:pPr>
            <a:r>
              <a:rPr lang="en-GB" sz="2800" dirty="0"/>
              <a:t>Internal and External Consultants</a:t>
            </a:r>
          </a:p>
          <a:p>
            <a:pPr marL="342900" indent="-342900">
              <a:buFont typeface="+mj-lt"/>
              <a:buAutoNum type="arabicPeriod"/>
            </a:pPr>
            <a:r>
              <a:rPr lang="en-GB" sz="2800" dirty="0"/>
              <a:t>Organisational Design</a:t>
            </a:r>
          </a:p>
          <a:p>
            <a:pPr marL="342900" indent="-342900">
              <a:buFont typeface="+mj-lt"/>
              <a:buAutoNum type="arabicPeriod"/>
            </a:pPr>
            <a:r>
              <a:rPr lang="en-GB" sz="2800" dirty="0"/>
              <a:t>Organisational design models</a:t>
            </a:r>
          </a:p>
          <a:p>
            <a:pPr marL="285750" indent="-285750">
              <a:buFontTx/>
              <a:buChar char="-"/>
            </a:pPr>
            <a:endParaRPr lang="en-GB" dirty="0"/>
          </a:p>
        </p:txBody>
      </p:sp>
    </p:spTree>
    <p:extLst>
      <p:ext uri="{BB962C8B-B14F-4D97-AF65-F5344CB8AC3E}">
        <p14:creationId xmlns:p14="http://schemas.microsoft.com/office/powerpoint/2010/main" val="443570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49DFFBF-7310-F081-5282-BE5171A1CE89}"/>
              </a:ext>
            </a:extLst>
          </p:cNvPr>
          <p:cNvSpPr txBox="1"/>
          <p:nvPr/>
        </p:nvSpPr>
        <p:spPr>
          <a:xfrm>
            <a:off x="475630" y="4231739"/>
            <a:ext cx="8192729" cy="1317643"/>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5100" b="1" kern="1200" dirty="0">
                <a:solidFill>
                  <a:schemeClr val="tx1"/>
                </a:solidFill>
                <a:latin typeface="+mj-lt"/>
                <a:ea typeface="+mj-ea"/>
                <a:cs typeface="+mj-cs"/>
              </a:rPr>
              <a:t>Hotel or Department </a:t>
            </a:r>
            <a:r>
              <a:rPr lang="en-US" sz="5100" b="1" dirty="0">
                <a:latin typeface="+mj-lt"/>
                <a:ea typeface="+mj-ea"/>
                <a:cs typeface="+mj-cs"/>
              </a:rPr>
              <a:t>of choice</a:t>
            </a:r>
            <a:endParaRPr lang="en-US" sz="5100" b="1" kern="1200" dirty="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F9B79E2E-715B-AF5E-48E1-7226D290C1BF}"/>
              </a:ext>
            </a:extLst>
          </p:cNvPr>
          <p:cNvPicPr>
            <a:picLocks noChangeAspect="1"/>
          </p:cNvPicPr>
          <p:nvPr/>
        </p:nvPicPr>
        <p:blipFill rotWithShape="1">
          <a:blip r:embed="rId3"/>
          <a:srcRect l="13992" r="14334" b="1"/>
          <a:stretch/>
        </p:blipFill>
        <p:spPr>
          <a:xfrm>
            <a:off x="20" y="10"/>
            <a:ext cx="4571975" cy="4252522"/>
          </a:xfrm>
          <a:prstGeom prst="rect">
            <a:avLst/>
          </a:prstGeom>
        </p:spPr>
      </p:pic>
      <p:pic>
        <p:nvPicPr>
          <p:cNvPr id="3" name="Picture 2">
            <a:extLst>
              <a:ext uri="{FF2B5EF4-FFF2-40B4-BE49-F238E27FC236}">
                <a16:creationId xmlns:a16="http://schemas.microsoft.com/office/drawing/2014/main" id="{9D590DF3-D398-6A5E-9A8F-6EE01BF8ECDE}"/>
              </a:ext>
            </a:extLst>
          </p:cNvPr>
          <p:cNvPicPr>
            <a:picLocks noChangeAspect="1"/>
          </p:cNvPicPr>
          <p:nvPr/>
        </p:nvPicPr>
        <p:blipFill rotWithShape="1">
          <a:blip r:embed="rId4"/>
          <a:srcRect t="6972" r="3" b="3"/>
          <a:stretch/>
        </p:blipFill>
        <p:spPr>
          <a:xfrm>
            <a:off x="4571999" y="-681"/>
            <a:ext cx="4572001" cy="4253215"/>
          </a:xfrm>
          <a:prstGeom prst="rect">
            <a:avLst/>
          </a:prstGeom>
        </p:spPr>
      </p:pic>
      <p:cxnSp>
        <p:nvCxnSpPr>
          <p:cNvPr id="12" name="Straight Connector 11">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4242136"/>
            <a:ext cx="9144001"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058819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129509"/>
            <a:ext cx="8094616" cy="1090538"/>
          </a:xfrm>
        </p:spPr>
        <p:txBody>
          <a:bodyPr vert="horz" lIns="68580" tIns="34290" rIns="68580" bIns="34290" rtlCol="0" anchor="ctr">
            <a:noAutofit/>
          </a:bodyPr>
          <a:lstStyle/>
          <a:p>
            <a:pPr algn="ctr">
              <a:lnSpc>
                <a:spcPct val="90000"/>
              </a:lnSpc>
            </a:pPr>
            <a:r>
              <a:rPr lang="en-US" sz="5400" b="1" dirty="0">
                <a:solidFill>
                  <a:srgbClr val="000000"/>
                </a:solidFill>
              </a:rPr>
              <a:t>Breakout Room</a:t>
            </a:r>
            <a:r>
              <a:rPr lang="en-US" sz="5400" b="1" kern="1200" dirty="0">
                <a:solidFill>
                  <a:srgbClr val="000000"/>
                </a:solidFill>
                <a:latin typeface="+mj-lt"/>
                <a:ea typeface="+mj-ea"/>
                <a:cs typeface="+mj-cs"/>
              </a:rPr>
              <a:t>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228185" y="1448645"/>
            <a:ext cx="2920988" cy="3960709"/>
          </a:xfrm>
        </p:spPr>
        <p:txBody>
          <a:bodyPr vert="horz" lIns="68580" tIns="34290" rIns="68580" bIns="34290" rtlCol="0" anchor="ctr">
            <a:normAutofit fontScale="250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b="1" dirty="0"/>
              <a:t>Answer the following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dirty="0"/>
              <a:t>What is it that Consultants 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dirty="0"/>
              <a:t>How do consultants support client needs? </a:t>
            </a:r>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121897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video>
              <p:cMediaNode vol="80000" mute="1">
                <p:cTn id="22" repeatCount="indefinite"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6DB4-EB6B-4D84-A3D4-91A5BB4FAB6D}"/>
              </a:ext>
            </a:extLst>
          </p:cNvPr>
          <p:cNvSpPr>
            <a:spLocks noGrp="1"/>
          </p:cNvSpPr>
          <p:nvPr>
            <p:ph type="title"/>
          </p:nvPr>
        </p:nvSpPr>
        <p:spPr>
          <a:xfrm>
            <a:off x="491490" y="365125"/>
            <a:ext cx="3840085" cy="1692794"/>
          </a:xfrm>
        </p:spPr>
        <p:txBody>
          <a:bodyPr>
            <a:normAutofit/>
          </a:bodyPr>
          <a:lstStyle/>
          <a:p>
            <a:r>
              <a:rPr lang="en-GB" sz="3100" dirty="0"/>
              <a:t>What is it that Consultants do, and there needs for client? </a:t>
            </a:r>
          </a:p>
        </p:txBody>
      </p:sp>
      <p:cxnSp>
        <p:nvCxnSpPr>
          <p:cNvPr id="14" name="Straight Arrow Connector 13">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429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9B7846-E83C-48EA-84B7-CDFB30E6073D}"/>
              </a:ext>
            </a:extLst>
          </p:cNvPr>
          <p:cNvSpPr>
            <a:spLocks noGrp="1"/>
          </p:cNvSpPr>
          <p:nvPr>
            <p:ph idx="1"/>
          </p:nvPr>
        </p:nvSpPr>
        <p:spPr>
          <a:xfrm>
            <a:off x="491490" y="2575034"/>
            <a:ext cx="3840085" cy="3462228"/>
          </a:xfrm>
        </p:spPr>
        <p:txBody>
          <a:bodyPr>
            <a:normAutofit/>
          </a:bodyPr>
          <a:lstStyle/>
          <a:p>
            <a:r>
              <a:rPr lang="en-US" sz="1600" b="1" noProof="1"/>
              <a:t>Engaging in initial contact/entry</a:t>
            </a:r>
          </a:p>
          <a:p>
            <a:r>
              <a:rPr lang="en-US" sz="1600" b="1" noProof="1"/>
              <a:t>Formulating a contract, establishing relationship. Emotional Intelligence </a:t>
            </a:r>
          </a:p>
          <a:p>
            <a:r>
              <a:rPr lang="en-US" sz="1600" b="1" noProof="1"/>
              <a:t>Identifying problems through diagnostic analysis</a:t>
            </a:r>
          </a:p>
          <a:p>
            <a:r>
              <a:rPr lang="en-US" sz="1600" b="1" noProof="1"/>
              <a:t>Establish planning across the project</a:t>
            </a:r>
          </a:p>
          <a:p>
            <a:r>
              <a:rPr lang="en-US" sz="1600" b="1" noProof="1"/>
              <a:t>Setting goals and assembling an action plan</a:t>
            </a:r>
          </a:p>
          <a:p>
            <a:r>
              <a:rPr lang="en-US" sz="1600" b="1" noProof="1"/>
              <a:t>Completing the contract 	</a:t>
            </a:r>
          </a:p>
          <a:p>
            <a:r>
              <a:rPr lang="en-GB" sz="1600" b="1" dirty="0"/>
              <a:t>Pursue other clients for future consulting projects </a:t>
            </a:r>
          </a:p>
        </p:txBody>
      </p:sp>
      <p:pic>
        <p:nvPicPr>
          <p:cNvPr id="5" name="Picture 4" descr="Light bulb on yellow background with sketched light beams and cord">
            <a:extLst>
              <a:ext uri="{FF2B5EF4-FFF2-40B4-BE49-F238E27FC236}">
                <a16:creationId xmlns:a16="http://schemas.microsoft.com/office/drawing/2014/main" id="{E2471055-3281-46CC-9117-B1B9EEEC806F}"/>
              </a:ext>
            </a:extLst>
          </p:cNvPr>
          <p:cNvPicPr>
            <a:picLocks noChangeAspect="1"/>
          </p:cNvPicPr>
          <p:nvPr/>
        </p:nvPicPr>
        <p:blipFill rotWithShape="1">
          <a:blip r:embed="rId3"/>
          <a:srcRect l="50899" r="6641"/>
          <a:stretch/>
        </p:blipFill>
        <p:spPr>
          <a:xfrm>
            <a:off x="4409136" y="10"/>
            <a:ext cx="4734863"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97491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79FCCD6-193E-B533-0393-5A5F6C8E53A9}"/>
              </a:ext>
            </a:extLst>
          </p:cNvPr>
          <p:cNvPicPr>
            <a:picLocks noGrp="1" noChangeAspect="1"/>
          </p:cNvPicPr>
          <p:nvPr>
            <p:ph sz="quarter" idx="4"/>
          </p:nvPr>
        </p:nvPicPr>
        <p:blipFill rotWithShape="1">
          <a:blip r:embed="rId3"/>
          <a:srcRect l="20518" r="28310" b="-1"/>
          <a:stretch/>
        </p:blipFill>
        <p:spPr>
          <a:xfrm>
            <a:off x="20" y="10"/>
            <a:ext cx="5257402"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2" name="Title 1">
            <a:extLst>
              <a:ext uri="{FF2B5EF4-FFF2-40B4-BE49-F238E27FC236}">
                <a16:creationId xmlns:a16="http://schemas.microsoft.com/office/drawing/2014/main" id="{32B54E53-2426-4444-AADE-2D34AB00864B}"/>
              </a:ext>
            </a:extLst>
          </p:cNvPr>
          <p:cNvSpPr>
            <a:spLocks noGrp="1"/>
          </p:cNvSpPr>
          <p:nvPr>
            <p:ph type="title"/>
          </p:nvPr>
        </p:nvSpPr>
        <p:spPr>
          <a:xfrm>
            <a:off x="5101076" y="10"/>
            <a:ext cx="3288890" cy="1917518"/>
          </a:xfrm>
        </p:spPr>
        <p:txBody>
          <a:bodyPr vert="horz" lIns="91440" tIns="45720" rIns="91440" bIns="45720" rtlCol="0" anchor="ctr">
            <a:normAutofit/>
          </a:bodyPr>
          <a:lstStyle/>
          <a:p>
            <a:r>
              <a:rPr lang="en-US" sz="4800" b="1" dirty="0"/>
              <a:t>Key skills for consultants:</a:t>
            </a:r>
          </a:p>
        </p:txBody>
      </p:sp>
      <p:sp>
        <p:nvSpPr>
          <p:cNvPr id="4" name="Content Placeholder 3">
            <a:extLst>
              <a:ext uri="{FF2B5EF4-FFF2-40B4-BE49-F238E27FC236}">
                <a16:creationId xmlns:a16="http://schemas.microsoft.com/office/drawing/2014/main" id="{97B6DBEE-647E-4F1E-AD59-A32065A70B2B}"/>
              </a:ext>
            </a:extLst>
          </p:cNvPr>
          <p:cNvSpPr>
            <a:spLocks noGrp="1"/>
          </p:cNvSpPr>
          <p:nvPr>
            <p:ph sz="half" idx="2"/>
          </p:nvPr>
        </p:nvSpPr>
        <p:spPr>
          <a:xfrm>
            <a:off x="5101076" y="1663759"/>
            <a:ext cx="3836447" cy="4291781"/>
          </a:xfrm>
        </p:spPr>
        <p:txBody>
          <a:bodyPr vert="horz" lIns="91440" tIns="45720" rIns="91440" bIns="45720" rtlCol="0" anchor="t">
            <a:normAutofit fontScale="92500" lnSpcReduction="10000"/>
          </a:bodyPr>
          <a:lstStyle/>
          <a:p>
            <a:endParaRPr lang="en-US" sz="1400" b="0" i="0" u="none" strike="noStrike" baseline="0" dirty="0"/>
          </a:p>
          <a:p>
            <a:pPr marL="342900"/>
            <a:r>
              <a:rPr lang="en-US" sz="1900" b="1" i="0" u="none" strike="noStrike" baseline="0" dirty="0"/>
              <a:t>Problem Solving</a:t>
            </a:r>
            <a:endParaRPr lang="en-US" sz="1900" b="0" i="0" u="none" strike="noStrike" baseline="0" dirty="0"/>
          </a:p>
          <a:p>
            <a:pPr marL="342900"/>
            <a:endParaRPr lang="en-US" sz="1900" b="0" i="0" u="none" strike="noStrike" baseline="0" dirty="0"/>
          </a:p>
          <a:p>
            <a:pPr marL="342900"/>
            <a:r>
              <a:rPr lang="en-US" sz="1900" b="1" i="0" u="none" strike="noStrike" baseline="0" dirty="0"/>
              <a:t>Communication</a:t>
            </a:r>
            <a:endParaRPr lang="en-US" sz="1900" b="0" i="0" u="none" strike="noStrike" baseline="0" dirty="0"/>
          </a:p>
          <a:p>
            <a:pPr marL="342900"/>
            <a:endParaRPr lang="en-US" sz="1900" b="0" i="0" u="none" strike="noStrike" baseline="0" dirty="0"/>
          </a:p>
          <a:p>
            <a:pPr marL="342900"/>
            <a:r>
              <a:rPr lang="en-US" sz="1900" b="1" i="0" u="none" strike="noStrike" baseline="0" dirty="0"/>
              <a:t>Relationship with Colleagues &amp; Clients</a:t>
            </a:r>
          </a:p>
          <a:p>
            <a:pPr marL="342900"/>
            <a:endParaRPr lang="en-US" sz="1900" b="1" dirty="0"/>
          </a:p>
          <a:p>
            <a:pPr marL="342900"/>
            <a:r>
              <a:rPr lang="en-US" sz="1900" b="1" i="0" u="none" strike="noStrike" baseline="0" dirty="0"/>
              <a:t>Result focus</a:t>
            </a:r>
            <a:endParaRPr lang="en-US" sz="1900" b="0" i="0" u="none" strike="noStrike" baseline="0" dirty="0"/>
          </a:p>
          <a:p>
            <a:pPr marL="342900"/>
            <a:endParaRPr lang="en-US" sz="1900" dirty="0"/>
          </a:p>
          <a:p>
            <a:pPr marL="342900"/>
            <a:r>
              <a:rPr lang="en-US" sz="1900" b="1" i="0" u="none" strike="noStrike" baseline="0" dirty="0"/>
              <a:t>Entrepreneurial mindset</a:t>
            </a:r>
            <a:endParaRPr lang="en-US" sz="1900" b="0" i="0" u="none" strike="noStrike" baseline="0" dirty="0"/>
          </a:p>
          <a:p>
            <a:pPr marL="342900"/>
            <a:endParaRPr lang="en-US" sz="1900" b="1" i="0" u="none" strike="noStrike" baseline="0" dirty="0"/>
          </a:p>
          <a:p>
            <a:pPr marL="342900"/>
            <a:r>
              <a:rPr lang="en-US" sz="1900" b="1" i="0" u="none" strike="noStrike" baseline="0" dirty="0"/>
              <a:t>Autonomy and flexibility</a:t>
            </a:r>
            <a:endParaRPr lang="en-US" sz="1900" b="0" i="0" u="none" strike="noStrike" baseline="0" dirty="0"/>
          </a:p>
          <a:p>
            <a:pPr marL="0"/>
            <a:endParaRPr lang="en-US" sz="1000" b="0" i="0" u="none" strike="noStrike" baseline="0" dirty="0"/>
          </a:p>
          <a:p>
            <a:endParaRPr lang="en-US" sz="1000" b="0" i="0" u="none" strike="noStrike" baseline="0" dirty="0"/>
          </a:p>
        </p:txBody>
      </p:sp>
    </p:spTree>
    <p:extLst>
      <p:ext uri="{BB962C8B-B14F-4D97-AF65-F5344CB8AC3E}">
        <p14:creationId xmlns:p14="http://schemas.microsoft.com/office/powerpoint/2010/main" val="4033792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228185" y="1448645"/>
            <a:ext cx="2920988" cy="3960709"/>
          </a:xfrm>
        </p:spPr>
        <p:txBody>
          <a:bodyPr vert="horz" lIns="68580" tIns="34290" rIns="68580" bIns="34290" rtlCol="0" anchor="ctr">
            <a:normAutofit fontScale="250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dirty="0"/>
              <a:t>Why do consulting projects succeed?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9600" dirty="0">
                <a:ea typeface="+mj-ea"/>
                <a:cs typeface="+mj-cs"/>
              </a:rPr>
              <a:t>How can consulting projects lead to failure?</a:t>
            </a:r>
            <a:endParaRPr lang="en-GB" sz="9600"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346946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video>
              <p:cMediaNode vol="80000" mute="1">
                <p:cTn id="22" repeatCount="indefinite"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E20613-10C7-4817-B118-02B5E8278B1C}"/>
              </a:ext>
            </a:extLst>
          </p:cNvPr>
          <p:cNvSpPr>
            <a:spLocks noGrp="1"/>
          </p:cNvSpPr>
          <p:nvPr>
            <p:ph type="title"/>
          </p:nvPr>
        </p:nvSpPr>
        <p:spPr>
          <a:xfrm>
            <a:off x="394554" y="489439"/>
            <a:ext cx="8354891" cy="930447"/>
          </a:xfrm>
        </p:spPr>
        <p:txBody>
          <a:bodyPr vert="horz" lIns="91440" tIns="45720" rIns="91440" bIns="45720" rtlCol="0" anchor="b">
            <a:normAutofit/>
          </a:bodyPr>
          <a:lstStyle/>
          <a:p>
            <a:pPr algn="ctr"/>
            <a:r>
              <a:rPr lang="en-US" sz="3600" b="1" kern="1200" dirty="0">
                <a:solidFill>
                  <a:schemeClr val="bg1"/>
                </a:solidFill>
                <a:latin typeface="+mj-lt"/>
                <a:ea typeface="+mj-ea"/>
                <a:cs typeface="+mj-cs"/>
              </a:rPr>
              <a:t>Successful approach to consulting projects</a:t>
            </a:r>
          </a:p>
        </p:txBody>
      </p:sp>
      <p:cxnSp>
        <p:nvCxnSpPr>
          <p:cNvPr id="17" name="Straight Connector 16">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8CE8A154-B5CC-48DD-9ED9-4291409B627C}"/>
              </a:ext>
            </a:extLst>
          </p:cNvPr>
          <p:cNvPicPr>
            <a:picLocks noChangeAspect="1"/>
          </p:cNvPicPr>
          <p:nvPr/>
        </p:nvPicPr>
        <p:blipFill>
          <a:blip r:embed="rId3"/>
          <a:stretch>
            <a:fillRect/>
          </a:stretch>
        </p:blipFill>
        <p:spPr>
          <a:xfrm>
            <a:off x="240030" y="3068297"/>
            <a:ext cx="8622615" cy="2716124"/>
          </a:xfrm>
          <a:prstGeom prst="rect">
            <a:avLst/>
          </a:prstGeom>
        </p:spPr>
      </p:pic>
    </p:spTree>
    <p:extLst>
      <p:ext uri="{BB962C8B-B14F-4D97-AF65-F5344CB8AC3E}">
        <p14:creationId xmlns:p14="http://schemas.microsoft.com/office/powerpoint/2010/main" val="4294257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F2787-8635-4895-9E32-FA67A2469C0E}"/>
              </a:ext>
            </a:extLst>
          </p:cNvPr>
          <p:cNvSpPr>
            <a:spLocks noGrp="1"/>
          </p:cNvSpPr>
          <p:nvPr>
            <p:ph type="title"/>
          </p:nvPr>
        </p:nvSpPr>
        <p:spPr>
          <a:xfrm>
            <a:off x="486696" y="629266"/>
            <a:ext cx="2629122" cy="1622321"/>
          </a:xfrm>
        </p:spPr>
        <p:txBody>
          <a:bodyPr vert="horz" lIns="91440" tIns="45720" rIns="91440" bIns="45720" rtlCol="0" anchor="ctr">
            <a:normAutofit/>
          </a:bodyPr>
          <a:lstStyle/>
          <a:p>
            <a:r>
              <a:rPr lang="en-US" sz="3400" kern="1200" dirty="0">
                <a:solidFill>
                  <a:schemeClr val="tx1"/>
                </a:solidFill>
                <a:latin typeface="+mj-lt"/>
                <a:ea typeface="+mj-ea"/>
                <a:cs typeface="+mj-cs"/>
              </a:rPr>
              <a:t>Why consulting projects fails?</a:t>
            </a:r>
          </a:p>
        </p:txBody>
      </p:sp>
      <p:sp>
        <p:nvSpPr>
          <p:cNvPr id="20" name="Rectangle 1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85A6A51-91ED-4373-868C-12778037BD8E}"/>
              </a:ext>
            </a:extLst>
          </p:cNvPr>
          <p:cNvPicPr>
            <a:picLocks noChangeAspect="1"/>
          </p:cNvPicPr>
          <p:nvPr/>
        </p:nvPicPr>
        <p:blipFill>
          <a:blip r:embed="rId3"/>
          <a:stretch>
            <a:fillRect/>
          </a:stretch>
        </p:blipFill>
        <p:spPr>
          <a:xfrm>
            <a:off x="4054396" y="1627221"/>
            <a:ext cx="4514498" cy="3600311"/>
          </a:xfrm>
          <a:prstGeom prst="rect">
            <a:avLst/>
          </a:prstGeom>
          <a:effectLst/>
        </p:spPr>
      </p:pic>
      <p:graphicFrame>
        <p:nvGraphicFramePr>
          <p:cNvPr id="6" name="Content Placeholder 2">
            <a:extLst>
              <a:ext uri="{FF2B5EF4-FFF2-40B4-BE49-F238E27FC236}">
                <a16:creationId xmlns:a16="http://schemas.microsoft.com/office/drawing/2014/main" id="{98A7B8E3-F4F6-4AA4-94B6-D72939442E5E}"/>
              </a:ext>
            </a:extLst>
          </p:cNvPr>
          <p:cNvGraphicFramePr>
            <a:graphicFrameLocks noGrp="1"/>
          </p:cNvGraphicFramePr>
          <p:nvPr>
            <p:ph idx="1"/>
            <p:extLst>
              <p:ext uri="{D42A27DB-BD31-4B8C-83A1-F6EECF244321}">
                <p14:modId xmlns:p14="http://schemas.microsoft.com/office/powerpoint/2010/main" val="1458749008"/>
              </p:ext>
            </p:extLst>
          </p:nvPr>
        </p:nvGraphicFramePr>
        <p:xfrm>
          <a:off x="486698" y="2438400"/>
          <a:ext cx="2629120" cy="37854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42234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0195AE1-B724-7114-7743-B688243D3451}"/>
              </a:ext>
            </a:extLst>
          </p:cNvPr>
          <p:cNvSpPr txBox="1"/>
          <p:nvPr/>
        </p:nvSpPr>
        <p:spPr>
          <a:xfrm>
            <a:off x="935379" y="4645964"/>
            <a:ext cx="7270954" cy="1664409"/>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4800" b="1" dirty="0">
                <a:solidFill>
                  <a:schemeClr val="tx2"/>
                </a:solidFill>
                <a:latin typeface="+mj-lt"/>
                <a:ea typeface="+mj-ea"/>
                <a:cs typeface="+mj-cs"/>
              </a:rPr>
              <a:t>Any questions or queries? </a:t>
            </a:r>
            <a:endParaRPr lang="en-US" sz="4400" b="1" dirty="0">
              <a:solidFill>
                <a:schemeClr val="tx2"/>
              </a:solidFill>
              <a:latin typeface="+mj-lt"/>
              <a:ea typeface="+mj-ea"/>
              <a:cs typeface="+mj-cs"/>
            </a:endParaRPr>
          </a:p>
        </p:txBody>
      </p:sp>
      <p:pic>
        <p:nvPicPr>
          <p:cNvPr id="2" name="Picture 1">
            <a:extLst>
              <a:ext uri="{FF2B5EF4-FFF2-40B4-BE49-F238E27FC236}">
                <a16:creationId xmlns:a16="http://schemas.microsoft.com/office/drawing/2014/main" id="{C8CDD54A-CC5C-8ADE-140C-187DA8E76C1B}"/>
              </a:ext>
            </a:extLst>
          </p:cNvPr>
          <p:cNvPicPr>
            <a:picLocks noChangeAspect="1"/>
          </p:cNvPicPr>
          <p:nvPr/>
        </p:nvPicPr>
        <p:blipFill rotWithShape="1">
          <a:blip r:embed="rId2"/>
          <a:srcRect t="13478" b="1826"/>
          <a:stretch/>
        </p:blipFill>
        <p:spPr>
          <a:xfrm>
            <a:off x="20" y="10"/>
            <a:ext cx="9143980" cy="4201449"/>
          </a:xfrm>
          <a:prstGeom prst="rect">
            <a:avLst/>
          </a:prstGeom>
        </p:spPr>
      </p:pic>
    </p:spTree>
    <p:extLst>
      <p:ext uri="{BB962C8B-B14F-4D97-AF65-F5344CB8AC3E}">
        <p14:creationId xmlns:p14="http://schemas.microsoft.com/office/powerpoint/2010/main" val="1682071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F4063-3087-4AB7-B4C3-1DAD69BB39CA}"/>
              </a:ext>
            </a:extLst>
          </p:cNvPr>
          <p:cNvSpPr>
            <a:spLocks noGrp="1"/>
          </p:cNvSpPr>
          <p:nvPr>
            <p:ph type="title"/>
          </p:nvPr>
        </p:nvSpPr>
        <p:spPr>
          <a:xfrm>
            <a:off x="3724072" y="629268"/>
            <a:ext cx="4939868" cy="1286160"/>
          </a:xfrm>
        </p:spPr>
        <p:txBody>
          <a:bodyPr vert="horz" lIns="91440" tIns="45720" rIns="91440" bIns="45720" rtlCol="0" anchor="b">
            <a:noAutofit/>
          </a:bodyPr>
          <a:lstStyle/>
          <a:p>
            <a:r>
              <a:rPr lang="en-US" sz="4800" b="1" dirty="0"/>
              <a:t>Different types of consultants </a:t>
            </a:r>
          </a:p>
        </p:txBody>
      </p:sp>
      <p:pic>
        <p:nvPicPr>
          <p:cNvPr id="13" name="Picture 12">
            <a:extLst>
              <a:ext uri="{FF2B5EF4-FFF2-40B4-BE49-F238E27FC236}">
                <a16:creationId xmlns:a16="http://schemas.microsoft.com/office/drawing/2014/main" id="{547736AD-5B54-DDA9-A84C-E92E8F367CCD}"/>
              </a:ext>
            </a:extLst>
          </p:cNvPr>
          <p:cNvPicPr>
            <a:picLocks noChangeAspect="1"/>
          </p:cNvPicPr>
          <p:nvPr/>
        </p:nvPicPr>
        <p:blipFill rotWithShape="1">
          <a:blip r:embed="rId2"/>
          <a:srcRect l="29699" r="36461" b="-1"/>
          <a:stretch/>
        </p:blipFill>
        <p:spPr>
          <a:xfrm>
            <a:off x="20" y="10"/>
            <a:ext cx="3476673" cy="6857990"/>
          </a:xfrm>
          <a:prstGeom prst="rect">
            <a:avLst/>
          </a:prstGeom>
          <a:effectLst/>
        </p:spPr>
      </p:pic>
      <p:cxnSp>
        <p:nvCxnSpPr>
          <p:cNvPr id="17" name="Straight Connector 16">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FA41B"/>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E1C1B333-AB2B-4F3C-B966-38AF2F0DF0E8}"/>
              </a:ext>
            </a:extLst>
          </p:cNvPr>
          <p:cNvGraphicFramePr>
            <a:graphicFrameLocks noGrp="1"/>
          </p:cNvGraphicFramePr>
          <p:nvPr>
            <p:ph idx="1"/>
            <p:extLst>
              <p:ext uri="{D42A27DB-BD31-4B8C-83A1-F6EECF244321}">
                <p14:modId xmlns:p14="http://schemas.microsoft.com/office/powerpoint/2010/main" val="896160295"/>
              </p:ext>
            </p:extLst>
          </p:nvPr>
        </p:nvGraphicFramePr>
        <p:xfrm>
          <a:off x="3724073" y="2438400"/>
          <a:ext cx="4939867"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6632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3724072" y="629268"/>
            <a:ext cx="4939868" cy="1286160"/>
          </a:xfrm>
        </p:spPr>
        <p:txBody>
          <a:bodyPr vert="horz" lIns="91440" tIns="45720" rIns="91440" bIns="45720" rtlCol="0" anchor="b">
            <a:normAutofit/>
          </a:bodyPr>
          <a:lstStyle/>
          <a:p>
            <a:r>
              <a:rPr lang="en-US" sz="4400" b="1"/>
              <a:t>Internal Consultant</a:t>
            </a:r>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3724073" y="2438400"/>
            <a:ext cx="4939867" cy="3785419"/>
          </a:xfrm>
        </p:spPr>
        <p:txBody>
          <a:bodyPr vert="horz" lIns="91440" tIns="45720" rIns="91440" bIns="45720" rtlCol="0">
            <a:normAutofit/>
          </a:bodyPr>
          <a:lstStyle/>
          <a:p>
            <a:pPr marL="0"/>
            <a:r>
              <a:rPr lang="en-US" sz="1700" b="1" dirty="0"/>
              <a:t>What is Internal consultant?</a:t>
            </a:r>
          </a:p>
          <a:p>
            <a:pPr lvl="1"/>
            <a:r>
              <a:rPr lang="en-US" sz="1900" dirty="0"/>
              <a:t>A</a:t>
            </a:r>
            <a:r>
              <a:rPr lang="en-US" sz="1900" b="0" i="0" dirty="0">
                <a:effectLst/>
              </a:rPr>
              <a:t> professional that is hired to solve an organisational problem and implement the solutions in order to improve the performance of an organisation.</a:t>
            </a:r>
          </a:p>
          <a:p>
            <a:pPr lvl="1"/>
            <a:endParaRPr lang="en-US" sz="1900" b="0" i="0" dirty="0">
              <a:effectLst/>
            </a:endParaRPr>
          </a:p>
          <a:p>
            <a:pPr lvl="1"/>
            <a:r>
              <a:rPr lang="en-US" sz="1900" b="0" i="0" dirty="0">
                <a:effectLst/>
              </a:rPr>
              <a:t>Many internal consulting and implementation roles are spread over diverse departments and functions, collectively supporting internal clients with specific problems like Corporate Finance,, Finance, HR and IT business units. </a:t>
            </a:r>
          </a:p>
          <a:p>
            <a:pPr marL="457200" lvl="1"/>
            <a:endParaRPr lang="en-US" sz="1900" b="1" dirty="0"/>
          </a:p>
          <a:p>
            <a:endParaRPr lang="en-US" sz="1700" dirty="0"/>
          </a:p>
        </p:txBody>
      </p:sp>
      <p:pic>
        <p:nvPicPr>
          <p:cNvPr id="5" name="Picture 4" descr="Person holding a puzzle piece">
            <a:extLst>
              <a:ext uri="{FF2B5EF4-FFF2-40B4-BE49-F238E27FC236}">
                <a16:creationId xmlns:a16="http://schemas.microsoft.com/office/drawing/2014/main" id="{4EE72602-E7E3-4356-A38B-FE0EC905F14B}"/>
              </a:ext>
            </a:extLst>
          </p:cNvPr>
          <p:cNvPicPr>
            <a:picLocks noChangeAspect="1"/>
          </p:cNvPicPr>
          <p:nvPr/>
        </p:nvPicPr>
        <p:blipFill rotWithShape="1">
          <a:blip r:embed="rId3"/>
          <a:srcRect l="32990" r="32664"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39CEE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1700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612993" y="374194"/>
            <a:ext cx="4526279"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5752264" y="1448645"/>
            <a:ext cx="3396909" cy="3960709"/>
          </a:xfrm>
        </p:spPr>
        <p:txBody>
          <a:bodyPr vert="horz" lIns="68580" tIns="34290" rIns="68580" bIns="34290" rtlCol="0" anchor="ctr">
            <a:normAutofit fontScale="325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indent="0">
              <a:lnSpc>
                <a:spcPct val="100000"/>
              </a:lnSpc>
              <a:spcBef>
                <a:spcPts val="0"/>
              </a:spcBef>
              <a:buNone/>
              <a:defRPr/>
            </a:pPr>
            <a:r>
              <a:rPr lang="en-GB" sz="9600" dirty="0"/>
              <a:t>What do you think are the advantages and disadvantages of using an </a:t>
            </a:r>
            <a:r>
              <a:rPr lang="en-GB" sz="9600" b="1" dirty="0"/>
              <a:t>internal consultant</a:t>
            </a:r>
            <a:r>
              <a:rPr lang="en-GB" sz="96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283480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1240022" y="365760"/>
            <a:ext cx="7025402" cy="1188720"/>
          </a:xfrm>
        </p:spPr>
        <p:txBody>
          <a:bodyPr vert="horz" lIns="91440" tIns="45720" rIns="91440" bIns="45720" rtlCol="0" anchor="ctr">
            <a:normAutofit/>
          </a:bodyPr>
          <a:lstStyle/>
          <a:p>
            <a:r>
              <a:rPr lang="en-US" sz="4400" b="1" kern="1200" dirty="0">
                <a:solidFill>
                  <a:schemeClr val="tx1"/>
                </a:solidFill>
                <a:latin typeface="+mj-lt"/>
                <a:ea typeface="+mj-ea"/>
                <a:cs typeface="+mj-cs"/>
              </a:rPr>
              <a:t>External Consultant</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0"/>
            <a:ext cx="9144000"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728740"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1240022" y="2176272"/>
            <a:ext cx="7025403" cy="4041648"/>
          </a:xfrm>
        </p:spPr>
        <p:txBody>
          <a:bodyPr vert="horz" lIns="91440" tIns="45720" rIns="91440" bIns="45720" rtlCol="0" anchor="t">
            <a:normAutofit/>
          </a:bodyPr>
          <a:lstStyle/>
          <a:p>
            <a:pPr marL="0" indent="0">
              <a:buNone/>
            </a:pPr>
            <a:r>
              <a:rPr lang="en-US" sz="2100" b="1" dirty="0"/>
              <a:t>What is an external consultant?</a:t>
            </a:r>
          </a:p>
          <a:p>
            <a:pPr lvl="1"/>
            <a:r>
              <a:rPr lang="en-US" sz="2100" dirty="0"/>
              <a:t>External consultants are seen as independent players, contrary to internal advisors who literally depend on their own organisation</a:t>
            </a:r>
          </a:p>
          <a:p>
            <a:pPr marL="457200" lvl="1" indent="0">
              <a:buNone/>
            </a:pPr>
            <a:endParaRPr lang="en-US" sz="2100" dirty="0"/>
          </a:p>
          <a:p>
            <a:pPr lvl="1"/>
            <a:r>
              <a:rPr lang="en-US" sz="2100" dirty="0"/>
              <a:t>Regularly draw from a broader business perspective gained from their vast experience with various clients, markets and sectors, and bring new ideas and best practices along to clients. Especially, the ability to benchmark in respect of other parties is a big advantage of external consultants.</a:t>
            </a:r>
          </a:p>
          <a:p>
            <a:pPr marL="457200" lvl="1" indent="0">
              <a:buNone/>
            </a:pPr>
            <a:r>
              <a:rPr lang="en-US" sz="3200" b="1" dirty="0"/>
              <a:t>  </a:t>
            </a:r>
          </a:p>
          <a:p>
            <a:endParaRPr lang="en-US" sz="2100" dirty="0"/>
          </a:p>
        </p:txBody>
      </p:sp>
    </p:spTree>
    <p:extLst>
      <p:ext uri="{BB962C8B-B14F-4D97-AF65-F5344CB8AC3E}">
        <p14:creationId xmlns:p14="http://schemas.microsoft.com/office/powerpoint/2010/main" val="4242830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4291262"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5752264" y="1448645"/>
            <a:ext cx="3396909" cy="3960709"/>
          </a:xfrm>
        </p:spPr>
        <p:txBody>
          <a:bodyPr vert="horz" lIns="68580" tIns="34290" rIns="68580" bIns="34290" rtlCol="0" anchor="ctr">
            <a:normAutofit fontScale="325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indent="0">
              <a:lnSpc>
                <a:spcPct val="100000"/>
              </a:lnSpc>
              <a:spcBef>
                <a:spcPts val="0"/>
              </a:spcBef>
              <a:buNone/>
              <a:defRPr/>
            </a:pPr>
            <a:r>
              <a:rPr lang="en-GB" sz="9600" dirty="0"/>
              <a:t>What do you think are the advantages and disadvantages of using an </a:t>
            </a:r>
            <a:r>
              <a:rPr lang="en-GB" sz="9600" b="1" dirty="0"/>
              <a:t>external consultant</a:t>
            </a:r>
            <a:r>
              <a:rPr lang="en-GB" sz="96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49149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ellipse">
            <a:avLst/>
          </a:prstGeom>
          <a:ln>
            <a:noFill/>
          </a:ln>
          <a:effectLst>
            <a:softEdge rad="112500"/>
          </a:effectLst>
        </p:spPr>
      </p:pic>
    </p:spTree>
    <p:extLst>
      <p:ext uri="{BB962C8B-B14F-4D97-AF65-F5344CB8AC3E}">
        <p14:creationId xmlns:p14="http://schemas.microsoft.com/office/powerpoint/2010/main" val="43781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011C39-1D6E-4517-43C5-F4A32A21B1C2}"/>
              </a:ext>
            </a:extLst>
          </p:cNvPr>
          <p:cNvSpPr txBox="1"/>
          <p:nvPr/>
        </p:nvSpPr>
        <p:spPr>
          <a:xfrm>
            <a:off x="1393371" y="214811"/>
            <a:ext cx="7095309" cy="923330"/>
          </a:xfrm>
          <a:prstGeom prst="rect">
            <a:avLst/>
          </a:prstGeom>
          <a:noFill/>
        </p:spPr>
        <p:txBody>
          <a:bodyPr wrap="square" rtlCol="0">
            <a:spAutoFit/>
          </a:bodyPr>
          <a:lstStyle/>
          <a:p>
            <a:r>
              <a:rPr lang="en-US" sz="5400" b="1" dirty="0"/>
              <a:t>Organisational Design</a:t>
            </a:r>
            <a:endParaRPr lang="en-GB" b="1" dirty="0"/>
          </a:p>
        </p:txBody>
      </p:sp>
      <p:pic>
        <p:nvPicPr>
          <p:cNvPr id="4" name="Picture 3">
            <a:extLst>
              <a:ext uri="{FF2B5EF4-FFF2-40B4-BE49-F238E27FC236}">
                <a16:creationId xmlns:a16="http://schemas.microsoft.com/office/drawing/2014/main" id="{55D41AD7-B463-73D2-6A66-76DF6B69842A}"/>
              </a:ext>
            </a:extLst>
          </p:cNvPr>
          <p:cNvPicPr>
            <a:picLocks noChangeAspect="1"/>
          </p:cNvPicPr>
          <p:nvPr/>
        </p:nvPicPr>
        <p:blipFill>
          <a:blip r:embed="rId2"/>
          <a:stretch>
            <a:fillRect/>
          </a:stretch>
        </p:blipFill>
        <p:spPr>
          <a:xfrm>
            <a:off x="1920240" y="1357917"/>
            <a:ext cx="5305513" cy="4143723"/>
          </a:xfrm>
          <a:prstGeom prst="rect">
            <a:avLst/>
          </a:prstGeom>
        </p:spPr>
      </p:pic>
    </p:spTree>
    <p:extLst>
      <p:ext uri="{BB962C8B-B14F-4D97-AF65-F5344CB8AC3E}">
        <p14:creationId xmlns:p14="http://schemas.microsoft.com/office/powerpoint/2010/main" val="523518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7C7683-4165-D8E8-C3B1-9FCF20593A95}"/>
              </a:ext>
            </a:extLst>
          </p:cNvPr>
          <p:cNvSpPr txBox="1"/>
          <p:nvPr/>
        </p:nvSpPr>
        <p:spPr>
          <a:xfrm>
            <a:off x="3724072" y="629268"/>
            <a:ext cx="4939868" cy="1286160"/>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400" b="1">
                <a:latin typeface="+mj-lt"/>
                <a:ea typeface="+mj-ea"/>
                <a:cs typeface="+mj-cs"/>
              </a:rPr>
              <a:t>Review of Operations</a:t>
            </a:r>
          </a:p>
        </p:txBody>
      </p:sp>
      <p:sp>
        <p:nvSpPr>
          <p:cNvPr id="3" name="Content Placeholder 2">
            <a:extLst>
              <a:ext uri="{FF2B5EF4-FFF2-40B4-BE49-F238E27FC236}">
                <a16:creationId xmlns:a16="http://schemas.microsoft.com/office/drawing/2014/main" id="{750DAECA-0E0B-4CED-8F38-1590F8525CDC}"/>
              </a:ext>
            </a:extLst>
          </p:cNvPr>
          <p:cNvSpPr>
            <a:spLocks noGrp="1"/>
          </p:cNvSpPr>
          <p:nvPr>
            <p:ph idx="1"/>
          </p:nvPr>
        </p:nvSpPr>
        <p:spPr>
          <a:xfrm>
            <a:off x="3724073" y="2438400"/>
            <a:ext cx="4939867" cy="3785419"/>
          </a:xfrm>
        </p:spPr>
        <p:txBody>
          <a:bodyPr vert="horz" lIns="91440" tIns="45720" rIns="91440" bIns="45720" rtlCol="0">
            <a:normAutofit/>
          </a:bodyPr>
          <a:lstStyle/>
          <a:p>
            <a:pPr marL="0"/>
            <a:r>
              <a:rPr lang="en-US" sz="1700" dirty="0"/>
              <a:t>The energy crisis had forced many hotels and restaurants to rethink their design, strategy and purpose.</a:t>
            </a:r>
          </a:p>
          <a:p>
            <a:pPr marL="0"/>
            <a:endParaRPr lang="en-US" sz="1700" dirty="0"/>
          </a:p>
          <a:p>
            <a:pPr marL="0"/>
            <a:r>
              <a:rPr lang="en-US" sz="1700" dirty="0"/>
              <a:t>How do you change their design? </a:t>
            </a:r>
          </a:p>
          <a:p>
            <a:pPr marL="0"/>
            <a:endParaRPr lang="en-US" sz="1700" dirty="0"/>
          </a:p>
          <a:p>
            <a:pPr lvl="1"/>
            <a:r>
              <a:rPr lang="en-US" sz="1700" dirty="0"/>
              <a:t>Strategy – new competitor, increase profit margins, change in market</a:t>
            </a:r>
          </a:p>
          <a:p>
            <a:pPr lvl="1"/>
            <a:r>
              <a:rPr lang="en-US" sz="1700" dirty="0"/>
              <a:t>Goals – a change in strategy has forced new goals/vision of the business </a:t>
            </a:r>
          </a:p>
          <a:p>
            <a:pPr lvl="1"/>
            <a:endParaRPr lang="en-US" sz="1700" dirty="0"/>
          </a:p>
        </p:txBody>
      </p:sp>
      <p:pic>
        <p:nvPicPr>
          <p:cNvPr id="5" name="Picture 4" descr="Empty office area">
            <a:extLst>
              <a:ext uri="{FF2B5EF4-FFF2-40B4-BE49-F238E27FC236}">
                <a16:creationId xmlns:a16="http://schemas.microsoft.com/office/drawing/2014/main" id="{E1C37BE6-A714-671A-30B0-7FDB6913A70D}"/>
              </a:ext>
            </a:extLst>
          </p:cNvPr>
          <p:cNvPicPr>
            <a:picLocks noChangeAspect="1"/>
          </p:cNvPicPr>
          <p:nvPr/>
        </p:nvPicPr>
        <p:blipFill rotWithShape="1">
          <a:blip r:embed="rId3"/>
          <a:srcRect l="42092" r="24069"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B793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956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885CC-5519-D945-5805-B31967B6157B}"/>
              </a:ext>
            </a:extLst>
          </p:cNvPr>
          <p:cNvSpPr>
            <a:spLocks noGrp="1"/>
          </p:cNvSpPr>
          <p:nvPr>
            <p:ph type="title"/>
          </p:nvPr>
        </p:nvSpPr>
        <p:spPr>
          <a:xfrm>
            <a:off x="3724072" y="629268"/>
            <a:ext cx="4939868" cy="1286160"/>
          </a:xfrm>
        </p:spPr>
        <p:txBody>
          <a:bodyPr anchor="b">
            <a:normAutofit/>
          </a:bodyPr>
          <a:lstStyle/>
          <a:p>
            <a:r>
              <a:rPr lang="en-US" sz="2800"/>
              <a:t>How can you assess an organisations design effectiveness? </a:t>
            </a:r>
            <a:endParaRPr lang="en-GB" sz="2800"/>
          </a:p>
        </p:txBody>
      </p:sp>
      <p:sp>
        <p:nvSpPr>
          <p:cNvPr id="3" name="Content Placeholder 2">
            <a:extLst>
              <a:ext uri="{FF2B5EF4-FFF2-40B4-BE49-F238E27FC236}">
                <a16:creationId xmlns:a16="http://schemas.microsoft.com/office/drawing/2014/main" id="{E2A52976-B220-FC5E-A255-28C16CC4F95B}"/>
              </a:ext>
            </a:extLst>
          </p:cNvPr>
          <p:cNvSpPr>
            <a:spLocks noGrp="1"/>
          </p:cNvSpPr>
          <p:nvPr>
            <p:ph idx="1"/>
          </p:nvPr>
        </p:nvSpPr>
        <p:spPr>
          <a:xfrm>
            <a:off x="3724073" y="2438400"/>
            <a:ext cx="4939867" cy="3785419"/>
          </a:xfrm>
        </p:spPr>
        <p:txBody>
          <a:bodyPr>
            <a:normAutofit/>
          </a:bodyPr>
          <a:lstStyle/>
          <a:p>
            <a:r>
              <a:rPr lang="en-US" sz="4800" dirty="0"/>
              <a:t>7S Model</a:t>
            </a:r>
          </a:p>
          <a:p>
            <a:r>
              <a:rPr lang="en-US" sz="4800" dirty="0"/>
              <a:t>Star Model</a:t>
            </a:r>
            <a:endParaRPr lang="en-GB" sz="4800" dirty="0"/>
          </a:p>
        </p:txBody>
      </p:sp>
      <p:pic>
        <p:nvPicPr>
          <p:cNvPr id="5" name="Picture 4" descr="An arrow on a line map">
            <a:extLst>
              <a:ext uri="{FF2B5EF4-FFF2-40B4-BE49-F238E27FC236}">
                <a16:creationId xmlns:a16="http://schemas.microsoft.com/office/drawing/2014/main" id="{8171AB6F-2A42-9AAE-CA82-B158981A528F}"/>
              </a:ext>
            </a:extLst>
          </p:cNvPr>
          <p:cNvPicPr>
            <a:picLocks noChangeAspect="1"/>
          </p:cNvPicPr>
          <p:nvPr/>
        </p:nvPicPr>
        <p:blipFill rotWithShape="1">
          <a:blip r:embed="rId2"/>
          <a:srcRect l="7334" r="58826"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6498D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9612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897D7F-8068-47F5-0721-CD8F4DD9C6B8}"/>
              </a:ext>
            </a:extLst>
          </p:cNvPr>
          <p:cNvSpPr>
            <a:spLocks noGrp="1"/>
          </p:cNvSpPr>
          <p:nvPr>
            <p:ph idx="1"/>
          </p:nvPr>
        </p:nvSpPr>
        <p:spPr>
          <a:xfrm>
            <a:off x="456040" y="1930288"/>
            <a:ext cx="2629120" cy="3785419"/>
          </a:xfrm>
        </p:spPr>
        <p:txBody>
          <a:bodyPr>
            <a:normAutofit fontScale="92500" lnSpcReduction="10000"/>
          </a:bodyPr>
          <a:lstStyle/>
          <a:p>
            <a:pPr marL="0" indent="0" algn="l">
              <a:buNone/>
            </a:pPr>
            <a:r>
              <a:rPr lang="en-US" sz="2000" b="0" i="0" dirty="0">
                <a:solidFill>
                  <a:srgbClr val="111111"/>
                </a:solidFill>
                <a:effectLst/>
                <a:latin typeface="SourceSansPro"/>
              </a:rPr>
              <a:t>Hard elements:</a:t>
            </a:r>
          </a:p>
          <a:p>
            <a:pPr algn="l">
              <a:buFont typeface="Arial" panose="020B0604020202020204" pitchFamily="34" charset="0"/>
              <a:buChar char="•"/>
            </a:pPr>
            <a:r>
              <a:rPr lang="en-US" sz="2000" b="0" i="0" u="sng" dirty="0">
                <a:solidFill>
                  <a:srgbClr val="2C40D0"/>
                </a:solidFill>
                <a:effectLst/>
                <a:latin typeface="SourceSansPro"/>
                <a:hlinkClick r:id="rId3"/>
              </a:rPr>
              <a:t>Strategy</a:t>
            </a:r>
            <a:endParaRPr lang="en-US" sz="2000" b="0" i="0" dirty="0">
              <a:solidFill>
                <a:srgbClr val="111111"/>
              </a:solidFill>
              <a:effectLst/>
              <a:latin typeface="SourceSansPro"/>
            </a:endParaRPr>
          </a:p>
          <a:p>
            <a:pPr algn="l">
              <a:buFont typeface="Arial" panose="020B0604020202020204" pitchFamily="34" charset="0"/>
              <a:buChar char="•"/>
            </a:pPr>
            <a:r>
              <a:rPr lang="en-US" sz="2000" b="0" i="0" u="sng" dirty="0">
                <a:solidFill>
                  <a:srgbClr val="2C40D0"/>
                </a:solidFill>
                <a:effectLst/>
                <a:latin typeface="SourceSansPro"/>
                <a:hlinkClick r:id="rId4"/>
              </a:rPr>
              <a:t>Structure</a:t>
            </a:r>
            <a:endParaRPr lang="en-US" sz="2000" b="0" i="0" dirty="0">
              <a:solidFill>
                <a:srgbClr val="111111"/>
              </a:solidFill>
              <a:effectLst/>
              <a:latin typeface="SourceSansPro"/>
            </a:endParaRPr>
          </a:p>
          <a:p>
            <a:pPr algn="l">
              <a:buFont typeface="Arial" panose="020B0604020202020204" pitchFamily="34" charset="0"/>
              <a:buChar char="•"/>
            </a:pPr>
            <a:r>
              <a:rPr lang="en-US" sz="2000" b="0" i="0" u="sng" dirty="0">
                <a:solidFill>
                  <a:srgbClr val="2C40D0"/>
                </a:solidFill>
                <a:effectLst/>
                <a:latin typeface="SourceSansPro"/>
                <a:hlinkClick r:id="rId5"/>
              </a:rPr>
              <a:t>Systems</a:t>
            </a:r>
            <a:endParaRPr lang="en-US" sz="2000" b="0" i="0" u="sng" dirty="0">
              <a:solidFill>
                <a:srgbClr val="2C40D0"/>
              </a:solidFill>
              <a:effectLst/>
              <a:latin typeface="SourceSansPro"/>
            </a:endParaRPr>
          </a:p>
          <a:p>
            <a:pPr marL="0" indent="0" algn="l">
              <a:buNone/>
            </a:pPr>
            <a:endParaRPr lang="en-US" sz="2000" b="0" i="0" dirty="0">
              <a:solidFill>
                <a:srgbClr val="111111"/>
              </a:solidFill>
              <a:effectLst/>
              <a:latin typeface="SourceSansPro"/>
            </a:endParaRPr>
          </a:p>
          <a:p>
            <a:pPr marL="0" indent="0" algn="l">
              <a:buNone/>
            </a:pPr>
            <a:r>
              <a:rPr lang="en-US" sz="2000" dirty="0">
                <a:solidFill>
                  <a:srgbClr val="111111"/>
                </a:solidFill>
                <a:latin typeface="SourceSansPro"/>
              </a:rPr>
              <a:t>S</a:t>
            </a:r>
            <a:r>
              <a:rPr lang="en-US" sz="2000" b="0" i="0" dirty="0">
                <a:solidFill>
                  <a:srgbClr val="111111"/>
                </a:solidFill>
                <a:effectLst/>
                <a:latin typeface="SourceSansPro"/>
              </a:rPr>
              <a:t>oft elements:</a:t>
            </a:r>
          </a:p>
          <a:p>
            <a:pPr algn="l">
              <a:buFont typeface="Arial" panose="020B0604020202020204" pitchFamily="34" charset="0"/>
              <a:buChar char="•"/>
            </a:pPr>
            <a:r>
              <a:rPr lang="en-US" sz="2000" b="0" i="0" dirty="0">
                <a:solidFill>
                  <a:srgbClr val="111111"/>
                </a:solidFill>
                <a:effectLst/>
                <a:latin typeface="SourceSansPro"/>
              </a:rPr>
              <a:t>Shared values</a:t>
            </a:r>
          </a:p>
          <a:p>
            <a:pPr algn="l">
              <a:buFont typeface="Arial" panose="020B0604020202020204" pitchFamily="34" charset="0"/>
              <a:buChar char="•"/>
            </a:pPr>
            <a:r>
              <a:rPr lang="en-US" sz="2000" b="0" i="0" dirty="0">
                <a:solidFill>
                  <a:srgbClr val="111111"/>
                </a:solidFill>
                <a:effectLst/>
                <a:latin typeface="SourceSansPro"/>
              </a:rPr>
              <a:t>Skills</a:t>
            </a:r>
          </a:p>
          <a:p>
            <a:pPr algn="l">
              <a:buFont typeface="Arial" panose="020B0604020202020204" pitchFamily="34" charset="0"/>
              <a:buChar char="•"/>
            </a:pPr>
            <a:r>
              <a:rPr lang="en-US" sz="2000" b="0" i="0" dirty="0">
                <a:solidFill>
                  <a:srgbClr val="111111"/>
                </a:solidFill>
                <a:effectLst/>
                <a:latin typeface="SourceSansPro"/>
              </a:rPr>
              <a:t>Style</a:t>
            </a:r>
          </a:p>
          <a:p>
            <a:pPr algn="l">
              <a:buFont typeface="Arial" panose="020B0604020202020204" pitchFamily="34" charset="0"/>
              <a:buChar char="•"/>
            </a:pPr>
            <a:r>
              <a:rPr lang="en-US" sz="2000" b="0" i="0" dirty="0">
                <a:solidFill>
                  <a:srgbClr val="111111"/>
                </a:solidFill>
                <a:effectLst/>
                <a:latin typeface="SourceSansPro"/>
              </a:rPr>
              <a:t>Staff</a:t>
            </a:r>
          </a:p>
          <a:p>
            <a:endParaRPr lang="en-GB" sz="1700" dirty="0"/>
          </a:p>
        </p:txBody>
      </p:sp>
      <p:sp>
        <p:nvSpPr>
          <p:cNvPr id="11" name="Rectangle 1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CDA77CB-1B98-4A30-2CF3-08CFC810ED21}"/>
              </a:ext>
            </a:extLst>
          </p:cNvPr>
          <p:cNvPicPr>
            <a:picLocks noChangeAspect="1"/>
          </p:cNvPicPr>
          <p:nvPr/>
        </p:nvPicPr>
        <p:blipFill>
          <a:blip r:embed="rId6"/>
          <a:stretch>
            <a:fillRect/>
          </a:stretch>
        </p:blipFill>
        <p:spPr>
          <a:xfrm>
            <a:off x="4054396" y="1154287"/>
            <a:ext cx="4514498" cy="4546180"/>
          </a:xfrm>
          <a:prstGeom prst="rect">
            <a:avLst/>
          </a:prstGeom>
          <a:effectLst/>
        </p:spPr>
      </p:pic>
      <p:sp>
        <p:nvSpPr>
          <p:cNvPr id="7" name="TextBox 6">
            <a:extLst>
              <a:ext uri="{FF2B5EF4-FFF2-40B4-BE49-F238E27FC236}">
                <a16:creationId xmlns:a16="http://schemas.microsoft.com/office/drawing/2014/main" id="{01D3D44F-3E22-9C87-36DE-E6FB113183DE}"/>
              </a:ext>
            </a:extLst>
          </p:cNvPr>
          <p:cNvSpPr txBox="1"/>
          <p:nvPr/>
        </p:nvSpPr>
        <p:spPr>
          <a:xfrm>
            <a:off x="504987" y="784955"/>
            <a:ext cx="2795778" cy="830997"/>
          </a:xfrm>
          <a:prstGeom prst="rect">
            <a:avLst/>
          </a:prstGeom>
          <a:noFill/>
        </p:spPr>
        <p:txBody>
          <a:bodyPr wrap="square" rtlCol="0">
            <a:spAutoFit/>
          </a:bodyPr>
          <a:lstStyle/>
          <a:p>
            <a:r>
              <a:rPr lang="en-US" sz="4800" b="1" dirty="0"/>
              <a:t>7S Model</a:t>
            </a:r>
            <a:endParaRPr lang="en-GB" sz="4800" b="1" dirty="0"/>
          </a:p>
        </p:txBody>
      </p:sp>
    </p:spTree>
    <p:extLst>
      <p:ext uri="{BB962C8B-B14F-4D97-AF65-F5344CB8AC3E}">
        <p14:creationId xmlns:p14="http://schemas.microsoft.com/office/powerpoint/2010/main" val="419568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ABC10F-CACD-4B04-814B-05A457B3D1B9}"/>
              </a:ext>
            </a:extLst>
          </p:cNvPr>
          <p:cNvSpPr>
            <a:spLocks noGrp="1"/>
          </p:cNvSpPr>
          <p:nvPr>
            <p:ph type="title"/>
          </p:nvPr>
        </p:nvSpPr>
        <p:spPr>
          <a:xfrm>
            <a:off x="394554" y="489439"/>
            <a:ext cx="8354891" cy="930447"/>
          </a:xfrm>
        </p:spPr>
        <p:txBody>
          <a:bodyPr vert="horz" lIns="91440" tIns="45720" rIns="91440" bIns="45720" rtlCol="0" anchor="b">
            <a:normAutofit/>
          </a:bodyPr>
          <a:lstStyle/>
          <a:p>
            <a:pPr algn="ctr"/>
            <a:r>
              <a:rPr lang="en-US" sz="4700" kern="1200" dirty="0">
                <a:solidFill>
                  <a:schemeClr val="bg1"/>
                </a:solidFill>
                <a:latin typeface="+mj-lt"/>
                <a:ea typeface="+mj-ea"/>
                <a:cs typeface="+mj-cs"/>
              </a:rPr>
              <a:t>The Star Model</a:t>
            </a:r>
          </a:p>
        </p:txBody>
      </p:sp>
      <p:cxnSp>
        <p:nvCxnSpPr>
          <p:cNvPr id="19" name="Straight Connector 18">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Content Placeholder 4" descr="Diagram&#10;&#10;Description automatically generated">
            <a:extLst>
              <a:ext uri="{FF2B5EF4-FFF2-40B4-BE49-F238E27FC236}">
                <a16:creationId xmlns:a16="http://schemas.microsoft.com/office/drawing/2014/main" id="{87859B52-7648-41B2-BAC5-662A334513F8}"/>
              </a:ext>
            </a:extLst>
          </p:cNvPr>
          <p:cNvPicPr>
            <a:picLocks noGrp="1" noChangeAspect="1"/>
          </p:cNvPicPr>
          <p:nvPr>
            <p:ph idx="1"/>
          </p:nvPr>
        </p:nvPicPr>
        <p:blipFill>
          <a:blip r:embed="rId3"/>
          <a:stretch>
            <a:fillRect/>
          </a:stretch>
        </p:blipFill>
        <p:spPr>
          <a:xfrm>
            <a:off x="1458573" y="2224995"/>
            <a:ext cx="6226854" cy="3720546"/>
          </a:xfrm>
          <a:prstGeom prst="rect">
            <a:avLst/>
          </a:prstGeom>
          <a:noFill/>
        </p:spPr>
      </p:pic>
    </p:spTree>
    <p:extLst>
      <p:ext uri="{BB962C8B-B14F-4D97-AF65-F5344CB8AC3E}">
        <p14:creationId xmlns:p14="http://schemas.microsoft.com/office/powerpoint/2010/main" val="3875934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C68D2-EF0E-43A5-B774-A7FB708F5539}"/>
              </a:ext>
            </a:extLst>
          </p:cNvPr>
          <p:cNvSpPr>
            <a:spLocks noGrp="1"/>
          </p:cNvSpPr>
          <p:nvPr>
            <p:ph type="title"/>
          </p:nvPr>
        </p:nvSpPr>
        <p:spPr/>
        <p:txBody>
          <a:bodyPr/>
          <a:lstStyle/>
          <a:p>
            <a:r>
              <a:rPr lang="en-GB" dirty="0"/>
              <a:t>The Star Model (GALBRAITH)</a:t>
            </a:r>
          </a:p>
        </p:txBody>
      </p:sp>
      <p:sp>
        <p:nvSpPr>
          <p:cNvPr id="3" name="Content Placeholder 2">
            <a:extLst>
              <a:ext uri="{FF2B5EF4-FFF2-40B4-BE49-F238E27FC236}">
                <a16:creationId xmlns:a16="http://schemas.microsoft.com/office/drawing/2014/main" id="{80E303ED-049A-405A-A9EA-B5CDDFD0F160}"/>
              </a:ext>
            </a:extLst>
          </p:cNvPr>
          <p:cNvSpPr>
            <a:spLocks noGrp="1"/>
          </p:cNvSpPr>
          <p:nvPr>
            <p:ph idx="1"/>
          </p:nvPr>
        </p:nvSpPr>
        <p:spPr/>
        <p:txBody>
          <a:bodyPr>
            <a:normAutofit fontScale="92500" lnSpcReduction="20000"/>
          </a:bodyPr>
          <a:lstStyle/>
          <a:p>
            <a:r>
              <a:rPr lang="en-GB" dirty="0"/>
              <a:t>Strategy  </a:t>
            </a:r>
          </a:p>
          <a:p>
            <a:pPr lvl="1"/>
            <a:r>
              <a:rPr lang="en-GB" dirty="0"/>
              <a:t>Company’s formula for winning, goals and objectives. Usually the first component to be addressed </a:t>
            </a:r>
          </a:p>
          <a:p>
            <a:r>
              <a:rPr lang="en-GB" dirty="0"/>
              <a:t>Structure </a:t>
            </a:r>
          </a:p>
          <a:p>
            <a:pPr lvl="1"/>
            <a:r>
              <a:rPr lang="en-GB" dirty="0"/>
              <a:t>Placement of power within the organisation – type of jobs, number of people, lateral hierarchy or different?</a:t>
            </a:r>
          </a:p>
          <a:p>
            <a:r>
              <a:rPr lang="en-GB" dirty="0"/>
              <a:t>Processes </a:t>
            </a:r>
          </a:p>
          <a:p>
            <a:pPr lvl="1"/>
            <a:r>
              <a:rPr lang="en-GB" dirty="0"/>
              <a:t>How the organisation functions</a:t>
            </a:r>
          </a:p>
          <a:p>
            <a:r>
              <a:rPr lang="en-GB" dirty="0"/>
              <a:t>Rewards </a:t>
            </a:r>
          </a:p>
          <a:p>
            <a:pPr lvl="1"/>
            <a:r>
              <a:rPr lang="en-GB" dirty="0"/>
              <a:t> Align the goals of the employees to the goals of the organisation – compensation and benefits </a:t>
            </a:r>
          </a:p>
          <a:p>
            <a:r>
              <a:rPr lang="en-GB" dirty="0"/>
              <a:t>People </a:t>
            </a:r>
          </a:p>
          <a:p>
            <a:pPr lvl="1"/>
            <a:r>
              <a:rPr lang="en-GB" dirty="0"/>
              <a:t> HR policies of recruiting, selection, training and development</a:t>
            </a:r>
          </a:p>
        </p:txBody>
      </p:sp>
    </p:spTree>
    <p:extLst>
      <p:ext uri="{BB962C8B-B14F-4D97-AF65-F5344CB8AC3E}">
        <p14:creationId xmlns:p14="http://schemas.microsoft.com/office/powerpoint/2010/main" val="371836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76646-FD44-5CCF-6825-7A1FB7B06169}"/>
              </a:ext>
            </a:extLst>
          </p:cNvPr>
          <p:cNvSpPr>
            <a:spLocks noGrp="1"/>
          </p:cNvSpPr>
          <p:nvPr>
            <p:ph type="title"/>
          </p:nvPr>
        </p:nvSpPr>
        <p:spPr/>
        <p:txBody>
          <a:bodyPr/>
          <a:lstStyle/>
          <a:p>
            <a:pPr algn="ctr"/>
            <a:r>
              <a:rPr lang="en-GB" sz="4800" b="1" dirty="0"/>
              <a:t>Group Activity:</a:t>
            </a:r>
          </a:p>
        </p:txBody>
      </p:sp>
      <p:sp>
        <p:nvSpPr>
          <p:cNvPr id="3" name="Content Placeholder 2">
            <a:extLst>
              <a:ext uri="{FF2B5EF4-FFF2-40B4-BE49-F238E27FC236}">
                <a16:creationId xmlns:a16="http://schemas.microsoft.com/office/drawing/2014/main" id="{D36573C7-5324-55BF-19C9-F591AA849D0E}"/>
              </a:ext>
            </a:extLst>
          </p:cNvPr>
          <p:cNvSpPr>
            <a:spLocks noGrp="1"/>
          </p:cNvSpPr>
          <p:nvPr>
            <p:ph idx="1"/>
          </p:nvPr>
        </p:nvSpPr>
        <p:spPr>
          <a:xfrm>
            <a:off x="68580" y="4747260"/>
            <a:ext cx="8930640" cy="1429702"/>
          </a:xfrm>
        </p:spPr>
        <p:txBody>
          <a:bodyPr/>
          <a:lstStyle/>
          <a:p>
            <a:pPr marL="0" indent="0" algn="ctr">
              <a:buNone/>
            </a:pPr>
            <a:r>
              <a:rPr lang="en-GB" sz="4000" dirty="0"/>
              <a:t>Apply either the Star or the 7S model to a hotel of your choosing</a:t>
            </a:r>
          </a:p>
          <a:p>
            <a:endParaRPr lang="en-GB" b="1" dirty="0"/>
          </a:p>
        </p:txBody>
      </p:sp>
      <p:pic>
        <p:nvPicPr>
          <p:cNvPr id="4" name="Video 6" title="Question mark speech bubbles">
            <a:hlinkClick r:id="" action="ppaction://media"/>
            <a:extLst>
              <a:ext uri="{FF2B5EF4-FFF2-40B4-BE49-F238E27FC236}">
                <a16:creationId xmlns:a16="http://schemas.microsoft.com/office/drawing/2014/main" id="{F6D2A18D-57DD-A197-3BC5-373083AA7F8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95868" y="1287780"/>
            <a:ext cx="5752264" cy="3235649"/>
          </a:xfrm>
          <a:prstGeom prst="ellipse">
            <a:avLst/>
          </a:prstGeom>
          <a:ln>
            <a:noFill/>
          </a:ln>
          <a:effectLst>
            <a:softEdge rad="112500"/>
          </a:effectLst>
        </p:spPr>
      </p:pic>
    </p:spTree>
    <p:extLst>
      <p:ext uri="{BB962C8B-B14F-4D97-AF65-F5344CB8AC3E}">
        <p14:creationId xmlns:p14="http://schemas.microsoft.com/office/powerpoint/2010/main" val="558228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4FF56-B00B-4722-AFA1-658FD9D062C0}"/>
              </a:ext>
            </a:extLst>
          </p:cNvPr>
          <p:cNvSpPr>
            <a:spLocks noGrp="1"/>
          </p:cNvSpPr>
          <p:nvPr>
            <p:ph type="title"/>
          </p:nvPr>
        </p:nvSpPr>
        <p:spPr>
          <a:xfrm>
            <a:off x="340493" y="4149080"/>
            <a:ext cx="8229600" cy="1143000"/>
          </a:xfrm>
        </p:spPr>
        <p:txBody>
          <a:bodyPr>
            <a:noAutofit/>
          </a:bodyPr>
          <a:lstStyle/>
          <a:p>
            <a:pPr algn="ctr"/>
            <a:r>
              <a:rPr lang="en-GB" sz="2800" dirty="0"/>
              <a:t>Organisational context for project management </a:t>
            </a:r>
            <a:r>
              <a:rPr lang="en-GB" sz="2800" b="1" dirty="0"/>
              <a:t>(</a:t>
            </a:r>
            <a:r>
              <a:rPr lang="en-GB" sz="2800" b="1" dirty="0" err="1"/>
              <a:t>Buttrick</a:t>
            </a:r>
            <a:r>
              <a:rPr lang="en-GB" sz="2800" b="1" dirty="0"/>
              <a:t>, 2009 pp. 15)</a:t>
            </a:r>
          </a:p>
        </p:txBody>
      </p:sp>
      <p:pic>
        <p:nvPicPr>
          <p:cNvPr id="4" name="Content Placeholder 3">
            <a:extLst>
              <a:ext uri="{FF2B5EF4-FFF2-40B4-BE49-F238E27FC236}">
                <a16:creationId xmlns:a16="http://schemas.microsoft.com/office/drawing/2014/main" id="{C8477F11-0709-48E9-B230-7F222A37F270}"/>
              </a:ext>
            </a:extLst>
          </p:cNvPr>
          <p:cNvPicPr>
            <a:picLocks noGrp="1" noChangeAspect="1"/>
          </p:cNvPicPr>
          <p:nvPr>
            <p:ph idx="1"/>
          </p:nvPr>
        </p:nvPicPr>
        <p:blipFill>
          <a:blip r:embed="rId3"/>
          <a:stretch>
            <a:fillRect/>
          </a:stretch>
        </p:blipFill>
        <p:spPr>
          <a:xfrm>
            <a:off x="291663" y="548680"/>
            <a:ext cx="8560673" cy="3125730"/>
          </a:xfrm>
          <a:prstGeom prst="rect">
            <a:avLst/>
          </a:prstGeom>
        </p:spPr>
      </p:pic>
    </p:spTree>
    <p:extLst>
      <p:ext uri="{BB962C8B-B14F-4D97-AF65-F5344CB8AC3E}">
        <p14:creationId xmlns:p14="http://schemas.microsoft.com/office/powerpoint/2010/main" val="669426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1908A-9232-4F3D-8EFE-5C0DE8D78BF9}"/>
              </a:ext>
            </a:extLst>
          </p:cNvPr>
          <p:cNvSpPr>
            <a:spLocks noGrp="1"/>
          </p:cNvSpPr>
          <p:nvPr>
            <p:ph type="title"/>
          </p:nvPr>
        </p:nvSpPr>
        <p:spPr>
          <a:xfrm>
            <a:off x="323528" y="0"/>
            <a:ext cx="8229600" cy="1143000"/>
          </a:xfrm>
        </p:spPr>
        <p:txBody>
          <a:bodyPr/>
          <a:lstStyle/>
          <a:p>
            <a:r>
              <a:rPr lang="en-GB" dirty="0"/>
              <a:t>Organisational Design</a:t>
            </a:r>
          </a:p>
        </p:txBody>
      </p:sp>
      <p:pic>
        <p:nvPicPr>
          <p:cNvPr id="6" name="Online Media 3" title="What is Organization Design? | Kates Kesler">
            <a:hlinkClick r:id="" action="ppaction://media"/>
            <a:extLst>
              <a:ext uri="{FF2B5EF4-FFF2-40B4-BE49-F238E27FC236}">
                <a16:creationId xmlns:a16="http://schemas.microsoft.com/office/drawing/2014/main" id="{68E02537-71CE-4176-BE1D-02844ABAC77F}"/>
              </a:ext>
            </a:extLst>
          </p:cNvPr>
          <p:cNvPicPr>
            <a:picLocks noGrp="1" noRot="1" noChangeAspect="1"/>
          </p:cNvPicPr>
          <p:nvPr>
            <p:ph idx="1"/>
            <a:videoFile r:link="rId1"/>
          </p:nvPr>
        </p:nvPicPr>
        <p:blipFill>
          <a:blip r:embed="rId3"/>
          <a:stretch>
            <a:fillRect/>
          </a:stretch>
        </p:blipFill>
        <p:spPr>
          <a:xfrm>
            <a:off x="0" y="841550"/>
            <a:ext cx="9144000" cy="5154804"/>
          </a:xfrm>
          <a:prstGeom prst="rect">
            <a:avLst/>
          </a:prstGeom>
        </p:spPr>
      </p:pic>
    </p:spTree>
    <p:extLst>
      <p:ext uri="{BB962C8B-B14F-4D97-AF65-F5344CB8AC3E}">
        <p14:creationId xmlns:p14="http://schemas.microsoft.com/office/powerpoint/2010/main" val="799365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19A6E-CF9C-4BB2-93EC-278F6F22DA9B}"/>
              </a:ext>
            </a:extLst>
          </p:cNvPr>
          <p:cNvSpPr>
            <a:spLocks noGrp="1"/>
          </p:cNvSpPr>
          <p:nvPr>
            <p:ph type="title"/>
          </p:nvPr>
        </p:nvSpPr>
        <p:spPr>
          <a:xfrm>
            <a:off x="-72516" y="-2157"/>
            <a:ext cx="9289032" cy="1143000"/>
          </a:xfrm>
        </p:spPr>
        <p:txBody>
          <a:bodyPr>
            <a:normAutofit fontScale="90000"/>
          </a:bodyPr>
          <a:lstStyle/>
          <a:p>
            <a:r>
              <a:rPr lang="en-GB" dirty="0"/>
              <a:t>How Apple were organised for innovation</a:t>
            </a:r>
          </a:p>
        </p:txBody>
      </p:sp>
      <p:sp>
        <p:nvSpPr>
          <p:cNvPr id="6" name="Content Placeholder 5">
            <a:extLst>
              <a:ext uri="{FF2B5EF4-FFF2-40B4-BE49-F238E27FC236}">
                <a16:creationId xmlns:a16="http://schemas.microsoft.com/office/drawing/2014/main" id="{F6051D5C-E1D3-490E-AC0D-28CC5C2EE0A7}"/>
              </a:ext>
            </a:extLst>
          </p:cNvPr>
          <p:cNvSpPr>
            <a:spLocks noGrp="1"/>
          </p:cNvSpPr>
          <p:nvPr>
            <p:ph idx="1"/>
          </p:nvPr>
        </p:nvSpPr>
        <p:spPr/>
        <p:txBody>
          <a:bodyPr/>
          <a:lstStyle/>
          <a:p>
            <a:endParaRPr lang="en-GB"/>
          </a:p>
        </p:txBody>
      </p:sp>
      <p:pic>
        <p:nvPicPr>
          <p:cNvPr id="7" name="Online Media 3" title="How Apple Is Organized for Innovation: The Functional Organization">
            <a:hlinkClick r:id="" action="ppaction://media"/>
            <a:extLst>
              <a:ext uri="{FF2B5EF4-FFF2-40B4-BE49-F238E27FC236}">
                <a16:creationId xmlns:a16="http://schemas.microsoft.com/office/drawing/2014/main" id="{C721717D-E580-4DFA-A952-DF79F556F391}"/>
              </a:ext>
            </a:extLst>
          </p:cNvPr>
          <p:cNvPicPr>
            <a:picLocks noRot="1" noChangeAspect="1"/>
          </p:cNvPicPr>
          <p:nvPr>
            <a:videoFile r:link="rId1"/>
          </p:nvPr>
        </p:nvPicPr>
        <p:blipFill>
          <a:blip r:embed="rId3"/>
          <a:stretch>
            <a:fillRect/>
          </a:stretch>
        </p:blipFill>
        <p:spPr>
          <a:xfrm>
            <a:off x="0" y="1140843"/>
            <a:ext cx="9144000" cy="4863079"/>
          </a:xfrm>
          <a:prstGeom prst="rect">
            <a:avLst/>
          </a:prstGeom>
        </p:spPr>
      </p:pic>
    </p:spTree>
    <p:extLst>
      <p:ext uri="{BB962C8B-B14F-4D97-AF65-F5344CB8AC3E}">
        <p14:creationId xmlns:p14="http://schemas.microsoft.com/office/powerpoint/2010/main" val="375250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ellipse">
            <a:avLst/>
          </a:prstGeom>
          <a:ln>
            <a:noFill/>
          </a:ln>
          <a:effectLst>
            <a:softEdge rad="112500"/>
          </a:effectLst>
        </p:spPr>
      </p:pic>
    </p:spTree>
    <p:extLst>
      <p:ext uri="{BB962C8B-B14F-4D97-AF65-F5344CB8AC3E}">
        <p14:creationId xmlns:p14="http://schemas.microsoft.com/office/powerpoint/2010/main" val="1345523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62725E-BD43-182F-E632-65469C3FE26A}"/>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algn="ctr"/>
            <a:r>
              <a:rPr lang="en-US" sz="2800" kern="1200">
                <a:solidFill>
                  <a:schemeClr val="bg1"/>
                </a:solidFill>
                <a:latin typeface="+mj-lt"/>
                <a:ea typeface="+mj-ea"/>
                <a:cs typeface="+mj-cs"/>
              </a:rPr>
              <a:t>MentiMeter Quiz</a:t>
            </a:r>
          </a:p>
        </p:txBody>
      </p:sp>
      <p:pic>
        <p:nvPicPr>
          <p:cNvPr id="5" name="Picture 4">
            <a:extLst>
              <a:ext uri="{FF2B5EF4-FFF2-40B4-BE49-F238E27FC236}">
                <a16:creationId xmlns:a16="http://schemas.microsoft.com/office/drawing/2014/main" id="{072B2371-CC44-AB2C-AEB4-E37B8FB556D1}"/>
              </a:ext>
            </a:extLst>
          </p:cNvPr>
          <p:cNvPicPr>
            <a:picLocks noChangeAspect="1"/>
          </p:cNvPicPr>
          <p:nvPr/>
        </p:nvPicPr>
        <p:blipFill rotWithShape="1">
          <a:blip r:embed="rId2"/>
          <a:srcRect t="8045" b="8288"/>
          <a:stretch/>
        </p:blipFill>
        <p:spPr>
          <a:xfrm>
            <a:off x="560975" y="1388303"/>
            <a:ext cx="8264617" cy="4615592"/>
          </a:xfrm>
          <a:prstGeom prst="rect">
            <a:avLst/>
          </a:prstGeom>
        </p:spPr>
      </p:pic>
    </p:spTree>
    <p:extLst>
      <p:ext uri="{BB962C8B-B14F-4D97-AF65-F5344CB8AC3E}">
        <p14:creationId xmlns:p14="http://schemas.microsoft.com/office/powerpoint/2010/main" val="2275589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89820-651B-B4A5-CA06-E630F9E258E8}"/>
              </a:ext>
            </a:extLst>
          </p:cNvPr>
          <p:cNvSpPr>
            <a:spLocks noGrp="1"/>
          </p:cNvSpPr>
          <p:nvPr>
            <p:ph type="title"/>
          </p:nvPr>
        </p:nvSpPr>
        <p:spPr>
          <a:xfrm>
            <a:off x="0" y="1270097"/>
            <a:ext cx="3586641" cy="389234"/>
          </a:xfrm>
        </p:spPr>
        <p:txBody>
          <a:bodyPr vert="horz" lIns="91440" tIns="45720" rIns="91440" bIns="45720" rtlCol="0" anchor="ctr">
            <a:normAutofit fontScale="90000"/>
          </a:bodyPr>
          <a:lstStyle/>
          <a:p>
            <a:pPr marL="0" indent="0" algn="r"/>
            <a:r>
              <a:rPr lang="en-US" sz="4900" b="1" dirty="0"/>
              <a:t>ASSESSMENT</a:t>
            </a:r>
            <a:br>
              <a:rPr lang="en-US" sz="5300" b="1" dirty="0">
                <a:solidFill>
                  <a:schemeClr val="bg1"/>
                </a:solidFill>
              </a:rPr>
            </a:br>
            <a:br>
              <a:rPr lang="en-US" sz="2600" dirty="0">
                <a:solidFill>
                  <a:schemeClr val="bg1"/>
                </a:solidFill>
                <a:effectLst/>
              </a:rPr>
            </a:br>
            <a:endParaRPr lang="en-US" sz="2600" dirty="0">
              <a:solidFill>
                <a:schemeClr val="bg1"/>
              </a:solidFill>
            </a:endParaRPr>
          </a:p>
        </p:txBody>
      </p:sp>
      <p:sp>
        <p:nvSpPr>
          <p:cNvPr id="4" name="Content Placeholder 3">
            <a:extLst>
              <a:ext uri="{FF2B5EF4-FFF2-40B4-BE49-F238E27FC236}">
                <a16:creationId xmlns:a16="http://schemas.microsoft.com/office/drawing/2014/main" id="{F47F08B9-20A2-55B6-00D5-35E0536FDCFB}"/>
              </a:ext>
            </a:extLst>
          </p:cNvPr>
          <p:cNvSpPr>
            <a:spLocks noGrp="1"/>
          </p:cNvSpPr>
          <p:nvPr>
            <p:ph sz="half" idx="2"/>
          </p:nvPr>
        </p:nvSpPr>
        <p:spPr>
          <a:xfrm>
            <a:off x="4203290" y="506727"/>
            <a:ext cx="4138275" cy="1526741"/>
          </a:xfrm>
        </p:spPr>
        <p:txBody>
          <a:bodyPr vert="horz" lIns="91440" tIns="45720" rIns="91440" bIns="45720" rtlCol="0" anchor="ctr">
            <a:normAutofit/>
          </a:bodyPr>
          <a:lstStyle/>
          <a:p>
            <a:pPr marL="0" indent="0">
              <a:buNone/>
            </a:pPr>
            <a:r>
              <a:rPr lang="en-US" sz="3200" b="1" dirty="0"/>
              <a:t>Deadline date:</a:t>
            </a:r>
          </a:p>
          <a:p>
            <a:pPr marL="0" indent="0">
              <a:buNone/>
            </a:pPr>
            <a:r>
              <a:rPr lang="en-US" sz="3200" b="1" dirty="0"/>
              <a:t>9</a:t>
            </a:r>
            <a:r>
              <a:rPr lang="en-US" sz="3200" b="1" baseline="30000" dirty="0"/>
              <a:t>th</a:t>
            </a:r>
            <a:r>
              <a:rPr lang="en-US" sz="3200" b="1" dirty="0"/>
              <a:t> June, by 23h59</a:t>
            </a:r>
            <a:endParaRPr lang="en-US" sz="1900" dirty="0"/>
          </a:p>
        </p:txBody>
      </p:sp>
      <p:pic>
        <p:nvPicPr>
          <p:cNvPr id="6" name="Picture 5">
            <a:extLst>
              <a:ext uri="{FF2B5EF4-FFF2-40B4-BE49-F238E27FC236}">
                <a16:creationId xmlns:a16="http://schemas.microsoft.com/office/drawing/2014/main" id="{C4A4224C-C3AB-0F7B-DD45-20F9598B6092}"/>
              </a:ext>
            </a:extLst>
          </p:cNvPr>
          <p:cNvPicPr>
            <a:picLocks noChangeAspect="1"/>
          </p:cNvPicPr>
          <p:nvPr/>
        </p:nvPicPr>
        <p:blipFill>
          <a:blip r:embed="rId3"/>
          <a:stretch>
            <a:fillRect/>
          </a:stretch>
        </p:blipFill>
        <p:spPr>
          <a:xfrm>
            <a:off x="4970206" y="2453116"/>
            <a:ext cx="4169610" cy="2574734"/>
          </a:xfrm>
          <a:prstGeom prst="ellipse">
            <a:avLst/>
          </a:prstGeom>
          <a:ln>
            <a:noFill/>
          </a:ln>
          <a:effectLst>
            <a:softEdge rad="112500"/>
          </a:effectLst>
        </p:spPr>
      </p:pic>
      <p:graphicFrame>
        <p:nvGraphicFramePr>
          <p:cNvPr id="5" name="Content Placeholder 4">
            <a:extLst>
              <a:ext uri="{FF2B5EF4-FFF2-40B4-BE49-F238E27FC236}">
                <a16:creationId xmlns:a16="http://schemas.microsoft.com/office/drawing/2014/main" id="{A12F8B43-6A2E-D4A7-D5C7-D2352B856F39}"/>
              </a:ext>
            </a:extLst>
          </p:cNvPr>
          <p:cNvGraphicFramePr>
            <a:graphicFrameLocks noGrp="1"/>
          </p:cNvGraphicFramePr>
          <p:nvPr>
            <p:ph sz="half" idx="1"/>
          </p:nvPr>
        </p:nvGraphicFramePr>
        <p:xfrm>
          <a:off x="294980" y="2719937"/>
          <a:ext cx="4675225" cy="2574734"/>
        </p:xfrm>
        <a:graphic>
          <a:graphicData uri="http://schemas.openxmlformats.org/drawingml/2006/table">
            <a:tbl>
              <a:tblPr firstRow="1" bandRow="1">
                <a:tableStyleId>{5C22544A-7EE6-4342-B048-85BDC9FD1C3A}</a:tableStyleId>
              </a:tblPr>
              <a:tblGrid>
                <a:gridCol w="1917278">
                  <a:extLst>
                    <a:ext uri="{9D8B030D-6E8A-4147-A177-3AD203B41FA5}">
                      <a16:colId xmlns:a16="http://schemas.microsoft.com/office/drawing/2014/main" val="2184306891"/>
                    </a:ext>
                  </a:extLst>
                </a:gridCol>
                <a:gridCol w="1209368">
                  <a:extLst>
                    <a:ext uri="{9D8B030D-6E8A-4147-A177-3AD203B41FA5}">
                      <a16:colId xmlns:a16="http://schemas.microsoft.com/office/drawing/2014/main" val="2437925883"/>
                    </a:ext>
                  </a:extLst>
                </a:gridCol>
                <a:gridCol w="1548579">
                  <a:extLst>
                    <a:ext uri="{9D8B030D-6E8A-4147-A177-3AD203B41FA5}">
                      <a16:colId xmlns:a16="http://schemas.microsoft.com/office/drawing/2014/main" val="3758630763"/>
                    </a:ext>
                  </a:extLst>
                </a:gridCol>
              </a:tblGrid>
              <a:tr h="1414433">
                <a:tc>
                  <a:txBody>
                    <a:bodyPr/>
                    <a:lstStyle/>
                    <a:p>
                      <a:pPr algn="ctr"/>
                      <a:r>
                        <a:rPr lang="en-GB" sz="2400" dirty="0">
                          <a:solidFill>
                            <a:schemeClr val="tx1"/>
                          </a:solidFill>
                        </a:rPr>
                        <a:t>Mode of Assessment</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Volume</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Weighting</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8798678"/>
                  </a:ext>
                </a:extLst>
              </a:tr>
              <a:tr h="1160301">
                <a:tc>
                  <a:txBody>
                    <a:bodyPr/>
                    <a:lstStyle/>
                    <a:p>
                      <a:pPr algn="ctr"/>
                      <a:r>
                        <a:rPr lang="en-GB" sz="2400"/>
                        <a:t>Consultancy Report</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rPr>
                        <a:t>6000 words</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100%</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6893364"/>
                  </a:ext>
                </a:extLst>
              </a:tr>
            </a:tbl>
          </a:graphicData>
        </a:graphic>
      </p:graphicFrame>
    </p:spTree>
    <p:extLst>
      <p:ext uri="{BB962C8B-B14F-4D97-AF65-F5344CB8AC3E}">
        <p14:creationId xmlns:p14="http://schemas.microsoft.com/office/powerpoint/2010/main" val="1474722510"/>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41394" y="332656"/>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7766" y="1608100"/>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300192" y="1166842"/>
            <a:ext cx="2667000" cy="4524315"/>
          </a:xfrm>
          <a:prstGeom prst="rect">
            <a:avLst/>
          </a:prstGeom>
          <a:noFill/>
        </p:spPr>
        <p:txBody>
          <a:bodyPr wrap="square" rtlCol="0">
            <a:spAutoFit/>
          </a:bodyPr>
          <a:lstStyle/>
          <a:p>
            <a:pPr marL="285750" indent="-285750">
              <a:buFontTx/>
              <a:buChar char="-"/>
            </a:pPr>
            <a:endParaRPr lang="en-GB" dirty="0"/>
          </a:p>
          <a:p>
            <a:pPr marL="342900" indent="-342900">
              <a:buFont typeface="+mj-lt"/>
              <a:buAutoNum type="arabicPeriod"/>
            </a:pPr>
            <a:r>
              <a:rPr lang="en-GB" sz="2800" dirty="0"/>
              <a:t>The need for a consultant</a:t>
            </a:r>
          </a:p>
          <a:p>
            <a:pPr marL="342900" indent="-342900">
              <a:buFont typeface="+mj-lt"/>
              <a:buAutoNum type="arabicPeriod"/>
            </a:pPr>
            <a:r>
              <a:rPr lang="en-GB" sz="2800" dirty="0"/>
              <a:t>Internal and External Consultants</a:t>
            </a:r>
          </a:p>
          <a:p>
            <a:pPr marL="342900" indent="-342900">
              <a:buFont typeface="+mj-lt"/>
              <a:buAutoNum type="arabicPeriod"/>
            </a:pPr>
            <a:r>
              <a:rPr lang="en-GB" sz="2800" dirty="0"/>
              <a:t>Organisational Design</a:t>
            </a:r>
          </a:p>
          <a:p>
            <a:pPr marL="342900" indent="-342900">
              <a:buFont typeface="+mj-lt"/>
              <a:buAutoNum type="arabicPeriod"/>
            </a:pPr>
            <a:r>
              <a:rPr lang="en-GB" sz="2800" dirty="0"/>
              <a:t>Organisational design models</a:t>
            </a:r>
          </a:p>
          <a:p>
            <a:pPr marL="285750" indent="-285750">
              <a:buFontTx/>
              <a:buChar char="-"/>
            </a:pPr>
            <a:endParaRPr lang="en-GB" dirty="0"/>
          </a:p>
        </p:txBody>
      </p:sp>
    </p:spTree>
    <p:extLst>
      <p:ext uri="{BB962C8B-B14F-4D97-AF65-F5344CB8AC3E}">
        <p14:creationId xmlns:p14="http://schemas.microsoft.com/office/powerpoint/2010/main" val="268883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3F933-F88F-4632-9695-080E7ACD6589}"/>
              </a:ext>
            </a:extLst>
          </p:cNvPr>
          <p:cNvSpPr>
            <a:spLocks noGrp="1"/>
          </p:cNvSpPr>
          <p:nvPr>
            <p:ph type="ctrTitle"/>
          </p:nvPr>
        </p:nvSpPr>
        <p:spPr>
          <a:xfrm>
            <a:off x="360759" y="3752849"/>
            <a:ext cx="2468166" cy="2452687"/>
          </a:xfrm>
        </p:spPr>
        <p:txBody>
          <a:bodyPr vert="horz" lIns="91440" tIns="45720" rIns="91440" bIns="45720" rtlCol="0" anchor="ctr">
            <a:normAutofit/>
          </a:bodyPr>
          <a:lstStyle/>
          <a:p>
            <a:pPr algn="l"/>
            <a:r>
              <a:rPr lang="en-US" sz="3100" b="1" dirty="0"/>
              <a:t>For next week</a:t>
            </a:r>
          </a:p>
        </p:txBody>
      </p:sp>
      <p:pic>
        <p:nvPicPr>
          <p:cNvPr id="7" name="Picture 4" descr="Calendar on table">
            <a:extLst>
              <a:ext uri="{FF2B5EF4-FFF2-40B4-BE49-F238E27FC236}">
                <a16:creationId xmlns:a16="http://schemas.microsoft.com/office/drawing/2014/main" id="{201DB03E-FCC3-4F7E-AF81-32DCD55434A5}"/>
              </a:ext>
            </a:extLst>
          </p:cNvPr>
          <p:cNvPicPr>
            <a:picLocks noChangeAspect="1"/>
          </p:cNvPicPr>
          <p:nvPr/>
        </p:nvPicPr>
        <p:blipFill rotWithShape="1">
          <a:blip r:embed="rId2"/>
          <a:srcRect t="9617" b="29589"/>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Subtitle 2">
            <a:extLst>
              <a:ext uri="{FF2B5EF4-FFF2-40B4-BE49-F238E27FC236}">
                <a16:creationId xmlns:a16="http://schemas.microsoft.com/office/drawing/2014/main" id="{0B093274-6B36-4383-9A8B-5257AE1E734F}"/>
              </a:ext>
            </a:extLst>
          </p:cNvPr>
          <p:cNvSpPr>
            <a:spLocks noGrp="1"/>
          </p:cNvSpPr>
          <p:nvPr>
            <p:ph type="subTitle" idx="1"/>
          </p:nvPr>
        </p:nvSpPr>
        <p:spPr>
          <a:xfrm>
            <a:off x="3167986" y="3962400"/>
            <a:ext cx="5614060" cy="2452687"/>
          </a:xfrm>
        </p:spPr>
        <p:txBody>
          <a:bodyPr vert="horz" lIns="91440" tIns="45720" rIns="91440" bIns="45720" rtlCol="0" anchor="ctr">
            <a:normAutofit/>
          </a:bodyPr>
          <a:lstStyle/>
          <a:p>
            <a:pPr indent="-228600" algn="l">
              <a:buFont typeface="Arial" panose="020B0604020202020204" pitchFamily="34" charset="0"/>
              <a:buChar char="•"/>
            </a:pPr>
            <a:r>
              <a:rPr lang="en-US" sz="1800" b="1" dirty="0"/>
              <a:t>Begin to identify the structure at your chosen hotel or department </a:t>
            </a:r>
          </a:p>
          <a:p>
            <a:pPr indent="-228600" algn="l">
              <a:buFont typeface="Arial" panose="020B0604020202020204" pitchFamily="34" charset="0"/>
              <a:buChar char="•"/>
            </a:pPr>
            <a:r>
              <a:rPr lang="en-US" sz="1800" b="1" dirty="0"/>
              <a:t>Watch Google talks on Moodle: John Taffer. Raise the bar. management consulting: </a:t>
            </a:r>
            <a:r>
              <a:rPr lang="en-US" sz="1800" dirty="0">
                <a:hlinkClick r:id="rId3"/>
              </a:rPr>
              <a:t>Raise the Bar | Jon Taffer | Talks at Google - YouTube</a:t>
            </a:r>
            <a:r>
              <a:rPr lang="en-US" sz="1800" b="1" dirty="0"/>
              <a:t> </a:t>
            </a:r>
          </a:p>
          <a:p>
            <a:endParaRPr lang="en-GB" sz="2000" dirty="0"/>
          </a:p>
          <a:p>
            <a:pPr indent="-228600" algn="l">
              <a:buFont typeface="Arial" panose="020B0604020202020204" pitchFamily="34" charset="0"/>
              <a:buChar char="•"/>
            </a:pPr>
            <a:endParaRPr lang="en-US" sz="1600" b="1" dirty="0"/>
          </a:p>
        </p:txBody>
      </p:sp>
    </p:spTree>
    <p:extLst>
      <p:ext uri="{BB962C8B-B14F-4D97-AF65-F5344CB8AC3E}">
        <p14:creationId xmlns:p14="http://schemas.microsoft.com/office/powerpoint/2010/main" val="688754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idx="4294967295"/>
          </p:nvPr>
        </p:nvSpPr>
        <p:spPr>
          <a:xfrm>
            <a:off x="0" y="558800"/>
            <a:ext cx="5915025" cy="1604963"/>
          </a:xfrm>
          <a:prstGeom prst="rect">
            <a:avLst/>
          </a:prstGeom>
        </p:spPr>
        <p:txBody>
          <a:bodyPr/>
          <a:lstStyle/>
          <a:p>
            <a:r>
              <a:rPr lang="en-GB" dirty="0"/>
              <a:t>Next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4294967295"/>
          </p:nvPr>
        </p:nvSpPr>
        <p:spPr>
          <a:xfrm>
            <a:off x="0" y="1319213"/>
            <a:ext cx="5915025" cy="844550"/>
          </a:xfrm>
          <a:prstGeom prst="rect">
            <a:avLst/>
          </a:prstGeom>
        </p:spPr>
        <p:txBody>
          <a:bodyPr/>
          <a:lstStyle/>
          <a:p>
            <a:endParaRPr lang="en-US" sz="2800" dirty="0"/>
          </a:p>
          <a:p>
            <a:pPr marL="285750" indent="-285750">
              <a:buFontTx/>
              <a:buChar char="-"/>
            </a:pPr>
            <a:r>
              <a:rPr lang="en-GB" sz="5400" dirty="0"/>
              <a:t>Developing client relationships</a:t>
            </a:r>
          </a:p>
          <a:p>
            <a:pPr marL="285750" indent="-285750">
              <a:buFontTx/>
              <a:buChar char="-"/>
            </a:pPr>
            <a:r>
              <a:rPr lang="en-GB" sz="5400" dirty="0"/>
              <a:t>Planning and managing projects</a:t>
            </a:r>
          </a:p>
          <a:p>
            <a:endParaRPr lang="en-GB" sz="5400" dirty="0">
              <a:solidFill>
                <a:schemeClr val="tx1"/>
              </a:solidFill>
            </a:endParaRPr>
          </a:p>
          <a:p>
            <a:endParaRPr lang="en-GB" dirty="0"/>
          </a:p>
        </p:txBody>
      </p:sp>
    </p:spTree>
    <p:extLst>
      <p:ext uri="{BB962C8B-B14F-4D97-AF65-F5344CB8AC3E}">
        <p14:creationId xmlns:p14="http://schemas.microsoft.com/office/powerpoint/2010/main" val="2609793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prstGeom prst="rect">
            <a:avLst/>
          </a:prstGeom>
        </p:spPr>
        <p:txBody>
          <a:bodyPr/>
          <a:lstStyle/>
          <a:p>
            <a:r>
              <a:rPr lang="en-GB" sz="2400" b="1" dirty="0"/>
              <a:t>I look forward to seeing you next week.</a:t>
            </a:r>
            <a:br>
              <a:rPr lang="en-GB" sz="2400" b="1" dirty="0"/>
            </a:br>
            <a:br>
              <a:rPr lang="en-GB" sz="2400" b="1" dirty="0"/>
            </a:br>
            <a:r>
              <a:rPr lang="en-GB" sz="2400" b="1" dirty="0"/>
              <a:t>If you have any questions in the meantime, please send an email from your </a:t>
            </a:r>
            <a:r>
              <a:rPr lang="en-GB" sz="2400" b="1" i="1" u="sng" dirty="0"/>
              <a:t>student account</a:t>
            </a:r>
            <a:br>
              <a:rPr lang="en-GB" sz="2400" b="1" i="1" u="sng" dirty="0"/>
            </a:br>
            <a:br>
              <a:rPr lang="en-GB" sz="2400" b="1" i="1" u="sng" dirty="0"/>
            </a:br>
            <a:r>
              <a:rPr lang="en-GB" sz="2400" b="1" i="1" u="sng" dirty="0"/>
              <a:t>l.blake@uwtsd.ac.uk</a:t>
            </a:r>
            <a:endParaRPr lang="en-GB" sz="4400" u="sng"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84870E-D5CE-4B33-BBA9-3B0BD7E324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47D3B3-2CEC-47BE-8F2F-5C3164EBC5A8}">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211f9404-bca0-4bcf-9c1d-965ccb6f8d2d"/>
    <ds:schemaRef ds:uri="http://www.w3.org/XML/1998/namespace"/>
    <ds:schemaRef ds:uri="74243a2f-f39c-4e43-9810-58f2f548e0d4"/>
    <ds:schemaRef ds:uri="32cf4773-4f40-40c5-b712-949156571374"/>
  </ds:schemaRefs>
</ds:datastoreItem>
</file>

<file path=customXml/itemProps3.xml><?xml version="1.0" encoding="utf-8"?>
<ds:datastoreItem xmlns:ds="http://schemas.openxmlformats.org/officeDocument/2006/customXml" ds:itemID="{BAE1112E-EDC2-4AC9-9B76-EB457A03CE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2521</Words>
  <Application>Microsoft Office PowerPoint</Application>
  <PresentationFormat>On-screen Show (4:3)</PresentationFormat>
  <Paragraphs>339</Paragraphs>
  <Slides>37</Slides>
  <Notes>23</Notes>
  <HiddenSlides>0</HiddenSlides>
  <MMClips>11</MMClips>
  <ScaleCrop>false</ScaleCrop>
  <HeadingPairs>
    <vt:vector size="6" baseType="variant">
      <vt:variant>
        <vt:lpstr>Fonts Used</vt:lpstr>
      </vt:variant>
      <vt:variant>
        <vt:i4>10</vt:i4>
      </vt:variant>
      <vt:variant>
        <vt:lpstr>Theme</vt:lpstr>
      </vt:variant>
      <vt:variant>
        <vt:i4>15</vt:i4>
      </vt:variant>
      <vt:variant>
        <vt:lpstr>Slide Titles</vt:lpstr>
      </vt:variant>
      <vt:variant>
        <vt:i4>37</vt:i4>
      </vt:variant>
    </vt:vector>
  </HeadingPairs>
  <TitlesOfParts>
    <vt:vector size="62" baseType="lpstr">
      <vt:lpstr>PalatinoLTStd-Italic</vt:lpstr>
      <vt:lpstr>PalatinoLTStd-Roman</vt:lpstr>
      <vt:lpstr>SourceSansPro</vt:lpstr>
      <vt:lpstr>Arial</vt:lpstr>
      <vt:lpstr>Calibri</vt:lpstr>
      <vt:lpstr>Calibri Light</vt:lpstr>
      <vt:lpstr>Nunito Sans</vt:lpstr>
      <vt:lpstr>Open Sans</vt:lpstr>
      <vt:lpstr>Roboto</vt:lpstr>
      <vt:lpstr>Wingdings</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BA International Hotel Management  Organisational Consultancy   BMIH6005  Week Two</vt:lpstr>
      <vt:lpstr>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Your camera must be always on during lectures please.  -Use the Teams university background to protect your privacy.  YOU must join via a laptop or PC/MAC –No attendance permitted on phones or tablets  You will be removed from the session and logged as absent if you fail to adhere to these criteria.   This and all sessions will be recorded so that you can watch it again </vt:lpstr>
      <vt:lpstr>Why is this important?</vt:lpstr>
      <vt:lpstr>Get a laptop!</vt:lpstr>
      <vt:lpstr>PowerPoint Presentation</vt:lpstr>
      <vt:lpstr>Outcomes of the session</vt:lpstr>
      <vt:lpstr>PowerPoint Presentation</vt:lpstr>
      <vt:lpstr>Breakout Room Activity:</vt:lpstr>
      <vt:lpstr>What is it that Consultants do, and there needs for client? </vt:lpstr>
      <vt:lpstr>Key skills for consultants:</vt:lpstr>
      <vt:lpstr>Group Activity:</vt:lpstr>
      <vt:lpstr>Successful approach to consulting projects</vt:lpstr>
      <vt:lpstr>Why consulting projects fails?</vt:lpstr>
      <vt:lpstr>PowerPoint Presentation</vt:lpstr>
      <vt:lpstr>Different types of consultants </vt:lpstr>
      <vt:lpstr>Internal Consultant</vt:lpstr>
      <vt:lpstr>Group Activity:</vt:lpstr>
      <vt:lpstr>External Consultant</vt:lpstr>
      <vt:lpstr>Group Activity:</vt:lpstr>
      <vt:lpstr>Any Questions?</vt:lpstr>
      <vt:lpstr>PowerPoint Presentation</vt:lpstr>
      <vt:lpstr>PowerPoint Presentation</vt:lpstr>
      <vt:lpstr>How can you assess an organisations design effectiveness? </vt:lpstr>
      <vt:lpstr>PowerPoint Presentation</vt:lpstr>
      <vt:lpstr>The Star Model</vt:lpstr>
      <vt:lpstr>The Star Model (GALBRAITH)</vt:lpstr>
      <vt:lpstr>Group Activity:</vt:lpstr>
      <vt:lpstr>Organisational context for project management (Buttrick, 2009 pp. 15)</vt:lpstr>
      <vt:lpstr>Organisational Design</vt:lpstr>
      <vt:lpstr>How Apple were organised for innovation</vt:lpstr>
      <vt:lpstr>Any Questions?</vt:lpstr>
      <vt:lpstr>MentiMeter Quiz</vt:lpstr>
      <vt:lpstr>ASSESSMENT  </vt:lpstr>
      <vt:lpstr>Outcomes of the session</vt:lpstr>
      <vt:lpstr>For next week</vt:lpstr>
      <vt:lpstr>Next Week!</vt:lpstr>
      <vt:lpstr>I look forward to seeing you next week.  If you have any questions in the meantime, please send an email from your student account  l.blake@uwtsd.ac.uk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Laurence Blake</cp:lastModifiedBy>
  <cp:revision>47</cp:revision>
  <dcterms:created xsi:type="dcterms:W3CDTF">2021-03-10T12:10:47Z</dcterms:created>
  <dcterms:modified xsi:type="dcterms:W3CDTF">2023-04-28T15:11:58Z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