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6" r:id="rId2"/>
    <p:sldId id="265" r:id="rId3"/>
    <p:sldId id="257" r:id="rId4"/>
    <p:sldId id="266" r:id="rId5"/>
    <p:sldId id="267" r:id="rId6"/>
    <p:sldId id="258" r:id="rId7"/>
    <p:sldId id="259" r:id="rId8"/>
    <p:sldId id="260" r:id="rId9"/>
    <p:sldId id="261" r:id="rId10"/>
    <p:sldId id="262" r:id="rId11"/>
    <p:sldId id="268" r:id="rId12"/>
    <p:sldId id="269" r:id="rId13"/>
    <p:sldId id="270" r:id="rId14"/>
    <p:sldId id="271" r:id="rId15"/>
    <p:sldId id="263" r:id="rId16"/>
    <p:sldId id="264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5033" autoAdjust="0"/>
  </p:normalViewPr>
  <p:slideViewPr>
    <p:cSldViewPr snapToGrid="0">
      <p:cViewPr varScale="1">
        <p:scale>
          <a:sx n="78" d="100"/>
          <a:sy n="78" d="100"/>
        </p:scale>
        <p:origin x="87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lie Brown" userId="856727495e1cce7c" providerId="LiveId" clId="{B300E920-0EB2-4BE6-95E8-85F4EA25B7C1}"/>
    <pc:docChg chg="undo custSel addSld modSld sldOrd">
      <pc:chgData name="Ellie Brown" userId="856727495e1cce7c" providerId="LiveId" clId="{B300E920-0EB2-4BE6-95E8-85F4EA25B7C1}" dt="2025-11-28T16:20:55.202" v="250"/>
      <pc:docMkLst>
        <pc:docMk/>
      </pc:docMkLst>
      <pc:sldChg chg="addSp delSp modSp new mod ord setBg modNotesTx">
        <pc:chgData name="Ellie Brown" userId="856727495e1cce7c" providerId="LiveId" clId="{B300E920-0EB2-4BE6-95E8-85F4EA25B7C1}" dt="2025-11-28T16:20:55.202" v="250"/>
        <pc:sldMkLst>
          <pc:docMk/>
          <pc:sldMk cId="3148028860" sldId="271"/>
        </pc:sldMkLst>
        <pc:spChg chg="mod">
          <ac:chgData name="Ellie Brown" userId="856727495e1cce7c" providerId="LiveId" clId="{B300E920-0EB2-4BE6-95E8-85F4EA25B7C1}" dt="2025-11-04T16:27:22.061" v="195" actId="26606"/>
          <ac:spMkLst>
            <pc:docMk/>
            <pc:sldMk cId="3148028860" sldId="271"/>
            <ac:spMk id="2" creationId="{90540326-D5AC-2B94-A9D0-099D4513D11F}"/>
          </ac:spMkLst>
        </pc:spChg>
        <pc:spChg chg="mod">
          <ac:chgData name="Ellie Brown" userId="856727495e1cce7c" providerId="LiveId" clId="{B300E920-0EB2-4BE6-95E8-85F4EA25B7C1}" dt="2025-11-04T16:27:36.906" v="248" actId="20577"/>
          <ac:spMkLst>
            <pc:docMk/>
            <pc:sldMk cId="3148028860" sldId="271"/>
            <ac:spMk id="3" creationId="{DC649DFA-0C09-6FA1-4EAC-CCE3399B805D}"/>
          </ac:spMkLst>
        </pc:spChg>
        <pc:spChg chg="add ord">
          <ac:chgData name="Ellie Brown" userId="856727495e1cce7c" providerId="LiveId" clId="{B300E920-0EB2-4BE6-95E8-85F4EA25B7C1}" dt="2025-11-04T16:26:45.992" v="157" actId="26606"/>
          <ac:spMkLst>
            <pc:docMk/>
            <pc:sldMk cId="3148028860" sldId="271"/>
            <ac:spMk id="4" creationId="{B7F38AEE-1A03-50B0-934F-442032664350}"/>
          </ac:spMkLst>
        </pc:spChg>
        <pc:spChg chg="add mod ord">
          <ac:chgData name="Ellie Brown" userId="856727495e1cce7c" providerId="LiveId" clId="{B300E920-0EB2-4BE6-95E8-85F4EA25B7C1}" dt="2025-11-04T16:26:45.992" v="157" actId="26606"/>
          <ac:spMkLst>
            <pc:docMk/>
            <pc:sldMk cId="3148028860" sldId="271"/>
            <ac:spMk id="5" creationId="{80BF005C-5EDE-C318-7D38-405447BE64DC}"/>
          </ac:spMkLst>
        </pc:spChg>
        <pc:spChg chg="add">
          <ac:chgData name="Ellie Brown" userId="856727495e1cce7c" providerId="LiveId" clId="{B300E920-0EB2-4BE6-95E8-85F4EA25B7C1}" dt="2025-11-04T16:27:22.061" v="195" actId="26606"/>
          <ac:spMkLst>
            <pc:docMk/>
            <pc:sldMk cId="3148028860" sldId="271"/>
            <ac:spMk id="1079" creationId="{95B1FC96-0749-41C9-BAED-E089E77149FA}"/>
          </ac:spMkLst>
        </pc:spChg>
        <pc:spChg chg="add">
          <ac:chgData name="Ellie Brown" userId="856727495e1cce7c" providerId="LiveId" clId="{B300E920-0EB2-4BE6-95E8-85F4EA25B7C1}" dt="2025-11-04T16:27:22.061" v="195" actId="26606"/>
          <ac:spMkLst>
            <pc:docMk/>
            <pc:sldMk cId="3148028860" sldId="271"/>
            <ac:spMk id="1080" creationId="{63C1A86C-B1A8-4AEC-B001-595C91716E77}"/>
          </ac:spMkLst>
        </pc:spChg>
        <pc:picChg chg="add mod ord">
          <ac:chgData name="Ellie Brown" userId="856727495e1cce7c" providerId="LiveId" clId="{B300E920-0EB2-4BE6-95E8-85F4EA25B7C1}" dt="2025-11-04T16:27:22.061" v="195" actId="26606"/>
          <ac:picMkLst>
            <pc:docMk/>
            <pc:sldMk cId="3148028860" sldId="271"/>
            <ac:picMk id="1028" creationId="{EB766E94-3BAF-F625-D434-30F5CA5B27B0}"/>
          </ac:picMkLst>
        </pc:picChg>
        <pc:picChg chg="add mod ord">
          <ac:chgData name="Ellie Brown" userId="856727495e1cce7c" providerId="LiveId" clId="{B300E920-0EB2-4BE6-95E8-85F4EA25B7C1}" dt="2025-11-04T16:27:22.061" v="195" actId="26606"/>
          <ac:picMkLst>
            <pc:docMk/>
            <pc:sldMk cId="3148028860" sldId="271"/>
            <ac:picMk id="1032" creationId="{3833EE3C-DA35-D26A-96E9-4F1C8C5F0B0F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C77BC33-CDE8-4A7A-886C-F2EDB04593C6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FB4852A-1BFA-46F9-95F4-3B6D548B6C2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 person is found at 2am with a crowbar and gloves near a closed shop.</a:t>
          </a:r>
          <a:endParaRPr lang="en-US"/>
        </a:p>
      </dgm:t>
    </dgm:pt>
    <dgm:pt modelId="{7F7BAE8B-19A1-4BFE-9AA2-56BC13CBA79D}" type="parTrans" cxnId="{1E2F7BA1-D18B-40B9-AC84-7DFEA29595A2}">
      <dgm:prSet/>
      <dgm:spPr/>
      <dgm:t>
        <a:bodyPr/>
        <a:lstStyle/>
        <a:p>
          <a:endParaRPr lang="en-US"/>
        </a:p>
      </dgm:t>
    </dgm:pt>
    <dgm:pt modelId="{15C076B0-AEFD-4166-9DA9-2D7376B9170A}" type="sibTrans" cxnId="{1E2F7BA1-D18B-40B9-AC84-7DFEA29595A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A8B44F3-F681-42C4-BCA2-A04360CA895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 teenager has a screwdriver in their backpack walking home from school.</a:t>
          </a:r>
          <a:endParaRPr lang="en-US"/>
        </a:p>
      </dgm:t>
    </dgm:pt>
    <dgm:pt modelId="{D8BCAA74-53CE-4087-A429-F18864AC8EDD}" type="parTrans" cxnId="{4A11E9A0-F1E6-465C-896E-3E40D73A4406}">
      <dgm:prSet/>
      <dgm:spPr/>
      <dgm:t>
        <a:bodyPr/>
        <a:lstStyle/>
        <a:p>
          <a:endParaRPr lang="en-US"/>
        </a:p>
      </dgm:t>
    </dgm:pt>
    <dgm:pt modelId="{55AB36F3-1DC0-4F33-BC5F-641047824153}" type="sibTrans" cxnId="{4A11E9A0-F1E6-465C-896E-3E40D73A440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AB952B9-49D6-4EB8-98CA-6CE04FE6EF2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 person is caught with a lock-pick set and a list of addresses.</a:t>
          </a:r>
          <a:endParaRPr lang="en-US"/>
        </a:p>
      </dgm:t>
    </dgm:pt>
    <dgm:pt modelId="{5CB6073A-788A-4545-A551-7D51D0A683A5}" type="parTrans" cxnId="{E2A6286D-C31A-4D4D-8F3B-B4E7F7690E97}">
      <dgm:prSet/>
      <dgm:spPr/>
      <dgm:t>
        <a:bodyPr/>
        <a:lstStyle/>
        <a:p>
          <a:endParaRPr lang="en-US"/>
        </a:p>
      </dgm:t>
    </dgm:pt>
    <dgm:pt modelId="{D57C579A-BDA4-414E-9261-60AA2C52A967}" type="sibTrans" cxnId="{E2A6286D-C31A-4D4D-8F3B-B4E7F7690E9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E826AA0-0C64-4C0F-BAE7-11191A840D2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 builder is carrying tools in a van but has no job booked that day.</a:t>
          </a:r>
          <a:endParaRPr lang="en-US"/>
        </a:p>
      </dgm:t>
    </dgm:pt>
    <dgm:pt modelId="{E6518D03-4A18-40ED-BD20-E99BE313BF74}" type="parTrans" cxnId="{D3CDBC82-E0F1-414D-810B-FB9DA0FD9D2B}">
      <dgm:prSet/>
      <dgm:spPr/>
      <dgm:t>
        <a:bodyPr/>
        <a:lstStyle/>
        <a:p>
          <a:endParaRPr lang="en-US"/>
        </a:p>
      </dgm:t>
    </dgm:pt>
    <dgm:pt modelId="{61CE0CF0-54E7-4DE5-8BBC-578745C8B277}" type="sibTrans" cxnId="{D3CDBC82-E0F1-414D-810B-FB9DA0FD9D2B}">
      <dgm:prSet/>
      <dgm:spPr/>
      <dgm:t>
        <a:bodyPr/>
        <a:lstStyle/>
        <a:p>
          <a:endParaRPr lang="en-US"/>
        </a:p>
      </dgm:t>
    </dgm:pt>
    <dgm:pt modelId="{2B22CA74-2D12-4E93-A921-54CF9D8C6390}" type="pres">
      <dgm:prSet presAssocID="{7C77BC33-CDE8-4A7A-886C-F2EDB04593C6}" presName="root" presStyleCnt="0">
        <dgm:presLayoutVars>
          <dgm:dir/>
          <dgm:resizeHandles val="exact"/>
        </dgm:presLayoutVars>
      </dgm:prSet>
      <dgm:spPr/>
    </dgm:pt>
    <dgm:pt modelId="{176CE84C-E2C9-4216-99E0-730DFA73D5A6}" type="pres">
      <dgm:prSet presAssocID="{7C77BC33-CDE8-4A7A-886C-F2EDB04593C6}" presName="container" presStyleCnt="0">
        <dgm:presLayoutVars>
          <dgm:dir/>
          <dgm:resizeHandles val="exact"/>
        </dgm:presLayoutVars>
      </dgm:prSet>
      <dgm:spPr/>
    </dgm:pt>
    <dgm:pt modelId="{776E4464-50B9-4965-95EC-3F0A9F529A88}" type="pres">
      <dgm:prSet presAssocID="{9FB4852A-1BFA-46F9-95F4-3B6D548B6C20}" presName="compNode" presStyleCnt="0"/>
      <dgm:spPr/>
    </dgm:pt>
    <dgm:pt modelId="{7ACEC26F-A526-4F0E-A59C-9AB56CA6B891}" type="pres">
      <dgm:prSet presAssocID="{9FB4852A-1BFA-46F9-95F4-3B6D548B6C20}" presName="iconBgRect" presStyleLbl="bgShp" presStyleIdx="0" presStyleCnt="4"/>
      <dgm:spPr/>
    </dgm:pt>
    <dgm:pt modelId="{1ACC913B-5929-466B-A692-EE47761491DF}" type="pres">
      <dgm:prSet presAssocID="{9FB4852A-1BFA-46F9-95F4-3B6D548B6C2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ore outline"/>
        </a:ext>
      </dgm:extLst>
    </dgm:pt>
    <dgm:pt modelId="{D9F7A651-ED46-4339-B6B7-7CED2D5569CF}" type="pres">
      <dgm:prSet presAssocID="{9FB4852A-1BFA-46F9-95F4-3B6D548B6C20}" presName="spaceRect" presStyleCnt="0"/>
      <dgm:spPr/>
    </dgm:pt>
    <dgm:pt modelId="{7878BB3C-EF03-4C28-9D3E-A8E0AF9EA833}" type="pres">
      <dgm:prSet presAssocID="{9FB4852A-1BFA-46F9-95F4-3B6D548B6C20}" presName="textRect" presStyleLbl="revTx" presStyleIdx="0" presStyleCnt="4">
        <dgm:presLayoutVars>
          <dgm:chMax val="1"/>
          <dgm:chPref val="1"/>
        </dgm:presLayoutVars>
      </dgm:prSet>
      <dgm:spPr/>
    </dgm:pt>
    <dgm:pt modelId="{132881B8-5FD4-4994-9ED4-949734763D47}" type="pres">
      <dgm:prSet presAssocID="{15C076B0-AEFD-4166-9DA9-2D7376B9170A}" presName="sibTrans" presStyleLbl="sibTrans2D1" presStyleIdx="0" presStyleCnt="0"/>
      <dgm:spPr/>
    </dgm:pt>
    <dgm:pt modelId="{FA9590A7-DAAF-4A02-B78F-6E35FDE63235}" type="pres">
      <dgm:prSet presAssocID="{6A8B44F3-F681-42C4-BCA2-A04360CA8951}" presName="compNode" presStyleCnt="0"/>
      <dgm:spPr/>
    </dgm:pt>
    <dgm:pt modelId="{3CF6C3A5-4811-4AD8-975A-29A28C7D0D1C}" type="pres">
      <dgm:prSet presAssocID="{6A8B44F3-F681-42C4-BCA2-A04360CA8951}" presName="iconBgRect" presStyleLbl="bgShp" presStyleIdx="1" presStyleCnt="4"/>
      <dgm:spPr/>
    </dgm:pt>
    <dgm:pt modelId="{E0B914E5-859D-44D6-B02D-A9A7DBB74179}" type="pres">
      <dgm:prSet presAssocID="{6A8B44F3-F681-42C4-BCA2-A04360CA895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ckpack"/>
        </a:ext>
      </dgm:extLst>
    </dgm:pt>
    <dgm:pt modelId="{48029033-AB78-4408-853C-401BACE7E59F}" type="pres">
      <dgm:prSet presAssocID="{6A8B44F3-F681-42C4-BCA2-A04360CA8951}" presName="spaceRect" presStyleCnt="0"/>
      <dgm:spPr/>
    </dgm:pt>
    <dgm:pt modelId="{D903C8E9-E570-4D8F-B3C3-46BA04B15792}" type="pres">
      <dgm:prSet presAssocID="{6A8B44F3-F681-42C4-BCA2-A04360CA8951}" presName="textRect" presStyleLbl="revTx" presStyleIdx="1" presStyleCnt="4">
        <dgm:presLayoutVars>
          <dgm:chMax val="1"/>
          <dgm:chPref val="1"/>
        </dgm:presLayoutVars>
      </dgm:prSet>
      <dgm:spPr/>
    </dgm:pt>
    <dgm:pt modelId="{F56A2CBB-1AD1-4836-A76C-17FAF1ABF61F}" type="pres">
      <dgm:prSet presAssocID="{55AB36F3-1DC0-4F33-BC5F-641047824153}" presName="sibTrans" presStyleLbl="sibTrans2D1" presStyleIdx="0" presStyleCnt="0"/>
      <dgm:spPr/>
    </dgm:pt>
    <dgm:pt modelId="{03201F0E-D67B-4EAC-A80C-8F426275F07B}" type="pres">
      <dgm:prSet presAssocID="{0AB952B9-49D6-4EB8-98CA-6CE04FE6EF28}" presName="compNode" presStyleCnt="0"/>
      <dgm:spPr/>
    </dgm:pt>
    <dgm:pt modelId="{6E47EB95-398C-4B20-9A72-BFA80384D2C8}" type="pres">
      <dgm:prSet presAssocID="{0AB952B9-49D6-4EB8-98CA-6CE04FE6EF28}" presName="iconBgRect" presStyleLbl="bgShp" presStyleIdx="2" presStyleCnt="4"/>
      <dgm:spPr/>
    </dgm:pt>
    <dgm:pt modelId="{F96B5257-96A7-47A0-ADB6-C0C046B3FBD4}" type="pres">
      <dgm:prSet presAssocID="{0AB952B9-49D6-4EB8-98CA-6CE04FE6EF2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1DE744BB-AFAA-4148-A83C-1F5F24CE9B65}" type="pres">
      <dgm:prSet presAssocID="{0AB952B9-49D6-4EB8-98CA-6CE04FE6EF28}" presName="spaceRect" presStyleCnt="0"/>
      <dgm:spPr/>
    </dgm:pt>
    <dgm:pt modelId="{8D8100E2-9D91-4ABF-8102-1DFBC5B02EA8}" type="pres">
      <dgm:prSet presAssocID="{0AB952B9-49D6-4EB8-98CA-6CE04FE6EF28}" presName="textRect" presStyleLbl="revTx" presStyleIdx="2" presStyleCnt="4">
        <dgm:presLayoutVars>
          <dgm:chMax val="1"/>
          <dgm:chPref val="1"/>
        </dgm:presLayoutVars>
      </dgm:prSet>
      <dgm:spPr/>
    </dgm:pt>
    <dgm:pt modelId="{F27EA663-0668-4544-8963-0D83D22F4826}" type="pres">
      <dgm:prSet presAssocID="{D57C579A-BDA4-414E-9261-60AA2C52A967}" presName="sibTrans" presStyleLbl="sibTrans2D1" presStyleIdx="0" presStyleCnt="0"/>
      <dgm:spPr/>
    </dgm:pt>
    <dgm:pt modelId="{59922F00-E3A8-4183-BAFB-FC100FB7BF78}" type="pres">
      <dgm:prSet presAssocID="{DE826AA0-0C64-4C0F-BAE7-11191A840D2B}" presName="compNode" presStyleCnt="0"/>
      <dgm:spPr/>
    </dgm:pt>
    <dgm:pt modelId="{C6643432-4BD2-4928-A7EA-19B9C6B7BBAA}" type="pres">
      <dgm:prSet presAssocID="{DE826AA0-0C64-4C0F-BAE7-11191A840D2B}" presName="iconBgRect" presStyleLbl="bgShp" presStyleIdx="3" presStyleCnt="4"/>
      <dgm:spPr/>
    </dgm:pt>
    <dgm:pt modelId="{174D6408-8B53-48C0-88EC-14814689CF2D}" type="pres">
      <dgm:prSet presAssocID="{DE826AA0-0C64-4C0F-BAE7-11191A840D2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xcavator"/>
        </a:ext>
      </dgm:extLst>
    </dgm:pt>
    <dgm:pt modelId="{0F738EC4-CFEE-4B5F-9243-BAADCACEE1F5}" type="pres">
      <dgm:prSet presAssocID="{DE826AA0-0C64-4C0F-BAE7-11191A840D2B}" presName="spaceRect" presStyleCnt="0"/>
      <dgm:spPr/>
    </dgm:pt>
    <dgm:pt modelId="{F9F8ABD2-4149-413B-911C-68EF9D56EE94}" type="pres">
      <dgm:prSet presAssocID="{DE826AA0-0C64-4C0F-BAE7-11191A840D2B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5EAC7C25-60C0-4936-8804-D7D5CA2B10BB}" type="presOf" srcId="{6A8B44F3-F681-42C4-BCA2-A04360CA8951}" destId="{D903C8E9-E570-4D8F-B3C3-46BA04B15792}" srcOrd="0" destOrd="0" presId="urn:microsoft.com/office/officeart/2018/2/layout/IconCircleList"/>
    <dgm:cxn modelId="{E2A6286D-C31A-4D4D-8F3B-B4E7F7690E97}" srcId="{7C77BC33-CDE8-4A7A-886C-F2EDB04593C6}" destId="{0AB952B9-49D6-4EB8-98CA-6CE04FE6EF28}" srcOrd="2" destOrd="0" parTransId="{5CB6073A-788A-4545-A551-7D51D0A683A5}" sibTransId="{D57C579A-BDA4-414E-9261-60AA2C52A967}"/>
    <dgm:cxn modelId="{446EAA5A-A650-4946-B263-5B340D7B0E15}" type="presOf" srcId="{D57C579A-BDA4-414E-9261-60AA2C52A967}" destId="{F27EA663-0668-4544-8963-0D83D22F4826}" srcOrd="0" destOrd="0" presId="urn:microsoft.com/office/officeart/2018/2/layout/IconCircleList"/>
    <dgm:cxn modelId="{D3CDBC82-E0F1-414D-810B-FB9DA0FD9D2B}" srcId="{7C77BC33-CDE8-4A7A-886C-F2EDB04593C6}" destId="{DE826AA0-0C64-4C0F-BAE7-11191A840D2B}" srcOrd="3" destOrd="0" parTransId="{E6518D03-4A18-40ED-BD20-E99BE313BF74}" sibTransId="{61CE0CF0-54E7-4DE5-8BBC-578745C8B277}"/>
    <dgm:cxn modelId="{4A11E9A0-F1E6-465C-896E-3E40D73A4406}" srcId="{7C77BC33-CDE8-4A7A-886C-F2EDB04593C6}" destId="{6A8B44F3-F681-42C4-BCA2-A04360CA8951}" srcOrd="1" destOrd="0" parTransId="{D8BCAA74-53CE-4087-A429-F18864AC8EDD}" sibTransId="{55AB36F3-1DC0-4F33-BC5F-641047824153}"/>
    <dgm:cxn modelId="{1E2F7BA1-D18B-40B9-AC84-7DFEA29595A2}" srcId="{7C77BC33-CDE8-4A7A-886C-F2EDB04593C6}" destId="{9FB4852A-1BFA-46F9-95F4-3B6D548B6C20}" srcOrd="0" destOrd="0" parTransId="{7F7BAE8B-19A1-4BFE-9AA2-56BC13CBA79D}" sibTransId="{15C076B0-AEFD-4166-9DA9-2D7376B9170A}"/>
    <dgm:cxn modelId="{51C6FAAE-DF69-406D-83E4-398B03A90F71}" type="presOf" srcId="{7C77BC33-CDE8-4A7A-886C-F2EDB04593C6}" destId="{2B22CA74-2D12-4E93-A921-54CF9D8C6390}" srcOrd="0" destOrd="0" presId="urn:microsoft.com/office/officeart/2018/2/layout/IconCircleList"/>
    <dgm:cxn modelId="{CE9B92AF-F397-4729-8E6B-69FB929979DC}" type="presOf" srcId="{0AB952B9-49D6-4EB8-98CA-6CE04FE6EF28}" destId="{8D8100E2-9D91-4ABF-8102-1DFBC5B02EA8}" srcOrd="0" destOrd="0" presId="urn:microsoft.com/office/officeart/2018/2/layout/IconCircleList"/>
    <dgm:cxn modelId="{B44F78BC-F1E2-4D6B-BFA2-8F684D10EBCA}" type="presOf" srcId="{55AB36F3-1DC0-4F33-BC5F-641047824153}" destId="{F56A2CBB-1AD1-4836-A76C-17FAF1ABF61F}" srcOrd="0" destOrd="0" presId="urn:microsoft.com/office/officeart/2018/2/layout/IconCircleList"/>
    <dgm:cxn modelId="{785F27BE-62EE-41CC-A97A-956077AA3C1D}" type="presOf" srcId="{DE826AA0-0C64-4C0F-BAE7-11191A840D2B}" destId="{F9F8ABD2-4149-413B-911C-68EF9D56EE94}" srcOrd="0" destOrd="0" presId="urn:microsoft.com/office/officeart/2018/2/layout/IconCircleList"/>
    <dgm:cxn modelId="{B0C076D1-0815-423C-8A1A-9A29D0E0CAD3}" type="presOf" srcId="{9FB4852A-1BFA-46F9-95F4-3B6D548B6C20}" destId="{7878BB3C-EF03-4C28-9D3E-A8E0AF9EA833}" srcOrd="0" destOrd="0" presId="urn:microsoft.com/office/officeart/2018/2/layout/IconCircleList"/>
    <dgm:cxn modelId="{396E0AD8-E685-4EDE-8BED-A59315CBA7AD}" type="presOf" srcId="{15C076B0-AEFD-4166-9DA9-2D7376B9170A}" destId="{132881B8-5FD4-4994-9ED4-949734763D47}" srcOrd="0" destOrd="0" presId="urn:microsoft.com/office/officeart/2018/2/layout/IconCircleList"/>
    <dgm:cxn modelId="{2B112774-1A01-48D5-9C35-D2E69FEB464A}" type="presParOf" srcId="{2B22CA74-2D12-4E93-A921-54CF9D8C6390}" destId="{176CE84C-E2C9-4216-99E0-730DFA73D5A6}" srcOrd="0" destOrd="0" presId="urn:microsoft.com/office/officeart/2018/2/layout/IconCircleList"/>
    <dgm:cxn modelId="{B49FDA24-D108-4215-A1E0-206FE946777B}" type="presParOf" srcId="{176CE84C-E2C9-4216-99E0-730DFA73D5A6}" destId="{776E4464-50B9-4965-95EC-3F0A9F529A88}" srcOrd="0" destOrd="0" presId="urn:microsoft.com/office/officeart/2018/2/layout/IconCircleList"/>
    <dgm:cxn modelId="{083D1EB7-7EC5-44DA-8294-96E192C0C175}" type="presParOf" srcId="{776E4464-50B9-4965-95EC-3F0A9F529A88}" destId="{7ACEC26F-A526-4F0E-A59C-9AB56CA6B891}" srcOrd="0" destOrd="0" presId="urn:microsoft.com/office/officeart/2018/2/layout/IconCircleList"/>
    <dgm:cxn modelId="{F5BF60EB-005C-439D-9C96-7529E9DDFDBC}" type="presParOf" srcId="{776E4464-50B9-4965-95EC-3F0A9F529A88}" destId="{1ACC913B-5929-466B-A692-EE47761491DF}" srcOrd="1" destOrd="0" presId="urn:microsoft.com/office/officeart/2018/2/layout/IconCircleList"/>
    <dgm:cxn modelId="{C6CB58E2-5E0D-4DF2-B1DA-DCB5048CECB4}" type="presParOf" srcId="{776E4464-50B9-4965-95EC-3F0A9F529A88}" destId="{D9F7A651-ED46-4339-B6B7-7CED2D5569CF}" srcOrd="2" destOrd="0" presId="urn:microsoft.com/office/officeart/2018/2/layout/IconCircleList"/>
    <dgm:cxn modelId="{E669ED22-02DD-464F-B396-09E6CFE1FBA4}" type="presParOf" srcId="{776E4464-50B9-4965-95EC-3F0A9F529A88}" destId="{7878BB3C-EF03-4C28-9D3E-A8E0AF9EA833}" srcOrd="3" destOrd="0" presId="urn:microsoft.com/office/officeart/2018/2/layout/IconCircleList"/>
    <dgm:cxn modelId="{B870DE0C-1A13-4279-86DA-1BD9BCB280AB}" type="presParOf" srcId="{176CE84C-E2C9-4216-99E0-730DFA73D5A6}" destId="{132881B8-5FD4-4994-9ED4-949734763D47}" srcOrd="1" destOrd="0" presId="urn:microsoft.com/office/officeart/2018/2/layout/IconCircleList"/>
    <dgm:cxn modelId="{AFE054B4-B531-4157-B7C0-E13512B4800F}" type="presParOf" srcId="{176CE84C-E2C9-4216-99E0-730DFA73D5A6}" destId="{FA9590A7-DAAF-4A02-B78F-6E35FDE63235}" srcOrd="2" destOrd="0" presId="urn:microsoft.com/office/officeart/2018/2/layout/IconCircleList"/>
    <dgm:cxn modelId="{34B8931D-C58B-4A54-99F6-06BBA6185FF0}" type="presParOf" srcId="{FA9590A7-DAAF-4A02-B78F-6E35FDE63235}" destId="{3CF6C3A5-4811-4AD8-975A-29A28C7D0D1C}" srcOrd="0" destOrd="0" presId="urn:microsoft.com/office/officeart/2018/2/layout/IconCircleList"/>
    <dgm:cxn modelId="{42D97B37-BAC4-4ACE-96E2-E1FF4866D132}" type="presParOf" srcId="{FA9590A7-DAAF-4A02-B78F-6E35FDE63235}" destId="{E0B914E5-859D-44D6-B02D-A9A7DBB74179}" srcOrd="1" destOrd="0" presId="urn:microsoft.com/office/officeart/2018/2/layout/IconCircleList"/>
    <dgm:cxn modelId="{B90B9169-AEE8-4978-83F3-B954B8C2AA75}" type="presParOf" srcId="{FA9590A7-DAAF-4A02-B78F-6E35FDE63235}" destId="{48029033-AB78-4408-853C-401BACE7E59F}" srcOrd="2" destOrd="0" presId="urn:microsoft.com/office/officeart/2018/2/layout/IconCircleList"/>
    <dgm:cxn modelId="{38E63408-2387-44A7-A9EB-FF15CF192FA6}" type="presParOf" srcId="{FA9590A7-DAAF-4A02-B78F-6E35FDE63235}" destId="{D903C8E9-E570-4D8F-B3C3-46BA04B15792}" srcOrd="3" destOrd="0" presId="urn:microsoft.com/office/officeart/2018/2/layout/IconCircleList"/>
    <dgm:cxn modelId="{76FF1BF0-9225-4179-A2A4-4E4E15630B93}" type="presParOf" srcId="{176CE84C-E2C9-4216-99E0-730DFA73D5A6}" destId="{F56A2CBB-1AD1-4836-A76C-17FAF1ABF61F}" srcOrd="3" destOrd="0" presId="urn:microsoft.com/office/officeart/2018/2/layout/IconCircleList"/>
    <dgm:cxn modelId="{204633BB-5666-484B-A342-13D2E67E1BC5}" type="presParOf" srcId="{176CE84C-E2C9-4216-99E0-730DFA73D5A6}" destId="{03201F0E-D67B-4EAC-A80C-8F426275F07B}" srcOrd="4" destOrd="0" presId="urn:microsoft.com/office/officeart/2018/2/layout/IconCircleList"/>
    <dgm:cxn modelId="{9655DCD6-39E9-48D8-826C-C23E141686BF}" type="presParOf" srcId="{03201F0E-D67B-4EAC-A80C-8F426275F07B}" destId="{6E47EB95-398C-4B20-9A72-BFA80384D2C8}" srcOrd="0" destOrd="0" presId="urn:microsoft.com/office/officeart/2018/2/layout/IconCircleList"/>
    <dgm:cxn modelId="{9C26BEF9-9D99-4D9D-9860-797C56C4ACBB}" type="presParOf" srcId="{03201F0E-D67B-4EAC-A80C-8F426275F07B}" destId="{F96B5257-96A7-47A0-ADB6-C0C046B3FBD4}" srcOrd="1" destOrd="0" presId="urn:microsoft.com/office/officeart/2018/2/layout/IconCircleList"/>
    <dgm:cxn modelId="{5BF07A46-75FA-4451-8455-15945DFEAD34}" type="presParOf" srcId="{03201F0E-D67B-4EAC-A80C-8F426275F07B}" destId="{1DE744BB-AFAA-4148-A83C-1F5F24CE9B65}" srcOrd="2" destOrd="0" presId="urn:microsoft.com/office/officeart/2018/2/layout/IconCircleList"/>
    <dgm:cxn modelId="{106D13D0-0F98-4C55-BFBA-89D6D3C4DEA4}" type="presParOf" srcId="{03201F0E-D67B-4EAC-A80C-8F426275F07B}" destId="{8D8100E2-9D91-4ABF-8102-1DFBC5B02EA8}" srcOrd="3" destOrd="0" presId="urn:microsoft.com/office/officeart/2018/2/layout/IconCircleList"/>
    <dgm:cxn modelId="{6D1D59E5-7FD9-4A76-8E3A-E7E0F4BB5904}" type="presParOf" srcId="{176CE84C-E2C9-4216-99E0-730DFA73D5A6}" destId="{F27EA663-0668-4544-8963-0D83D22F4826}" srcOrd="5" destOrd="0" presId="urn:microsoft.com/office/officeart/2018/2/layout/IconCircleList"/>
    <dgm:cxn modelId="{A432AD06-CA83-48D3-8164-9E2291AE9EEE}" type="presParOf" srcId="{176CE84C-E2C9-4216-99E0-730DFA73D5A6}" destId="{59922F00-E3A8-4183-BAFB-FC100FB7BF78}" srcOrd="6" destOrd="0" presId="urn:microsoft.com/office/officeart/2018/2/layout/IconCircleList"/>
    <dgm:cxn modelId="{566D662D-F1B3-4228-80AF-659EB19536A8}" type="presParOf" srcId="{59922F00-E3A8-4183-BAFB-FC100FB7BF78}" destId="{C6643432-4BD2-4928-A7EA-19B9C6B7BBAA}" srcOrd="0" destOrd="0" presId="urn:microsoft.com/office/officeart/2018/2/layout/IconCircleList"/>
    <dgm:cxn modelId="{D28194F0-8415-4E86-AFCF-BA604DE07042}" type="presParOf" srcId="{59922F00-E3A8-4183-BAFB-FC100FB7BF78}" destId="{174D6408-8B53-48C0-88EC-14814689CF2D}" srcOrd="1" destOrd="0" presId="urn:microsoft.com/office/officeart/2018/2/layout/IconCircleList"/>
    <dgm:cxn modelId="{102C946C-E3CD-4B22-88CD-DED9F765E15B}" type="presParOf" srcId="{59922F00-E3A8-4183-BAFB-FC100FB7BF78}" destId="{0F738EC4-CFEE-4B5F-9243-BAADCACEE1F5}" srcOrd="2" destOrd="0" presId="urn:microsoft.com/office/officeart/2018/2/layout/IconCircleList"/>
    <dgm:cxn modelId="{AFD2577A-A3D2-440D-A62C-4ADC6143A08D}" type="presParOf" srcId="{59922F00-E3A8-4183-BAFB-FC100FB7BF78}" destId="{F9F8ABD2-4149-413B-911C-68EF9D56EE94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CEC26F-A526-4F0E-A59C-9AB56CA6B891}">
      <dsp:nvSpPr>
        <dsp:cNvPr id="0" name=""/>
        <dsp:cNvSpPr/>
      </dsp:nvSpPr>
      <dsp:spPr>
        <a:xfrm>
          <a:off x="212335" y="469890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CC913B-5929-466B-A692-EE47761491DF}">
      <dsp:nvSpPr>
        <dsp:cNvPr id="0" name=""/>
        <dsp:cNvSpPr/>
      </dsp:nvSpPr>
      <dsp:spPr>
        <a:xfrm>
          <a:off x="492877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78BB3C-EF03-4C28-9D3E-A8E0AF9EA833}">
      <dsp:nvSpPr>
        <dsp:cNvPr id="0" name=""/>
        <dsp:cNvSpPr/>
      </dsp:nvSpPr>
      <dsp:spPr>
        <a:xfrm>
          <a:off x="1834517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 person is found at 2am with a crowbar and gloves near a closed shop.</a:t>
          </a:r>
          <a:endParaRPr lang="en-US" sz="2100" kern="1200"/>
        </a:p>
      </dsp:txBody>
      <dsp:txXfrm>
        <a:off x="1834517" y="469890"/>
        <a:ext cx="3148942" cy="1335915"/>
      </dsp:txXfrm>
    </dsp:sp>
    <dsp:sp modelId="{3CF6C3A5-4811-4AD8-975A-29A28C7D0D1C}">
      <dsp:nvSpPr>
        <dsp:cNvPr id="0" name=""/>
        <dsp:cNvSpPr/>
      </dsp:nvSpPr>
      <dsp:spPr>
        <a:xfrm>
          <a:off x="5532139" y="469890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B914E5-859D-44D6-B02D-A9A7DBB74179}">
      <dsp:nvSpPr>
        <dsp:cNvPr id="0" name=""/>
        <dsp:cNvSpPr/>
      </dsp:nvSpPr>
      <dsp:spPr>
        <a:xfrm>
          <a:off x="5812681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03C8E9-E570-4D8F-B3C3-46BA04B15792}">
      <dsp:nvSpPr>
        <dsp:cNvPr id="0" name=""/>
        <dsp:cNvSpPr/>
      </dsp:nvSpPr>
      <dsp:spPr>
        <a:xfrm>
          <a:off x="7154322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 teenager has a screwdriver in their backpack walking home from school.</a:t>
          </a:r>
          <a:endParaRPr lang="en-US" sz="2100" kern="1200"/>
        </a:p>
      </dsp:txBody>
      <dsp:txXfrm>
        <a:off x="7154322" y="469890"/>
        <a:ext cx="3148942" cy="1335915"/>
      </dsp:txXfrm>
    </dsp:sp>
    <dsp:sp modelId="{6E47EB95-398C-4B20-9A72-BFA80384D2C8}">
      <dsp:nvSpPr>
        <dsp:cNvPr id="0" name=""/>
        <dsp:cNvSpPr/>
      </dsp:nvSpPr>
      <dsp:spPr>
        <a:xfrm>
          <a:off x="212335" y="2545532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6B5257-96A7-47A0-ADB6-C0C046B3FBD4}">
      <dsp:nvSpPr>
        <dsp:cNvPr id="0" name=""/>
        <dsp:cNvSpPr/>
      </dsp:nvSpPr>
      <dsp:spPr>
        <a:xfrm>
          <a:off x="492877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8100E2-9D91-4ABF-8102-1DFBC5B02EA8}">
      <dsp:nvSpPr>
        <dsp:cNvPr id="0" name=""/>
        <dsp:cNvSpPr/>
      </dsp:nvSpPr>
      <dsp:spPr>
        <a:xfrm>
          <a:off x="1834517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 person is caught with a lock-pick set and a list of addresses.</a:t>
          </a:r>
          <a:endParaRPr lang="en-US" sz="2100" kern="1200"/>
        </a:p>
      </dsp:txBody>
      <dsp:txXfrm>
        <a:off x="1834517" y="2545532"/>
        <a:ext cx="3148942" cy="1335915"/>
      </dsp:txXfrm>
    </dsp:sp>
    <dsp:sp modelId="{C6643432-4BD2-4928-A7EA-19B9C6B7BBAA}">
      <dsp:nvSpPr>
        <dsp:cNvPr id="0" name=""/>
        <dsp:cNvSpPr/>
      </dsp:nvSpPr>
      <dsp:spPr>
        <a:xfrm>
          <a:off x="5532139" y="2545532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4D6408-8B53-48C0-88EC-14814689CF2D}">
      <dsp:nvSpPr>
        <dsp:cNvPr id="0" name=""/>
        <dsp:cNvSpPr/>
      </dsp:nvSpPr>
      <dsp:spPr>
        <a:xfrm>
          <a:off x="5812681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F8ABD2-4149-413B-911C-68EF9D56EE94}">
      <dsp:nvSpPr>
        <dsp:cNvPr id="0" name=""/>
        <dsp:cNvSpPr/>
      </dsp:nvSpPr>
      <dsp:spPr>
        <a:xfrm>
          <a:off x="7154322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 builder is carrying tools in a van but has no job booked that day.</a:t>
          </a:r>
          <a:endParaRPr lang="en-US" sz="2100" kern="1200"/>
        </a:p>
      </dsp:txBody>
      <dsp:txXfrm>
        <a:off x="7154322" y="2545532"/>
        <a:ext cx="3148942" cy="13359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2BE4B53-3F8F-4EA5-B1FC-192F7782A305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4F04BD-5973-4353-8E26-8BDB598F3F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42514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4F04BD-5973-4353-8E26-8BDB598F3FB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82190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4F04BD-5973-4353-8E26-8BDB598F3FB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39270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Divide the class into Police vs Defence Lawyers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4F04BD-5973-4353-8E26-8BDB598F3FB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42653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4F04BD-5973-4353-8E26-8BDB598F3FB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00652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2813A4-C148-71A8-B42B-44997CF25D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8CE936-0814-E3C4-8F9D-0A29C714BA7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88AEB9-3506-8802-FA81-9C721A759D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E3671-ED2C-4EE8-B45B-4FEB1590074E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0634BB-3633-8B6F-80AA-3759B91F34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B391D5-D4E2-0618-A744-4F85FBD8FA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E9803-5D1F-467C-B104-A22A4BD9E3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23862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0121E9-D9DC-AED1-0D5D-6E25D6F10F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F54BD3-8D8E-8E7E-1BF6-45E2C54571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E57E8F-E57F-F626-C9A9-8B60EBC60D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E3671-ED2C-4EE8-B45B-4FEB1590074E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FE4539-9A48-5122-D056-6A57A1A92C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2FFBDB-F744-3D9E-B032-8122FC3B39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E9803-5D1F-467C-B104-A22A4BD9E3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8054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098D96-9543-4539-9E56-154177D567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E59F0E-EBFC-1D08-8E8F-215AC11897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F1EF5A-C258-D342-A42B-D00549349A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E3671-ED2C-4EE8-B45B-4FEB1590074E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36B288-AFBD-AC2F-102B-F299CDCA4E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33E18F-6228-F178-B81F-8AA2403BF4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E9803-5D1F-467C-B104-A22A4BD9E3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53203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C858C4-00A3-F99D-7574-992B7AD29B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C42D99-0291-65DA-0B7A-A30FB06C8CD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D5F8E1-87ED-86AA-FE8B-31B2634B3C8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03E27D-A4E9-B38C-12F8-F0DE7B8D74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E3671-ED2C-4EE8-B45B-4FEB1590074E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94C3ED-AAA4-7371-4DA6-5D581F2120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5746EE-51DA-B845-AD66-1B4C758A53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E9803-5D1F-467C-B104-A22A4BD9E3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35365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495445-F356-7EEC-E317-F70AB756C4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9DF95B-7E06-37B0-D24C-A47837AC1A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EA93D8-2388-A143-4067-9DBBD45514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FD59653-546D-065E-21EA-CD3665630A7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A97A7E6-89B1-82FE-5EC5-50A716A03EF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0E065BC-D089-1666-6F1B-816A3EE25B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E3671-ED2C-4EE8-B45B-4FEB1590074E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80F9E70-8627-4865-16C2-CA15AEC164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C22F1F9-E1D9-60C7-F4F7-0FE1C19896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E9803-5D1F-467C-B104-A22A4BD9E3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67459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2A6889-A6A5-6DEB-4EA3-FAB839A8BC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EC7C625-4B77-9B3E-862A-E903CC5603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E3671-ED2C-4EE8-B45B-4FEB1590074E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4752C08-26F5-C73C-F90F-2367EF488E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E7E934-06BD-FF8B-F0C8-722C4DB84F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E9803-5D1F-467C-B104-A22A4BD9E3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98410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E98D2C2-D41F-BBD9-E22B-FC6A86682C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E3671-ED2C-4EE8-B45B-4FEB1590074E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9DE790B-6C34-921E-6259-57EF94C8EE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A151C2-15C9-9701-968B-491E73039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E9803-5D1F-467C-B104-A22A4BD9E3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5950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825D34-6664-0AFC-1746-6436EC73D4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03D76B-FCD1-4EC1-DA21-25121BBF8E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1A5544-F6E3-845C-0838-52E1C0D798A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1FD428-A35C-C8FE-AEBA-2498BFB52E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E3671-ED2C-4EE8-B45B-4FEB1590074E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474EBF-5981-86A4-B40C-7D6611B46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725471-880A-DFF4-B8A6-16A2166C74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E9803-5D1F-467C-B104-A22A4BD9E3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79565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F61FDE-61D9-281C-E306-561D22F5F9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DA74318-67EE-FFED-0377-F4C13E5A9A1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5FDD2FE-E45D-9B8F-BC73-49A3FC4A783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F0275-9265-70D7-B07C-88956DAAB4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E3671-ED2C-4EE8-B45B-4FEB1590074E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CB3F40F-A5B0-0C02-A8E3-9B63668478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4138F68-CC6A-D8E4-AE24-D31AED1209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E9803-5D1F-467C-B104-A22A4BD9E3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40898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7373CC-408A-9A78-5F54-B47F5753D0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74B602D-0B4C-3E93-4F94-3E72C96A74A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64E88B-F32C-9906-D7E6-AB24FC6669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E3671-ED2C-4EE8-B45B-4FEB1590074E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6F545D-88FE-2F4D-D1C9-64B6C5A1F4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1E7E3F-33E0-CCF8-2D39-B4F5ED5328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E9803-5D1F-467C-B104-A22A4BD9E3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62185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376EB45-649F-FCDE-B55F-1F71DD62745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8A98F67-7E3E-A319-C161-AE1AF4F4CEA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43A218-8C86-E513-C9F7-3613910E58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E3671-ED2C-4EE8-B45B-4FEB1590074E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2B6660-AEE6-EFC7-664E-83420CF23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998285-15FC-C8D2-63F5-C4BCB59E36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E9803-5D1F-467C-B104-A22A4BD9E3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48088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6548C65-C61A-082D-B59C-91F8D068D6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25B019-9926-48CC-56DA-049B98330F5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352A9B-DA4C-F0E1-8D3E-B6E49B73F8C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36E3671-ED2C-4EE8-B45B-4FEB1590074E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AA195B-F8E0-560F-D34E-C38497259A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FD0E9B-0E2F-D880-8D9A-CD6CEEEF5FA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95E9803-5D1F-467C-B104-A22A4BD9E3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6555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sv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9560863-8EDA-8C98-699C-CBB7B367052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8323" r="-1" b="35413"/>
          <a:stretch>
            <a:fillRect/>
          </a:stretch>
        </p:blipFill>
        <p:spPr>
          <a:xfrm>
            <a:off x="20" y="10"/>
            <a:ext cx="1218893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11C35C0-700D-EF78-327C-56C0C4F0F9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63240"/>
          </a:xfrm>
        </p:spPr>
        <p:txBody>
          <a:bodyPr>
            <a:normAutofit/>
          </a:bodyPr>
          <a:lstStyle/>
          <a:p>
            <a:r>
              <a:rPr lang="en-GB" sz="6600" dirty="0">
                <a:solidFill>
                  <a:schemeClr val="bg1"/>
                </a:solidFill>
              </a:rPr>
              <a:t>Going Equipped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1D41C6C-3948-4659-4A8A-62CA54C859B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4599432"/>
            <a:ext cx="9144000" cy="153619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Section 25 Theft Act 1968</a:t>
            </a:r>
          </a:p>
        </p:txBody>
      </p:sp>
      <p:sp>
        <p:nvSpPr>
          <p:cNvPr id="25" name="sketchy line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3372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22A397E7-BF60-45B2-84C7-B074B76C37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Target with various rings of accuracy">
            <a:extLst>
              <a:ext uri="{FF2B5EF4-FFF2-40B4-BE49-F238E27FC236}">
                <a16:creationId xmlns:a16="http://schemas.microsoft.com/office/drawing/2014/main" id="{89AF9003-289C-4ED5-09FE-7421699E5E0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l="23029" r="-1" b="-1"/>
          <a:stretch>
            <a:fillRect/>
          </a:stretch>
        </p:blipFill>
        <p:spPr>
          <a:xfrm>
            <a:off x="4283902" y="10"/>
            <a:ext cx="7908098" cy="6857992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890DEF05-784E-4B61-89E4-04C4ECF4E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36000">
                <a:schemeClr val="tx1">
                  <a:lumMod val="95000"/>
                  <a:lumOff val="5000"/>
                </a:schemeClr>
              </a:gs>
              <a:gs pos="81000">
                <a:schemeClr val="tx1">
                  <a:lumMod val="95000"/>
                  <a:lumOff val="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CC9292-BF6E-4323-22B9-DFC3E4D48B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8663" y="1115219"/>
            <a:ext cx="5505449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000">
                <a:solidFill>
                  <a:schemeClr val="bg1"/>
                </a:solidFill>
              </a:rPr>
              <a:t>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39028D-FCEE-5AC8-6BED-9C6D1183C9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8663" y="3902075"/>
            <a:ext cx="5505449" cy="1655762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chemeClr val="bg1"/>
                </a:solidFill>
              </a:rPr>
              <a:t>To explore Section 25 of the Theft Act 1968</a:t>
            </a:r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C41BAEC7-F7B0-4224-8B18-8F74B7D87F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28585" y="3681408"/>
            <a:ext cx="1193482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478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84169F7-2A46-24CC-4A28-62399FC2D02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1779" r="-2" b="5270"/>
          <a:stretch>
            <a:fillRect/>
          </a:stretch>
        </p:blipFill>
        <p:spPr>
          <a:xfrm>
            <a:off x="2" y="1587"/>
            <a:ext cx="6095999" cy="6856413"/>
          </a:xfrm>
          <a:custGeom>
            <a:avLst/>
            <a:gdLst/>
            <a:ahLst/>
            <a:cxnLst/>
            <a:rect l="l" t="t" r="r" b="b"/>
            <a:pathLst>
              <a:path w="6649908" h="6856413">
                <a:moveTo>
                  <a:pt x="0" y="0"/>
                </a:moveTo>
                <a:lnTo>
                  <a:pt x="6559859" y="0"/>
                </a:lnTo>
                <a:lnTo>
                  <a:pt x="6572145" y="79394"/>
                </a:lnTo>
                <a:cubicBezTo>
                  <a:pt x="6857782" y="2230562"/>
                  <a:pt x="6243159" y="4473353"/>
                  <a:pt x="6528796" y="6624522"/>
                </a:cubicBezTo>
                <a:lnTo>
                  <a:pt x="6564680" y="6856413"/>
                </a:lnTo>
                <a:lnTo>
                  <a:pt x="0" y="6856413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FB8C7D-5BC8-CA8C-C0F1-910B48DB7B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38758" y="1861577"/>
            <a:ext cx="5291663" cy="375284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b="1" dirty="0"/>
              <a:t>What is Going Equipped?</a:t>
            </a:r>
          </a:p>
          <a:p>
            <a:endParaRPr lang="en-GB" sz="1800" dirty="0"/>
          </a:p>
          <a:p>
            <a:pPr marL="0" indent="0">
              <a:buNone/>
            </a:pPr>
            <a:r>
              <a:rPr lang="en-GB" sz="1800" dirty="0"/>
              <a:t>Going Equipped is a Statutory Preventative Measure.</a:t>
            </a:r>
          </a:p>
          <a:p>
            <a:endParaRPr lang="en-GB" sz="1800" dirty="0"/>
          </a:p>
          <a:p>
            <a:pPr marL="0" indent="0">
              <a:buNone/>
            </a:pPr>
            <a:r>
              <a:rPr lang="en-GB" sz="1800" dirty="0"/>
              <a:t>Triable either way – 3 years maximum imprisonment. </a:t>
            </a: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3487049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64235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1BF5C11-28A9-E65B-EA7F-A702C6B230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5129600" cy="5340097"/>
          </a:xfrm>
        </p:spPr>
        <p:txBody>
          <a:bodyPr anchor="ctr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THINKPOINT </a:t>
            </a:r>
            <a:br>
              <a:rPr lang="en-GB" sz="4800">
                <a:solidFill>
                  <a:schemeClr val="bg1"/>
                </a:solidFill>
              </a:rPr>
            </a:br>
            <a:br>
              <a:rPr lang="en-GB" sz="4800">
                <a:solidFill>
                  <a:schemeClr val="bg1"/>
                </a:solidFill>
              </a:rPr>
            </a:br>
            <a:r>
              <a:rPr lang="en-GB" sz="4800">
                <a:solidFill>
                  <a:schemeClr val="bg1"/>
                </a:solidFill>
              </a:rPr>
              <a:t>What do these key terms mean?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0984CF-1E12-5BC7-3D33-9173D3BD0B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4410" y="841247"/>
            <a:ext cx="4484536" cy="534009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tx2"/>
                </a:solidFill>
              </a:rPr>
              <a:t>Going Equipped is a </a:t>
            </a:r>
            <a:r>
              <a:rPr lang="en-GB" b="1" dirty="0">
                <a:solidFill>
                  <a:schemeClr val="tx2"/>
                </a:solidFill>
              </a:rPr>
              <a:t>Statutory Preventative Measure.</a:t>
            </a:r>
          </a:p>
          <a:p>
            <a:endParaRPr lang="en-GB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b="1" dirty="0">
                <a:solidFill>
                  <a:schemeClr val="tx2"/>
                </a:solidFill>
              </a:rPr>
              <a:t>Triable either way </a:t>
            </a:r>
            <a:r>
              <a:rPr lang="en-GB" dirty="0">
                <a:solidFill>
                  <a:schemeClr val="tx2"/>
                </a:solidFill>
              </a:rPr>
              <a:t>– 3 years maximum imprisonment. </a:t>
            </a:r>
          </a:p>
          <a:p>
            <a:endParaRPr lang="en-GB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71646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7" name="Rectangle 1036">
            <a:extLst>
              <a:ext uri="{FF2B5EF4-FFF2-40B4-BE49-F238E27FC236}">
                <a16:creationId xmlns:a16="http://schemas.microsoft.com/office/drawing/2014/main" id="{9716D72B-0D25-43A5-8554-C535E5118D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AE294C-6A79-41E6-576E-A9C590AE8D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43801" y="432877"/>
            <a:ext cx="3988536" cy="1642533"/>
          </a:xfrm>
        </p:spPr>
        <p:txBody>
          <a:bodyPr anchor="b">
            <a:normAutofit/>
          </a:bodyPr>
          <a:lstStyle/>
          <a:p>
            <a:r>
              <a:rPr lang="en-GB" sz="5400"/>
              <a:t>EXAMPLE</a:t>
            </a:r>
          </a:p>
        </p:txBody>
      </p:sp>
      <p:pic>
        <p:nvPicPr>
          <p:cNvPr id="1028" name="Picture 4" descr="Everything You Need to Know About Torches - Online Authority">
            <a:extLst>
              <a:ext uri="{FF2B5EF4-FFF2-40B4-BE49-F238E27FC236}">
                <a16:creationId xmlns:a16="http://schemas.microsoft.com/office/drawing/2014/main" id="{ED2575DF-B602-5766-92FD-B0E59DAD60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172" r="9043" b="-3"/>
          <a:stretch>
            <a:fillRect/>
          </a:stretch>
        </p:blipFill>
        <p:spPr bwMode="auto">
          <a:xfrm>
            <a:off x="-7" y="10"/>
            <a:ext cx="3919476" cy="4143497"/>
          </a:xfrm>
          <a:custGeom>
            <a:avLst/>
            <a:gdLst/>
            <a:ahLst/>
            <a:cxnLst/>
            <a:rect l="l" t="t" r="r" b="b"/>
            <a:pathLst>
              <a:path w="3919476" h="4143507">
                <a:moveTo>
                  <a:pt x="0" y="0"/>
                </a:moveTo>
                <a:lnTo>
                  <a:pt x="3903116" y="0"/>
                </a:lnTo>
                <a:lnTo>
                  <a:pt x="3899307" y="150213"/>
                </a:lnTo>
                <a:cubicBezTo>
                  <a:pt x="3899870" y="322276"/>
                  <a:pt x="3912280" y="494071"/>
                  <a:pt x="3910163" y="665222"/>
                </a:cubicBezTo>
                <a:cubicBezTo>
                  <a:pt x="3909034" y="760465"/>
                  <a:pt x="3887866" y="855454"/>
                  <a:pt x="3891817" y="950951"/>
                </a:cubicBezTo>
                <a:cubicBezTo>
                  <a:pt x="3903389" y="1240363"/>
                  <a:pt x="3899579" y="1529902"/>
                  <a:pt x="3914679" y="1819187"/>
                </a:cubicBezTo>
                <a:cubicBezTo>
                  <a:pt x="3924446" y="1960184"/>
                  <a:pt x="3919293" y="2101691"/>
                  <a:pt x="3899297" y="2241812"/>
                </a:cubicBezTo>
                <a:cubicBezTo>
                  <a:pt x="3882644" y="2346833"/>
                  <a:pt x="3892946" y="2452744"/>
                  <a:pt x="3900002" y="2558273"/>
                </a:cubicBezTo>
                <a:cubicBezTo>
                  <a:pt x="3908611" y="2686026"/>
                  <a:pt x="3913268" y="2813652"/>
                  <a:pt x="3899155" y="2941659"/>
                </a:cubicBezTo>
                <a:cubicBezTo>
                  <a:pt x="3888995" y="3032710"/>
                  <a:pt x="3898449" y="3124270"/>
                  <a:pt x="3904095" y="3215577"/>
                </a:cubicBezTo>
                <a:cubicBezTo>
                  <a:pt x="3911433" y="3310871"/>
                  <a:pt x="3911433" y="3406520"/>
                  <a:pt x="3904095" y="3501814"/>
                </a:cubicBezTo>
                <a:cubicBezTo>
                  <a:pt x="3896728" y="3588930"/>
                  <a:pt x="3898478" y="3676464"/>
                  <a:pt x="3909317" y="3763288"/>
                </a:cubicBezTo>
                <a:cubicBezTo>
                  <a:pt x="3921171" y="3864881"/>
                  <a:pt x="3911998" y="3966473"/>
                  <a:pt x="3903389" y="4068066"/>
                </a:cubicBezTo>
                <a:lnTo>
                  <a:pt x="3899890" y="4129496"/>
                </a:lnTo>
                <a:lnTo>
                  <a:pt x="3856837" y="4131079"/>
                </a:lnTo>
                <a:cubicBezTo>
                  <a:pt x="3690565" y="4131562"/>
                  <a:pt x="3524292" y="4118803"/>
                  <a:pt x="3358020" y="4125635"/>
                </a:cubicBezTo>
                <a:cubicBezTo>
                  <a:pt x="3138339" y="4134610"/>
                  <a:pt x="2918661" y="4144924"/>
                  <a:pt x="2699106" y="4130457"/>
                </a:cubicBezTo>
                <a:cubicBezTo>
                  <a:pt x="2548620" y="4120546"/>
                  <a:pt x="2397378" y="4107552"/>
                  <a:pt x="2246135" y="4111571"/>
                </a:cubicBezTo>
                <a:cubicBezTo>
                  <a:pt x="2090859" y="4115857"/>
                  <a:pt x="1936213" y="4129921"/>
                  <a:pt x="1781316" y="4140235"/>
                </a:cubicBezTo>
                <a:cubicBezTo>
                  <a:pt x="1667682" y="4147695"/>
                  <a:pt x="1553608" y="4142392"/>
                  <a:pt x="1441020" y="4124430"/>
                </a:cubicBezTo>
                <a:cubicBezTo>
                  <a:pt x="1360735" y="4111704"/>
                  <a:pt x="1279946" y="4117196"/>
                  <a:pt x="1199535" y="4121751"/>
                </a:cubicBezTo>
                <a:cubicBezTo>
                  <a:pt x="1054343" y="4130324"/>
                  <a:pt x="909653" y="4143718"/>
                  <a:pt x="764462" y="4130324"/>
                </a:cubicBezTo>
                <a:cubicBezTo>
                  <a:pt x="634770" y="4118267"/>
                  <a:pt x="503820" y="4108490"/>
                  <a:pt x="375137" y="4118267"/>
                </a:cubicBezTo>
                <a:cubicBezTo>
                  <a:pt x="278626" y="4125601"/>
                  <a:pt x="182043" y="4132935"/>
                  <a:pt x="85336" y="4130493"/>
                </a:cubicBezTo>
                <a:lnTo>
                  <a:pt x="0" y="4125145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Mens Winter Black Leather Gloves For Driving Dress Real Sheepskin ...">
            <a:extLst>
              <a:ext uri="{FF2B5EF4-FFF2-40B4-BE49-F238E27FC236}">
                <a16:creationId xmlns:a16="http://schemas.microsoft.com/office/drawing/2014/main" id="{43135D85-2374-DD05-5DBF-7268C19E9D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6" r="5" b="8493"/>
          <a:stretch>
            <a:fillRect/>
          </a:stretch>
        </p:blipFill>
        <p:spPr bwMode="auto">
          <a:xfrm>
            <a:off x="4115400" y="10"/>
            <a:ext cx="3058323" cy="3597029"/>
          </a:xfrm>
          <a:custGeom>
            <a:avLst/>
            <a:gdLst/>
            <a:ahLst/>
            <a:cxnLst/>
            <a:rect l="l" t="t" r="r" b="b"/>
            <a:pathLst>
              <a:path w="3058323" h="3597039">
                <a:moveTo>
                  <a:pt x="15411" y="0"/>
                </a:moveTo>
                <a:lnTo>
                  <a:pt x="3031762" y="0"/>
                </a:lnTo>
                <a:lnTo>
                  <a:pt x="3046461" y="132146"/>
                </a:lnTo>
                <a:cubicBezTo>
                  <a:pt x="3048338" y="180004"/>
                  <a:pt x="3046791" y="227996"/>
                  <a:pt x="3041802" y="275754"/>
                </a:cubicBezTo>
                <a:cubicBezTo>
                  <a:pt x="3027897" y="401800"/>
                  <a:pt x="3049074" y="530780"/>
                  <a:pt x="3008505" y="654529"/>
                </a:cubicBezTo>
                <a:cubicBezTo>
                  <a:pt x="3005571" y="667491"/>
                  <a:pt x="3004614" y="680823"/>
                  <a:pt x="3005698" y="694078"/>
                </a:cubicBezTo>
                <a:cubicBezTo>
                  <a:pt x="3005188" y="761821"/>
                  <a:pt x="3019349" y="827651"/>
                  <a:pt x="3033127" y="893608"/>
                </a:cubicBezTo>
                <a:cubicBezTo>
                  <a:pt x="3048309" y="966327"/>
                  <a:pt x="3067190" y="1038663"/>
                  <a:pt x="3044226" y="1113933"/>
                </a:cubicBezTo>
                <a:cubicBezTo>
                  <a:pt x="3037911" y="1137802"/>
                  <a:pt x="3037911" y="1162909"/>
                  <a:pt x="3044226" y="1186779"/>
                </a:cubicBezTo>
                <a:cubicBezTo>
                  <a:pt x="3050414" y="1219872"/>
                  <a:pt x="3050414" y="1253833"/>
                  <a:pt x="3044226" y="1286927"/>
                </a:cubicBezTo>
                <a:cubicBezTo>
                  <a:pt x="3034913" y="1357732"/>
                  <a:pt x="3025345" y="1428920"/>
                  <a:pt x="3030448" y="1500363"/>
                </a:cubicBezTo>
                <a:cubicBezTo>
                  <a:pt x="3038001" y="1625694"/>
                  <a:pt x="3036164" y="1751408"/>
                  <a:pt x="3024962" y="1876459"/>
                </a:cubicBezTo>
                <a:cubicBezTo>
                  <a:pt x="3020242" y="1937185"/>
                  <a:pt x="3013991" y="1998805"/>
                  <a:pt x="3036572" y="2058128"/>
                </a:cubicBezTo>
                <a:cubicBezTo>
                  <a:pt x="3039761" y="2065719"/>
                  <a:pt x="3039761" y="2074267"/>
                  <a:pt x="3036572" y="2081857"/>
                </a:cubicBezTo>
                <a:cubicBezTo>
                  <a:pt x="2993834" y="2180984"/>
                  <a:pt x="3005826" y="2282153"/>
                  <a:pt x="3027897" y="2382556"/>
                </a:cubicBezTo>
                <a:cubicBezTo>
                  <a:pt x="3059523" y="2516907"/>
                  <a:pt x="3066565" y="2655863"/>
                  <a:pt x="3048691" y="2792715"/>
                </a:cubicBezTo>
                <a:cubicBezTo>
                  <a:pt x="3037337" y="2873471"/>
                  <a:pt x="3023687" y="2954354"/>
                  <a:pt x="3031596" y="3036386"/>
                </a:cubicBezTo>
                <a:cubicBezTo>
                  <a:pt x="3037490" y="3100417"/>
                  <a:pt x="3039736" y="3164741"/>
                  <a:pt x="3038358" y="3229027"/>
                </a:cubicBezTo>
                <a:cubicBezTo>
                  <a:pt x="3036891" y="3311633"/>
                  <a:pt x="3031788" y="3394080"/>
                  <a:pt x="3028535" y="3476606"/>
                </a:cubicBezTo>
                <a:lnTo>
                  <a:pt x="3026145" y="3582089"/>
                </a:lnTo>
                <a:lnTo>
                  <a:pt x="2837742" y="3576169"/>
                </a:lnTo>
                <a:cubicBezTo>
                  <a:pt x="2749601" y="3575123"/>
                  <a:pt x="2661428" y="3575842"/>
                  <a:pt x="2573255" y="3578457"/>
                </a:cubicBezTo>
                <a:cubicBezTo>
                  <a:pt x="2415279" y="3583558"/>
                  <a:pt x="2257302" y="3585390"/>
                  <a:pt x="2099327" y="3578457"/>
                </a:cubicBezTo>
                <a:cubicBezTo>
                  <a:pt x="1926907" y="3570479"/>
                  <a:pt x="1754870" y="3579504"/>
                  <a:pt x="1582958" y="3591536"/>
                </a:cubicBezTo>
                <a:cubicBezTo>
                  <a:pt x="1416747" y="3603177"/>
                  <a:pt x="1250917" y="3594544"/>
                  <a:pt x="1084959" y="3582381"/>
                </a:cubicBezTo>
                <a:cubicBezTo>
                  <a:pt x="910095" y="3569328"/>
                  <a:pt x="734510" y="3570585"/>
                  <a:pt x="559849" y="3586174"/>
                </a:cubicBezTo>
                <a:cubicBezTo>
                  <a:pt x="445325" y="3596376"/>
                  <a:pt x="330549" y="3581074"/>
                  <a:pt x="216532" y="3582119"/>
                </a:cubicBezTo>
                <a:lnTo>
                  <a:pt x="3784" y="3583799"/>
                </a:lnTo>
                <a:lnTo>
                  <a:pt x="23102" y="3304343"/>
                </a:lnTo>
                <a:cubicBezTo>
                  <a:pt x="27378" y="3232352"/>
                  <a:pt x="25445" y="3160183"/>
                  <a:pt x="17316" y="3088458"/>
                </a:cubicBezTo>
                <a:cubicBezTo>
                  <a:pt x="9187" y="3007476"/>
                  <a:pt x="12024" y="2925898"/>
                  <a:pt x="25783" y="2845525"/>
                </a:cubicBezTo>
                <a:cubicBezTo>
                  <a:pt x="43141" y="2750282"/>
                  <a:pt x="35379" y="2655039"/>
                  <a:pt x="29029" y="2559796"/>
                </a:cubicBezTo>
                <a:cubicBezTo>
                  <a:pt x="11671" y="2298322"/>
                  <a:pt x="-9498" y="2036848"/>
                  <a:pt x="4615" y="1774485"/>
                </a:cubicBezTo>
                <a:cubicBezTo>
                  <a:pt x="7578" y="1718482"/>
                  <a:pt x="20561" y="1663876"/>
                  <a:pt x="25925" y="1608255"/>
                </a:cubicBezTo>
                <a:cubicBezTo>
                  <a:pt x="41590" y="1446595"/>
                  <a:pt x="23242" y="1285571"/>
                  <a:pt x="15763" y="1124293"/>
                </a:cubicBezTo>
                <a:cubicBezTo>
                  <a:pt x="5010" y="945807"/>
                  <a:pt x="7183" y="766877"/>
                  <a:pt x="22255" y="588646"/>
                </a:cubicBezTo>
                <a:cubicBezTo>
                  <a:pt x="41165" y="395112"/>
                  <a:pt x="35097" y="201070"/>
                  <a:pt x="19010" y="7282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47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6484" y="2424319"/>
            <a:ext cx="3851563" cy="18288"/>
          </a:xfrm>
          <a:custGeom>
            <a:avLst/>
            <a:gdLst>
              <a:gd name="connsiteX0" fmla="*/ 0 w 3851563"/>
              <a:gd name="connsiteY0" fmla="*/ 0 h 18288"/>
              <a:gd name="connsiteX1" fmla="*/ 718958 w 3851563"/>
              <a:gd name="connsiteY1" fmla="*/ 0 h 18288"/>
              <a:gd name="connsiteX2" fmla="*/ 1437917 w 3851563"/>
              <a:gd name="connsiteY2" fmla="*/ 0 h 18288"/>
              <a:gd name="connsiteX3" fmla="*/ 1964297 w 3851563"/>
              <a:gd name="connsiteY3" fmla="*/ 0 h 18288"/>
              <a:gd name="connsiteX4" fmla="*/ 2606224 w 3851563"/>
              <a:gd name="connsiteY4" fmla="*/ 0 h 18288"/>
              <a:gd name="connsiteX5" fmla="*/ 3171120 w 3851563"/>
              <a:gd name="connsiteY5" fmla="*/ 0 h 18288"/>
              <a:gd name="connsiteX6" fmla="*/ 3851563 w 3851563"/>
              <a:gd name="connsiteY6" fmla="*/ 0 h 18288"/>
              <a:gd name="connsiteX7" fmla="*/ 3851563 w 3851563"/>
              <a:gd name="connsiteY7" fmla="*/ 18288 h 18288"/>
              <a:gd name="connsiteX8" fmla="*/ 3209636 w 3851563"/>
              <a:gd name="connsiteY8" fmla="*/ 18288 h 18288"/>
              <a:gd name="connsiteX9" fmla="*/ 2644740 w 3851563"/>
              <a:gd name="connsiteY9" fmla="*/ 18288 h 18288"/>
              <a:gd name="connsiteX10" fmla="*/ 2002813 w 3851563"/>
              <a:gd name="connsiteY10" fmla="*/ 18288 h 18288"/>
              <a:gd name="connsiteX11" fmla="*/ 1399401 w 3851563"/>
              <a:gd name="connsiteY11" fmla="*/ 18288 h 18288"/>
              <a:gd name="connsiteX12" fmla="*/ 834505 w 3851563"/>
              <a:gd name="connsiteY12" fmla="*/ 18288 h 18288"/>
              <a:gd name="connsiteX13" fmla="*/ 0 w 3851563"/>
              <a:gd name="connsiteY13" fmla="*/ 18288 h 18288"/>
              <a:gd name="connsiteX14" fmla="*/ 0 w 3851563"/>
              <a:gd name="connsiteY1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851563" h="18288" fill="none" extrusionOk="0">
                <a:moveTo>
                  <a:pt x="0" y="0"/>
                </a:moveTo>
                <a:cubicBezTo>
                  <a:pt x="195934" y="10403"/>
                  <a:pt x="550513" y="-3379"/>
                  <a:pt x="718958" y="0"/>
                </a:cubicBezTo>
                <a:cubicBezTo>
                  <a:pt x="887403" y="3379"/>
                  <a:pt x="1238155" y="34184"/>
                  <a:pt x="1437917" y="0"/>
                </a:cubicBezTo>
                <a:cubicBezTo>
                  <a:pt x="1637679" y="-34184"/>
                  <a:pt x="1735575" y="21633"/>
                  <a:pt x="1964297" y="0"/>
                </a:cubicBezTo>
                <a:cubicBezTo>
                  <a:pt x="2193019" y="-21633"/>
                  <a:pt x="2398398" y="-18127"/>
                  <a:pt x="2606224" y="0"/>
                </a:cubicBezTo>
                <a:cubicBezTo>
                  <a:pt x="2814050" y="18127"/>
                  <a:pt x="3010763" y="-3923"/>
                  <a:pt x="3171120" y="0"/>
                </a:cubicBezTo>
                <a:cubicBezTo>
                  <a:pt x="3331477" y="3923"/>
                  <a:pt x="3662318" y="22618"/>
                  <a:pt x="3851563" y="0"/>
                </a:cubicBezTo>
                <a:cubicBezTo>
                  <a:pt x="3851602" y="7328"/>
                  <a:pt x="3852182" y="9982"/>
                  <a:pt x="3851563" y="18288"/>
                </a:cubicBezTo>
                <a:cubicBezTo>
                  <a:pt x="3539697" y="8623"/>
                  <a:pt x="3360357" y="-7186"/>
                  <a:pt x="3209636" y="18288"/>
                </a:cubicBezTo>
                <a:cubicBezTo>
                  <a:pt x="3058915" y="43762"/>
                  <a:pt x="2810322" y="8087"/>
                  <a:pt x="2644740" y="18288"/>
                </a:cubicBezTo>
                <a:cubicBezTo>
                  <a:pt x="2479158" y="28489"/>
                  <a:pt x="2131941" y="44882"/>
                  <a:pt x="2002813" y="18288"/>
                </a:cubicBezTo>
                <a:cubicBezTo>
                  <a:pt x="1873685" y="-8306"/>
                  <a:pt x="1675560" y="30966"/>
                  <a:pt x="1399401" y="18288"/>
                </a:cubicBezTo>
                <a:cubicBezTo>
                  <a:pt x="1123242" y="5610"/>
                  <a:pt x="1065368" y="33824"/>
                  <a:pt x="834505" y="18288"/>
                </a:cubicBezTo>
                <a:cubicBezTo>
                  <a:pt x="603642" y="2752"/>
                  <a:pt x="191505" y="58863"/>
                  <a:pt x="0" y="18288"/>
                </a:cubicBezTo>
                <a:cubicBezTo>
                  <a:pt x="-593" y="9736"/>
                  <a:pt x="244" y="6610"/>
                  <a:pt x="0" y="0"/>
                </a:cubicBezTo>
                <a:close/>
              </a:path>
              <a:path w="3851563" h="18288" stroke="0" extrusionOk="0">
                <a:moveTo>
                  <a:pt x="0" y="0"/>
                </a:moveTo>
                <a:cubicBezTo>
                  <a:pt x="289752" y="13020"/>
                  <a:pt x="480313" y="17689"/>
                  <a:pt x="641927" y="0"/>
                </a:cubicBezTo>
                <a:cubicBezTo>
                  <a:pt x="803541" y="-17689"/>
                  <a:pt x="1025789" y="14289"/>
                  <a:pt x="1322370" y="0"/>
                </a:cubicBezTo>
                <a:cubicBezTo>
                  <a:pt x="1618951" y="-14289"/>
                  <a:pt x="1675364" y="4422"/>
                  <a:pt x="1925782" y="0"/>
                </a:cubicBezTo>
                <a:cubicBezTo>
                  <a:pt x="2176200" y="-4422"/>
                  <a:pt x="2354648" y="21578"/>
                  <a:pt x="2644740" y="0"/>
                </a:cubicBezTo>
                <a:cubicBezTo>
                  <a:pt x="2934832" y="-21578"/>
                  <a:pt x="2992732" y="-4264"/>
                  <a:pt x="3286667" y="0"/>
                </a:cubicBezTo>
                <a:cubicBezTo>
                  <a:pt x="3580602" y="4264"/>
                  <a:pt x="3638704" y="20914"/>
                  <a:pt x="3851563" y="0"/>
                </a:cubicBezTo>
                <a:cubicBezTo>
                  <a:pt x="3851890" y="8595"/>
                  <a:pt x="3851491" y="13110"/>
                  <a:pt x="3851563" y="18288"/>
                </a:cubicBezTo>
                <a:cubicBezTo>
                  <a:pt x="3681588" y="-9641"/>
                  <a:pt x="3414286" y="12858"/>
                  <a:pt x="3209636" y="18288"/>
                </a:cubicBezTo>
                <a:cubicBezTo>
                  <a:pt x="3004986" y="23718"/>
                  <a:pt x="2777102" y="31540"/>
                  <a:pt x="2490677" y="18288"/>
                </a:cubicBezTo>
                <a:cubicBezTo>
                  <a:pt x="2204252" y="5036"/>
                  <a:pt x="2142029" y="45834"/>
                  <a:pt x="1810235" y="18288"/>
                </a:cubicBezTo>
                <a:cubicBezTo>
                  <a:pt x="1478441" y="-9258"/>
                  <a:pt x="1432135" y="21272"/>
                  <a:pt x="1245339" y="18288"/>
                </a:cubicBezTo>
                <a:cubicBezTo>
                  <a:pt x="1058543" y="15304"/>
                  <a:pt x="886298" y="9998"/>
                  <a:pt x="718958" y="18288"/>
                </a:cubicBezTo>
                <a:cubicBezTo>
                  <a:pt x="551618" y="26578"/>
                  <a:pt x="308263" y="-12886"/>
                  <a:pt x="0" y="18288"/>
                </a:cubicBezTo>
                <a:cubicBezTo>
                  <a:pt x="822" y="10564"/>
                  <a:pt x="-23" y="457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448976505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100+ Beautiful Jewelry Store Designs | Zen Merchandiser">
            <a:extLst>
              <a:ext uri="{FF2B5EF4-FFF2-40B4-BE49-F238E27FC236}">
                <a16:creationId xmlns:a16="http://schemas.microsoft.com/office/drawing/2014/main" id="{EE83B8E9-6FAE-8C9A-1E03-0CB3F5CC11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4" b="3145"/>
          <a:stretch>
            <a:fillRect/>
          </a:stretch>
        </p:blipFill>
        <p:spPr bwMode="auto">
          <a:xfrm>
            <a:off x="4" y="4328340"/>
            <a:ext cx="3912953" cy="2529660"/>
          </a:xfrm>
          <a:custGeom>
            <a:avLst/>
            <a:gdLst/>
            <a:ahLst/>
            <a:cxnLst/>
            <a:rect l="l" t="t" r="r" b="b"/>
            <a:pathLst>
              <a:path w="3912953" h="2529660">
                <a:moveTo>
                  <a:pt x="936025" y="662"/>
                </a:moveTo>
                <a:cubicBezTo>
                  <a:pt x="1035236" y="-744"/>
                  <a:pt x="1134457" y="93"/>
                  <a:pt x="1233691" y="3173"/>
                </a:cubicBezTo>
                <a:cubicBezTo>
                  <a:pt x="1304145" y="5316"/>
                  <a:pt x="1373087" y="24605"/>
                  <a:pt x="1443792" y="29025"/>
                </a:cubicBezTo>
                <a:cubicBezTo>
                  <a:pt x="1628434" y="40276"/>
                  <a:pt x="1812824" y="30901"/>
                  <a:pt x="1996836" y="18310"/>
                </a:cubicBezTo>
                <a:cubicBezTo>
                  <a:pt x="2245239" y="628"/>
                  <a:pt x="2494513" y="2101"/>
                  <a:pt x="2742715" y="22730"/>
                </a:cubicBezTo>
                <a:cubicBezTo>
                  <a:pt x="2962786" y="43947"/>
                  <a:pt x="3184369" y="39942"/>
                  <a:pt x="3403645" y="10808"/>
                </a:cubicBezTo>
                <a:cubicBezTo>
                  <a:pt x="3527916" y="-7007"/>
                  <a:pt x="3653321" y="9067"/>
                  <a:pt x="3778223" y="10808"/>
                </a:cubicBezTo>
                <a:lnTo>
                  <a:pt x="3895044" y="13590"/>
                </a:lnTo>
                <a:lnTo>
                  <a:pt x="3906212" y="275626"/>
                </a:lnTo>
                <a:cubicBezTo>
                  <a:pt x="3913438" y="398465"/>
                  <a:pt x="3909471" y="521632"/>
                  <a:pt x="3894358" y="643899"/>
                </a:cubicBezTo>
                <a:cubicBezTo>
                  <a:pt x="3888995" y="692536"/>
                  <a:pt x="3889982" y="741301"/>
                  <a:pt x="3888995" y="790066"/>
                </a:cubicBezTo>
                <a:cubicBezTo>
                  <a:pt x="3888712" y="799463"/>
                  <a:pt x="3895063" y="810383"/>
                  <a:pt x="3883632" y="818257"/>
                </a:cubicBezTo>
                <a:lnTo>
                  <a:pt x="3883632" y="830956"/>
                </a:lnTo>
                <a:cubicBezTo>
                  <a:pt x="3896192" y="837941"/>
                  <a:pt x="3889701" y="849370"/>
                  <a:pt x="3890688" y="858514"/>
                </a:cubicBezTo>
                <a:cubicBezTo>
                  <a:pt x="3907355" y="1033621"/>
                  <a:pt x="3909867" y="1209579"/>
                  <a:pt x="3898168" y="1385017"/>
                </a:cubicBezTo>
                <a:cubicBezTo>
                  <a:pt x="3889559" y="1546549"/>
                  <a:pt x="3898449" y="1707827"/>
                  <a:pt x="3908893" y="1869233"/>
                </a:cubicBezTo>
                <a:cubicBezTo>
                  <a:pt x="3921312" y="2061116"/>
                  <a:pt x="3901555" y="2252872"/>
                  <a:pt x="3898591" y="2444754"/>
                </a:cubicBezTo>
                <a:cubicBezTo>
                  <a:pt x="3898309" y="2461962"/>
                  <a:pt x="3899367" y="2479201"/>
                  <a:pt x="3900673" y="2496440"/>
                </a:cubicBezTo>
                <a:lnTo>
                  <a:pt x="3902963" y="2529660"/>
                </a:lnTo>
                <a:lnTo>
                  <a:pt x="0" y="2529660"/>
                </a:lnTo>
                <a:lnTo>
                  <a:pt x="0" y="15736"/>
                </a:lnTo>
                <a:lnTo>
                  <a:pt x="938" y="16032"/>
                </a:lnTo>
                <a:cubicBezTo>
                  <a:pt x="213686" y="39741"/>
                  <a:pt x="426055" y="24338"/>
                  <a:pt x="638426" y="11612"/>
                </a:cubicBezTo>
                <a:cubicBezTo>
                  <a:pt x="737616" y="5719"/>
                  <a:pt x="836815" y="2069"/>
                  <a:pt x="936025" y="662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rowbar used in attack - North Bay News">
            <a:extLst>
              <a:ext uri="{FF2B5EF4-FFF2-40B4-BE49-F238E27FC236}">
                <a16:creationId xmlns:a16="http://schemas.microsoft.com/office/drawing/2014/main" id="{06E47689-097B-FA29-1DEF-CE3136E99C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56" r="7967" b="-2"/>
          <a:stretch>
            <a:fillRect/>
          </a:stretch>
        </p:blipFill>
        <p:spPr bwMode="auto">
          <a:xfrm>
            <a:off x="4110923" y="3791169"/>
            <a:ext cx="3058821" cy="3066831"/>
          </a:xfrm>
          <a:custGeom>
            <a:avLst/>
            <a:gdLst/>
            <a:ahLst/>
            <a:cxnLst/>
            <a:rect l="l" t="t" r="r" b="b"/>
            <a:pathLst>
              <a:path w="3058821" h="3066831">
                <a:moveTo>
                  <a:pt x="2787020" y="1261"/>
                </a:moveTo>
                <a:cubicBezTo>
                  <a:pt x="2839709" y="-518"/>
                  <a:pt x="2892422" y="-414"/>
                  <a:pt x="2945069" y="1571"/>
                </a:cubicBezTo>
                <a:lnTo>
                  <a:pt x="3038769" y="8460"/>
                </a:lnTo>
                <a:lnTo>
                  <a:pt x="3040494" y="37341"/>
                </a:lnTo>
                <a:cubicBezTo>
                  <a:pt x="3041244" y="71882"/>
                  <a:pt x="3039776" y="106360"/>
                  <a:pt x="3033397" y="140806"/>
                </a:cubicBezTo>
                <a:cubicBezTo>
                  <a:pt x="3014006" y="247842"/>
                  <a:pt x="3013240" y="353093"/>
                  <a:pt x="3049089" y="457834"/>
                </a:cubicBezTo>
                <a:cubicBezTo>
                  <a:pt x="3061974" y="495214"/>
                  <a:pt x="3059933" y="536166"/>
                  <a:pt x="3055085" y="576225"/>
                </a:cubicBezTo>
                <a:cubicBezTo>
                  <a:pt x="3043731" y="670377"/>
                  <a:pt x="3028167" y="764784"/>
                  <a:pt x="3035311" y="859828"/>
                </a:cubicBezTo>
                <a:cubicBezTo>
                  <a:pt x="3053554" y="1099545"/>
                  <a:pt x="3026891" y="1339261"/>
                  <a:pt x="3038883" y="1578850"/>
                </a:cubicBezTo>
                <a:cubicBezTo>
                  <a:pt x="3039113" y="1594185"/>
                  <a:pt x="3038526" y="1609507"/>
                  <a:pt x="3037097" y="1624778"/>
                </a:cubicBezTo>
                <a:cubicBezTo>
                  <a:pt x="3032504" y="1713061"/>
                  <a:pt x="3017960" y="1801599"/>
                  <a:pt x="3043476" y="1889499"/>
                </a:cubicBezTo>
                <a:cubicBezTo>
                  <a:pt x="3046015" y="1904618"/>
                  <a:pt x="3045632" y="1920080"/>
                  <a:pt x="3042328" y="1935044"/>
                </a:cubicBezTo>
                <a:cubicBezTo>
                  <a:pt x="3031394" y="2011884"/>
                  <a:pt x="3028524" y="2089667"/>
                  <a:pt x="3033780" y="2167106"/>
                </a:cubicBezTo>
                <a:cubicBezTo>
                  <a:pt x="3048962" y="2335903"/>
                  <a:pt x="3051130" y="2505606"/>
                  <a:pt x="3040286" y="2674734"/>
                </a:cubicBezTo>
                <a:cubicBezTo>
                  <a:pt x="3036459" y="2750260"/>
                  <a:pt x="3031611" y="2825530"/>
                  <a:pt x="3028294" y="2900035"/>
                </a:cubicBezTo>
                <a:cubicBezTo>
                  <a:pt x="3027210" y="2934608"/>
                  <a:pt x="3025392" y="2969245"/>
                  <a:pt x="3026078" y="3003803"/>
                </a:cubicBezTo>
                <a:lnTo>
                  <a:pt x="3033892" y="3066831"/>
                </a:lnTo>
                <a:lnTo>
                  <a:pt x="23851" y="3066831"/>
                </a:lnTo>
                <a:lnTo>
                  <a:pt x="42401" y="2704831"/>
                </a:lnTo>
                <a:cubicBezTo>
                  <a:pt x="45364" y="2461136"/>
                  <a:pt x="53409" y="2216933"/>
                  <a:pt x="28288" y="1974000"/>
                </a:cubicBezTo>
                <a:cubicBezTo>
                  <a:pt x="11213" y="1809420"/>
                  <a:pt x="17986" y="1645602"/>
                  <a:pt x="21091" y="1481150"/>
                </a:cubicBezTo>
                <a:cubicBezTo>
                  <a:pt x="24619" y="1296377"/>
                  <a:pt x="22926" y="1111480"/>
                  <a:pt x="22926" y="926707"/>
                </a:cubicBezTo>
                <a:cubicBezTo>
                  <a:pt x="22643" y="846322"/>
                  <a:pt x="27442" y="766445"/>
                  <a:pt x="35627" y="686441"/>
                </a:cubicBezTo>
                <a:cubicBezTo>
                  <a:pt x="47340" y="570372"/>
                  <a:pt x="33228" y="454937"/>
                  <a:pt x="14458" y="340646"/>
                </a:cubicBezTo>
                <a:cubicBezTo>
                  <a:pt x="3337" y="261010"/>
                  <a:pt x="-1375" y="180751"/>
                  <a:pt x="346" y="100506"/>
                </a:cubicBezTo>
                <a:lnTo>
                  <a:pt x="2424" y="12627"/>
                </a:lnTo>
                <a:lnTo>
                  <a:pt x="3495" y="12901"/>
                </a:lnTo>
                <a:cubicBezTo>
                  <a:pt x="343898" y="-3971"/>
                  <a:pt x="684174" y="17086"/>
                  <a:pt x="1024451" y="18263"/>
                </a:cubicBezTo>
                <a:cubicBezTo>
                  <a:pt x="1134033" y="18655"/>
                  <a:pt x="1243235" y="13685"/>
                  <a:pt x="1352564" y="9238"/>
                </a:cubicBezTo>
                <a:cubicBezTo>
                  <a:pt x="1493565" y="3614"/>
                  <a:pt x="1634312" y="14731"/>
                  <a:pt x="1775060" y="12508"/>
                </a:cubicBezTo>
                <a:cubicBezTo>
                  <a:pt x="2008160" y="8846"/>
                  <a:pt x="2241134" y="19571"/>
                  <a:pt x="2474235" y="12508"/>
                </a:cubicBezTo>
                <a:cubicBezTo>
                  <a:pt x="2578497" y="9238"/>
                  <a:pt x="2682758" y="4268"/>
                  <a:pt x="2787020" y="126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536F3C-5D5A-1B3D-86C6-D35A9D8C83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43618" y="2704407"/>
            <a:ext cx="3997805" cy="3489159"/>
          </a:xfrm>
        </p:spPr>
        <p:txBody>
          <a:bodyPr>
            <a:normAutofit/>
          </a:bodyPr>
          <a:lstStyle/>
          <a:p>
            <a:r>
              <a:rPr lang="en-GB" sz="2200"/>
              <a:t>If someone is caught outside a jewellers at 3am with gloves, a torch, and a crowbar, in their possession, they haven’t committed burglary yet — but they might be </a:t>
            </a:r>
            <a:r>
              <a:rPr lang="en-GB" sz="2200" b="1" u="sng"/>
              <a:t>going equipped</a:t>
            </a:r>
            <a:r>
              <a:rPr lang="en-GB" sz="2200" u="sng"/>
              <a:t> </a:t>
            </a:r>
            <a:r>
              <a:rPr lang="en-GB" sz="2200"/>
              <a:t>for it!</a:t>
            </a:r>
          </a:p>
        </p:txBody>
      </p:sp>
    </p:spTree>
    <p:extLst>
      <p:ext uri="{BB962C8B-B14F-4D97-AF65-F5344CB8AC3E}">
        <p14:creationId xmlns:p14="http://schemas.microsoft.com/office/powerpoint/2010/main" val="36760212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64235" cy="6858000"/>
            <a:chOff x="651279" y="598259"/>
            <a:chExt cx="10889442" cy="5680742"/>
          </a:xfrm>
        </p:grpSpPr>
        <p:sp>
          <p:nvSpPr>
            <p:cNvPr id="28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9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693F118-2AD6-1C7A-45E0-AF97CAADEB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5129600" cy="5340097"/>
          </a:xfrm>
        </p:spPr>
        <p:txBody>
          <a:bodyPr anchor="ctr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Section 25 Theft Act 1968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77EC0A-3896-666C-BFFF-137E7C0914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4410" y="841247"/>
            <a:ext cx="4484536" cy="534009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800" dirty="0">
                <a:solidFill>
                  <a:schemeClr val="tx2"/>
                </a:solidFill>
              </a:rPr>
              <a:t>A person shall be guilty of an offence if when not 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tx2"/>
                </a:solidFill>
              </a:rPr>
              <a:t>at his place of abode, he has with him 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tx2"/>
                </a:solidFill>
              </a:rPr>
              <a:t>Any article for the use in the course of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tx2"/>
                </a:solidFill>
              </a:rPr>
              <a:t>Or in connection with any burglary or theft. </a:t>
            </a:r>
          </a:p>
        </p:txBody>
      </p:sp>
    </p:spTree>
    <p:extLst>
      <p:ext uri="{BB962C8B-B14F-4D97-AF65-F5344CB8AC3E}">
        <p14:creationId xmlns:p14="http://schemas.microsoft.com/office/powerpoint/2010/main" val="942783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C0F24D6-64F5-8833-674F-045E3D78D7B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655" b="2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CFE56E-C493-1071-867E-36888219D3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/>
              <a:t>Place of abode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4A9C05-2726-7BE7-A6D6-8640C22818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2000"/>
              <a:t>Where they reside</a:t>
            </a:r>
          </a:p>
          <a:p>
            <a:r>
              <a:rPr lang="en-GB" sz="2000"/>
              <a:t>Includes a house or flat and can include a caravan or boat. </a:t>
            </a:r>
          </a:p>
          <a:p>
            <a:endParaRPr lang="en-GB" sz="2000"/>
          </a:p>
          <a:p>
            <a:r>
              <a:rPr lang="en-GB" sz="2000"/>
              <a:t>A vehicle can be regarded as a place of abode if it is where the person resides. </a:t>
            </a:r>
          </a:p>
        </p:txBody>
      </p:sp>
    </p:spTree>
    <p:extLst>
      <p:ext uri="{BB962C8B-B14F-4D97-AF65-F5344CB8AC3E}">
        <p14:creationId xmlns:p14="http://schemas.microsoft.com/office/powerpoint/2010/main" val="28665048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F0B8CEB-8279-4E5E-A0CE-1FC9F7173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782" y="0"/>
            <a:ext cx="7421217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F3E934-72D4-AD3C-5BAC-04DF7E119F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20466" y="609600"/>
            <a:ext cx="4140014" cy="1330839"/>
          </a:xfrm>
        </p:spPr>
        <p:txBody>
          <a:bodyPr>
            <a:normAutofit/>
          </a:bodyPr>
          <a:lstStyle/>
          <a:p>
            <a:r>
              <a:rPr lang="en-GB"/>
              <a:t>Has with him…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6C9721F-CFF7-2035-ED3A-CFE6B3008A9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390" r="-3" b="706"/>
          <a:stretch>
            <a:fillRect/>
          </a:stretch>
        </p:blipFill>
        <p:spPr>
          <a:xfrm>
            <a:off x="20" y="10"/>
            <a:ext cx="6901711" cy="6857990"/>
          </a:xfrm>
          <a:custGeom>
            <a:avLst/>
            <a:gdLst/>
            <a:ahLst/>
            <a:cxnLst/>
            <a:rect l="l" t="t" r="r" b="b"/>
            <a:pathLst>
              <a:path w="6901731" h="6858000">
                <a:moveTo>
                  <a:pt x="0" y="0"/>
                </a:moveTo>
                <a:lnTo>
                  <a:pt x="6897896" y="5958"/>
                </a:lnTo>
                <a:lnTo>
                  <a:pt x="6866823" y="62592"/>
                </a:lnTo>
                <a:lnTo>
                  <a:pt x="6901731" y="89476"/>
                </a:lnTo>
                <a:lnTo>
                  <a:pt x="6901731" y="103833"/>
                </a:lnTo>
                <a:lnTo>
                  <a:pt x="6900034" y="110092"/>
                </a:lnTo>
                <a:lnTo>
                  <a:pt x="6901731" y="113679"/>
                </a:lnTo>
                <a:lnTo>
                  <a:pt x="6901731" y="405560"/>
                </a:lnTo>
                <a:lnTo>
                  <a:pt x="6900456" y="429509"/>
                </a:lnTo>
                <a:cubicBezTo>
                  <a:pt x="6892773" y="535647"/>
                  <a:pt x="6878314" y="537918"/>
                  <a:pt x="6886342" y="636808"/>
                </a:cubicBezTo>
                <a:cubicBezTo>
                  <a:pt x="6892506" y="756883"/>
                  <a:pt x="6864504" y="771443"/>
                  <a:pt x="6851784" y="839073"/>
                </a:cubicBezTo>
                <a:cubicBezTo>
                  <a:pt x="6838675" y="892655"/>
                  <a:pt x="6864124" y="961738"/>
                  <a:pt x="6845760" y="994930"/>
                </a:cubicBezTo>
                <a:cubicBezTo>
                  <a:pt x="6833572" y="1024166"/>
                  <a:pt x="6859282" y="1058905"/>
                  <a:pt x="6845601" y="1112932"/>
                </a:cubicBezTo>
                <a:cubicBezTo>
                  <a:pt x="6838700" y="1149910"/>
                  <a:pt x="6829138" y="1151035"/>
                  <a:pt x="6820235" y="1187433"/>
                </a:cubicBezTo>
                <a:cubicBezTo>
                  <a:pt x="6815504" y="1196464"/>
                  <a:pt x="6777707" y="1338549"/>
                  <a:pt x="6759643" y="1337010"/>
                </a:cubicBezTo>
                <a:cubicBezTo>
                  <a:pt x="6737660" y="1337296"/>
                  <a:pt x="6760650" y="1396341"/>
                  <a:pt x="6736375" y="1382272"/>
                </a:cubicBezTo>
                <a:cubicBezTo>
                  <a:pt x="6755741" y="1415836"/>
                  <a:pt x="6714675" y="1414567"/>
                  <a:pt x="6701292" y="1432111"/>
                </a:cubicBezTo>
                <a:cubicBezTo>
                  <a:pt x="6721110" y="1460185"/>
                  <a:pt x="6692106" y="1490815"/>
                  <a:pt x="6686578" y="1518624"/>
                </a:cubicBezTo>
                <a:cubicBezTo>
                  <a:pt x="6682512" y="1567002"/>
                  <a:pt x="6679579" y="1571443"/>
                  <a:pt x="6670824" y="1607743"/>
                </a:cubicBezTo>
                <a:cubicBezTo>
                  <a:pt x="6671133" y="1629590"/>
                  <a:pt x="6663161" y="1656870"/>
                  <a:pt x="6664392" y="1696405"/>
                </a:cubicBezTo>
                <a:cubicBezTo>
                  <a:pt x="6655686" y="1770486"/>
                  <a:pt x="6641938" y="1757082"/>
                  <a:pt x="6642880" y="1812372"/>
                </a:cubicBezTo>
                <a:cubicBezTo>
                  <a:pt x="6638579" y="1872475"/>
                  <a:pt x="6619231" y="1825476"/>
                  <a:pt x="6612547" y="1876437"/>
                </a:cubicBezTo>
                <a:cubicBezTo>
                  <a:pt x="6600695" y="1913834"/>
                  <a:pt x="6591061" y="1923231"/>
                  <a:pt x="6571760" y="1953331"/>
                </a:cubicBezTo>
                <a:cubicBezTo>
                  <a:pt x="6561039" y="1989021"/>
                  <a:pt x="6544090" y="2087896"/>
                  <a:pt x="6520213" y="2096455"/>
                </a:cubicBezTo>
                <a:lnTo>
                  <a:pt x="6492461" y="2188148"/>
                </a:lnTo>
                <a:cubicBezTo>
                  <a:pt x="6504372" y="2211333"/>
                  <a:pt x="6489131" y="2253220"/>
                  <a:pt x="6471854" y="2259117"/>
                </a:cubicBezTo>
                <a:cubicBezTo>
                  <a:pt x="6466151" y="2287829"/>
                  <a:pt x="6440452" y="2301346"/>
                  <a:pt x="6439832" y="2328334"/>
                </a:cubicBezTo>
                <a:cubicBezTo>
                  <a:pt x="6431013" y="2351201"/>
                  <a:pt x="6444250" y="2396409"/>
                  <a:pt x="6425162" y="2408211"/>
                </a:cubicBezTo>
                <a:lnTo>
                  <a:pt x="6417221" y="2427382"/>
                </a:lnTo>
                <a:lnTo>
                  <a:pt x="6425030" y="2464387"/>
                </a:lnTo>
                <a:lnTo>
                  <a:pt x="6406293" y="2472223"/>
                </a:lnTo>
                <a:cubicBezTo>
                  <a:pt x="6406862" y="2477277"/>
                  <a:pt x="6406486" y="2491723"/>
                  <a:pt x="6405400" y="2493547"/>
                </a:cubicBezTo>
                <a:lnTo>
                  <a:pt x="6374829" y="2532070"/>
                </a:lnTo>
                <a:cubicBezTo>
                  <a:pt x="6374597" y="2545374"/>
                  <a:pt x="6360976" y="2563797"/>
                  <a:pt x="6350864" y="2577422"/>
                </a:cubicBezTo>
                <a:cubicBezTo>
                  <a:pt x="6327056" y="2632768"/>
                  <a:pt x="6341262" y="2616275"/>
                  <a:pt x="6329174" y="2663854"/>
                </a:cubicBezTo>
                <a:cubicBezTo>
                  <a:pt x="6326303" y="2703642"/>
                  <a:pt x="6332854" y="2709643"/>
                  <a:pt x="6315095" y="2741507"/>
                </a:cubicBezTo>
                <a:cubicBezTo>
                  <a:pt x="6319921" y="2740191"/>
                  <a:pt x="6321925" y="2742004"/>
                  <a:pt x="6322463" y="2745641"/>
                </a:cubicBezTo>
                <a:cubicBezTo>
                  <a:pt x="6322245" y="2747982"/>
                  <a:pt x="6322027" y="2750323"/>
                  <a:pt x="6321808" y="2752663"/>
                </a:cubicBezTo>
                <a:lnTo>
                  <a:pt x="6314569" y="2756718"/>
                </a:lnTo>
                <a:cubicBezTo>
                  <a:pt x="6289324" y="2773686"/>
                  <a:pt x="6317551" y="2780051"/>
                  <a:pt x="6315211" y="2811618"/>
                </a:cubicBezTo>
                <a:cubicBezTo>
                  <a:pt x="6315620" y="2826627"/>
                  <a:pt x="6296047" y="2885298"/>
                  <a:pt x="6302211" y="2882314"/>
                </a:cubicBezTo>
                <a:lnTo>
                  <a:pt x="6286167" y="2949597"/>
                </a:lnTo>
                <a:cubicBezTo>
                  <a:pt x="6286401" y="2994618"/>
                  <a:pt x="6286615" y="2971464"/>
                  <a:pt x="6287037" y="3008578"/>
                </a:cubicBezTo>
                <a:cubicBezTo>
                  <a:pt x="6293795" y="3029535"/>
                  <a:pt x="6274405" y="3114154"/>
                  <a:pt x="6259150" y="3123139"/>
                </a:cubicBezTo>
                <a:cubicBezTo>
                  <a:pt x="6250085" y="3189063"/>
                  <a:pt x="6269067" y="3151280"/>
                  <a:pt x="6272249" y="3227854"/>
                </a:cubicBezTo>
                <a:cubicBezTo>
                  <a:pt x="6278775" y="3295842"/>
                  <a:pt x="6289216" y="3303765"/>
                  <a:pt x="6292288" y="3378383"/>
                </a:cubicBezTo>
                <a:cubicBezTo>
                  <a:pt x="6303894" y="3395995"/>
                  <a:pt x="6287498" y="3432581"/>
                  <a:pt x="6288328" y="3459618"/>
                </a:cubicBezTo>
                <a:cubicBezTo>
                  <a:pt x="6289158" y="3486653"/>
                  <a:pt x="6299937" y="3538735"/>
                  <a:pt x="6297272" y="3540603"/>
                </a:cubicBezTo>
                <a:cubicBezTo>
                  <a:pt x="6296849" y="3577379"/>
                  <a:pt x="6294184" y="3587943"/>
                  <a:pt x="6291001" y="3638374"/>
                </a:cubicBezTo>
                <a:cubicBezTo>
                  <a:pt x="6283026" y="3666794"/>
                  <a:pt x="6265833" y="3731744"/>
                  <a:pt x="6283592" y="3763609"/>
                </a:cubicBezTo>
                <a:cubicBezTo>
                  <a:pt x="6264286" y="3758340"/>
                  <a:pt x="6290177" y="3803150"/>
                  <a:pt x="6274068" y="3814506"/>
                </a:cubicBezTo>
                <a:cubicBezTo>
                  <a:pt x="6260645" y="3821643"/>
                  <a:pt x="6265372" y="3836902"/>
                  <a:pt x="6262850" y="3850454"/>
                </a:cubicBezTo>
                <a:cubicBezTo>
                  <a:pt x="6250418" y="3863479"/>
                  <a:pt x="6250660" y="3955243"/>
                  <a:pt x="6257357" y="3975474"/>
                </a:cubicBezTo>
                <a:cubicBezTo>
                  <a:pt x="6245091" y="4036737"/>
                  <a:pt x="6237535" y="4029237"/>
                  <a:pt x="6257889" y="4073155"/>
                </a:cubicBezTo>
                <a:cubicBezTo>
                  <a:pt x="6259272" y="4085906"/>
                  <a:pt x="6239882" y="4116397"/>
                  <a:pt x="6237441" y="4126638"/>
                </a:cubicBezTo>
                <a:lnTo>
                  <a:pt x="6245587" y="4172738"/>
                </a:lnTo>
                <a:lnTo>
                  <a:pt x="6235772" y="4176721"/>
                </a:lnTo>
                <a:lnTo>
                  <a:pt x="6233287" y="4195136"/>
                </a:lnTo>
                <a:lnTo>
                  <a:pt x="6234619" y="4280850"/>
                </a:lnTo>
                <a:cubicBezTo>
                  <a:pt x="6239453" y="4320763"/>
                  <a:pt x="6223309" y="4337596"/>
                  <a:pt x="6219318" y="4402526"/>
                </a:cubicBezTo>
                <a:cubicBezTo>
                  <a:pt x="6205466" y="4516209"/>
                  <a:pt x="6216183" y="4588729"/>
                  <a:pt x="6216810" y="4651172"/>
                </a:cubicBezTo>
                <a:cubicBezTo>
                  <a:pt x="6217673" y="4756959"/>
                  <a:pt x="6228654" y="4824005"/>
                  <a:pt x="6225945" y="4916779"/>
                </a:cubicBezTo>
                <a:cubicBezTo>
                  <a:pt x="6217032" y="4993010"/>
                  <a:pt x="6264271" y="4984591"/>
                  <a:pt x="6230174" y="5051379"/>
                </a:cubicBezTo>
                <a:cubicBezTo>
                  <a:pt x="6235713" y="5056951"/>
                  <a:pt x="6239420" y="5163714"/>
                  <a:pt x="6242600" y="5170879"/>
                </a:cubicBezTo>
                <a:lnTo>
                  <a:pt x="6235996" y="5216428"/>
                </a:lnTo>
                <a:lnTo>
                  <a:pt x="6214638" y="5285298"/>
                </a:lnTo>
                <a:cubicBezTo>
                  <a:pt x="6211392" y="5297492"/>
                  <a:pt x="6225576" y="5312063"/>
                  <a:pt x="6228432" y="5317696"/>
                </a:cubicBezTo>
                <a:lnTo>
                  <a:pt x="6246496" y="5398787"/>
                </a:lnTo>
                <a:lnTo>
                  <a:pt x="6244793" y="5399530"/>
                </a:lnTo>
                <a:lnTo>
                  <a:pt x="6241695" y="5406948"/>
                </a:lnTo>
                <a:lnTo>
                  <a:pt x="6267461" y="5499413"/>
                </a:lnTo>
                <a:cubicBezTo>
                  <a:pt x="6285387" y="5533848"/>
                  <a:pt x="6284888" y="5550029"/>
                  <a:pt x="6295987" y="5582659"/>
                </a:cubicBezTo>
                <a:cubicBezTo>
                  <a:pt x="6311253" y="5681724"/>
                  <a:pt x="6295439" y="5695558"/>
                  <a:pt x="6364803" y="5784263"/>
                </a:cubicBezTo>
                <a:cubicBezTo>
                  <a:pt x="6379348" y="5818651"/>
                  <a:pt x="6412475" y="5906802"/>
                  <a:pt x="6423050" y="5922637"/>
                </a:cubicBezTo>
                <a:cubicBezTo>
                  <a:pt x="6445210" y="5973612"/>
                  <a:pt x="6468179" y="6023873"/>
                  <a:pt x="6497767" y="6090108"/>
                </a:cubicBezTo>
                <a:cubicBezTo>
                  <a:pt x="6571895" y="6150548"/>
                  <a:pt x="6572491" y="6236583"/>
                  <a:pt x="6606710" y="6281543"/>
                </a:cubicBezTo>
                <a:cubicBezTo>
                  <a:pt x="6633675" y="6335892"/>
                  <a:pt x="6654357" y="6388782"/>
                  <a:pt x="6667540" y="6443715"/>
                </a:cubicBezTo>
                <a:cubicBezTo>
                  <a:pt x="6685192" y="6466826"/>
                  <a:pt x="6650500" y="6508701"/>
                  <a:pt x="6659722" y="6550105"/>
                </a:cubicBezTo>
                <a:cubicBezTo>
                  <a:pt x="6665926" y="6645044"/>
                  <a:pt x="6669126" y="6627536"/>
                  <a:pt x="6671805" y="6687397"/>
                </a:cubicBezTo>
                <a:cubicBezTo>
                  <a:pt x="6682671" y="6733683"/>
                  <a:pt x="6665210" y="6772117"/>
                  <a:pt x="6669658" y="6806602"/>
                </a:cubicBezTo>
                <a:cubicBezTo>
                  <a:pt x="6661174" y="6812658"/>
                  <a:pt x="6667097" y="6831470"/>
                  <a:pt x="6675783" y="6850325"/>
                </a:cubicBezTo>
                <a:lnTo>
                  <a:pt x="6679704" y="6858000"/>
                </a:lnTo>
                <a:lnTo>
                  <a:pt x="4532241" y="6858000"/>
                </a:lnTo>
                <a:lnTo>
                  <a:pt x="120859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7FBF14-F9F9-1250-4B54-A3EAB89AE2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20465" y="2194102"/>
            <a:ext cx="4140013" cy="3908586"/>
          </a:xfrm>
        </p:spPr>
        <p:txBody>
          <a:bodyPr>
            <a:normAutofit/>
          </a:bodyPr>
          <a:lstStyle/>
          <a:p>
            <a:r>
              <a:rPr lang="en-GB" sz="2000"/>
              <a:t>Article must be readily available. </a:t>
            </a:r>
          </a:p>
          <a:p>
            <a:r>
              <a:rPr lang="en-GB" sz="2000"/>
              <a:t>Some degree of immediate control e.g. in a bag, in their hand or pocket or in a vehicle. </a:t>
            </a:r>
          </a:p>
          <a:p>
            <a:r>
              <a:rPr lang="en-GB" sz="2000"/>
              <a:t>Person must know of the presence of the article. </a:t>
            </a:r>
          </a:p>
          <a:p>
            <a:r>
              <a:rPr lang="en-GB" sz="2000"/>
              <a:t>If it is placed in their pocket without their knowledge, then no offence. </a:t>
            </a:r>
          </a:p>
          <a:p>
            <a:endParaRPr lang="en-GB" sz="200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9338666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F74C8F-E479-044C-6F74-C3F4DAC6F6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3" y="670559"/>
            <a:ext cx="4683321" cy="2148841"/>
          </a:xfrm>
        </p:spPr>
        <p:txBody>
          <a:bodyPr anchor="t">
            <a:normAutofit/>
          </a:bodyPr>
          <a:lstStyle/>
          <a:p>
            <a:r>
              <a:rPr lang="en-GB"/>
              <a:t>Has with him continued…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DBE66E0-0453-AA33-44F4-6F637EE0FF0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493" b="-2"/>
          <a:stretch>
            <a:fillRect/>
          </a:stretch>
        </p:blipFill>
        <p:spPr>
          <a:xfrm>
            <a:off x="1" y="3105151"/>
            <a:ext cx="6448424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596F49-BADF-B3D7-3757-E731E2E089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97004" y="670559"/>
            <a:ext cx="4555782" cy="5445076"/>
          </a:xfrm>
        </p:spPr>
        <p:txBody>
          <a:bodyPr anchor="t">
            <a:normAutofit/>
          </a:bodyPr>
          <a:lstStyle/>
          <a:p>
            <a:r>
              <a:rPr lang="en-GB" sz="2000" dirty="0"/>
              <a:t>R v </a:t>
            </a:r>
            <a:r>
              <a:rPr lang="en-GB" sz="2000" dirty="0" err="1"/>
              <a:t>Ellames</a:t>
            </a:r>
            <a:r>
              <a:rPr lang="en-GB" sz="2000" dirty="0"/>
              <a:t> [1974]</a:t>
            </a:r>
          </a:p>
          <a:p>
            <a:endParaRPr lang="en-GB" sz="2000" dirty="0"/>
          </a:p>
          <a:p>
            <a:r>
              <a:rPr lang="en-GB" sz="2000" b="1" dirty="0"/>
              <a:t>What happened in this case?</a:t>
            </a:r>
          </a:p>
          <a:p>
            <a:endParaRPr lang="en-GB" sz="2000" dirty="0"/>
          </a:p>
          <a:p>
            <a:r>
              <a:rPr lang="en-GB" sz="2000" dirty="0"/>
              <a:t>It is not necessary to prove that the accused intended the article to be used in a specific burglary or theft- it is enough to prove general intention that it could be used for such offence. </a:t>
            </a:r>
          </a:p>
          <a:p>
            <a:endParaRPr lang="en-GB" sz="2000" dirty="0"/>
          </a:p>
          <a:p>
            <a:r>
              <a:rPr lang="en-GB" sz="2000" dirty="0"/>
              <a:t>The defendant had a sawn-off shotgun, wig, three hats, two masks, gloves, ammonia and shot gun cartridges, boiler suit and a car. </a:t>
            </a:r>
          </a:p>
        </p:txBody>
      </p:sp>
    </p:spTree>
    <p:extLst>
      <p:ext uri="{BB962C8B-B14F-4D97-AF65-F5344CB8AC3E}">
        <p14:creationId xmlns:p14="http://schemas.microsoft.com/office/powerpoint/2010/main" val="478689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1E9986A5-A7D1-4022-BAC0-885FB7A141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B56B02-A885-EB06-16B1-7F0EFFDD6E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4544570"/>
            <a:ext cx="3344528" cy="1703830"/>
          </a:xfrm>
        </p:spPr>
        <p:txBody>
          <a:bodyPr anchor="ctr">
            <a:normAutofit/>
          </a:bodyPr>
          <a:lstStyle/>
          <a:p>
            <a:r>
              <a:rPr lang="en-GB" sz="4800"/>
              <a:t>Any article…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039A4E8-E158-FE67-4C20-843D6D403D3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898" r="10253" b="-2"/>
          <a:stretch>
            <a:fillRect/>
          </a:stretch>
        </p:blipFill>
        <p:spPr>
          <a:xfrm>
            <a:off x="20" y="-1"/>
            <a:ext cx="3975444" cy="4306593"/>
          </a:xfrm>
          <a:custGeom>
            <a:avLst/>
            <a:gdLst/>
            <a:ahLst/>
            <a:cxnLst/>
            <a:rect l="l" t="t" r="r" b="b"/>
            <a:pathLst>
              <a:path w="3975464" h="4365555">
                <a:moveTo>
                  <a:pt x="0" y="0"/>
                </a:moveTo>
                <a:lnTo>
                  <a:pt x="3954724" y="0"/>
                </a:lnTo>
                <a:lnTo>
                  <a:pt x="3944328" y="441228"/>
                </a:lnTo>
                <a:cubicBezTo>
                  <a:pt x="3942781" y="508796"/>
                  <a:pt x="3939430" y="576877"/>
                  <a:pt x="3951159" y="643804"/>
                </a:cubicBezTo>
                <a:cubicBezTo>
                  <a:pt x="3980543" y="810736"/>
                  <a:pt x="3979900" y="978310"/>
                  <a:pt x="3967011" y="1146396"/>
                </a:cubicBezTo>
                <a:cubicBezTo>
                  <a:pt x="3954123" y="1321150"/>
                  <a:pt x="3931569" y="1495262"/>
                  <a:pt x="3940203" y="1671170"/>
                </a:cubicBezTo>
                <a:cubicBezTo>
                  <a:pt x="3945230" y="1770534"/>
                  <a:pt x="3953091" y="1869643"/>
                  <a:pt x="3953091" y="1969263"/>
                </a:cubicBezTo>
                <a:cubicBezTo>
                  <a:pt x="3955799" y="2447623"/>
                  <a:pt x="3948581" y="2926496"/>
                  <a:pt x="3959665" y="3405241"/>
                </a:cubicBezTo>
                <a:cubicBezTo>
                  <a:pt x="3962629" y="3529479"/>
                  <a:pt x="3949097" y="3653076"/>
                  <a:pt x="3946777" y="3777057"/>
                </a:cubicBezTo>
                <a:cubicBezTo>
                  <a:pt x="3944973" y="3878089"/>
                  <a:pt x="3947873" y="3979056"/>
                  <a:pt x="3950499" y="4080023"/>
                </a:cubicBezTo>
                <a:lnTo>
                  <a:pt x="3952324" y="4346210"/>
                </a:lnTo>
                <a:lnTo>
                  <a:pt x="3923793" y="4344582"/>
                </a:lnTo>
                <a:cubicBezTo>
                  <a:pt x="3869166" y="4337251"/>
                  <a:pt x="3813841" y="4336693"/>
                  <a:pt x="3759075" y="4342933"/>
                </a:cubicBezTo>
                <a:cubicBezTo>
                  <a:pt x="3703277" y="4347626"/>
                  <a:pt x="3647607" y="4354981"/>
                  <a:pt x="3591682" y="4357645"/>
                </a:cubicBezTo>
                <a:cubicBezTo>
                  <a:pt x="3349688" y="4370998"/>
                  <a:pt x="3107046" y="4367447"/>
                  <a:pt x="2865549" y="4346991"/>
                </a:cubicBezTo>
                <a:cubicBezTo>
                  <a:pt x="2661378" y="4329084"/>
                  <a:pt x="2456048" y="4328501"/>
                  <a:pt x="2251775" y="4345215"/>
                </a:cubicBezTo>
                <a:cubicBezTo>
                  <a:pt x="2200819" y="4349148"/>
                  <a:pt x="2149862" y="4359293"/>
                  <a:pt x="2098906" y="4351937"/>
                </a:cubicBezTo>
                <a:cubicBezTo>
                  <a:pt x="2025044" y="4342895"/>
                  <a:pt x="1950494" y="4340688"/>
                  <a:pt x="1876224" y="4345343"/>
                </a:cubicBezTo>
                <a:cubicBezTo>
                  <a:pt x="1700042" y="4352318"/>
                  <a:pt x="1523986" y="4361576"/>
                  <a:pt x="1347676" y="4359039"/>
                </a:cubicBezTo>
                <a:cubicBezTo>
                  <a:pt x="1064484" y="4355108"/>
                  <a:pt x="781420" y="4341031"/>
                  <a:pt x="498101" y="4351430"/>
                </a:cubicBezTo>
                <a:cubicBezTo>
                  <a:pt x="364340" y="4356376"/>
                  <a:pt x="230578" y="4360752"/>
                  <a:pt x="96817" y="4355568"/>
                </a:cubicBezTo>
                <a:lnTo>
                  <a:pt x="0" y="4349268"/>
                </a:lnTo>
                <a:close/>
              </a:path>
            </a:pathLst>
          </a:cu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647BA8B-AD84-584B-B686-9AAFF8D072D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3789" r="1" b="1"/>
          <a:stretch>
            <a:fillRect/>
          </a:stretch>
        </p:blipFill>
        <p:spPr>
          <a:xfrm>
            <a:off x="4148881" y="-1"/>
            <a:ext cx="3872656" cy="4306594"/>
          </a:xfrm>
          <a:custGeom>
            <a:avLst/>
            <a:gdLst/>
            <a:ahLst/>
            <a:cxnLst/>
            <a:rect l="l" t="t" r="r" b="b"/>
            <a:pathLst>
              <a:path w="3872656" h="4370715">
                <a:moveTo>
                  <a:pt x="9308" y="0"/>
                </a:moveTo>
                <a:lnTo>
                  <a:pt x="3851998" y="0"/>
                </a:lnTo>
                <a:lnTo>
                  <a:pt x="3841520" y="444702"/>
                </a:lnTo>
                <a:cubicBezTo>
                  <a:pt x="3839973" y="512270"/>
                  <a:pt x="3836622" y="580351"/>
                  <a:pt x="3848351" y="647278"/>
                </a:cubicBezTo>
                <a:cubicBezTo>
                  <a:pt x="3877736" y="814210"/>
                  <a:pt x="3877092" y="981784"/>
                  <a:pt x="3864203" y="1149870"/>
                </a:cubicBezTo>
                <a:cubicBezTo>
                  <a:pt x="3851315" y="1324624"/>
                  <a:pt x="3828761" y="1498736"/>
                  <a:pt x="3837395" y="1674644"/>
                </a:cubicBezTo>
                <a:cubicBezTo>
                  <a:pt x="3842422" y="1774008"/>
                  <a:pt x="3850284" y="1873117"/>
                  <a:pt x="3850284" y="1972737"/>
                </a:cubicBezTo>
                <a:cubicBezTo>
                  <a:pt x="3852991" y="2451097"/>
                  <a:pt x="3845773" y="2929970"/>
                  <a:pt x="3856857" y="3408715"/>
                </a:cubicBezTo>
                <a:cubicBezTo>
                  <a:pt x="3859821" y="3532953"/>
                  <a:pt x="3846289" y="3656550"/>
                  <a:pt x="3843969" y="3780531"/>
                </a:cubicBezTo>
                <a:cubicBezTo>
                  <a:pt x="3842165" y="3881563"/>
                  <a:pt x="3845065" y="3982530"/>
                  <a:pt x="3847691" y="4083497"/>
                </a:cubicBezTo>
                <a:lnTo>
                  <a:pt x="3849494" y="4346466"/>
                </a:lnTo>
                <a:lnTo>
                  <a:pt x="3739963" y="4345485"/>
                </a:lnTo>
                <a:cubicBezTo>
                  <a:pt x="3702780" y="4346420"/>
                  <a:pt x="3665581" y="4348259"/>
                  <a:pt x="3628383" y="4349908"/>
                </a:cubicBezTo>
                <a:cubicBezTo>
                  <a:pt x="3508316" y="4356655"/>
                  <a:pt x="3387918" y="4354828"/>
                  <a:pt x="3268119" y="4344454"/>
                </a:cubicBezTo>
                <a:cubicBezTo>
                  <a:pt x="3196206" y="4335589"/>
                  <a:pt x="3123466" y="4335589"/>
                  <a:pt x="3051553" y="4344454"/>
                </a:cubicBezTo>
                <a:cubicBezTo>
                  <a:pt x="2869715" y="4368829"/>
                  <a:pt x="2685977" y="4376260"/>
                  <a:pt x="2502751" y="4366648"/>
                </a:cubicBezTo>
                <a:cubicBezTo>
                  <a:pt x="2288987" y="4357263"/>
                  <a:pt x="2075733" y="4337859"/>
                  <a:pt x="1861843" y="4332533"/>
                </a:cubicBezTo>
                <a:cubicBezTo>
                  <a:pt x="1726297" y="4329109"/>
                  <a:pt x="1589733" y="4319851"/>
                  <a:pt x="1455972" y="4342552"/>
                </a:cubicBezTo>
                <a:cubicBezTo>
                  <a:pt x="1319536" y="4365887"/>
                  <a:pt x="1184374" y="4354980"/>
                  <a:pt x="1048318" y="4348258"/>
                </a:cubicBezTo>
                <a:cubicBezTo>
                  <a:pt x="946532" y="4340953"/>
                  <a:pt x="844365" y="4340953"/>
                  <a:pt x="742578" y="4348258"/>
                </a:cubicBezTo>
                <a:cubicBezTo>
                  <a:pt x="618869" y="4360661"/>
                  <a:pt x="494432" y="4364263"/>
                  <a:pt x="370214" y="4359038"/>
                </a:cubicBezTo>
                <a:cubicBezTo>
                  <a:pt x="296007" y="4355170"/>
                  <a:pt x="221738" y="4351270"/>
                  <a:pt x="147421" y="4348702"/>
                </a:cubicBezTo>
                <a:lnTo>
                  <a:pt x="13040" y="4347289"/>
                </a:lnTo>
                <a:lnTo>
                  <a:pt x="371" y="4103870"/>
                </a:lnTo>
                <a:cubicBezTo>
                  <a:pt x="-757" y="4012134"/>
                  <a:pt x="886" y="3920334"/>
                  <a:pt x="2690" y="3828598"/>
                </a:cubicBezTo>
                <a:cubicBezTo>
                  <a:pt x="5913" y="3670768"/>
                  <a:pt x="16095" y="3513067"/>
                  <a:pt x="20090" y="3355238"/>
                </a:cubicBezTo>
                <a:cubicBezTo>
                  <a:pt x="25761" y="3127790"/>
                  <a:pt x="3336" y="2900469"/>
                  <a:pt x="10940" y="2573142"/>
                </a:cubicBezTo>
                <a:cubicBezTo>
                  <a:pt x="20218" y="2391979"/>
                  <a:pt x="14032" y="2111578"/>
                  <a:pt x="14677" y="1830024"/>
                </a:cubicBezTo>
                <a:cubicBezTo>
                  <a:pt x="15451" y="1640269"/>
                  <a:pt x="5268" y="1450771"/>
                  <a:pt x="6171" y="1261145"/>
                </a:cubicBezTo>
                <a:cubicBezTo>
                  <a:pt x="6815" y="1121522"/>
                  <a:pt x="19961" y="982540"/>
                  <a:pt x="25374" y="843301"/>
                </a:cubicBezTo>
                <a:cubicBezTo>
                  <a:pt x="30078" y="673215"/>
                  <a:pt x="25426" y="502988"/>
                  <a:pt x="11455" y="333401"/>
                </a:cubicBezTo>
                <a:cubicBezTo>
                  <a:pt x="4817" y="239678"/>
                  <a:pt x="5623" y="145890"/>
                  <a:pt x="8088" y="52087"/>
                </a:cubicBezTo>
                <a:close/>
              </a:path>
            </a:pathLst>
          </a:cu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44073AA-CEFA-09FB-6854-03CDF4D2221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3262" r="22465" b="-2"/>
          <a:stretch>
            <a:fillRect/>
          </a:stretch>
        </p:blipFill>
        <p:spPr>
          <a:xfrm>
            <a:off x="8194953" y="-1"/>
            <a:ext cx="3997047" cy="4306593"/>
          </a:xfrm>
          <a:custGeom>
            <a:avLst/>
            <a:gdLst/>
            <a:ahLst/>
            <a:cxnLst/>
            <a:rect l="l" t="t" r="r" b="b"/>
            <a:pathLst>
              <a:path w="3997047" h="4358703">
                <a:moveTo>
                  <a:pt x="9389" y="0"/>
                </a:moveTo>
                <a:lnTo>
                  <a:pt x="3997047" y="0"/>
                </a:lnTo>
                <a:lnTo>
                  <a:pt x="3997047" y="4347477"/>
                </a:lnTo>
                <a:lnTo>
                  <a:pt x="3922844" y="4341211"/>
                </a:lnTo>
                <a:cubicBezTo>
                  <a:pt x="3821334" y="4336140"/>
                  <a:pt x="3719771" y="4340396"/>
                  <a:pt x="3618208" y="4343440"/>
                </a:cubicBezTo>
                <a:cubicBezTo>
                  <a:pt x="3488013" y="4347245"/>
                  <a:pt x="3357819" y="4358659"/>
                  <a:pt x="3227370" y="4344455"/>
                </a:cubicBezTo>
                <a:cubicBezTo>
                  <a:pt x="3152388" y="4335717"/>
                  <a:pt x="3076577" y="4336833"/>
                  <a:pt x="3001887" y="4347752"/>
                </a:cubicBezTo>
                <a:cubicBezTo>
                  <a:pt x="2932216" y="4357340"/>
                  <a:pt x="2861768" y="4360092"/>
                  <a:pt x="2791563" y="4355995"/>
                </a:cubicBezTo>
                <a:cubicBezTo>
                  <a:pt x="2658694" y="4350416"/>
                  <a:pt x="2524678" y="4346991"/>
                  <a:pt x="2391171" y="4351303"/>
                </a:cubicBezTo>
                <a:cubicBezTo>
                  <a:pt x="2185433" y="4357898"/>
                  <a:pt x="1979696" y="4363985"/>
                  <a:pt x="1773830" y="4351303"/>
                </a:cubicBezTo>
                <a:cubicBezTo>
                  <a:pt x="1620961" y="4342172"/>
                  <a:pt x="1468090" y="4341031"/>
                  <a:pt x="1315220" y="4345723"/>
                </a:cubicBezTo>
                <a:cubicBezTo>
                  <a:pt x="1162350" y="4350416"/>
                  <a:pt x="1009480" y="4359927"/>
                  <a:pt x="856610" y="4351303"/>
                </a:cubicBezTo>
                <a:cubicBezTo>
                  <a:pt x="678261" y="4341158"/>
                  <a:pt x="499913" y="4342933"/>
                  <a:pt x="321565" y="4344708"/>
                </a:cubicBezTo>
                <a:cubicBezTo>
                  <a:pt x="235449" y="4345596"/>
                  <a:pt x="149428" y="4348323"/>
                  <a:pt x="63422" y="4349686"/>
                </a:cubicBezTo>
                <a:lnTo>
                  <a:pt x="12951" y="4349060"/>
                </a:lnTo>
                <a:lnTo>
                  <a:pt x="371" y="4107346"/>
                </a:lnTo>
                <a:cubicBezTo>
                  <a:pt x="-757" y="4015610"/>
                  <a:pt x="887" y="3923810"/>
                  <a:pt x="2691" y="3832074"/>
                </a:cubicBezTo>
                <a:cubicBezTo>
                  <a:pt x="5913" y="3674244"/>
                  <a:pt x="16095" y="3516543"/>
                  <a:pt x="20090" y="3358714"/>
                </a:cubicBezTo>
                <a:cubicBezTo>
                  <a:pt x="25761" y="3131266"/>
                  <a:pt x="3336" y="2903945"/>
                  <a:pt x="10940" y="2576618"/>
                </a:cubicBezTo>
                <a:cubicBezTo>
                  <a:pt x="20219" y="2395455"/>
                  <a:pt x="14032" y="2115054"/>
                  <a:pt x="14677" y="1833500"/>
                </a:cubicBezTo>
                <a:cubicBezTo>
                  <a:pt x="15451" y="1643745"/>
                  <a:pt x="5269" y="1454247"/>
                  <a:pt x="6171" y="1264621"/>
                </a:cubicBezTo>
                <a:cubicBezTo>
                  <a:pt x="6815" y="1124998"/>
                  <a:pt x="19961" y="986016"/>
                  <a:pt x="25375" y="846777"/>
                </a:cubicBezTo>
                <a:cubicBezTo>
                  <a:pt x="30078" y="676691"/>
                  <a:pt x="25426" y="506464"/>
                  <a:pt x="11455" y="336877"/>
                </a:cubicBezTo>
                <a:cubicBezTo>
                  <a:pt x="4818" y="243154"/>
                  <a:pt x="5623" y="149366"/>
                  <a:pt x="8088" y="55563"/>
                </a:cubicBezTo>
                <a:close/>
              </a:path>
            </a:pathLst>
          </a:custGeom>
        </p:spPr>
      </p:pic>
      <p:sp>
        <p:nvSpPr>
          <p:cNvPr id="36" name="sketch line">
            <a:extLst>
              <a:ext uri="{FF2B5EF4-FFF2-40B4-BE49-F238E27FC236}">
                <a16:creationId xmlns:a16="http://schemas.microsoft.com/office/drawing/2014/main" id="{D2758DA7-6A89-49A1-B9F5-546D993242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422904" y="5413767"/>
            <a:ext cx="1554480" cy="18288"/>
          </a:xfrm>
          <a:custGeom>
            <a:avLst/>
            <a:gdLst>
              <a:gd name="connsiteX0" fmla="*/ 0 w 1554480"/>
              <a:gd name="connsiteY0" fmla="*/ 0 h 18288"/>
              <a:gd name="connsiteX1" fmla="*/ 549250 w 1554480"/>
              <a:gd name="connsiteY1" fmla="*/ 0 h 18288"/>
              <a:gd name="connsiteX2" fmla="*/ 1082954 w 1554480"/>
              <a:gd name="connsiteY2" fmla="*/ 0 h 18288"/>
              <a:gd name="connsiteX3" fmla="*/ 1554480 w 1554480"/>
              <a:gd name="connsiteY3" fmla="*/ 0 h 18288"/>
              <a:gd name="connsiteX4" fmla="*/ 1554480 w 1554480"/>
              <a:gd name="connsiteY4" fmla="*/ 18288 h 18288"/>
              <a:gd name="connsiteX5" fmla="*/ 1067410 w 1554480"/>
              <a:gd name="connsiteY5" fmla="*/ 18288 h 18288"/>
              <a:gd name="connsiteX6" fmla="*/ 549250 w 1554480"/>
              <a:gd name="connsiteY6" fmla="*/ 18288 h 18288"/>
              <a:gd name="connsiteX7" fmla="*/ 0 w 1554480"/>
              <a:gd name="connsiteY7" fmla="*/ 18288 h 18288"/>
              <a:gd name="connsiteX8" fmla="*/ 0 w 1554480"/>
              <a:gd name="connsiteY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54480" h="18288" fill="none" extrusionOk="0">
                <a:moveTo>
                  <a:pt x="0" y="0"/>
                </a:moveTo>
                <a:cubicBezTo>
                  <a:pt x="114141" y="-19864"/>
                  <a:pt x="345055" y="-1657"/>
                  <a:pt x="549250" y="0"/>
                </a:cubicBezTo>
                <a:cubicBezTo>
                  <a:pt x="753445" y="1657"/>
                  <a:pt x="862292" y="-5674"/>
                  <a:pt x="1082954" y="0"/>
                </a:cubicBezTo>
                <a:cubicBezTo>
                  <a:pt x="1303616" y="5674"/>
                  <a:pt x="1363530" y="4537"/>
                  <a:pt x="1554480" y="0"/>
                </a:cubicBezTo>
                <a:cubicBezTo>
                  <a:pt x="1554963" y="7176"/>
                  <a:pt x="1553909" y="13682"/>
                  <a:pt x="1554480" y="18288"/>
                </a:cubicBezTo>
                <a:cubicBezTo>
                  <a:pt x="1338847" y="6127"/>
                  <a:pt x="1215066" y="37851"/>
                  <a:pt x="1067410" y="18288"/>
                </a:cubicBezTo>
                <a:cubicBezTo>
                  <a:pt x="919754" y="-1275"/>
                  <a:pt x="800465" y="3080"/>
                  <a:pt x="549250" y="18288"/>
                </a:cubicBezTo>
                <a:cubicBezTo>
                  <a:pt x="298035" y="33496"/>
                  <a:pt x="158868" y="22769"/>
                  <a:pt x="0" y="18288"/>
                </a:cubicBezTo>
                <a:cubicBezTo>
                  <a:pt x="-655" y="13237"/>
                  <a:pt x="709" y="4645"/>
                  <a:pt x="0" y="0"/>
                </a:cubicBezTo>
                <a:close/>
              </a:path>
              <a:path w="1554480" h="18288" stroke="0" extrusionOk="0">
                <a:moveTo>
                  <a:pt x="0" y="0"/>
                </a:moveTo>
                <a:cubicBezTo>
                  <a:pt x="249941" y="-58"/>
                  <a:pt x="367334" y="23448"/>
                  <a:pt x="502615" y="0"/>
                </a:cubicBezTo>
                <a:cubicBezTo>
                  <a:pt x="637897" y="-23448"/>
                  <a:pt x="813653" y="-20418"/>
                  <a:pt x="974141" y="0"/>
                </a:cubicBezTo>
                <a:cubicBezTo>
                  <a:pt x="1134629" y="20418"/>
                  <a:pt x="1268772" y="6288"/>
                  <a:pt x="1554480" y="0"/>
                </a:cubicBezTo>
                <a:cubicBezTo>
                  <a:pt x="1554917" y="7222"/>
                  <a:pt x="1555359" y="13299"/>
                  <a:pt x="1554480" y="18288"/>
                </a:cubicBezTo>
                <a:cubicBezTo>
                  <a:pt x="1336087" y="12172"/>
                  <a:pt x="1310024" y="19759"/>
                  <a:pt x="1067410" y="18288"/>
                </a:cubicBezTo>
                <a:cubicBezTo>
                  <a:pt x="824796" y="16818"/>
                  <a:pt x="787902" y="34647"/>
                  <a:pt x="518160" y="18288"/>
                </a:cubicBezTo>
                <a:cubicBezTo>
                  <a:pt x="248418" y="1930"/>
                  <a:pt x="133160" y="9205"/>
                  <a:pt x="0" y="18288"/>
                </a:cubicBezTo>
                <a:cubicBezTo>
                  <a:pt x="-643" y="9451"/>
                  <a:pt x="-340" y="711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7260A0-51BB-C9B6-BCF9-DA7EAC4790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13582" y="4544570"/>
            <a:ext cx="7147481" cy="170383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200" dirty="0"/>
              <a:t>Almost any physical object, such as skeleton keys (R v Metcalfe 1971) or a torch and screwdriver (R v Harrison 1970). </a:t>
            </a:r>
          </a:p>
        </p:txBody>
      </p:sp>
    </p:spTree>
    <p:extLst>
      <p:ext uri="{BB962C8B-B14F-4D97-AF65-F5344CB8AC3E}">
        <p14:creationId xmlns:p14="http://schemas.microsoft.com/office/powerpoint/2010/main" val="37268639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9D1BA8-BC0C-94BE-F047-607701F8DE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ACTIVITY </a:t>
            </a:r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F5D5C3-2028-023E-8904-3901E0D8CE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r>
              <a:rPr lang="en-GB" sz="2200" dirty="0"/>
              <a:t>Conduct research on the following cases:</a:t>
            </a:r>
            <a:br>
              <a:rPr lang="en-GB" sz="2200" dirty="0"/>
            </a:br>
            <a:endParaRPr lang="en-GB" sz="2200" dirty="0"/>
          </a:p>
          <a:p>
            <a:r>
              <a:rPr lang="en-GB" sz="2200" b="1" dirty="0"/>
              <a:t>R v Metcalfe 1971 </a:t>
            </a:r>
          </a:p>
          <a:p>
            <a:r>
              <a:rPr lang="en-GB" sz="2200" b="1" dirty="0"/>
              <a:t>R v Harrison 1970</a:t>
            </a:r>
          </a:p>
          <a:p>
            <a:endParaRPr lang="en-GB" sz="2200" dirty="0"/>
          </a:p>
          <a:p>
            <a:r>
              <a:rPr lang="en-GB" sz="2200" b="1" dirty="0"/>
              <a:t>THINK:</a:t>
            </a:r>
          </a:p>
          <a:p>
            <a:r>
              <a:rPr lang="en-GB" sz="2200" dirty="0"/>
              <a:t>What are the facts?</a:t>
            </a:r>
          </a:p>
          <a:p>
            <a:r>
              <a:rPr lang="en-GB" sz="2200" dirty="0"/>
              <a:t>How do these cases help us understand the importance of intent in criminal law? </a:t>
            </a:r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41520651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1A6967-C634-204C-89CF-2E2294FDC3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SMALL GROUP ACTIVITY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9FEE429F-F7A5-3DBF-B2C3-65F403C1FD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Consider and discuss in small groups the example scenarios that will follow and be ready to share your answers to the following:</a:t>
            </a:r>
            <a:br>
              <a:rPr lang="en-GB" dirty="0"/>
            </a:br>
            <a:endParaRPr lang="en-GB" dirty="0"/>
          </a:p>
          <a:p>
            <a:r>
              <a:rPr lang="en-GB" dirty="0"/>
              <a:t>Could this be considered as “going equipped” under Section 25 Theft Act 1968?</a:t>
            </a:r>
          </a:p>
          <a:p>
            <a:r>
              <a:rPr lang="en-GB" dirty="0"/>
              <a:t>What evidence would be needed to prove intent?</a:t>
            </a:r>
          </a:p>
          <a:p>
            <a:r>
              <a:rPr lang="en-GB" dirty="0"/>
              <a:t>Should the person be charged? Why? Why not?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25665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9C1315-7CB2-BDDE-CF73-89219EE8F8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SCENARIOS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1FEA6675-AFEC-04F7-92EA-3943CDB68DC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8497752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177857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79" name="Rectangle 1078">
            <a:extLst>
              <a:ext uri="{FF2B5EF4-FFF2-40B4-BE49-F238E27FC236}">
                <a16:creationId xmlns:a16="http://schemas.microsoft.com/office/drawing/2014/main" id="{95B1FC96-0749-41C9-BAED-E089E7714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540326-D5AC-2B94-A9D0-099D4513D1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4562856"/>
            <a:ext cx="3419856" cy="1600200"/>
          </a:xfrm>
        </p:spPr>
        <p:txBody>
          <a:bodyPr anchor="ctr">
            <a:normAutofit/>
          </a:bodyPr>
          <a:lstStyle/>
          <a:p>
            <a:r>
              <a:rPr lang="en-GB" sz="2600"/>
              <a:t>ROLE PLAY ACTIVITY </a:t>
            </a:r>
            <a:br>
              <a:rPr lang="en-GB" sz="2600"/>
            </a:br>
            <a:r>
              <a:rPr lang="en-GB" sz="2600" b="1"/>
              <a:t>POLICE VS DEFENCE  </a:t>
            </a:r>
          </a:p>
        </p:txBody>
      </p:sp>
      <p:pic>
        <p:nvPicPr>
          <p:cNvPr id="1028" name="Picture 4" descr="Solicitor vs Lawyer: Key Differences Explained - The European Business ...">
            <a:extLst>
              <a:ext uri="{FF2B5EF4-FFF2-40B4-BE49-F238E27FC236}">
                <a16:creationId xmlns:a16="http://schemas.microsoft.com/office/drawing/2014/main" id="{EB766E94-3BAF-F625-D434-30F5CA5B27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246" r="3946" b="2"/>
          <a:stretch>
            <a:fillRect/>
          </a:stretch>
        </p:blipFill>
        <p:spPr bwMode="auto">
          <a:xfrm>
            <a:off x="5" y="10"/>
            <a:ext cx="6095995" cy="4196271"/>
          </a:xfrm>
          <a:custGeom>
            <a:avLst/>
            <a:gdLst/>
            <a:ahLst/>
            <a:cxnLst/>
            <a:rect l="l" t="t" r="r" b="b"/>
            <a:pathLst>
              <a:path w="6005375" h="4196281">
                <a:moveTo>
                  <a:pt x="0" y="0"/>
                </a:moveTo>
                <a:lnTo>
                  <a:pt x="6000672" y="0"/>
                </a:lnTo>
                <a:lnTo>
                  <a:pt x="5998730" y="19709"/>
                </a:lnTo>
                <a:cubicBezTo>
                  <a:pt x="6001245" y="280059"/>
                  <a:pt x="5986415" y="540409"/>
                  <a:pt x="5999656" y="800631"/>
                </a:cubicBezTo>
                <a:cubicBezTo>
                  <a:pt x="6009855" y="1001996"/>
                  <a:pt x="6003364" y="1203233"/>
                  <a:pt x="5999656" y="1404471"/>
                </a:cubicBezTo>
                <a:cubicBezTo>
                  <a:pt x="5992506" y="1790420"/>
                  <a:pt x="6003364" y="2175860"/>
                  <a:pt x="5998730" y="2561300"/>
                </a:cubicBezTo>
                <a:cubicBezTo>
                  <a:pt x="5996744" y="2732154"/>
                  <a:pt x="5998994" y="2902754"/>
                  <a:pt x="6003364" y="3073609"/>
                </a:cubicBezTo>
                <a:cubicBezTo>
                  <a:pt x="6009720" y="3317560"/>
                  <a:pt x="5999923" y="3561638"/>
                  <a:pt x="5989197" y="3805463"/>
                </a:cubicBezTo>
                <a:cubicBezTo>
                  <a:pt x="5985594" y="3872508"/>
                  <a:pt x="5984647" y="3939633"/>
                  <a:pt x="5986348" y="4006695"/>
                </a:cubicBezTo>
                <a:lnTo>
                  <a:pt x="5997254" y="4174633"/>
                </a:lnTo>
                <a:lnTo>
                  <a:pt x="5951601" y="4176620"/>
                </a:lnTo>
                <a:cubicBezTo>
                  <a:pt x="5886702" y="4176651"/>
                  <a:pt x="5821788" y="4174749"/>
                  <a:pt x="5756905" y="4173480"/>
                </a:cubicBezTo>
                <a:cubicBezTo>
                  <a:pt x="5518559" y="4169040"/>
                  <a:pt x="5280086" y="4173480"/>
                  <a:pt x="5042247" y="4150774"/>
                </a:cubicBezTo>
                <a:cubicBezTo>
                  <a:pt x="4977618" y="4144622"/>
                  <a:pt x="4912546" y="4140690"/>
                  <a:pt x="4847600" y="4141467"/>
                </a:cubicBezTo>
                <a:cubicBezTo>
                  <a:pt x="4782655" y="4142244"/>
                  <a:pt x="4717835" y="4147730"/>
                  <a:pt x="4653713" y="4160414"/>
                </a:cubicBezTo>
                <a:cubicBezTo>
                  <a:pt x="4446571" y="4200625"/>
                  <a:pt x="4238796" y="4203162"/>
                  <a:pt x="4029497" y="4186925"/>
                </a:cubicBezTo>
                <a:cubicBezTo>
                  <a:pt x="3943621" y="4180203"/>
                  <a:pt x="3857746" y="4169040"/>
                  <a:pt x="3771489" y="4171196"/>
                </a:cubicBezTo>
                <a:cubicBezTo>
                  <a:pt x="3623585" y="4175129"/>
                  <a:pt x="3475554" y="4167137"/>
                  <a:pt x="3327523" y="4169167"/>
                </a:cubicBezTo>
                <a:cubicBezTo>
                  <a:pt x="3323528" y="4169738"/>
                  <a:pt x="3319443" y="4169205"/>
                  <a:pt x="3315727" y="4167645"/>
                </a:cubicBezTo>
                <a:cubicBezTo>
                  <a:pt x="3278941" y="4142402"/>
                  <a:pt x="3238603" y="4152169"/>
                  <a:pt x="3200549" y="4158765"/>
                </a:cubicBezTo>
                <a:cubicBezTo>
                  <a:pt x="3074082" y="4180710"/>
                  <a:pt x="2947742" y="4191492"/>
                  <a:pt x="2819246" y="4174494"/>
                </a:cubicBezTo>
                <a:cubicBezTo>
                  <a:pt x="2696546" y="4156698"/>
                  <a:pt x="2572096" y="4154478"/>
                  <a:pt x="2448851" y="4167898"/>
                </a:cubicBezTo>
                <a:cubicBezTo>
                  <a:pt x="2279383" y="4187687"/>
                  <a:pt x="2110549" y="4183501"/>
                  <a:pt x="1941462" y="4167898"/>
                </a:cubicBezTo>
                <a:cubicBezTo>
                  <a:pt x="1872837" y="4161556"/>
                  <a:pt x="1803198" y="4150774"/>
                  <a:pt x="1735208" y="4166630"/>
                </a:cubicBezTo>
                <a:cubicBezTo>
                  <a:pt x="1651489" y="4186038"/>
                  <a:pt x="1568023" y="4179695"/>
                  <a:pt x="1484050" y="4175382"/>
                </a:cubicBezTo>
                <a:cubicBezTo>
                  <a:pt x="1377752" y="4169801"/>
                  <a:pt x="1271708" y="4153692"/>
                  <a:pt x="1165029" y="4166376"/>
                </a:cubicBezTo>
                <a:cubicBezTo>
                  <a:pt x="1115685" y="4172211"/>
                  <a:pt x="1066722" y="4181471"/>
                  <a:pt x="1016744" y="4179061"/>
                </a:cubicBezTo>
                <a:cubicBezTo>
                  <a:pt x="878481" y="4172719"/>
                  <a:pt x="740344" y="4165235"/>
                  <a:pt x="601826" y="4166376"/>
                </a:cubicBezTo>
                <a:cubicBezTo>
                  <a:pt x="543857" y="4166757"/>
                  <a:pt x="486268" y="4168659"/>
                  <a:pt x="428553" y="4172845"/>
                </a:cubicBezTo>
                <a:cubicBezTo>
                  <a:pt x="320859" y="4180710"/>
                  <a:pt x="213546" y="4170055"/>
                  <a:pt x="106234" y="4166249"/>
                </a:cubicBezTo>
                <a:lnTo>
                  <a:pt x="0" y="4171008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rime plan to protect victims and make streets safer - GOV.UK">
            <a:extLst>
              <a:ext uri="{FF2B5EF4-FFF2-40B4-BE49-F238E27FC236}">
                <a16:creationId xmlns:a16="http://schemas.microsoft.com/office/drawing/2014/main" id="{3833EE3C-DA35-D26A-96E9-4F1C8C5F0B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17" r="-1" b="-1"/>
          <a:stretch>
            <a:fillRect/>
          </a:stretch>
        </p:blipFill>
        <p:spPr bwMode="auto">
          <a:xfrm>
            <a:off x="6019800" y="10"/>
            <a:ext cx="6172195" cy="4187662"/>
          </a:xfrm>
          <a:custGeom>
            <a:avLst/>
            <a:gdLst/>
            <a:ahLst/>
            <a:cxnLst/>
            <a:rect l="l" t="t" r="r" b="b"/>
            <a:pathLst>
              <a:path w="6006950" h="4187672">
                <a:moveTo>
                  <a:pt x="9223" y="0"/>
                </a:moveTo>
                <a:lnTo>
                  <a:pt x="6006950" y="0"/>
                </a:lnTo>
                <a:lnTo>
                  <a:pt x="6006950" y="4169490"/>
                </a:lnTo>
                <a:lnTo>
                  <a:pt x="5787907" y="4174448"/>
                </a:lnTo>
                <a:cubicBezTo>
                  <a:pt x="5713866" y="4173475"/>
                  <a:pt x="5639861" y="4169853"/>
                  <a:pt x="5566029" y="4163587"/>
                </a:cubicBezTo>
                <a:cubicBezTo>
                  <a:pt x="5458843" y="4155595"/>
                  <a:pt x="5350768" y="4144559"/>
                  <a:pt x="5244343" y="4164855"/>
                </a:cubicBezTo>
                <a:cubicBezTo>
                  <a:pt x="5127517" y="4187307"/>
                  <a:pt x="5010817" y="4187434"/>
                  <a:pt x="4892977" y="4181726"/>
                </a:cubicBezTo>
                <a:cubicBezTo>
                  <a:pt x="4792260" y="4176906"/>
                  <a:pt x="4691923" y="4151536"/>
                  <a:pt x="4590445" y="4178301"/>
                </a:cubicBezTo>
                <a:cubicBezTo>
                  <a:pt x="4580348" y="4179772"/>
                  <a:pt x="4570061" y="4179341"/>
                  <a:pt x="4560128" y="4177032"/>
                </a:cubicBezTo>
                <a:cubicBezTo>
                  <a:pt x="4449137" y="4161684"/>
                  <a:pt x="4337384" y="4174242"/>
                  <a:pt x="4226013" y="4169929"/>
                </a:cubicBezTo>
                <a:cubicBezTo>
                  <a:pt x="4174640" y="4167899"/>
                  <a:pt x="4122252" y="4169041"/>
                  <a:pt x="4071513" y="4163587"/>
                </a:cubicBezTo>
                <a:cubicBezTo>
                  <a:pt x="3955067" y="4151156"/>
                  <a:pt x="3838874" y="4144559"/>
                  <a:pt x="3723697" y="4173861"/>
                </a:cubicBezTo>
                <a:cubicBezTo>
                  <a:pt x="3690082" y="4181764"/>
                  <a:pt x="3655732" y="4186013"/>
                  <a:pt x="3621204" y="4186546"/>
                </a:cubicBezTo>
                <a:cubicBezTo>
                  <a:pt x="3508437" y="4190605"/>
                  <a:pt x="3396050" y="4182867"/>
                  <a:pt x="3283664" y="4176525"/>
                </a:cubicBezTo>
                <a:cubicBezTo>
                  <a:pt x="3205652" y="4172085"/>
                  <a:pt x="3127768" y="4162445"/>
                  <a:pt x="3049630" y="4170563"/>
                </a:cubicBezTo>
                <a:cubicBezTo>
                  <a:pt x="3004218" y="4175257"/>
                  <a:pt x="2958427" y="4175257"/>
                  <a:pt x="2913015" y="4170563"/>
                </a:cubicBezTo>
                <a:cubicBezTo>
                  <a:pt x="2829321" y="4160758"/>
                  <a:pt x="2744879" y="4158931"/>
                  <a:pt x="2660842" y="4165109"/>
                </a:cubicBezTo>
                <a:cubicBezTo>
                  <a:pt x="2535390" y="4175891"/>
                  <a:pt x="2410065" y="4184897"/>
                  <a:pt x="2284232" y="4167773"/>
                </a:cubicBezTo>
                <a:cubicBezTo>
                  <a:pt x="2212868" y="4156559"/>
                  <a:pt x="2140312" y="4155240"/>
                  <a:pt x="2068592" y="4163840"/>
                </a:cubicBezTo>
                <a:cubicBezTo>
                  <a:pt x="1897729" y="4187814"/>
                  <a:pt x="1726485" y="4180077"/>
                  <a:pt x="1555241" y="4170183"/>
                </a:cubicBezTo>
                <a:cubicBezTo>
                  <a:pt x="1440824" y="4163460"/>
                  <a:pt x="1325901" y="4151156"/>
                  <a:pt x="1211738" y="4167392"/>
                </a:cubicBezTo>
                <a:cubicBezTo>
                  <a:pt x="1066118" y="4187688"/>
                  <a:pt x="920370" y="4180965"/>
                  <a:pt x="774368" y="4175003"/>
                </a:cubicBezTo>
                <a:cubicBezTo>
                  <a:pt x="667182" y="4170563"/>
                  <a:pt x="559869" y="4157117"/>
                  <a:pt x="452430" y="4173734"/>
                </a:cubicBezTo>
                <a:cubicBezTo>
                  <a:pt x="441369" y="4175244"/>
                  <a:pt x="430117" y="4174115"/>
                  <a:pt x="419576" y="4170436"/>
                </a:cubicBezTo>
                <a:cubicBezTo>
                  <a:pt x="378807" y="4157016"/>
                  <a:pt x="335096" y="4155215"/>
                  <a:pt x="293363" y="4165236"/>
                </a:cubicBezTo>
                <a:cubicBezTo>
                  <a:pt x="216367" y="4182106"/>
                  <a:pt x="139497" y="4189463"/>
                  <a:pt x="61105" y="4174115"/>
                </a:cubicBezTo>
                <a:lnTo>
                  <a:pt x="13323" y="4171265"/>
                </a:lnTo>
                <a:lnTo>
                  <a:pt x="28554" y="3843045"/>
                </a:lnTo>
                <a:cubicBezTo>
                  <a:pt x="30457" y="3722610"/>
                  <a:pt x="27412" y="3602256"/>
                  <a:pt x="15626" y="3482187"/>
                </a:cubicBezTo>
                <a:cubicBezTo>
                  <a:pt x="-847" y="3335690"/>
                  <a:pt x="-4304" y="3188124"/>
                  <a:pt x="5296" y="3041068"/>
                </a:cubicBezTo>
                <a:cubicBezTo>
                  <a:pt x="11786" y="2956911"/>
                  <a:pt x="18539" y="2872754"/>
                  <a:pt x="22776" y="2788472"/>
                </a:cubicBezTo>
                <a:cubicBezTo>
                  <a:pt x="28180" y="2668580"/>
                  <a:pt x="25173" y="2548474"/>
                  <a:pt x="13771" y="2428964"/>
                </a:cubicBezTo>
                <a:cubicBezTo>
                  <a:pt x="4237" y="2337829"/>
                  <a:pt x="3177" y="2246070"/>
                  <a:pt x="10593" y="2154757"/>
                </a:cubicBezTo>
                <a:cubicBezTo>
                  <a:pt x="25690" y="1999286"/>
                  <a:pt x="9931" y="1843813"/>
                  <a:pt x="5032" y="1688466"/>
                </a:cubicBezTo>
                <a:cubicBezTo>
                  <a:pt x="-3577" y="1402691"/>
                  <a:pt x="20393" y="1117045"/>
                  <a:pt x="9666" y="831270"/>
                </a:cubicBezTo>
                <a:cubicBezTo>
                  <a:pt x="3841" y="689908"/>
                  <a:pt x="16420" y="548673"/>
                  <a:pt x="9666" y="407311"/>
                </a:cubicBezTo>
                <a:cubicBezTo>
                  <a:pt x="4105" y="306755"/>
                  <a:pt x="397" y="206200"/>
                  <a:pt x="4105" y="105518"/>
                </a:cubicBezTo>
                <a:cubicBezTo>
                  <a:pt x="5164" y="78059"/>
                  <a:pt x="5826" y="50473"/>
                  <a:pt x="9534" y="23396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80" name="sketch line">
            <a:extLst>
              <a:ext uri="{FF2B5EF4-FFF2-40B4-BE49-F238E27FC236}">
                <a16:creationId xmlns:a16="http://schemas.microsoft.com/office/drawing/2014/main" id="{63C1A86C-B1A8-4AEC-B001-595C91716E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589020" y="5404538"/>
            <a:ext cx="1554480" cy="18288"/>
          </a:xfrm>
          <a:custGeom>
            <a:avLst/>
            <a:gdLst>
              <a:gd name="connsiteX0" fmla="*/ 0 w 1554480"/>
              <a:gd name="connsiteY0" fmla="*/ 0 h 18288"/>
              <a:gd name="connsiteX1" fmla="*/ 549250 w 1554480"/>
              <a:gd name="connsiteY1" fmla="*/ 0 h 18288"/>
              <a:gd name="connsiteX2" fmla="*/ 1082954 w 1554480"/>
              <a:gd name="connsiteY2" fmla="*/ 0 h 18288"/>
              <a:gd name="connsiteX3" fmla="*/ 1554480 w 1554480"/>
              <a:gd name="connsiteY3" fmla="*/ 0 h 18288"/>
              <a:gd name="connsiteX4" fmla="*/ 1554480 w 1554480"/>
              <a:gd name="connsiteY4" fmla="*/ 18288 h 18288"/>
              <a:gd name="connsiteX5" fmla="*/ 1067410 w 1554480"/>
              <a:gd name="connsiteY5" fmla="*/ 18288 h 18288"/>
              <a:gd name="connsiteX6" fmla="*/ 549250 w 1554480"/>
              <a:gd name="connsiteY6" fmla="*/ 18288 h 18288"/>
              <a:gd name="connsiteX7" fmla="*/ 0 w 1554480"/>
              <a:gd name="connsiteY7" fmla="*/ 18288 h 18288"/>
              <a:gd name="connsiteX8" fmla="*/ 0 w 1554480"/>
              <a:gd name="connsiteY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54480" h="18288" fill="none" extrusionOk="0">
                <a:moveTo>
                  <a:pt x="0" y="0"/>
                </a:moveTo>
                <a:cubicBezTo>
                  <a:pt x="114141" y="-19864"/>
                  <a:pt x="345055" y="-1657"/>
                  <a:pt x="549250" y="0"/>
                </a:cubicBezTo>
                <a:cubicBezTo>
                  <a:pt x="753445" y="1657"/>
                  <a:pt x="862292" y="-5674"/>
                  <a:pt x="1082954" y="0"/>
                </a:cubicBezTo>
                <a:cubicBezTo>
                  <a:pt x="1303616" y="5674"/>
                  <a:pt x="1363530" y="4537"/>
                  <a:pt x="1554480" y="0"/>
                </a:cubicBezTo>
                <a:cubicBezTo>
                  <a:pt x="1554963" y="7176"/>
                  <a:pt x="1553909" y="13682"/>
                  <a:pt x="1554480" y="18288"/>
                </a:cubicBezTo>
                <a:cubicBezTo>
                  <a:pt x="1338847" y="6127"/>
                  <a:pt x="1215066" y="37851"/>
                  <a:pt x="1067410" y="18288"/>
                </a:cubicBezTo>
                <a:cubicBezTo>
                  <a:pt x="919754" y="-1275"/>
                  <a:pt x="800465" y="3080"/>
                  <a:pt x="549250" y="18288"/>
                </a:cubicBezTo>
                <a:cubicBezTo>
                  <a:pt x="298035" y="33496"/>
                  <a:pt x="158868" y="22769"/>
                  <a:pt x="0" y="18288"/>
                </a:cubicBezTo>
                <a:cubicBezTo>
                  <a:pt x="-655" y="13237"/>
                  <a:pt x="709" y="4645"/>
                  <a:pt x="0" y="0"/>
                </a:cubicBezTo>
                <a:close/>
              </a:path>
              <a:path w="1554480" h="18288" stroke="0" extrusionOk="0">
                <a:moveTo>
                  <a:pt x="0" y="0"/>
                </a:moveTo>
                <a:cubicBezTo>
                  <a:pt x="249941" y="-58"/>
                  <a:pt x="367334" y="23448"/>
                  <a:pt x="502615" y="0"/>
                </a:cubicBezTo>
                <a:cubicBezTo>
                  <a:pt x="637897" y="-23448"/>
                  <a:pt x="813653" y="-20418"/>
                  <a:pt x="974141" y="0"/>
                </a:cubicBezTo>
                <a:cubicBezTo>
                  <a:pt x="1134629" y="20418"/>
                  <a:pt x="1268772" y="6288"/>
                  <a:pt x="1554480" y="0"/>
                </a:cubicBezTo>
                <a:cubicBezTo>
                  <a:pt x="1554917" y="7222"/>
                  <a:pt x="1555359" y="13299"/>
                  <a:pt x="1554480" y="18288"/>
                </a:cubicBezTo>
                <a:cubicBezTo>
                  <a:pt x="1336087" y="12172"/>
                  <a:pt x="1310024" y="19759"/>
                  <a:pt x="1067410" y="18288"/>
                </a:cubicBezTo>
                <a:cubicBezTo>
                  <a:pt x="824796" y="16818"/>
                  <a:pt x="787902" y="34647"/>
                  <a:pt x="518160" y="18288"/>
                </a:cubicBezTo>
                <a:cubicBezTo>
                  <a:pt x="248418" y="1930"/>
                  <a:pt x="133160" y="9205"/>
                  <a:pt x="0" y="18288"/>
                </a:cubicBezTo>
                <a:cubicBezTo>
                  <a:pt x="-643" y="9451"/>
                  <a:pt x="-340" y="711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649DFA-0C09-6FA1-4EAC-CCE3399B80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4" y="4562856"/>
            <a:ext cx="6995363" cy="1998718"/>
          </a:xfrm>
        </p:spPr>
        <p:txBody>
          <a:bodyPr anchor="ctr">
            <a:normAutofit/>
          </a:bodyPr>
          <a:lstStyle/>
          <a:p>
            <a:r>
              <a:rPr lang="en-GB" sz="1200" dirty="0"/>
              <a:t>A man is stopped near a jewellery store at 11:45 PM. He is carrying gloves, a torch, and a small crowbar. He claims he was just walking home and found the items earlier that day.</a:t>
            </a:r>
          </a:p>
          <a:p>
            <a:r>
              <a:rPr lang="en-GB" sz="1200" b="1" dirty="0"/>
              <a:t>Task:</a:t>
            </a:r>
            <a:endParaRPr lang="en-GB" sz="1200" dirty="0"/>
          </a:p>
          <a:p>
            <a:r>
              <a:rPr lang="en-GB" sz="1200" dirty="0"/>
              <a:t>Police must argue why this is “going equipped”</a:t>
            </a:r>
          </a:p>
          <a:p>
            <a:r>
              <a:rPr lang="en-GB" sz="1200" dirty="0"/>
              <a:t>Defence must argue why it isn’t</a:t>
            </a:r>
          </a:p>
          <a:p>
            <a:r>
              <a:rPr lang="en-GB" sz="1200"/>
              <a:t>CLASS DEBATE!</a:t>
            </a:r>
            <a:endParaRPr lang="en-GB" sz="1200" dirty="0"/>
          </a:p>
          <a:p>
            <a:pPr marL="0" indent="0">
              <a:buNone/>
            </a:pPr>
            <a:endParaRPr lang="en-GB" sz="1200" dirty="0"/>
          </a:p>
        </p:txBody>
      </p:sp>
      <p:sp>
        <p:nvSpPr>
          <p:cNvPr id="4" name="AutoShape 2" descr="Three police forces improve crime recording rates - BBC News">
            <a:extLst>
              <a:ext uri="{FF2B5EF4-FFF2-40B4-BE49-F238E27FC236}">
                <a16:creationId xmlns:a16="http://schemas.microsoft.com/office/drawing/2014/main" id="{B7F38AEE-1A03-50B0-934F-44203266435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AutoShape 6" descr="Three police forces improve crime recording rates - BBC News">
            <a:extLst>
              <a:ext uri="{FF2B5EF4-FFF2-40B4-BE49-F238E27FC236}">
                <a16:creationId xmlns:a16="http://schemas.microsoft.com/office/drawing/2014/main" id="{80BF005C-5EDE-C318-7D38-405447BE64DC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802886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3301E07F-4F79-4B58-8698-EF24DC1EC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3" name="Arc 22">
            <a:extLst>
              <a:ext uri="{FF2B5EF4-FFF2-40B4-BE49-F238E27FC236}">
                <a16:creationId xmlns:a16="http://schemas.microsoft.com/office/drawing/2014/main" id="{E58B2195-5055-402F-A3E7-53FF0E498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25836" y="775849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85C592-5E7D-5665-1D96-F476465A1D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0738" y="647593"/>
            <a:ext cx="4467792" cy="306054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1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Classroom Demonstration </a:t>
            </a: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9EE6F773-742A-491A-9A00-A2A150DF50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4368" y="366810"/>
            <a:ext cx="6124381" cy="6124381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Teacher">
            <a:extLst>
              <a:ext uri="{FF2B5EF4-FFF2-40B4-BE49-F238E27FC236}">
                <a16:creationId xmlns:a16="http://schemas.microsoft.com/office/drawing/2014/main" id="{F9566BE9-9C2F-57A8-85B9-85C8DEB4432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378572" y="1374798"/>
            <a:ext cx="4108404" cy="4108404"/>
          </a:xfrm>
          <a:custGeom>
            <a:avLst/>
            <a:gdLst/>
            <a:ahLst/>
            <a:cxnLst/>
            <a:rect l="l" t="t" r="r" b="b"/>
            <a:pathLst>
              <a:path w="4273177" h="4470400">
                <a:moveTo>
                  <a:pt x="75080" y="0"/>
                </a:moveTo>
                <a:lnTo>
                  <a:pt x="4198097" y="0"/>
                </a:lnTo>
                <a:cubicBezTo>
                  <a:pt x="4239563" y="0"/>
                  <a:pt x="4273177" y="33614"/>
                  <a:pt x="4273177" y="75080"/>
                </a:cubicBezTo>
                <a:lnTo>
                  <a:pt x="4273177" y="4395320"/>
                </a:lnTo>
                <a:cubicBezTo>
                  <a:pt x="4273177" y="4436786"/>
                  <a:pt x="4239563" y="4470400"/>
                  <a:pt x="4198097" y="4470400"/>
                </a:cubicBezTo>
                <a:lnTo>
                  <a:pt x="75080" y="4470400"/>
                </a:lnTo>
                <a:cubicBezTo>
                  <a:pt x="33614" y="4470400"/>
                  <a:pt x="0" y="4436786"/>
                  <a:pt x="0" y="4395320"/>
                </a:cubicBezTo>
                <a:lnTo>
                  <a:pt x="0" y="75080"/>
                </a:lnTo>
                <a:cubicBezTo>
                  <a:pt x="0" y="33614"/>
                  <a:pt x="33614" y="0"/>
                  <a:pt x="75080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6044158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5A59F003-E00A-43F9-91DC-CC54E3B874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any question marks on black background">
            <a:extLst>
              <a:ext uri="{FF2B5EF4-FFF2-40B4-BE49-F238E27FC236}">
                <a16:creationId xmlns:a16="http://schemas.microsoft.com/office/drawing/2014/main" id="{ABFCA0FB-DD05-A93B-B68C-1F293AA99DF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091" t="16170"/>
          <a:stretch>
            <a:fillRect/>
          </a:stretch>
        </p:blipFill>
        <p:spPr>
          <a:xfrm>
            <a:off x="20" y="10"/>
            <a:ext cx="12191981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D74A4382-E3AD-430A-9A1F-DFA3E0E77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799865" y="-1524511"/>
            <a:ext cx="4592270" cy="12192001"/>
          </a:xfrm>
          <a:prstGeom prst="rect">
            <a:avLst/>
          </a:prstGeom>
          <a:gradFill>
            <a:gsLst>
              <a:gs pos="35000">
                <a:schemeClr val="tx1">
                  <a:alpha val="46000"/>
                </a:schemeClr>
              </a:gs>
              <a:gs pos="21000">
                <a:schemeClr val="tx1">
                  <a:alpha val="3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9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466D6F-ED29-E304-8442-B8906F8AAF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4553" y="3091928"/>
            <a:ext cx="9078562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>
                <a:solidFill>
                  <a:schemeClr val="bg1"/>
                </a:solidFill>
              </a:rPr>
              <a:t>Any Questions?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79F40191-0F44-4FD1-82CC-ACB507C14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575039"/>
            <a:ext cx="9785897" cy="6858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1402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604</Words>
  <Application>Microsoft Office PowerPoint</Application>
  <PresentationFormat>Widescreen</PresentationFormat>
  <Paragraphs>71</Paragraphs>
  <Slides>16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Aptos</vt:lpstr>
      <vt:lpstr>Aptos Display</vt:lpstr>
      <vt:lpstr>Arial</vt:lpstr>
      <vt:lpstr>Calibri</vt:lpstr>
      <vt:lpstr>Office Theme</vt:lpstr>
      <vt:lpstr>Going Equipped</vt:lpstr>
      <vt:lpstr>Objectives</vt:lpstr>
      <vt:lpstr>PowerPoint Presentation</vt:lpstr>
      <vt:lpstr>THINKPOINT   What do these key terms mean?</vt:lpstr>
      <vt:lpstr>EXAMPLE</vt:lpstr>
      <vt:lpstr>Section 25 Theft Act 1968</vt:lpstr>
      <vt:lpstr>Place of abode</vt:lpstr>
      <vt:lpstr>Has with him…</vt:lpstr>
      <vt:lpstr>Has with him continued…</vt:lpstr>
      <vt:lpstr>Any article…</vt:lpstr>
      <vt:lpstr>ACTIVITY </vt:lpstr>
      <vt:lpstr>SMALL GROUP ACTIVITY </vt:lpstr>
      <vt:lpstr>EXAMPLE SCENARIOS</vt:lpstr>
      <vt:lpstr>ROLE PLAY ACTIVITY  POLICE VS DEFENCE  </vt:lpstr>
      <vt:lpstr>Classroom Demonstration </vt:lpstr>
      <vt:lpstr>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Kelly Andrews</dc:creator>
  <cp:lastModifiedBy>Ellie Brown</cp:lastModifiedBy>
  <cp:revision>22</cp:revision>
  <dcterms:created xsi:type="dcterms:W3CDTF">2024-06-19T10:34:50Z</dcterms:created>
  <dcterms:modified xsi:type="dcterms:W3CDTF">2025-11-28T16:21:02Z</dcterms:modified>
</cp:coreProperties>
</file>