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7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9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Средний стиль 2 — акцент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Средний стиль 2 — акцент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6283" autoAdjust="0"/>
  </p:normalViewPr>
  <p:slideViewPr>
    <p:cSldViewPr snapToGrid="0">
      <p:cViewPr varScale="1">
        <p:scale>
          <a:sx n="85" d="100"/>
          <a:sy n="85" d="100"/>
        </p:scale>
        <p:origin x="590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02/07/2025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Title-GrommetsCombine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 smtClean="0"/>
              <a:t>Образец подзаголовка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28C18859-9320-47B1-B84A-5AD18E8F8F05}" type="datetimeFigureOut">
              <a:rPr lang="en-GB" smtClean="0"/>
              <a:t>02/07/2025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13658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02/07/2025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27862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02/07/2025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911787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02/07/2025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67367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02/07/2025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372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02/07/2025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895629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02/07/2025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1496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02/07/2025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640521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ru-RU" smtClean="0"/>
              <a:t>Вставка рисунка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02/07/2025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8933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Панорамная фотография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ru-RU" smtClean="0"/>
              <a:t>Вставка рисунка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02/07/2025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20092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Заголовок и подпис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02/07/2025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80877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Цитата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02/07/2025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4707089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Карточка имен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02/07/2025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969858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Цитата карточки имен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02/07/2025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806466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Истина или лож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11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02/07/2025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483516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02/07/2025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7835753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02/07/2025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343221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Content-GrommetsCombined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28C18859-9320-47B1-B84A-5AD18E8F8F05}" type="datetimeFigureOut">
              <a:rPr lang="en-GB" smtClean="0"/>
              <a:t>02/07/2025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8098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8" r:id="rId1"/>
    <p:sldLayoutId id="2147483769" r:id="rId2"/>
    <p:sldLayoutId id="2147483770" r:id="rId3"/>
    <p:sldLayoutId id="2147483771" r:id="rId4"/>
    <p:sldLayoutId id="2147483772" r:id="rId5"/>
    <p:sldLayoutId id="2147483773" r:id="rId6"/>
    <p:sldLayoutId id="2147483774" r:id="rId7"/>
    <p:sldLayoutId id="2147483775" r:id="rId8"/>
    <p:sldLayoutId id="2147483776" r:id="rId9"/>
    <p:sldLayoutId id="2147483777" r:id="rId10"/>
    <p:sldLayoutId id="2147483778" r:id="rId11"/>
    <p:sldLayoutId id="2147483779" r:id="rId12"/>
    <p:sldLayoutId id="2147483780" r:id="rId13"/>
    <p:sldLayoutId id="2147483781" r:id="rId14"/>
    <p:sldLayoutId id="2147483782" r:id="rId15"/>
    <p:sldLayoutId id="2147483783" r:id="rId16"/>
    <p:sldLayoutId id="2147483784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12657" y="1514028"/>
            <a:ext cx="7796480" cy="3436344"/>
          </a:xfrm>
        </p:spPr>
        <p:txBody>
          <a:bodyPr>
            <a:normAutofit fontScale="90000"/>
          </a:bodyPr>
          <a:lstStyle/>
          <a:p>
            <a:pPr algn="l"/>
            <a:r>
              <a:rPr lang="en-GB" sz="3200" b="1" dirty="0" smtClean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 NAME</a:t>
            </a:r>
            <a:r>
              <a:rPr lang="uk-UA" sz="3200" b="1" dirty="0" smtClean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lang="en-GB" sz="3200" b="1" dirty="0" smtClean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Problem Solving and Decision Making</a:t>
            </a:r>
            <a:r>
              <a:rPr lang="en-US" sz="3200" b="1" dirty="0"/>
              <a:t/>
            </a:r>
            <a:br>
              <a:rPr lang="en-US" sz="3200" b="1" dirty="0"/>
            </a:br>
            <a:r>
              <a:rPr lang="en-GB" sz="3200" b="1" dirty="0" smtClean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 CODE</a:t>
            </a:r>
            <a:r>
              <a:rPr lang="uk-UA" sz="3200" b="1" dirty="0" smtClean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3200" dirty="0" smtClean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LCLM4004_LON</a:t>
            </a:r>
            <a:r>
              <a:rPr lang="en-US" sz="3200" b="1" dirty="0"/>
              <a:t/>
            </a:r>
            <a:br>
              <a:rPr lang="en-US" sz="3200" b="1" dirty="0"/>
            </a:br>
            <a:r>
              <a:rPr lang="en-GB" sz="3200" b="1" dirty="0" smtClean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NAME</a:t>
            </a:r>
            <a:r>
              <a:rPr lang="uk-UA" sz="3200" b="1" dirty="0" smtClean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3200" dirty="0" err="1" smtClean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Anastasiia</a:t>
            </a:r>
            <a:r>
              <a:rPr lang="en-US" sz="3200" dirty="0" smtClean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 smtClean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Yaremenchuk</a:t>
            </a:r>
            <a:r>
              <a:rPr lang="en-GB" sz="3200" dirty="0" smtClean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GB" sz="3200" dirty="0" smtClean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200" b="1" dirty="0" smtClean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ID</a:t>
            </a:r>
            <a:r>
              <a:rPr lang="uk-UA" sz="3200" b="1" dirty="0" smtClean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lang="uk-UA" sz="3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uk-UA" sz="3200" dirty="0" smtClean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2430412</a:t>
            </a:r>
            <a:r>
              <a:rPr lang="en-GB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GB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200" b="1" dirty="0" smtClean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LECTURER</a:t>
            </a:r>
            <a:r>
              <a:rPr lang="uk-UA" sz="3200" b="1" dirty="0" smtClean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lang="uk-UA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smtClean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Thomas </a:t>
            </a:r>
            <a:r>
              <a:rPr lang="en-US" sz="3200" dirty="0" err="1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Adeyemi</a:t>
            </a:r>
            <a:r>
              <a:rPr lang="en-GB" sz="3200" dirty="0" smtClean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GB" sz="3200" dirty="0" smtClean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200" b="1" dirty="0" smtClean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Assignment 1:</a:t>
            </a:r>
            <a:r>
              <a:rPr lang="en-GB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200" dirty="0" smtClean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Presentation</a:t>
            </a:r>
            <a:endParaRPr lang="en-GB" sz="3200" dirty="0">
              <a:solidFill>
                <a:schemeClr val="accent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Равнобедренный треугольник 3"/>
          <p:cNvSpPr/>
          <p:nvPr/>
        </p:nvSpPr>
        <p:spPr>
          <a:xfrm rot="2764764">
            <a:off x="10017865" y="-260064"/>
            <a:ext cx="3368390" cy="1716765"/>
          </a:xfrm>
          <a:prstGeom prst="triangl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Равнобедренный треугольник 5"/>
          <p:cNvSpPr/>
          <p:nvPr/>
        </p:nvSpPr>
        <p:spPr>
          <a:xfrm rot="18869218">
            <a:off x="-1137876" y="-265590"/>
            <a:ext cx="3368390" cy="1716765"/>
          </a:xfrm>
          <a:prstGeom prst="triangl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Равнобедренный треугольник 6"/>
          <p:cNvSpPr/>
          <p:nvPr/>
        </p:nvSpPr>
        <p:spPr>
          <a:xfrm rot="13515839">
            <a:off x="-1135286" y="5387703"/>
            <a:ext cx="3368390" cy="1716765"/>
          </a:xfrm>
          <a:prstGeom prst="triangl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Равнобедренный треугольник 7"/>
          <p:cNvSpPr/>
          <p:nvPr/>
        </p:nvSpPr>
        <p:spPr>
          <a:xfrm rot="8035837">
            <a:off x="10001671" y="5395378"/>
            <a:ext cx="3368390" cy="1716765"/>
          </a:xfrm>
          <a:prstGeom prst="triangl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9027" y="703081"/>
            <a:ext cx="8534401" cy="868680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accent4">
                    <a:lumMod val="50000"/>
                  </a:schemeClr>
                </a:solidFill>
              </a:rPr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82735" y="1702256"/>
            <a:ext cx="7604044" cy="4092448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b="1" dirty="0" smtClean="0">
                <a:solidFill>
                  <a:schemeClr val="accent2">
                    <a:lumMod val="75000"/>
                  </a:schemeClr>
                </a:solidFill>
              </a:rPr>
              <a:t>Introduction </a:t>
            </a:r>
            <a:endParaRPr lang="en-GB" sz="2400" b="1" dirty="0">
              <a:solidFill>
                <a:schemeClr val="accent2">
                  <a:lumMod val="75000"/>
                </a:schemeClr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</a:rPr>
              <a:t>Company background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</a:rPr>
              <a:t>Problem: nature and scope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</a:rPr>
              <a:t>PESTLE ANALYSIS: The Olive Tree Bistro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</a:rPr>
              <a:t>Cause and effect analysis: Fishbone diagram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</a:rPr>
              <a:t>Conclusion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</a:rPr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5377" y="741517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>
                <a:solidFill>
                  <a:schemeClr val="accent4">
                    <a:lumMod val="50000"/>
                  </a:schemeClr>
                </a:solidFill>
              </a:rPr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90381" y="1547871"/>
            <a:ext cx="9464490" cy="3965424"/>
          </a:xfrm>
        </p:spPr>
        <p:txBody>
          <a:bodyPr>
            <a:noAutofit/>
          </a:bodyPr>
          <a:lstStyle/>
          <a:p>
            <a:pPr algn="l"/>
            <a:r>
              <a:rPr lang="en-US" dirty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ea typeface="Segoe UI Black" panose="020B0A02040204020203" pitchFamily="34" charset="0"/>
                <a:cs typeface="Times New Roman" panose="02020603050405020304" pitchFamily="18" charset="0"/>
              </a:rPr>
              <a:t>This presentation focuses on the main problems faced by "The Olive Tree </a:t>
            </a:r>
            <a:r>
              <a:rPr lang="en-US" dirty="0" smtClean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ea typeface="Segoe UI Black" panose="020B0A02040204020203" pitchFamily="34" charset="0"/>
                <a:cs typeface="Times New Roman" panose="02020603050405020304" pitchFamily="18" charset="0"/>
              </a:rPr>
              <a:t>Bistro" </a:t>
            </a:r>
            <a:endParaRPr lang="uk-UA" dirty="0" smtClean="0">
              <a:solidFill>
                <a:schemeClr val="accent4">
                  <a:lumMod val="50000"/>
                </a:schemeClr>
              </a:solidFill>
              <a:latin typeface="Times New Roman" panose="02020603050405020304" pitchFamily="18" charset="0"/>
              <a:ea typeface="Segoe UI Black" panose="020B0A02040204020203" pitchFamily="34" charset="0"/>
              <a:cs typeface="Times New Roman" panose="02020603050405020304" pitchFamily="18" charset="0"/>
            </a:endParaRPr>
          </a:p>
          <a:p>
            <a:pPr algn="l"/>
            <a:r>
              <a:rPr lang="en-US" dirty="0" smtClean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ea typeface="Segoe UI Black" panose="020B0A02040204020203" pitchFamily="34" charset="0"/>
                <a:cs typeface="Times New Roman" panose="02020603050405020304" pitchFamily="18" charset="0"/>
              </a:rPr>
              <a:t>We </a:t>
            </a:r>
            <a:r>
              <a:rPr lang="en-US" dirty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ea typeface="Segoe UI Black" panose="020B0A02040204020203" pitchFamily="34" charset="0"/>
                <a:cs typeface="Times New Roman" panose="02020603050405020304" pitchFamily="18" charset="0"/>
              </a:rPr>
              <a:t>will use the 5W2H technique which will define the problem</a:t>
            </a:r>
            <a:r>
              <a:rPr lang="en-US" dirty="0" smtClean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ea typeface="Segoe UI Black" panose="020B0A02040204020203" pitchFamily="34" charset="0"/>
                <a:cs typeface="Times New Roman" panose="02020603050405020304" pitchFamily="18" charset="0"/>
              </a:rPr>
              <a:t>.</a:t>
            </a:r>
          </a:p>
          <a:p>
            <a:pPr algn="l"/>
            <a:r>
              <a:rPr lang="en-US" dirty="0" smtClean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ea typeface="Segoe UI Black" panose="020B0A02040204020203" pitchFamily="34" charset="0"/>
                <a:cs typeface="Times New Roman" panose="02020603050405020304" pitchFamily="18" charset="0"/>
              </a:rPr>
              <a:t>We </a:t>
            </a:r>
            <a:r>
              <a:rPr lang="en-US" dirty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ea typeface="Segoe UI Black" panose="020B0A02040204020203" pitchFamily="34" charset="0"/>
                <a:cs typeface="Times New Roman" panose="02020603050405020304" pitchFamily="18" charset="0"/>
              </a:rPr>
              <a:t>will look at external factors through the PESTEL framework.</a:t>
            </a:r>
            <a:endParaRPr lang="en-GB" dirty="0" smtClean="0">
              <a:solidFill>
                <a:schemeClr val="accent4">
                  <a:lumMod val="50000"/>
                </a:schemeClr>
              </a:solidFill>
              <a:latin typeface="Times New Roman" panose="02020603050405020304" pitchFamily="18" charset="0"/>
              <a:ea typeface="Segoe UI Black" panose="020B0A02040204020203" pitchFamily="34" charset="0"/>
              <a:cs typeface="Times New Roman" panose="02020603050405020304" pitchFamily="18" charset="0"/>
            </a:endParaRPr>
          </a:p>
          <a:p>
            <a:pPr algn="l"/>
            <a:r>
              <a:rPr lang="en-US" dirty="0" smtClean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ea typeface="Segoe UI Black" panose="020B0A02040204020203" pitchFamily="34" charset="0"/>
                <a:cs typeface="Times New Roman" panose="02020603050405020304" pitchFamily="18" charset="0"/>
              </a:rPr>
              <a:t> </a:t>
            </a:r>
          </a:p>
          <a:p>
            <a:pPr algn="l"/>
            <a:r>
              <a:rPr lang="en-US" dirty="0" smtClean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ea typeface="Segoe UI Black" panose="020B0A02040204020203" pitchFamily="34" charset="0"/>
                <a:cs typeface="Times New Roman" panose="02020603050405020304" pitchFamily="18" charset="0"/>
              </a:rPr>
              <a:t>Also </a:t>
            </a:r>
            <a:r>
              <a:rPr lang="en-US" dirty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ea typeface="Segoe UI Black" panose="020B0A02040204020203" pitchFamily="34" charset="0"/>
                <a:cs typeface="Times New Roman" panose="02020603050405020304" pitchFamily="18" charset="0"/>
              </a:rPr>
              <a:t>we will determine what the root causes of issues are using a cause and </a:t>
            </a:r>
            <a:r>
              <a:rPr lang="en-US" dirty="0" smtClean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ea typeface="Segoe UI Black" panose="020B0A02040204020203" pitchFamily="34" charset="0"/>
                <a:cs typeface="Times New Roman" panose="02020603050405020304" pitchFamily="18" charset="0"/>
              </a:rPr>
              <a:t>effect diagram</a:t>
            </a:r>
            <a:r>
              <a:rPr lang="uk-UA" dirty="0" smtClean="0">
                <a:solidFill>
                  <a:schemeClr val="accent4">
                    <a:lumMod val="75000"/>
                  </a:schemeClr>
                </a:solidFill>
                <a:latin typeface="Times New Roman" panose="02020603050405020304" pitchFamily="18" charset="0"/>
                <a:ea typeface="Segoe UI Black" panose="020B0A02040204020203" pitchFamily="34" charset="0"/>
                <a:cs typeface="Times New Roman" panose="02020603050405020304" pitchFamily="18" charset="0"/>
              </a:rPr>
              <a:t>(</a:t>
            </a:r>
            <a:r>
              <a:rPr lang="en-GB" b="1" dirty="0" smtClean="0">
                <a:solidFill>
                  <a:schemeClr val="accent4">
                    <a:lumMod val="75000"/>
                  </a:schemeClr>
                </a:solidFill>
              </a:rPr>
              <a:t>Fishbone</a:t>
            </a:r>
            <a:r>
              <a:rPr lang="uk-UA" b="1" dirty="0" smtClean="0">
                <a:solidFill>
                  <a:schemeClr val="accent4">
                    <a:lumMod val="75000"/>
                  </a:schemeClr>
                </a:solidFill>
              </a:rPr>
              <a:t>)</a:t>
            </a:r>
            <a:r>
              <a:rPr lang="en-US" dirty="0" smtClean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ea typeface="Segoe UI Black" panose="020B0A02040204020203" pitchFamily="34" charset="0"/>
                <a:cs typeface="Times New Roman" panose="02020603050405020304" pitchFamily="18" charset="0"/>
              </a:rPr>
              <a:t>.</a:t>
            </a:r>
            <a:endParaRPr lang="en-US" dirty="0">
              <a:solidFill>
                <a:schemeClr val="accent4">
                  <a:lumMod val="50000"/>
                </a:schemeClr>
              </a:solidFill>
              <a:latin typeface="Times New Roman" panose="02020603050405020304" pitchFamily="18" charset="0"/>
              <a:ea typeface="Segoe UI Black" panose="020B0A02040204020203" pitchFamily="34" charset="0"/>
              <a:cs typeface="Times New Roman" panose="02020603050405020304" pitchFamily="18" charset="0"/>
            </a:endParaRPr>
          </a:p>
          <a:p>
            <a:pPr algn="l"/>
            <a:r>
              <a:rPr lang="en-US" dirty="0" smtClean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ea typeface="Segoe UI Black" panose="020B0A02040204020203" pitchFamily="34" charset="0"/>
                <a:cs typeface="Times New Roman" panose="02020603050405020304" pitchFamily="18" charset="0"/>
              </a:rPr>
              <a:t>We </a:t>
            </a:r>
            <a:r>
              <a:rPr lang="en-US" dirty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ea typeface="Segoe UI Black" panose="020B0A02040204020203" pitchFamily="34" charset="0"/>
                <a:cs typeface="Times New Roman" panose="02020603050405020304" pitchFamily="18" charset="0"/>
              </a:rPr>
              <a:t>seek to present a full picture of the issues which impact the restaurant.</a:t>
            </a:r>
            <a:endParaRPr lang="en-GB" dirty="0">
              <a:solidFill>
                <a:schemeClr val="accent4">
                  <a:lumMod val="50000"/>
                </a:schemeClr>
              </a:solidFill>
              <a:latin typeface="Times New Roman" panose="02020603050405020304" pitchFamily="18" charset="0"/>
              <a:ea typeface="Segoe UI Black" panose="020B0A02040204020203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5920" y="640291"/>
            <a:ext cx="8915399" cy="756339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4">
                    <a:lumMod val="50000"/>
                  </a:schemeClr>
                </a:solidFill>
              </a:rPr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5920" y="1396630"/>
            <a:ext cx="9694210" cy="4295025"/>
          </a:xfrm>
        </p:spPr>
        <p:txBody>
          <a:bodyPr>
            <a:normAutofit lnSpcReduction="10000"/>
          </a:bodyPr>
          <a:lstStyle/>
          <a:p>
            <a:r>
              <a:rPr lang="en-GB" b="1" u="sng" dirty="0">
                <a:solidFill>
                  <a:schemeClr val="accent2">
                    <a:lumMod val="75000"/>
                  </a:schemeClr>
                </a:solidFill>
              </a:rPr>
              <a:t>The Olive Tree </a:t>
            </a:r>
            <a:r>
              <a:rPr lang="en-GB" b="1" u="sng" dirty="0" smtClean="0">
                <a:solidFill>
                  <a:schemeClr val="accent2">
                    <a:lumMod val="75000"/>
                  </a:schemeClr>
                </a:solidFill>
              </a:rPr>
              <a:t>Bistro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Little family owned Mediterranean restaurant.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Based in dynamic Bristol, UK.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2019 it went which became very popular.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dirty="0" smtClean="0">
              <a:solidFill>
                <a:schemeClr val="accent4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Guests </a:t>
            </a:r>
            <a:r>
              <a:rPr lang="en-US" dirty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loved its fresh, homemade food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Known for our friendly staff and cozy atmosphere.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Developed a loyal customer base.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Currently at a loss of competitiveness and finance.</a:t>
            </a:r>
            <a:endParaRPr lang="en-GB" dirty="0">
              <a:solidFill>
                <a:schemeClr val="accent4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95833" y="494376"/>
            <a:ext cx="8915399" cy="713232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4">
                    <a:lumMod val="50000"/>
                  </a:schemeClr>
                </a:solidFill>
              </a:rPr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6072" y="1354468"/>
            <a:ext cx="9074920" cy="4105656"/>
          </a:xfrm>
        </p:spPr>
        <p:txBody>
          <a:bodyPr/>
          <a:lstStyle/>
          <a:p>
            <a:endParaRPr lang="en-GB" dirty="0"/>
          </a:p>
        </p:txBody>
      </p:sp>
      <p:graphicFrame>
        <p:nvGraphicFramePr>
          <p:cNvPr id="4" name="Таблица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99042216"/>
              </p:ext>
            </p:extLst>
          </p:nvPr>
        </p:nvGraphicFramePr>
        <p:xfrm>
          <a:off x="1875128" y="1577788"/>
          <a:ext cx="8553814" cy="3650912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984613"/>
                <a:gridCol w="7569201"/>
              </a:tblGrid>
              <a:tr h="432668">
                <a:tc>
                  <a:txBody>
                    <a:bodyPr/>
                    <a:lstStyle/>
                    <a:p>
                      <a:r>
                        <a:rPr lang="en-US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What</a:t>
                      </a:r>
                      <a:endParaRPr lang="en-US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There has been a 25% decrease in sales over the last 12 months.</a:t>
                      </a:r>
                      <a:endParaRPr lang="en-US" dirty="0"/>
                    </a:p>
                  </a:txBody>
                  <a:tcPr/>
                </a:tc>
              </a:tr>
              <a:tr h="625168">
                <a:tc>
                  <a:txBody>
                    <a:bodyPr/>
                    <a:lstStyle/>
                    <a:p>
                      <a:r>
                        <a:rPr lang="en-US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Why</a:t>
                      </a:r>
                      <a:endParaRPr lang="en-US" b="1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Slow service, out of date menu, increasing costs, greater competition, and few customers.</a:t>
                      </a:r>
                      <a:endParaRPr lang="en-US" dirty="0"/>
                    </a:p>
                  </a:txBody>
                  <a:tcPr/>
                </a:tc>
              </a:tr>
              <a:tr h="432668">
                <a:tc>
                  <a:txBody>
                    <a:bodyPr/>
                    <a:lstStyle/>
                    <a:p>
                      <a:r>
                        <a:rPr lang="en-US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Where</a:t>
                      </a:r>
                      <a:endParaRPr lang="en-US" b="1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At The Olive Tree Bistro, in Bristol, UK which is a small restaurant.</a:t>
                      </a:r>
                      <a:endParaRPr lang="en-US" dirty="0"/>
                    </a:p>
                  </a:txBody>
                  <a:tcPr/>
                </a:tc>
              </a:tr>
              <a:tr h="432668">
                <a:tc>
                  <a:txBody>
                    <a:bodyPr/>
                    <a:lstStyle/>
                    <a:p>
                      <a:r>
                        <a:rPr lang="en-US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Who</a:t>
                      </a:r>
                      <a:endParaRPr lang="en-US" b="1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The business owner, employees, and regular customers are included.</a:t>
                      </a:r>
                      <a:endParaRPr lang="en-US" dirty="0"/>
                    </a:p>
                  </a:txBody>
                  <a:tcPr/>
                </a:tc>
              </a:tr>
              <a:tr h="432668">
                <a:tc>
                  <a:txBody>
                    <a:bodyPr/>
                    <a:lstStyle/>
                    <a:p>
                      <a:r>
                        <a:rPr lang="en-US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When</a:t>
                      </a:r>
                      <a:endParaRPr lang="en-US" b="1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Over the past year the situation has.</a:t>
                      </a:r>
                      <a:endParaRPr lang="en-US" dirty="0"/>
                    </a:p>
                  </a:txBody>
                  <a:tcPr/>
                </a:tc>
              </a:tr>
              <a:tr h="432668">
                <a:tc>
                  <a:txBody>
                    <a:bodyPr/>
                    <a:lstStyle/>
                    <a:p>
                      <a:r>
                        <a:rPr lang="en-US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How</a:t>
                      </a:r>
                      <a:endParaRPr lang="en-US" b="1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Customers go for what is faster, cheaper, or more modern. We have high demand but low service.</a:t>
                      </a:r>
                      <a:endParaRPr lang="en-US" dirty="0"/>
                    </a:p>
                  </a:txBody>
                  <a:tcPr/>
                </a:tc>
              </a:tr>
              <a:tr h="432668">
                <a:tc>
                  <a:txBody>
                    <a:bodyPr/>
                    <a:lstStyle/>
                    <a:p>
                      <a:r>
                        <a:rPr lang="en-US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How much</a:t>
                      </a:r>
                      <a:endParaRPr lang="en-US" b="1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a 25% drop in revenue which in turn puts the restaurant’s financial stability at risk.</a:t>
                      </a:r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9706" y="922680"/>
            <a:ext cx="9445905" cy="86040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4">
                    <a:lumMod val="50000"/>
                  </a:schemeClr>
                </a:solidFill>
              </a:rPr>
              <a:t>PESTLE ANALYSIS: The Olive Tree Bistro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59558" y="1783080"/>
            <a:ext cx="9409329" cy="4059936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POLITICAL</a:t>
            </a:r>
          </a:p>
          <a:p>
            <a:endParaRPr lang="en-GB" b="1" dirty="0"/>
          </a:p>
          <a:p>
            <a:endParaRPr lang="en-GB" b="1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ECONOMIC</a:t>
            </a:r>
          </a:p>
          <a:p>
            <a:endParaRPr lang="en-GB" b="1" dirty="0"/>
          </a:p>
          <a:p>
            <a:endParaRPr lang="en-GB" b="1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SOCIAL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6378" y="424248"/>
            <a:ext cx="9921394" cy="128089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4">
                    <a:lumMod val="50000"/>
                  </a:schemeClr>
                </a:solidFill>
              </a:rPr>
              <a:t>PESTLE ANALYSIS: The Olive Tree Bistro</a:t>
            </a:r>
            <a:endParaRPr lang="en-GB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5867" y="1621055"/>
            <a:ext cx="9634011" cy="3777622"/>
          </a:xfrm>
        </p:spPr>
        <p:txBody>
          <a:bodyPr>
            <a:normAutofit lnSpcReduction="10000"/>
          </a:bodyPr>
          <a:lstStyle/>
          <a:p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TECHNOLOGICAL</a:t>
            </a:r>
          </a:p>
          <a:p>
            <a:endParaRPr lang="en-GB" b="1" dirty="0"/>
          </a:p>
          <a:p>
            <a:endParaRPr lang="en-GB" b="1" dirty="0"/>
          </a:p>
          <a:p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LEGAL</a:t>
            </a:r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ENVIRONMENTAL </a:t>
            </a: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9170B2F1-1DB4-9943-2322-A04FAD81E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8600" y="655641"/>
            <a:ext cx="9926620" cy="797129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chemeClr val="accent4">
                    <a:lumMod val="50000"/>
                  </a:schemeClr>
                </a:solidFill>
              </a:rPr>
              <a:t>Cause and effect analysis: Fishbone diagram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B9F867A9-E282-12A2-97A4-3FBDDD4100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7428" y="1870841"/>
            <a:ext cx="9837792" cy="3777622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2370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8177" y="653639"/>
            <a:ext cx="8915399" cy="932688"/>
          </a:xfrm>
        </p:spPr>
        <p:txBody>
          <a:bodyPr/>
          <a:lstStyle/>
          <a:p>
            <a:r>
              <a:rPr lang="en-GB" b="1" dirty="0">
                <a:solidFill>
                  <a:schemeClr val="accent4">
                    <a:lumMod val="50000"/>
                  </a:schemeClr>
                </a:solidFill>
              </a:rPr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38178" y="1782660"/>
            <a:ext cx="8915399" cy="4160520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8178" y="552739"/>
            <a:ext cx="8915399" cy="860400"/>
          </a:xfrm>
        </p:spPr>
        <p:txBody>
          <a:bodyPr/>
          <a:lstStyle/>
          <a:p>
            <a:r>
              <a:rPr lang="en-GB" b="1" dirty="0">
                <a:solidFill>
                  <a:schemeClr val="accent4">
                    <a:lumMod val="50000"/>
                  </a:schemeClr>
                </a:solidFill>
              </a:rPr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38178" y="1526627"/>
            <a:ext cx="8915399" cy="4517136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68">
            <a:extLst>
              <a:ext uri="{FF2B5EF4-FFF2-40B4-BE49-F238E27FC236}">
                <a16:creationId xmlns="" xmlns:a16="http://schemas.microsoft.com/office/drawing/2014/main" id="{1A703601-C9B7-448F-B403-01CBCB088B2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612047" y="935646"/>
            <a:ext cx="4851190" cy="4968016"/>
          </a:xfrm>
          <a:prstGeom prst="rect">
            <a:avLst/>
          </a:prstGeom>
          <a:solidFill>
            <a:srgbClr val="FFFFFF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Прямоугольник 2"/>
          <p:cNvSpPr/>
          <p:nvPr/>
        </p:nvSpPr>
        <p:spPr>
          <a:xfrm>
            <a:off x="6642125" y="2666265"/>
            <a:ext cx="352137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5400" b="1" dirty="0">
                <a:solidFill>
                  <a:schemeClr val="accent4">
                    <a:lumMod val="50000"/>
                  </a:schemeClr>
                </a:solidFill>
              </a:rPr>
              <a:t>Questions</a:t>
            </a:r>
            <a:r>
              <a:rPr lang="en-US" sz="5400" dirty="0">
                <a:solidFill>
                  <a:schemeClr val="accent4">
                    <a:lumMod val="50000"/>
                  </a:schemeClr>
                </a:solidFill>
              </a:rPr>
              <a:t> </a:t>
            </a:r>
          </a:p>
        </p:txBody>
      </p:sp>
      <p:pic>
        <p:nvPicPr>
          <p:cNvPr id="1026" name="Picture 2" descr="https://i.pinimg.com/736x/06/0b/48/060b48c7a6e5998f654282f9ead1054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4706" y="2743200"/>
            <a:ext cx="2682218" cy="3506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s://i.pinimg.com/736x/4f/60/16/4f60166dcba68491952dfce7041bd88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178" y="1167501"/>
            <a:ext cx="3178284" cy="3178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6174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Натуральные материалы">
  <a:themeElements>
    <a:clrScheme name="Натуральные материалы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D9B247"/>
      </a:accent1>
      <a:accent2>
        <a:srgbClr val="CC702D"/>
      </a:accent2>
      <a:accent3>
        <a:srgbClr val="B53A31"/>
      </a:accent3>
      <a:accent4>
        <a:srgbClr val="815F56"/>
      </a:accent4>
      <a:accent5>
        <a:srgbClr val="AE9E7C"/>
      </a:accent5>
      <a:accent6>
        <a:srgbClr val="7B8865"/>
      </a:accent6>
      <a:hlink>
        <a:srgbClr val="BB7826"/>
      </a:hlink>
      <a:folHlink>
        <a:srgbClr val="CF9C5F"/>
      </a:folHlink>
    </a:clrScheme>
    <a:fontScheme name="Натуральные материалы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Натуральные материалы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E4E49EB0-FB00-41F5-9359-4843D783A23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749</TotalTime>
  <Words>319</Words>
  <Application>Microsoft Office PowerPoint</Application>
  <PresentationFormat>Широкоэкранный</PresentationFormat>
  <Paragraphs>63</Paragraphs>
  <Slides>11</Slides>
  <Notes>1</Notes>
  <HiddenSlides>0</HiddenSlides>
  <MMClips>0</MMClips>
  <ScaleCrop>false</ScaleCrop>
  <HeadingPairs>
    <vt:vector size="6" baseType="variant">
      <vt:variant>
        <vt:lpstr>Использованные шрифты</vt:lpstr>
      </vt:variant>
      <vt:variant>
        <vt:i4>5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11</vt:i4>
      </vt:variant>
    </vt:vector>
  </HeadingPairs>
  <TitlesOfParts>
    <vt:vector size="17" baseType="lpstr">
      <vt:lpstr>Aptos</vt:lpstr>
      <vt:lpstr>Arial</vt:lpstr>
      <vt:lpstr>Garamond</vt:lpstr>
      <vt:lpstr>Segoe UI Black</vt:lpstr>
      <vt:lpstr>Times New Roman</vt:lpstr>
      <vt:lpstr>Натуральные материалы</vt:lpstr>
      <vt:lpstr>MODULE NAME: Problem Solving and Decision Making MODULE CODE: LCLM4004_LON STUDENT NAME: Anastasiia Yaremenchuk STUDENT ID: 2430412 LECTURER: Thomas Adeyemi Assignment 1: Presentation</vt:lpstr>
      <vt:lpstr>OVERVIEW</vt:lpstr>
      <vt:lpstr>Introduction</vt:lpstr>
      <vt:lpstr>Company background</vt:lpstr>
      <vt:lpstr>Problem: nature and scope</vt:lpstr>
      <vt:lpstr>PESTLE ANALYSIS: The Olive Tree Bistro</vt:lpstr>
      <vt:lpstr>PESTLE ANALYSIS: The Olive Tree Bistro</vt:lpstr>
      <vt:lpstr>Cause and effect analysis: Fishbone diagram</vt:lpstr>
      <vt:lpstr>Conclusion</vt:lpstr>
      <vt:lpstr>References </vt:lpstr>
      <vt:lpstr>Презентация PowerPoint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NAME  MODULE CODE  STUDENT NAME  STUDENT ID  LECTURER Assignment 1: Presentation</dc:title>
  <dc:creator>Anita Nan</dc:creator>
  <cp:lastModifiedBy>Nastya</cp:lastModifiedBy>
  <cp:revision>21</cp:revision>
  <dcterms:created xsi:type="dcterms:W3CDTF">2024-10-08T15:58:04Z</dcterms:created>
  <dcterms:modified xsi:type="dcterms:W3CDTF">2025-07-02T15:53:03Z</dcterms:modified>
</cp:coreProperties>
</file>