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AX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CCB6-EF3D-E5B2-3C92-977D28923B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0CDA9-924E-680F-1896-EE711D1A8E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AX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F734A-DF39-2776-29E1-64057B841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11BF9-2CE9-05CE-22CB-B9622CE05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0F0C9-A26D-9147-6D36-7397DDFCA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2196810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00F5D-5341-788F-EB65-A0BD09F15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F92E2-6FB6-CF44-A14E-91B78ADCA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204FB-00E0-6085-8351-2974A0339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9E8B8-51D4-070B-B556-FBBE30908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88060-06B9-81ED-4B22-F3DEED1D3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934943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A61D2-4616-5FD1-ACBA-295251141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AA51A-9266-4379-6E06-795EB18D4D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281E5-0B65-BBBB-2617-EB6E9C894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03220-5165-EA93-2F3C-7EFF66DB7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1B0E72-D0ED-8F58-8C49-D0A4A8AFA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4094065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0643E-8D03-6938-6D3D-37AAD161E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15C05-4B5A-10D9-A8E6-584E325300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CB3825-A85F-79A2-25E9-452A3453E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F340A-7BBE-568B-2BBC-701359823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A7462-CFA5-652D-4BB1-004FCA3CA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8C23D7-CAA4-D9C5-153B-4030DB480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1937528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BE452-9F20-FC5C-121A-0358179C5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03F68-7E91-3EC1-5DB3-E8645C4CD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15B9EB-FCDB-F69E-47F3-A841BB6C0D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DCBE64-0092-F731-8786-F2DCA9ABFB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7B0A56-D580-89F8-246E-9580EF6DEA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53FC5E-9B58-10A3-142F-FBBBA11CF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5AB1A-D0C7-2FE6-64C1-8BC094D57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B30989-5110-DD0B-8D31-EBF477136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2194560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474DE-F1F6-97F7-A5EB-3551F51D3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B425E-EB00-6A2E-CF15-E6C1FF638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56554D-B26B-DC93-7813-B56A62CC7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E8C2A8-68A1-0215-56A3-711B97E7A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875722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1071E9-9A9A-C614-73A8-6BE370380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635341-33DE-1092-567B-4F6104948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622183-06C9-556D-842D-BBADD8928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239225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6FEC2-9867-D6E8-8F00-FE91D142C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2DA9A-D801-CC75-3AD8-6BF44FE3D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6173DE-0E0C-3C80-3D87-04127238EA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28F54-F03E-2CD1-1051-F16ADBA1A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5F4DC-0DA9-15A6-F4D6-ACBE008E4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29107E-1BB1-C8EE-8C28-20599352E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3282196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E370-34A5-42FB-D19B-4D682AEE1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AE3E9E-3975-6373-8AAE-C68BCEAE7E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AX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41D11D-46EA-4BD7-2B87-BE8EC39050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C7212-C428-D1DD-CD7A-C7AFCD436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3A1FAE-2733-0128-FED3-E74572E4F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F8DFA-E778-8219-FB24-F881CE0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759204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045E7-C006-7DD1-5D72-17052C235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3552EE-61B6-A6D5-D674-B31D70FD55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BF064-E3D4-81A1-91B6-C2FBF9E48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7A489-404B-DCF9-1952-BB1C2F509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31666-FC1D-46C7-2BDF-3F0B8B406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3943371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72548D-3144-04E6-A996-F4E5079F77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71A312-62FD-C0F7-2BBA-E8B2BA29D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B7575-3C66-AB95-6064-94DE48A53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20D2B-6A7E-9679-1F81-04A9E43E4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9EB99-6F92-3D3C-33FC-0C0878B47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4007230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6CD6C1-411F-D1D1-D8DE-5C6A7899A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AX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CF6E3-9ED3-DD77-F973-863E896D16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X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BB3B9-5202-E131-84D0-2F5AC9148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DC2D76-E3E8-2A4C-BD41-80B275EE5DF9}" type="datetimeFigureOut">
              <a:rPr lang="en-AX" smtClean="0"/>
              <a:t>2026-04-22</a:t>
            </a:fld>
            <a:endParaRPr lang="en-AX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528D1-2B5C-FB71-D808-029A494E6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AX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4E664-791C-0A5E-F738-58045BF533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C4A7DC-BCEE-2140-932C-475B8B77C214}" type="slidenum">
              <a:rPr lang="en-AX" smtClean="0"/>
              <a:t>‹#›</a:t>
            </a:fld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2881894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AX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8" TargetMode="External"/><Relationship Id="rId7" Type="http://schemas.openxmlformats.org/officeDocument/2006/relationships/hyperlink" Target="https://www.cdc.gov/diabetes/basics/type2.html" TargetMode="External"/><Relationship Id="rId2" Type="http://schemas.openxmlformats.org/officeDocument/2006/relationships/hyperlink" Target="https://www.nhs.uk/conditions/type-2-diabet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article/10.1007/s00125-018-4729-5" TargetMode="External"/><Relationship Id="rId5" Type="http://schemas.openxmlformats.org/officeDocument/2006/relationships/hyperlink" Target="https://diabetesatlas.org/" TargetMode="External"/><Relationship Id="rId4" Type="http://schemas.openxmlformats.org/officeDocument/2006/relationships/hyperlink" Target="https://www.who.int/news-room/fact-sheets/detail/diabe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59DB7-26B9-5668-7EF3-DC87E6A87E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0" i="0" u="none" strike="noStrike">
                <a:solidFill>
                  <a:srgbClr val="000000"/>
                </a:solidFill>
                <a:effectLst/>
                <a:latin typeface="-webkit-standard"/>
              </a:rPr>
              <a:t>Care Plan for a Patient with Type 2 Diabetes</a:t>
            </a:r>
            <a:endParaRPr lang="en-AX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7255A1B-50F4-A527-042D-310301988B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000000"/>
                </a:solidFill>
                <a:effectLst/>
              </a:rPr>
              <a:t>Sarah Birabwa</a:t>
            </a:r>
            <a:br>
              <a:rPr lang="en-US" b="0" i="0">
                <a:solidFill>
                  <a:srgbClr val="000000"/>
                </a:solidFill>
                <a:effectLst/>
              </a:rPr>
            </a:br>
            <a:r>
              <a:rPr lang="en-US" b="0" i="0">
                <a:solidFill>
                  <a:srgbClr val="000000"/>
                </a:solidFill>
                <a:effectLst/>
              </a:rPr>
              <a:t>Student Number: 2430883</a:t>
            </a:r>
            <a:br>
              <a:rPr lang="en-US" b="0" i="0">
                <a:solidFill>
                  <a:srgbClr val="000000"/>
                </a:solidFill>
                <a:effectLst/>
              </a:rPr>
            </a:br>
            <a:r>
              <a:rPr lang="en-US" b="0" i="0">
                <a:solidFill>
                  <a:srgbClr val="000000"/>
                </a:solidFill>
                <a:effectLst/>
              </a:rPr>
              <a:t>Module Code: BMHP5023</a:t>
            </a:r>
            <a:br>
              <a:rPr lang="en-US" b="0" i="0">
                <a:solidFill>
                  <a:srgbClr val="000000"/>
                </a:solidFill>
                <a:effectLst/>
              </a:rPr>
            </a:br>
            <a:r>
              <a:rPr lang="en-US" b="0" i="0">
                <a:solidFill>
                  <a:srgbClr val="000000"/>
                </a:solidFill>
                <a:effectLst/>
              </a:rPr>
              <a:t>Lecturer: Dr Soban Sadiq</a:t>
            </a:r>
          </a:p>
        </p:txBody>
      </p:sp>
    </p:spTree>
    <p:extLst>
      <p:ext uri="{BB962C8B-B14F-4D97-AF65-F5344CB8AC3E}">
        <p14:creationId xmlns:p14="http://schemas.microsoft.com/office/powerpoint/2010/main" val="654475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3691E-0C81-5217-5941-DB9A256BF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Introduction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8AB297-6F4B-1599-CFE6-F89B80074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Elevated blood sugar levels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Rising incidence in the United Kingdom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Affecting aspects of one's way of life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003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2EBE-176C-03CC-16AE-875E8CB25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A Case Study of a Patient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1F50B-9F7D-B9D2-1004-6919DC79F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Name: John (fictional)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Age: 55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BMI: 31 (obese)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Occupation: Office worker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Lifestyle: Sedentary, high sugar diet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161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3C50E-42BA-BD7E-FA52-2C872A56C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Risk Factors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B91F4-5592-6547-75E5-F732B348F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Becoming overweight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Poor nutrition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Lack of physical fitness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Age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21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7A3A5-03E6-DBF5-4112-252D805CB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Endocrine System in Anatomy and Physiology</a:t>
            </a:r>
            <a:endParaRPr lang="en-AX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2A493-0995-C767-9C61-69E41329E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Pancreas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Insulin production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Glucose regulation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Homeostasis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322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A2ADD-DA39-8625-72CF-B4ADA0C16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Insulin released after eating Glucose enters cells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Blood sugar decreases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Energy produced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8B86E2-3EED-B223-EA88-A56F3E564478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0" i="0">
                <a:effectLst/>
                <a:latin typeface="Helvetica" pitchFamily="2" charset="0"/>
              </a:rPr>
              <a:t>Normal</a:t>
            </a:r>
            <a:br>
              <a:rPr lang="en-US">
                <a:effectLst/>
                <a:latin typeface="Helvetica" pitchFamily="2" charset="0"/>
              </a:rPr>
            </a:br>
            <a:r>
              <a:rPr lang="en-US" b="0" i="0">
                <a:effectLst/>
                <a:latin typeface="Helvetica" pitchFamily="2" charset="0"/>
              </a:rPr>
              <a:t>Function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9798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79166-01DE-A772-367D-51F195DB1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What Goes</a:t>
            </a:r>
            <a:br>
              <a:rPr lang="en-US">
                <a:effectLst/>
                <a:latin typeface="Helvetica" pitchFamily="2" charset="0"/>
              </a:rPr>
            </a:br>
            <a:r>
              <a:rPr lang="en-US" b="0" i="0">
                <a:effectLst/>
                <a:latin typeface="Helvetica" pitchFamily="2" charset="0"/>
              </a:rPr>
              <a:t>Wrong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5BBF4-1969-B62B-695B-AE0959DF7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Insulin resistance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Reduced insulin effectiveness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High blood glucose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Pancreatic strain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948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D8DB8-7768-7CA4-12FE-A850BFA14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Symptoms &amp;</a:t>
            </a:r>
            <a:br>
              <a:rPr lang="en-US">
                <a:effectLst/>
                <a:latin typeface="Helvetica" pitchFamily="2" charset="0"/>
              </a:rPr>
            </a:br>
            <a:r>
              <a:rPr lang="en-US" b="0" i="0">
                <a:effectLst/>
                <a:latin typeface="Helvetica" pitchFamily="2" charset="0"/>
              </a:rPr>
              <a:t>Diagnosis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64CDE-74EC-90FC-CBF3-DC4E95F53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Frequent urination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Increased thirst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Fatigue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Blood tests (HbA1c)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985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1BED5-9594-E436-34AA-1F2273298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Complications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6E6AD-4149-86CA-9D21-EF669B1CC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Cardiovascular disease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Nerve damage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Kidney damage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Vision problems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934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86E34-7F88-8F17-A3F5-6A6F1FF24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Care Plan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C914B-4D09-030F-CDC4-0979AB9D6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Person-centred care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Lifestyle changes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Medication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Monitoring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74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0D932-9AD9-46F7-36AA-03E258714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Care Routine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83846-630D-4B31-3444-28A20705A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Balanced diet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Regular exercise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Weight management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Medication (e.g. metformin)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8319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AFEE9-654E-59C5-BEF0-B86AB517D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Monitoring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0A088-D533-4394-200F-2B782A35E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Blood glucose checks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HbA1c tests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GP appointments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Blood pressure monitoring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056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F73D1-E7C2-36AF-E0C0-3C825E427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X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6082A-26C3-3617-3943-0103E6193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AX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0787B22-BA55-287A-BBFD-495050498F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1070285"/>
              </p:ext>
            </p:extLst>
          </p:nvPr>
        </p:nvGraphicFramePr>
        <p:xfrm>
          <a:off x="0" y="753586"/>
          <a:ext cx="8128000" cy="548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34890701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9123716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en-AX">
                          <a:effectLst/>
                        </a:rPr>
                      </a:br>
                      <a:endParaRPr lang="en-AX" b="0" i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Communication &amp; Ethics</a:t>
                      </a:r>
                      <a:endParaRPr lang="en-US" dirty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33570174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0DC5FBB-8F1E-80A4-1E58-0099CB88CB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2576643"/>
              </p:ext>
            </p:extLst>
          </p:nvPr>
        </p:nvGraphicFramePr>
        <p:xfrm>
          <a:off x="2032000" y="2331720"/>
          <a:ext cx="8128000" cy="2194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04531911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9482767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en-AX">
                          <a:effectLst/>
                        </a:rPr>
                      </a:br>
                      <a:endParaRPr lang="en-AX" b="0" i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Patient education</a:t>
                      </a:r>
                      <a:endParaRPr lang="en-US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845992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en-AX">
                          <a:effectLst/>
                        </a:rPr>
                      </a:br>
                      <a:endParaRPr lang="en-AX" b="0" i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Clear communication</a:t>
                      </a:r>
                      <a:endParaRPr lang="en-US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9557743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Consent</a:t>
                      </a:r>
                      <a:endParaRPr lang="en-US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en-AX">
                          <a:effectLst/>
                        </a:rPr>
                      </a:br>
                      <a:endParaRPr lang="en-AX" b="0" i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33648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en-AX">
                          <a:effectLst/>
                        </a:rPr>
                      </a:br>
                      <a:endParaRPr lang="en-AX" b="0" i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effectLst/>
                        </a:rPr>
                        <a:t>Confidentiality</a:t>
                      </a:r>
                      <a:endParaRPr lang="en-US" dirty="0">
                        <a:effectLst/>
                        <a:latin typeface="Helvetica" pitchFamily="2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5869852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298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7ACE0-32C1-0976-B63B-D9556959B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Guidelines &amp;</a:t>
            </a:r>
            <a:br>
              <a:rPr lang="en-US">
                <a:effectLst/>
                <a:latin typeface="Helvetica" pitchFamily="2" charset="0"/>
              </a:rPr>
            </a:br>
            <a:r>
              <a:rPr lang="en-US" b="0" i="0">
                <a:effectLst/>
                <a:latin typeface="Helvetica" pitchFamily="2" charset="0"/>
              </a:rPr>
              <a:t>Recommendations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95EAA-D4D1-EEB9-6067-7287B3370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National Health Service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National Institute for Health and Care Excellence Evidence-based care</a:t>
            </a:r>
            <a:endParaRPr lang="en-US">
              <a:effectLst/>
              <a:latin typeface="Helvetica" pitchFamily="2" charset="0"/>
            </a:endParaRPr>
          </a:p>
          <a:p>
            <a:r>
              <a:rPr lang="en-US" b="0" i="0">
                <a:effectLst/>
                <a:latin typeface="Helvetica" pitchFamily="2" charset="0"/>
              </a:rPr>
              <a:t>Lifestyle interventions</a:t>
            </a:r>
            <a:endParaRPr lang="en-US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697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1A8DF-2D74-A34D-5080-75865467E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>
                <a:effectLst/>
                <a:latin typeface="Helvetica" pitchFamily="2" charset="0"/>
              </a:rPr>
              <a:t>References</a:t>
            </a:r>
            <a:endParaRPr lang="en-US">
              <a:effectLst/>
              <a:latin typeface="Helvetica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2523-1EEA-BF32-EE69-D5C5B4168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/>
              <a:t>National Health Service (2023) </a:t>
            </a:r>
            <a:r>
              <a:rPr lang="en-US" i="1"/>
              <a:t>Type 2 diabetes</a:t>
            </a:r>
            <a:r>
              <a:rPr lang="en-US"/>
              <a:t>. Available at: </a:t>
            </a:r>
            <a:r>
              <a:rPr lang="en-US">
                <a:hlinkClick r:id="rId2"/>
              </a:rPr>
              <a:t>https://www.nhs.uk/conditions/type-2-diabetes/</a:t>
            </a:r>
            <a:r>
              <a:rPr lang="en-US"/>
              <a:t>(Accessed: 22 April 2026).National Institute for Health and Care Excellence (2022) </a:t>
            </a:r>
            <a:r>
              <a:rPr lang="en-US" i="1"/>
              <a:t>Type 2 diabetes in adults: management (NG28)</a:t>
            </a:r>
            <a:r>
              <a:rPr lang="en-US"/>
              <a:t>. Available at: </a:t>
            </a:r>
            <a:r>
              <a:rPr lang="en-US">
                <a:hlinkClick r:id="rId3"/>
              </a:rPr>
              <a:t>https://www.nice.org.uk/guidance/ng28</a:t>
            </a:r>
            <a:r>
              <a:rPr lang="en-US"/>
              <a:t> (Accessed: 22 April 2026).Diabetes UK (2023) </a:t>
            </a:r>
            <a:r>
              <a:rPr lang="en-US" i="1"/>
              <a:t>Type 2 diabetes</a:t>
            </a:r>
            <a:r>
              <a:rPr lang="en-US"/>
              <a:t>. Available at: https://www.diabetes.org.uk/diabetes-the-basics/type-2-diabetes(Accessed: 22 April 2026).World Health Organization (2023) </a:t>
            </a:r>
            <a:r>
              <a:rPr lang="en-US" i="1"/>
              <a:t>Diabetes</a:t>
            </a:r>
            <a:r>
              <a:rPr lang="en-US"/>
              <a:t>. Available at: </a:t>
            </a:r>
            <a:r>
              <a:rPr lang="en-US">
                <a:hlinkClick r:id="rId4"/>
              </a:rPr>
              <a:t>https://www.who.int/news-room/fact-sheets/detail/diabetes</a:t>
            </a:r>
            <a:r>
              <a:rPr lang="en-US"/>
              <a:t>(Accessed: 22 April 2026).International Diabetes Federation (2021) </a:t>
            </a:r>
            <a:r>
              <a:rPr lang="en-US" i="1"/>
              <a:t>IDF Diabetes Atlas</a:t>
            </a:r>
            <a:r>
              <a:rPr lang="en-US"/>
              <a:t> (10th ed.). Available at: </a:t>
            </a:r>
            <a:r>
              <a:rPr lang="en-US">
                <a:hlinkClick r:id="rId5"/>
              </a:rPr>
              <a:t>https://diabetesatlas.org</a:t>
            </a:r>
            <a:r>
              <a:rPr lang="en-US"/>
              <a:t>(Accessed: 22 April 2026).Guyton, A.C. and Hall, J.E. (2021) </a:t>
            </a:r>
            <a:r>
              <a:rPr lang="en-US" i="1"/>
              <a:t>Textbook of Medical Physiology</a:t>
            </a:r>
            <a:r>
              <a:rPr lang="en-US"/>
              <a:t>. 14th edn. Philadelphia: Elsevier.Davies, M.J. </a:t>
            </a:r>
            <a:r>
              <a:rPr lang="en-US" i="1"/>
              <a:t>et al.</a:t>
            </a:r>
            <a:r>
              <a:rPr lang="en-US"/>
              <a:t> (2018) ‘Management of hyperglycaemia in type 2 diabetes’, </a:t>
            </a:r>
            <a:r>
              <a:rPr lang="en-US" i="1"/>
              <a:t>Diabetologia</a:t>
            </a:r>
            <a:r>
              <a:rPr lang="en-US"/>
              <a:t>, 61(12), pp. 2461–2498. Available at: </a:t>
            </a:r>
            <a:r>
              <a:rPr lang="en-US">
                <a:hlinkClick r:id="rId6"/>
              </a:rPr>
              <a:t>https://link.springer.com/article/10.1007/s00125-018-4729-5</a:t>
            </a:r>
            <a:r>
              <a:rPr lang="en-US"/>
              <a:t> (Accessed: 22 April 2026).Centers for Disease Control and Prevention (2023) </a:t>
            </a:r>
            <a:r>
              <a:rPr lang="en-US" i="1"/>
              <a:t>Type 2 diabetes</a:t>
            </a:r>
            <a:r>
              <a:rPr lang="en-US"/>
              <a:t>. Available at: </a:t>
            </a:r>
            <a:r>
              <a:rPr lang="en-US">
                <a:hlinkClick r:id="rId7"/>
              </a:rPr>
              <a:t>https://www.cdc.gov/diabetes/basics/type2.html</a:t>
            </a:r>
            <a:r>
              <a:rPr lang="en-US"/>
              <a:t> (Accessed: 22 April 2026).</a:t>
            </a:r>
            <a:endParaRPr lang="en-AX"/>
          </a:p>
        </p:txBody>
      </p:sp>
    </p:spTree>
    <p:extLst>
      <p:ext uri="{BB962C8B-B14F-4D97-AF65-F5344CB8AC3E}">
        <p14:creationId xmlns:p14="http://schemas.microsoft.com/office/powerpoint/2010/main" val="663448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a Patient with Type 2 Diabetes</vt:lpstr>
      <vt:lpstr>Introduction</vt:lpstr>
      <vt:lpstr>A Case Study of a Patient</vt:lpstr>
      <vt:lpstr>Risk Factors</vt:lpstr>
      <vt:lpstr>The Endocrine System in Anatomy and Physiology</vt:lpstr>
      <vt:lpstr>Normal Function</vt:lpstr>
      <vt:lpstr>What Goes Wrong</vt:lpstr>
      <vt:lpstr>Symptoms &amp; Diagnosis</vt:lpstr>
      <vt:lpstr>Complications</vt:lpstr>
      <vt:lpstr>Care Plan</vt:lpstr>
      <vt:lpstr>Care Routine</vt:lpstr>
      <vt:lpstr>Monitoring</vt:lpstr>
      <vt:lpstr>PowerPoint Presentation</vt:lpstr>
      <vt:lpstr>Guidelines &amp; 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Type 2 Diabetes</dc:title>
  <dc:creator>447459771326</dc:creator>
  <cp:lastModifiedBy>447459771326</cp:lastModifiedBy>
  <cp:revision>1</cp:revision>
  <dcterms:created xsi:type="dcterms:W3CDTF">2026-04-22T12:19:38Z</dcterms:created>
  <dcterms:modified xsi:type="dcterms:W3CDTF">2026-04-22T12:55:30Z</dcterms:modified>
</cp:coreProperties>
</file>