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D671062A-CFD5-4B77-9955-183AC7E2AA46}"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D671062A-CFD5-4B77-9955-183AC7E2AA46}"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7" name="Date Placeholder 4"/>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D671062A-CFD5-4B77-9955-183AC7E2AA46}"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D671062A-CFD5-4B77-9955-183AC7E2AA46}"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endParaRPr lang="en-US"/>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D671062A-CFD5-4B77-9955-183AC7E2AA46}"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4B7A89A-070F-4C74-A3FA-384729D6E03B}"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671062A-CFD5-4B77-9955-183AC7E2AA46}" type="datetimeFigureOut">
              <a:rPr lang="en-IN" smtClean="0"/>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4B7A89A-070F-4C74-A3FA-384729D6E03B}" type="slidenum">
              <a:rPr lang="en-IN" smtClean="0"/>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9551" y="2769198"/>
            <a:ext cx="9404723" cy="1400530"/>
          </a:xfrm>
        </p:spPr>
        <p:txBody>
          <a:bodyPr/>
          <a:lstStyle/>
          <a:p>
            <a:pPr algn="ctr"/>
            <a:r>
              <a:rPr lang="en-IN" sz="4500" b="1" dirty="0">
                <a:latin typeface="Times New Roman" panose="02020603050405020304" pitchFamily="18" charset="0"/>
                <a:cs typeface="Times New Roman" panose="02020603050405020304" pitchFamily="18" charset="0"/>
              </a:rPr>
              <a:t>Health and well-being initiatives in Wales </a:t>
            </a:r>
            <a:br>
              <a:rPr lang="en-IN" sz="4500" b="1"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Student Name: Cristiana Roman</a:t>
            </a:r>
            <a:br>
              <a:rPr lang="en-IN" sz="2000" b="1"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ID: (1920096)</a:t>
            </a:r>
            <a:endParaRPr lang="en-IN" sz="45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IN"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364760" y="1537103"/>
            <a:ext cx="7595210" cy="5004374"/>
          </a:xfrm>
        </p:spPr>
        <p:txBody>
          <a:bodyPr/>
          <a:lstStyle/>
          <a:p>
            <a:r>
              <a:rPr lang="en-IN" sz="2200" dirty="0">
                <a:latin typeface="Times New Roman" panose="02020603050405020304" pitchFamily="18" charset="0"/>
                <a:cs typeface="Times New Roman" panose="02020603050405020304" pitchFamily="18" charset="0"/>
              </a:rPr>
              <a:t>Obesity affects many adults and children worldwide increasing the risk of various health complications such as cardiovascular diseases, diabetes, and cancer. This not only affect that individual</a:t>
            </a:r>
            <a:r>
              <a:rPr lang="en-GB" altLang="en-IN" sz="2200" dirty="0">
                <a:latin typeface="Times New Roman" panose="02020603050405020304" pitchFamily="18" charset="0"/>
                <a:cs typeface="Times New Roman" panose="02020603050405020304" pitchFamily="18" charset="0"/>
              </a:rPr>
              <a:t> i</a:t>
            </a:r>
            <a:r>
              <a:rPr lang="en-IN" sz="2200" dirty="0">
                <a:latin typeface="Times New Roman" panose="02020603050405020304" pitchFamily="18" charset="0"/>
                <a:cs typeface="Times New Roman" panose="02020603050405020304" pitchFamily="18" charset="0"/>
              </a:rPr>
              <a:t>s health but also has huge impact on the healthcare system and cost.</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Obesity is being one of the serious public health issue in Wales and the UK, which has huge impact on life of million people and leading to various long term conditions and diseases (111.wales.nhs.uk, 2022). </a:t>
            </a:r>
            <a:endParaRPr lang="en-IN" sz="2200" dirty="0">
              <a:latin typeface="Times New Roman" panose="02020603050405020304" pitchFamily="18" charset="0"/>
              <a:cs typeface="Times New Roman" panose="02020603050405020304" pitchFamily="18" charset="0"/>
            </a:endParaRPr>
          </a:p>
          <a:p>
            <a:r>
              <a:rPr lang="en-IN" sz="2200" dirty="0">
                <a:latin typeface="Times New Roman" panose="02020603050405020304" pitchFamily="18" charset="0"/>
                <a:cs typeface="Times New Roman" panose="02020603050405020304" pitchFamily="18" charset="0"/>
              </a:rPr>
              <a:t>This presentation will explore and discuss some important health and well-being initiatives strategized by government of the UK to address the challenges health of population due to obesity and finding solutions for this issue.</a:t>
            </a:r>
            <a:endParaRPr lang="en-IN" sz="2200" dirty="0">
              <a:latin typeface="Times New Roman" panose="02020603050405020304" pitchFamily="18" charset="0"/>
              <a:cs typeface="Times New Roman" panose="02020603050405020304" pitchFamily="18" charset="0"/>
            </a:endParaRPr>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Prevalence of obesity in Wales and UK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4081" y="1658646"/>
            <a:ext cx="8239981" cy="5052645"/>
          </a:xfrm>
        </p:spPr>
        <p:txBody>
          <a:bodyPr>
            <a:normAutofit fontScale="92500" lnSpcReduction="10000"/>
          </a:bodyPr>
          <a:lstStyle/>
          <a:p>
            <a:pPr algn="just"/>
            <a:r>
              <a:rPr lang="en-IN" sz="2400" dirty="0">
                <a:latin typeface="Times New Roman" panose="02020603050405020304" pitchFamily="18" charset="0"/>
                <a:cs typeface="Times New Roman" panose="02020603050405020304" pitchFamily="18" charset="0"/>
              </a:rPr>
              <a:t>According to the World Health Organisation obesity and overweight are the medical conditions in which individual have excessive body fat build up having risk to health (dera.ioe.ac.uk, 2021).</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According to the survey of NHS Wales: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Wales has shown highest number of the obesity rate.</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1 in 4 adults of age 16 and more have obesity which around 25 % of the adult population living in Wales. Another 35% were overweight. 67% men population were found to be either overweight or obese as compared to 55% of women (dera.ioe.ac.uk, 2021).</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Around 12 % of children between age group of 4-5 years are also living with early age obesity condition.</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Based on the data from 2019 survey obesity rate is high in the most deprived area of the Wales which around 28 % (dera.ioe.ac.uk, 2021).</a:t>
            </a:r>
            <a:endParaRPr lang="en-IN" sz="2400" dirty="0">
              <a:latin typeface="Times New Roman" panose="02020603050405020304" pitchFamily="18" charset="0"/>
              <a:cs typeface="Times New Roman" panose="02020603050405020304" pitchFamily="18" charset="0"/>
            </a:endParaRPr>
          </a:p>
          <a:p>
            <a:endParaRPr lang="en-IN" dirty="0"/>
          </a:p>
        </p:txBody>
      </p:sp>
      <p:pic>
        <p:nvPicPr>
          <p:cNvPr id="4" name="Picture 3"/>
          <p:cNvPicPr>
            <a:picLocks noChangeAspect="1"/>
          </p:cNvPicPr>
          <p:nvPr/>
        </p:nvPicPr>
        <p:blipFill>
          <a:blip r:embed="rId1"/>
          <a:stretch>
            <a:fillRect/>
          </a:stretch>
        </p:blipFill>
        <p:spPr>
          <a:xfrm>
            <a:off x="8692523" y="2735160"/>
            <a:ext cx="3200677" cy="266917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157" y="0"/>
            <a:ext cx="9404723" cy="1090246"/>
          </a:xfrm>
        </p:spPr>
        <p:txBody>
          <a:bodyPr/>
          <a:lstStyle/>
          <a:p>
            <a:pPr algn="ctr"/>
            <a:r>
              <a:rPr lang="en-IN" b="1" dirty="0">
                <a:latin typeface="Times New Roman" panose="02020603050405020304" pitchFamily="18" charset="0"/>
                <a:cs typeface="Times New Roman" panose="02020603050405020304" pitchFamily="18" charset="0"/>
              </a:rPr>
              <a:t>Why it is an issue </a:t>
            </a:r>
            <a:br>
              <a:rPr lang="en-IN" b="1" dirty="0"/>
            </a:br>
            <a:endParaRPr lang="en-IN" dirty="0"/>
          </a:p>
        </p:txBody>
      </p:sp>
      <p:sp>
        <p:nvSpPr>
          <p:cNvPr id="3" name="Content Placeholder 2"/>
          <p:cNvSpPr>
            <a:spLocks noGrp="1"/>
          </p:cNvSpPr>
          <p:nvPr>
            <p:ph idx="1"/>
          </p:nvPr>
        </p:nvSpPr>
        <p:spPr>
          <a:xfrm>
            <a:off x="294419" y="1090246"/>
            <a:ext cx="11686565" cy="3914128"/>
          </a:xfrm>
        </p:spPr>
        <p:txBody>
          <a:bodyPr>
            <a:noAutofit/>
          </a:bodyPr>
          <a:lstStyle/>
          <a:p>
            <a:pPr algn="just"/>
            <a:r>
              <a:rPr lang="en-IN" sz="2200" dirty="0">
                <a:latin typeface="Times New Roman" panose="02020603050405020304" pitchFamily="18" charset="0"/>
                <a:cs typeface="Times New Roman" panose="02020603050405020304" pitchFamily="18" charset="0"/>
              </a:rPr>
              <a:t>Obesity prevalence is rising faster in Wales and continuing to increase in coming 2-3 years.</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Statistics given by NHS prescription service has indicated that an alarming 80% of the population living in Blaenau Gwent in Wales was found to be either obese or overweight.</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Some surveys and interviews of restaurant businesses have shown that people living Wales have increasing reliance on the fast food and junk food due to their fast-paced lifestyle (</a:t>
            </a:r>
            <a:r>
              <a:rPr lang="en-IN" sz="2200" dirty="0" err="1">
                <a:latin typeface="Times New Roman" panose="02020603050405020304" pitchFamily="18" charset="0"/>
                <a:cs typeface="Times New Roman" panose="02020603050405020304" pitchFamily="18" charset="0"/>
              </a:rPr>
              <a:t>phw.nhs.wales</a:t>
            </a:r>
            <a:r>
              <a:rPr lang="en-IN" sz="2200" dirty="0">
                <a:latin typeface="Times New Roman" panose="02020603050405020304" pitchFamily="18" charset="0"/>
                <a:cs typeface="Times New Roman" panose="02020603050405020304" pitchFamily="18" charset="0"/>
              </a:rPr>
              <a:t>, 2023). Which is now becoming the community habit and raising the concern about unhealthy lifestyle resulting in increased rate of obesity.</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has been documented that unemployment has risen in wales which pushing the population into social-economic struggle leading to deprivation. Hence, this economic disadvantage has been contributing for the higher rate of obesity (</a:t>
            </a:r>
            <a:r>
              <a:rPr lang="en-IN" sz="2200" dirty="0" err="1">
                <a:latin typeface="Times New Roman" panose="02020603050405020304" pitchFamily="18" charset="0"/>
                <a:cs typeface="Times New Roman" panose="02020603050405020304" pitchFamily="18" charset="0"/>
              </a:rPr>
              <a:t>phw.nhs.wales</a:t>
            </a:r>
            <a:r>
              <a:rPr lang="en-IN" sz="2200" dirty="0">
                <a:latin typeface="Times New Roman" panose="02020603050405020304" pitchFamily="18" charset="0"/>
                <a:cs typeface="Times New Roman" panose="02020603050405020304" pitchFamily="18" charset="0"/>
              </a:rPr>
              <a:t>, 2023).</a:t>
            </a:r>
            <a:endParaRPr lang="en-IN" sz="2200" dirty="0">
              <a:latin typeface="Times New Roman" panose="02020603050405020304" pitchFamily="18" charset="0"/>
              <a:cs typeface="Times New Roman" panose="02020603050405020304" pitchFamily="18" charset="0"/>
            </a:endParaRPr>
          </a:p>
          <a:p>
            <a:pPr algn="just"/>
            <a:endParaRPr lang="en-IN"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5619" y="1414010"/>
            <a:ext cx="9404723" cy="1400530"/>
          </a:xfrm>
        </p:spPr>
        <p:txBody>
          <a:bodyPr/>
          <a:lstStyle/>
          <a:p>
            <a:r>
              <a:rPr lang="en-IN" dirty="0">
                <a:latin typeface="Times New Roman" panose="02020603050405020304" pitchFamily="18" charset="0"/>
                <a:cs typeface="Times New Roman" panose="02020603050405020304" pitchFamily="18" charset="0"/>
              </a:rPr>
              <a:t>Initiative for health and wellbeing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642574" y="2814540"/>
            <a:ext cx="8946541" cy="1688122"/>
          </a:xfrm>
        </p:spPr>
        <p:txBody>
          <a:bodyPr>
            <a:normAutofit/>
          </a:bodyPr>
          <a:lstStyle/>
          <a:p>
            <a:pPr marL="0" indent="0" algn="ctr">
              <a:buNone/>
            </a:pPr>
            <a:r>
              <a:rPr lang="en-IN" sz="2400" dirty="0">
                <a:latin typeface="Times New Roman" panose="02020603050405020304" pitchFamily="18" charset="0"/>
                <a:cs typeface="Times New Roman" panose="02020603050405020304" pitchFamily="18" charset="0"/>
              </a:rPr>
              <a:t>Various health and wellbeing initiative programmes are arranged by wales government for management of obesity includes:</a:t>
            </a:r>
            <a:endParaRPr lang="en-IN"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1"/>
          <a:srcRect l="4631" t="6799" r="10905" b="14258"/>
          <a:stretch>
            <a:fillRect/>
          </a:stretch>
        </p:blipFill>
        <p:spPr>
          <a:xfrm>
            <a:off x="4064306" y="3856893"/>
            <a:ext cx="4094956" cy="229772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1.	Every child Wales programme</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853248"/>
            <a:ext cx="8946541" cy="2167390"/>
          </a:xfrm>
        </p:spPr>
        <p:txBody>
          <a:bodyPr>
            <a:normAutofit/>
          </a:bodyPr>
          <a:lstStyle/>
          <a:p>
            <a:pPr algn="just"/>
            <a:r>
              <a:rPr lang="en-IN" sz="2200" dirty="0">
                <a:latin typeface="Times New Roman" panose="02020603050405020304" pitchFamily="18" charset="0"/>
                <a:cs typeface="Times New Roman" panose="02020603050405020304" pitchFamily="18" charset="0"/>
              </a:rPr>
              <a:t>This program was launched by Public Health Wales in 2017.</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Objective for this program was outlining the key factors that may affect the children’s healthy weight at early stage (everychildwales.co.uk, 2024).</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The age ranges for this program: Pre conception and pregnancy, 0-2 years, and 2-5 years.</a:t>
            </a:r>
            <a:endParaRPr lang="en-IN"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2421181" y="4860681"/>
            <a:ext cx="6875219" cy="7239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65774"/>
          </a:xfrm>
        </p:spPr>
        <p:txBody>
          <a:bodyPr/>
          <a:lstStyle/>
          <a:p>
            <a:r>
              <a:rPr lang="en-IN" dirty="0">
                <a:latin typeface="Times New Roman" panose="02020603050405020304" pitchFamily="18" charset="0"/>
                <a:cs typeface="Times New Roman" panose="02020603050405020304" pitchFamily="18" charset="0"/>
              </a:rPr>
              <a:t>1.	Every child Wales programme</a:t>
            </a:r>
            <a:br>
              <a:rPr lang="en-IN" dirty="0"/>
            </a:br>
            <a:endParaRPr lang="en-IN" sz="1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582616"/>
            <a:ext cx="10877673" cy="5122984"/>
          </a:xfrm>
        </p:spPr>
        <p:txBody>
          <a:bodyPr>
            <a:normAutofit lnSpcReduction="10000"/>
          </a:bodyPr>
          <a:lstStyle/>
          <a:p>
            <a:pPr marL="0" indent="0" algn="just">
              <a:buNone/>
            </a:pPr>
            <a:r>
              <a:rPr lang="en-IN" sz="2200" b="1" dirty="0">
                <a:latin typeface="Times New Roman" panose="02020603050405020304" pitchFamily="18" charset="0"/>
                <a:cs typeface="Times New Roman" panose="02020603050405020304" pitchFamily="18" charset="0"/>
              </a:rPr>
              <a:t>Advantages </a:t>
            </a:r>
            <a:endParaRPr lang="en-IN" sz="2200" b="1"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This program utilizes various schemes for children such as Welsh Network of Healthy School Schemes and Healthy and Sustainable Pre-school scheme (everychildwales.co.uk, 2024).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This program is focused to help parents to manage the healthy weight of their child at the start of the school.</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The programme has been addressing the wide range of factors affecting children’s health including physical activity, nutritional requirements, environmental factors, and physical activities (everychildwales.co.uk, 2024).</a:t>
            </a:r>
            <a:endParaRPr lang="en-IN" dirty="0">
              <a:latin typeface="Times New Roman" panose="02020603050405020304" pitchFamily="18" charset="0"/>
              <a:cs typeface="Times New Roman" panose="02020603050405020304" pitchFamily="18" charset="0"/>
            </a:endParaRPr>
          </a:p>
          <a:p>
            <a:pPr marL="0" indent="0" algn="just">
              <a:buNone/>
            </a:pPr>
            <a:endParaRPr lang="en-IN" dirty="0">
              <a:latin typeface="Times New Roman" panose="02020603050405020304" pitchFamily="18" charset="0"/>
              <a:cs typeface="Times New Roman" panose="02020603050405020304" pitchFamily="18" charset="0"/>
            </a:endParaRPr>
          </a:p>
          <a:p>
            <a:pPr marL="0" indent="0" algn="just">
              <a:buNone/>
            </a:pPr>
            <a:r>
              <a:rPr lang="en-IN" b="1" dirty="0">
                <a:latin typeface="Times New Roman" panose="02020603050405020304" pitchFamily="18" charset="0"/>
                <a:cs typeface="Times New Roman" panose="02020603050405020304" pitchFamily="18" charset="0"/>
              </a:rPr>
              <a:t>Limitations:</a:t>
            </a:r>
            <a:endParaRPr lang="en-IN" b="1" dirty="0">
              <a:latin typeface="Times New Roman" panose="02020603050405020304" pitchFamily="18" charset="0"/>
              <a:cs typeface="Times New Roman" panose="02020603050405020304" pitchFamily="18" charset="0"/>
            </a:endParaRPr>
          </a:p>
          <a:p>
            <a:pPr marL="0" indent="0" algn="just">
              <a:buNone/>
            </a:pPr>
            <a:endParaRPr lang="en-IN" b="1"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Public Health Wales has limited funding and budget for this programme.</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A comprehensive advancement required for the programme that may ensure long term impact on the health and wellbeing of children is not achieved yet (everychildwales.co.uk, 2024).</a:t>
            </a:r>
            <a:endParaRPr lang="en-IN" dirty="0">
              <a:latin typeface="Times New Roman" panose="02020603050405020304" pitchFamily="18" charset="0"/>
              <a:cs typeface="Times New Roman" panose="02020603050405020304" pitchFamily="18" charset="0"/>
            </a:endParaRPr>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2.	Health Weight: Healthy Wales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666057"/>
            <a:ext cx="7255243" cy="4640958"/>
          </a:xfrm>
        </p:spPr>
        <p:txBody>
          <a:bodyPr>
            <a:normAutofit/>
          </a:bodyPr>
          <a:lstStyle/>
          <a:p>
            <a:pPr algn="just"/>
            <a:r>
              <a:rPr lang="en-IN" sz="2200" dirty="0">
                <a:latin typeface="Times New Roman" panose="02020603050405020304" pitchFamily="18" charset="0"/>
                <a:cs typeface="Times New Roman" panose="02020603050405020304" pitchFamily="18" charset="0"/>
              </a:rPr>
              <a:t>This is the All Wales Weight Management Pathway for services providing weight management for adults.</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has been implemented since 2012 to reshape and develop new approaches for weight management services in Wales (</a:t>
            </a:r>
            <a:r>
              <a:rPr lang="en-IN" sz="2200" dirty="0" err="1">
                <a:latin typeface="Times New Roman" panose="02020603050405020304" pitchFamily="18" charset="0"/>
                <a:cs typeface="Times New Roman" panose="02020603050405020304" pitchFamily="18" charset="0"/>
              </a:rPr>
              <a:t>gov.wales</a:t>
            </a:r>
            <a:r>
              <a:rPr lang="en-IN" sz="2200" dirty="0">
                <a:latin typeface="Times New Roman" panose="02020603050405020304" pitchFamily="18" charset="0"/>
                <a:cs typeface="Times New Roman" panose="02020603050405020304" pitchFamily="18" charset="0"/>
              </a:rPr>
              <a:t>, 2021).</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This pathway includes four stages including lifestyle support, behavioural support, specialist or multidisciplinary support and surgical support (aso.org.uk, 2022). </a:t>
            </a:r>
            <a:endParaRPr lang="en-IN" sz="2200" dirty="0">
              <a:latin typeface="Times New Roman" panose="02020603050405020304" pitchFamily="18" charset="0"/>
              <a:cs typeface="Times New Roman" panose="02020603050405020304" pitchFamily="18" charset="0"/>
            </a:endParaRPr>
          </a:p>
          <a:p>
            <a:endParaRPr lang="en-IN"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8225603" y="1853248"/>
            <a:ext cx="3239173" cy="25431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2.	Health Weight: Healthy Wales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17866" y="1267471"/>
            <a:ext cx="10314965" cy="5356067"/>
          </a:xfrm>
        </p:spPr>
        <p:txBody>
          <a:bodyPr>
            <a:noAutofit/>
          </a:bodyPr>
          <a:lstStyle/>
          <a:p>
            <a:pPr marL="0" indent="0" algn="just">
              <a:buNone/>
            </a:pPr>
            <a:r>
              <a:rPr lang="en-IN" sz="2200" b="1" dirty="0">
                <a:latin typeface="Times New Roman" panose="02020603050405020304" pitchFamily="18" charset="0"/>
                <a:cs typeface="Times New Roman" panose="02020603050405020304" pitchFamily="18" charset="0"/>
              </a:rPr>
              <a:t>Advantages:</a:t>
            </a:r>
            <a:endParaRPr lang="en-IN" sz="2200" b="1"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This pathway encourages individualised support according to the patient’s need and hence, it has more patient-centred approach (</a:t>
            </a:r>
            <a:r>
              <a:rPr lang="en-IN" sz="2200" dirty="0" err="1">
                <a:latin typeface="Times New Roman" panose="02020603050405020304" pitchFamily="18" charset="0"/>
                <a:cs typeface="Times New Roman" panose="02020603050405020304" pitchFamily="18" charset="0"/>
              </a:rPr>
              <a:t>gov.wales</a:t>
            </a:r>
            <a:r>
              <a:rPr lang="en-IN" sz="2200" dirty="0">
                <a:latin typeface="Times New Roman" panose="02020603050405020304" pitchFamily="18" charset="0"/>
                <a:cs typeface="Times New Roman" panose="02020603050405020304" pitchFamily="18" charset="0"/>
              </a:rPr>
              <a:t>, 2021).</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promotes early interventions and prevention of health issues related with obesity.</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encourages collaboration between community and healthcare professionals which ensures shared-decision-making. </a:t>
            </a:r>
            <a:endParaRPr lang="en-IN" sz="2200" dirty="0">
              <a:latin typeface="Times New Roman" panose="02020603050405020304" pitchFamily="18" charset="0"/>
              <a:cs typeface="Times New Roman" panose="02020603050405020304" pitchFamily="18" charset="0"/>
            </a:endParaRPr>
          </a:p>
          <a:p>
            <a:pPr marL="0" indent="0" algn="just">
              <a:buNone/>
            </a:pPr>
            <a:r>
              <a:rPr lang="en-IN" sz="2200" b="1" dirty="0">
                <a:latin typeface="Times New Roman" panose="02020603050405020304" pitchFamily="18" charset="0"/>
                <a:cs typeface="Times New Roman" panose="02020603050405020304" pitchFamily="18" charset="0"/>
              </a:rPr>
              <a:t>Limitations:</a:t>
            </a:r>
            <a:endParaRPr lang="en-IN" sz="2200" b="1"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is being difficult for implementing the pathway across all health boards of wales region (aso.org.uk, 2022).</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Limited resources and funding for the program components.</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Require large workforce and training according to development needs (</a:t>
            </a:r>
            <a:r>
              <a:rPr lang="en-IN" sz="2200" dirty="0" err="1">
                <a:latin typeface="Times New Roman" panose="02020603050405020304" pitchFamily="18" charset="0"/>
                <a:cs typeface="Times New Roman" panose="02020603050405020304" pitchFamily="18" charset="0"/>
              </a:rPr>
              <a:t>gov.wales</a:t>
            </a:r>
            <a:r>
              <a:rPr lang="en-IN" sz="2200" dirty="0">
                <a:latin typeface="Times New Roman" panose="02020603050405020304" pitchFamily="18" charset="0"/>
                <a:cs typeface="Times New Roman" panose="02020603050405020304" pitchFamily="18" charset="0"/>
              </a:rPr>
              <a:t>, 2021).</a:t>
            </a:r>
            <a:endParaRPr lang="en-IN" sz="2200" dirty="0">
              <a:latin typeface="Times New Roman" panose="02020603050405020304" pitchFamily="18" charset="0"/>
              <a:cs typeface="Times New Roman" panose="02020603050405020304" pitchFamily="18" charset="0"/>
            </a:endParaRPr>
          </a:p>
          <a:p>
            <a:pPr algn="just"/>
            <a:endParaRPr lang="en-IN"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3.	One You Campaign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337811"/>
            <a:ext cx="11135581" cy="3410036"/>
          </a:xfrm>
        </p:spPr>
        <p:txBody>
          <a:bodyPr>
            <a:normAutofit/>
          </a:bodyPr>
          <a:lstStyle/>
          <a:p>
            <a:pPr algn="just"/>
            <a:r>
              <a:rPr lang="en-IN" sz="2200" dirty="0">
                <a:latin typeface="Times New Roman" panose="02020603050405020304" pitchFamily="18" charset="0"/>
                <a:cs typeface="Times New Roman" panose="02020603050405020304" pitchFamily="18" charset="0"/>
              </a:rPr>
              <a:t>This initiative is not only limited for Wales but also for all the UK population.</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The objective of this campaign is to support adults between age 35-54 years to adopt healthier behaviour and lifestyle (blog.gov.uk, 2024).</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This campaign provides guidelines for the people to encourage them to eat well, stop smoking, have enough sleep, be physically active, and management their stress (blog.gov.uk, 2024).</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To self-analyse for long-term health benefits this campaign motivates people to have regular health checks and promotes personalised approach.</a:t>
            </a:r>
            <a:endParaRPr lang="en-IN" sz="2200" dirty="0">
              <a:latin typeface="Times New Roman" panose="02020603050405020304" pitchFamily="18" charset="0"/>
              <a:cs typeface="Times New Roman" panose="02020603050405020304" pitchFamily="18" charset="0"/>
            </a:endParaRPr>
          </a:p>
          <a:p>
            <a:pPr algn="just"/>
            <a:endParaRPr lang="en-IN"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4276909" y="4432422"/>
            <a:ext cx="2991399" cy="214312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3.	One You Campaign</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2708" y="1853248"/>
            <a:ext cx="10832123" cy="4488937"/>
          </a:xfrm>
        </p:spPr>
        <p:txBody>
          <a:bodyPr>
            <a:normAutofit fontScale="92500" lnSpcReduction="20000"/>
          </a:bodyPr>
          <a:lstStyle/>
          <a:p>
            <a:pPr marL="0" indent="0" algn="just">
              <a:buNone/>
            </a:pPr>
            <a:r>
              <a:rPr lang="en-IN" sz="2600" b="1" dirty="0">
                <a:latin typeface="Times New Roman" panose="02020603050405020304" pitchFamily="18" charset="0"/>
                <a:cs typeface="Times New Roman" panose="02020603050405020304" pitchFamily="18" charset="0"/>
              </a:rPr>
              <a:t>Advantages:</a:t>
            </a:r>
            <a:endParaRPr lang="en-IN" sz="2600" b="1" dirty="0">
              <a:latin typeface="Times New Roman" panose="02020603050405020304" pitchFamily="18" charset="0"/>
              <a:cs typeface="Times New Roman" panose="02020603050405020304" pitchFamily="18" charset="0"/>
            </a:endParaRPr>
          </a:p>
          <a:p>
            <a:pPr algn="just"/>
            <a:r>
              <a:rPr lang="en-IN" sz="2600" dirty="0">
                <a:latin typeface="Times New Roman" panose="02020603050405020304" pitchFamily="18" charset="0"/>
                <a:cs typeface="Times New Roman" panose="02020603050405020304" pitchFamily="18" charset="0"/>
              </a:rPr>
              <a:t>People get more personalised suggestions for developing healthy lifestyle habits for controlling weight and management of obesity (blog.gov.uk, 2024).</a:t>
            </a:r>
            <a:endParaRPr lang="en-IN" sz="2600" dirty="0">
              <a:latin typeface="Times New Roman" panose="02020603050405020304" pitchFamily="18" charset="0"/>
              <a:cs typeface="Times New Roman" panose="02020603050405020304" pitchFamily="18" charset="0"/>
            </a:endParaRPr>
          </a:p>
          <a:p>
            <a:pPr algn="just"/>
            <a:r>
              <a:rPr lang="en-IN" sz="2600" dirty="0">
                <a:latin typeface="Times New Roman" panose="02020603050405020304" pitchFamily="18" charset="0"/>
                <a:cs typeface="Times New Roman" panose="02020603050405020304" pitchFamily="18" charset="0"/>
              </a:rPr>
              <a:t>Existing public health Wales campaign are also working collaboratively with the One You initiative.</a:t>
            </a:r>
            <a:endParaRPr lang="en-IN" sz="2600" dirty="0">
              <a:latin typeface="Times New Roman" panose="02020603050405020304" pitchFamily="18" charset="0"/>
              <a:cs typeface="Times New Roman" panose="02020603050405020304" pitchFamily="18" charset="0"/>
            </a:endParaRPr>
          </a:p>
          <a:p>
            <a:pPr algn="just"/>
            <a:r>
              <a:rPr lang="en-IN" sz="2600" dirty="0">
                <a:latin typeface="Times New Roman" panose="02020603050405020304" pitchFamily="18" charset="0"/>
                <a:cs typeface="Times New Roman" panose="02020603050405020304" pitchFamily="18" charset="0"/>
              </a:rPr>
              <a:t>Various events and workshops are arranged by tis campaign such as smoke-free clinics or healthy cooking workshop.</a:t>
            </a:r>
            <a:endParaRPr lang="en-IN" sz="2600" dirty="0">
              <a:latin typeface="Times New Roman" panose="02020603050405020304" pitchFamily="18" charset="0"/>
              <a:cs typeface="Times New Roman" panose="02020603050405020304" pitchFamily="18" charset="0"/>
            </a:endParaRPr>
          </a:p>
          <a:p>
            <a:pPr marL="0" indent="0" algn="just">
              <a:buNone/>
            </a:pPr>
            <a:r>
              <a:rPr lang="en-IN" sz="2600" b="1" dirty="0">
                <a:latin typeface="Times New Roman" panose="02020603050405020304" pitchFamily="18" charset="0"/>
                <a:cs typeface="Times New Roman" panose="02020603050405020304" pitchFamily="18" charset="0"/>
              </a:rPr>
              <a:t>Limitation</a:t>
            </a:r>
            <a:r>
              <a:rPr lang="en-IN" sz="2600" dirty="0">
                <a:latin typeface="Times New Roman" panose="02020603050405020304" pitchFamily="18" charset="0"/>
                <a:cs typeface="Times New Roman" panose="02020603050405020304" pitchFamily="18" charset="0"/>
              </a:rPr>
              <a:t>:</a:t>
            </a:r>
            <a:endParaRPr lang="en-IN" sz="2600" dirty="0">
              <a:latin typeface="Times New Roman" panose="02020603050405020304" pitchFamily="18" charset="0"/>
              <a:cs typeface="Times New Roman" panose="02020603050405020304" pitchFamily="18" charset="0"/>
            </a:endParaRPr>
          </a:p>
          <a:p>
            <a:pPr algn="just"/>
            <a:r>
              <a:rPr lang="en-IN" sz="2600" dirty="0">
                <a:latin typeface="Times New Roman" panose="02020603050405020304" pitchFamily="18" charset="0"/>
                <a:cs typeface="Times New Roman" panose="02020603050405020304" pitchFamily="18" charset="0"/>
              </a:rPr>
              <a:t>This campaign has not addressed some socioeconomic factors affecting the obesity and health in area of Wales.</a:t>
            </a:r>
            <a:endParaRPr lang="en-IN" sz="2600" dirty="0">
              <a:latin typeface="Times New Roman" panose="02020603050405020304" pitchFamily="18" charset="0"/>
              <a:cs typeface="Times New Roman" panose="02020603050405020304" pitchFamily="18" charset="0"/>
            </a:endParaRPr>
          </a:p>
          <a:p>
            <a:pPr algn="just"/>
            <a:r>
              <a:rPr lang="en-IN" sz="2600" dirty="0">
                <a:latin typeface="Times New Roman" panose="02020603050405020304" pitchFamily="18" charset="0"/>
                <a:cs typeface="Times New Roman" panose="02020603050405020304" pitchFamily="18" charset="0"/>
              </a:rPr>
              <a:t>For all communities in Wales resource and support from One You campaign is not equally accessible (blog.gov.uk, 2024).</a:t>
            </a:r>
            <a:endParaRPr lang="en-IN" sz="2600" dirty="0">
              <a:latin typeface="Times New Roman" panose="02020603050405020304" pitchFamily="18" charset="0"/>
              <a:cs typeface="Times New Roman" panose="02020603050405020304" pitchFamily="18" charset="0"/>
            </a:endParaRPr>
          </a:p>
          <a:p>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4.	MEND Programme</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712948"/>
            <a:ext cx="7349027" cy="4969206"/>
          </a:xfrm>
        </p:spPr>
        <p:txBody>
          <a:bodyPr>
            <a:normAutofit/>
          </a:bodyPr>
          <a:lstStyle/>
          <a:p>
            <a:pPr algn="just"/>
            <a:r>
              <a:rPr lang="en-IN" sz="2200" dirty="0">
                <a:latin typeface="Times New Roman" panose="02020603050405020304" pitchFamily="18" charset="0"/>
                <a:cs typeface="Times New Roman" panose="02020603050405020304" pitchFamily="18" charset="0"/>
              </a:rPr>
              <a:t>The MEND stands for Mind, Exercise, Nutrition, and Do it.</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is the community-based intervention for helping the families who have overweight and obese members or children under age group of 7-13 having obesity (snapedtoolkit.org, 2022).</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This programme is held twice weekly in community settings such as schools or leisure centres.</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It provides sessions that covers nutrition basics, plan of healthy meal, guidelines for physical activity, guiding on techniques to identify behaviour contributing to weight issues, and encouraging families to make positive changes together (snapedtoolkit.org, 2022).</a:t>
            </a:r>
            <a:endParaRPr lang="en-IN" sz="2200" dirty="0">
              <a:latin typeface="Times New Roman" panose="02020603050405020304" pitchFamily="18" charset="0"/>
              <a:cs typeface="Times New Roman" panose="02020603050405020304" pitchFamily="18" charset="0"/>
            </a:endParaRPr>
          </a:p>
          <a:p>
            <a:pPr algn="just"/>
            <a:endParaRPr lang="en-IN"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1"/>
          <a:stretch>
            <a:fillRect/>
          </a:stretch>
        </p:blipFill>
        <p:spPr>
          <a:xfrm>
            <a:off x="8297753" y="1853248"/>
            <a:ext cx="3506161" cy="297588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MEND Programme</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1853248"/>
            <a:ext cx="11147304" cy="4195481"/>
          </a:xfrm>
        </p:spPr>
        <p:txBody>
          <a:bodyPr>
            <a:normAutofit/>
          </a:bodyPr>
          <a:lstStyle/>
          <a:p>
            <a:pPr marL="0" indent="0" algn="just">
              <a:buNone/>
            </a:pPr>
            <a:r>
              <a:rPr lang="en-IN" sz="2200" dirty="0">
                <a:latin typeface="Times New Roman" panose="02020603050405020304" pitchFamily="18" charset="0"/>
                <a:cs typeface="Times New Roman" panose="02020603050405020304" pitchFamily="18" charset="0"/>
              </a:rPr>
              <a:t>Advantages: </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Have positive impact on BMI reduction and dietary habits.</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This program is cost-effective as compared to traditional weight management plans.</a:t>
            </a:r>
            <a:endParaRPr lang="en-IN" sz="2200" dirty="0">
              <a:latin typeface="Times New Roman" panose="02020603050405020304" pitchFamily="18" charset="0"/>
              <a:cs typeface="Times New Roman" panose="02020603050405020304" pitchFamily="18" charset="0"/>
            </a:endParaRPr>
          </a:p>
          <a:p>
            <a:pPr marL="0" indent="0" algn="just">
              <a:buNone/>
            </a:pPr>
            <a:r>
              <a:rPr lang="en-IN" sz="2200" dirty="0">
                <a:latin typeface="Times New Roman" panose="02020603050405020304" pitchFamily="18" charset="0"/>
                <a:cs typeface="Times New Roman" panose="02020603050405020304" pitchFamily="18" charset="0"/>
              </a:rPr>
              <a:t>Limitations:</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To achieve long-term sustainable behaviour changes continuous engagement and support is required.</a:t>
            </a:r>
            <a:endParaRPr lang="en-IN" sz="2200" dirty="0">
              <a:latin typeface="Times New Roman" panose="02020603050405020304" pitchFamily="18" charset="0"/>
              <a:cs typeface="Times New Roman" panose="02020603050405020304" pitchFamily="18" charset="0"/>
            </a:endParaRPr>
          </a:p>
          <a:p>
            <a:pPr algn="just"/>
            <a:r>
              <a:rPr lang="en-IN" sz="2200" dirty="0">
                <a:latin typeface="Times New Roman" panose="02020603050405020304" pitchFamily="18" charset="0"/>
                <a:cs typeface="Times New Roman" panose="02020603050405020304" pitchFamily="18" charset="0"/>
              </a:rPr>
              <a:t>Implementing the MEND campaign in children is quite difficult as compare to adults.</a:t>
            </a:r>
            <a:endParaRPr lang="en-IN" sz="2200" dirty="0">
              <a:latin typeface="Times New Roman" panose="02020603050405020304" pitchFamily="18" charset="0"/>
              <a:cs typeface="Times New Roman" panose="02020603050405020304" pitchFamily="18" charset="0"/>
            </a:endParaRPr>
          </a:p>
          <a:p>
            <a:pPr algn="just"/>
            <a:endParaRPr lang="en-IN"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Conclusion</a:t>
            </a:r>
            <a:r>
              <a:rPr lang="en-IN" dirty="0"/>
              <a:t> </a:t>
            </a:r>
            <a:endParaRPr lang="en-IN" dirty="0"/>
          </a:p>
        </p:txBody>
      </p:sp>
      <p:sp>
        <p:nvSpPr>
          <p:cNvPr id="3" name="Content Placeholder 2"/>
          <p:cNvSpPr>
            <a:spLocks noGrp="1"/>
          </p:cNvSpPr>
          <p:nvPr>
            <p:ph idx="1"/>
          </p:nvPr>
        </p:nvSpPr>
        <p:spPr>
          <a:xfrm>
            <a:off x="646111" y="1666057"/>
            <a:ext cx="8946541" cy="4195481"/>
          </a:xfrm>
        </p:spPr>
        <p:txBody>
          <a:bodyPr>
            <a:normAutofit/>
          </a:bodyPr>
          <a:lstStyle/>
          <a:p>
            <a:pPr algn="just"/>
            <a:r>
              <a:rPr lang="en-IN" sz="2200" dirty="0">
                <a:latin typeface="Times New Roman" panose="02020603050405020304" pitchFamily="18" charset="0"/>
                <a:cs typeface="Times New Roman" panose="02020603050405020304" pitchFamily="18" charset="0"/>
              </a:rPr>
              <a:t>According to the current data Wales has highest rate of obesity in UK. There are many factors affecting this issue and making it serious which includes deprivation, unhealthy eating habits, unhealthy lifestyle, lack of nutritional food, and high unemployment rate. There are many health initiatives taken by UK government bodies which are beneficial for people in weight management but according to the data the campaigns require adequate resources and funding for better outcomes.</a:t>
            </a:r>
            <a:endParaRPr lang="en-IN"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55000" lnSpcReduction="20000"/>
          </a:bodyPr>
          <a:lstStyle/>
          <a:p>
            <a:pPr algn="just"/>
            <a:r>
              <a:rPr lang="en-IN" dirty="0">
                <a:latin typeface="Times New Roman" panose="02020603050405020304" pitchFamily="18" charset="0"/>
                <a:cs typeface="Times New Roman" panose="02020603050405020304" pitchFamily="18" charset="0"/>
              </a:rPr>
              <a:t>111.wales.nhs.uk, (2022). Obesity [Online] Available at:  https://111.wales.nhs.uk/encyclopaedia/o/article/obesity/#:~:text=In%20Wales%3A,old)%20are%20living%20with%20obesity. [Accessed on 19 February 2024].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aso.org.uk, (2022). Healthy Weight Healthy Wales – Revised Delivery Plan [Online] Available at:  https://aso.org.uk/news/healthy-weight-healthy-wales-revised-delivery-plan [Accessed on 19 February 2024].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blog.gov.uk, (2024). One You: A step towards better health and more sustainable services [Online] Available at:  https://ukhsa.blog.gov.uk/2016/03/07/one-you-a-step-towards-better-health-and-more-sustainable-services/ [Accessed on 19 February 2024].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dera.ioe.ac.uk, (2021). Obesity Statistics [Online] Available at:  https://dera.ioe.ac.uk/id/eprint/37120/1/SN03336.pdf [Accessed on 19 February 2024].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everychildwales.co.uk, (2024). 10 STEPS TO A HEALTHY WEIGHT [Online] Available at:  https://everychildwales.co.uk/parents/ [Accessed on 19 February 2024].</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gov.wales</a:t>
            </a:r>
            <a:r>
              <a:rPr lang="en-IN" dirty="0">
                <a:latin typeface="Times New Roman" panose="02020603050405020304" pitchFamily="18" charset="0"/>
                <a:cs typeface="Times New Roman" panose="02020603050405020304" pitchFamily="18" charset="0"/>
              </a:rPr>
              <a:t>, (2021). All Wales Weight Management Pathway 2021 (Adults): Core Components [Online] Available at:  https://www.gov.wales/sites/default/files/publications/2021-06/all-wales-weight-management-pathway-2021.pdf [Accessed on 19 February 2024].</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gov.wales</a:t>
            </a:r>
            <a:r>
              <a:rPr lang="en-IN" dirty="0">
                <a:latin typeface="Times New Roman" panose="02020603050405020304" pitchFamily="18" charset="0"/>
                <a:cs typeface="Times New Roman" panose="02020603050405020304" pitchFamily="18" charset="0"/>
              </a:rPr>
              <a:t>, (2022). Healthy Weight: Healthy Wales obesity strategy [Online] Available at:  https://www.gov.wales/healthy-weight-healthy-wales-obesity-strategy [Accessed on 19 February 2024].</a:t>
            </a:r>
            <a:endParaRPr lang="en-IN" dirty="0">
              <a:latin typeface="Times New Roman" panose="02020603050405020304" pitchFamily="18" charset="0"/>
              <a:cs typeface="Times New Roman" panose="02020603050405020304" pitchFamily="18" charset="0"/>
            </a:endParaRPr>
          </a:p>
          <a:p>
            <a:pPr algn="just"/>
            <a:r>
              <a:rPr lang="en-IN" dirty="0" err="1">
                <a:latin typeface="Times New Roman" panose="02020603050405020304" pitchFamily="18" charset="0"/>
                <a:cs typeface="Times New Roman" panose="02020603050405020304" pitchFamily="18" charset="0"/>
              </a:rPr>
              <a:t>phw.nhs.wales</a:t>
            </a:r>
            <a:r>
              <a:rPr lang="en-IN" dirty="0">
                <a:latin typeface="Times New Roman" panose="02020603050405020304" pitchFamily="18" charset="0"/>
                <a:cs typeface="Times New Roman" panose="02020603050405020304" pitchFamily="18" charset="0"/>
              </a:rPr>
              <a:t>, (2023). Overweight and Obesity [Online] Available at:  https://phw.nhs.wales/topics/overweight-and-obesity/#why [Accessed on 19 February 2024].</a:t>
            </a:r>
            <a:endParaRPr lang="en-IN" dirty="0">
              <a:latin typeface="Times New Roman" panose="02020603050405020304" pitchFamily="18" charset="0"/>
              <a:cs typeface="Times New Roman" panose="02020603050405020304" pitchFamily="18" charset="0"/>
            </a:endParaRPr>
          </a:p>
          <a:p>
            <a:pPr algn="just"/>
            <a:r>
              <a:rPr lang="en-IN" dirty="0">
                <a:latin typeface="Times New Roman" panose="02020603050405020304" pitchFamily="18" charset="0"/>
                <a:cs typeface="Times New Roman" panose="02020603050405020304" pitchFamily="18" charset="0"/>
              </a:rPr>
              <a:t>snapedtoolkit.org, (2022). Mind, Exercise, Nutrition…Do It! (MEND) [Online] Available at:  https://snapedtoolkit.org/interventions/programs/mind-exercise-nutritiondo-it-mend-2/ [Accessed on 19 February 2024].</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9272</Words>
  <Application>WPS Presentation</Application>
  <PresentationFormat>Ecran lat</PresentationFormat>
  <Paragraphs>124</Paragraphs>
  <Slides>15</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15</vt:i4>
      </vt:variant>
    </vt:vector>
  </HeadingPairs>
  <TitlesOfParts>
    <vt:vector size="26" baseType="lpstr">
      <vt:lpstr>Arial</vt:lpstr>
      <vt:lpstr>SimSun</vt:lpstr>
      <vt:lpstr>Wingdings</vt:lpstr>
      <vt:lpstr>Wingdings 3</vt:lpstr>
      <vt:lpstr>Arial</vt:lpstr>
      <vt:lpstr>Times New Roman</vt:lpstr>
      <vt:lpstr>Microsoft YaHei</vt:lpstr>
      <vt:lpstr>Arial Unicode MS</vt:lpstr>
      <vt:lpstr>Century Gothic</vt:lpstr>
      <vt:lpstr>Calibri</vt:lpstr>
      <vt:lpstr>Ion</vt:lpstr>
      <vt:lpstr>Health and well-being initiatives in Wales  Student Name: Cristiana Roman ID: (1920096)</vt:lpstr>
      <vt:lpstr>Introduction</vt:lpstr>
      <vt:lpstr>Prevalence of obesity in Wales and UK </vt:lpstr>
      <vt:lpstr>Why it is an issue  </vt:lpstr>
      <vt:lpstr>Initiative for health and wellbeing </vt:lpstr>
      <vt:lpstr>1.	Every child Wales programme</vt:lpstr>
      <vt:lpstr>1.	Every child Wales programme </vt:lpstr>
      <vt:lpstr>2.	Health Weight: Healthy Wales</vt:lpstr>
      <vt:lpstr>2.	Health Weight: Healthy Wales</vt:lpstr>
      <vt:lpstr>3.	One You Campaign</vt:lpstr>
      <vt:lpstr>3.	One You Campaign</vt:lpstr>
      <vt:lpstr>4.	MEND Programme</vt:lpstr>
      <vt:lpstr>MEND Programme</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well-being initiatives in Wales </dc:title>
  <dc:creator/>
  <cp:lastModifiedBy>Ionut</cp:lastModifiedBy>
  <cp:revision>3</cp:revision>
  <dcterms:created xsi:type="dcterms:W3CDTF">2024-03-01T12:52:00Z</dcterms:created>
  <dcterms:modified xsi:type="dcterms:W3CDTF">2024-03-01T12:59:57Z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F0EA81691A16413492DD1CFA803982EB_13</vt:lpwstr>
  </property>
  <property fmtid="{D5CDD505-2E9C-101B-9397-08002B2CF9AE}" pid="3" name="KSOProductBuildVer">
    <vt:lpwstr>2057-12.2.0.13489</vt:lpwstr>
  </property>
</Properties>
</file>