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1" r:id="rId1"/>
  </p:sldMasterIdLst>
  <p:notesMasterIdLst>
    <p:notesMasterId r:id="rId15"/>
  </p:notesMasterIdLst>
  <p:sldIdLst>
    <p:sldId id="464" r:id="rId2"/>
    <p:sldId id="456" r:id="rId3"/>
    <p:sldId id="459" r:id="rId4"/>
    <p:sldId id="458" r:id="rId5"/>
    <p:sldId id="277" r:id="rId6"/>
    <p:sldId id="370" r:id="rId7"/>
    <p:sldId id="460" r:id="rId8"/>
    <p:sldId id="461" r:id="rId9"/>
    <p:sldId id="453" r:id="rId10"/>
    <p:sldId id="369" r:id="rId11"/>
    <p:sldId id="325" r:id="rId12"/>
    <p:sldId id="462" r:id="rId13"/>
    <p:sldId id="466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E73A7D-E2EF-46F4-AB23-18F4F591ED80}" v="13" dt="2022-07-06T14:00:26.8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1620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inkler" userId="bcebf29c-73c2-433d-80d2-6bad896374bf" providerId="ADAL" clId="{70E73A7D-E2EF-46F4-AB23-18F4F591ED80}"/>
    <pc:docChg chg="addSld delSld modSld sldOrd">
      <pc:chgData name="Paul Tinkler" userId="bcebf29c-73c2-433d-80d2-6bad896374bf" providerId="ADAL" clId="{70E73A7D-E2EF-46F4-AB23-18F4F591ED80}" dt="2022-07-06T14:06:06.993" v="33" actId="47"/>
      <pc:docMkLst>
        <pc:docMk/>
      </pc:docMkLst>
      <pc:sldChg chg="del">
        <pc:chgData name="Paul Tinkler" userId="bcebf29c-73c2-433d-80d2-6bad896374bf" providerId="ADAL" clId="{70E73A7D-E2EF-46F4-AB23-18F4F591ED80}" dt="2022-07-06T13:57:36.556" v="3" actId="47"/>
        <pc:sldMkLst>
          <pc:docMk/>
          <pc:sldMk cId="3264833850" sldId="256"/>
        </pc:sldMkLst>
      </pc:sldChg>
      <pc:sldChg chg="del">
        <pc:chgData name="Paul Tinkler" userId="bcebf29c-73c2-433d-80d2-6bad896374bf" providerId="ADAL" clId="{70E73A7D-E2EF-46F4-AB23-18F4F591ED80}" dt="2022-07-06T10:13:54.571" v="0" actId="47"/>
        <pc:sldMkLst>
          <pc:docMk/>
          <pc:sldMk cId="0" sldId="264"/>
        </pc:sldMkLst>
      </pc:sldChg>
      <pc:sldChg chg="add ord">
        <pc:chgData name="Paul Tinkler" userId="bcebf29c-73c2-433d-80d2-6bad896374bf" providerId="ADAL" clId="{70E73A7D-E2EF-46F4-AB23-18F4F591ED80}" dt="2022-07-06T14:03:15.159" v="32"/>
        <pc:sldMkLst>
          <pc:docMk/>
          <pc:sldMk cId="0" sldId="277"/>
        </pc:sldMkLst>
      </pc:sldChg>
      <pc:sldChg chg="add">
        <pc:chgData name="Paul Tinkler" userId="bcebf29c-73c2-433d-80d2-6bad896374bf" providerId="ADAL" clId="{70E73A7D-E2EF-46F4-AB23-18F4F591ED80}" dt="2022-07-06T14:00:07.260" v="28"/>
        <pc:sldMkLst>
          <pc:docMk/>
          <pc:sldMk cId="0" sldId="325"/>
        </pc:sldMkLst>
      </pc:sldChg>
      <pc:sldChg chg="del">
        <pc:chgData name="Paul Tinkler" userId="bcebf29c-73c2-433d-80d2-6bad896374bf" providerId="ADAL" clId="{70E73A7D-E2EF-46F4-AB23-18F4F591ED80}" dt="2022-07-06T13:57:38.219" v="7" actId="47"/>
        <pc:sldMkLst>
          <pc:docMk/>
          <pc:sldMk cId="0" sldId="351"/>
        </pc:sldMkLst>
      </pc:sldChg>
      <pc:sldChg chg="del">
        <pc:chgData name="Paul Tinkler" userId="bcebf29c-73c2-433d-80d2-6bad896374bf" providerId="ADAL" clId="{70E73A7D-E2EF-46F4-AB23-18F4F591ED80}" dt="2022-07-06T13:57:36.942" v="4" actId="47"/>
        <pc:sldMkLst>
          <pc:docMk/>
          <pc:sldMk cId="0" sldId="362"/>
        </pc:sldMkLst>
      </pc:sldChg>
      <pc:sldChg chg="add">
        <pc:chgData name="Paul Tinkler" userId="bcebf29c-73c2-433d-80d2-6bad896374bf" providerId="ADAL" clId="{70E73A7D-E2EF-46F4-AB23-18F4F591ED80}" dt="2022-07-06T13:59:55.674" v="27"/>
        <pc:sldMkLst>
          <pc:docMk/>
          <pc:sldMk cId="0" sldId="369"/>
        </pc:sldMkLst>
      </pc:sldChg>
      <pc:sldChg chg="add">
        <pc:chgData name="Paul Tinkler" userId="bcebf29c-73c2-433d-80d2-6bad896374bf" providerId="ADAL" clId="{70E73A7D-E2EF-46F4-AB23-18F4F591ED80}" dt="2022-07-06T13:58:31.354" v="17"/>
        <pc:sldMkLst>
          <pc:docMk/>
          <pc:sldMk cId="0" sldId="370"/>
        </pc:sldMkLst>
      </pc:sldChg>
      <pc:sldChg chg="del">
        <pc:chgData name="Paul Tinkler" userId="bcebf29c-73c2-433d-80d2-6bad896374bf" providerId="ADAL" clId="{70E73A7D-E2EF-46F4-AB23-18F4F591ED80}" dt="2022-07-06T13:57:36.219" v="2" actId="47"/>
        <pc:sldMkLst>
          <pc:docMk/>
          <pc:sldMk cId="3254800580" sldId="378"/>
        </pc:sldMkLst>
      </pc:sldChg>
      <pc:sldChg chg="del">
        <pc:chgData name="Paul Tinkler" userId="bcebf29c-73c2-433d-80d2-6bad896374bf" providerId="ADAL" clId="{70E73A7D-E2EF-46F4-AB23-18F4F591ED80}" dt="2022-07-06T13:57:41.681" v="12" actId="47"/>
        <pc:sldMkLst>
          <pc:docMk/>
          <pc:sldMk cId="3643099484" sldId="379"/>
        </pc:sldMkLst>
      </pc:sldChg>
      <pc:sldChg chg="del">
        <pc:chgData name="Paul Tinkler" userId="bcebf29c-73c2-433d-80d2-6bad896374bf" providerId="ADAL" clId="{70E73A7D-E2EF-46F4-AB23-18F4F591ED80}" dt="2022-07-06T13:57:37.386" v="5" actId="47"/>
        <pc:sldMkLst>
          <pc:docMk/>
          <pc:sldMk cId="3212947102" sldId="448"/>
        </pc:sldMkLst>
      </pc:sldChg>
      <pc:sldChg chg="del">
        <pc:chgData name="Paul Tinkler" userId="bcebf29c-73c2-433d-80d2-6bad896374bf" providerId="ADAL" clId="{70E73A7D-E2EF-46F4-AB23-18F4F591ED80}" dt="2022-07-06T13:57:37.803" v="6" actId="47"/>
        <pc:sldMkLst>
          <pc:docMk/>
          <pc:sldMk cId="1033463753" sldId="450"/>
        </pc:sldMkLst>
      </pc:sldChg>
      <pc:sldChg chg="del">
        <pc:chgData name="Paul Tinkler" userId="bcebf29c-73c2-433d-80d2-6bad896374bf" providerId="ADAL" clId="{70E73A7D-E2EF-46F4-AB23-18F4F591ED80}" dt="2022-07-06T13:57:39.088" v="9" actId="47"/>
        <pc:sldMkLst>
          <pc:docMk/>
          <pc:sldMk cId="660529749" sldId="451"/>
        </pc:sldMkLst>
      </pc:sldChg>
      <pc:sldChg chg="del">
        <pc:chgData name="Paul Tinkler" userId="bcebf29c-73c2-433d-80d2-6bad896374bf" providerId="ADAL" clId="{70E73A7D-E2EF-46F4-AB23-18F4F591ED80}" dt="2022-07-06T13:57:39.435" v="10" actId="47"/>
        <pc:sldMkLst>
          <pc:docMk/>
          <pc:sldMk cId="689046521" sldId="452"/>
        </pc:sldMkLst>
      </pc:sldChg>
      <pc:sldChg chg="add ord">
        <pc:chgData name="Paul Tinkler" userId="bcebf29c-73c2-433d-80d2-6bad896374bf" providerId="ADAL" clId="{70E73A7D-E2EF-46F4-AB23-18F4F591ED80}" dt="2022-07-06T13:59:38.598" v="25"/>
        <pc:sldMkLst>
          <pc:docMk/>
          <pc:sldMk cId="3191329189" sldId="453"/>
        </pc:sldMkLst>
      </pc:sldChg>
      <pc:sldChg chg="del">
        <pc:chgData name="Paul Tinkler" userId="bcebf29c-73c2-433d-80d2-6bad896374bf" providerId="ADAL" clId="{70E73A7D-E2EF-46F4-AB23-18F4F591ED80}" dt="2022-07-06T13:57:38.669" v="8" actId="47"/>
        <pc:sldMkLst>
          <pc:docMk/>
          <pc:sldMk cId="1190557392" sldId="454"/>
        </pc:sldMkLst>
      </pc:sldChg>
      <pc:sldChg chg="del">
        <pc:chgData name="Paul Tinkler" userId="bcebf29c-73c2-433d-80d2-6bad896374bf" providerId="ADAL" clId="{70E73A7D-E2EF-46F4-AB23-18F4F591ED80}" dt="2022-07-06T10:13:55.905" v="1" actId="47"/>
        <pc:sldMkLst>
          <pc:docMk/>
          <pc:sldMk cId="2066543662" sldId="455"/>
        </pc:sldMkLst>
      </pc:sldChg>
      <pc:sldChg chg="add">
        <pc:chgData name="Paul Tinkler" userId="bcebf29c-73c2-433d-80d2-6bad896374bf" providerId="ADAL" clId="{70E73A7D-E2EF-46F4-AB23-18F4F591ED80}" dt="2022-07-06T13:58:03.976" v="14"/>
        <pc:sldMkLst>
          <pc:docMk/>
          <pc:sldMk cId="4044585333" sldId="456"/>
        </pc:sldMkLst>
      </pc:sldChg>
      <pc:sldChg chg="add">
        <pc:chgData name="Paul Tinkler" userId="bcebf29c-73c2-433d-80d2-6bad896374bf" providerId="ADAL" clId="{70E73A7D-E2EF-46F4-AB23-18F4F591ED80}" dt="2022-07-06T13:58:22.181" v="16"/>
        <pc:sldMkLst>
          <pc:docMk/>
          <pc:sldMk cId="936787705" sldId="458"/>
        </pc:sldMkLst>
      </pc:sldChg>
      <pc:sldChg chg="add">
        <pc:chgData name="Paul Tinkler" userId="bcebf29c-73c2-433d-80d2-6bad896374bf" providerId="ADAL" clId="{70E73A7D-E2EF-46F4-AB23-18F4F591ED80}" dt="2022-07-06T13:58:16.822" v="15"/>
        <pc:sldMkLst>
          <pc:docMk/>
          <pc:sldMk cId="0" sldId="459"/>
        </pc:sldMkLst>
      </pc:sldChg>
      <pc:sldChg chg="add ord">
        <pc:chgData name="Paul Tinkler" userId="bcebf29c-73c2-433d-80d2-6bad896374bf" providerId="ADAL" clId="{70E73A7D-E2EF-46F4-AB23-18F4F591ED80}" dt="2022-07-06T13:59:02.843" v="21"/>
        <pc:sldMkLst>
          <pc:docMk/>
          <pc:sldMk cId="527395198" sldId="460"/>
        </pc:sldMkLst>
      </pc:sldChg>
      <pc:sldChg chg="add">
        <pc:chgData name="Paul Tinkler" userId="bcebf29c-73c2-433d-80d2-6bad896374bf" providerId="ADAL" clId="{70E73A7D-E2EF-46F4-AB23-18F4F591ED80}" dt="2022-07-06T13:59:10.117" v="22"/>
        <pc:sldMkLst>
          <pc:docMk/>
          <pc:sldMk cId="3338718675" sldId="461"/>
        </pc:sldMkLst>
      </pc:sldChg>
      <pc:sldChg chg="add">
        <pc:chgData name="Paul Tinkler" userId="bcebf29c-73c2-433d-80d2-6bad896374bf" providerId="ADAL" clId="{70E73A7D-E2EF-46F4-AB23-18F4F591ED80}" dt="2022-07-06T14:00:20.417" v="29"/>
        <pc:sldMkLst>
          <pc:docMk/>
          <pc:sldMk cId="2550092358" sldId="462"/>
        </pc:sldMkLst>
      </pc:sldChg>
      <pc:sldChg chg="add">
        <pc:chgData name="Paul Tinkler" userId="bcebf29c-73c2-433d-80d2-6bad896374bf" providerId="ADAL" clId="{70E73A7D-E2EF-46F4-AB23-18F4F591ED80}" dt="2022-07-06T13:57:57.820" v="13"/>
        <pc:sldMkLst>
          <pc:docMk/>
          <pc:sldMk cId="1505220242" sldId="464"/>
        </pc:sldMkLst>
      </pc:sldChg>
      <pc:sldChg chg="new del">
        <pc:chgData name="Paul Tinkler" userId="bcebf29c-73c2-433d-80d2-6bad896374bf" providerId="ADAL" clId="{70E73A7D-E2EF-46F4-AB23-18F4F591ED80}" dt="2022-07-06T14:06:06.993" v="33" actId="47"/>
        <pc:sldMkLst>
          <pc:docMk/>
          <pc:sldMk cId="3281702366" sldId="465"/>
        </pc:sldMkLst>
      </pc:sldChg>
      <pc:sldChg chg="del">
        <pc:chgData name="Paul Tinkler" userId="bcebf29c-73c2-433d-80d2-6bad896374bf" providerId="ADAL" clId="{70E73A7D-E2EF-46F4-AB23-18F4F591ED80}" dt="2022-07-06T13:57:39.996" v="11" actId="47"/>
        <pc:sldMkLst>
          <pc:docMk/>
          <pc:sldMk cId="2451813399" sldId="466"/>
        </pc:sldMkLst>
      </pc:sldChg>
      <pc:sldChg chg="add">
        <pc:chgData name="Paul Tinkler" userId="bcebf29c-73c2-433d-80d2-6bad896374bf" providerId="ADAL" clId="{70E73A7D-E2EF-46F4-AB23-18F4F591ED80}" dt="2022-07-06T14:00:26.818" v="30"/>
        <pc:sldMkLst>
          <pc:docMk/>
          <pc:sldMk cId="3515043147" sldId="46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8D1CB8-3D6E-40AE-A7E8-4CF4A76342B5}" type="datetimeFigureOut">
              <a:rPr lang="en-GB" smtClean="0"/>
              <a:t>06/07/2022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F28BDE-2AC0-470B-BB74-AA5AB09CB6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074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45207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key thing to stress here is that change is a constant in our business lives – make links back to the Creativity and Innovation module.  Any small improvement is a change.  Any large innovation is a change.  Being promoted is a change.  Moving office is a change.  Rearranging the layout is a change.  Software updates are a change.  A takeover or merger is a change.  And so on!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99427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17078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Typical external, or </a:t>
            </a:r>
            <a:r>
              <a:rPr lang="en-GB" b="1" i="1" dirty="0"/>
              <a:t>PESTLE</a:t>
            </a:r>
            <a:r>
              <a:rPr lang="en-GB" dirty="0"/>
              <a:t> factors:</a:t>
            </a:r>
          </a:p>
          <a:p>
            <a:endParaRPr lang="en-GB" dirty="0"/>
          </a:p>
          <a:p>
            <a:r>
              <a:rPr lang="en-GB" b="1" dirty="0"/>
              <a:t>P</a:t>
            </a:r>
            <a:r>
              <a:rPr lang="en-GB" dirty="0"/>
              <a:t>olitical factors, such as governmental policies, political instabilities in markets</a:t>
            </a:r>
          </a:p>
          <a:p>
            <a:r>
              <a:rPr lang="en-GB" b="1" dirty="0"/>
              <a:t>E</a:t>
            </a:r>
            <a:r>
              <a:rPr lang="en-GB" dirty="0"/>
              <a:t>conomic drivers, e.g. taxation, exchange rates and labour market costs</a:t>
            </a:r>
          </a:p>
          <a:p>
            <a:r>
              <a:rPr lang="en-GB" b="1" dirty="0"/>
              <a:t>S</a:t>
            </a:r>
            <a:r>
              <a:rPr lang="en-GB" dirty="0"/>
              <a:t>ocio-cultural elements, such as societal values…or changing values. Expectations and religion</a:t>
            </a:r>
          </a:p>
          <a:p>
            <a:r>
              <a:rPr lang="en-GB" b="1" dirty="0"/>
              <a:t>T</a:t>
            </a:r>
            <a:r>
              <a:rPr lang="en-GB" dirty="0"/>
              <a:t>echnology, e.g. ICT developments, technological innovations, AI</a:t>
            </a:r>
          </a:p>
          <a:p>
            <a:r>
              <a:rPr lang="en-GB" b="1" dirty="0"/>
              <a:t>L</a:t>
            </a:r>
            <a:r>
              <a:rPr lang="en-GB" dirty="0"/>
              <a:t>egal requirements, legislative change and regulatory control systems</a:t>
            </a:r>
          </a:p>
          <a:p>
            <a:r>
              <a:rPr lang="en-GB" b="1" dirty="0"/>
              <a:t>E</a:t>
            </a:r>
            <a:r>
              <a:rPr lang="en-GB" dirty="0"/>
              <a:t>nvironmental factors, e.g. world poverty, pollution and ethical considerations</a:t>
            </a:r>
          </a:p>
          <a:p>
            <a:endParaRPr lang="en-GB" dirty="0"/>
          </a:p>
          <a:p>
            <a:r>
              <a:rPr lang="en-GB" dirty="0"/>
              <a:t>Typical internal drivers for change:</a:t>
            </a:r>
          </a:p>
          <a:p>
            <a:endParaRPr lang="en-GB" dirty="0"/>
          </a:p>
          <a:p>
            <a:r>
              <a:rPr lang="en-GB" b="1" dirty="0"/>
              <a:t>P</a:t>
            </a:r>
            <a:r>
              <a:rPr lang="en-GB" dirty="0"/>
              <a:t>eople, such as modifying attitudes, beliefs, technical skills and behaviours</a:t>
            </a:r>
          </a:p>
          <a:p>
            <a:r>
              <a:rPr lang="en-GB" b="1" dirty="0"/>
              <a:t>A</a:t>
            </a:r>
            <a:r>
              <a:rPr lang="en-GB" dirty="0"/>
              <a:t>dministrative structures, e.g. lines of communication, reporting/reward systems</a:t>
            </a:r>
          </a:p>
          <a:p>
            <a:r>
              <a:rPr lang="en-GB" b="1" dirty="0"/>
              <a:t>C</a:t>
            </a:r>
            <a:r>
              <a:rPr lang="en-GB" dirty="0"/>
              <a:t>ore business, e.g. in the primary product or services provided</a:t>
            </a:r>
          </a:p>
          <a:p>
            <a:r>
              <a:rPr lang="en-GB" b="1" dirty="0"/>
              <a:t>T</a:t>
            </a:r>
            <a:r>
              <a:rPr lang="en-GB" dirty="0"/>
              <a:t>echnology, e.g. minor equipment/software upgrades through to complete redesigns.</a:t>
            </a:r>
          </a:p>
          <a:p>
            <a:endParaRPr lang="en-GB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Source: Dawson, P. &amp; Andriopoulos, C. (2017)  pp. 166-167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43555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Typical internal </a:t>
            </a:r>
            <a:r>
              <a:rPr lang="en-GB" b="1" u="sng" dirty="0"/>
              <a:t>‘S/W’ </a:t>
            </a:r>
            <a:r>
              <a:rPr lang="en-GB" dirty="0"/>
              <a:t>drivers for change include:</a:t>
            </a:r>
          </a:p>
          <a:p>
            <a:endParaRPr lang="en-GB" dirty="0"/>
          </a:p>
          <a:p>
            <a:r>
              <a:rPr lang="en-GB" b="1" dirty="0"/>
              <a:t>P</a:t>
            </a:r>
            <a:r>
              <a:rPr lang="en-GB" dirty="0"/>
              <a:t>eople, such as modifying attitudes, beliefs, technical skills, knowledge, experience and behaviours</a:t>
            </a:r>
          </a:p>
          <a:p>
            <a:r>
              <a:rPr lang="en-GB" b="1" dirty="0"/>
              <a:t>A</a:t>
            </a:r>
            <a:r>
              <a:rPr lang="en-GB" dirty="0"/>
              <a:t>dministrative structures, e.g. lines of communication, reporting/reward systems</a:t>
            </a:r>
          </a:p>
          <a:p>
            <a:r>
              <a:rPr lang="en-GB" b="1" dirty="0"/>
              <a:t>C</a:t>
            </a:r>
            <a:r>
              <a:rPr lang="en-GB" dirty="0"/>
              <a:t>ore business, e.g. in the primary product or services provided – innovative solutions, new product/process development</a:t>
            </a:r>
          </a:p>
          <a:p>
            <a:r>
              <a:rPr lang="en-GB" b="1" dirty="0"/>
              <a:t>T</a:t>
            </a:r>
            <a:r>
              <a:rPr lang="en-GB" dirty="0"/>
              <a:t>echnology, e.g. minor equipment/software upgrades through to complete redesigns.</a:t>
            </a:r>
          </a:p>
          <a:p>
            <a:endParaRPr lang="en-GB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Source: Dawson, P. &amp; Andriopoulos, C. (2017)  pp. 166-167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u="sng" dirty="0"/>
              <a:t>Plus,</a:t>
            </a:r>
            <a:r>
              <a:rPr lang="en-GB" dirty="0"/>
              <a:t> when looking at SWOT, the </a:t>
            </a:r>
            <a:r>
              <a:rPr lang="en-GB" b="1" u="sng" dirty="0"/>
              <a:t>‘O/T’</a:t>
            </a:r>
            <a:r>
              <a:rPr lang="en-GB" dirty="0"/>
              <a:t> elements are outside the organisation, but in close proximity (metaphorically), and can therefore be influenced by your organisation, as well as having an influence upon your organisation.</a:t>
            </a:r>
          </a:p>
          <a:p>
            <a:r>
              <a:rPr lang="en-GB" dirty="0"/>
              <a:t>For example, customers, suppliers, competitors, shareholders and, for instance, local labour markets…from which employees can be recruited.</a:t>
            </a:r>
          </a:p>
          <a:p>
            <a:endParaRPr lang="en-GB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8098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Typical external, or </a:t>
            </a:r>
            <a:r>
              <a:rPr lang="en-GB" b="1" i="1" dirty="0"/>
              <a:t>PESTLE</a:t>
            </a:r>
            <a:r>
              <a:rPr lang="en-GB" dirty="0"/>
              <a:t> factors:</a:t>
            </a:r>
          </a:p>
          <a:p>
            <a:endParaRPr lang="en-GB" dirty="0"/>
          </a:p>
          <a:p>
            <a:r>
              <a:rPr lang="en-GB" b="1" dirty="0"/>
              <a:t>P</a:t>
            </a:r>
            <a:r>
              <a:rPr lang="en-GB" dirty="0"/>
              <a:t>olitical factors, such as governmental policies, political instabilities in markets</a:t>
            </a:r>
          </a:p>
          <a:p>
            <a:r>
              <a:rPr lang="en-GB" b="1" dirty="0"/>
              <a:t>E</a:t>
            </a:r>
            <a:r>
              <a:rPr lang="en-GB" dirty="0"/>
              <a:t>conomic drivers, e.g. taxation, exchange rates and labour market costs</a:t>
            </a:r>
          </a:p>
          <a:p>
            <a:r>
              <a:rPr lang="en-GB" b="1" dirty="0"/>
              <a:t>S</a:t>
            </a:r>
            <a:r>
              <a:rPr lang="en-GB" dirty="0"/>
              <a:t>ocio-cultural elements, such as societal values…or changing values. Expectations and religion</a:t>
            </a:r>
          </a:p>
          <a:p>
            <a:r>
              <a:rPr lang="en-GB" b="1" dirty="0"/>
              <a:t>T</a:t>
            </a:r>
            <a:r>
              <a:rPr lang="en-GB" dirty="0"/>
              <a:t>echnology, e.g. ICT developments, technological innovations, AI</a:t>
            </a:r>
          </a:p>
          <a:p>
            <a:r>
              <a:rPr lang="en-GB" b="1" dirty="0"/>
              <a:t>E</a:t>
            </a:r>
            <a:r>
              <a:rPr lang="en-GB" dirty="0"/>
              <a:t>nvironmental factors, e.g. world poverty, pollution and ethical considerations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L</a:t>
            </a:r>
            <a:r>
              <a:rPr lang="en-GB" dirty="0"/>
              <a:t>egal requirements, legislative change and regulatory control systems</a:t>
            </a:r>
          </a:p>
          <a:p>
            <a:endParaRPr lang="en-GB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Source: Dawson, P. &amp; Andriopoulos, C. (2017)  pp. 166-167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57289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833899A-E675-4FAD-A01C-587B7E4AA7A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EF2CB294-097B-486A-A68F-BBCDA4DC2D6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https://www.youtube.com/watch?v=ADm3Hdhh34I&amp;feature=youtu.be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88383692-01CA-4D98-A632-38805E99F5F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9pPr>
          </a:lstStyle>
          <a:p>
            <a:fld id="{66F1C4F9-39A1-4D6F-BC49-643806AA5985}" type="slidenum">
              <a:rPr lang="en-US" altLang="en-US">
                <a:latin typeface="Calibri" panose="020F0502020204030204" pitchFamily="34" charset="0"/>
              </a:rPr>
              <a:pPr/>
              <a:t>10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implications are that we need to lead and manage the change effectively and efficiently….or we could make the situation.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13381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 Dawson, P &amp; Andriopolous, C. (2017) p.172</a:t>
            </a:r>
          </a:p>
          <a:p>
            <a:endParaRPr lang="en-GB" dirty="0"/>
          </a:p>
          <a:p>
            <a:r>
              <a:rPr lang="en-GB" dirty="0"/>
              <a:t>Think about examples of what could go into each quadrant – facilitate a discussion with the group…use examples from your own work experience to help.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12331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461971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F246F4F-ECAD-4733-B934-E8A43562C56B}" type="datetime1">
              <a:rPr lang="en-GB" smtClean="0"/>
              <a:pPr>
                <a:defRPr/>
              </a:pPr>
              <a:t>05/07/2022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1B27AE-E79F-4E5D-AA37-F7A24ADFFC7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3760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9BCE0FD-C0CC-41C8-8EFA-551EE7B5724A}" type="datetime1">
              <a:rPr lang="en-GB" smtClean="0"/>
              <a:pPr>
                <a:defRPr/>
              </a:pPr>
              <a:t>05/07/2022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4E75A3BD-D416-4EAB-9FE2-837DD2600A0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4988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F2F8064-206A-454D-B210-699341222286}" type="datetime1">
              <a:rPr lang="en-GB" smtClean="0"/>
              <a:pPr>
                <a:defRPr/>
              </a:pPr>
              <a:t>05/07/2022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F515AD3-A22F-4857-82CB-DF69E1C892B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6128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A89CB09-5555-401E-BDE5-53F7958168D3}" type="datetime1">
              <a:rPr lang="en-GB" smtClean="0"/>
              <a:pPr>
                <a:defRPr/>
              </a:pPr>
              <a:t>05/07/2022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CFD545AD-4DAF-44B5-82E5-5B2C6F7177E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75876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A49CC735-9001-41E7-B46E-2C7CB2A3B4AF}" type="datetime1">
              <a:rPr lang="en-GB" smtClean="0"/>
              <a:pPr>
                <a:defRPr/>
              </a:pPr>
              <a:t>05/07/2022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293A3130-2FB6-48BA-8828-C6478C2B17F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29140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455A9561-7629-453E-8252-39BBC2328C2A}" type="datetime1">
              <a:rPr lang="en-GB" smtClean="0"/>
              <a:pPr>
                <a:defRPr/>
              </a:pPr>
              <a:t>05/07/2022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5B9591AE-2ECB-4135-A631-3D9D2E24D50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38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D32E41F7-A0BA-461C-9F41-3803C25F989C}" type="datetime1">
              <a:rPr lang="en-GB" smtClean="0"/>
              <a:pPr>
                <a:defRPr/>
              </a:pPr>
              <a:t>05/07/2022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8209D4-92FE-4E6A-BCC7-1DA2FACAE61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8799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7ACA2CA-4542-4841-9C4E-B83D4459C0CE}" type="datetime1">
              <a:rPr lang="en-GB" smtClean="0"/>
              <a:pPr>
                <a:defRPr/>
              </a:pPr>
              <a:t>05/07/2022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AA6C85C-AFD5-4666-83B2-FD5B5C4A60C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4616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E70BC6D-DDB9-45C4-8752-5B94D8A1E149}" type="datetime1">
              <a:rPr lang="en-GB" smtClean="0"/>
              <a:pPr>
                <a:defRPr/>
              </a:pPr>
              <a:t>05/07/2022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E78A523-C61F-450B-B78B-753BCA5D04F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4739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E9636DB-E5D3-4134-BFB1-0E0608B41622}" type="datetime1">
              <a:rPr lang="en-GB" smtClean="0"/>
              <a:pPr>
                <a:defRPr/>
              </a:pPr>
              <a:t>05/07/2022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EB9F5D91-3709-4545-9ABC-FA66CAFCB256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6616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71524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2" r:id="rId1"/>
    <p:sldLayoutId id="2147483813" r:id="rId2"/>
    <p:sldLayoutId id="2147483814" r:id="rId3"/>
    <p:sldLayoutId id="2147483815" r:id="rId4"/>
    <p:sldLayoutId id="2147483816" r:id="rId5"/>
    <p:sldLayoutId id="2147483817" r:id="rId6"/>
    <p:sldLayoutId id="2147483818" r:id="rId7"/>
    <p:sldLayoutId id="2147483819" r:id="rId8"/>
    <p:sldLayoutId id="2147483820" r:id="rId9"/>
    <p:sldLayoutId id="2147483821" r:id="rId10"/>
    <p:sldLayoutId id="2147483822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bluediamondgallery.com/handwriting/a/agenda.html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rewminate.com/creating-the-world-we-want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freestock.com/free-photos/business-woman-thinking-ideas-white-background-2130852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efimed/49669720701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isguides.blogspot.com/2016/07/swot-analysis.htm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eps2016-wiki4.dee.isep.ipp.pt/doku.php?id=report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Dm3Hdhh34I" TargetMode="Externa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BFF5D3A-4AE6-009A-34BA-53216BF4F7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C229BE1-F7C3-82AB-6EE8-454D3583A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117" y="4578717"/>
            <a:ext cx="3943350" cy="1119659"/>
          </a:xfrm>
        </p:spPr>
        <p:txBody>
          <a:bodyPr/>
          <a:lstStyle/>
          <a:p>
            <a:r>
              <a:rPr lang="en-GB" sz="6600" dirty="0">
                <a:solidFill>
                  <a:schemeClr val="bg1"/>
                </a:solidFill>
              </a:rPr>
              <a:t>Session 2</a:t>
            </a:r>
          </a:p>
        </p:txBody>
      </p:sp>
    </p:spTree>
    <p:extLst>
      <p:ext uri="{BB962C8B-B14F-4D97-AF65-F5344CB8AC3E}">
        <p14:creationId xmlns:p14="http://schemas.microsoft.com/office/powerpoint/2010/main" val="15052202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279191-1131-4CA4-BB94-EE4CE29A4C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1920" y="3842730"/>
            <a:ext cx="5292080" cy="1872270"/>
          </a:xfrm>
          <a:prstGeom prst="rect">
            <a:avLst/>
          </a:prstGeom>
        </p:spPr>
      </p:pic>
      <p:pic>
        <p:nvPicPr>
          <p:cNvPr id="7" name="Picture 6" descr="Text, whiteboard&#10;&#10;Description automatically generated">
            <a:extLst>
              <a:ext uri="{FF2B5EF4-FFF2-40B4-BE49-F238E27FC236}">
                <a16:creationId xmlns:a16="http://schemas.microsoft.com/office/drawing/2014/main" id="{4D839118-E233-2C67-7DE9-D4A7F51D75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990431" y="16357"/>
            <a:ext cx="3167844" cy="211189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DFEBC-83E2-4D34-AC5E-6E0A47BE7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772816"/>
            <a:ext cx="8784976" cy="280831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CC"/>
                </a:solidFill>
              </a:rPr>
              <a:t>Why change?</a:t>
            </a:r>
          </a:p>
          <a:p>
            <a:r>
              <a:rPr lang="en-GB" dirty="0">
                <a:solidFill>
                  <a:srgbClr val="0000CC"/>
                </a:solidFill>
              </a:rPr>
              <a:t>Environmental analysis – getting beyond the superficial</a:t>
            </a:r>
          </a:p>
          <a:p>
            <a:r>
              <a:rPr lang="en-GB" dirty="0">
                <a:solidFill>
                  <a:srgbClr val="0000CC"/>
                </a:solidFill>
              </a:rPr>
              <a:t>Micro and Macro-environments</a:t>
            </a:r>
          </a:p>
          <a:p>
            <a:r>
              <a:rPr lang="en-GB" dirty="0">
                <a:solidFill>
                  <a:srgbClr val="0000CC"/>
                </a:solidFill>
              </a:rPr>
              <a:t>Organisational responses</a:t>
            </a:r>
          </a:p>
          <a:p>
            <a:r>
              <a:rPr lang="en-GB" dirty="0">
                <a:solidFill>
                  <a:srgbClr val="0000CC"/>
                </a:solidFill>
              </a:rPr>
              <a:t>Research &amp; report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6277C29-3CD4-FAA8-A00E-92CD92DF727F}"/>
              </a:ext>
            </a:extLst>
          </p:cNvPr>
          <p:cNvSpPr txBox="1"/>
          <p:nvPr/>
        </p:nvSpPr>
        <p:spPr>
          <a:xfrm rot="19805798">
            <a:off x="3287634" y="651870"/>
            <a:ext cx="230543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/>
              <a:t>Session 2</a:t>
            </a:r>
          </a:p>
        </p:txBody>
      </p:sp>
    </p:spTree>
    <p:extLst>
      <p:ext uri="{BB962C8B-B14F-4D97-AF65-F5344CB8AC3E}">
        <p14:creationId xmlns:p14="http://schemas.microsoft.com/office/powerpoint/2010/main" val="4044585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88C93277-B1BD-49BC-A70F-5904DAA8D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938"/>
            <a:ext cx="9036496" cy="1143000"/>
          </a:xfrm>
        </p:spPr>
        <p:txBody>
          <a:bodyPr/>
          <a:lstStyle/>
          <a:p>
            <a:pPr algn="ctr"/>
            <a:r>
              <a:rPr lang="en-GB" altLang="en-US" dirty="0"/>
              <a:t>An observation from our organisational lives…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ABE502FD-4EC5-42BF-8A2E-492E43FF6F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295400"/>
            <a:ext cx="8229600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3600" dirty="0">
                <a:solidFill>
                  <a:srgbClr val="0000FF"/>
                </a:solidFill>
              </a:rPr>
              <a:t>In any business, change is the </a:t>
            </a:r>
            <a:r>
              <a:rPr lang="en-GB" altLang="en-US" sz="3600" i="1" dirty="0">
                <a:solidFill>
                  <a:srgbClr val="0000FF"/>
                </a:solidFill>
              </a:rPr>
              <a:t>only reliable constant</a:t>
            </a:r>
            <a:r>
              <a:rPr lang="en-GB" altLang="en-US" sz="3600" dirty="0">
                <a:solidFill>
                  <a:srgbClr val="0000FF"/>
                </a:solidFill>
              </a:rPr>
              <a:t>.  Managing change well is a form of creating the future.</a:t>
            </a:r>
          </a:p>
        </p:txBody>
      </p:sp>
      <p:pic>
        <p:nvPicPr>
          <p:cNvPr id="6" name="Picture 5" descr="A picture containing clouds, plane, dark, large&#10;&#10;Description automatically generated">
            <a:extLst>
              <a:ext uri="{FF2B5EF4-FFF2-40B4-BE49-F238E27FC236}">
                <a16:creationId xmlns:a16="http://schemas.microsoft.com/office/drawing/2014/main" id="{F1971600-2421-48B9-AF98-86A2217B21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81089" y="2924944"/>
            <a:ext cx="3981822" cy="209330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11AE971-596A-4680-BD89-951E8B7967D1}"/>
              </a:ext>
            </a:extLst>
          </p:cNvPr>
          <p:cNvSpPr txBox="1"/>
          <p:nvPr/>
        </p:nvSpPr>
        <p:spPr>
          <a:xfrm>
            <a:off x="1036396" y="5033059"/>
            <a:ext cx="77291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But, what is it that pushes us to change?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10CEA43-2555-46C6-8F27-1B43B0BF59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924945"/>
            <a:ext cx="5698731" cy="280831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C0015E-3ED9-407A-938A-0BA76FE58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831627"/>
          </a:xfrm>
        </p:spPr>
        <p:txBody>
          <a:bodyPr/>
          <a:lstStyle/>
          <a:p>
            <a:pPr algn="ctr"/>
            <a:r>
              <a:rPr lang="en-GB" dirty="0"/>
              <a:t>Change – the </a:t>
            </a:r>
            <a:r>
              <a:rPr lang="en-GB" i="1" dirty="0"/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99EEB-6CA7-4DD3-99DE-915E3397C9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96752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Some people dislike change, some people like it…but why do we need to change – especially in an </a:t>
            </a:r>
            <a:r>
              <a:rPr lang="en-GB" i="1" dirty="0">
                <a:solidFill>
                  <a:srgbClr val="002060"/>
                </a:solidFill>
              </a:rPr>
              <a:t>organisational context</a:t>
            </a:r>
            <a:r>
              <a:rPr lang="en-GB" dirty="0">
                <a:solidFill>
                  <a:srgbClr val="002060"/>
                </a:solidFill>
              </a:rPr>
              <a:t>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B50F91-4037-4756-AAF1-8D44E70C5AE8}"/>
              </a:ext>
            </a:extLst>
          </p:cNvPr>
          <p:cNvSpPr txBox="1"/>
          <p:nvPr/>
        </p:nvSpPr>
        <p:spPr>
          <a:xfrm>
            <a:off x="6084168" y="3573016"/>
            <a:ext cx="23625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0000CC"/>
                </a:solidFill>
              </a:rPr>
              <a:t>Discussion</a:t>
            </a:r>
          </a:p>
        </p:txBody>
      </p:sp>
    </p:spTree>
    <p:extLst>
      <p:ext uri="{BB962C8B-B14F-4D97-AF65-F5344CB8AC3E}">
        <p14:creationId xmlns:p14="http://schemas.microsoft.com/office/powerpoint/2010/main" val="9367877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89EE8B93-4C64-4D61-B208-4D95F57DD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063" y="195263"/>
            <a:ext cx="7772400" cy="762000"/>
          </a:xfrm>
        </p:spPr>
        <p:txBody>
          <a:bodyPr/>
          <a:lstStyle/>
          <a:p>
            <a:pPr algn="ctr" eaLnBrk="1" hangingPunct="1"/>
            <a:r>
              <a:rPr lang="en-US" altLang="en-US" sz="4000" dirty="0"/>
              <a:t>Exploring the Forces . . . </a:t>
            </a:r>
            <a:endParaRPr lang="en-US" altLang="en-US" dirty="0"/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B6211E12-F6BE-43B1-B764-A6DC80F756F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9388" y="1355725"/>
            <a:ext cx="6096000" cy="3962400"/>
          </a:xfrm>
        </p:spPr>
        <p:txBody>
          <a:bodyPr>
            <a:normAutofit fontScale="92500"/>
          </a:bodyPr>
          <a:lstStyle/>
          <a:p>
            <a:pPr marL="0" indent="0" eaLnBrk="1" hangingPunct="1">
              <a:spcAft>
                <a:spcPct val="40000"/>
              </a:spcAft>
              <a:buFont typeface="Wingdings" panose="05000000000000000000" pitchFamily="2" charset="2"/>
              <a:buNone/>
              <a:defRPr/>
            </a:pPr>
            <a:r>
              <a:rPr lang="en-US" altLang="en-US" sz="2400" dirty="0">
                <a:solidFill>
                  <a:srgbClr val="002060"/>
                </a:solidFill>
                <a:latin typeface="Calibri Light" panose="020F0302020204030204" pitchFamily="34" charset="0"/>
              </a:rPr>
              <a:t>First, by yourself . . . </a:t>
            </a:r>
            <a:r>
              <a:rPr lang="en-US" altLang="en-US" sz="2400" u="sng" dirty="0">
                <a:solidFill>
                  <a:srgbClr val="00206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Identify</a:t>
            </a:r>
            <a:r>
              <a:rPr lang="en-US" altLang="en-US" sz="2400" dirty="0">
                <a:solidFill>
                  <a:srgbClr val="00206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 some external and internal forces for change that you see putting pressure on the organisation you have chosen. . . .</a:t>
            </a: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US" altLang="en-US" sz="2400" dirty="0">
                <a:solidFill>
                  <a:srgbClr val="0000FF"/>
                </a:solidFill>
                <a:latin typeface="Calibri Light" panose="020F0302020204030204" pitchFamily="34" charset="0"/>
              </a:rPr>
              <a:t>Then, as a </a:t>
            </a:r>
            <a:r>
              <a:rPr lang="en-US" altLang="en-US" sz="2400" u="sng" dirty="0">
                <a:solidFill>
                  <a:srgbClr val="0000FF"/>
                </a:solidFill>
                <a:latin typeface="Calibri Light" panose="020F0302020204030204" pitchFamily="34" charset="0"/>
              </a:rPr>
              <a:t>group</a:t>
            </a:r>
            <a:r>
              <a:rPr lang="en-US" altLang="en-US" sz="2400" dirty="0">
                <a:solidFill>
                  <a:srgbClr val="0000FF"/>
                </a:solidFill>
                <a:latin typeface="Calibri Light" panose="020F0302020204030204" pitchFamily="34" charset="0"/>
              </a:rPr>
              <a:t> . . .</a:t>
            </a:r>
          </a:p>
          <a:p>
            <a:pPr marL="1220788" lvl="1" indent="-533400" eaLnBrk="1" hangingPunct="1">
              <a:spcBef>
                <a:spcPct val="50000"/>
              </a:spcBef>
              <a:spcAft>
                <a:spcPct val="10000"/>
              </a:spcAft>
              <a:buFont typeface="Wingdings" panose="05000000000000000000" pitchFamily="2" charset="2"/>
              <a:buChar char="ü"/>
              <a:defRPr/>
            </a:pPr>
            <a:r>
              <a:rPr lang="en-US" altLang="en-US" sz="2400" i="1" dirty="0">
                <a:solidFill>
                  <a:srgbClr val="0000FF"/>
                </a:solidFill>
                <a:latin typeface="Calibri Light" panose="020F0302020204030204" pitchFamily="34" charset="0"/>
              </a:rPr>
              <a:t>Discuss</a:t>
            </a:r>
            <a:r>
              <a:rPr lang="en-US" altLang="en-US" sz="2400" dirty="0">
                <a:solidFill>
                  <a:srgbClr val="0000FF"/>
                </a:solidFill>
                <a:latin typeface="Calibri Light" panose="020F0302020204030204" pitchFamily="34" charset="0"/>
              </a:rPr>
              <a:t> your individual lists.</a:t>
            </a:r>
          </a:p>
          <a:p>
            <a:pPr marL="1220788" lvl="1" indent="-533400" eaLnBrk="1" hangingPunct="1">
              <a:spcBef>
                <a:spcPct val="50000"/>
              </a:spcBef>
              <a:spcAft>
                <a:spcPct val="10000"/>
              </a:spcAft>
              <a:buFont typeface="Wingdings" panose="05000000000000000000" pitchFamily="2" charset="2"/>
              <a:buChar char="ü"/>
              <a:defRPr/>
            </a:pPr>
            <a:r>
              <a:rPr lang="en-US" altLang="en-US" sz="2400" i="1" dirty="0">
                <a:solidFill>
                  <a:srgbClr val="002060"/>
                </a:solidFill>
                <a:latin typeface="Calibri Light" panose="020F0302020204030204" pitchFamily="34" charset="0"/>
              </a:rPr>
              <a:t>Explore</a:t>
            </a:r>
            <a:r>
              <a:rPr lang="en-US" altLang="en-US" sz="2400" dirty="0">
                <a:solidFill>
                  <a:srgbClr val="002060"/>
                </a:solidFill>
                <a:latin typeface="Calibri Light" panose="020F0302020204030204" pitchFamily="34" charset="0"/>
              </a:rPr>
              <a:t> agreement on the </a:t>
            </a:r>
            <a:br>
              <a:rPr lang="en-US" altLang="en-US" sz="2400" dirty="0">
                <a:solidFill>
                  <a:srgbClr val="002060"/>
                </a:solidFill>
                <a:latin typeface="Calibri Light" panose="020F0302020204030204" pitchFamily="34" charset="0"/>
              </a:rPr>
            </a:br>
            <a:r>
              <a:rPr lang="en-US" altLang="en-US" sz="2400" dirty="0">
                <a:solidFill>
                  <a:srgbClr val="002060"/>
                </a:solidFill>
                <a:latin typeface="Calibri Light" panose="020F0302020204030204" pitchFamily="34" charset="0"/>
              </a:rPr>
              <a:t>key forces.</a:t>
            </a:r>
          </a:p>
          <a:p>
            <a:pPr marL="1220788" lvl="1" indent="-533400" eaLnBrk="1" hangingPunct="1">
              <a:spcBef>
                <a:spcPct val="50000"/>
              </a:spcBef>
              <a:spcAft>
                <a:spcPct val="10000"/>
              </a:spcAft>
              <a:buFont typeface="Wingdings" panose="05000000000000000000" pitchFamily="2" charset="2"/>
              <a:buChar char="ü"/>
              <a:defRPr/>
            </a:pPr>
            <a:r>
              <a:rPr lang="en-US" altLang="en-US" sz="2400" i="1" dirty="0">
                <a:latin typeface="Calibri Light" panose="020F0302020204030204" pitchFamily="34" charset="0"/>
              </a:rPr>
              <a:t>Identify the consequences </a:t>
            </a:r>
            <a:r>
              <a:rPr lang="en-US" altLang="en-US" sz="2400" dirty="0">
                <a:latin typeface="Calibri Light" panose="020F0302020204030204" pitchFamily="34" charset="0"/>
              </a:rPr>
              <a:t>if the organisation doesn’t respond effectively to these forces</a:t>
            </a:r>
            <a:r>
              <a:rPr lang="en-US" altLang="en-US" sz="2200" dirty="0"/>
              <a:t>.</a:t>
            </a:r>
          </a:p>
        </p:txBody>
      </p:sp>
      <p:pic>
        <p:nvPicPr>
          <p:cNvPr id="27652" name="Picture 4" descr="bd06622_">
            <a:extLst>
              <a:ext uri="{FF2B5EF4-FFF2-40B4-BE49-F238E27FC236}">
                <a16:creationId xmlns:a16="http://schemas.microsoft.com/office/drawing/2014/main" id="{70175504-E412-4F35-93C2-94E030F96B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688" y="2917825"/>
            <a:ext cx="2227262" cy="259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3" name="Picture 5" descr="bs00576_">
            <a:extLst>
              <a:ext uri="{FF2B5EF4-FFF2-40B4-BE49-F238E27FC236}">
                <a16:creationId xmlns:a16="http://schemas.microsoft.com/office/drawing/2014/main" id="{0B830BF7-D90D-4975-BE34-B64E001AF4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9638" y="1196975"/>
            <a:ext cx="1333500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5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5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8" dur="500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3" dur="500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8" dur="500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 autoUpdateAnimBg="0"/>
      <p:bldP spid="27651" grpId="0" build="p" bldLvl="2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5FD607CF-C4AC-4FD7-A106-1824E06017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203848" y="1700808"/>
            <a:ext cx="2880320" cy="2602516"/>
          </a:xfrm>
          <a:prstGeom prst="rect">
            <a:avLst/>
          </a:prstGeom>
        </p:spPr>
      </p:pic>
      <p:sp>
        <p:nvSpPr>
          <p:cNvPr id="60418" name="Rectangle 2">
            <a:extLst>
              <a:ext uri="{FF2B5EF4-FFF2-40B4-BE49-F238E27FC236}">
                <a16:creationId xmlns:a16="http://schemas.microsoft.com/office/drawing/2014/main" id="{43E58A28-D7B4-48E5-867F-A7EB4BDD9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36525"/>
            <a:ext cx="8229600" cy="700187"/>
          </a:xfrm>
        </p:spPr>
        <p:txBody>
          <a:bodyPr/>
          <a:lstStyle/>
          <a:p>
            <a:pPr algn="ctr" eaLnBrk="1" hangingPunct="1"/>
            <a:r>
              <a:rPr lang="en-US" altLang="en-US" dirty="0"/>
              <a:t>The Forces for Change . . .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30219C35-D3B1-4608-9DC7-F42BC137B7C2}"/>
              </a:ext>
            </a:extLst>
          </p:cNvPr>
          <p:cNvSpPr/>
          <p:nvPr/>
        </p:nvSpPr>
        <p:spPr>
          <a:xfrm>
            <a:off x="90510" y="1064360"/>
            <a:ext cx="3113338" cy="4524880"/>
          </a:xfrm>
          <a:prstGeom prst="rightArrow">
            <a:avLst>
              <a:gd name="adj1" fmla="val 50000"/>
              <a:gd name="adj2" fmla="val 508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Economy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Market niche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Human/social needs and values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Government policies</a:t>
            </a:r>
          </a:p>
        </p:txBody>
      </p:sp>
      <p:sp>
        <p:nvSpPr>
          <p:cNvPr id="5" name="Arrow: Left 4">
            <a:extLst>
              <a:ext uri="{FF2B5EF4-FFF2-40B4-BE49-F238E27FC236}">
                <a16:creationId xmlns:a16="http://schemas.microsoft.com/office/drawing/2014/main" id="{803070C3-EA27-46C2-B75D-C6B267223045}"/>
              </a:ext>
            </a:extLst>
          </p:cNvPr>
          <p:cNvSpPr/>
          <p:nvPr/>
        </p:nvSpPr>
        <p:spPr>
          <a:xfrm>
            <a:off x="6084168" y="1064360"/>
            <a:ext cx="2969322" cy="45248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Leadership and Vision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Workforce Demographics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Employee Dissatisfaction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New Ideas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Performance Failures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16731F-6C6F-4B68-94E1-A6E35E2DF091}"/>
              </a:ext>
            </a:extLst>
          </p:cNvPr>
          <p:cNvSpPr txBox="1"/>
          <p:nvPr/>
        </p:nvSpPr>
        <p:spPr>
          <a:xfrm>
            <a:off x="230661" y="1013113"/>
            <a:ext cx="137768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u="sng" dirty="0">
                <a:solidFill>
                  <a:srgbClr val="002060"/>
                </a:solidFill>
              </a:rPr>
              <a:t>External</a:t>
            </a:r>
          </a:p>
          <a:p>
            <a:pPr algn="ctr"/>
            <a:r>
              <a:rPr lang="en-GB" sz="2800" u="sng" dirty="0">
                <a:solidFill>
                  <a:srgbClr val="002060"/>
                </a:solidFill>
              </a:rPr>
              <a:t>Forces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D1A3A3-4CE0-4132-A5E8-C3F0DEC05E13}"/>
              </a:ext>
            </a:extLst>
          </p:cNvPr>
          <p:cNvSpPr txBox="1"/>
          <p:nvPr/>
        </p:nvSpPr>
        <p:spPr>
          <a:xfrm>
            <a:off x="7596657" y="1064360"/>
            <a:ext cx="132203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u="sng" dirty="0">
                <a:solidFill>
                  <a:srgbClr val="002060"/>
                </a:solidFill>
              </a:rPr>
              <a:t>Internal</a:t>
            </a:r>
          </a:p>
          <a:p>
            <a:pPr algn="ctr"/>
            <a:r>
              <a:rPr lang="en-GB" sz="2800" u="sng" dirty="0">
                <a:solidFill>
                  <a:srgbClr val="002060"/>
                </a:solidFill>
              </a:rPr>
              <a:t>Forces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5FC74DA-629B-1833-568D-E44F06625B5C}"/>
              </a:ext>
            </a:extLst>
          </p:cNvPr>
          <p:cNvSpPr txBox="1"/>
          <p:nvPr/>
        </p:nvSpPr>
        <p:spPr>
          <a:xfrm>
            <a:off x="2288997" y="4939772"/>
            <a:ext cx="10791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u="sng" dirty="0">
                <a:solidFill>
                  <a:srgbClr val="002060"/>
                </a:solidFill>
              </a:rPr>
              <a:t>Also…</a:t>
            </a:r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2FE8174B-D8B1-F57A-19D6-CFD4A8C1F852}"/>
              </a:ext>
            </a:extLst>
          </p:cNvPr>
          <p:cNvSpPr/>
          <p:nvPr/>
        </p:nvSpPr>
        <p:spPr>
          <a:xfrm rot="5400000">
            <a:off x="4054423" y="3617040"/>
            <a:ext cx="1357924" cy="2730491"/>
          </a:xfrm>
          <a:prstGeom prst="leftArrow">
            <a:avLst>
              <a:gd name="adj1" fmla="val 83947"/>
              <a:gd name="adj2" fmla="val 4909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17FF6C-4E75-4FE9-31B7-96F1D7B20F42}"/>
              </a:ext>
            </a:extLst>
          </p:cNvPr>
          <p:cNvSpPr txBox="1"/>
          <p:nvPr/>
        </p:nvSpPr>
        <p:spPr>
          <a:xfrm>
            <a:off x="3826054" y="4662773"/>
            <a:ext cx="18002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</a:rPr>
              <a:t>Competitors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</a:rPr>
              <a:t>&amp;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Customers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04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04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8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CB841-A4EF-4AF4-A6D3-73232DCA4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759619"/>
          </a:xfrm>
        </p:spPr>
        <p:txBody>
          <a:bodyPr/>
          <a:lstStyle/>
          <a:p>
            <a:pPr algn="ctr"/>
            <a:r>
              <a:rPr lang="en-GB" dirty="0"/>
              <a:t>Environmental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6B4641-F141-4D75-8368-37EFA3E247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836712"/>
            <a:ext cx="7886700" cy="3039765"/>
          </a:xfrm>
        </p:spPr>
        <p:txBody>
          <a:bodyPr/>
          <a:lstStyle/>
          <a:p>
            <a:endParaRPr lang="en-GB" sz="3600" dirty="0"/>
          </a:p>
          <a:p>
            <a:pPr marL="0" indent="0">
              <a:buNone/>
            </a:pPr>
            <a:r>
              <a:rPr lang="en-GB" sz="3600" dirty="0">
                <a:solidFill>
                  <a:srgbClr val="0000CC"/>
                </a:solidFill>
              </a:rPr>
              <a:t>Two main types of environmental analysis: -</a:t>
            </a:r>
          </a:p>
          <a:p>
            <a:r>
              <a:rPr lang="en-GB" sz="3600" dirty="0">
                <a:solidFill>
                  <a:srgbClr val="002060"/>
                </a:solidFill>
              </a:rPr>
              <a:t>Micro-environmental analysis – </a:t>
            </a:r>
            <a:r>
              <a:rPr lang="en-GB" sz="3600" i="1" dirty="0">
                <a:solidFill>
                  <a:srgbClr val="002060"/>
                </a:solidFill>
              </a:rPr>
              <a:t>SWOT</a:t>
            </a:r>
          </a:p>
          <a:p>
            <a:r>
              <a:rPr lang="en-GB" sz="3600" dirty="0">
                <a:solidFill>
                  <a:srgbClr val="002060"/>
                </a:solidFill>
              </a:rPr>
              <a:t>Macro-environmental analysis - </a:t>
            </a:r>
            <a:r>
              <a:rPr lang="en-GB" sz="3600" i="1" dirty="0">
                <a:solidFill>
                  <a:srgbClr val="002060"/>
                </a:solidFill>
              </a:rPr>
              <a:t>PESTLE</a:t>
            </a:r>
          </a:p>
        </p:txBody>
      </p:sp>
      <p:pic>
        <p:nvPicPr>
          <p:cNvPr id="6" name="Picture 5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F5C37C27-D69A-4312-88DF-589E9B6DAB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57950" y="3944894"/>
            <a:ext cx="2686050" cy="1791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395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93FC1-AB2E-49C2-AA79-1A5C23612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42793"/>
            <a:ext cx="7886700" cy="909944"/>
          </a:xfrm>
        </p:spPr>
        <p:txBody>
          <a:bodyPr/>
          <a:lstStyle/>
          <a:p>
            <a:pPr algn="ctr"/>
            <a:r>
              <a:rPr lang="en-GB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4FE89-F197-4CD4-957F-1918924A2B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24744"/>
            <a:ext cx="5328592" cy="4351338"/>
          </a:xfrm>
        </p:spPr>
        <p:txBody>
          <a:bodyPr/>
          <a:lstStyle/>
          <a:p>
            <a:r>
              <a:rPr lang="en-GB" sz="4000" dirty="0"/>
              <a:t>Ensure your analysis is </a:t>
            </a:r>
            <a:r>
              <a:rPr lang="en-GB" sz="4000" i="1" dirty="0"/>
              <a:t>‘in-depth’, </a:t>
            </a:r>
            <a:r>
              <a:rPr lang="en-GB" sz="4000" dirty="0"/>
              <a:t>not superficial</a:t>
            </a:r>
          </a:p>
          <a:p>
            <a:r>
              <a:rPr lang="en-GB" sz="4000" dirty="0"/>
              <a:t>Build on strengths, remedy weaknesses</a:t>
            </a:r>
          </a:p>
          <a:p>
            <a:r>
              <a:rPr lang="en-GB" sz="4000" dirty="0"/>
              <a:t>Exploit opportunities</a:t>
            </a:r>
          </a:p>
          <a:p>
            <a:r>
              <a:rPr lang="en-GB" sz="4000" dirty="0"/>
              <a:t>Mitigate threats</a:t>
            </a:r>
          </a:p>
          <a:p>
            <a:endParaRPr lang="en-GB" sz="4000" dirty="0"/>
          </a:p>
        </p:txBody>
      </p:sp>
      <p:pic>
        <p:nvPicPr>
          <p:cNvPr id="8" name="Picture 7" descr="A close up of a logo&#10;&#10;Description automatically generated">
            <a:extLst>
              <a:ext uri="{FF2B5EF4-FFF2-40B4-BE49-F238E27FC236}">
                <a16:creationId xmlns:a16="http://schemas.microsoft.com/office/drawing/2014/main" id="{2F459087-8A57-4BAB-B5CD-5BDF0EA7F6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69358" y="2636912"/>
            <a:ext cx="3074642" cy="3074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87186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7B48B-A0FB-4BA3-AE43-9291260EB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88640"/>
            <a:ext cx="7886700" cy="831627"/>
          </a:xfrm>
        </p:spPr>
        <p:txBody>
          <a:bodyPr/>
          <a:lstStyle/>
          <a:p>
            <a:pPr algn="ctr"/>
            <a:r>
              <a:rPr lang="en-GB" dirty="0"/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6B46B-707B-4C0D-A108-0BCDAA0A3C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96752"/>
            <a:ext cx="7886700" cy="4351338"/>
          </a:xfrm>
        </p:spPr>
        <p:txBody>
          <a:bodyPr/>
          <a:lstStyle/>
          <a:p>
            <a:r>
              <a:rPr lang="en-GB" sz="3600" dirty="0">
                <a:solidFill>
                  <a:srgbClr val="002060"/>
                </a:solidFill>
              </a:rPr>
              <a:t>Political</a:t>
            </a:r>
          </a:p>
          <a:p>
            <a:r>
              <a:rPr lang="en-GB" sz="3600" dirty="0">
                <a:solidFill>
                  <a:srgbClr val="0000CC"/>
                </a:solidFill>
              </a:rPr>
              <a:t>Economic</a:t>
            </a:r>
          </a:p>
          <a:p>
            <a:r>
              <a:rPr lang="en-GB" sz="3600" dirty="0"/>
              <a:t>Socio-cultural</a:t>
            </a:r>
          </a:p>
          <a:p>
            <a:r>
              <a:rPr lang="en-GB" sz="3600" dirty="0">
                <a:solidFill>
                  <a:srgbClr val="7030A0"/>
                </a:solidFill>
              </a:rPr>
              <a:t>Technology</a:t>
            </a:r>
          </a:p>
          <a:p>
            <a:r>
              <a:rPr lang="en-GB" sz="3600" dirty="0">
                <a:solidFill>
                  <a:srgbClr val="0000CC"/>
                </a:solidFill>
              </a:rPr>
              <a:t>Environmental</a:t>
            </a:r>
          </a:p>
          <a:p>
            <a:r>
              <a:rPr lang="en-GB" sz="3600"/>
              <a:t>Legal</a:t>
            </a:r>
          </a:p>
          <a:p>
            <a:endParaRPr lang="en-GB" sz="3600" dirty="0">
              <a:solidFill>
                <a:srgbClr val="0000CC"/>
              </a:solidFill>
            </a:endParaRPr>
          </a:p>
        </p:txBody>
      </p:sp>
      <p:pic>
        <p:nvPicPr>
          <p:cNvPr id="6" name="Picture 5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E3EF8D98-F1E7-470D-B1C1-F2857F7313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381500" y="2125601"/>
            <a:ext cx="4762500" cy="357187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60B73F4-89C8-47C5-B6C3-4EA0555EE86E}"/>
              </a:ext>
            </a:extLst>
          </p:cNvPr>
          <p:cNvSpPr/>
          <p:nvPr/>
        </p:nvSpPr>
        <p:spPr>
          <a:xfrm>
            <a:off x="8100392" y="5373216"/>
            <a:ext cx="936104" cy="3242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3291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BA4ABDE0-B6B5-47D3-9DE5-602DFF4CF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en-US" sz="3600" b="1" dirty="0"/>
              <a:t>How Internal and External Factors Drive organisational Change </a:t>
            </a:r>
            <a:endParaRPr lang="en-GB" altLang="en-US" sz="3600" dirty="0"/>
          </a:p>
        </p:txBody>
      </p:sp>
      <p:pic>
        <p:nvPicPr>
          <p:cNvPr id="28675" name="ADm3Hdhh34I">
            <a:hlinkClick r:id="" action="ppaction://media"/>
            <a:extLst>
              <a:ext uri="{FF2B5EF4-FFF2-40B4-BE49-F238E27FC236}">
                <a16:creationId xmlns:a16="http://schemas.microsoft.com/office/drawing/2014/main" id="{B068437D-1C21-4CB4-8240-A747165C5B9A}"/>
              </a:ext>
            </a:extLst>
          </p:cNvPr>
          <p:cNvPicPr>
            <a:picLocks noGrp="1" noRot="1" noChangeAspect="1" noChangeArrowheads="1"/>
          </p:cNvPicPr>
          <p:nvPr>
            <p:ph idx="1"/>
            <a:videoFile r:link="rId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43000" y="1628775"/>
            <a:ext cx="6781800" cy="3814763"/>
          </a:xfrm>
        </p:spPr>
      </p:pic>
    </p:spTree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>
            <a:extLst>
              <a:ext uri="{FF2B5EF4-FFF2-40B4-BE49-F238E27FC236}">
                <a16:creationId xmlns:a16="http://schemas.microsoft.com/office/drawing/2014/main" id="{2D835603-9E66-499E-AF4F-0A6A48CF8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388" y="228600"/>
            <a:ext cx="8686800" cy="762000"/>
          </a:xfrm>
        </p:spPr>
        <p:txBody>
          <a:bodyPr/>
          <a:lstStyle/>
          <a:p>
            <a:pPr eaLnBrk="1" hangingPunct="1"/>
            <a:r>
              <a:rPr lang="en-US" altLang="en-US" sz="4000" dirty="0"/>
              <a:t>Organisational Responses – What to do?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66AB1A-581E-44CD-9C4D-37D83C6C1BB3}"/>
              </a:ext>
            </a:extLst>
          </p:cNvPr>
          <p:cNvSpPr txBox="1"/>
          <p:nvPr/>
        </p:nvSpPr>
        <p:spPr>
          <a:xfrm>
            <a:off x="290078" y="1412776"/>
            <a:ext cx="73482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Whatever happens, we </a:t>
            </a:r>
            <a:r>
              <a:rPr lang="en-GB" sz="3200" i="1" dirty="0"/>
              <a:t>cannot</a:t>
            </a:r>
            <a:r>
              <a:rPr lang="en-GB" sz="3200" dirty="0"/>
              <a:t> stand still….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ECB51E-7CB5-4D8A-BA7E-5C22144F6D11}"/>
              </a:ext>
            </a:extLst>
          </p:cNvPr>
          <p:cNvSpPr txBox="1"/>
          <p:nvPr/>
        </p:nvSpPr>
        <p:spPr>
          <a:xfrm>
            <a:off x="290078" y="2009275"/>
            <a:ext cx="4590046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</a:rPr>
              <a:t>In any business, change is the only </a:t>
            </a:r>
            <a:r>
              <a:rPr lang="en-GB" sz="3200" i="1" dirty="0">
                <a:solidFill>
                  <a:srgbClr val="0000FF"/>
                </a:solidFill>
              </a:rPr>
              <a:t>reliable constant</a:t>
            </a:r>
            <a:r>
              <a:rPr lang="en-GB" sz="3200" dirty="0">
                <a:solidFill>
                  <a:srgbClr val="0000FF"/>
                </a:solidFill>
              </a:rPr>
              <a:t>.  Managing change well is a form of </a:t>
            </a:r>
            <a:r>
              <a:rPr lang="en-GB" sz="3200" i="1" dirty="0">
                <a:solidFill>
                  <a:srgbClr val="0000FF"/>
                </a:solidFill>
              </a:rPr>
              <a:t>creating the future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5F1A76-E801-433D-8DA4-38D15A1AE93C}"/>
              </a:ext>
            </a:extLst>
          </p:cNvPr>
          <p:cNvSpPr txBox="1"/>
          <p:nvPr/>
        </p:nvSpPr>
        <p:spPr>
          <a:xfrm>
            <a:off x="4544129" y="3883046"/>
            <a:ext cx="412401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We have to make decisions</a:t>
            </a:r>
          </a:p>
          <a:p>
            <a:r>
              <a:rPr lang="en-GB" sz="2800" dirty="0"/>
              <a:t>We have to plan</a:t>
            </a:r>
          </a:p>
          <a:p>
            <a:r>
              <a:rPr lang="en-GB" sz="2800" dirty="0"/>
              <a:t>And we have to act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05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05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594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7B7529-CE07-4161-B864-7D9658EE0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6525"/>
            <a:ext cx="7886700" cy="1325563"/>
          </a:xfrm>
        </p:spPr>
        <p:txBody>
          <a:bodyPr/>
          <a:lstStyle/>
          <a:p>
            <a:pPr algn="ctr"/>
            <a:r>
              <a:rPr lang="en-GB" sz="3600" dirty="0"/>
              <a:t>Scale and Type of organisational Change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DB26691-FA2C-43F0-89AE-91B0BB3530D6}"/>
              </a:ext>
            </a:extLst>
          </p:cNvPr>
          <p:cNvSpPr/>
          <p:nvPr/>
        </p:nvSpPr>
        <p:spPr>
          <a:xfrm>
            <a:off x="539552" y="1124744"/>
            <a:ext cx="3240360" cy="16243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Reactive change to contextual shifts, may involve accommodation of, and adaptation to, the unexpected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63508D5-4083-469F-B440-FDA9842EA0D2}"/>
              </a:ext>
            </a:extLst>
          </p:cNvPr>
          <p:cNvSpPr/>
          <p:nvPr/>
        </p:nvSpPr>
        <p:spPr>
          <a:xfrm>
            <a:off x="5419006" y="1124744"/>
            <a:ext cx="3240360" cy="16243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Proactive change to further develop and refine existing operations – over time incremental change can lead to major change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B4CEA1E-1310-4384-95D7-6875AD2BE04B}"/>
              </a:ext>
            </a:extLst>
          </p:cNvPr>
          <p:cNvSpPr/>
          <p:nvPr/>
        </p:nvSpPr>
        <p:spPr>
          <a:xfrm>
            <a:off x="539552" y="3545185"/>
            <a:ext cx="3240360" cy="16243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Critical large-scale change initiatives to unforeseen market conditions that threaten company survival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20181807-2706-44E7-AA60-A1C25383EC2F}"/>
              </a:ext>
            </a:extLst>
          </p:cNvPr>
          <p:cNvSpPr/>
          <p:nvPr/>
        </p:nvSpPr>
        <p:spPr>
          <a:xfrm>
            <a:off x="5421365" y="3541188"/>
            <a:ext cx="3240360" cy="16243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Major organisational repositioning and renewal that is proactive and planned (may be novel or mimic competitors)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DAF406B-BDF3-444A-8544-93E089921924}"/>
              </a:ext>
            </a:extLst>
          </p:cNvPr>
          <p:cNvSpPr txBox="1"/>
          <p:nvPr/>
        </p:nvSpPr>
        <p:spPr>
          <a:xfrm>
            <a:off x="3266610" y="5241539"/>
            <a:ext cx="26107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Large-scale Change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C0E7C3E-B9A9-4727-B028-596A9AC37B12}"/>
              </a:ext>
            </a:extLst>
          </p:cNvPr>
          <p:cNvSpPr txBox="1"/>
          <p:nvPr/>
        </p:nvSpPr>
        <p:spPr>
          <a:xfrm>
            <a:off x="3242910" y="649242"/>
            <a:ext cx="2624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Small-scale Change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55145E9-39C0-4372-BA55-A907A556524D}"/>
              </a:ext>
            </a:extLst>
          </p:cNvPr>
          <p:cNvSpPr txBox="1"/>
          <p:nvPr/>
        </p:nvSpPr>
        <p:spPr>
          <a:xfrm>
            <a:off x="0" y="3041525"/>
            <a:ext cx="2283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Reactive Change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C6C8D5D-6289-41A2-ACC8-3B7FA3F189DA}"/>
              </a:ext>
            </a:extLst>
          </p:cNvPr>
          <p:cNvSpPr txBox="1"/>
          <p:nvPr/>
        </p:nvSpPr>
        <p:spPr>
          <a:xfrm>
            <a:off x="6533221" y="3041524"/>
            <a:ext cx="2393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Proactive Change</a:t>
            </a:r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9AA06773-DB7E-4880-B021-3DECC0943FF5}"/>
              </a:ext>
            </a:extLst>
          </p:cNvPr>
          <p:cNvCxnSpPr>
            <a:cxnSpLocks/>
          </p:cNvCxnSpPr>
          <p:nvPr/>
        </p:nvCxnSpPr>
        <p:spPr>
          <a:xfrm>
            <a:off x="0" y="2924944"/>
            <a:ext cx="9036496" cy="0"/>
          </a:xfrm>
          <a:prstGeom prst="straightConnector1">
            <a:avLst/>
          </a:prstGeom>
          <a:ln w="5715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69D0DF4A-A4BB-4DD5-8B45-EB9FD6FA29BB}"/>
              </a:ext>
            </a:extLst>
          </p:cNvPr>
          <p:cNvCxnSpPr>
            <a:stCxn id="20" idx="2"/>
          </p:cNvCxnSpPr>
          <p:nvPr/>
        </p:nvCxnSpPr>
        <p:spPr>
          <a:xfrm>
            <a:off x="4554968" y="1110907"/>
            <a:ext cx="17031" cy="4130632"/>
          </a:xfrm>
          <a:prstGeom prst="straightConnector1">
            <a:avLst/>
          </a:prstGeom>
          <a:ln w="5715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00923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14666-7C63-D5F3-4D01-28E3CA210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0127" y="0"/>
            <a:ext cx="3799334" cy="993580"/>
          </a:xfrm>
        </p:spPr>
        <p:txBody>
          <a:bodyPr/>
          <a:lstStyle/>
          <a:p>
            <a:pPr algn="ctr"/>
            <a:r>
              <a:rPr lang="en-GB" dirty="0"/>
              <a:t>Summary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E2299F-B9A3-B44B-EF05-4F5533FCCFE3}"/>
              </a:ext>
            </a:extLst>
          </p:cNvPr>
          <p:cNvSpPr txBox="1"/>
          <p:nvPr/>
        </p:nvSpPr>
        <p:spPr>
          <a:xfrm>
            <a:off x="323528" y="640194"/>
            <a:ext cx="76754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0000CC"/>
                </a:solidFill>
              </a:rPr>
              <a:t>We are now starting to get a feel for ‘</a:t>
            </a:r>
            <a:r>
              <a:rPr lang="en-GB" sz="2800" i="1" dirty="0">
                <a:solidFill>
                  <a:srgbClr val="0000CC"/>
                </a:solidFill>
              </a:rPr>
              <a:t>why</a:t>
            </a:r>
            <a:r>
              <a:rPr lang="en-GB" sz="2800" dirty="0">
                <a:solidFill>
                  <a:srgbClr val="0000CC"/>
                </a:solidFill>
              </a:rPr>
              <a:t>’ change…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23A5665-1F66-C744-7E56-5AB5B68143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00403"/>
            <a:ext cx="4731374" cy="270466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D9D5600-E12D-7886-59E6-E701183965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9461" y="3676930"/>
            <a:ext cx="2676006" cy="201765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1A2E8C8-2935-FA15-D2E1-0A415C45F6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33" y="4277961"/>
            <a:ext cx="2497733" cy="141662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A603522-31BC-11D2-5B96-D8D33C35E2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1454" y="1147757"/>
            <a:ext cx="4532546" cy="252917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13C6F12-C6F5-4C40-7449-6000CE8C48B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47446" y="3831108"/>
            <a:ext cx="3584695" cy="1896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043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UWTSD 200 B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B" id="{C90A4CCD-9E61-44EF-A183-B648161D10F9}" vid="{A4CCB923-326F-4F97-817D-F66087A1AFC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1730</TotalTime>
  <Words>1012</Words>
  <Application>Microsoft Office PowerPoint</Application>
  <PresentationFormat>On-screen Show (4:3)</PresentationFormat>
  <Paragraphs>129</Paragraphs>
  <Slides>13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UWTSD 200 B</vt:lpstr>
      <vt:lpstr>Session 2</vt:lpstr>
      <vt:lpstr>PowerPoint Presentation</vt:lpstr>
      <vt:lpstr>An observation from our organisational lives…</vt:lpstr>
      <vt:lpstr>Change – the Rationale</vt:lpstr>
      <vt:lpstr>Exploring the Forces . . . </vt:lpstr>
      <vt:lpstr>The Forces for Change . . .</vt:lpstr>
      <vt:lpstr>Environmental Analysis</vt:lpstr>
      <vt:lpstr>SWOT analysis</vt:lpstr>
      <vt:lpstr>PESTEL Analysis</vt:lpstr>
      <vt:lpstr>How Internal and External Factors Drive organisational Change </vt:lpstr>
      <vt:lpstr>Organisational Responses – What to do?</vt:lpstr>
      <vt:lpstr>Scale and Type of organisational Change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Paul Tinkler</dc:creator>
  <cp:lastModifiedBy>Paul Tinkler</cp:lastModifiedBy>
  <cp:revision>2</cp:revision>
  <dcterms:created xsi:type="dcterms:W3CDTF">2022-07-05T09:16:08Z</dcterms:created>
  <dcterms:modified xsi:type="dcterms:W3CDTF">2022-07-06T14:06:15Z</dcterms:modified>
</cp:coreProperties>
</file>