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404" r:id="rId2"/>
    <p:sldId id="256" r:id="rId3"/>
    <p:sldId id="405" r:id="rId4"/>
    <p:sldId id="400" r:id="rId5"/>
    <p:sldId id="443" r:id="rId6"/>
    <p:sldId id="373" r:id="rId7"/>
    <p:sldId id="436" r:id="rId8"/>
    <p:sldId id="376" r:id="rId9"/>
    <p:sldId id="439" r:id="rId10"/>
    <p:sldId id="406" r:id="rId11"/>
    <p:sldId id="438" r:id="rId12"/>
    <p:sldId id="440" r:id="rId13"/>
    <p:sldId id="441" r:id="rId14"/>
    <p:sldId id="442" r:id="rId15"/>
    <p:sldId id="410" r:id="rId16"/>
    <p:sldId id="372" r:id="rId17"/>
    <p:sldId id="375" r:id="rId18"/>
    <p:sldId id="377" r:id="rId19"/>
    <p:sldId id="378" r:id="rId20"/>
    <p:sldId id="393" r:id="rId21"/>
    <p:sldId id="396" r:id="rId22"/>
    <p:sldId id="380" r:id="rId23"/>
    <p:sldId id="383" r:id="rId24"/>
    <p:sldId id="402" r:id="rId25"/>
    <p:sldId id="381" r:id="rId26"/>
    <p:sldId id="382" r:id="rId27"/>
    <p:sldId id="435" r:id="rId28"/>
    <p:sldId id="437" r:id="rId29"/>
    <p:sldId id="385" r:id="rId30"/>
    <p:sldId id="386" r:id="rId31"/>
    <p:sldId id="387" r:id="rId32"/>
    <p:sldId id="384" r:id="rId33"/>
    <p:sldId id="388" r:id="rId34"/>
    <p:sldId id="389" r:id="rId35"/>
    <p:sldId id="390" r:id="rId36"/>
    <p:sldId id="391" r:id="rId37"/>
    <p:sldId id="379" r:id="rId38"/>
    <p:sldId id="392" r:id="rId39"/>
    <p:sldId id="394" r:id="rId40"/>
    <p:sldId id="397" r:id="rId41"/>
    <p:sldId id="408" r:id="rId42"/>
    <p:sldId id="409" r:id="rId43"/>
    <p:sldId id="395" r:id="rId44"/>
    <p:sldId id="399" r:id="rId45"/>
    <p:sldId id="432" r:id="rId46"/>
    <p:sldId id="433" r:id="rId47"/>
    <p:sldId id="434" r:id="rId48"/>
    <p:sldId id="371" r:id="rId49"/>
    <p:sldId id="398"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15CAB3-09CC-4867-944A-6D51F075922C}" v="17" dt="2022-09-13T12:55:21.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45" autoAdjust="0"/>
    <p:restoredTop sz="94660"/>
  </p:normalViewPr>
  <p:slideViewPr>
    <p:cSldViewPr snapToGrid="0">
      <p:cViewPr varScale="1">
        <p:scale>
          <a:sx n="92" d="100"/>
          <a:sy n="92" d="100"/>
        </p:scale>
        <p:origin x="2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5BBAA3-61BD-4834-9CF7-A74CAADFC4C9}"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107306-EDD7-491F-B3DF-117DF4C1A825}" type="slidenum">
              <a:rPr lang="en-GB" smtClean="0"/>
              <a:t>‹#›</a:t>
            </a:fld>
            <a:endParaRPr lang="en-GB"/>
          </a:p>
        </p:txBody>
      </p:sp>
    </p:spTree>
    <p:extLst>
      <p:ext uri="{BB962C8B-B14F-4D97-AF65-F5344CB8AC3E}">
        <p14:creationId xmlns:p14="http://schemas.microsoft.com/office/powerpoint/2010/main" val="1446131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309094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569022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1699831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dirty="0">
                <a:latin typeface="Arial" pitchFamily="34" charset="0"/>
              </a:rPr>
              <a:t>.</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219399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Discuss the discourse of nature and nurture.  Watch the video and make notes on the concept of nature and nurture in .</a:t>
            </a:r>
          </a:p>
        </p:txBody>
      </p:sp>
      <p:sp>
        <p:nvSpPr>
          <p:cNvPr id="4" name="Slide Number Placeholder 3"/>
          <p:cNvSpPr>
            <a:spLocks noGrp="1"/>
          </p:cNvSpPr>
          <p:nvPr>
            <p:ph type="sldNum" sz="quarter" idx="5"/>
          </p:nvPr>
        </p:nvSpPr>
        <p:spPr/>
        <p:txBody>
          <a:bodyPr/>
          <a:lstStyle/>
          <a:p>
            <a:pPr>
              <a:defRPr/>
            </a:pPr>
            <a:fld id="{460C586A-00EF-4095-9A95-C161326251CA}" type="slidenum">
              <a:rPr lang="cy-GB" altLang="en-US" smtClean="0"/>
              <a:pPr>
                <a:defRPr/>
              </a:pPr>
              <a:t>10</a:t>
            </a:fld>
            <a:endParaRPr lang="cy-GB" altLang="en-US"/>
          </a:p>
        </p:txBody>
      </p:sp>
    </p:spTree>
    <p:extLst>
      <p:ext uri="{BB962C8B-B14F-4D97-AF65-F5344CB8AC3E}">
        <p14:creationId xmlns:p14="http://schemas.microsoft.com/office/powerpoint/2010/main" val="4264343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a:solidFill>
                <a:srgbClr val="000000"/>
              </a:solidFill>
            </a:endParaRPr>
          </a:p>
        </p:txBody>
      </p:sp>
    </p:spTree>
    <p:extLst>
      <p:ext uri="{BB962C8B-B14F-4D97-AF65-F5344CB8AC3E}">
        <p14:creationId xmlns:p14="http://schemas.microsoft.com/office/powerpoint/2010/main" val="3643761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a:solidFill>
                <a:srgbClr val="000000"/>
              </a:solidFill>
            </a:endParaRPr>
          </a:p>
        </p:txBody>
      </p:sp>
    </p:spTree>
    <p:extLst>
      <p:ext uri="{BB962C8B-B14F-4D97-AF65-F5344CB8AC3E}">
        <p14:creationId xmlns:p14="http://schemas.microsoft.com/office/powerpoint/2010/main" val="2519570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a:solidFill>
                <a:srgbClr val="000000"/>
              </a:solidFill>
            </a:endParaRPr>
          </a:p>
        </p:txBody>
      </p:sp>
    </p:spTree>
    <p:extLst>
      <p:ext uri="{BB962C8B-B14F-4D97-AF65-F5344CB8AC3E}">
        <p14:creationId xmlns:p14="http://schemas.microsoft.com/office/powerpoint/2010/main" val="2348257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a:solidFill>
                <a:srgbClr val="000000"/>
              </a:solidFill>
            </a:endParaRPr>
          </a:p>
        </p:txBody>
      </p:sp>
    </p:spTree>
    <p:extLst>
      <p:ext uri="{BB962C8B-B14F-4D97-AF65-F5344CB8AC3E}">
        <p14:creationId xmlns:p14="http://schemas.microsoft.com/office/powerpoint/2010/main" val="731115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60C586A-00EF-4095-9A95-C161326251CA}" type="slidenum">
              <a:rPr lang="cy-GB" altLang="en-US" smtClean="0"/>
              <a:pPr>
                <a:defRPr/>
              </a:pPr>
              <a:t>19</a:t>
            </a:fld>
            <a:endParaRPr lang="cy-GB" altLang="en-US"/>
          </a:p>
        </p:txBody>
      </p:sp>
    </p:spTree>
    <p:extLst>
      <p:ext uri="{BB962C8B-B14F-4D97-AF65-F5344CB8AC3E}">
        <p14:creationId xmlns:p14="http://schemas.microsoft.com/office/powerpoint/2010/main" val="8362337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a:solidFill>
                <a:srgbClr val="000000"/>
              </a:solidFill>
            </a:endParaRPr>
          </a:p>
        </p:txBody>
      </p:sp>
    </p:spTree>
    <p:extLst>
      <p:ext uri="{BB962C8B-B14F-4D97-AF65-F5344CB8AC3E}">
        <p14:creationId xmlns:p14="http://schemas.microsoft.com/office/powerpoint/2010/main" val="1532505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a:solidFill>
                <a:srgbClr val="000000"/>
              </a:solidFill>
            </a:endParaRPr>
          </a:p>
        </p:txBody>
      </p:sp>
    </p:spTree>
    <p:extLst>
      <p:ext uri="{BB962C8B-B14F-4D97-AF65-F5344CB8AC3E}">
        <p14:creationId xmlns:p14="http://schemas.microsoft.com/office/powerpoint/2010/main" val="429734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a:solidFill>
                <a:srgbClr val="000000"/>
              </a:solidFill>
            </a:endParaRPr>
          </a:p>
        </p:txBody>
      </p:sp>
    </p:spTree>
    <p:extLst>
      <p:ext uri="{BB962C8B-B14F-4D97-AF65-F5344CB8AC3E}">
        <p14:creationId xmlns:p14="http://schemas.microsoft.com/office/powerpoint/2010/main" val="3730329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a:solidFill>
                <a:srgbClr val="000000"/>
              </a:solidFill>
            </a:endParaRPr>
          </a:p>
        </p:txBody>
      </p:sp>
    </p:spTree>
    <p:extLst>
      <p:ext uri="{BB962C8B-B14F-4D97-AF65-F5344CB8AC3E}">
        <p14:creationId xmlns:p14="http://schemas.microsoft.com/office/powerpoint/2010/main" val="9041424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a:solidFill>
                <a:srgbClr val="000000"/>
              </a:solidFill>
            </a:endParaRPr>
          </a:p>
        </p:txBody>
      </p:sp>
    </p:spTree>
    <p:extLst>
      <p:ext uri="{BB962C8B-B14F-4D97-AF65-F5344CB8AC3E}">
        <p14:creationId xmlns:p14="http://schemas.microsoft.com/office/powerpoint/2010/main" val="2485013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a:solidFill>
                <a:srgbClr val="000000"/>
              </a:solidFill>
            </a:endParaRPr>
          </a:p>
        </p:txBody>
      </p:sp>
    </p:spTree>
    <p:extLst>
      <p:ext uri="{BB962C8B-B14F-4D97-AF65-F5344CB8AC3E}">
        <p14:creationId xmlns:p14="http://schemas.microsoft.com/office/powerpoint/2010/main" val="180940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a:solidFill>
                <a:srgbClr val="000000"/>
              </a:solidFill>
            </a:endParaRPr>
          </a:p>
        </p:txBody>
      </p:sp>
    </p:spTree>
    <p:extLst>
      <p:ext uri="{BB962C8B-B14F-4D97-AF65-F5344CB8AC3E}">
        <p14:creationId xmlns:p14="http://schemas.microsoft.com/office/powerpoint/2010/main" val="515036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107306-EDD7-491F-B3DF-117DF4C1A825}" type="slidenum">
              <a:rPr lang="en-GB" smtClean="0"/>
              <a:t>27</a:t>
            </a:fld>
            <a:endParaRPr lang="en-GB"/>
          </a:p>
        </p:txBody>
      </p:sp>
    </p:spTree>
    <p:extLst>
      <p:ext uri="{BB962C8B-B14F-4D97-AF65-F5344CB8AC3E}">
        <p14:creationId xmlns:p14="http://schemas.microsoft.com/office/powerpoint/2010/main" val="1536812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107306-EDD7-491F-B3DF-117DF4C1A825}" type="slidenum">
              <a:rPr lang="en-GB" smtClean="0"/>
              <a:t>28</a:t>
            </a:fld>
            <a:endParaRPr lang="en-GB"/>
          </a:p>
        </p:txBody>
      </p:sp>
    </p:spTree>
    <p:extLst>
      <p:ext uri="{BB962C8B-B14F-4D97-AF65-F5344CB8AC3E}">
        <p14:creationId xmlns:p14="http://schemas.microsoft.com/office/powerpoint/2010/main" val="3375205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a:solidFill>
                <a:srgbClr val="000000"/>
              </a:solidFill>
            </a:endParaRPr>
          </a:p>
        </p:txBody>
      </p:sp>
    </p:spTree>
    <p:extLst>
      <p:ext uri="{BB962C8B-B14F-4D97-AF65-F5344CB8AC3E}">
        <p14:creationId xmlns:p14="http://schemas.microsoft.com/office/powerpoint/2010/main" val="2530533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a:solidFill>
                <a:srgbClr val="000000"/>
              </a:solidFill>
            </a:endParaRPr>
          </a:p>
        </p:txBody>
      </p:sp>
    </p:spTree>
    <p:extLst>
      <p:ext uri="{BB962C8B-B14F-4D97-AF65-F5344CB8AC3E}">
        <p14:creationId xmlns:p14="http://schemas.microsoft.com/office/powerpoint/2010/main" val="40299918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31</a:t>
            </a:fld>
            <a:endParaRPr lang="en-GB" altLang="en-US">
              <a:solidFill>
                <a:srgbClr val="000000"/>
              </a:solidFill>
            </a:endParaRPr>
          </a:p>
        </p:txBody>
      </p:sp>
    </p:spTree>
    <p:extLst>
      <p:ext uri="{BB962C8B-B14F-4D97-AF65-F5344CB8AC3E}">
        <p14:creationId xmlns:p14="http://schemas.microsoft.com/office/powerpoint/2010/main" val="20044445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32</a:t>
            </a:fld>
            <a:endParaRPr lang="en-GB" altLang="en-US">
              <a:solidFill>
                <a:srgbClr val="000000"/>
              </a:solidFill>
            </a:endParaRPr>
          </a:p>
        </p:txBody>
      </p:sp>
    </p:spTree>
    <p:extLst>
      <p:ext uri="{BB962C8B-B14F-4D97-AF65-F5344CB8AC3E}">
        <p14:creationId xmlns:p14="http://schemas.microsoft.com/office/powerpoint/2010/main" val="4520182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a:solidFill>
                <a:srgbClr val="000000"/>
              </a:solidFill>
            </a:endParaRPr>
          </a:p>
        </p:txBody>
      </p:sp>
    </p:spTree>
    <p:extLst>
      <p:ext uri="{BB962C8B-B14F-4D97-AF65-F5344CB8AC3E}">
        <p14:creationId xmlns:p14="http://schemas.microsoft.com/office/powerpoint/2010/main" val="23068797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34</a:t>
            </a:fld>
            <a:endParaRPr lang="en-GB" altLang="en-US">
              <a:solidFill>
                <a:srgbClr val="000000"/>
              </a:solidFill>
            </a:endParaRPr>
          </a:p>
        </p:txBody>
      </p:sp>
    </p:spTree>
    <p:extLst>
      <p:ext uri="{BB962C8B-B14F-4D97-AF65-F5344CB8AC3E}">
        <p14:creationId xmlns:p14="http://schemas.microsoft.com/office/powerpoint/2010/main" val="26250691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35</a:t>
            </a:fld>
            <a:endParaRPr lang="en-GB" altLang="en-US">
              <a:solidFill>
                <a:srgbClr val="000000"/>
              </a:solidFill>
            </a:endParaRPr>
          </a:p>
        </p:txBody>
      </p:sp>
    </p:spTree>
    <p:extLst>
      <p:ext uri="{BB962C8B-B14F-4D97-AF65-F5344CB8AC3E}">
        <p14:creationId xmlns:p14="http://schemas.microsoft.com/office/powerpoint/2010/main" val="33732093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36</a:t>
            </a:fld>
            <a:endParaRPr lang="en-GB" altLang="en-US">
              <a:solidFill>
                <a:srgbClr val="000000"/>
              </a:solidFill>
            </a:endParaRPr>
          </a:p>
        </p:txBody>
      </p:sp>
    </p:spTree>
    <p:extLst>
      <p:ext uri="{BB962C8B-B14F-4D97-AF65-F5344CB8AC3E}">
        <p14:creationId xmlns:p14="http://schemas.microsoft.com/office/powerpoint/2010/main" val="34185745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37</a:t>
            </a:fld>
            <a:endParaRPr lang="en-GB" altLang="en-US">
              <a:solidFill>
                <a:srgbClr val="000000"/>
              </a:solidFill>
            </a:endParaRPr>
          </a:p>
        </p:txBody>
      </p:sp>
    </p:spTree>
    <p:extLst>
      <p:ext uri="{BB962C8B-B14F-4D97-AF65-F5344CB8AC3E}">
        <p14:creationId xmlns:p14="http://schemas.microsoft.com/office/powerpoint/2010/main" val="23806667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38</a:t>
            </a:fld>
            <a:endParaRPr lang="en-GB" altLang="en-US">
              <a:solidFill>
                <a:srgbClr val="000000"/>
              </a:solidFill>
            </a:endParaRPr>
          </a:p>
        </p:txBody>
      </p:sp>
    </p:spTree>
    <p:extLst>
      <p:ext uri="{BB962C8B-B14F-4D97-AF65-F5344CB8AC3E}">
        <p14:creationId xmlns:p14="http://schemas.microsoft.com/office/powerpoint/2010/main" val="39572207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39</a:t>
            </a:fld>
            <a:endParaRPr lang="en-GB" altLang="en-US">
              <a:solidFill>
                <a:srgbClr val="000000"/>
              </a:solidFill>
            </a:endParaRPr>
          </a:p>
        </p:txBody>
      </p:sp>
    </p:spTree>
    <p:extLst>
      <p:ext uri="{BB962C8B-B14F-4D97-AF65-F5344CB8AC3E}">
        <p14:creationId xmlns:p14="http://schemas.microsoft.com/office/powerpoint/2010/main" val="6281431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40</a:t>
            </a:fld>
            <a:endParaRPr lang="en-GB" altLang="en-US">
              <a:solidFill>
                <a:srgbClr val="000000"/>
              </a:solidFill>
            </a:endParaRPr>
          </a:p>
        </p:txBody>
      </p:sp>
    </p:spTree>
    <p:extLst>
      <p:ext uri="{BB962C8B-B14F-4D97-AF65-F5344CB8AC3E}">
        <p14:creationId xmlns:p14="http://schemas.microsoft.com/office/powerpoint/2010/main" val="31107137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41</a:t>
            </a:fld>
            <a:endParaRPr lang="en-GB" altLang="en-US">
              <a:solidFill>
                <a:srgbClr val="000000"/>
              </a:solidFill>
            </a:endParaRPr>
          </a:p>
        </p:txBody>
      </p:sp>
    </p:spTree>
    <p:extLst>
      <p:ext uri="{BB962C8B-B14F-4D97-AF65-F5344CB8AC3E}">
        <p14:creationId xmlns:p14="http://schemas.microsoft.com/office/powerpoint/2010/main" val="13123185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42</a:t>
            </a:fld>
            <a:endParaRPr lang="en-GB" altLang="en-US">
              <a:solidFill>
                <a:srgbClr val="000000"/>
              </a:solidFill>
            </a:endParaRPr>
          </a:p>
        </p:txBody>
      </p:sp>
    </p:spTree>
    <p:extLst>
      <p:ext uri="{BB962C8B-B14F-4D97-AF65-F5344CB8AC3E}">
        <p14:creationId xmlns:p14="http://schemas.microsoft.com/office/powerpoint/2010/main" val="31707432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43</a:t>
            </a:fld>
            <a:endParaRPr lang="en-GB" altLang="en-US">
              <a:solidFill>
                <a:srgbClr val="000000"/>
              </a:solidFill>
            </a:endParaRPr>
          </a:p>
        </p:txBody>
      </p:sp>
    </p:spTree>
    <p:extLst>
      <p:ext uri="{BB962C8B-B14F-4D97-AF65-F5344CB8AC3E}">
        <p14:creationId xmlns:p14="http://schemas.microsoft.com/office/powerpoint/2010/main" val="33936294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p:spPr>
        <p:txBody>
          <a:bodyPr/>
          <a:lstStyle/>
          <a:p>
            <a:endParaRPr lang="en-GB" altLang="en-US" dirty="0">
              <a:latin typeface="Arial"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44</a:t>
            </a:fld>
            <a:endParaRPr lang="en-GB" altLang="en-US">
              <a:solidFill>
                <a:srgbClr val="000000"/>
              </a:solidFill>
            </a:endParaRPr>
          </a:p>
        </p:txBody>
      </p:sp>
    </p:spTree>
    <p:extLst>
      <p:ext uri="{BB962C8B-B14F-4D97-AF65-F5344CB8AC3E}">
        <p14:creationId xmlns:p14="http://schemas.microsoft.com/office/powerpoint/2010/main" val="17034134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60C586A-00EF-4095-9A95-C161326251CA}" type="slidenum">
              <a:rPr lang="cy-GB" altLang="en-US" smtClean="0"/>
              <a:pPr>
                <a:defRPr/>
              </a:pPr>
              <a:t>45</a:t>
            </a:fld>
            <a:endParaRPr lang="cy-GB" altLang="en-US"/>
          </a:p>
        </p:txBody>
      </p:sp>
    </p:spTree>
    <p:extLst>
      <p:ext uri="{BB962C8B-B14F-4D97-AF65-F5344CB8AC3E}">
        <p14:creationId xmlns:p14="http://schemas.microsoft.com/office/powerpoint/2010/main" val="36487781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60C586A-00EF-4095-9A95-C161326251CA}" type="slidenum">
              <a:rPr lang="cy-GB" altLang="en-US" smtClean="0"/>
              <a:pPr>
                <a:defRPr/>
              </a:pPr>
              <a:t>46</a:t>
            </a:fld>
            <a:endParaRPr lang="cy-GB" altLang="en-US"/>
          </a:p>
        </p:txBody>
      </p:sp>
    </p:spTree>
    <p:extLst>
      <p:ext uri="{BB962C8B-B14F-4D97-AF65-F5344CB8AC3E}">
        <p14:creationId xmlns:p14="http://schemas.microsoft.com/office/powerpoint/2010/main" val="36799180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AED868C-9DCF-45CE-9CF6-791F5AC5F2A0}"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extLst>
      <p:ext uri="{BB962C8B-B14F-4D97-AF65-F5344CB8AC3E}">
        <p14:creationId xmlns:p14="http://schemas.microsoft.com/office/powerpoint/2010/main" val="27153884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AED868C-9DCF-45CE-9CF6-791F5AC5F2A0}" type="slidenum">
              <a:rPr lang="cy-GB" altLang="en-US" sz="1200" smtClean="0">
                <a:latin typeface="Arial" panose="020B0604020202020204" pitchFamily="34" charset="0"/>
              </a:rPr>
              <a:pPr/>
              <a:t>48</a:t>
            </a:fld>
            <a:endParaRPr lang="cy-GB" altLang="en-US" sz="1200">
              <a:latin typeface="Arial" panose="020B0604020202020204" pitchFamily="34" charset="0"/>
            </a:endParaRPr>
          </a:p>
        </p:txBody>
      </p:sp>
    </p:spTree>
    <p:extLst>
      <p:ext uri="{BB962C8B-B14F-4D97-AF65-F5344CB8AC3E}">
        <p14:creationId xmlns:p14="http://schemas.microsoft.com/office/powerpoint/2010/main" val="41486321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AED868C-9DCF-45CE-9CF6-791F5AC5F2A0}" type="slidenum">
              <a:rPr lang="cy-GB" altLang="en-US" sz="1200" smtClean="0">
                <a:latin typeface="Arial" panose="020B0604020202020204" pitchFamily="34" charset="0"/>
              </a:rPr>
              <a:pPr/>
              <a:t>49</a:t>
            </a:fld>
            <a:endParaRPr lang="cy-GB" altLang="en-US" sz="1200">
              <a:latin typeface="Arial" panose="020B0604020202020204" pitchFamily="34" charset="0"/>
            </a:endParaRPr>
          </a:p>
        </p:txBody>
      </p:sp>
    </p:spTree>
    <p:extLst>
      <p:ext uri="{BB962C8B-B14F-4D97-AF65-F5344CB8AC3E}">
        <p14:creationId xmlns:p14="http://schemas.microsoft.com/office/powerpoint/2010/main" val="3765907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993552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465158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74218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85473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4193466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676439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860980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25235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2264770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402254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0AA9173-99AA-4F96-BB28-5EF913F67958}" type="datetimeFigureOut">
              <a:rPr lang="en-GB" smtClean="0"/>
              <a:t>22/10/2023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448709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8848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AA9173-99AA-4F96-BB28-5EF913F67958}" type="datetimeFigureOut">
              <a:rPr lang="en-GB" smtClean="0"/>
              <a:t>22/10/2023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1232A4-2DF8-409D-A257-7CC0A8A57AD6}"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96625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video-alexanderstreet-com.ezproxy.uwtsd.ac.uk/watch/nature-nurture-and-psychology?utm_campaign=Video&amp;utm_medium=MARC&amp;utm_source=aspresolver"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aISXCw0Pi94"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hhqumfpxuzI"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6.jpeg"/></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9hBfnXACsOI"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dmBqwWlJg8U"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080/03004430.2020.1854242"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hyperlink" Target="https://www.naeyc.org/our-work/families/10-things-every-parent-play"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psychologynoteshq.com/piagetstheory/" TargetMode="External"/><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hyperlink" Target="https://www.simplypsychology.org/Sigmund-Freud.html" TargetMode="External"/><Relationship Id="rId4" Type="http://schemas.openxmlformats.org/officeDocument/2006/relationships/hyperlink" Target="https://www.psychologynoteshq.com/freud-psychosexual-development/"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simplypsychology.org/naturevsnurture.html" TargetMode="External"/><Relationship Id="rId2" Type="http://schemas.openxmlformats.org/officeDocument/2006/relationships/notesSlide" Target="../notesSlides/notesSlide40.xml"/><Relationship Id="rId1" Type="http://schemas.openxmlformats.org/officeDocument/2006/relationships/slideLayout" Target="../slideLayouts/slideLayout4.xml"/><Relationship Id="rId6" Type="http://schemas.openxmlformats.org/officeDocument/2006/relationships/hyperlink" Target="https://www.verywellmind.com/child-development-theories-2795068" TargetMode="External"/><Relationship Id="rId5" Type="http://schemas.openxmlformats.org/officeDocument/2006/relationships/hyperlink" Target="https://www.suemarie.info/2017/10/bronfenbrenners-bioecological-approach.html" TargetMode="External"/><Relationship Id="rId4"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8842D-923E-76F0-6E95-D9C063286180}"/>
              </a:ext>
            </a:extLst>
          </p:cNvPr>
          <p:cNvSpPr>
            <a:spLocks noGrp="1"/>
          </p:cNvSpPr>
          <p:nvPr>
            <p:ph type="ctrTitle"/>
          </p:nvPr>
        </p:nvSpPr>
        <p:spPr/>
        <p:txBody>
          <a:bodyPr>
            <a:normAutofit/>
          </a:bodyPr>
          <a:lstStyle/>
          <a:p>
            <a:r>
              <a:rPr lang="en-GB" dirty="0"/>
              <a:t>ECEY4001/C</a:t>
            </a:r>
            <a:br>
              <a:rPr lang="en-GB" dirty="0"/>
            </a:br>
            <a:r>
              <a:rPr lang="en-GB" dirty="0">
                <a:solidFill>
                  <a:schemeClr val="accent6">
                    <a:lumMod val="75000"/>
                  </a:schemeClr>
                </a:solidFill>
              </a:rPr>
              <a:t>Human Development</a:t>
            </a:r>
            <a:endParaRPr lang="en-GB" dirty="0"/>
          </a:p>
        </p:txBody>
      </p:sp>
      <p:sp>
        <p:nvSpPr>
          <p:cNvPr id="3" name="Subtitle 2">
            <a:extLst>
              <a:ext uri="{FF2B5EF4-FFF2-40B4-BE49-F238E27FC236}">
                <a16:creationId xmlns:a16="http://schemas.microsoft.com/office/drawing/2014/main" id="{3410CF8B-507C-08EE-3B34-0D35C9A03834}"/>
              </a:ext>
            </a:extLst>
          </p:cNvPr>
          <p:cNvSpPr>
            <a:spLocks noGrp="1"/>
          </p:cNvSpPr>
          <p:nvPr>
            <p:ph type="subTitle" idx="1"/>
          </p:nvPr>
        </p:nvSpPr>
        <p:spPr/>
        <p:txBody>
          <a:bodyPr/>
          <a:lstStyle/>
          <a:p>
            <a:endParaRPr lang="en-GB" sz="4800" dirty="0"/>
          </a:p>
          <a:p>
            <a:r>
              <a:rPr lang="en-GB" sz="4800" dirty="0">
                <a:solidFill>
                  <a:schemeClr val="accent6">
                    <a:lumMod val="75000"/>
                  </a:schemeClr>
                </a:solidFill>
              </a:rPr>
              <a:t>Lecture 2 - Theorists</a:t>
            </a:r>
          </a:p>
          <a:p>
            <a:endParaRPr lang="en-GB" dirty="0"/>
          </a:p>
        </p:txBody>
      </p:sp>
    </p:spTree>
    <p:extLst>
      <p:ext uri="{BB962C8B-B14F-4D97-AF65-F5344CB8AC3E}">
        <p14:creationId xmlns:p14="http://schemas.microsoft.com/office/powerpoint/2010/main" val="2664919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E14F42F-5123-4E45-BE7E-3C8A19F4613C}"/>
              </a:ext>
            </a:extLst>
          </p:cNvPr>
          <p:cNvSpPr>
            <a:spLocks noGrp="1"/>
          </p:cNvSpPr>
          <p:nvPr>
            <p:ph type="title"/>
          </p:nvPr>
        </p:nvSpPr>
        <p:spPr>
          <a:xfrm>
            <a:off x="2392481" y="276559"/>
            <a:ext cx="7407037" cy="1151409"/>
          </a:xfrm>
        </p:spPr>
        <p:txBody>
          <a:bodyPr>
            <a:noAutofit/>
          </a:bodyPr>
          <a:lstStyle/>
          <a:p>
            <a:pPr algn="ctr" eaLnBrk="1" hangingPunct="1"/>
            <a:br>
              <a:rPr lang="cy-GB" altLang="en-US" sz="4800" dirty="0">
                <a:latin typeface="+mn-lt"/>
              </a:rPr>
            </a:br>
            <a:r>
              <a:rPr lang="en-US" altLang="en-US" sz="4800" dirty="0">
                <a:solidFill>
                  <a:schemeClr val="accent6">
                    <a:lumMod val="75000"/>
                  </a:schemeClr>
                </a:solidFill>
                <a:latin typeface="+mn-lt"/>
              </a:rPr>
              <a:t>Overview of Module</a:t>
            </a:r>
          </a:p>
        </p:txBody>
      </p:sp>
      <p:sp>
        <p:nvSpPr>
          <p:cNvPr id="13" name="Content Placeholder 3">
            <a:extLst>
              <a:ext uri="{FF2B5EF4-FFF2-40B4-BE49-F238E27FC236}">
                <a16:creationId xmlns:a16="http://schemas.microsoft.com/office/drawing/2014/main" id="{4C867928-E19A-458B-9EF0-C341D9908CDE}"/>
              </a:ext>
            </a:extLst>
          </p:cNvPr>
          <p:cNvSpPr>
            <a:spLocks noGrp="1"/>
          </p:cNvSpPr>
          <p:nvPr>
            <p:ph sz="half" idx="2"/>
          </p:nvPr>
        </p:nvSpPr>
        <p:spPr>
          <a:xfrm>
            <a:off x="838201" y="1905980"/>
            <a:ext cx="9927036" cy="3370999"/>
          </a:xfrm>
        </p:spPr>
        <p:txBody>
          <a:bodyPr>
            <a:noAutofit/>
          </a:bodyPr>
          <a:lstStyle/>
          <a:p>
            <a:r>
              <a:rPr lang="en-US" altLang="en-US" dirty="0">
                <a:solidFill>
                  <a:schemeClr val="accent6">
                    <a:lumMod val="75000"/>
                  </a:schemeClr>
                </a:solidFill>
                <a:ea typeface="ＭＳ Ｐゴシック" pitchFamily="34" charset="-128"/>
              </a:rPr>
              <a:t>Learning Outcomes</a:t>
            </a:r>
          </a:p>
          <a:p>
            <a:r>
              <a:rPr lang="en-US" altLang="en-US" dirty="0">
                <a:solidFill>
                  <a:schemeClr val="accent6">
                    <a:lumMod val="75000"/>
                  </a:schemeClr>
                </a:solidFill>
                <a:ea typeface="ＭＳ Ｐゴシック" pitchFamily="34" charset="-128"/>
              </a:rPr>
              <a:t>Links to National Occupational Standards</a:t>
            </a:r>
          </a:p>
          <a:p>
            <a:r>
              <a:rPr lang="en-US" altLang="en-US" dirty="0">
                <a:solidFill>
                  <a:schemeClr val="accent6">
                    <a:lumMod val="75000"/>
                  </a:schemeClr>
                </a:solidFill>
                <a:ea typeface="ＭＳ Ｐゴシック" pitchFamily="34" charset="-128"/>
              </a:rPr>
              <a:t>Module Structure</a:t>
            </a:r>
          </a:p>
          <a:p>
            <a:r>
              <a:rPr lang="en-US" altLang="en-US" dirty="0">
                <a:solidFill>
                  <a:schemeClr val="accent6">
                    <a:lumMod val="75000"/>
                  </a:schemeClr>
                </a:solidFill>
                <a:ea typeface="ＭＳ Ｐゴシック" pitchFamily="34" charset="-128"/>
              </a:rPr>
              <a:t>Assessment</a:t>
            </a:r>
          </a:p>
          <a:p>
            <a:r>
              <a:rPr lang="en-US" altLang="en-US" dirty="0">
                <a:solidFill>
                  <a:schemeClr val="accent6">
                    <a:lumMod val="75000"/>
                  </a:schemeClr>
                </a:solidFill>
                <a:ea typeface="ＭＳ Ｐゴシック" pitchFamily="34" charset="-128"/>
              </a:rPr>
              <a:t>Practice Opportunities</a:t>
            </a:r>
          </a:p>
        </p:txBody>
      </p:sp>
    </p:spTree>
    <p:extLst>
      <p:ext uri="{BB962C8B-B14F-4D97-AF65-F5344CB8AC3E}">
        <p14:creationId xmlns:p14="http://schemas.microsoft.com/office/powerpoint/2010/main" val="2628114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E14F42F-5123-4E45-BE7E-3C8A19F4613C}"/>
              </a:ext>
            </a:extLst>
          </p:cNvPr>
          <p:cNvSpPr>
            <a:spLocks noGrp="1"/>
          </p:cNvSpPr>
          <p:nvPr>
            <p:ph type="title"/>
          </p:nvPr>
        </p:nvSpPr>
        <p:spPr>
          <a:xfrm>
            <a:off x="3524858" y="332657"/>
            <a:ext cx="5256584" cy="1151409"/>
          </a:xfrm>
        </p:spPr>
        <p:txBody>
          <a:bodyPr>
            <a:noAutofit/>
          </a:bodyPr>
          <a:lstStyle/>
          <a:p>
            <a:pPr algn="ctr" eaLnBrk="1" hangingPunct="1"/>
            <a:br>
              <a:rPr lang="cy-GB" altLang="en-US" sz="4800" dirty="0">
                <a:latin typeface="+mn-lt"/>
              </a:rPr>
            </a:br>
            <a:r>
              <a:rPr lang="en-US" altLang="en-US" sz="4800" dirty="0">
                <a:solidFill>
                  <a:schemeClr val="accent6">
                    <a:lumMod val="75000"/>
                  </a:schemeClr>
                </a:solidFill>
                <a:latin typeface="+mn-lt"/>
              </a:rPr>
              <a:t>Content of Module</a:t>
            </a:r>
          </a:p>
        </p:txBody>
      </p:sp>
      <p:sp>
        <p:nvSpPr>
          <p:cNvPr id="13" name="Content Placeholder 3">
            <a:extLst>
              <a:ext uri="{FF2B5EF4-FFF2-40B4-BE49-F238E27FC236}">
                <a16:creationId xmlns:a16="http://schemas.microsoft.com/office/drawing/2014/main" id="{4C867928-E19A-458B-9EF0-C341D9908CDE}"/>
              </a:ext>
            </a:extLst>
          </p:cNvPr>
          <p:cNvSpPr>
            <a:spLocks noGrp="1"/>
          </p:cNvSpPr>
          <p:nvPr>
            <p:ph sz="half" idx="2"/>
          </p:nvPr>
        </p:nvSpPr>
        <p:spPr>
          <a:xfrm>
            <a:off x="429491" y="1558822"/>
            <a:ext cx="10788273" cy="3740356"/>
          </a:xfrm>
        </p:spPr>
        <p:txBody>
          <a:bodyPr>
            <a:normAutofit/>
          </a:bodyPr>
          <a:lstStyle/>
          <a:p>
            <a:r>
              <a:rPr lang="en-US" altLang="en-US" dirty="0">
                <a:solidFill>
                  <a:schemeClr val="accent6">
                    <a:lumMod val="75000"/>
                  </a:schemeClr>
                </a:solidFill>
                <a:ea typeface="ＭＳ Ｐゴシック" pitchFamily="34" charset="-128"/>
              </a:rPr>
              <a:t>Theorists/ Theories of learning, holistic development</a:t>
            </a:r>
          </a:p>
          <a:p>
            <a:r>
              <a:rPr lang="en-US" altLang="en-US" dirty="0">
                <a:solidFill>
                  <a:schemeClr val="accent6">
                    <a:lumMod val="75000"/>
                  </a:schemeClr>
                </a:solidFill>
                <a:ea typeface="ＭＳ Ｐゴシック" pitchFamily="34" charset="-128"/>
              </a:rPr>
              <a:t>Neurological development</a:t>
            </a:r>
          </a:p>
          <a:p>
            <a:r>
              <a:rPr lang="en-US" altLang="en-US" dirty="0">
                <a:solidFill>
                  <a:schemeClr val="accent6">
                    <a:lumMod val="75000"/>
                  </a:schemeClr>
                </a:solidFill>
                <a:ea typeface="ＭＳ Ｐゴシック" pitchFamily="34" charset="-128"/>
              </a:rPr>
              <a:t>Attachment</a:t>
            </a:r>
          </a:p>
          <a:p>
            <a:r>
              <a:rPr lang="en-US" altLang="en-US" dirty="0">
                <a:solidFill>
                  <a:schemeClr val="accent6">
                    <a:lumMod val="75000"/>
                  </a:schemeClr>
                </a:solidFill>
                <a:ea typeface="ＭＳ Ｐゴシック" pitchFamily="34" charset="-128"/>
              </a:rPr>
              <a:t>Transitions</a:t>
            </a:r>
          </a:p>
          <a:p>
            <a:r>
              <a:rPr lang="en-US" altLang="en-US" dirty="0">
                <a:solidFill>
                  <a:schemeClr val="accent6">
                    <a:lumMod val="75000"/>
                  </a:schemeClr>
                </a:solidFill>
                <a:ea typeface="ＭＳ Ｐゴシック" pitchFamily="34" charset="-128"/>
              </a:rPr>
              <a:t>Play and Sustained Shared Thinking</a:t>
            </a:r>
          </a:p>
          <a:p>
            <a:r>
              <a:rPr lang="en-US" altLang="en-US" dirty="0">
                <a:solidFill>
                  <a:schemeClr val="accent6">
                    <a:lumMod val="75000"/>
                  </a:schemeClr>
                </a:solidFill>
                <a:ea typeface="ＭＳ Ｐゴシック" pitchFamily="34" charset="-128"/>
              </a:rPr>
              <a:t>Inclusion, Partnerships and children</a:t>
            </a:r>
          </a:p>
          <a:p>
            <a:r>
              <a:rPr lang="en-US" altLang="en-US" dirty="0">
                <a:solidFill>
                  <a:schemeClr val="accent6">
                    <a:lumMod val="75000"/>
                  </a:schemeClr>
                </a:solidFill>
                <a:ea typeface="ＭＳ Ｐゴシック" pitchFamily="34" charset="-128"/>
              </a:rPr>
              <a:t>Educational Models</a:t>
            </a:r>
          </a:p>
          <a:p>
            <a:pPr>
              <a:buFont typeface="Wingdings" panose="05000000000000000000" pitchFamily="2" charset="2"/>
              <a:buChar char="§"/>
            </a:pPr>
            <a:endParaRPr lang="en-US" altLang="en-US" dirty="0">
              <a:solidFill>
                <a:schemeClr val="accent1">
                  <a:lumMod val="50000"/>
                </a:schemeClr>
              </a:solidFill>
              <a:ea typeface="ＭＳ Ｐゴシック" pitchFamily="34" charset="-128"/>
            </a:endParaRPr>
          </a:p>
          <a:p>
            <a:pPr>
              <a:buFont typeface="Wingdings" panose="05000000000000000000" pitchFamily="2" charset="2"/>
              <a:buChar char="§"/>
            </a:pPr>
            <a:endParaRPr lang="en-US" altLang="en-US" dirty="0">
              <a:solidFill>
                <a:schemeClr val="accent1">
                  <a:lumMod val="50000"/>
                </a:schemeClr>
              </a:solidFill>
              <a:ea typeface="ＭＳ Ｐゴシック" pitchFamily="34" charset="-128"/>
            </a:endParaRPr>
          </a:p>
        </p:txBody>
      </p:sp>
    </p:spTree>
    <p:extLst>
      <p:ext uri="{BB962C8B-B14F-4D97-AF65-F5344CB8AC3E}">
        <p14:creationId xmlns:p14="http://schemas.microsoft.com/office/powerpoint/2010/main" val="748477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26B0C8-BDA1-FEDF-9D4B-1AB393C8A5FA}"/>
              </a:ext>
            </a:extLst>
          </p:cNvPr>
          <p:cNvSpPr>
            <a:spLocks noGrp="1"/>
          </p:cNvSpPr>
          <p:nvPr>
            <p:ph sz="half" idx="1"/>
          </p:nvPr>
        </p:nvSpPr>
        <p:spPr>
          <a:xfrm>
            <a:off x="838199" y="1825625"/>
            <a:ext cx="10716491" cy="4351338"/>
          </a:xfrm>
        </p:spPr>
        <p:txBody>
          <a:bodyPr/>
          <a:lstStyle/>
          <a:p>
            <a:r>
              <a:rPr lang="en-GB" dirty="0"/>
              <a:t>In this next session we will be exploring the ideas of different theorist</a:t>
            </a:r>
          </a:p>
          <a:p>
            <a:endParaRPr lang="en-GB" dirty="0"/>
          </a:p>
          <a:p>
            <a:r>
              <a:rPr lang="en-GB" dirty="0"/>
              <a:t>We will reflect on how their ideas influence our current practice.</a:t>
            </a:r>
          </a:p>
        </p:txBody>
      </p:sp>
    </p:spTree>
    <p:extLst>
      <p:ext uri="{BB962C8B-B14F-4D97-AF65-F5344CB8AC3E}">
        <p14:creationId xmlns:p14="http://schemas.microsoft.com/office/powerpoint/2010/main" val="1865609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Theory</a:t>
            </a:r>
            <a:endParaRPr lang="en-US" sz="4800" dirty="0">
              <a:solidFill>
                <a:schemeClr val="accent6">
                  <a:lumMod val="75000"/>
                </a:schemeClr>
              </a:solidFill>
            </a:endParaRPr>
          </a:p>
        </p:txBody>
      </p:sp>
      <p:sp>
        <p:nvSpPr>
          <p:cNvPr id="5" name="Content Placeholder 2">
            <a:extLst>
              <a:ext uri="{FF2B5EF4-FFF2-40B4-BE49-F238E27FC236}">
                <a16:creationId xmlns:a16="http://schemas.microsoft.com/office/drawing/2014/main" id="{67C91C64-D645-9454-9BBB-D7D504C5B5E2}"/>
              </a:ext>
            </a:extLst>
          </p:cNvPr>
          <p:cNvSpPr txBox="1">
            <a:spLocks/>
          </p:cNvSpPr>
          <p:nvPr/>
        </p:nvSpPr>
        <p:spPr>
          <a:xfrm>
            <a:off x="6300759" y="2141537"/>
            <a:ext cx="550229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latin typeface="Lucida Sans" panose="020B0602030504020204" pitchFamily="34" charset="0"/>
            </a:endParaRPr>
          </a:p>
        </p:txBody>
      </p:sp>
      <p:sp>
        <p:nvSpPr>
          <p:cNvPr id="7" name="TextBox 6">
            <a:extLst>
              <a:ext uri="{FF2B5EF4-FFF2-40B4-BE49-F238E27FC236}">
                <a16:creationId xmlns:a16="http://schemas.microsoft.com/office/drawing/2014/main" id="{DA9739CB-CF12-0153-447D-546B93CFD5CC}"/>
              </a:ext>
            </a:extLst>
          </p:cNvPr>
          <p:cNvSpPr txBox="1"/>
          <p:nvPr/>
        </p:nvSpPr>
        <p:spPr>
          <a:xfrm>
            <a:off x="1184564" y="2090172"/>
            <a:ext cx="10007017" cy="2800767"/>
          </a:xfrm>
          <a:prstGeom prst="rect">
            <a:avLst/>
          </a:prstGeom>
          <a:noFill/>
        </p:spPr>
        <p:txBody>
          <a:bodyPr wrap="square">
            <a:spAutoFit/>
          </a:bodyPr>
          <a:lstStyle/>
          <a:p>
            <a:pPr marL="0" indent="0" algn="ctr">
              <a:buNone/>
            </a:pPr>
            <a:r>
              <a:rPr lang="en-GB" altLang="en-US" sz="4400" dirty="0">
                <a:solidFill>
                  <a:schemeClr val="accent6">
                    <a:lumMod val="75000"/>
                  </a:schemeClr>
                </a:solidFill>
              </a:rPr>
              <a:t>‘A set of organised observations that are used to explain an interesting phenomenon’</a:t>
            </a:r>
          </a:p>
          <a:p>
            <a:pPr marL="0" indent="0" algn="ctr">
              <a:buNone/>
            </a:pPr>
            <a:r>
              <a:rPr lang="en-GB" altLang="en-US" sz="4400" dirty="0"/>
              <a:t>					</a:t>
            </a:r>
            <a:r>
              <a:rPr lang="en-GB" altLang="en-US" sz="3600" dirty="0">
                <a:solidFill>
                  <a:schemeClr val="accent6">
                    <a:lumMod val="75000"/>
                  </a:schemeClr>
                </a:solidFill>
              </a:rPr>
              <a:t>(Crowley, 2014)</a:t>
            </a:r>
          </a:p>
        </p:txBody>
      </p:sp>
    </p:spTree>
    <p:extLst>
      <p:ext uri="{BB962C8B-B14F-4D97-AF65-F5344CB8AC3E}">
        <p14:creationId xmlns:p14="http://schemas.microsoft.com/office/powerpoint/2010/main" val="1898909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8192-BE60-E1ED-3747-5FD51F5574E5}"/>
              </a:ext>
            </a:extLst>
          </p:cNvPr>
          <p:cNvSpPr>
            <a:spLocks noGrp="1"/>
          </p:cNvSpPr>
          <p:nvPr>
            <p:ph type="title"/>
          </p:nvPr>
        </p:nvSpPr>
        <p:spPr/>
        <p:txBody>
          <a:bodyPr/>
          <a:lstStyle/>
          <a:p>
            <a:pPr algn="ctr"/>
            <a:r>
              <a:rPr lang="en-GB" dirty="0">
                <a:solidFill>
                  <a:schemeClr val="accent6">
                    <a:lumMod val="75000"/>
                  </a:schemeClr>
                </a:solidFill>
              </a:rPr>
              <a:t>Child Development Theories</a:t>
            </a:r>
          </a:p>
        </p:txBody>
      </p:sp>
      <p:sp>
        <p:nvSpPr>
          <p:cNvPr id="4" name="AutoShape 4" descr="Major child development theories">
            <a:extLst>
              <a:ext uri="{FF2B5EF4-FFF2-40B4-BE49-F238E27FC236}">
                <a16:creationId xmlns:a16="http://schemas.microsoft.com/office/drawing/2014/main" id="{A682BF1B-7D59-BBAB-442F-CF830C92FA8E}"/>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17CBC055-FBF7-7A42-CCC8-F827D8557FBB}"/>
              </a:ext>
            </a:extLst>
          </p:cNvPr>
          <p:cNvPicPr>
            <a:picLocks noChangeAspect="1"/>
          </p:cNvPicPr>
          <p:nvPr/>
        </p:nvPicPr>
        <p:blipFill>
          <a:blip r:embed="rId2"/>
          <a:stretch>
            <a:fillRect/>
          </a:stretch>
        </p:blipFill>
        <p:spPr>
          <a:xfrm>
            <a:off x="2893423" y="1540516"/>
            <a:ext cx="6126480" cy="4081767"/>
          </a:xfrm>
          <a:prstGeom prst="rect">
            <a:avLst/>
          </a:prstGeom>
        </p:spPr>
      </p:pic>
      <p:sp>
        <p:nvSpPr>
          <p:cNvPr id="7" name="TextBox 6">
            <a:extLst>
              <a:ext uri="{FF2B5EF4-FFF2-40B4-BE49-F238E27FC236}">
                <a16:creationId xmlns:a16="http://schemas.microsoft.com/office/drawing/2014/main" id="{C86C8F92-03F7-680D-5F0E-9566E2AA5B53}"/>
              </a:ext>
            </a:extLst>
          </p:cNvPr>
          <p:cNvSpPr txBox="1"/>
          <p:nvPr/>
        </p:nvSpPr>
        <p:spPr>
          <a:xfrm>
            <a:off x="9019903" y="4996543"/>
            <a:ext cx="3172097" cy="369332"/>
          </a:xfrm>
          <a:prstGeom prst="rect">
            <a:avLst/>
          </a:prstGeom>
          <a:noFill/>
        </p:spPr>
        <p:txBody>
          <a:bodyPr wrap="square" rtlCol="0">
            <a:spAutoFit/>
          </a:bodyPr>
          <a:lstStyle/>
          <a:p>
            <a:r>
              <a:rPr lang="en-GB" dirty="0"/>
              <a:t>(Source: </a:t>
            </a:r>
            <a:r>
              <a:rPr lang="en-GB" dirty="0" err="1"/>
              <a:t>Verywellmind</a:t>
            </a:r>
            <a:r>
              <a:rPr lang="en-GB" dirty="0"/>
              <a:t>, 2022)</a:t>
            </a:r>
          </a:p>
        </p:txBody>
      </p:sp>
    </p:spTree>
    <p:extLst>
      <p:ext uri="{BB962C8B-B14F-4D97-AF65-F5344CB8AC3E}">
        <p14:creationId xmlns:p14="http://schemas.microsoft.com/office/powerpoint/2010/main" val="2167451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How do children learn?</a:t>
            </a:r>
            <a:endParaRPr lang="en-US" sz="4800" dirty="0">
              <a:solidFill>
                <a:schemeClr val="accent6">
                  <a:lumMod val="75000"/>
                </a:schemeClr>
              </a:solidFill>
            </a:endParaRPr>
          </a:p>
        </p:txBody>
      </p:sp>
      <p:pic>
        <p:nvPicPr>
          <p:cNvPr id="2050" name="Picture 2" descr="Two toddlers playing with blocks">
            <a:extLst>
              <a:ext uri="{FF2B5EF4-FFF2-40B4-BE49-F238E27FC236}">
                <a16:creationId xmlns:a16="http://schemas.microsoft.com/office/drawing/2014/main" id="{5DC93797-761C-4CC5-A0B5-729A17ACC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7316" y="1876833"/>
            <a:ext cx="5217368" cy="310433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C2BC784-3FDD-4A1F-8C23-A1E38055B805}"/>
              </a:ext>
            </a:extLst>
          </p:cNvPr>
          <p:cNvSpPr txBox="1"/>
          <p:nvPr/>
        </p:nvSpPr>
        <p:spPr>
          <a:xfrm>
            <a:off x="6445679" y="5156156"/>
            <a:ext cx="2386625" cy="338554"/>
          </a:xfrm>
          <a:prstGeom prst="rect">
            <a:avLst/>
          </a:prstGeom>
          <a:noFill/>
        </p:spPr>
        <p:txBody>
          <a:bodyPr wrap="square" rtlCol="0">
            <a:spAutoFit/>
          </a:bodyPr>
          <a:lstStyle/>
          <a:p>
            <a:r>
              <a:rPr lang="en-GB" sz="1600" dirty="0"/>
              <a:t>(Source: </a:t>
            </a:r>
            <a:r>
              <a:rPr lang="en-GB" sz="1600" dirty="0" err="1"/>
              <a:t>Naeyc</a:t>
            </a:r>
            <a:r>
              <a:rPr lang="en-GB" sz="1600" dirty="0"/>
              <a:t>, 2021) </a:t>
            </a:r>
          </a:p>
        </p:txBody>
      </p:sp>
    </p:spTree>
    <p:extLst>
      <p:ext uri="{BB962C8B-B14F-4D97-AF65-F5344CB8AC3E}">
        <p14:creationId xmlns:p14="http://schemas.microsoft.com/office/powerpoint/2010/main" val="321393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E0C9A-70DD-62C9-D52D-BFD6D979F759}"/>
              </a:ext>
            </a:extLst>
          </p:cNvPr>
          <p:cNvSpPr>
            <a:spLocks noGrp="1"/>
          </p:cNvSpPr>
          <p:nvPr>
            <p:ph type="title"/>
          </p:nvPr>
        </p:nvSpPr>
        <p:spPr/>
        <p:txBody>
          <a:bodyPr/>
          <a:lstStyle/>
          <a:p>
            <a:r>
              <a:rPr lang="en-GB" dirty="0"/>
              <a:t>Nature Versus Nature</a:t>
            </a:r>
          </a:p>
        </p:txBody>
      </p:sp>
      <p:sp>
        <p:nvSpPr>
          <p:cNvPr id="4" name="Content Placeholder 3">
            <a:extLst>
              <a:ext uri="{FF2B5EF4-FFF2-40B4-BE49-F238E27FC236}">
                <a16:creationId xmlns:a16="http://schemas.microsoft.com/office/drawing/2014/main" id="{970502ED-958D-D1EA-224E-6263D7169AE0}"/>
              </a:ext>
            </a:extLst>
          </p:cNvPr>
          <p:cNvSpPr>
            <a:spLocks noGrp="1"/>
          </p:cNvSpPr>
          <p:nvPr>
            <p:ph sz="half" idx="2"/>
          </p:nvPr>
        </p:nvSpPr>
        <p:spPr>
          <a:xfrm>
            <a:off x="838200" y="1825625"/>
            <a:ext cx="10515600" cy="4351338"/>
          </a:xfrm>
        </p:spPr>
        <p:txBody>
          <a:bodyPr/>
          <a:lstStyle/>
          <a:p>
            <a:r>
              <a:rPr lang="en-GB" dirty="0">
                <a:hlinkClick r:id="rId2"/>
              </a:rPr>
              <a:t>https://video-alexanderstreet-com.ezproxy.uwtsd.ac.uk/watch/nature-nurture-and-psychology?utm_campaign=Video&amp;utm_medium=MARC&amp;utm_source=aspresolver</a:t>
            </a:r>
            <a:endParaRPr lang="en-GB" dirty="0"/>
          </a:p>
          <a:p>
            <a:endParaRPr lang="en-GB" dirty="0"/>
          </a:p>
          <a:p>
            <a:r>
              <a:rPr lang="en-GB" dirty="0"/>
              <a:t>Watch the video</a:t>
            </a:r>
          </a:p>
          <a:p>
            <a:r>
              <a:rPr lang="en-GB" dirty="0"/>
              <a:t>Discuss the relationship between nature versus nurture</a:t>
            </a:r>
          </a:p>
        </p:txBody>
      </p:sp>
    </p:spTree>
    <p:extLst>
      <p:ext uri="{BB962C8B-B14F-4D97-AF65-F5344CB8AC3E}">
        <p14:creationId xmlns:p14="http://schemas.microsoft.com/office/powerpoint/2010/main" val="3512858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89F0-B4AF-4841-B40A-9B8DDDB884B5}"/>
              </a:ext>
            </a:extLst>
          </p:cNvPr>
          <p:cNvSpPr>
            <a:spLocks noGrp="1"/>
          </p:cNvSpPr>
          <p:nvPr>
            <p:ph type="title"/>
          </p:nvPr>
        </p:nvSpPr>
        <p:spPr/>
        <p:txBody>
          <a:bodyPr>
            <a:noAutofit/>
          </a:bodyPr>
          <a:lstStyle/>
          <a:p>
            <a:pPr algn="ctr"/>
            <a:r>
              <a:rPr lang="en-GB" sz="4800" dirty="0">
                <a:solidFill>
                  <a:schemeClr val="accent6">
                    <a:lumMod val="75000"/>
                  </a:schemeClr>
                </a:solidFill>
              </a:rPr>
              <a:t>Nature vs Nurture</a:t>
            </a:r>
          </a:p>
        </p:txBody>
      </p:sp>
      <p:pic>
        <p:nvPicPr>
          <p:cNvPr id="1026" name="Picture 2" descr="nature nurture psychology">
            <a:extLst>
              <a:ext uri="{FF2B5EF4-FFF2-40B4-BE49-F238E27FC236}">
                <a16:creationId xmlns:a16="http://schemas.microsoft.com/office/drawing/2014/main" id="{56D4DBA6-BE48-41DF-B79A-5EC97E18FC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1988840"/>
            <a:ext cx="8496300" cy="32972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7D2607E-6089-4D06-8715-D4E4679BFCA9}"/>
              </a:ext>
            </a:extLst>
          </p:cNvPr>
          <p:cNvSpPr txBox="1"/>
          <p:nvPr/>
        </p:nvSpPr>
        <p:spPr>
          <a:xfrm>
            <a:off x="6240016" y="5373216"/>
            <a:ext cx="4608512" cy="369332"/>
          </a:xfrm>
          <a:prstGeom prst="rect">
            <a:avLst/>
          </a:prstGeom>
          <a:noFill/>
        </p:spPr>
        <p:txBody>
          <a:bodyPr wrap="square" rtlCol="0">
            <a:spAutoFit/>
          </a:bodyPr>
          <a:lstStyle/>
          <a:p>
            <a:r>
              <a:rPr lang="en-GB" dirty="0"/>
              <a:t>(Source: Simply Psychology, 2021)</a:t>
            </a:r>
          </a:p>
        </p:txBody>
      </p:sp>
    </p:spTree>
    <p:extLst>
      <p:ext uri="{BB962C8B-B14F-4D97-AF65-F5344CB8AC3E}">
        <p14:creationId xmlns:p14="http://schemas.microsoft.com/office/powerpoint/2010/main" val="2872759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7EA69-D424-07D2-DE4B-497413ED2F9B}"/>
              </a:ext>
            </a:extLst>
          </p:cNvPr>
          <p:cNvSpPr>
            <a:spLocks noGrp="1"/>
          </p:cNvSpPr>
          <p:nvPr>
            <p:ph type="title"/>
          </p:nvPr>
        </p:nvSpPr>
        <p:spPr/>
        <p:txBody>
          <a:bodyPr/>
          <a:lstStyle/>
          <a:p>
            <a:r>
              <a:rPr lang="en-GB" dirty="0"/>
              <a:t>How children learn</a:t>
            </a:r>
          </a:p>
        </p:txBody>
      </p:sp>
      <p:sp>
        <p:nvSpPr>
          <p:cNvPr id="5" name="TextBox 4">
            <a:extLst>
              <a:ext uri="{FF2B5EF4-FFF2-40B4-BE49-F238E27FC236}">
                <a16:creationId xmlns:a16="http://schemas.microsoft.com/office/drawing/2014/main" id="{E620DFBC-6726-DBCA-2864-C869517A1F1C}"/>
              </a:ext>
            </a:extLst>
          </p:cNvPr>
          <p:cNvSpPr txBox="1"/>
          <p:nvPr/>
        </p:nvSpPr>
        <p:spPr>
          <a:xfrm>
            <a:off x="955960" y="1824289"/>
            <a:ext cx="6151418" cy="646331"/>
          </a:xfrm>
          <a:prstGeom prst="rect">
            <a:avLst/>
          </a:prstGeom>
          <a:noFill/>
        </p:spPr>
        <p:txBody>
          <a:bodyPr wrap="square">
            <a:spAutoFit/>
          </a:bodyPr>
          <a:lstStyle/>
          <a:p>
            <a:r>
              <a:rPr lang="en-GB" dirty="0">
                <a:hlinkClick r:id="rId2"/>
              </a:rPr>
              <a:t>(1) Molly Wright: How every child can thrive by five | TED - YouTube</a:t>
            </a:r>
            <a:endParaRPr lang="en-GB" dirty="0"/>
          </a:p>
        </p:txBody>
      </p:sp>
      <p:sp>
        <p:nvSpPr>
          <p:cNvPr id="6" name="TextBox 5">
            <a:extLst>
              <a:ext uri="{FF2B5EF4-FFF2-40B4-BE49-F238E27FC236}">
                <a16:creationId xmlns:a16="http://schemas.microsoft.com/office/drawing/2014/main" id="{CBB7BDB2-A152-525B-6C27-366D20927358}"/>
              </a:ext>
            </a:extLst>
          </p:cNvPr>
          <p:cNvSpPr txBox="1"/>
          <p:nvPr/>
        </p:nvSpPr>
        <p:spPr>
          <a:xfrm>
            <a:off x="1039075" y="3283527"/>
            <a:ext cx="5763116" cy="923330"/>
          </a:xfrm>
          <a:prstGeom prst="rect">
            <a:avLst/>
          </a:prstGeom>
          <a:noFill/>
        </p:spPr>
        <p:txBody>
          <a:bodyPr wrap="none" rtlCol="0">
            <a:spAutoFit/>
          </a:bodyPr>
          <a:lstStyle/>
          <a:p>
            <a:r>
              <a:rPr lang="en-GB" dirty="0"/>
              <a:t>Watch the video, </a:t>
            </a:r>
          </a:p>
          <a:p>
            <a:r>
              <a:rPr lang="en-GB" dirty="0"/>
              <a:t>Reflect on your practice</a:t>
            </a:r>
          </a:p>
          <a:p>
            <a:r>
              <a:rPr lang="en-GB" dirty="0"/>
              <a:t>How do you support children to learn in your setting? </a:t>
            </a:r>
          </a:p>
        </p:txBody>
      </p:sp>
    </p:spTree>
    <p:extLst>
      <p:ext uri="{BB962C8B-B14F-4D97-AF65-F5344CB8AC3E}">
        <p14:creationId xmlns:p14="http://schemas.microsoft.com/office/powerpoint/2010/main" val="4086383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3A7DA-5D3A-845A-4B0D-FBB84C0D560A}"/>
              </a:ext>
            </a:extLst>
          </p:cNvPr>
          <p:cNvSpPr>
            <a:spLocks noGrp="1"/>
          </p:cNvSpPr>
          <p:nvPr>
            <p:ph type="title"/>
          </p:nvPr>
        </p:nvSpPr>
        <p:spPr/>
        <p:txBody>
          <a:bodyPr/>
          <a:lstStyle/>
          <a:p>
            <a:r>
              <a:rPr lang="en-GB" dirty="0"/>
              <a:t>Theorists</a:t>
            </a:r>
          </a:p>
        </p:txBody>
      </p:sp>
      <p:sp>
        <p:nvSpPr>
          <p:cNvPr id="3" name="TextBox 2">
            <a:extLst>
              <a:ext uri="{FF2B5EF4-FFF2-40B4-BE49-F238E27FC236}">
                <a16:creationId xmlns:a16="http://schemas.microsoft.com/office/drawing/2014/main" id="{685E770F-B090-DDBA-61AE-AE3CE8544697}"/>
              </a:ext>
            </a:extLst>
          </p:cNvPr>
          <p:cNvSpPr txBox="1"/>
          <p:nvPr/>
        </p:nvSpPr>
        <p:spPr>
          <a:xfrm>
            <a:off x="1028699" y="1979250"/>
            <a:ext cx="10265569" cy="2308324"/>
          </a:xfrm>
          <a:prstGeom prst="rect">
            <a:avLst/>
          </a:prstGeom>
          <a:noFill/>
        </p:spPr>
        <p:txBody>
          <a:bodyPr wrap="square" rtlCol="0">
            <a:spAutoFit/>
          </a:bodyPr>
          <a:lstStyle/>
          <a:p>
            <a:r>
              <a:rPr lang="en-GB" dirty="0"/>
              <a:t>Most ideas of some of the theorists stemmed from the concept of nature versus nature.  For example, in the video, Bandura’s  Bobo doll was used to illustrate how the environment may influence the response of the children to the Bobo doll.</a:t>
            </a:r>
          </a:p>
          <a:p>
            <a:endParaRPr lang="en-GB" dirty="0"/>
          </a:p>
          <a:p>
            <a:endParaRPr lang="en-GB" dirty="0"/>
          </a:p>
          <a:p>
            <a:endParaRPr lang="en-GB" dirty="0"/>
          </a:p>
          <a:p>
            <a:r>
              <a:rPr lang="en-GB" dirty="0"/>
              <a:t>You will now research some of the ideas of some of the theorists and discuss how their various pieces of research expounded on how children learn and develop.</a:t>
            </a:r>
          </a:p>
        </p:txBody>
      </p:sp>
    </p:spTree>
    <p:extLst>
      <p:ext uri="{BB962C8B-B14F-4D97-AF65-F5344CB8AC3E}">
        <p14:creationId xmlns:p14="http://schemas.microsoft.com/office/powerpoint/2010/main" val="4263771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2DF7-0A8E-5C44-9DFA-7C84C54540C4}"/>
              </a:ext>
            </a:extLst>
          </p:cNvPr>
          <p:cNvSpPr>
            <a:spLocks noGrp="1"/>
          </p:cNvSpPr>
          <p:nvPr>
            <p:ph type="title"/>
          </p:nvPr>
        </p:nvSpPr>
        <p:spPr/>
        <p:txBody>
          <a:bodyPr/>
          <a:lstStyle/>
          <a:p>
            <a:r>
              <a:rPr lang="en-GB" dirty="0"/>
              <a:t>Activity</a:t>
            </a:r>
          </a:p>
        </p:txBody>
      </p:sp>
      <p:sp>
        <p:nvSpPr>
          <p:cNvPr id="3" name="TextBox 2">
            <a:extLst>
              <a:ext uri="{FF2B5EF4-FFF2-40B4-BE49-F238E27FC236}">
                <a16:creationId xmlns:a16="http://schemas.microsoft.com/office/drawing/2014/main" id="{79B7A9FF-0F20-3C24-2CD4-6DA86C236CAD}"/>
              </a:ext>
            </a:extLst>
          </p:cNvPr>
          <p:cNvSpPr txBox="1"/>
          <p:nvPr/>
        </p:nvSpPr>
        <p:spPr>
          <a:xfrm>
            <a:off x="415636" y="1313570"/>
            <a:ext cx="5805055" cy="5016758"/>
          </a:xfrm>
          <a:prstGeom prst="rect">
            <a:avLst/>
          </a:prstGeom>
          <a:noFill/>
        </p:spPr>
        <p:txBody>
          <a:bodyPr wrap="square" rtlCol="0">
            <a:spAutoFit/>
          </a:bodyPr>
          <a:lstStyle/>
          <a:p>
            <a:r>
              <a:rPr lang="en-GB" sz="2000" dirty="0"/>
              <a:t>In pairs, find the key ideas of the following theorists and discuss how their ideas help with the understanding of how children learn and develop.</a:t>
            </a:r>
          </a:p>
          <a:p>
            <a:endParaRPr lang="en-GB" sz="2000" dirty="0"/>
          </a:p>
          <a:p>
            <a:r>
              <a:rPr lang="en-GB" sz="2000" dirty="0"/>
              <a:t>You may also read the key ideas of the theorist on the slides.</a:t>
            </a:r>
          </a:p>
          <a:p>
            <a:endParaRPr lang="en-GB" sz="2000" dirty="0"/>
          </a:p>
          <a:p>
            <a:r>
              <a:rPr lang="en-GB" sz="2000" dirty="0"/>
              <a:t>Discuss the influence of the ideas of the theorists on current practice</a:t>
            </a:r>
          </a:p>
          <a:p>
            <a:endParaRPr lang="en-GB" sz="2000" dirty="0"/>
          </a:p>
          <a:p>
            <a:r>
              <a:rPr lang="en-GB" sz="2000" dirty="0"/>
              <a:t>Support your discussion with an example of practice within your setting and some key ideas enshrined in the EYFS Statutory Framework</a:t>
            </a:r>
          </a:p>
          <a:p>
            <a:endParaRPr lang="en-GB" sz="2000" dirty="0"/>
          </a:p>
          <a:p>
            <a:r>
              <a:rPr lang="en-GB" sz="2000" dirty="0"/>
              <a:t>Feedback to the class</a:t>
            </a:r>
          </a:p>
        </p:txBody>
      </p:sp>
      <p:sp>
        <p:nvSpPr>
          <p:cNvPr id="4" name="TextBox 3">
            <a:extLst>
              <a:ext uri="{FF2B5EF4-FFF2-40B4-BE49-F238E27FC236}">
                <a16:creationId xmlns:a16="http://schemas.microsoft.com/office/drawing/2014/main" id="{9ECC8738-4267-D825-F197-B6E1405EC151}"/>
              </a:ext>
            </a:extLst>
          </p:cNvPr>
          <p:cNvSpPr txBox="1"/>
          <p:nvPr/>
        </p:nvSpPr>
        <p:spPr>
          <a:xfrm>
            <a:off x="6355831" y="1427451"/>
            <a:ext cx="4997969" cy="3785652"/>
          </a:xfrm>
          <a:prstGeom prst="rect">
            <a:avLst/>
          </a:prstGeom>
          <a:noFill/>
        </p:spPr>
        <p:txBody>
          <a:bodyPr wrap="square" rtlCol="0">
            <a:spAutoFit/>
          </a:bodyPr>
          <a:lstStyle/>
          <a:p>
            <a:r>
              <a:rPr lang="en-GB" sz="2400" dirty="0"/>
              <a:t>A:  Vygotsky and Piaget</a:t>
            </a:r>
          </a:p>
          <a:p>
            <a:endParaRPr lang="en-GB" sz="2400" dirty="0"/>
          </a:p>
          <a:p>
            <a:endParaRPr lang="en-GB" sz="2400" dirty="0"/>
          </a:p>
          <a:p>
            <a:r>
              <a:rPr lang="en-GB" sz="2400" dirty="0"/>
              <a:t>B: Bandura and Bronfenbrenner</a:t>
            </a:r>
          </a:p>
          <a:p>
            <a:endParaRPr lang="en-GB" sz="2400" dirty="0"/>
          </a:p>
          <a:p>
            <a:endParaRPr lang="en-GB" sz="2400" dirty="0"/>
          </a:p>
          <a:p>
            <a:r>
              <a:rPr lang="en-GB" sz="2400" dirty="0"/>
              <a:t>C: Montessori and Froebel</a:t>
            </a:r>
          </a:p>
          <a:p>
            <a:endParaRPr lang="en-GB" sz="2400" dirty="0"/>
          </a:p>
          <a:p>
            <a:endParaRPr lang="en-GB" sz="2400" dirty="0"/>
          </a:p>
          <a:p>
            <a:r>
              <a:rPr lang="en-GB" sz="2400" dirty="0"/>
              <a:t>D: Skinner and Pavlov</a:t>
            </a:r>
          </a:p>
        </p:txBody>
      </p:sp>
    </p:spTree>
    <p:extLst>
      <p:ext uri="{BB962C8B-B14F-4D97-AF65-F5344CB8AC3E}">
        <p14:creationId xmlns:p14="http://schemas.microsoft.com/office/powerpoint/2010/main" val="5808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D2774-B19A-990C-186D-41B074A56097}"/>
              </a:ext>
            </a:extLst>
          </p:cNvPr>
          <p:cNvSpPr>
            <a:spLocks noGrp="1"/>
          </p:cNvSpPr>
          <p:nvPr>
            <p:ph type="title"/>
          </p:nvPr>
        </p:nvSpPr>
        <p:spPr/>
        <p:txBody>
          <a:bodyPr/>
          <a:lstStyle/>
          <a:p>
            <a:r>
              <a:rPr lang="en-GB" dirty="0"/>
              <a:t>Further reading and research for next week</a:t>
            </a:r>
          </a:p>
        </p:txBody>
      </p:sp>
      <p:sp>
        <p:nvSpPr>
          <p:cNvPr id="3" name="TextBox 2">
            <a:extLst>
              <a:ext uri="{FF2B5EF4-FFF2-40B4-BE49-F238E27FC236}">
                <a16:creationId xmlns:a16="http://schemas.microsoft.com/office/drawing/2014/main" id="{07D4DDA5-120B-09E4-44D1-47CB80203455}"/>
              </a:ext>
            </a:extLst>
          </p:cNvPr>
          <p:cNvSpPr txBox="1"/>
          <p:nvPr/>
        </p:nvSpPr>
        <p:spPr>
          <a:xfrm>
            <a:off x="1026832" y="2279073"/>
            <a:ext cx="9076543" cy="6001643"/>
          </a:xfrm>
          <a:prstGeom prst="rect">
            <a:avLst/>
          </a:prstGeom>
          <a:noFill/>
        </p:spPr>
        <p:txBody>
          <a:bodyPr wrap="square" rtlCol="0">
            <a:spAutoFit/>
          </a:bodyPr>
          <a:lstStyle/>
          <a:p>
            <a:r>
              <a:rPr lang="en-GB" sz="3200" dirty="0"/>
              <a:t>Find out about the key ideas of these theories in preparation for next week’s lecture:</a:t>
            </a:r>
          </a:p>
          <a:p>
            <a:pPr marL="514350" indent="-514350">
              <a:buFont typeface="+mj-lt"/>
              <a:buAutoNum type="arabicPeriod"/>
            </a:pPr>
            <a:r>
              <a:rPr lang="en-GB" sz="3200" dirty="0"/>
              <a:t> Bowlby and Ainsworth’s theory of attachment</a:t>
            </a:r>
          </a:p>
          <a:p>
            <a:pPr marL="514350" indent="-514350">
              <a:buFont typeface="+mj-lt"/>
              <a:buAutoNum type="arabicPeriod"/>
            </a:pPr>
            <a:r>
              <a:rPr lang="en-GB" sz="3200" dirty="0"/>
              <a:t>Maslow’s hierarchical theory of needs</a:t>
            </a:r>
          </a:p>
          <a:p>
            <a:pPr marL="514350" indent="-514350">
              <a:buFont typeface="+mj-lt"/>
              <a:buAutoNum type="arabicPeriod"/>
            </a:pPr>
            <a:r>
              <a:rPr lang="en-GB" sz="3200" dirty="0"/>
              <a:t>Also familiarise yourself with other theorists on the slide not discussed in this lecture.</a:t>
            </a:r>
          </a:p>
          <a:p>
            <a:pPr marL="514350" indent="-514350">
              <a:buFont typeface="+mj-lt"/>
              <a:buAutoNum type="arabicPeriod"/>
            </a:pPr>
            <a:endParaRPr lang="en-GB" sz="3200" dirty="0"/>
          </a:p>
          <a:p>
            <a:pPr marL="514350" indent="-514350">
              <a:buFont typeface="+mj-lt"/>
              <a:buAutoNum type="arabicPeriod"/>
            </a:pPr>
            <a:endParaRPr lang="en-GB" sz="3200" dirty="0"/>
          </a:p>
          <a:p>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2031238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cy-GB" sz="4000" kern="0" dirty="0">
                <a:solidFill>
                  <a:srgbClr val="000000"/>
                </a:solidFill>
                <a:latin typeface="+mn-lt"/>
                <a:ea typeface="ＭＳ Ｐゴシック" panose="020B0600070205080204" pitchFamily="34" charset="-128"/>
              </a:rPr>
              <a:t>Maslow</a:t>
            </a:r>
            <a:endParaRPr lang="en-GB" altLang="cy-GB" sz="4000" dirty="0">
              <a:solidFill>
                <a:schemeClr val="accent1">
                  <a:lumMod val="50000"/>
                </a:schemeClr>
              </a:solidFill>
              <a:latin typeface="+mn-lt"/>
            </a:endParaRPr>
          </a:p>
        </p:txBody>
      </p:sp>
      <p:pic>
        <p:nvPicPr>
          <p:cNvPr id="3074" name="Picture 2" descr="Maslow&amp;#39;s Hierarchy of Needs | Simply Psychology">
            <a:extLst>
              <a:ext uri="{FF2B5EF4-FFF2-40B4-BE49-F238E27FC236}">
                <a16:creationId xmlns:a16="http://schemas.microsoft.com/office/drawing/2014/main" id="{040EAD22-1A9D-436D-B153-5E878040B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2226" y="1113724"/>
            <a:ext cx="5830041" cy="43381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6764274-E538-4FD4-903C-0AF0028C23EB}"/>
              </a:ext>
            </a:extLst>
          </p:cNvPr>
          <p:cNvSpPr txBox="1"/>
          <p:nvPr/>
        </p:nvSpPr>
        <p:spPr>
          <a:xfrm>
            <a:off x="8319357" y="5374944"/>
            <a:ext cx="4059639" cy="369332"/>
          </a:xfrm>
          <a:prstGeom prst="rect">
            <a:avLst/>
          </a:prstGeom>
          <a:noFill/>
        </p:spPr>
        <p:txBody>
          <a:bodyPr wrap="square" rtlCol="0">
            <a:spAutoFit/>
          </a:bodyPr>
          <a:lstStyle/>
          <a:p>
            <a:r>
              <a:rPr lang="en-GB" dirty="0"/>
              <a:t>(Source: </a:t>
            </a:r>
            <a:r>
              <a:rPr lang="en-GB" dirty="0" err="1"/>
              <a:t>Simplypsychology</a:t>
            </a:r>
            <a:r>
              <a:rPr lang="en-GB" dirty="0"/>
              <a:t>, 2020)</a:t>
            </a:r>
          </a:p>
        </p:txBody>
      </p:sp>
      <p:pic>
        <p:nvPicPr>
          <p:cNvPr id="5" name="Picture 2" descr="Heroes of Employee Engagement: No.1 Maslow's Hierarchy of Needs">
            <a:extLst>
              <a:ext uri="{FF2B5EF4-FFF2-40B4-BE49-F238E27FC236}">
                <a16:creationId xmlns:a16="http://schemas.microsoft.com/office/drawing/2014/main" id="{E8BE1E43-06CF-7166-73F1-AACF4511024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59" t="8525" r="22486" b="1554"/>
          <a:stretch/>
        </p:blipFill>
        <p:spPr bwMode="auto">
          <a:xfrm>
            <a:off x="835192" y="1993022"/>
            <a:ext cx="4505354" cy="2797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425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en-US" sz="4000" kern="0" dirty="0" err="1">
                <a:solidFill>
                  <a:srgbClr val="000000"/>
                </a:solidFill>
                <a:latin typeface="+mn-lt"/>
                <a:ea typeface="ＭＳ Ｐゴシック" panose="020B0600070205080204" pitchFamily="34" charset="-128"/>
              </a:rPr>
              <a:t>D.W.Winnicot</a:t>
            </a:r>
            <a:endParaRPr lang="en-GB" altLang="cy-GB" sz="4000" dirty="0">
              <a:solidFill>
                <a:schemeClr val="accent1">
                  <a:lumMod val="50000"/>
                </a:schemeClr>
              </a:solidFill>
              <a:latin typeface="+mn-lt"/>
            </a:endParaRPr>
          </a:p>
        </p:txBody>
      </p:sp>
      <p:sp>
        <p:nvSpPr>
          <p:cNvPr id="5124" name="Rectangle 6"/>
          <p:cNvSpPr>
            <a:spLocks noGrp="1" noChangeArrowheads="1"/>
          </p:cNvSpPr>
          <p:nvPr>
            <p:ph sz="half" idx="2"/>
          </p:nvPr>
        </p:nvSpPr>
        <p:spPr>
          <a:xfrm>
            <a:off x="4835236" y="1606336"/>
            <a:ext cx="6873734" cy="4114800"/>
          </a:xfrm>
        </p:spPr>
        <p:txBody>
          <a:bodyPr rtlCol="0">
            <a:normAutofit/>
          </a:bodyPr>
          <a:lstStyle/>
          <a:p>
            <a:pPr marL="0" indent="0" algn="ctr">
              <a:buNone/>
              <a:defRPr/>
            </a:pPr>
            <a:r>
              <a:rPr lang="en-GB" altLang="en-US" sz="3600" dirty="0">
                <a:solidFill>
                  <a:schemeClr val="accent6">
                    <a:lumMod val="75000"/>
                  </a:schemeClr>
                </a:solidFill>
              </a:rPr>
              <a:t>"There is no such thing as a baby ... if you set out to describe a baby, you will find you are describing a baby and someone.'' (</a:t>
            </a:r>
            <a:r>
              <a:rPr lang="en-GB" altLang="en-US" sz="3600" noProof="1">
                <a:solidFill>
                  <a:schemeClr val="accent6">
                    <a:lumMod val="75000"/>
                  </a:schemeClr>
                </a:solidFill>
              </a:rPr>
              <a:t>Winnicott, </a:t>
            </a:r>
            <a:r>
              <a:rPr lang="en-GB" altLang="en-US" sz="3600" dirty="0">
                <a:solidFill>
                  <a:schemeClr val="accent6">
                    <a:lumMod val="75000"/>
                  </a:schemeClr>
                </a:solidFill>
              </a:rPr>
              <a:t>1964)</a:t>
            </a:r>
          </a:p>
          <a:p>
            <a:pPr marL="0" indent="0" algn="ctr">
              <a:buNone/>
              <a:defRPr/>
            </a:pPr>
            <a:endParaRPr lang="en-GB" altLang="en-US" sz="4400" kern="0" dirty="0">
              <a:solidFill>
                <a:srgbClr val="002060"/>
              </a:solidFill>
              <a:latin typeface="Lucida Sans" panose="020B0602030504020204" pitchFamily="34" charset="0"/>
              <a:ea typeface="ＭＳ Ｐゴシック" panose="020B0600070205080204" pitchFamily="34" charset="-128"/>
            </a:endParaRPr>
          </a:p>
        </p:txBody>
      </p:sp>
      <p:pic>
        <p:nvPicPr>
          <p:cNvPr id="5" name="Picture 2" descr="Donald Woods Winnicott | Institute of Psychoanalysis">
            <a:extLst>
              <a:ext uri="{FF2B5EF4-FFF2-40B4-BE49-F238E27FC236}">
                <a16:creationId xmlns:a16="http://schemas.microsoft.com/office/drawing/2014/main" id="{DF63F1A4-4098-69AB-674F-A927CD63DC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54" r="1" b="17005"/>
          <a:stretch/>
        </p:blipFill>
        <p:spPr bwMode="auto">
          <a:xfrm>
            <a:off x="1360248" y="1668921"/>
            <a:ext cx="2806839" cy="2768443"/>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652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en-US" sz="4000" kern="0" dirty="0" err="1">
                <a:solidFill>
                  <a:srgbClr val="000000"/>
                </a:solidFill>
                <a:latin typeface="+mn-lt"/>
                <a:ea typeface="ＭＳ Ｐゴシック" panose="020B0600070205080204" pitchFamily="34" charset="-128"/>
              </a:rPr>
              <a:t>Lev</a:t>
            </a:r>
            <a:r>
              <a:rPr lang="cy-GB" altLang="en-US" sz="4000" kern="0" dirty="0">
                <a:solidFill>
                  <a:srgbClr val="000000"/>
                </a:solidFill>
                <a:latin typeface="+mn-lt"/>
                <a:ea typeface="ＭＳ Ｐゴシック" panose="020B0600070205080204" pitchFamily="34" charset="-128"/>
              </a:rPr>
              <a:t> </a:t>
            </a:r>
            <a:r>
              <a:rPr lang="cy-GB" altLang="en-US" sz="4000" kern="0" dirty="0" err="1">
                <a:solidFill>
                  <a:srgbClr val="000000"/>
                </a:solidFill>
                <a:latin typeface="+mn-lt"/>
                <a:ea typeface="ＭＳ Ｐゴシック" panose="020B0600070205080204" pitchFamily="34" charset="-128"/>
              </a:rPr>
              <a:t>Vygotsky</a:t>
            </a:r>
            <a:endParaRPr lang="en-GB" altLang="cy-GB" sz="4000" dirty="0">
              <a:solidFill>
                <a:schemeClr val="accent1">
                  <a:lumMod val="50000"/>
                </a:schemeClr>
              </a:solidFill>
              <a:latin typeface="+mn-lt"/>
            </a:endParaRPr>
          </a:p>
        </p:txBody>
      </p:sp>
      <p:sp>
        <p:nvSpPr>
          <p:cNvPr id="5124" name="Rectangle 6"/>
          <p:cNvSpPr>
            <a:spLocks noGrp="1" noChangeArrowheads="1"/>
          </p:cNvSpPr>
          <p:nvPr>
            <p:ph sz="half" idx="2"/>
          </p:nvPr>
        </p:nvSpPr>
        <p:spPr>
          <a:xfrm>
            <a:off x="4849091" y="1797069"/>
            <a:ext cx="6694226" cy="4114800"/>
          </a:xfrm>
        </p:spPr>
        <p:txBody>
          <a:bodyPr rtlCol="0">
            <a:normAutofit/>
          </a:bodyPr>
          <a:lstStyle/>
          <a:p>
            <a:r>
              <a:rPr lang="en-GB" altLang="en-US" sz="3200" dirty="0">
                <a:solidFill>
                  <a:schemeClr val="accent6">
                    <a:lumMod val="75000"/>
                  </a:schemeClr>
                </a:solidFill>
              </a:rPr>
              <a:t>The world that children inhabit is shaped by their families, communities, socioeconomic status, education and culture</a:t>
            </a:r>
          </a:p>
          <a:p>
            <a:r>
              <a:rPr lang="en-GB" altLang="en-US" sz="3200" dirty="0">
                <a:solidFill>
                  <a:schemeClr val="accent6">
                    <a:lumMod val="75000"/>
                  </a:schemeClr>
                </a:solidFill>
              </a:rPr>
              <a:t>Zone of proximal development </a:t>
            </a:r>
          </a:p>
          <a:p>
            <a:r>
              <a:rPr lang="en-GB" altLang="en-US" sz="3200" dirty="0">
                <a:solidFill>
                  <a:schemeClr val="accent6">
                    <a:lumMod val="75000"/>
                  </a:schemeClr>
                </a:solidFill>
              </a:rPr>
              <a:t>Scaffolding</a:t>
            </a:r>
          </a:p>
          <a:p>
            <a:pPr marL="0" indent="0">
              <a:buNone/>
              <a:defRPr/>
            </a:pPr>
            <a:endParaRPr lang="en-GB" altLang="en-US" sz="4000" kern="0" dirty="0">
              <a:solidFill>
                <a:srgbClr val="002060"/>
              </a:solidFill>
              <a:latin typeface="Lucida Sans" panose="020B0602030504020204" pitchFamily="34" charset="0"/>
              <a:ea typeface="ＭＳ Ｐゴシック" panose="020B0600070205080204" pitchFamily="34" charset="-128"/>
            </a:endParaRPr>
          </a:p>
        </p:txBody>
      </p:sp>
      <p:pic>
        <p:nvPicPr>
          <p:cNvPr id="5" name="Picture 2" descr="Lev Vygotsky - Wikipedia">
            <a:extLst>
              <a:ext uri="{FF2B5EF4-FFF2-40B4-BE49-F238E27FC236}">
                <a16:creationId xmlns:a16="http://schemas.microsoft.com/office/drawing/2014/main" id="{3C445B3F-7B83-79D8-7C01-E94651C8FA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9823" y="1755872"/>
            <a:ext cx="2672268" cy="3693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65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en-US" sz="4000" kern="0" dirty="0" err="1">
                <a:solidFill>
                  <a:srgbClr val="000000"/>
                </a:solidFill>
                <a:latin typeface="+mn-lt"/>
                <a:ea typeface="ＭＳ Ｐゴシック" panose="020B0600070205080204" pitchFamily="34" charset="-128"/>
              </a:rPr>
              <a:t>Sigmund</a:t>
            </a:r>
            <a:r>
              <a:rPr lang="cy-GB" altLang="en-US" sz="4000" kern="0" dirty="0">
                <a:solidFill>
                  <a:srgbClr val="000000"/>
                </a:solidFill>
                <a:latin typeface="+mn-lt"/>
                <a:ea typeface="ＭＳ Ｐゴシック" panose="020B0600070205080204" pitchFamily="34" charset="-128"/>
              </a:rPr>
              <a:t> </a:t>
            </a:r>
            <a:r>
              <a:rPr lang="cy-GB" altLang="en-US" sz="4000" kern="0" dirty="0" err="1">
                <a:solidFill>
                  <a:srgbClr val="000000"/>
                </a:solidFill>
                <a:latin typeface="+mn-lt"/>
                <a:ea typeface="ＭＳ Ｐゴシック" panose="020B0600070205080204" pitchFamily="34" charset="-128"/>
              </a:rPr>
              <a:t>Freud</a:t>
            </a:r>
            <a:endParaRPr lang="en-GB" altLang="cy-GB" sz="4000" dirty="0">
              <a:solidFill>
                <a:schemeClr val="accent1">
                  <a:lumMod val="50000"/>
                </a:schemeClr>
              </a:solidFill>
              <a:latin typeface="+mn-lt"/>
            </a:endParaRPr>
          </a:p>
        </p:txBody>
      </p:sp>
      <p:sp>
        <p:nvSpPr>
          <p:cNvPr id="5124" name="Rectangle 6"/>
          <p:cNvSpPr>
            <a:spLocks noGrp="1" noChangeArrowheads="1"/>
          </p:cNvSpPr>
          <p:nvPr>
            <p:ph sz="half" idx="2"/>
          </p:nvPr>
        </p:nvSpPr>
        <p:spPr>
          <a:xfrm>
            <a:off x="4890655" y="1482919"/>
            <a:ext cx="6762005" cy="4114800"/>
          </a:xfrm>
        </p:spPr>
        <p:txBody>
          <a:bodyPr rtlCol="0">
            <a:normAutofit/>
          </a:bodyPr>
          <a:lstStyle/>
          <a:p>
            <a:r>
              <a:rPr lang="en-GB" altLang="en-US" dirty="0">
                <a:solidFill>
                  <a:schemeClr val="accent6">
                    <a:lumMod val="75000"/>
                  </a:schemeClr>
                </a:solidFill>
              </a:rPr>
              <a:t>Children develop confidence in themselves and their abilities because of their interactions with the world</a:t>
            </a:r>
          </a:p>
          <a:p>
            <a:r>
              <a:rPr lang="en-GB" altLang="en-US" dirty="0">
                <a:solidFill>
                  <a:schemeClr val="accent6">
                    <a:lumMod val="75000"/>
                  </a:schemeClr>
                </a:solidFill>
              </a:rPr>
              <a:t>Id, Ego, Superego</a:t>
            </a:r>
          </a:p>
          <a:p>
            <a:r>
              <a:rPr lang="en-GB" altLang="en-US" dirty="0">
                <a:solidFill>
                  <a:schemeClr val="accent6">
                    <a:lumMod val="75000"/>
                  </a:schemeClr>
                </a:solidFill>
              </a:rPr>
              <a:t>Libido vs Death wish</a:t>
            </a:r>
          </a:p>
          <a:p>
            <a:r>
              <a:rPr lang="en-GB" altLang="en-US" dirty="0">
                <a:solidFill>
                  <a:schemeClr val="accent6">
                    <a:lumMod val="75000"/>
                  </a:schemeClr>
                </a:solidFill>
              </a:rPr>
              <a:t>5 Stages of psychosexual Development</a:t>
            </a:r>
          </a:p>
          <a:p>
            <a:pPr marL="0" indent="0">
              <a:buNone/>
              <a:defRPr/>
            </a:pPr>
            <a:endParaRPr lang="en-GB" altLang="en-US" sz="3600" kern="0" dirty="0">
              <a:solidFill>
                <a:srgbClr val="002060"/>
              </a:solidFill>
              <a:latin typeface="Lucida Sans" panose="020B0602030504020204" pitchFamily="34" charset="0"/>
              <a:ea typeface="ＭＳ Ｐゴシック" panose="020B0600070205080204" pitchFamily="34" charset="-128"/>
            </a:endParaRPr>
          </a:p>
        </p:txBody>
      </p:sp>
      <p:pic>
        <p:nvPicPr>
          <p:cNvPr id="5" name="Picture 2" descr="Sigmund Freud - Wikipedia">
            <a:extLst>
              <a:ext uri="{FF2B5EF4-FFF2-40B4-BE49-F238E27FC236}">
                <a16:creationId xmlns:a16="http://schemas.microsoft.com/office/drawing/2014/main" id="{706BD9D9-9E75-3A4A-59A9-6F8791A666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7505"/>
          <a:stretch/>
        </p:blipFill>
        <p:spPr bwMode="auto">
          <a:xfrm>
            <a:off x="1284580" y="1778312"/>
            <a:ext cx="2897841" cy="285820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663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EF67-C648-4964-A740-35391E33799D}"/>
              </a:ext>
            </a:extLst>
          </p:cNvPr>
          <p:cNvSpPr>
            <a:spLocks noGrp="1"/>
          </p:cNvSpPr>
          <p:nvPr>
            <p:ph type="title"/>
          </p:nvPr>
        </p:nvSpPr>
        <p:spPr>
          <a:xfrm>
            <a:off x="720393" y="-109978"/>
            <a:ext cx="10515600" cy="1325563"/>
          </a:xfrm>
        </p:spPr>
        <p:txBody>
          <a:bodyPr/>
          <a:lstStyle/>
          <a:p>
            <a:pPr algn="ctr"/>
            <a:r>
              <a:rPr lang="cy-GB" altLang="en-US" kern="0" dirty="0" err="1">
                <a:solidFill>
                  <a:srgbClr val="000000"/>
                </a:solidFill>
                <a:latin typeface="+mn-lt"/>
                <a:ea typeface="ＭＳ Ｐゴシック" panose="020B0600070205080204" pitchFamily="34" charset="-128"/>
              </a:rPr>
              <a:t>Sigmund</a:t>
            </a:r>
            <a:r>
              <a:rPr lang="cy-GB" altLang="en-US" kern="0" dirty="0">
                <a:solidFill>
                  <a:srgbClr val="000000"/>
                </a:solidFill>
                <a:latin typeface="+mn-lt"/>
                <a:ea typeface="ＭＳ Ｐゴシック" panose="020B0600070205080204" pitchFamily="34" charset="-128"/>
              </a:rPr>
              <a:t> </a:t>
            </a:r>
            <a:r>
              <a:rPr lang="cy-GB" altLang="en-US" kern="0" dirty="0" err="1">
                <a:solidFill>
                  <a:srgbClr val="000000"/>
                </a:solidFill>
                <a:latin typeface="+mn-lt"/>
                <a:ea typeface="ＭＳ Ｐゴシック" panose="020B0600070205080204" pitchFamily="34" charset="-128"/>
              </a:rPr>
              <a:t>Freud</a:t>
            </a:r>
            <a:endParaRPr lang="en-GB" dirty="0"/>
          </a:p>
        </p:txBody>
      </p:sp>
      <p:pic>
        <p:nvPicPr>
          <p:cNvPr id="5" name="Picture 4">
            <a:extLst>
              <a:ext uri="{FF2B5EF4-FFF2-40B4-BE49-F238E27FC236}">
                <a16:creationId xmlns:a16="http://schemas.microsoft.com/office/drawing/2014/main" id="{3A41210D-DA7C-4BD1-8D63-47921857EE69}"/>
              </a:ext>
            </a:extLst>
          </p:cNvPr>
          <p:cNvPicPr>
            <a:picLocks noChangeAspect="1"/>
          </p:cNvPicPr>
          <p:nvPr/>
        </p:nvPicPr>
        <p:blipFill>
          <a:blip r:embed="rId3"/>
          <a:stretch>
            <a:fillRect/>
          </a:stretch>
        </p:blipFill>
        <p:spPr>
          <a:xfrm>
            <a:off x="446076" y="1215585"/>
            <a:ext cx="3403451" cy="4098396"/>
          </a:xfrm>
          <a:prstGeom prst="rect">
            <a:avLst/>
          </a:prstGeom>
        </p:spPr>
      </p:pic>
      <p:sp>
        <p:nvSpPr>
          <p:cNvPr id="6" name="TextBox 5">
            <a:extLst>
              <a:ext uri="{FF2B5EF4-FFF2-40B4-BE49-F238E27FC236}">
                <a16:creationId xmlns:a16="http://schemas.microsoft.com/office/drawing/2014/main" id="{7A106230-0C63-446B-B96A-FE4903D23B6D}"/>
              </a:ext>
            </a:extLst>
          </p:cNvPr>
          <p:cNvSpPr txBox="1"/>
          <p:nvPr/>
        </p:nvSpPr>
        <p:spPr>
          <a:xfrm>
            <a:off x="2152651" y="5333602"/>
            <a:ext cx="3393753" cy="338554"/>
          </a:xfrm>
          <a:prstGeom prst="rect">
            <a:avLst/>
          </a:prstGeom>
          <a:noFill/>
        </p:spPr>
        <p:txBody>
          <a:bodyPr wrap="square" rtlCol="0">
            <a:spAutoFit/>
          </a:bodyPr>
          <a:lstStyle/>
          <a:p>
            <a:r>
              <a:rPr lang="en-GB" sz="1600" dirty="0"/>
              <a:t>(Source: Simply Psychology, 2019)</a:t>
            </a:r>
          </a:p>
        </p:txBody>
      </p:sp>
      <p:pic>
        <p:nvPicPr>
          <p:cNvPr id="8" name="Picture 7">
            <a:extLst>
              <a:ext uri="{FF2B5EF4-FFF2-40B4-BE49-F238E27FC236}">
                <a16:creationId xmlns:a16="http://schemas.microsoft.com/office/drawing/2014/main" id="{465A636B-B516-45CD-B2F9-7A9712824ED4}"/>
              </a:ext>
            </a:extLst>
          </p:cNvPr>
          <p:cNvPicPr>
            <a:picLocks noChangeAspect="1"/>
          </p:cNvPicPr>
          <p:nvPr/>
        </p:nvPicPr>
        <p:blipFill rotWithShape="1">
          <a:blip r:embed="rId4"/>
          <a:srcRect l="2490" t="5797" r="1534" b="7552"/>
          <a:stretch/>
        </p:blipFill>
        <p:spPr>
          <a:xfrm>
            <a:off x="5978193" y="1119088"/>
            <a:ext cx="5364088" cy="3754535"/>
          </a:xfrm>
          <a:prstGeom prst="rect">
            <a:avLst/>
          </a:prstGeom>
        </p:spPr>
      </p:pic>
      <p:sp>
        <p:nvSpPr>
          <p:cNvPr id="9" name="TextBox 8">
            <a:extLst>
              <a:ext uri="{FF2B5EF4-FFF2-40B4-BE49-F238E27FC236}">
                <a16:creationId xmlns:a16="http://schemas.microsoft.com/office/drawing/2014/main" id="{E78F65A1-A2F9-4AAF-A04F-5F0399388CB4}"/>
              </a:ext>
            </a:extLst>
          </p:cNvPr>
          <p:cNvSpPr txBox="1"/>
          <p:nvPr/>
        </p:nvSpPr>
        <p:spPr>
          <a:xfrm>
            <a:off x="8016427" y="5313981"/>
            <a:ext cx="3516345" cy="338554"/>
          </a:xfrm>
          <a:prstGeom prst="rect">
            <a:avLst/>
          </a:prstGeom>
          <a:noFill/>
        </p:spPr>
        <p:txBody>
          <a:bodyPr wrap="square" rtlCol="0">
            <a:spAutoFit/>
          </a:bodyPr>
          <a:lstStyle/>
          <a:p>
            <a:r>
              <a:rPr lang="en-GB" sz="1600" dirty="0"/>
              <a:t>(Source: Psychologynoteshq, 2021)</a:t>
            </a:r>
          </a:p>
        </p:txBody>
      </p:sp>
    </p:spTree>
    <p:extLst>
      <p:ext uri="{BB962C8B-B14F-4D97-AF65-F5344CB8AC3E}">
        <p14:creationId xmlns:p14="http://schemas.microsoft.com/office/powerpoint/2010/main" val="2178521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cy-GB" sz="4000" dirty="0">
                <a:latin typeface="+mn-lt"/>
              </a:rPr>
              <a:t>Erik. Erikson</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5680365" y="2051950"/>
            <a:ext cx="6290952" cy="2901049"/>
          </a:xfrm>
        </p:spPr>
        <p:txBody>
          <a:bodyPr>
            <a:normAutofit/>
          </a:bodyPr>
          <a:lstStyle/>
          <a:p>
            <a:r>
              <a:rPr lang="en-GB" sz="3200" dirty="0">
                <a:solidFill>
                  <a:schemeClr val="accent6">
                    <a:lumMod val="75000"/>
                  </a:schemeClr>
                </a:solidFill>
              </a:rPr>
              <a:t>Suggested 8 stages of development</a:t>
            </a:r>
          </a:p>
          <a:p>
            <a:r>
              <a:rPr lang="en-GB" sz="3200" dirty="0">
                <a:solidFill>
                  <a:schemeClr val="accent6">
                    <a:lumMod val="75000"/>
                  </a:schemeClr>
                </a:solidFill>
              </a:rPr>
              <a:t>Promoting interaction between generations</a:t>
            </a:r>
          </a:p>
          <a:p>
            <a:pPr>
              <a:buFont typeface="Wingdings" panose="05000000000000000000" pitchFamily="2" charset="2"/>
              <a:buChar char="§"/>
            </a:pPr>
            <a:endParaRPr lang="en-GB" sz="3200" dirty="0">
              <a:solidFill>
                <a:schemeClr val="accent1">
                  <a:lumMod val="50000"/>
                </a:schemeClr>
              </a:solidFill>
            </a:endParaRPr>
          </a:p>
          <a:p>
            <a:pPr>
              <a:buFont typeface="Wingdings" panose="05000000000000000000" pitchFamily="2" charset="2"/>
              <a:buChar char="§"/>
            </a:pPr>
            <a:endParaRPr lang="en-GB" sz="3200" dirty="0">
              <a:solidFill>
                <a:schemeClr val="accent1">
                  <a:lumMod val="50000"/>
                </a:schemeClr>
              </a:solidFill>
            </a:endParaRPr>
          </a:p>
        </p:txBody>
      </p:sp>
      <p:pic>
        <p:nvPicPr>
          <p:cNvPr id="5" name="Picture 2" descr="The Psychosocial Theories of Erik Erikson: A Basic Understanding - Owlcation">
            <a:extLst>
              <a:ext uri="{FF2B5EF4-FFF2-40B4-BE49-F238E27FC236}">
                <a16:creationId xmlns:a16="http://schemas.microsoft.com/office/drawing/2014/main" id="{AF848EA1-60CA-6528-BD82-D5EE2ED719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72" r="1" b="1"/>
          <a:stretch/>
        </p:blipFill>
        <p:spPr bwMode="auto">
          <a:xfrm>
            <a:off x="1378314" y="1563626"/>
            <a:ext cx="3661309" cy="3611224"/>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762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5272E5E-81CF-4951-8C31-B1F96A585B32}"/>
              </a:ext>
            </a:extLst>
          </p:cNvPr>
          <p:cNvPicPr>
            <a:picLocks noChangeAspect="1"/>
          </p:cNvPicPr>
          <p:nvPr/>
        </p:nvPicPr>
        <p:blipFill>
          <a:blip r:embed="rId3"/>
          <a:stretch>
            <a:fillRect/>
          </a:stretch>
        </p:blipFill>
        <p:spPr>
          <a:xfrm>
            <a:off x="2345596" y="0"/>
            <a:ext cx="7500809" cy="5795362"/>
          </a:xfrm>
          <a:prstGeom prst="rect">
            <a:avLst/>
          </a:prstGeom>
        </p:spPr>
      </p:pic>
    </p:spTree>
    <p:extLst>
      <p:ext uri="{BB962C8B-B14F-4D97-AF65-F5344CB8AC3E}">
        <p14:creationId xmlns:p14="http://schemas.microsoft.com/office/powerpoint/2010/main" val="4123016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826321" y="54925"/>
            <a:ext cx="4539358" cy="1143000"/>
          </a:xfrm>
        </p:spPr>
        <p:txBody>
          <a:bodyPr rtlCol="0">
            <a:noAutofit/>
          </a:bodyPr>
          <a:lstStyle/>
          <a:p>
            <a:pPr algn="ctr">
              <a:defRPr/>
            </a:pPr>
            <a:r>
              <a:rPr lang="en-GB" altLang="en-US" sz="4000" dirty="0" err="1"/>
              <a:t>Urie</a:t>
            </a:r>
            <a:r>
              <a:rPr lang="en-GB" altLang="en-US" sz="4000" dirty="0"/>
              <a:t> Bronfenbrenner</a:t>
            </a:r>
            <a:endParaRPr lang="en-GB" altLang="cy-GB" sz="4000" dirty="0">
              <a:solidFill>
                <a:schemeClr val="accent1">
                  <a:lumMod val="50000"/>
                </a:schemeClr>
              </a:solidFill>
              <a:latin typeface="+mn-lt"/>
            </a:endParaRPr>
          </a:p>
        </p:txBody>
      </p:sp>
      <p:pic>
        <p:nvPicPr>
          <p:cNvPr id="10" name="Content Placeholder 4">
            <a:extLst>
              <a:ext uri="{FF2B5EF4-FFF2-40B4-BE49-F238E27FC236}">
                <a16:creationId xmlns:a16="http://schemas.microsoft.com/office/drawing/2014/main" id="{D9D406DD-2D9E-4BB8-BECE-A884F43E6C7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6750694" y="1514353"/>
            <a:ext cx="4799427" cy="3829294"/>
          </a:xfrm>
        </p:spPr>
      </p:pic>
      <p:sp>
        <p:nvSpPr>
          <p:cNvPr id="2" name="TextBox 1">
            <a:extLst>
              <a:ext uri="{FF2B5EF4-FFF2-40B4-BE49-F238E27FC236}">
                <a16:creationId xmlns:a16="http://schemas.microsoft.com/office/drawing/2014/main" id="{36EAEC3C-24F7-4DE3-9F06-8BB4698C4E09}"/>
              </a:ext>
            </a:extLst>
          </p:cNvPr>
          <p:cNvSpPr txBox="1"/>
          <p:nvPr/>
        </p:nvSpPr>
        <p:spPr>
          <a:xfrm>
            <a:off x="8184232" y="5285409"/>
            <a:ext cx="3528392" cy="338554"/>
          </a:xfrm>
          <a:prstGeom prst="rect">
            <a:avLst/>
          </a:prstGeom>
          <a:noFill/>
        </p:spPr>
        <p:txBody>
          <a:bodyPr wrap="square" rtlCol="0">
            <a:spAutoFit/>
          </a:bodyPr>
          <a:lstStyle/>
          <a:p>
            <a:r>
              <a:rPr lang="en-GB" sz="1600" dirty="0"/>
              <a:t>(Source: SusanMarie, 2017)</a:t>
            </a:r>
          </a:p>
        </p:txBody>
      </p:sp>
      <p:pic>
        <p:nvPicPr>
          <p:cNvPr id="5" name="Picture 2" descr="Child Development Theories: Urie Bronfenbrenner">
            <a:extLst>
              <a:ext uri="{FF2B5EF4-FFF2-40B4-BE49-F238E27FC236}">
                <a16:creationId xmlns:a16="http://schemas.microsoft.com/office/drawing/2014/main" id="{0F77326E-370E-FA3F-B988-EC48CD7CE6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824" r="12823"/>
          <a:stretch/>
        </p:blipFill>
        <p:spPr bwMode="auto">
          <a:xfrm>
            <a:off x="641879" y="1258773"/>
            <a:ext cx="4539359" cy="4477263"/>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391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395699" y="269775"/>
            <a:ext cx="5400600" cy="1143000"/>
          </a:xfrm>
        </p:spPr>
        <p:txBody>
          <a:bodyPr rtlCol="0">
            <a:noAutofit/>
          </a:bodyPr>
          <a:lstStyle/>
          <a:p>
            <a:pPr algn="ctr">
              <a:defRPr/>
            </a:pPr>
            <a:r>
              <a:rPr lang="en-GB" altLang="en-US" sz="4000" dirty="0"/>
              <a:t>Jean Jacques Rousseau</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946074" y="1626960"/>
            <a:ext cx="7122452" cy="4113584"/>
          </a:xfrm>
        </p:spPr>
        <p:txBody>
          <a:bodyPr>
            <a:normAutofit/>
          </a:bodyPr>
          <a:lstStyle/>
          <a:p>
            <a:pPr marL="0" indent="0">
              <a:buNone/>
            </a:pPr>
            <a:r>
              <a:rPr lang="en-GB" altLang="en-US" sz="3600" dirty="0">
                <a:solidFill>
                  <a:schemeClr val="accent6">
                    <a:lumMod val="75000"/>
                  </a:schemeClr>
                </a:solidFill>
              </a:rPr>
              <a:t>Education should follow the child's natural growth</a:t>
            </a:r>
          </a:p>
          <a:p>
            <a:pPr marL="0" indent="0">
              <a:buNone/>
            </a:pPr>
            <a:r>
              <a:rPr lang="en-GB" altLang="en-US" sz="3600" dirty="0">
                <a:solidFill>
                  <a:schemeClr val="accent6">
                    <a:lumMod val="75000"/>
                  </a:schemeClr>
                </a:solidFill>
              </a:rPr>
              <a:t>Should not be dictated by the demands of society</a:t>
            </a:r>
          </a:p>
          <a:p>
            <a:endParaRPr lang="en-GB" sz="3600" dirty="0"/>
          </a:p>
        </p:txBody>
      </p:sp>
      <p:pic>
        <p:nvPicPr>
          <p:cNvPr id="5" name="Picture 2" descr="Key Concepts of the Philosophy of Jean-Jacques Rousseau - Owlcation">
            <a:extLst>
              <a:ext uri="{FF2B5EF4-FFF2-40B4-BE49-F238E27FC236}">
                <a16:creationId xmlns:a16="http://schemas.microsoft.com/office/drawing/2014/main" id="{1A67FF36-F757-C13D-69EB-6DC482DA26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43" b="9192"/>
          <a:stretch/>
        </p:blipFill>
        <p:spPr bwMode="auto">
          <a:xfrm>
            <a:off x="623413" y="1412775"/>
            <a:ext cx="3865499" cy="3812621"/>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093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395699" y="269775"/>
            <a:ext cx="5400600" cy="1143000"/>
          </a:xfrm>
        </p:spPr>
        <p:txBody>
          <a:bodyPr rtlCol="0">
            <a:noAutofit/>
          </a:bodyPr>
          <a:lstStyle/>
          <a:p>
            <a:pPr algn="ctr">
              <a:defRPr/>
            </a:pPr>
            <a:r>
              <a:rPr lang="en-GB" altLang="cy-GB" sz="4000" dirty="0">
                <a:latin typeface="+mn-lt"/>
              </a:rPr>
              <a:t>Pestalozzi</a:t>
            </a:r>
            <a:r>
              <a:rPr lang="en-GB" altLang="cy-GB" sz="4000" dirty="0">
                <a:solidFill>
                  <a:schemeClr val="accent1">
                    <a:lumMod val="50000"/>
                  </a:schemeClr>
                </a:solidFill>
                <a:latin typeface="+mn-lt"/>
              </a:rPr>
              <a:t> </a:t>
            </a: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828310" y="1806589"/>
            <a:ext cx="7313144" cy="2765411"/>
          </a:xfrm>
        </p:spPr>
        <p:txBody>
          <a:bodyPr>
            <a:normAutofit/>
          </a:bodyPr>
          <a:lstStyle/>
          <a:p>
            <a:r>
              <a:rPr lang="en-GB" altLang="en-US" dirty="0">
                <a:solidFill>
                  <a:schemeClr val="accent6">
                    <a:lumMod val="75000"/>
                  </a:schemeClr>
                </a:solidFill>
              </a:rPr>
              <a:t>Learn through doing</a:t>
            </a:r>
          </a:p>
          <a:p>
            <a:r>
              <a:rPr lang="en-GB" dirty="0">
                <a:solidFill>
                  <a:schemeClr val="accent6">
                    <a:lumMod val="75000"/>
                  </a:schemeClr>
                </a:solidFill>
              </a:rPr>
              <a:t>Test out ideas, experiment</a:t>
            </a:r>
          </a:p>
          <a:p>
            <a:r>
              <a:rPr lang="en-GB" dirty="0">
                <a:solidFill>
                  <a:schemeClr val="accent6">
                    <a:lumMod val="75000"/>
                  </a:schemeClr>
                </a:solidFill>
              </a:rPr>
              <a:t>Find alternative routes to teach something</a:t>
            </a:r>
          </a:p>
        </p:txBody>
      </p:sp>
      <p:pic>
        <p:nvPicPr>
          <p:cNvPr id="5" name="Picture 2" descr="Johann Heinrich Pestalozzi - Wikipedia">
            <a:extLst>
              <a:ext uri="{FF2B5EF4-FFF2-40B4-BE49-F238E27FC236}">
                <a16:creationId xmlns:a16="http://schemas.microsoft.com/office/drawing/2014/main" id="{48351234-8532-4147-D97F-EDCCABB2D5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055" y="1508853"/>
            <a:ext cx="3144790" cy="4086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107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57955"/>
            <a:ext cx="3881436" cy="1143000"/>
          </a:xfrm>
        </p:spPr>
        <p:txBody>
          <a:bodyPr rtlCol="0">
            <a:noAutofit/>
          </a:bodyPr>
          <a:lstStyle/>
          <a:p>
            <a:pPr algn="ctr">
              <a:defRPr/>
            </a:pPr>
            <a:r>
              <a:rPr lang="cy-GB" altLang="en-US" sz="4000" kern="0" dirty="0" err="1">
                <a:solidFill>
                  <a:srgbClr val="000000"/>
                </a:solidFill>
                <a:latin typeface="+mn-lt"/>
                <a:ea typeface="ＭＳ Ｐゴシック" panose="020B0600070205080204" pitchFamily="34" charset="-128"/>
              </a:rPr>
              <a:t>Frederich</a:t>
            </a:r>
            <a:r>
              <a:rPr lang="cy-GB" altLang="en-US" sz="4000" kern="0" dirty="0">
                <a:solidFill>
                  <a:srgbClr val="000000"/>
                </a:solidFill>
                <a:latin typeface="+mn-lt"/>
                <a:ea typeface="ＭＳ Ｐゴシック" panose="020B0600070205080204" pitchFamily="34" charset="-128"/>
              </a:rPr>
              <a:t> </a:t>
            </a:r>
            <a:r>
              <a:rPr lang="cy-GB" altLang="en-US" sz="4000" kern="0" dirty="0" err="1">
                <a:solidFill>
                  <a:srgbClr val="000000"/>
                </a:solidFill>
                <a:latin typeface="+mn-lt"/>
                <a:ea typeface="ＭＳ Ｐゴシック" panose="020B0600070205080204" pitchFamily="34" charset="-128"/>
              </a:rPr>
              <a:t>Froebel</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551218" y="1760392"/>
            <a:ext cx="6937263" cy="2736329"/>
          </a:xfrm>
        </p:spPr>
        <p:txBody>
          <a:bodyPr>
            <a:normAutofit/>
          </a:bodyPr>
          <a:lstStyle/>
          <a:p>
            <a:r>
              <a:rPr lang="en-GB" altLang="en-US" sz="3300" dirty="0">
                <a:solidFill>
                  <a:schemeClr val="accent6">
                    <a:lumMod val="75000"/>
                  </a:schemeClr>
                </a:solidFill>
              </a:rPr>
              <a:t>Established the first schools for pre-schoolers (Kindergarten)</a:t>
            </a:r>
          </a:p>
          <a:p>
            <a:endParaRPr lang="en-GB" altLang="en-US" sz="3300" dirty="0">
              <a:solidFill>
                <a:schemeClr val="accent6">
                  <a:lumMod val="75000"/>
                </a:schemeClr>
              </a:solidFill>
            </a:endParaRPr>
          </a:p>
          <a:p>
            <a:r>
              <a:rPr lang="en-GB" altLang="en-US" sz="3300" dirty="0">
                <a:solidFill>
                  <a:schemeClr val="accent6">
                    <a:lumMod val="75000"/>
                  </a:schemeClr>
                </a:solidFill>
              </a:rPr>
              <a:t>The natural growth of children through action and play</a:t>
            </a:r>
          </a:p>
          <a:p>
            <a:endParaRPr lang="en-GB" dirty="0"/>
          </a:p>
        </p:txBody>
      </p:sp>
      <p:pic>
        <p:nvPicPr>
          <p:cNvPr id="5" name="Picture 2" descr="Friedrich Fröbel - Wikipedia">
            <a:extLst>
              <a:ext uri="{FF2B5EF4-FFF2-40B4-BE49-F238E27FC236}">
                <a16:creationId xmlns:a16="http://schemas.microsoft.com/office/drawing/2014/main" id="{C5F3D838-3933-B86E-A4C0-3ED0D264BF2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2379" r="1" b="14880"/>
          <a:stretch/>
        </p:blipFill>
        <p:spPr bwMode="auto">
          <a:xfrm>
            <a:off x="773529" y="1628774"/>
            <a:ext cx="3231590" cy="3187383"/>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234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en-GB" altLang="en-US" sz="4000" dirty="0"/>
              <a:t>John Dewey</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087092" y="1331640"/>
            <a:ext cx="7670662" cy="4113584"/>
          </a:xfrm>
        </p:spPr>
        <p:txBody>
          <a:bodyPr>
            <a:normAutofit fontScale="92500" lnSpcReduction="10000"/>
          </a:bodyPr>
          <a:lstStyle/>
          <a:p>
            <a:r>
              <a:rPr lang="en-GB" altLang="en-US" dirty="0">
                <a:solidFill>
                  <a:schemeClr val="accent6">
                    <a:lumMod val="75000"/>
                  </a:schemeClr>
                </a:solidFill>
              </a:rPr>
              <a:t>Children learn best when interacting with others</a:t>
            </a:r>
          </a:p>
          <a:p>
            <a:r>
              <a:rPr lang="en-GB" altLang="en-US" dirty="0">
                <a:solidFill>
                  <a:schemeClr val="accent6">
                    <a:lumMod val="75000"/>
                  </a:schemeClr>
                </a:solidFill>
              </a:rPr>
              <a:t>Children’s interests form the basis for curriculum planning</a:t>
            </a:r>
          </a:p>
          <a:p>
            <a:r>
              <a:rPr lang="en-GB" altLang="en-US" dirty="0">
                <a:solidFill>
                  <a:schemeClr val="accent6">
                    <a:lumMod val="75000"/>
                  </a:schemeClr>
                </a:solidFill>
              </a:rPr>
              <a:t>Education is a process of living and not preparation for future living</a:t>
            </a:r>
          </a:p>
          <a:p>
            <a:r>
              <a:rPr lang="en-GB" altLang="en-US" dirty="0">
                <a:solidFill>
                  <a:schemeClr val="accent6">
                    <a:lumMod val="75000"/>
                  </a:schemeClr>
                </a:solidFill>
              </a:rPr>
              <a:t>Values and culture of families and communities should be reflected in and deepened by what happens in school</a:t>
            </a:r>
          </a:p>
          <a:p>
            <a:r>
              <a:rPr lang="en-GB" altLang="en-US" dirty="0">
                <a:solidFill>
                  <a:schemeClr val="accent6">
                    <a:lumMod val="75000"/>
                  </a:schemeClr>
                </a:solidFill>
              </a:rPr>
              <a:t>Teachers do not just teach a subject but how to live in society</a:t>
            </a:r>
          </a:p>
          <a:p>
            <a:endParaRPr lang="en-GB" sz="800" dirty="0"/>
          </a:p>
        </p:txBody>
      </p:sp>
      <p:pic>
        <p:nvPicPr>
          <p:cNvPr id="5" name="Picture 4" descr="John Dewey - Theories, Education &amp; Facts - Biography">
            <a:extLst>
              <a:ext uri="{FF2B5EF4-FFF2-40B4-BE49-F238E27FC236}">
                <a16:creationId xmlns:a16="http://schemas.microsoft.com/office/drawing/2014/main" id="{F372B25A-92E3-C8B9-A6E6-55B2E9E61A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987" y="2097674"/>
            <a:ext cx="2581513" cy="2581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6145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DA02E-FF79-E8B6-0C63-D34CBA5DF056}"/>
              </a:ext>
            </a:extLst>
          </p:cNvPr>
          <p:cNvSpPr>
            <a:spLocks noGrp="1"/>
          </p:cNvSpPr>
          <p:nvPr>
            <p:ph type="title"/>
          </p:nvPr>
        </p:nvSpPr>
        <p:spPr/>
        <p:txBody>
          <a:bodyPr/>
          <a:lstStyle/>
          <a:p>
            <a:pPr algn="ctr"/>
            <a:r>
              <a:rPr lang="en-GB" dirty="0"/>
              <a:t>Lawrence Kohlberg</a:t>
            </a:r>
          </a:p>
        </p:txBody>
      </p:sp>
      <p:sp>
        <p:nvSpPr>
          <p:cNvPr id="4" name="Content Placeholder 3">
            <a:extLst>
              <a:ext uri="{FF2B5EF4-FFF2-40B4-BE49-F238E27FC236}">
                <a16:creationId xmlns:a16="http://schemas.microsoft.com/office/drawing/2014/main" id="{D0F28172-CB11-7BC8-BD3B-2B2F90928E34}"/>
              </a:ext>
            </a:extLst>
          </p:cNvPr>
          <p:cNvSpPr>
            <a:spLocks noGrp="1"/>
          </p:cNvSpPr>
          <p:nvPr>
            <p:ph sz="half" idx="2"/>
          </p:nvPr>
        </p:nvSpPr>
        <p:spPr>
          <a:xfrm>
            <a:off x="3955474" y="1428296"/>
            <a:ext cx="7997042" cy="4351338"/>
          </a:xfrm>
        </p:spPr>
        <p:txBody>
          <a:bodyPr/>
          <a:lstStyle/>
          <a:p>
            <a:r>
              <a:rPr lang="en-GB" dirty="0">
                <a:solidFill>
                  <a:schemeClr val="accent6">
                    <a:lumMod val="75000"/>
                  </a:schemeClr>
                </a:solidFill>
              </a:rPr>
              <a:t>Moral Development</a:t>
            </a:r>
          </a:p>
          <a:p>
            <a:r>
              <a:rPr lang="en-GB" dirty="0">
                <a:solidFill>
                  <a:schemeClr val="accent6">
                    <a:lumMod val="75000"/>
                  </a:schemeClr>
                </a:solidFill>
              </a:rPr>
              <a:t>3 levels; Preconventional, Conventional and Postconventional</a:t>
            </a:r>
          </a:p>
          <a:p>
            <a:r>
              <a:rPr lang="en-GB" dirty="0">
                <a:solidFill>
                  <a:schemeClr val="accent6">
                    <a:lumMod val="75000"/>
                  </a:schemeClr>
                </a:solidFill>
              </a:rPr>
              <a:t>Fixed order</a:t>
            </a:r>
          </a:p>
          <a:p>
            <a:r>
              <a:rPr lang="en-GB" dirty="0">
                <a:solidFill>
                  <a:schemeClr val="accent6">
                    <a:lumMod val="75000"/>
                  </a:schemeClr>
                </a:solidFill>
              </a:rPr>
              <a:t>Linked to cognitive development</a:t>
            </a:r>
          </a:p>
          <a:p>
            <a:endParaRPr lang="en-GB" dirty="0"/>
          </a:p>
          <a:p>
            <a:endParaRPr lang="en-GB" dirty="0"/>
          </a:p>
          <a:p>
            <a:pPr>
              <a:buFont typeface="Wingdings" panose="05000000000000000000" pitchFamily="2" charset="2"/>
              <a:buChar char="Ø"/>
            </a:pPr>
            <a:endParaRPr lang="en-GB" dirty="0"/>
          </a:p>
        </p:txBody>
      </p:sp>
      <p:pic>
        <p:nvPicPr>
          <p:cNvPr id="2050" name="Picture 2" descr="Lawrence Kohlberg - Nursing Theory">
            <a:extLst>
              <a:ext uri="{FF2B5EF4-FFF2-40B4-BE49-F238E27FC236}">
                <a16:creationId xmlns:a16="http://schemas.microsoft.com/office/drawing/2014/main" id="{3B76A499-BF5B-EC88-B2BB-37510C246C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096" y="1687620"/>
            <a:ext cx="2261507" cy="2965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6573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DA02E-FF79-E8B6-0C63-D34CBA5DF056}"/>
              </a:ext>
            </a:extLst>
          </p:cNvPr>
          <p:cNvSpPr>
            <a:spLocks noGrp="1"/>
          </p:cNvSpPr>
          <p:nvPr>
            <p:ph type="title"/>
          </p:nvPr>
        </p:nvSpPr>
        <p:spPr/>
        <p:txBody>
          <a:bodyPr/>
          <a:lstStyle/>
          <a:p>
            <a:pPr algn="ctr"/>
            <a:r>
              <a:rPr lang="en-GB" dirty="0"/>
              <a:t>Robert Owen</a:t>
            </a:r>
          </a:p>
        </p:txBody>
      </p:sp>
      <p:sp>
        <p:nvSpPr>
          <p:cNvPr id="4" name="Content Placeholder 3">
            <a:extLst>
              <a:ext uri="{FF2B5EF4-FFF2-40B4-BE49-F238E27FC236}">
                <a16:creationId xmlns:a16="http://schemas.microsoft.com/office/drawing/2014/main" id="{D0F28172-CB11-7BC8-BD3B-2B2F90928E34}"/>
              </a:ext>
            </a:extLst>
          </p:cNvPr>
          <p:cNvSpPr>
            <a:spLocks noGrp="1"/>
          </p:cNvSpPr>
          <p:nvPr>
            <p:ph sz="half" idx="2"/>
          </p:nvPr>
        </p:nvSpPr>
        <p:spPr>
          <a:xfrm>
            <a:off x="3616036" y="1816223"/>
            <a:ext cx="8336479" cy="3212977"/>
          </a:xfrm>
        </p:spPr>
        <p:txBody>
          <a:bodyPr>
            <a:normAutofit/>
          </a:bodyPr>
          <a:lstStyle/>
          <a:p>
            <a:r>
              <a:rPr lang="en-GB" sz="3200" dirty="0">
                <a:solidFill>
                  <a:schemeClr val="accent6">
                    <a:lumMod val="75000"/>
                  </a:schemeClr>
                </a:solidFill>
              </a:rPr>
              <a:t>Experiences provided to children can have a profound effect on their lives</a:t>
            </a:r>
          </a:p>
          <a:p>
            <a:r>
              <a:rPr lang="en-GB" sz="3200" dirty="0">
                <a:solidFill>
                  <a:schemeClr val="accent6">
                    <a:lumMod val="75000"/>
                  </a:schemeClr>
                </a:solidFill>
              </a:rPr>
              <a:t>Equality </a:t>
            </a:r>
          </a:p>
          <a:p>
            <a:r>
              <a:rPr lang="en-GB" sz="3200" dirty="0">
                <a:solidFill>
                  <a:schemeClr val="accent6">
                    <a:lumMod val="75000"/>
                  </a:schemeClr>
                </a:solidFill>
              </a:rPr>
              <a:t>Children imitate</a:t>
            </a:r>
          </a:p>
          <a:p>
            <a:endParaRPr lang="en-GB" sz="3200" dirty="0"/>
          </a:p>
          <a:p>
            <a:pPr>
              <a:buFont typeface="Wingdings" panose="05000000000000000000" pitchFamily="2" charset="2"/>
              <a:buChar char="Ø"/>
            </a:pPr>
            <a:endParaRPr lang="en-GB" sz="3200" dirty="0"/>
          </a:p>
        </p:txBody>
      </p:sp>
      <p:pic>
        <p:nvPicPr>
          <p:cNvPr id="1026" name="Picture 2" descr="Robert Owen: pioneer of personnel management | The British Library">
            <a:extLst>
              <a:ext uri="{FF2B5EF4-FFF2-40B4-BE49-F238E27FC236}">
                <a16:creationId xmlns:a16="http://schemas.microsoft.com/office/drawing/2014/main" id="{B4346E0B-7D93-8DC6-B523-9EF7951ED4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096" r="28286"/>
          <a:stretch/>
        </p:blipFill>
        <p:spPr bwMode="auto">
          <a:xfrm>
            <a:off x="1088399" y="1975757"/>
            <a:ext cx="2034963" cy="2612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203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395699" y="269775"/>
            <a:ext cx="5400600" cy="1143000"/>
          </a:xfrm>
        </p:spPr>
        <p:txBody>
          <a:bodyPr rtlCol="0">
            <a:noAutofit/>
          </a:bodyPr>
          <a:lstStyle/>
          <a:p>
            <a:pPr algn="ctr">
              <a:defRPr/>
            </a:pPr>
            <a:r>
              <a:rPr lang="en-GB" altLang="en-US" sz="4000" dirty="0"/>
              <a:t>Maria Montessori</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537364" y="1483865"/>
            <a:ext cx="7409674" cy="4113584"/>
          </a:xfrm>
        </p:spPr>
        <p:txBody>
          <a:bodyPr>
            <a:normAutofit/>
          </a:bodyPr>
          <a:lstStyle/>
          <a:p>
            <a:r>
              <a:rPr lang="en-GB" altLang="en-US" dirty="0">
                <a:solidFill>
                  <a:schemeClr val="accent6">
                    <a:lumMod val="75000"/>
                  </a:schemeClr>
                </a:solidFill>
              </a:rPr>
              <a:t>Child centred environments</a:t>
            </a:r>
          </a:p>
          <a:p>
            <a:r>
              <a:rPr lang="en-GB" altLang="en-US" dirty="0">
                <a:solidFill>
                  <a:schemeClr val="accent6">
                    <a:lumMod val="75000"/>
                  </a:schemeClr>
                </a:solidFill>
              </a:rPr>
              <a:t>Provide real tools that work</a:t>
            </a:r>
          </a:p>
          <a:p>
            <a:r>
              <a:rPr lang="en-GB" altLang="en-US" dirty="0">
                <a:solidFill>
                  <a:schemeClr val="accent6">
                    <a:lumMod val="75000"/>
                  </a:schemeClr>
                </a:solidFill>
              </a:rPr>
              <a:t>Keep materials and equipment accessible to children</a:t>
            </a:r>
          </a:p>
          <a:p>
            <a:r>
              <a:rPr lang="en-GB" altLang="en-US" dirty="0">
                <a:solidFill>
                  <a:schemeClr val="accent6">
                    <a:lumMod val="75000"/>
                  </a:schemeClr>
                </a:solidFill>
              </a:rPr>
              <a:t>Create beauty and order</a:t>
            </a:r>
          </a:p>
          <a:p>
            <a:pPr marL="0" indent="0">
              <a:buNone/>
            </a:pPr>
            <a:endParaRPr lang="en-GB" dirty="0"/>
          </a:p>
        </p:txBody>
      </p:sp>
      <p:pic>
        <p:nvPicPr>
          <p:cNvPr id="5" name="Picture 2" descr="Maria Montessori | Biography &amp;amp; Facts | Britannica">
            <a:extLst>
              <a:ext uri="{FF2B5EF4-FFF2-40B4-BE49-F238E27FC236}">
                <a16:creationId xmlns:a16="http://schemas.microsoft.com/office/drawing/2014/main" id="{C7706004-F7CE-2D97-4EA6-E00AF66198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3254" y="1756620"/>
            <a:ext cx="2687948" cy="3568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190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395699" y="269775"/>
            <a:ext cx="5400600" cy="1143000"/>
          </a:xfrm>
        </p:spPr>
        <p:txBody>
          <a:bodyPr rtlCol="0">
            <a:noAutofit/>
          </a:bodyPr>
          <a:lstStyle/>
          <a:p>
            <a:pPr algn="ctr">
              <a:defRPr/>
            </a:pPr>
            <a:r>
              <a:rPr lang="en-GB" altLang="en-US" sz="4000" dirty="0"/>
              <a:t>Maria Montessori</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581891" y="1557500"/>
            <a:ext cx="10663920" cy="3007573"/>
          </a:xfrm>
        </p:spPr>
        <p:txBody>
          <a:bodyPr>
            <a:normAutofit/>
          </a:bodyPr>
          <a:lstStyle/>
          <a:p>
            <a:r>
              <a:rPr lang="en-GB" altLang="en-US" dirty="0">
                <a:solidFill>
                  <a:schemeClr val="accent6">
                    <a:lumMod val="75000"/>
                  </a:schemeClr>
                </a:solidFill>
              </a:rPr>
              <a:t>Competence and responsibility</a:t>
            </a:r>
          </a:p>
          <a:p>
            <a:r>
              <a:rPr lang="en-GB" altLang="en-US" dirty="0">
                <a:solidFill>
                  <a:schemeClr val="accent6">
                    <a:lumMod val="75000"/>
                  </a:schemeClr>
                </a:solidFill>
              </a:rPr>
              <a:t>Allow children to take responsibility</a:t>
            </a:r>
          </a:p>
          <a:p>
            <a:r>
              <a:rPr lang="en-GB" altLang="en-US" dirty="0">
                <a:solidFill>
                  <a:schemeClr val="accent6">
                    <a:lumMod val="75000"/>
                  </a:schemeClr>
                </a:solidFill>
              </a:rPr>
              <a:t>Schedule large      blocks of open time</a:t>
            </a:r>
          </a:p>
          <a:p>
            <a:r>
              <a:rPr lang="en-GB" altLang="en-US" dirty="0">
                <a:solidFill>
                  <a:schemeClr val="accent6">
                    <a:lumMod val="75000"/>
                  </a:schemeClr>
                </a:solidFill>
              </a:rPr>
              <a:t>Observation</a:t>
            </a:r>
          </a:p>
          <a:p>
            <a:pPr marL="0" indent="0">
              <a:buNone/>
            </a:pPr>
            <a:endParaRPr lang="en-GB" dirty="0"/>
          </a:p>
        </p:txBody>
      </p:sp>
    </p:spTree>
    <p:extLst>
      <p:ext uri="{BB962C8B-B14F-4D97-AF65-F5344CB8AC3E}">
        <p14:creationId xmlns:p14="http://schemas.microsoft.com/office/powerpoint/2010/main" val="2806403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en-US" sz="4000" dirty="0"/>
              <a:t>Rachel and Margaret McMillan</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5306291" y="1692923"/>
            <a:ext cx="6805271" cy="4113584"/>
          </a:xfrm>
        </p:spPr>
        <p:txBody>
          <a:bodyPr>
            <a:normAutofit/>
          </a:bodyPr>
          <a:lstStyle/>
          <a:p>
            <a:r>
              <a:rPr lang="en-GB" altLang="en-US" dirty="0">
                <a:solidFill>
                  <a:schemeClr val="accent6">
                    <a:lumMod val="75000"/>
                  </a:schemeClr>
                </a:solidFill>
              </a:rPr>
              <a:t>Founded the nursery school movement in Deptford</a:t>
            </a:r>
          </a:p>
          <a:p>
            <a:r>
              <a:rPr lang="en-GB" altLang="en-US" dirty="0">
                <a:solidFill>
                  <a:schemeClr val="accent6">
                    <a:lumMod val="75000"/>
                  </a:schemeClr>
                </a:solidFill>
              </a:rPr>
              <a:t>Petitioned for        regular medical      checks for young children</a:t>
            </a:r>
          </a:p>
          <a:p>
            <a:r>
              <a:rPr lang="en-GB" altLang="en-US" dirty="0">
                <a:solidFill>
                  <a:schemeClr val="accent6">
                    <a:lumMod val="75000"/>
                  </a:schemeClr>
                </a:solidFill>
              </a:rPr>
              <a:t>Education through the imagination</a:t>
            </a:r>
          </a:p>
          <a:p>
            <a:r>
              <a:rPr lang="en-GB" altLang="en-US" dirty="0">
                <a:solidFill>
                  <a:schemeClr val="accent6">
                    <a:lumMod val="75000"/>
                  </a:schemeClr>
                </a:solidFill>
              </a:rPr>
              <a:t>Tending plants and animals to increase social responsibility</a:t>
            </a:r>
          </a:p>
          <a:p>
            <a:pPr marL="0" indent="0">
              <a:buNone/>
            </a:pPr>
            <a:endParaRPr lang="en-GB" dirty="0"/>
          </a:p>
        </p:txBody>
      </p:sp>
      <p:pic>
        <p:nvPicPr>
          <p:cNvPr id="5" name="Picture 2" descr="PPT - Margaret McMillan 1860-1931 PowerPoint Presentation, free download -  ID:6333979">
            <a:extLst>
              <a:ext uri="{FF2B5EF4-FFF2-40B4-BE49-F238E27FC236}">
                <a16:creationId xmlns:a16="http://schemas.microsoft.com/office/drawing/2014/main" id="{7433A09E-1357-0FA7-25C3-8FAEF11738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50" r="12110"/>
          <a:stretch/>
        </p:blipFill>
        <p:spPr bwMode="auto">
          <a:xfrm>
            <a:off x="854137" y="1316213"/>
            <a:ext cx="4209569" cy="4151984"/>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123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395699" y="269775"/>
            <a:ext cx="5400600" cy="1143000"/>
          </a:xfrm>
        </p:spPr>
        <p:txBody>
          <a:bodyPr rtlCol="0">
            <a:noAutofit/>
          </a:bodyPr>
          <a:lstStyle/>
          <a:p>
            <a:pPr algn="ctr">
              <a:defRPr/>
            </a:pPr>
            <a:r>
              <a:rPr lang="en-GB" altLang="en-US" sz="4000" dirty="0"/>
              <a:t>John Locke</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378036" y="1556792"/>
            <a:ext cx="7572683" cy="4113584"/>
          </a:xfrm>
        </p:spPr>
        <p:txBody>
          <a:bodyPr>
            <a:normAutofit/>
          </a:bodyPr>
          <a:lstStyle/>
          <a:p>
            <a:r>
              <a:rPr lang="en-GB" altLang="en-US" sz="3200" dirty="0">
                <a:solidFill>
                  <a:schemeClr val="accent6">
                    <a:lumMod val="75000"/>
                  </a:schemeClr>
                </a:solidFill>
              </a:rPr>
              <a:t>The child's mind is a blank slate – </a:t>
            </a:r>
            <a:r>
              <a:rPr lang="en-GB" altLang="en-US" sz="3200" i="1" dirty="0">
                <a:solidFill>
                  <a:schemeClr val="accent6">
                    <a:lumMod val="75000"/>
                  </a:schemeClr>
                </a:solidFill>
              </a:rPr>
              <a:t>tabula rasa</a:t>
            </a:r>
          </a:p>
          <a:p>
            <a:r>
              <a:rPr lang="en-GB" altLang="en-US" sz="3200" dirty="0">
                <a:solidFill>
                  <a:schemeClr val="accent6">
                    <a:lumMod val="75000"/>
                  </a:schemeClr>
                </a:solidFill>
              </a:rPr>
              <a:t>Learning should be enjoyable</a:t>
            </a:r>
          </a:p>
          <a:p>
            <a:r>
              <a:rPr lang="en-GB" altLang="en-US" sz="3200" dirty="0">
                <a:solidFill>
                  <a:schemeClr val="accent6">
                    <a:lumMod val="75000"/>
                  </a:schemeClr>
                </a:solidFill>
              </a:rPr>
              <a:t>Teaching should begin in the early years</a:t>
            </a:r>
          </a:p>
          <a:p>
            <a:pPr marL="0" indent="0">
              <a:buNone/>
            </a:pPr>
            <a:endParaRPr lang="en-GB" sz="3200" dirty="0"/>
          </a:p>
        </p:txBody>
      </p:sp>
      <p:pic>
        <p:nvPicPr>
          <p:cNvPr id="5" name="Picture 2" descr="John Locke, English empiricist and early defender of liberty | The  Independent">
            <a:extLst>
              <a:ext uri="{FF2B5EF4-FFF2-40B4-BE49-F238E27FC236}">
                <a16:creationId xmlns:a16="http://schemas.microsoft.com/office/drawing/2014/main" id="{4CD1DC6A-A43D-A41C-63BE-DD73E6EDBB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62" r="4112"/>
          <a:stretch/>
        </p:blipFill>
        <p:spPr bwMode="auto">
          <a:xfrm>
            <a:off x="736672" y="1642913"/>
            <a:ext cx="3237200" cy="3192917"/>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488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US" altLang="en-US" sz="4000" dirty="0"/>
              <a:t>Ivan Pavlov</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378037" y="1434872"/>
            <a:ext cx="7501608" cy="2823646"/>
          </a:xfrm>
        </p:spPr>
        <p:txBody>
          <a:bodyPr>
            <a:normAutofit/>
          </a:bodyPr>
          <a:lstStyle/>
          <a:p>
            <a:r>
              <a:rPr lang="en-US" altLang="en-US" dirty="0">
                <a:solidFill>
                  <a:schemeClr val="accent6">
                    <a:lumMod val="75000"/>
                  </a:schemeClr>
                </a:solidFill>
                <a:ea typeface="ＭＳ Ｐゴシック" pitchFamily="34" charset="-128"/>
              </a:rPr>
              <a:t>Classical conditioning</a:t>
            </a:r>
          </a:p>
          <a:p>
            <a:r>
              <a:rPr lang="en-US" altLang="en-US" dirty="0">
                <a:solidFill>
                  <a:schemeClr val="accent6">
                    <a:lumMod val="75000"/>
                  </a:schemeClr>
                </a:solidFill>
                <a:ea typeface="ＭＳ Ｐゴシック" pitchFamily="34" charset="-128"/>
              </a:rPr>
              <a:t>A stimulus generated a conditioned response</a:t>
            </a:r>
          </a:p>
          <a:p>
            <a:r>
              <a:rPr lang="en-US" altLang="en-US" dirty="0">
                <a:solidFill>
                  <a:schemeClr val="accent6">
                    <a:lumMod val="75000"/>
                  </a:schemeClr>
                </a:solidFill>
                <a:ea typeface="ＭＳ Ｐゴシック" pitchFamily="34" charset="-128"/>
              </a:rPr>
              <a:t>Can this be applied to theories of children's learning? </a:t>
            </a:r>
          </a:p>
          <a:p>
            <a:pPr marL="0" indent="0">
              <a:buNone/>
            </a:pPr>
            <a:endParaRPr lang="en-GB" dirty="0"/>
          </a:p>
        </p:txBody>
      </p:sp>
      <p:sp>
        <p:nvSpPr>
          <p:cNvPr id="5" name="TextBox 4">
            <a:extLst>
              <a:ext uri="{FF2B5EF4-FFF2-40B4-BE49-F238E27FC236}">
                <a16:creationId xmlns:a16="http://schemas.microsoft.com/office/drawing/2014/main" id="{0777C792-4239-46F2-BEBD-F512868D2A38}"/>
              </a:ext>
            </a:extLst>
          </p:cNvPr>
          <p:cNvSpPr txBox="1"/>
          <p:nvPr/>
        </p:nvSpPr>
        <p:spPr>
          <a:xfrm>
            <a:off x="3439316" y="4513595"/>
            <a:ext cx="6588731" cy="646331"/>
          </a:xfrm>
          <a:prstGeom prst="rect">
            <a:avLst/>
          </a:prstGeom>
          <a:noFill/>
        </p:spPr>
        <p:txBody>
          <a:bodyPr wrap="square" rtlCol="0">
            <a:spAutoFit/>
          </a:bodyPr>
          <a:lstStyle/>
          <a:p>
            <a:r>
              <a:rPr lang="en-GB" dirty="0">
                <a:hlinkClick r:id="rId3"/>
              </a:rPr>
              <a:t>https://www.youtube.com/watch?v=hhqumfpxuzI</a:t>
            </a:r>
            <a:endParaRPr lang="en-GB" dirty="0"/>
          </a:p>
          <a:p>
            <a:endParaRPr lang="en-US" altLang="en-US" i="1" dirty="0">
              <a:ea typeface="ＭＳ Ｐゴシック" pitchFamily="34" charset="-128"/>
            </a:endParaRPr>
          </a:p>
        </p:txBody>
      </p:sp>
      <p:pic>
        <p:nvPicPr>
          <p:cNvPr id="6" name="Picture 2" descr="Ivan Pavlov | Biography, Theory, Conditioning, Dog, &amp;amp; Facts | Britannica">
            <a:extLst>
              <a:ext uri="{FF2B5EF4-FFF2-40B4-BE49-F238E27FC236}">
                <a16:creationId xmlns:a16="http://schemas.microsoft.com/office/drawing/2014/main" id="{F6BE627E-0D55-333A-D457-88F656C67D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581" y="1742844"/>
            <a:ext cx="3136970" cy="2359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5626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en-US" sz="4000" dirty="0"/>
              <a:t>John. B. Watson</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5126183" y="1726124"/>
            <a:ext cx="6658062" cy="2823646"/>
          </a:xfrm>
        </p:spPr>
        <p:txBody>
          <a:bodyPr>
            <a:normAutofit/>
          </a:bodyPr>
          <a:lstStyle/>
          <a:p>
            <a:r>
              <a:rPr lang="en-GB" altLang="en-US" dirty="0">
                <a:solidFill>
                  <a:schemeClr val="accent6">
                    <a:lumMod val="75000"/>
                  </a:schemeClr>
                </a:solidFill>
              </a:rPr>
              <a:t>The environment is the main factor in development, with children making a wide variety of stimulus response associations</a:t>
            </a:r>
          </a:p>
          <a:p>
            <a:pPr marL="0" indent="0">
              <a:buNone/>
            </a:pPr>
            <a:endParaRPr lang="en-GB" dirty="0"/>
          </a:p>
        </p:txBody>
      </p:sp>
      <p:sp>
        <p:nvSpPr>
          <p:cNvPr id="2" name="TextBox 1">
            <a:extLst>
              <a:ext uri="{FF2B5EF4-FFF2-40B4-BE49-F238E27FC236}">
                <a16:creationId xmlns:a16="http://schemas.microsoft.com/office/drawing/2014/main" id="{C523A2A7-9690-404B-AA40-DBF9A0F35D94}"/>
              </a:ext>
            </a:extLst>
          </p:cNvPr>
          <p:cNvSpPr txBox="1"/>
          <p:nvPr/>
        </p:nvSpPr>
        <p:spPr>
          <a:xfrm>
            <a:off x="3188459" y="4944254"/>
            <a:ext cx="6480720" cy="369332"/>
          </a:xfrm>
          <a:prstGeom prst="rect">
            <a:avLst/>
          </a:prstGeom>
          <a:noFill/>
        </p:spPr>
        <p:txBody>
          <a:bodyPr wrap="square" rtlCol="0">
            <a:spAutoFit/>
          </a:bodyPr>
          <a:lstStyle/>
          <a:p>
            <a:r>
              <a:rPr lang="en-GB" dirty="0">
                <a:hlinkClick r:id="rId3"/>
              </a:rPr>
              <a:t>https://www.youtube.com/watch?v=9hBfnXACsOI</a:t>
            </a:r>
            <a:endParaRPr lang="en-GB" altLang="en-US" dirty="0"/>
          </a:p>
        </p:txBody>
      </p:sp>
      <p:pic>
        <p:nvPicPr>
          <p:cNvPr id="6" name="Picture 2" descr="Child Development Theories: John Watson">
            <a:extLst>
              <a:ext uri="{FF2B5EF4-FFF2-40B4-BE49-F238E27FC236}">
                <a16:creationId xmlns:a16="http://schemas.microsoft.com/office/drawing/2014/main" id="{1F0F53C4-BC98-9BFA-585B-B5D15478D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646" y="2076539"/>
            <a:ext cx="3709847" cy="2473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839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en-US" sz="4000" dirty="0"/>
              <a:t>John. B. Watson</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775855" y="1541458"/>
            <a:ext cx="10848109" cy="2823646"/>
          </a:xfrm>
        </p:spPr>
        <p:txBody>
          <a:bodyPr>
            <a:normAutofit/>
          </a:bodyPr>
          <a:lstStyle/>
          <a:p>
            <a:pPr marL="0" indent="0">
              <a:buNone/>
            </a:pPr>
            <a:r>
              <a:rPr lang="en-GB" altLang="en-US" dirty="0">
                <a:solidFill>
                  <a:schemeClr val="accent6">
                    <a:lumMod val="75000"/>
                  </a:schemeClr>
                </a:solidFill>
              </a:rPr>
              <a:t>‘Give me a dozen healthy infants, well formed and I’ll guarantee to take any one at random and train him to become any type of specialist I might select .. doctor lawyer, artist…even a beggar man’</a:t>
            </a:r>
          </a:p>
          <a:p>
            <a:pPr marL="0" indent="0">
              <a:buNone/>
            </a:pPr>
            <a:endParaRPr lang="en-GB" dirty="0"/>
          </a:p>
        </p:txBody>
      </p:sp>
    </p:spTree>
    <p:extLst>
      <p:ext uri="{BB962C8B-B14F-4D97-AF65-F5344CB8AC3E}">
        <p14:creationId xmlns:p14="http://schemas.microsoft.com/office/powerpoint/2010/main" val="20000209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cy-GB" sz="4000" dirty="0">
                <a:latin typeface="+mn-lt"/>
              </a:rPr>
              <a:t>B. F. Skinner</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668982" y="1806753"/>
            <a:ext cx="7268677" cy="2967662"/>
          </a:xfrm>
        </p:spPr>
        <p:txBody>
          <a:bodyPr>
            <a:normAutofit/>
          </a:bodyPr>
          <a:lstStyle/>
          <a:p>
            <a:r>
              <a:rPr lang="en-GB" dirty="0">
                <a:solidFill>
                  <a:schemeClr val="accent1">
                    <a:lumMod val="50000"/>
                  </a:schemeClr>
                </a:solidFill>
              </a:rPr>
              <a:t>‘</a:t>
            </a:r>
            <a:r>
              <a:rPr lang="en-GB" dirty="0">
                <a:solidFill>
                  <a:schemeClr val="accent6">
                    <a:lumMod val="75000"/>
                  </a:schemeClr>
                </a:solidFill>
              </a:rPr>
              <a:t>Operant Conditioning’</a:t>
            </a:r>
          </a:p>
          <a:p>
            <a:r>
              <a:rPr lang="en-GB" dirty="0">
                <a:solidFill>
                  <a:schemeClr val="accent6">
                    <a:lumMod val="75000"/>
                  </a:schemeClr>
                </a:solidFill>
              </a:rPr>
              <a:t>Positive reinforcement</a:t>
            </a:r>
          </a:p>
          <a:p>
            <a:r>
              <a:rPr lang="en-GB" dirty="0">
                <a:solidFill>
                  <a:schemeClr val="accent6">
                    <a:lumMod val="75000"/>
                  </a:schemeClr>
                </a:solidFill>
              </a:rPr>
              <a:t>Negative reinforcement</a:t>
            </a:r>
          </a:p>
        </p:txBody>
      </p:sp>
      <p:pic>
        <p:nvPicPr>
          <p:cNvPr id="5" name="Picture 2" descr="B. F. Skinner - Wikiquote">
            <a:extLst>
              <a:ext uri="{FF2B5EF4-FFF2-40B4-BE49-F238E27FC236}">
                <a16:creationId xmlns:a16="http://schemas.microsoft.com/office/drawing/2014/main" id="{575E977F-554A-E173-1C35-0876E4C0E6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552" y="1331640"/>
            <a:ext cx="3046760" cy="3725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79872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en-US" sz="4000" kern="0" dirty="0" err="1">
                <a:solidFill>
                  <a:srgbClr val="000000"/>
                </a:solidFill>
                <a:latin typeface="+mn-lt"/>
                <a:ea typeface="ＭＳ Ｐゴシック" panose="020B0600070205080204" pitchFamily="34" charset="-128"/>
              </a:rPr>
              <a:t>Bandura</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5133109" y="1449261"/>
            <a:ext cx="6796161" cy="2448297"/>
          </a:xfrm>
        </p:spPr>
        <p:txBody>
          <a:bodyPr>
            <a:normAutofit/>
          </a:bodyPr>
          <a:lstStyle/>
          <a:p>
            <a:r>
              <a:rPr lang="en-GB" altLang="en-US" sz="3200" dirty="0">
                <a:solidFill>
                  <a:schemeClr val="accent6">
                    <a:lumMod val="75000"/>
                  </a:schemeClr>
                </a:solidFill>
              </a:rPr>
              <a:t>Bandura’s Social Learning Theory posits that people learn from one another, via observation, imitation, and modelling</a:t>
            </a:r>
          </a:p>
          <a:p>
            <a:endParaRPr lang="en-GB" sz="3200" dirty="0"/>
          </a:p>
        </p:txBody>
      </p:sp>
      <p:sp>
        <p:nvSpPr>
          <p:cNvPr id="4" name="TextBox 3">
            <a:extLst>
              <a:ext uri="{FF2B5EF4-FFF2-40B4-BE49-F238E27FC236}">
                <a16:creationId xmlns:a16="http://schemas.microsoft.com/office/drawing/2014/main" id="{02DC9AF6-4DB6-4C5B-9AAE-8692C704FA2E}"/>
              </a:ext>
            </a:extLst>
          </p:cNvPr>
          <p:cNvSpPr txBox="1"/>
          <p:nvPr/>
        </p:nvSpPr>
        <p:spPr>
          <a:xfrm>
            <a:off x="3599637" y="4935188"/>
            <a:ext cx="5510704" cy="369332"/>
          </a:xfrm>
          <a:prstGeom prst="rect">
            <a:avLst/>
          </a:prstGeom>
          <a:noFill/>
        </p:spPr>
        <p:txBody>
          <a:bodyPr wrap="square" rtlCol="0">
            <a:spAutoFit/>
          </a:bodyPr>
          <a:lstStyle/>
          <a:p>
            <a:r>
              <a:rPr lang="en-GB" dirty="0">
                <a:hlinkClick r:id="rId3"/>
              </a:rPr>
              <a:t>https://www.youtube.com/watch?v=dmBqwWlJg8U</a:t>
            </a:r>
            <a:r>
              <a:rPr lang="en-GB" dirty="0"/>
              <a:t> </a:t>
            </a:r>
          </a:p>
        </p:txBody>
      </p:sp>
      <p:pic>
        <p:nvPicPr>
          <p:cNvPr id="6" name="Picture 2" descr="Albert Bandura - Wikipedia">
            <a:extLst>
              <a:ext uri="{FF2B5EF4-FFF2-40B4-BE49-F238E27FC236}">
                <a16:creationId xmlns:a16="http://schemas.microsoft.com/office/drawing/2014/main" id="{01E7E271-A403-D614-341E-23C9D95897D1}"/>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6725" r="-2" b="13738"/>
          <a:stretch/>
        </p:blipFill>
        <p:spPr bwMode="auto">
          <a:xfrm>
            <a:off x="1261469" y="1159333"/>
            <a:ext cx="3210298" cy="3166383"/>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8580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cy-GB" sz="4000" dirty="0">
                <a:latin typeface="+mn-lt"/>
              </a:rPr>
              <a:t>J. Bowlby</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7889273" y="1992381"/>
            <a:ext cx="3793995" cy="2823646"/>
          </a:xfrm>
        </p:spPr>
        <p:txBody>
          <a:bodyPr>
            <a:normAutofit/>
          </a:bodyPr>
          <a:lstStyle/>
          <a:p>
            <a:pPr marL="0" indent="0">
              <a:buNone/>
            </a:pPr>
            <a:r>
              <a:rPr lang="en-GB" dirty="0">
                <a:solidFill>
                  <a:schemeClr val="accent6">
                    <a:lumMod val="75000"/>
                  </a:schemeClr>
                </a:solidFill>
              </a:rPr>
              <a:t>Attachment theory</a:t>
            </a:r>
          </a:p>
          <a:p>
            <a:pPr marL="0" indent="0">
              <a:buNone/>
            </a:pPr>
            <a:endParaRPr lang="en-GB" dirty="0"/>
          </a:p>
        </p:txBody>
      </p:sp>
      <p:sp>
        <p:nvSpPr>
          <p:cNvPr id="5123" name="Rectangle 5"/>
          <p:cNvSpPr>
            <a:spLocks noGrp="1" noChangeArrowheads="1"/>
          </p:cNvSpPr>
          <p:nvPr>
            <p:ph sz="half" idx="2"/>
          </p:nvPr>
        </p:nvSpPr>
        <p:spPr>
          <a:xfrm>
            <a:off x="409580" y="2017177"/>
            <a:ext cx="3893149" cy="2823646"/>
          </a:xfrm>
        </p:spPr>
        <p:txBody>
          <a:bodyPr rtlCol="0">
            <a:normAutofit/>
          </a:bodyPr>
          <a:lstStyle/>
          <a:p>
            <a:pPr marL="0" indent="0">
              <a:buNone/>
            </a:pPr>
            <a:r>
              <a:rPr lang="cy-GB" altLang="cy-GB" dirty="0"/>
              <a:t>Damcaniaeth Ymlyniad                                        </a:t>
            </a:r>
          </a:p>
        </p:txBody>
      </p:sp>
      <p:pic>
        <p:nvPicPr>
          <p:cNvPr id="5" name="Picture 2" descr="Early Years Pioneers: John Bowlby | Nursery World">
            <a:extLst>
              <a:ext uri="{FF2B5EF4-FFF2-40B4-BE49-F238E27FC236}">
                <a16:creationId xmlns:a16="http://schemas.microsoft.com/office/drawing/2014/main" id="{41F59A9B-0E0A-D8F4-6C2A-81FB01AAB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9054" y="2017177"/>
            <a:ext cx="3620219" cy="2409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071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cy-GB" sz="4000" dirty="0">
                <a:latin typeface="+mn-lt"/>
              </a:rPr>
              <a:t>Jean Piaget</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357255" y="2017177"/>
            <a:ext cx="7420569" cy="3255694"/>
          </a:xfrm>
        </p:spPr>
        <p:txBody>
          <a:bodyPr>
            <a:normAutofit/>
          </a:bodyPr>
          <a:lstStyle/>
          <a:p>
            <a:r>
              <a:rPr lang="en-GB" sz="3000" dirty="0">
                <a:solidFill>
                  <a:schemeClr val="accent6">
                    <a:lumMod val="75000"/>
                  </a:schemeClr>
                </a:solidFill>
              </a:rPr>
              <a:t>Stages of development</a:t>
            </a:r>
          </a:p>
          <a:p>
            <a:r>
              <a:rPr lang="en-GB" sz="3000" dirty="0">
                <a:solidFill>
                  <a:schemeClr val="accent6">
                    <a:lumMod val="75000"/>
                  </a:schemeClr>
                </a:solidFill>
              </a:rPr>
              <a:t>Sequential</a:t>
            </a:r>
          </a:p>
          <a:p>
            <a:r>
              <a:rPr lang="en-GB" sz="3000" dirty="0">
                <a:solidFill>
                  <a:schemeClr val="accent6">
                    <a:lumMod val="75000"/>
                  </a:schemeClr>
                </a:solidFill>
              </a:rPr>
              <a:t>Importance of interacting with the environment</a:t>
            </a:r>
          </a:p>
          <a:p>
            <a:r>
              <a:rPr lang="en-GB" sz="3000" dirty="0">
                <a:solidFill>
                  <a:schemeClr val="accent6">
                    <a:lumMod val="75000"/>
                  </a:schemeClr>
                </a:solidFill>
              </a:rPr>
              <a:t>Active </a:t>
            </a:r>
          </a:p>
          <a:p>
            <a:r>
              <a:rPr lang="en-GB" sz="3000" dirty="0">
                <a:solidFill>
                  <a:schemeClr val="accent6">
                    <a:lumMod val="75000"/>
                  </a:schemeClr>
                </a:solidFill>
              </a:rPr>
              <a:t>Importance of play</a:t>
            </a:r>
          </a:p>
          <a:p>
            <a:endParaRPr lang="en-GB" dirty="0"/>
          </a:p>
        </p:txBody>
      </p:sp>
      <p:pic>
        <p:nvPicPr>
          <p:cNvPr id="5" name="Picture 2" descr="Child Development Theories: Jean Piaget">
            <a:extLst>
              <a:ext uri="{FF2B5EF4-FFF2-40B4-BE49-F238E27FC236}">
                <a16:creationId xmlns:a16="http://schemas.microsoft.com/office/drawing/2014/main" id="{32F06D8C-56D8-A4A3-4073-97B53B880A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91" r="18489" b="-2"/>
          <a:stretch/>
        </p:blipFill>
        <p:spPr bwMode="auto">
          <a:xfrm>
            <a:off x="789768" y="1797884"/>
            <a:ext cx="3209150" cy="316525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3903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F45AA93-B6A1-40A6-A146-93B11A183160}"/>
              </a:ext>
            </a:extLst>
          </p:cNvPr>
          <p:cNvSpPr txBox="1"/>
          <p:nvPr/>
        </p:nvSpPr>
        <p:spPr>
          <a:xfrm>
            <a:off x="7536160" y="5322696"/>
            <a:ext cx="3131840" cy="584775"/>
          </a:xfrm>
          <a:prstGeom prst="rect">
            <a:avLst/>
          </a:prstGeom>
          <a:noFill/>
        </p:spPr>
        <p:txBody>
          <a:bodyPr wrap="square" rtlCol="0">
            <a:spAutoFit/>
          </a:bodyPr>
          <a:lstStyle/>
          <a:p>
            <a:r>
              <a:rPr lang="en-GB" sz="1600" dirty="0"/>
              <a:t>(</a:t>
            </a:r>
            <a:r>
              <a:rPr lang="en-GB" sz="1600" dirty="0" err="1"/>
              <a:t>Souce</a:t>
            </a:r>
            <a:r>
              <a:rPr lang="en-GB" sz="1600" dirty="0"/>
              <a:t>: </a:t>
            </a:r>
            <a:r>
              <a:rPr lang="en-GB" sz="1600" dirty="0" err="1"/>
              <a:t>PsychologynotesHQ</a:t>
            </a:r>
            <a:r>
              <a:rPr lang="en-GB" sz="1600" dirty="0"/>
              <a:t>, 2021)</a:t>
            </a:r>
          </a:p>
        </p:txBody>
      </p:sp>
      <p:pic>
        <p:nvPicPr>
          <p:cNvPr id="11" name="Picture 10">
            <a:extLst>
              <a:ext uri="{FF2B5EF4-FFF2-40B4-BE49-F238E27FC236}">
                <a16:creationId xmlns:a16="http://schemas.microsoft.com/office/drawing/2014/main" id="{0F3D04BC-128F-4771-BE75-B3DA1DF274BE}"/>
              </a:ext>
            </a:extLst>
          </p:cNvPr>
          <p:cNvPicPr>
            <a:picLocks noChangeAspect="1"/>
          </p:cNvPicPr>
          <p:nvPr/>
        </p:nvPicPr>
        <p:blipFill rotWithShape="1">
          <a:blip r:embed="rId3"/>
          <a:srcRect l="1946" t="7483" r="1946" b="11706"/>
          <a:stretch/>
        </p:blipFill>
        <p:spPr>
          <a:xfrm>
            <a:off x="1775520" y="188640"/>
            <a:ext cx="8064896" cy="4710718"/>
          </a:xfrm>
          <a:prstGeom prst="rect">
            <a:avLst/>
          </a:prstGeom>
        </p:spPr>
      </p:pic>
    </p:spTree>
    <p:extLst>
      <p:ext uri="{BB962C8B-B14F-4D97-AF65-F5344CB8AC3E}">
        <p14:creationId xmlns:p14="http://schemas.microsoft.com/office/powerpoint/2010/main" val="3203539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en-US" sz="4000" kern="0" dirty="0">
                <a:solidFill>
                  <a:srgbClr val="000000"/>
                </a:solidFill>
                <a:latin typeface="+mn-lt"/>
                <a:ea typeface="ＭＳ Ｐゴシック" panose="020B0600070205080204" pitchFamily="34" charset="-128"/>
              </a:rPr>
              <a:t>Bruner</a:t>
            </a:r>
            <a:endParaRPr lang="en-GB" altLang="cy-GB" sz="4000"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260273" y="1628774"/>
            <a:ext cx="7543204" cy="2448297"/>
          </a:xfrm>
        </p:spPr>
        <p:txBody>
          <a:bodyPr>
            <a:normAutofit/>
          </a:bodyPr>
          <a:lstStyle/>
          <a:p>
            <a:r>
              <a:rPr lang="en-GB" sz="3600" dirty="0">
                <a:solidFill>
                  <a:schemeClr val="accent6">
                    <a:lumMod val="75000"/>
                  </a:schemeClr>
                </a:solidFill>
              </a:rPr>
              <a:t>3 modes of representation – enactive, iconic and symbolic  </a:t>
            </a:r>
          </a:p>
          <a:p>
            <a:r>
              <a:rPr lang="en-GB" sz="3600" dirty="0">
                <a:solidFill>
                  <a:schemeClr val="accent6">
                    <a:lumMod val="75000"/>
                  </a:schemeClr>
                </a:solidFill>
              </a:rPr>
              <a:t>Spiral Curriculum </a:t>
            </a:r>
          </a:p>
        </p:txBody>
      </p:sp>
      <p:pic>
        <p:nvPicPr>
          <p:cNvPr id="5" name="Picture 2" descr="Jerome S. Bruner, influential psychologist of perception, dies at 100 - The  Washington Post">
            <a:extLst>
              <a:ext uri="{FF2B5EF4-FFF2-40B4-BE49-F238E27FC236}">
                <a16:creationId xmlns:a16="http://schemas.microsoft.com/office/drawing/2014/main" id="{F9F26CC6-74AD-1AF0-31BA-697DBA1DD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1656" y="1009383"/>
            <a:ext cx="2838069" cy="4188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0909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161634" y="188640"/>
            <a:ext cx="3881436" cy="1143000"/>
          </a:xfrm>
        </p:spPr>
        <p:txBody>
          <a:bodyPr rtlCol="0">
            <a:noAutofit/>
          </a:bodyPr>
          <a:lstStyle/>
          <a:p>
            <a:pPr algn="ctr">
              <a:defRPr/>
            </a:pPr>
            <a:r>
              <a:rPr lang="cy-GB" altLang="en-US" sz="4000" kern="0" dirty="0">
                <a:solidFill>
                  <a:srgbClr val="000000"/>
                </a:solidFill>
                <a:latin typeface="+mn-lt"/>
                <a:ea typeface="ＭＳ Ｐゴシック" panose="020B0600070205080204" pitchFamily="34" charset="-128"/>
              </a:rPr>
              <a:t>Bruner</a:t>
            </a:r>
            <a:endParaRPr lang="en-GB" altLang="cy-GB" sz="4000" dirty="0">
              <a:solidFill>
                <a:schemeClr val="accent1">
                  <a:lumMod val="50000"/>
                </a:schemeClr>
              </a:solidFill>
              <a:latin typeface="+mn-lt"/>
            </a:endParaRPr>
          </a:p>
        </p:txBody>
      </p:sp>
      <p:pic>
        <p:nvPicPr>
          <p:cNvPr id="2050" name="Picture 2" descr="Bruner&amp;#39;s Spiral Curriculum Diagram, HD Png Download - kindpng">
            <a:extLst>
              <a:ext uri="{FF2B5EF4-FFF2-40B4-BE49-F238E27FC236}">
                <a16:creationId xmlns:a16="http://schemas.microsoft.com/office/drawing/2014/main" id="{BE1A876B-9ACB-42DD-AB62-A87895AF39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6423" y="1201880"/>
            <a:ext cx="4219155" cy="4454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90329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1143000"/>
          </a:xfrm>
        </p:spPr>
        <p:txBody>
          <a:bodyPr rtlCol="0">
            <a:noAutofit/>
          </a:bodyPr>
          <a:lstStyle/>
          <a:p>
            <a:pPr algn="ctr">
              <a:defRPr/>
            </a:pPr>
            <a:r>
              <a:rPr lang="en-GB" altLang="cy-GB" sz="4000" dirty="0">
                <a:latin typeface="+mn-lt"/>
              </a:rPr>
              <a:t>Susan Isaacs</a:t>
            </a:r>
          </a:p>
        </p:txBody>
      </p:sp>
      <p:sp>
        <p:nvSpPr>
          <p:cNvPr id="3" name="Content Placeholder 2">
            <a:extLst>
              <a:ext uri="{FF2B5EF4-FFF2-40B4-BE49-F238E27FC236}">
                <a16:creationId xmlns:a16="http://schemas.microsoft.com/office/drawing/2014/main" id="{D60667B7-BA35-42D4-85F6-A376A56D8204}"/>
              </a:ext>
            </a:extLst>
          </p:cNvPr>
          <p:cNvSpPr>
            <a:spLocks noGrp="1"/>
          </p:cNvSpPr>
          <p:nvPr>
            <p:ph sz="half" idx="1"/>
          </p:nvPr>
        </p:nvSpPr>
        <p:spPr>
          <a:xfrm>
            <a:off x="4641273" y="1507634"/>
            <a:ext cx="7047637" cy="3175634"/>
          </a:xfrm>
        </p:spPr>
        <p:txBody>
          <a:bodyPr>
            <a:noAutofit/>
          </a:bodyPr>
          <a:lstStyle/>
          <a:p>
            <a:r>
              <a:rPr lang="en-GB" dirty="0">
                <a:solidFill>
                  <a:schemeClr val="accent6">
                    <a:lumMod val="75000"/>
                  </a:schemeClr>
                </a:solidFill>
              </a:rPr>
              <a:t>Intellectual and social development</a:t>
            </a:r>
          </a:p>
          <a:p>
            <a:r>
              <a:rPr lang="en-GB" dirty="0">
                <a:solidFill>
                  <a:schemeClr val="accent6">
                    <a:lumMod val="75000"/>
                  </a:schemeClr>
                </a:solidFill>
              </a:rPr>
              <a:t>Nursery school movement</a:t>
            </a:r>
          </a:p>
          <a:p>
            <a:r>
              <a:rPr lang="en-GB" dirty="0">
                <a:solidFill>
                  <a:schemeClr val="accent6">
                    <a:lumMod val="75000"/>
                  </a:schemeClr>
                </a:solidFill>
              </a:rPr>
              <a:t>Child is central</a:t>
            </a:r>
          </a:p>
          <a:p>
            <a:r>
              <a:rPr lang="en-GB" dirty="0">
                <a:solidFill>
                  <a:schemeClr val="accent6">
                    <a:lumMod val="75000"/>
                  </a:schemeClr>
                </a:solidFill>
              </a:rPr>
              <a:t>Child development is holistic</a:t>
            </a:r>
          </a:p>
          <a:p>
            <a:r>
              <a:rPr lang="en-GB" dirty="0">
                <a:solidFill>
                  <a:schemeClr val="accent6">
                    <a:lumMod val="75000"/>
                  </a:schemeClr>
                </a:solidFill>
              </a:rPr>
              <a:t>Importance of Play</a:t>
            </a:r>
          </a:p>
        </p:txBody>
      </p:sp>
      <p:pic>
        <p:nvPicPr>
          <p:cNvPr id="5" name="Picture 2" descr="The Right to Play: Covid-19 and Lessons from History | BPS">
            <a:extLst>
              <a:ext uri="{FF2B5EF4-FFF2-40B4-BE49-F238E27FC236}">
                <a16:creationId xmlns:a16="http://schemas.microsoft.com/office/drawing/2014/main" id="{61353A81-BB6D-CCAC-BE13-07F6A61A7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722" y="1507634"/>
            <a:ext cx="3150431" cy="3175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6296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824064" y="188640"/>
            <a:ext cx="6588731" cy="720080"/>
          </a:xfrm>
        </p:spPr>
        <p:txBody>
          <a:bodyPr rtlCol="0">
            <a:noAutofit/>
          </a:bodyPr>
          <a:lstStyle/>
          <a:p>
            <a:pPr algn="ctr">
              <a:defRPr/>
            </a:pPr>
            <a:br>
              <a:rPr lang="en-GB" altLang="cy-GB" sz="4000" dirty="0">
                <a:latin typeface="+mn-lt"/>
              </a:rPr>
            </a:br>
            <a:r>
              <a:rPr lang="en-GB" altLang="cy-GB" sz="4000" dirty="0">
                <a:latin typeface="+mn-lt"/>
              </a:rPr>
              <a:t>Susan Isaacs</a:t>
            </a:r>
            <a:br>
              <a:rPr lang="en-GB" altLang="cy-GB" sz="4000" dirty="0">
                <a:solidFill>
                  <a:schemeClr val="accent1">
                    <a:lumMod val="50000"/>
                  </a:schemeClr>
                </a:solidFill>
                <a:latin typeface="+mn-lt"/>
              </a:rPr>
            </a:br>
            <a:endParaRPr lang="en-GB" altLang="cy-GB" sz="4000" dirty="0">
              <a:solidFill>
                <a:schemeClr val="accent1">
                  <a:lumMod val="50000"/>
                </a:schemeClr>
              </a:solidFill>
              <a:latin typeface="+mn-lt"/>
            </a:endParaRPr>
          </a:p>
        </p:txBody>
      </p:sp>
      <p:sp>
        <p:nvSpPr>
          <p:cNvPr id="10" name="TextBox 9">
            <a:extLst>
              <a:ext uri="{FF2B5EF4-FFF2-40B4-BE49-F238E27FC236}">
                <a16:creationId xmlns:a16="http://schemas.microsoft.com/office/drawing/2014/main" id="{B544AA76-C2CB-433B-912C-D599F9306E2E}"/>
              </a:ext>
            </a:extLst>
          </p:cNvPr>
          <p:cNvSpPr txBox="1"/>
          <p:nvPr/>
        </p:nvSpPr>
        <p:spPr>
          <a:xfrm>
            <a:off x="336589" y="3178718"/>
            <a:ext cx="11730125" cy="1261884"/>
          </a:xfrm>
          <a:prstGeom prst="rect">
            <a:avLst/>
          </a:prstGeom>
          <a:noFill/>
        </p:spPr>
        <p:txBody>
          <a:bodyPr wrap="square" rtlCol="0">
            <a:spAutoFit/>
          </a:bodyPr>
          <a:lstStyle/>
          <a:p>
            <a:r>
              <a:rPr lang="en-GB" sz="2800" dirty="0"/>
              <a:t>“Play is indeed the child’s work, and the means whereby he grows and develops” </a:t>
            </a:r>
          </a:p>
          <a:p>
            <a:r>
              <a:rPr lang="en-GB" sz="2000" dirty="0"/>
              <a:t>						        Isaacs (1929, quoted in Murray, 2021, p.1235)</a:t>
            </a:r>
          </a:p>
        </p:txBody>
      </p:sp>
      <p:sp>
        <p:nvSpPr>
          <p:cNvPr id="12" name="TextBox 11">
            <a:extLst>
              <a:ext uri="{FF2B5EF4-FFF2-40B4-BE49-F238E27FC236}">
                <a16:creationId xmlns:a16="http://schemas.microsoft.com/office/drawing/2014/main" id="{E13DE471-31CA-4B2A-980D-66EC4737812F}"/>
              </a:ext>
            </a:extLst>
          </p:cNvPr>
          <p:cNvSpPr txBox="1"/>
          <p:nvPr/>
        </p:nvSpPr>
        <p:spPr>
          <a:xfrm>
            <a:off x="336589" y="1412777"/>
            <a:ext cx="11298169" cy="1261884"/>
          </a:xfrm>
          <a:prstGeom prst="rect">
            <a:avLst/>
          </a:prstGeom>
          <a:noFill/>
        </p:spPr>
        <p:txBody>
          <a:bodyPr wrap="square" rtlCol="0">
            <a:spAutoFit/>
          </a:bodyPr>
          <a:lstStyle/>
          <a:p>
            <a:r>
              <a:rPr lang="en-GB" sz="2800" dirty="0"/>
              <a:t>“The nursery school is an extension of the function of the home, not a substitute for it” </a:t>
            </a:r>
          </a:p>
          <a:p>
            <a:r>
              <a:rPr lang="en-GB" sz="2000" dirty="0"/>
              <a:t>				Isaacs (1954, quoted in Nutbrown, Clough and </a:t>
            </a:r>
            <a:r>
              <a:rPr lang="en-GB" sz="2000" dirty="0" err="1"/>
              <a:t>Selbie</a:t>
            </a:r>
            <a:r>
              <a:rPr lang="en-GB" sz="2000" dirty="0"/>
              <a:t>, 2008, p.55)</a:t>
            </a:r>
          </a:p>
        </p:txBody>
      </p:sp>
    </p:spTree>
    <p:extLst>
      <p:ext uri="{BB962C8B-B14F-4D97-AF65-F5344CB8AC3E}">
        <p14:creationId xmlns:p14="http://schemas.microsoft.com/office/powerpoint/2010/main" val="16570540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8B0F-0424-4FB2-9226-04A0159D2D83}"/>
              </a:ext>
            </a:extLst>
          </p:cNvPr>
          <p:cNvSpPr>
            <a:spLocks noGrp="1"/>
          </p:cNvSpPr>
          <p:nvPr>
            <p:ph type="title"/>
          </p:nvPr>
        </p:nvSpPr>
        <p:spPr/>
        <p:txBody>
          <a:bodyPr/>
          <a:lstStyle/>
          <a:p>
            <a:pPr algn="ctr"/>
            <a:r>
              <a:rPr lang="en-GB" dirty="0">
                <a:solidFill>
                  <a:schemeClr val="accent6">
                    <a:lumMod val="75000"/>
                  </a:schemeClr>
                </a:solidFill>
              </a:rPr>
              <a:t>What did you notice?</a:t>
            </a:r>
          </a:p>
        </p:txBody>
      </p:sp>
      <p:pic>
        <p:nvPicPr>
          <p:cNvPr id="22530" name="Picture 2" descr="question mark - Wiktionary">
            <a:extLst>
              <a:ext uri="{FF2B5EF4-FFF2-40B4-BE49-F238E27FC236}">
                <a16:creationId xmlns:a16="http://schemas.microsoft.com/office/drawing/2014/main" id="{8D3E8766-9A06-4954-AE70-286909AE88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5143500" y="2276872"/>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5813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89F0-B4AF-4841-B40A-9B8DDDB884B5}"/>
              </a:ext>
            </a:extLst>
          </p:cNvPr>
          <p:cNvSpPr>
            <a:spLocks noGrp="1"/>
          </p:cNvSpPr>
          <p:nvPr>
            <p:ph type="title"/>
          </p:nvPr>
        </p:nvSpPr>
        <p:spPr/>
        <p:txBody>
          <a:bodyPr/>
          <a:lstStyle/>
          <a:p>
            <a:pPr algn="ctr"/>
            <a:r>
              <a:rPr lang="en-GB" dirty="0">
                <a:solidFill>
                  <a:schemeClr val="accent6">
                    <a:lumMod val="75000"/>
                  </a:schemeClr>
                </a:solidFill>
              </a:rPr>
              <a:t>Nature vs Nurture</a:t>
            </a:r>
          </a:p>
        </p:txBody>
      </p:sp>
      <p:pic>
        <p:nvPicPr>
          <p:cNvPr id="1026" name="Picture 2" descr="nature nurture psychology">
            <a:extLst>
              <a:ext uri="{FF2B5EF4-FFF2-40B4-BE49-F238E27FC236}">
                <a16:creationId xmlns:a16="http://schemas.microsoft.com/office/drawing/2014/main" id="{56D4DBA6-BE48-41DF-B79A-5EC97E18FC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1988840"/>
            <a:ext cx="8496300" cy="32972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7D2607E-6089-4D06-8715-D4E4679BFCA9}"/>
              </a:ext>
            </a:extLst>
          </p:cNvPr>
          <p:cNvSpPr txBox="1"/>
          <p:nvPr/>
        </p:nvSpPr>
        <p:spPr>
          <a:xfrm>
            <a:off x="6240016" y="5373216"/>
            <a:ext cx="4608512" cy="369332"/>
          </a:xfrm>
          <a:prstGeom prst="rect">
            <a:avLst/>
          </a:prstGeom>
          <a:noFill/>
        </p:spPr>
        <p:txBody>
          <a:bodyPr wrap="square" rtlCol="0">
            <a:spAutoFit/>
          </a:bodyPr>
          <a:lstStyle/>
          <a:p>
            <a:r>
              <a:rPr lang="en-GB" dirty="0"/>
              <a:t>(Source: Simply Psychology, 2021)</a:t>
            </a:r>
          </a:p>
        </p:txBody>
      </p:sp>
    </p:spTree>
    <p:extLst>
      <p:ext uri="{BB962C8B-B14F-4D97-AF65-F5344CB8AC3E}">
        <p14:creationId xmlns:p14="http://schemas.microsoft.com/office/powerpoint/2010/main" val="42760461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84856" y="218783"/>
            <a:ext cx="8229600" cy="908720"/>
          </a:xfrm>
        </p:spPr>
        <p:txBody>
          <a:bodyPr rtlCol="0">
            <a:noAutofit/>
          </a:bodyPr>
          <a:lstStyle/>
          <a:p>
            <a:pPr algn="ctr">
              <a:defRPr/>
            </a:pPr>
            <a:r>
              <a:rPr lang="en-GB" altLang="cy-GB" kern="0" dirty="0">
                <a:solidFill>
                  <a:schemeClr val="accent6">
                    <a:lumMod val="75000"/>
                  </a:schemeClr>
                </a:solidFill>
                <a:ea typeface="ＭＳ Ｐゴシック" charset="-128"/>
              </a:rPr>
              <a:t>References</a:t>
            </a:r>
            <a:endParaRPr lang="cy-GB" dirty="0">
              <a:solidFill>
                <a:schemeClr val="accent6">
                  <a:lumMod val="75000"/>
                </a:schemeClr>
              </a:solidFill>
            </a:endParaRPr>
          </a:p>
        </p:txBody>
      </p:sp>
      <p:sp>
        <p:nvSpPr>
          <p:cNvPr id="7" name="Content Placeholder 2"/>
          <p:cNvSpPr>
            <a:spLocks noGrp="1"/>
          </p:cNvSpPr>
          <p:nvPr>
            <p:ph sz="half" idx="1"/>
          </p:nvPr>
        </p:nvSpPr>
        <p:spPr>
          <a:xfrm>
            <a:off x="180449" y="1259794"/>
            <a:ext cx="11831102" cy="5112568"/>
          </a:xfrm>
        </p:spPr>
        <p:txBody>
          <a:bodyPr rtlCol="0">
            <a:normAutofit/>
          </a:bodyPr>
          <a:lstStyle/>
          <a:p>
            <a:pPr marL="0" indent="0">
              <a:buNone/>
              <a:defRPr/>
            </a:pPr>
            <a:r>
              <a:rPr lang="en-GB" sz="2600" dirty="0"/>
              <a:t>Aubrey, K. and Riley. A. (2019) </a:t>
            </a:r>
            <a:r>
              <a:rPr lang="en-GB" sz="2600" i="1" dirty="0"/>
              <a:t>Understanding and Using Educational Theories. </a:t>
            </a:r>
            <a:r>
              <a:rPr lang="en-GB" sz="2600" dirty="0"/>
              <a:t>2</a:t>
            </a:r>
            <a:r>
              <a:rPr lang="en-GB" sz="2600" baseline="30000" dirty="0"/>
              <a:t>nd</a:t>
            </a:r>
            <a:r>
              <a:rPr lang="en-GB" sz="2600" dirty="0"/>
              <a:t> Ed. London: Sage Publications Ltd. </a:t>
            </a:r>
          </a:p>
          <a:p>
            <a:pPr marL="0" indent="0">
              <a:buNone/>
              <a:defRPr/>
            </a:pPr>
            <a:r>
              <a:rPr lang="en-GB" altLang="en-US" sz="2600" dirty="0"/>
              <a:t>Crowley, K. (2014) </a:t>
            </a:r>
            <a:r>
              <a:rPr lang="en-GB" altLang="en-US" sz="2600" i="1" dirty="0"/>
              <a:t>Child development: A practical introduction</a:t>
            </a:r>
            <a:r>
              <a:rPr lang="en-GB" altLang="en-US" sz="2600" dirty="0"/>
              <a:t>. London: Sage Publishing</a:t>
            </a:r>
          </a:p>
          <a:p>
            <a:pPr marL="0" indent="0">
              <a:buNone/>
              <a:defRPr/>
            </a:pPr>
            <a:r>
              <a:rPr lang="cy-GB" sz="2600" dirty="0"/>
              <a:t>Murray, J. (2021) ‘How do children build knowledge in early childhood education, Susan Isaacs, </a:t>
            </a:r>
            <a:r>
              <a:rPr lang="cy-GB" sz="2600" i="1" dirty="0"/>
              <a:t>young children are researchers </a:t>
            </a:r>
            <a:r>
              <a:rPr lang="cy-GB" sz="2600" dirty="0"/>
              <a:t>and what happens next’, </a:t>
            </a:r>
            <a:r>
              <a:rPr lang="cy-GB" sz="2600" i="1" dirty="0"/>
              <a:t>Early Child Development and Care</a:t>
            </a:r>
            <a:r>
              <a:rPr lang="cy-GB" sz="2600" dirty="0"/>
              <a:t>, 191 (7-8), pp. 1230-1246. (Accessed: 22nd October 2021) </a:t>
            </a:r>
            <a:r>
              <a:rPr lang="en-GB" sz="2600" dirty="0">
                <a:solidFill>
                  <a:srgbClr val="006DB4"/>
                </a:solidFill>
                <a:hlinkClick r:id="rId3"/>
              </a:rPr>
              <a:t>doi.org/10.1080/03004430.2020.1854242</a:t>
            </a:r>
            <a:endParaRPr lang="en-GB" altLang="cy-GB" sz="2600" kern="0" dirty="0">
              <a:solidFill>
                <a:srgbClr val="000000"/>
              </a:solidFill>
              <a:ea typeface="ＭＳ Ｐゴシック" charset="-128"/>
            </a:endParaRPr>
          </a:p>
          <a:p>
            <a:pPr marL="0" indent="0">
              <a:buNone/>
              <a:defRPr/>
            </a:pPr>
            <a:r>
              <a:rPr lang="en-GB" altLang="cy-GB" sz="2600" kern="0" dirty="0">
                <a:solidFill>
                  <a:srgbClr val="000000"/>
                </a:solidFill>
                <a:ea typeface="ＭＳ Ｐゴシック" charset="-128"/>
              </a:rPr>
              <a:t>NAEYC (2021) 10 Things every parent should know about play [on-line] Available at: </a:t>
            </a:r>
            <a:r>
              <a:rPr lang="en-GB" altLang="cy-GB" sz="2600" kern="0" dirty="0">
                <a:solidFill>
                  <a:srgbClr val="000000"/>
                </a:solidFill>
                <a:ea typeface="ＭＳ Ｐゴシック" charset="-128"/>
                <a:hlinkClick r:id="rId4"/>
              </a:rPr>
              <a:t>https://www.naeyc.org/our-work/families/10-things-every-parent-play</a:t>
            </a:r>
            <a:r>
              <a:rPr lang="en-GB" altLang="cy-GB" sz="2600" kern="0" dirty="0">
                <a:solidFill>
                  <a:srgbClr val="000000"/>
                </a:solidFill>
                <a:ea typeface="ＭＳ Ｐゴシック" charset="-128"/>
              </a:rPr>
              <a:t> (Accessed: 22</a:t>
            </a:r>
            <a:r>
              <a:rPr lang="en-GB" altLang="cy-GB" sz="2600" kern="0" baseline="30000" dirty="0">
                <a:solidFill>
                  <a:srgbClr val="000000"/>
                </a:solidFill>
                <a:ea typeface="ＭＳ Ｐゴシック" charset="-128"/>
              </a:rPr>
              <a:t>nd</a:t>
            </a:r>
            <a:r>
              <a:rPr lang="en-GB" altLang="cy-GB" sz="2600" kern="0" dirty="0">
                <a:solidFill>
                  <a:srgbClr val="000000"/>
                </a:solidFill>
                <a:ea typeface="ＭＳ Ｐゴシック" charset="-128"/>
              </a:rPr>
              <a:t> October 2021)</a:t>
            </a:r>
          </a:p>
          <a:p>
            <a:pPr marL="0" indent="0">
              <a:buNone/>
              <a:defRPr/>
            </a:pPr>
            <a:endParaRPr lang="cy-GB" altLang="cy-GB" sz="2400" kern="0" dirty="0">
              <a:solidFill>
                <a:srgbClr val="000000"/>
              </a:solidFill>
              <a:ea typeface="ＭＳ Ｐゴシック" charset="-128"/>
            </a:endParaRPr>
          </a:p>
          <a:p>
            <a:pPr>
              <a:defRPr/>
            </a:pPr>
            <a:endParaRPr lang="cy-GB" dirty="0"/>
          </a:p>
        </p:txBody>
      </p:sp>
    </p:spTree>
    <p:extLst>
      <p:ext uri="{BB962C8B-B14F-4D97-AF65-F5344CB8AC3E}">
        <p14:creationId xmlns:p14="http://schemas.microsoft.com/office/powerpoint/2010/main" val="25521169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981200" y="207563"/>
            <a:ext cx="8229600" cy="908720"/>
          </a:xfrm>
        </p:spPr>
        <p:txBody>
          <a:bodyPr rtlCol="0">
            <a:noAutofit/>
          </a:bodyPr>
          <a:lstStyle/>
          <a:p>
            <a:pPr algn="ctr">
              <a:defRPr/>
            </a:pPr>
            <a:r>
              <a:rPr lang="en-GB" altLang="cy-GB" kern="0" dirty="0">
                <a:solidFill>
                  <a:schemeClr val="accent6">
                    <a:lumMod val="75000"/>
                  </a:schemeClr>
                </a:solidFill>
                <a:ea typeface="ＭＳ Ｐゴシック" charset="-128"/>
              </a:rPr>
              <a:t>References</a:t>
            </a:r>
            <a:endParaRPr lang="cy-GB" dirty="0">
              <a:solidFill>
                <a:schemeClr val="accent6">
                  <a:lumMod val="75000"/>
                </a:schemeClr>
              </a:solidFill>
            </a:endParaRPr>
          </a:p>
        </p:txBody>
      </p:sp>
      <p:sp>
        <p:nvSpPr>
          <p:cNvPr id="7" name="Content Placeholder 2"/>
          <p:cNvSpPr>
            <a:spLocks noGrp="1"/>
          </p:cNvSpPr>
          <p:nvPr>
            <p:ph sz="half" idx="1"/>
          </p:nvPr>
        </p:nvSpPr>
        <p:spPr>
          <a:xfrm>
            <a:off x="180449" y="1259794"/>
            <a:ext cx="11831102" cy="5112568"/>
          </a:xfrm>
        </p:spPr>
        <p:txBody>
          <a:bodyPr rtlCol="0">
            <a:normAutofit/>
          </a:bodyPr>
          <a:lstStyle/>
          <a:p>
            <a:pPr marL="0" indent="0">
              <a:buNone/>
              <a:defRPr/>
            </a:pPr>
            <a:r>
              <a:rPr lang="cy-GB" sz="2600" dirty="0" err="1"/>
              <a:t>Nutbrown</a:t>
            </a:r>
            <a:r>
              <a:rPr lang="cy-GB" sz="2600" dirty="0"/>
              <a:t>, C., Clough, P. and Selbie, P. (2008) </a:t>
            </a:r>
            <a:r>
              <a:rPr lang="cy-GB" sz="2600" i="1" dirty="0"/>
              <a:t>Early Childhood Education; History, Philosophy and Experience</a:t>
            </a:r>
            <a:r>
              <a:rPr lang="cy-GB" sz="2600" dirty="0"/>
              <a:t>. London: Sage Publications Ltd.</a:t>
            </a:r>
          </a:p>
          <a:p>
            <a:pPr marL="0" indent="0">
              <a:buNone/>
              <a:defRPr/>
            </a:pPr>
            <a:r>
              <a:rPr lang="en-GB" altLang="cy-GB" sz="2600" kern="0" dirty="0" err="1">
                <a:solidFill>
                  <a:srgbClr val="000000"/>
                </a:solidFill>
                <a:ea typeface="ＭＳ Ｐゴシック" charset="-128"/>
              </a:rPr>
              <a:t>Psychologynoteshq</a:t>
            </a:r>
            <a:r>
              <a:rPr lang="en-GB" altLang="cy-GB" sz="2600" kern="0" dirty="0">
                <a:solidFill>
                  <a:srgbClr val="000000"/>
                </a:solidFill>
                <a:ea typeface="ＭＳ Ｐゴシック" charset="-128"/>
              </a:rPr>
              <a:t> (2021) </a:t>
            </a:r>
            <a:r>
              <a:rPr lang="en-GB" altLang="cy-GB" sz="2600" i="1" kern="0" dirty="0">
                <a:solidFill>
                  <a:srgbClr val="000000"/>
                </a:solidFill>
                <a:ea typeface="ＭＳ Ｐゴシック" charset="-128"/>
              </a:rPr>
              <a:t>Jean Piaget’s Stages of Cognitive Development </a:t>
            </a:r>
            <a:r>
              <a:rPr lang="en-GB" altLang="cy-GB" sz="2600" kern="0" dirty="0">
                <a:solidFill>
                  <a:srgbClr val="000000"/>
                </a:solidFill>
                <a:ea typeface="ＭＳ Ｐゴシック" charset="-128"/>
              </a:rPr>
              <a:t>[on-line] Available at: </a:t>
            </a:r>
            <a:r>
              <a:rPr lang="en-GB" altLang="cy-GB" sz="2600" kern="0" dirty="0">
                <a:solidFill>
                  <a:srgbClr val="000000"/>
                </a:solidFill>
                <a:ea typeface="ＭＳ Ｐゴシック" charset="-128"/>
                <a:hlinkClick r:id="rId3"/>
              </a:rPr>
              <a:t>https://www.psychologynoteshq.com/piagetstheory/</a:t>
            </a:r>
            <a:r>
              <a:rPr lang="en-GB" altLang="cy-GB" sz="2600" kern="0" dirty="0">
                <a:solidFill>
                  <a:srgbClr val="000000"/>
                </a:solidFill>
                <a:ea typeface="ＭＳ Ｐゴシック" charset="-128"/>
              </a:rPr>
              <a:t> (Accessed: 21</a:t>
            </a:r>
            <a:r>
              <a:rPr lang="en-GB" altLang="cy-GB" sz="2600" kern="0" baseline="30000" dirty="0">
                <a:solidFill>
                  <a:srgbClr val="000000"/>
                </a:solidFill>
                <a:ea typeface="ＭＳ Ｐゴシック" charset="-128"/>
              </a:rPr>
              <a:t>st</a:t>
            </a:r>
            <a:r>
              <a:rPr lang="en-GB" altLang="cy-GB" sz="2600" kern="0" dirty="0">
                <a:solidFill>
                  <a:srgbClr val="000000"/>
                </a:solidFill>
                <a:ea typeface="ＭＳ Ｐゴシック" charset="-128"/>
              </a:rPr>
              <a:t> October 2021)</a:t>
            </a:r>
          </a:p>
          <a:p>
            <a:pPr marL="0" indent="0">
              <a:buNone/>
              <a:defRPr/>
            </a:pPr>
            <a:r>
              <a:rPr lang="en-GB" altLang="cy-GB" sz="2600" kern="0" dirty="0" err="1">
                <a:solidFill>
                  <a:srgbClr val="000000"/>
                </a:solidFill>
                <a:ea typeface="ＭＳ Ｐゴシック" charset="-128"/>
              </a:rPr>
              <a:t>Psychologynoteshq</a:t>
            </a:r>
            <a:r>
              <a:rPr lang="en-GB" altLang="cy-GB" sz="2600" kern="0" dirty="0">
                <a:solidFill>
                  <a:srgbClr val="000000"/>
                </a:solidFill>
                <a:ea typeface="ＭＳ Ｐゴシック" charset="-128"/>
              </a:rPr>
              <a:t> (2021) </a:t>
            </a:r>
            <a:r>
              <a:rPr lang="en-GB" altLang="cy-GB" sz="2600" i="1" kern="0" dirty="0">
                <a:solidFill>
                  <a:srgbClr val="000000"/>
                </a:solidFill>
                <a:ea typeface="ＭＳ Ｐゴシック" charset="-128"/>
              </a:rPr>
              <a:t>Sigmund Freud’s Psychosexual Stages of Development</a:t>
            </a:r>
            <a:r>
              <a:rPr lang="en-GB" altLang="cy-GB" sz="2600" kern="0" dirty="0">
                <a:solidFill>
                  <a:srgbClr val="000000"/>
                </a:solidFill>
                <a:ea typeface="ＭＳ Ｐゴシック" charset="-128"/>
              </a:rPr>
              <a:t> [on-line] Available at: </a:t>
            </a:r>
            <a:r>
              <a:rPr lang="en-GB" altLang="cy-GB" sz="2600" kern="0" dirty="0">
                <a:solidFill>
                  <a:srgbClr val="000000"/>
                </a:solidFill>
                <a:ea typeface="ＭＳ Ｐゴシック" charset="-128"/>
                <a:hlinkClick r:id="rId4"/>
              </a:rPr>
              <a:t>https://www.psychologynoteshq.com/freud-psychosexual-development/</a:t>
            </a:r>
            <a:r>
              <a:rPr lang="en-GB" altLang="cy-GB" sz="2600" kern="0" dirty="0">
                <a:solidFill>
                  <a:srgbClr val="000000"/>
                </a:solidFill>
                <a:ea typeface="ＭＳ Ｐゴシック" charset="-128"/>
              </a:rPr>
              <a:t> (Accessed: 21</a:t>
            </a:r>
            <a:r>
              <a:rPr lang="en-GB" altLang="cy-GB" sz="2600" kern="0" baseline="30000" dirty="0">
                <a:solidFill>
                  <a:srgbClr val="000000"/>
                </a:solidFill>
                <a:ea typeface="ＭＳ Ｐゴシック" charset="-128"/>
              </a:rPr>
              <a:t>st</a:t>
            </a:r>
            <a:r>
              <a:rPr lang="en-GB" altLang="cy-GB" sz="2600" kern="0" dirty="0">
                <a:solidFill>
                  <a:srgbClr val="000000"/>
                </a:solidFill>
                <a:ea typeface="ＭＳ Ｐゴシック" charset="-128"/>
              </a:rPr>
              <a:t> October 2021)</a:t>
            </a:r>
            <a:r>
              <a:rPr lang="en-GB" sz="2600" dirty="0"/>
              <a:t> </a:t>
            </a:r>
          </a:p>
          <a:p>
            <a:pPr marL="0" indent="0">
              <a:buNone/>
              <a:defRPr/>
            </a:pPr>
            <a:r>
              <a:rPr lang="en-GB" sz="2600" dirty="0"/>
              <a:t>Simply Psychology (2019) </a:t>
            </a:r>
            <a:r>
              <a:rPr lang="en-GB" sz="2600" i="1" dirty="0"/>
              <a:t>Sigmund Freud’s Theories </a:t>
            </a:r>
            <a:r>
              <a:rPr lang="en-GB" sz="2600" dirty="0"/>
              <a:t>[on-line] Available at: </a:t>
            </a:r>
            <a:r>
              <a:rPr lang="en-GB" sz="2600" dirty="0">
                <a:hlinkClick r:id="rId5"/>
              </a:rPr>
              <a:t>https://www.simplypsychology.org/Sigmund-Freud.html</a:t>
            </a:r>
            <a:r>
              <a:rPr lang="en-GB" sz="2600" dirty="0"/>
              <a:t> (Accessed: 22</a:t>
            </a:r>
            <a:r>
              <a:rPr lang="en-GB" sz="2600" baseline="30000" dirty="0"/>
              <a:t>nd</a:t>
            </a:r>
            <a:r>
              <a:rPr lang="en-GB" sz="2600" dirty="0"/>
              <a:t> October 2021)</a:t>
            </a:r>
          </a:p>
          <a:p>
            <a:pPr marL="0" indent="0">
              <a:buNone/>
              <a:defRPr/>
            </a:pPr>
            <a:endParaRPr lang="cy-GB" sz="2400" dirty="0"/>
          </a:p>
          <a:p>
            <a:pPr marL="0" indent="0">
              <a:buNone/>
              <a:defRPr/>
            </a:pPr>
            <a:endParaRPr lang="cy-GB" altLang="cy-GB" sz="2400" kern="0" dirty="0">
              <a:solidFill>
                <a:srgbClr val="000000"/>
              </a:solidFill>
              <a:ea typeface="ＭＳ Ｐゴシック" charset="-128"/>
            </a:endParaRPr>
          </a:p>
          <a:p>
            <a:pPr>
              <a:defRPr/>
            </a:pPr>
            <a:endParaRPr lang="cy-GB" dirty="0"/>
          </a:p>
        </p:txBody>
      </p:sp>
    </p:spTree>
    <p:extLst>
      <p:ext uri="{BB962C8B-B14F-4D97-AF65-F5344CB8AC3E}">
        <p14:creationId xmlns:p14="http://schemas.microsoft.com/office/powerpoint/2010/main" val="35828394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981200" y="312057"/>
            <a:ext cx="8229600" cy="908720"/>
          </a:xfrm>
        </p:spPr>
        <p:txBody>
          <a:bodyPr rtlCol="0">
            <a:noAutofit/>
          </a:bodyPr>
          <a:lstStyle/>
          <a:p>
            <a:pPr algn="ctr">
              <a:defRPr/>
            </a:pPr>
            <a:r>
              <a:rPr lang="en-GB" altLang="cy-GB" kern="0" dirty="0">
                <a:solidFill>
                  <a:schemeClr val="accent6">
                    <a:lumMod val="75000"/>
                  </a:schemeClr>
                </a:solidFill>
                <a:latin typeface="Lucida Sans" pitchFamily="34" charset="0"/>
                <a:ea typeface="ＭＳ Ｐゴシック" charset="-128"/>
              </a:rPr>
              <a:t>References</a:t>
            </a:r>
            <a:endParaRPr lang="cy-GB" dirty="0">
              <a:solidFill>
                <a:schemeClr val="accent6">
                  <a:lumMod val="75000"/>
                </a:schemeClr>
              </a:solidFill>
            </a:endParaRPr>
          </a:p>
        </p:txBody>
      </p:sp>
      <p:sp>
        <p:nvSpPr>
          <p:cNvPr id="7" name="Content Placeholder 2"/>
          <p:cNvSpPr>
            <a:spLocks noGrp="1"/>
          </p:cNvSpPr>
          <p:nvPr>
            <p:ph sz="half" idx="1"/>
          </p:nvPr>
        </p:nvSpPr>
        <p:spPr>
          <a:xfrm>
            <a:off x="269271" y="1279038"/>
            <a:ext cx="11483293" cy="4631102"/>
          </a:xfrm>
        </p:spPr>
        <p:txBody>
          <a:bodyPr rtlCol="0">
            <a:normAutofit fontScale="92500"/>
          </a:bodyPr>
          <a:lstStyle/>
          <a:p>
            <a:pPr marL="0" indent="0">
              <a:buNone/>
              <a:defRPr/>
            </a:pPr>
            <a:r>
              <a:rPr lang="en-GB" sz="2600" dirty="0"/>
              <a:t>Simply Psychology (2021) </a:t>
            </a:r>
            <a:r>
              <a:rPr lang="en-GB" sz="2600" i="1" dirty="0"/>
              <a:t>Nature vs Nurture in Psychology </a:t>
            </a:r>
            <a:r>
              <a:rPr lang="en-GB" sz="2600" dirty="0"/>
              <a:t>[online] Available at: </a:t>
            </a:r>
            <a:r>
              <a:rPr lang="en-GB" sz="2600" dirty="0">
                <a:hlinkClick r:id="rId3"/>
              </a:rPr>
              <a:t>https://www.simplypsychology.org/naturevsnurture.html</a:t>
            </a:r>
            <a:r>
              <a:rPr lang="en-GB" sz="2600" dirty="0"/>
              <a:t> (Accessed: 29</a:t>
            </a:r>
            <a:r>
              <a:rPr lang="en-GB" sz="2600" baseline="30000" dirty="0"/>
              <a:t>th</a:t>
            </a:r>
            <a:r>
              <a:rPr lang="en-GB" sz="2600" dirty="0"/>
              <a:t> October 2021)</a:t>
            </a:r>
          </a:p>
          <a:p>
            <a:pPr marL="0" indent="0">
              <a:buNone/>
              <a:defRPr/>
            </a:pPr>
            <a:r>
              <a:rPr lang="en-GB" sz="2600" dirty="0"/>
              <a:t>Simply Psychology (2020) </a:t>
            </a:r>
            <a:r>
              <a:rPr lang="en-GB" sz="2600" i="1" dirty="0"/>
              <a:t>Maslow’s Hierarchy of Needs </a:t>
            </a:r>
            <a:r>
              <a:rPr lang="en-GB" sz="2600" dirty="0"/>
              <a:t>[on-line] Available at: </a:t>
            </a:r>
            <a:r>
              <a:rPr lang="en-GB" sz="2600" dirty="0">
                <a:hlinkClick r:id="rId4"/>
              </a:rPr>
              <a:t>https://www.simplypsychology.org/maslow.html</a:t>
            </a:r>
            <a:r>
              <a:rPr lang="en-GB" sz="2600" dirty="0"/>
              <a:t> (Accessed: 29</a:t>
            </a:r>
            <a:r>
              <a:rPr lang="en-GB" sz="2600" baseline="30000" dirty="0"/>
              <a:t>th</a:t>
            </a:r>
            <a:r>
              <a:rPr lang="en-GB" sz="2600" dirty="0"/>
              <a:t> October 2021)</a:t>
            </a:r>
          </a:p>
          <a:p>
            <a:pPr marL="0" indent="0">
              <a:buNone/>
              <a:defRPr/>
            </a:pPr>
            <a:r>
              <a:rPr lang="en-GB" sz="2600" dirty="0"/>
              <a:t>SusanMarie (2017) </a:t>
            </a:r>
            <a:r>
              <a:rPr lang="en-GB" sz="2600" i="1" dirty="0"/>
              <a:t>Bronfenbrenner’s Bioecological Approach </a:t>
            </a:r>
            <a:r>
              <a:rPr lang="en-GB" sz="2600" dirty="0"/>
              <a:t>[on-line] Available at: </a:t>
            </a:r>
            <a:r>
              <a:rPr lang="en-GB" sz="2600" dirty="0">
                <a:hlinkClick r:id="rId5"/>
              </a:rPr>
              <a:t>https://www.suemarie.info/2017/10/bronfenbrenners-bioecological-approach.html</a:t>
            </a:r>
            <a:r>
              <a:rPr lang="en-GB" sz="2600" dirty="0"/>
              <a:t> (Accessed: 22</a:t>
            </a:r>
            <a:r>
              <a:rPr lang="en-GB" sz="2600" baseline="30000" dirty="0"/>
              <a:t>nd</a:t>
            </a:r>
            <a:r>
              <a:rPr lang="en-GB" sz="2600" dirty="0"/>
              <a:t> October 2021)</a:t>
            </a:r>
          </a:p>
          <a:p>
            <a:pPr marL="0" indent="0">
              <a:buNone/>
              <a:defRPr/>
            </a:pPr>
            <a:r>
              <a:rPr lang="en-GB" sz="2600" dirty="0" err="1"/>
              <a:t>VeryWellMind</a:t>
            </a:r>
            <a:r>
              <a:rPr lang="en-GB" sz="2600" dirty="0"/>
              <a:t> (2022) Available at: </a:t>
            </a:r>
            <a:r>
              <a:rPr lang="en-GB" sz="2600" dirty="0">
                <a:hlinkClick r:id="rId6"/>
              </a:rPr>
              <a:t>https://www.verywellmind.com/child-development-theories-2795068</a:t>
            </a:r>
            <a:r>
              <a:rPr lang="en-GB" sz="2600" dirty="0"/>
              <a:t> (Accessed: 31</a:t>
            </a:r>
            <a:r>
              <a:rPr lang="en-GB" sz="2600" baseline="30000" dirty="0"/>
              <a:t>st</a:t>
            </a:r>
            <a:r>
              <a:rPr lang="en-GB" sz="2600" dirty="0"/>
              <a:t> August 2022)</a:t>
            </a:r>
          </a:p>
          <a:p>
            <a:pPr marL="0" indent="0">
              <a:buNone/>
              <a:defRPr/>
            </a:pPr>
            <a:r>
              <a:rPr lang="en-GB" sz="2800" dirty="0"/>
              <a:t>Winnicott, D.W. (1964) </a:t>
            </a:r>
            <a:r>
              <a:rPr lang="en-GB" sz="2800" i="1" dirty="0"/>
              <a:t>The child, the family and the outside world</a:t>
            </a:r>
            <a:r>
              <a:rPr lang="en-GB" sz="2800" dirty="0"/>
              <a:t>. Harmondsworth. Penguin Publishers.</a:t>
            </a:r>
          </a:p>
          <a:p>
            <a:pPr marL="0" indent="0">
              <a:buNone/>
              <a:defRPr/>
            </a:pPr>
            <a:endParaRPr lang="en-GB" sz="2600" dirty="0"/>
          </a:p>
          <a:p>
            <a:pPr marL="0" indent="0">
              <a:buNone/>
              <a:defRPr/>
            </a:pPr>
            <a:endParaRPr lang="en-GB" sz="2400" dirty="0"/>
          </a:p>
          <a:p>
            <a:pPr marL="0" indent="0">
              <a:buNone/>
              <a:defRPr/>
            </a:pPr>
            <a:endParaRPr lang="en-GB" altLang="cy-GB" kern="0" dirty="0">
              <a:solidFill>
                <a:srgbClr val="000000"/>
              </a:solidFill>
              <a:ea typeface="ＭＳ Ｐゴシック" charset="-128"/>
            </a:endParaRPr>
          </a:p>
          <a:p>
            <a:pPr>
              <a:defRPr/>
            </a:pPr>
            <a:endParaRPr lang="cy-GB" dirty="0"/>
          </a:p>
        </p:txBody>
      </p:sp>
    </p:spTree>
    <p:extLst>
      <p:ext uri="{BB962C8B-B14F-4D97-AF65-F5344CB8AC3E}">
        <p14:creationId xmlns:p14="http://schemas.microsoft.com/office/powerpoint/2010/main" val="3396880964"/>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6232</TotalTime>
  <Words>1640</Words>
  <Application>Microsoft Office PowerPoint</Application>
  <PresentationFormat>Widescreen</PresentationFormat>
  <Paragraphs>247</Paragraphs>
  <Slides>49</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Lucida Sans</vt:lpstr>
      <vt:lpstr>Wingdings</vt:lpstr>
      <vt:lpstr>UWTSD PP Template (Cream background)</vt:lpstr>
      <vt:lpstr>PowerPoint Presentation</vt:lpstr>
      <vt:lpstr>ECEY4001/C Human Development</vt:lpstr>
      <vt:lpstr> Overview of Module</vt:lpstr>
      <vt:lpstr> Content of Module</vt:lpstr>
      <vt:lpstr>PowerPoint Presentation</vt:lpstr>
      <vt:lpstr>Theory</vt:lpstr>
      <vt:lpstr>Child Development Theories</vt:lpstr>
      <vt:lpstr>How do children learn?</vt:lpstr>
      <vt:lpstr>Nature Versus Nature</vt:lpstr>
      <vt:lpstr>Nature vs Nurture</vt:lpstr>
      <vt:lpstr>How children learn</vt:lpstr>
      <vt:lpstr>Theorists</vt:lpstr>
      <vt:lpstr>Activity</vt:lpstr>
      <vt:lpstr>Further reading and research for next week</vt:lpstr>
      <vt:lpstr>Maslow</vt:lpstr>
      <vt:lpstr>D.W.Winnicot</vt:lpstr>
      <vt:lpstr>Lev Vygotsky</vt:lpstr>
      <vt:lpstr>Sigmund Freud</vt:lpstr>
      <vt:lpstr>Sigmund Freud</vt:lpstr>
      <vt:lpstr>Erik. Erikson</vt:lpstr>
      <vt:lpstr>PowerPoint Presentation</vt:lpstr>
      <vt:lpstr>Urie Bronfenbrenner</vt:lpstr>
      <vt:lpstr>Jean Jacques Rousseau</vt:lpstr>
      <vt:lpstr>Pestalozzi </vt:lpstr>
      <vt:lpstr>Frederich Froebel</vt:lpstr>
      <vt:lpstr>John Dewey</vt:lpstr>
      <vt:lpstr>Lawrence Kohlberg</vt:lpstr>
      <vt:lpstr>Robert Owen</vt:lpstr>
      <vt:lpstr>Maria Montessori</vt:lpstr>
      <vt:lpstr>Maria Montessori</vt:lpstr>
      <vt:lpstr>Rachel and Margaret McMillan</vt:lpstr>
      <vt:lpstr>John Locke</vt:lpstr>
      <vt:lpstr>Ivan Pavlov</vt:lpstr>
      <vt:lpstr>John. B. Watson</vt:lpstr>
      <vt:lpstr>John. B. Watson</vt:lpstr>
      <vt:lpstr>B. F. Skinner</vt:lpstr>
      <vt:lpstr>Bandura</vt:lpstr>
      <vt:lpstr>J. Bowlby</vt:lpstr>
      <vt:lpstr>Jean Piaget</vt:lpstr>
      <vt:lpstr>PowerPoint Presentation</vt:lpstr>
      <vt:lpstr>Bruner</vt:lpstr>
      <vt:lpstr>Bruner</vt:lpstr>
      <vt:lpstr>Susan Isaacs</vt:lpstr>
      <vt:lpstr> Susan Isaacs </vt:lpstr>
      <vt:lpstr>What did you notice?</vt:lpstr>
      <vt:lpstr>Nature vs Nurture</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Debra Odeh</cp:lastModifiedBy>
  <cp:revision>6</cp:revision>
  <dcterms:created xsi:type="dcterms:W3CDTF">2022-08-24T11:51:36Z</dcterms:created>
  <dcterms:modified xsi:type="dcterms:W3CDTF">2023-10-22T21:06:16Z</dcterms:modified>
</cp:coreProperties>
</file>