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Lst>
  <p:sldSz cx="18288000" cy="10287000"/>
  <p:notesSz cx="6858000" cy="9144000"/>
  <p:embeddedFontLst>
    <p:embeddedFont>
      <p:font typeface="Heading Now 61-68 Bold Italics" charset="1" panose="00000800000000000000"/>
      <p:regular r:id="rId14"/>
    </p:embeddedFont>
    <p:embeddedFont>
      <p:font typeface="Inter Medium" charset="1" panose="02000503000000020004"/>
      <p:regular r:id="rId15"/>
    </p:embeddedFont>
    <p:embeddedFont>
      <p:font typeface="Muli Bold" charset="1" panose="00000800000000000000"/>
      <p:regular r:id="rId16"/>
    </p:embeddedFont>
    <p:embeddedFont>
      <p:font typeface="Muli" charset="1" panose="00000500000000000000"/>
      <p:regular r:id="rId17"/>
    </p:embeddedFont>
    <p:embeddedFont>
      <p:font typeface="Agrandir Bold" charset="1" panose="0000080000000000000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svg" Type="http://schemas.openxmlformats.org/officeDocument/2006/relationships/image"/><Relationship Id="rId4" Target="../media/image8.jpeg" Type="http://schemas.openxmlformats.org/officeDocument/2006/relationships/image"/><Relationship Id="rId5" Target="../media/image2.png" Type="http://schemas.openxmlformats.org/officeDocument/2006/relationships/image"/><Relationship Id="rId6" Target="../media/image3.svg" Type="http://schemas.openxmlformats.org/officeDocument/2006/relationships/image"/><Relationship Id="rId7" Target="../media/image4.png" Type="http://schemas.openxmlformats.org/officeDocument/2006/relationships/image"/><Relationship Id="rId8" Target="../media/image5.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 Id="rId3" Target="../media/image11.jpeg" Type="http://schemas.openxmlformats.org/officeDocument/2006/relationships/image"/><Relationship Id="rId4" Target="../media/image12.jpeg" Type="http://schemas.openxmlformats.org/officeDocument/2006/relationships/image"/><Relationship Id="rId5" Target="../media/image2.png" Type="http://schemas.openxmlformats.org/officeDocument/2006/relationships/image"/><Relationship Id="rId6" Target="../media/image3.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8444" r="0" b="0"/>
            </a:stretch>
          </a:blipFill>
        </p:spPr>
      </p:sp>
      <p:sp>
        <p:nvSpPr>
          <p:cNvPr name="Freeform 3" id="3"/>
          <p:cNvSpPr/>
          <p:nvPr/>
        </p:nvSpPr>
        <p:spPr>
          <a:xfrm flipH="false" flipV="false" rot="0">
            <a:off x="12605880" y="-1972934"/>
            <a:ext cx="7419770" cy="6003269"/>
          </a:xfrm>
          <a:custGeom>
            <a:avLst/>
            <a:gdLst/>
            <a:ahLst/>
            <a:cxnLst/>
            <a:rect r="r" b="b" t="t" l="l"/>
            <a:pathLst>
              <a:path h="6003269" w="7419770">
                <a:moveTo>
                  <a:pt x="0" y="0"/>
                </a:moveTo>
                <a:lnTo>
                  <a:pt x="7419770" y="0"/>
                </a:lnTo>
                <a:lnTo>
                  <a:pt x="7419770" y="6003268"/>
                </a:lnTo>
                <a:lnTo>
                  <a:pt x="0" y="600326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028700" y="7935374"/>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5">
              <a:alphaModFix amt="58000"/>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1187848" y="3376932"/>
            <a:ext cx="12025088" cy="1766568"/>
          </a:xfrm>
          <a:prstGeom prst="rect">
            <a:avLst/>
          </a:prstGeom>
        </p:spPr>
        <p:txBody>
          <a:bodyPr anchor="t" rtlCol="false" tIns="0" lIns="0" bIns="0" rIns="0">
            <a:spAutoFit/>
          </a:bodyPr>
          <a:lstStyle/>
          <a:p>
            <a:pPr algn="ctr">
              <a:lnSpc>
                <a:spcPts val="5919"/>
              </a:lnSpc>
            </a:pPr>
            <a:r>
              <a:rPr lang="en-US" b="true" sz="7399" i="true" spc="-517">
                <a:solidFill>
                  <a:srgbClr val="FFFFFF"/>
                </a:solidFill>
                <a:latin typeface="Heading Now 61-68 Bold Italics"/>
                <a:ea typeface="Heading Now 61-68 Bold Italics"/>
                <a:cs typeface="Heading Now 61-68 Bold Italics"/>
                <a:sym typeface="Heading Now 61-68 Bold Italics"/>
              </a:rPr>
              <a:t>DIANA DANCE SPACE</a:t>
            </a:r>
          </a:p>
          <a:p>
            <a:pPr algn="ctr">
              <a:lnSpc>
                <a:spcPts val="5919"/>
              </a:lnSpc>
            </a:pPr>
          </a:p>
        </p:txBody>
      </p:sp>
      <p:sp>
        <p:nvSpPr>
          <p:cNvPr name="TextBox 6" id="6"/>
          <p:cNvSpPr txBox="true"/>
          <p:nvPr/>
        </p:nvSpPr>
        <p:spPr>
          <a:xfrm rot="0">
            <a:off x="-1028700" y="5086350"/>
            <a:ext cx="11389635" cy="1525893"/>
          </a:xfrm>
          <a:prstGeom prst="rect">
            <a:avLst/>
          </a:prstGeom>
        </p:spPr>
        <p:txBody>
          <a:bodyPr anchor="t" rtlCol="false" tIns="0" lIns="0" bIns="0" rIns="0">
            <a:spAutoFit/>
          </a:bodyPr>
          <a:lstStyle/>
          <a:p>
            <a:pPr algn="ctr">
              <a:lnSpc>
                <a:spcPts val="4095"/>
              </a:lnSpc>
              <a:spcBef>
                <a:spcPct val="0"/>
              </a:spcBef>
            </a:pPr>
            <a:r>
              <a:rPr lang="en-US" b="true" sz="2925">
                <a:solidFill>
                  <a:srgbClr val="FFFFFF"/>
                </a:solidFill>
                <a:latin typeface="Inter Medium"/>
                <a:ea typeface="Inter Medium"/>
                <a:cs typeface="Inter Medium"/>
                <a:sym typeface="Inter Medium"/>
              </a:rPr>
              <a:t>Business Plan Presentation</a:t>
            </a:r>
          </a:p>
          <a:p>
            <a:pPr algn="ctr">
              <a:lnSpc>
                <a:spcPts val="4095"/>
              </a:lnSpc>
              <a:spcBef>
                <a:spcPct val="0"/>
              </a:spcBef>
            </a:pPr>
            <a:r>
              <a:rPr lang="en-US" b="true" sz="2925">
                <a:solidFill>
                  <a:srgbClr val="FFFFFF"/>
                </a:solidFill>
                <a:latin typeface="Inter Medium"/>
                <a:ea typeface="Inter Medium"/>
                <a:cs typeface="Inter Medium"/>
                <a:sym typeface="Inter Medium"/>
              </a:rPr>
              <a:t>Diana Levit</a:t>
            </a:r>
          </a:p>
          <a:p>
            <a:pPr algn="ctr">
              <a:lnSpc>
                <a:spcPts val="4095"/>
              </a:lnSpc>
              <a:spcBef>
                <a:spcPct val="0"/>
              </a:spcBef>
            </a:pPr>
            <a:r>
              <a:rPr lang="en-US" b="true" sz="2925">
                <a:solidFill>
                  <a:srgbClr val="FFFFFF"/>
                </a:solidFill>
                <a:latin typeface="Inter Medium"/>
                <a:ea typeface="Inter Medium"/>
                <a:cs typeface="Inter Medium"/>
                <a:sym typeface="Inter Medium"/>
              </a:rPr>
              <a:t>Student number:2439819</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0F0E0E"/>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1016860"/>
            <a:ext cx="481688" cy="445780"/>
          </a:xfrm>
          <a:custGeom>
            <a:avLst/>
            <a:gdLst/>
            <a:ahLst/>
            <a:cxnLst/>
            <a:rect r="r" b="b" t="t" l="l"/>
            <a:pathLst>
              <a:path h="445780" w="481688">
                <a:moveTo>
                  <a:pt x="0" y="0"/>
                </a:moveTo>
                <a:lnTo>
                  <a:pt x="481688" y="0"/>
                </a:lnTo>
                <a:lnTo>
                  <a:pt x="481688" y="445780"/>
                </a:lnTo>
                <a:lnTo>
                  <a:pt x="0" y="44578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156653" y="755210"/>
            <a:ext cx="7454311" cy="2956020"/>
            <a:chOff x="0" y="0"/>
            <a:chExt cx="2049669" cy="812800"/>
          </a:xfrm>
        </p:grpSpPr>
        <p:sp>
          <p:nvSpPr>
            <p:cNvPr name="Freeform 4" id="4"/>
            <p:cNvSpPr/>
            <p:nvPr/>
          </p:nvSpPr>
          <p:spPr>
            <a:xfrm flipH="false" flipV="false" rot="0">
              <a:off x="0" y="0"/>
              <a:ext cx="2049669" cy="812800"/>
            </a:xfrm>
            <a:custGeom>
              <a:avLst/>
              <a:gdLst/>
              <a:ahLst/>
              <a:cxnLst/>
              <a:rect r="r" b="b" t="t" l="l"/>
              <a:pathLst>
                <a:path h="812800" w="2049669">
                  <a:moveTo>
                    <a:pt x="0" y="0"/>
                  </a:moveTo>
                  <a:lnTo>
                    <a:pt x="2049669" y="0"/>
                  </a:lnTo>
                  <a:lnTo>
                    <a:pt x="2049669" y="812800"/>
                  </a:lnTo>
                  <a:lnTo>
                    <a:pt x="0" y="812800"/>
                  </a:lnTo>
                  <a:close/>
                </a:path>
              </a:pathLst>
            </a:custGeom>
            <a:blipFill>
              <a:blip r:embed="rId4"/>
              <a:stretch>
                <a:fillRect l="0" t="-34163" r="0" b="-34163"/>
              </a:stretch>
            </a:blipFill>
          </p:spPr>
        </p:sp>
      </p:grpSp>
      <p:sp>
        <p:nvSpPr>
          <p:cNvPr name="Freeform 5" id="5"/>
          <p:cNvSpPr/>
          <p:nvPr/>
        </p:nvSpPr>
        <p:spPr>
          <a:xfrm flipH="false" flipV="false" rot="0">
            <a:off x="-651530" y="5456667"/>
            <a:ext cx="7419770" cy="6003269"/>
          </a:xfrm>
          <a:custGeom>
            <a:avLst/>
            <a:gdLst/>
            <a:ahLst/>
            <a:cxnLst/>
            <a:rect r="r" b="b" t="t" l="l"/>
            <a:pathLst>
              <a:path h="6003269" w="7419770">
                <a:moveTo>
                  <a:pt x="0" y="0"/>
                </a:moveTo>
                <a:lnTo>
                  <a:pt x="7419770" y="0"/>
                </a:lnTo>
                <a:lnTo>
                  <a:pt x="7419770" y="6003269"/>
                </a:lnTo>
                <a:lnTo>
                  <a:pt x="0" y="600326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15610964" y="-104054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7" id="7"/>
          <p:cNvSpPr txBox="true"/>
          <p:nvPr/>
        </p:nvSpPr>
        <p:spPr>
          <a:xfrm rot="0">
            <a:off x="1575156" y="1083535"/>
            <a:ext cx="1109127" cy="364188"/>
          </a:xfrm>
          <a:prstGeom prst="rect">
            <a:avLst/>
          </a:prstGeom>
        </p:spPr>
        <p:txBody>
          <a:bodyPr anchor="t" rtlCol="false" tIns="0" lIns="0" bIns="0" rIns="0">
            <a:spAutoFit/>
          </a:bodyPr>
          <a:lstStyle/>
          <a:p>
            <a:pPr algn="l">
              <a:lnSpc>
                <a:spcPts val="1492"/>
              </a:lnSpc>
            </a:pPr>
            <a:r>
              <a:rPr lang="en-US" sz="1695" b="true">
                <a:solidFill>
                  <a:srgbClr val="FFFFFF"/>
                </a:solidFill>
                <a:latin typeface="Muli Bold"/>
                <a:ea typeface="Muli Bold"/>
                <a:cs typeface="Muli Bold"/>
                <a:sym typeface="Muli Bold"/>
              </a:rPr>
              <a:t>STUDIO SHODWE</a:t>
            </a:r>
          </a:p>
        </p:txBody>
      </p:sp>
      <p:sp>
        <p:nvSpPr>
          <p:cNvPr name="TextBox 8" id="8"/>
          <p:cNvSpPr txBox="true"/>
          <p:nvPr/>
        </p:nvSpPr>
        <p:spPr>
          <a:xfrm rot="0">
            <a:off x="1028700" y="2395145"/>
            <a:ext cx="7378197" cy="3061523"/>
          </a:xfrm>
          <a:prstGeom prst="rect">
            <a:avLst/>
          </a:prstGeom>
        </p:spPr>
        <p:txBody>
          <a:bodyPr anchor="t" rtlCol="false" tIns="0" lIns="0" bIns="0" rIns="0">
            <a:spAutoFit/>
          </a:bodyPr>
          <a:lstStyle/>
          <a:p>
            <a:pPr algn="l">
              <a:lnSpc>
                <a:spcPts val="10203"/>
              </a:lnSpc>
            </a:pPr>
            <a:r>
              <a:rPr lang="en-US" b="true" sz="12754" i="true" spc="-892">
                <a:solidFill>
                  <a:srgbClr val="FFFFFF"/>
                </a:solidFill>
                <a:latin typeface="Heading Now 61-68 Bold Italics"/>
                <a:ea typeface="Heading Now 61-68 Bold Italics"/>
                <a:cs typeface="Heading Now 61-68 Bold Italics"/>
                <a:sym typeface="Heading Now 61-68 Bold Italics"/>
              </a:rPr>
              <a:t>ABOUT DANCE</a:t>
            </a:r>
          </a:p>
        </p:txBody>
      </p:sp>
      <p:sp>
        <p:nvSpPr>
          <p:cNvPr name="TextBox 9" id="9"/>
          <p:cNvSpPr txBox="true"/>
          <p:nvPr/>
        </p:nvSpPr>
        <p:spPr>
          <a:xfrm rot="0">
            <a:off x="7861789" y="4716181"/>
            <a:ext cx="9397511" cy="4002913"/>
          </a:xfrm>
          <a:prstGeom prst="rect">
            <a:avLst/>
          </a:prstGeom>
        </p:spPr>
        <p:txBody>
          <a:bodyPr anchor="t" rtlCol="false" tIns="0" lIns="0" bIns="0" rIns="0">
            <a:spAutoFit/>
          </a:bodyPr>
          <a:lstStyle/>
          <a:p>
            <a:pPr algn="just" marL="0" indent="0" lvl="0">
              <a:lnSpc>
                <a:spcPts val="3160"/>
              </a:lnSpc>
              <a:spcBef>
                <a:spcPct val="0"/>
              </a:spcBef>
            </a:pPr>
            <a:r>
              <a:rPr lang="en-US" sz="2899" spc="-113">
                <a:solidFill>
                  <a:srgbClr val="ECEBE4"/>
                </a:solidFill>
                <a:latin typeface="Muli"/>
                <a:ea typeface="Muli"/>
                <a:cs typeface="Muli"/>
                <a:sym typeface="Muli"/>
              </a:rPr>
              <a:t>Dia</a:t>
            </a:r>
            <a:r>
              <a:rPr lang="en-US" sz="2899" spc="-113" strike="noStrike" u="none">
                <a:solidFill>
                  <a:srgbClr val="ECEBE4"/>
                </a:solidFill>
                <a:latin typeface="Muli"/>
                <a:ea typeface="Muli"/>
                <a:cs typeface="Muli"/>
                <a:sym typeface="Muli"/>
              </a:rPr>
              <a:t>na Dance Space — a professional dance studio in Camden Town.</a:t>
            </a:r>
          </a:p>
          <a:p>
            <a:pPr algn="just" marL="0" indent="0" lvl="0">
              <a:lnSpc>
                <a:spcPts val="3160"/>
              </a:lnSpc>
              <a:spcBef>
                <a:spcPct val="0"/>
              </a:spcBef>
            </a:pPr>
            <a:r>
              <a:rPr lang="en-US" sz="2899" spc="-113" strike="noStrike" u="none">
                <a:solidFill>
                  <a:srgbClr val="ECEBE4"/>
                </a:solidFill>
                <a:latin typeface="Muli"/>
                <a:ea typeface="Muli"/>
                <a:cs typeface="Muli"/>
                <a:sym typeface="Muli"/>
              </a:rPr>
              <a:t>Offers classes in contemporary, heels, hip-hop, and ballroom for children, beginners, and professionals.</a:t>
            </a:r>
          </a:p>
          <a:p>
            <a:pPr algn="just" marL="0" indent="0" lvl="0">
              <a:lnSpc>
                <a:spcPts val="3160"/>
              </a:lnSpc>
              <a:spcBef>
                <a:spcPct val="0"/>
              </a:spcBef>
            </a:pPr>
            <a:r>
              <a:rPr lang="en-US" sz="2899" spc="-113" strike="noStrike" u="none">
                <a:solidFill>
                  <a:srgbClr val="ECEBE4"/>
                </a:solidFill>
                <a:latin typeface="Muli"/>
                <a:ea typeface="Muli"/>
                <a:cs typeface="Muli"/>
                <a:sym typeface="Muli"/>
              </a:rPr>
              <a:t>Our mission is to create a supportive and inspiring environment where students can express themselves, build confidence, and grow creatively.</a:t>
            </a:r>
          </a:p>
          <a:p>
            <a:pPr algn="just" marL="0" indent="0" lvl="0">
              <a:lnSpc>
                <a:spcPts val="3160"/>
              </a:lnSpc>
              <a:spcBef>
                <a:spcPct val="0"/>
              </a:spcBef>
            </a:pPr>
            <a:r>
              <a:rPr lang="en-US" sz="2899" spc="-113" strike="noStrike" u="none">
                <a:solidFill>
                  <a:srgbClr val="ECEBE4"/>
                </a:solidFill>
                <a:latin typeface="Muli"/>
                <a:ea typeface="Muli"/>
                <a:cs typeface="Muli"/>
                <a:sym typeface="Muli"/>
              </a:rPr>
              <a:t>We help each student develop their skills, find their unique style, and reach their full potential.</a:t>
            </a:r>
          </a:p>
          <a:p>
            <a:pPr algn="just" marL="0" indent="0" lvl="0">
              <a:lnSpc>
                <a:spcPts val="3160"/>
              </a:lnSpc>
              <a:spcBef>
                <a:spcPct val="0"/>
              </a:spcBef>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0F0E0E"/>
        </a:solidFill>
      </p:bgPr>
    </p:bg>
    <p:spTree>
      <p:nvGrpSpPr>
        <p:cNvPr id="1" name=""/>
        <p:cNvGrpSpPr/>
        <p:nvPr/>
      </p:nvGrpSpPr>
      <p:grpSpPr>
        <a:xfrm>
          <a:off x="0" y="0"/>
          <a:ext cx="0" cy="0"/>
          <a:chOff x="0" y="0"/>
          <a:chExt cx="0" cy="0"/>
        </a:xfrm>
      </p:grpSpPr>
      <p:grpSp>
        <p:nvGrpSpPr>
          <p:cNvPr name="Group 2" id="2"/>
          <p:cNvGrpSpPr/>
          <p:nvPr/>
        </p:nvGrpSpPr>
        <p:grpSpPr>
          <a:xfrm rot="0">
            <a:off x="12424790" y="-656148"/>
            <a:ext cx="9533266" cy="11599296"/>
            <a:chOff x="0" y="0"/>
            <a:chExt cx="2079279" cy="2529896"/>
          </a:xfrm>
        </p:grpSpPr>
        <p:sp>
          <p:nvSpPr>
            <p:cNvPr name="Freeform 3" id="3"/>
            <p:cNvSpPr/>
            <p:nvPr/>
          </p:nvSpPr>
          <p:spPr>
            <a:xfrm flipH="false" flipV="false" rot="0">
              <a:off x="0" y="0"/>
              <a:ext cx="2079279" cy="2529896"/>
            </a:xfrm>
            <a:custGeom>
              <a:avLst/>
              <a:gdLst/>
              <a:ahLst/>
              <a:cxnLst/>
              <a:rect r="r" b="b" t="t" l="l"/>
              <a:pathLst>
                <a:path h="2529896" w="2079279">
                  <a:moveTo>
                    <a:pt x="0" y="0"/>
                  </a:moveTo>
                  <a:lnTo>
                    <a:pt x="2079279" y="0"/>
                  </a:lnTo>
                  <a:lnTo>
                    <a:pt x="2079279" y="2529896"/>
                  </a:lnTo>
                  <a:lnTo>
                    <a:pt x="0" y="2529896"/>
                  </a:lnTo>
                  <a:close/>
                </a:path>
              </a:pathLst>
            </a:custGeom>
            <a:blipFill>
              <a:blip r:embed="rId2"/>
              <a:stretch>
                <a:fillRect l="-82279" t="0" r="0" b="0"/>
              </a:stretch>
            </a:blipFill>
          </p:spPr>
        </p:sp>
      </p:grpSp>
      <p:sp>
        <p:nvSpPr>
          <p:cNvPr name="TextBox 4" id="4"/>
          <p:cNvSpPr txBox="true"/>
          <p:nvPr/>
        </p:nvSpPr>
        <p:spPr>
          <a:xfrm rot="0">
            <a:off x="384575" y="371008"/>
            <a:ext cx="8759425" cy="2191852"/>
          </a:xfrm>
          <a:prstGeom prst="rect">
            <a:avLst/>
          </a:prstGeom>
        </p:spPr>
        <p:txBody>
          <a:bodyPr anchor="t" rtlCol="false" tIns="0" lIns="0" bIns="0" rIns="0">
            <a:spAutoFit/>
          </a:bodyPr>
          <a:lstStyle/>
          <a:p>
            <a:pPr algn="r">
              <a:lnSpc>
                <a:spcPts val="6867"/>
              </a:lnSpc>
            </a:pPr>
            <a:r>
              <a:rPr lang="en-US" b="true" sz="8584" i="true" spc="-600">
                <a:solidFill>
                  <a:srgbClr val="FFFFFF"/>
                </a:solidFill>
                <a:latin typeface="Heading Now 61-68 Bold Italics"/>
                <a:ea typeface="Heading Now 61-68 Bold Italics"/>
                <a:cs typeface="Heading Now 61-68 Bold Italics"/>
                <a:sym typeface="Heading Now 61-68 Bold Italics"/>
              </a:rPr>
              <a:t>MY MANAGEMENT STRUCTURE </a:t>
            </a:r>
          </a:p>
          <a:p>
            <a:pPr algn="r">
              <a:lnSpc>
                <a:spcPts val="2261"/>
              </a:lnSpc>
            </a:pPr>
          </a:p>
        </p:txBody>
      </p:sp>
      <p:sp>
        <p:nvSpPr>
          <p:cNvPr name="TextBox 5" id="5"/>
          <p:cNvSpPr txBox="true"/>
          <p:nvPr/>
        </p:nvSpPr>
        <p:spPr>
          <a:xfrm rot="0">
            <a:off x="384575" y="2951387"/>
            <a:ext cx="9992660" cy="5508307"/>
          </a:xfrm>
          <a:prstGeom prst="rect">
            <a:avLst/>
          </a:prstGeom>
        </p:spPr>
        <p:txBody>
          <a:bodyPr anchor="t" rtlCol="false" tIns="0" lIns="0" bIns="0" rIns="0">
            <a:spAutoFit/>
          </a:bodyPr>
          <a:lstStyle/>
          <a:p>
            <a:pPr algn="l" marL="539748" indent="-269874" lvl="1">
              <a:lnSpc>
                <a:spcPts val="2724"/>
              </a:lnSpc>
              <a:buFont typeface="Arial"/>
              <a:buChar char="•"/>
            </a:pPr>
            <a:r>
              <a:rPr lang="en-US" sz="2499" spc="-97">
                <a:solidFill>
                  <a:srgbClr val="ECEBE4"/>
                </a:solidFill>
                <a:latin typeface="Muli"/>
                <a:ea typeface="Muli"/>
                <a:cs typeface="Muli"/>
                <a:sym typeface="Muli"/>
              </a:rPr>
              <a:t>Diana</a:t>
            </a:r>
            <a:r>
              <a:rPr lang="en-US" sz="2499" spc="-97" strike="noStrike" u="none">
                <a:solidFill>
                  <a:srgbClr val="ECEBE4"/>
                </a:solidFill>
                <a:latin typeface="Muli"/>
                <a:ea typeface="Muli"/>
                <a:cs typeface="Muli"/>
                <a:sym typeface="Muli"/>
              </a:rPr>
              <a:t> Dance Space – Team Structure</a:t>
            </a:r>
          </a:p>
          <a:p>
            <a:pPr algn="l" marL="539748" indent="-269874" lvl="1">
              <a:lnSpc>
                <a:spcPts val="2724"/>
              </a:lnSpc>
              <a:buFont typeface="Arial"/>
              <a:buChar char="•"/>
            </a:pPr>
            <a:r>
              <a:rPr lang="en-US" sz="2499" spc="-97" strike="noStrike" u="none">
                <a:solidFill>
                  <a:srgbClr val="ECEBE4"/>
                </a:solidFill>
                <a:latin typeface="Muli"/>
                <a:ea typeface="Muli"/>
                <a:cs typeface="Muli"/>
                <a:sym typeface="Muli"/>
              </a:rPr>
              <a:t>Diana Dance Space is led by the Owner, Diana Levit, who oversees the overall vision and development of the studio.</a:t>
            </a:r>
          </a:p>
          <a:p>
            <a:pPr algn="l" marL="539748" indent="-269874" lvl="1">
              <a:lnSpc>
                <a:spcPts val="2724"/>
              </a:lnSpc>
              <a:buFont typeface="Arial"/>
              <a:buChar char="•"/>
            </a:pPr>
            <a:r>
              <a:rPr lang="en-US" sz="2499" spc="-97" strike="noStrike" u="none">
                <a:solidFill>
                  <a:srgbClr val="ECEBE4"/>
                </a:solidFill>
                <a:latin typeface="Muli"/>
                <a:ea typeface="Muli"/>
                <a:cs typeface="Muli"/>
                <a:sym typeface="Muli"/>
              </a:rPr>
              <a:t>The Manager, Anna Kovalenko, is responsible for daily operations and coordination.</a:t>
            </a:r>
          </a:p>
          <a:p>
            <a:pPr algn="l" marL="582927" indent="-291463" lvl="1">
              <a:lnSpc>
                <a:spcPts val="2942"/>
              </a:lnSpc>
              <a:buFont typeface="Arial"/>
              <a:buChar char="•"/>
            </a:pPr>
            <a:r>
              <a:rPr lang="en-US" sz="2699" spc="-105" strike="noStrike" u="none">
                <a:solidFill>
                  <a:srgbClr val="ECEBE4"/>
                </a:solidFill>
                <a:latin typeface="Muli"/>
                <a:ea typeface="Muli"/>
                <a:cs typeface="Muli"/>
                <a:sym typeface="Muli"/>
              </a:rPr>
              <a:t>The teaching team is headed by the Head Instructor, Dmytro Hrytsenko, who manages instructors and assistant instructors, ensuring high-quality training.</a:t>
            </a:r>
          </a:p>
          <a:p>
            <a:pPr algn="l" marL="539748" indent="-269874" lvl="1">
              <a:lnSpc>
                <a:spcPts val="2724"/>
              </a:lnSpc>
              <a:buFont typeface="Arial"/>
              <a:buChar char="•"/>
            </a:pPr>
            <a:r>
              <a:rPr lang="en-US" sz="2499" spc="-97" strike="noStrike" u="none">
                <a:solidFill>
                  <a:srgbClr val="ECEBE4"/>
                </a:solidFill>
                <a:latin typeface="Muli"/>
                <a:ea typeface="Muli"/>
                <a:cs typeface="Muli"/>
                <a:sym typeface="Muli"/>
              </a:rPr>
              <a:t>Administrative tasks are supervised by the Head of Administration, Olha Melnyk.</a:t>
            </a:r>
          </a:p>
          <a:p>
            <a:pPr algn="l" marL="539748" indent="-269874" lvl="1">
              <a:lnSpc>
                <a:spcPts val="2724"/>
              </a:lnSpc>
              <a:buFont typeface="Arial"/>
              <a:buChar char="•"/>
            </a:pPr>
            <a:r>
              <a:rPr lang="en-US" sz="2499" spc="-97" strike="noStrike" u="none">
                <a:solidFill>
                  <a:srgbClr val="ECEBE4"/>
                </a:solidFill>
                <a:latin typeface="Muli"/>
                <a:ea typeface="Muli"/>
                <a:cs typeface="Muli"/>
                <a:sym typeface="Muli"/>
              </a:rPr>
              <a:t>Her team includes the receptionist, Maria Pavlenko, and the Social Media Manager, Ihor Tkachen, who handles online presence and promotion.</a:t>
            </a:r>
          </a:p>
          <a:p>
            <a:pPr algn="l" marL="539748" indent="-269874" lvl="1">
              <a:lnSpc>
                <a:spcPts val="2724"/>
              </a:lnSpc>
              <a:buFont typeface="Arial"/>
              <a:buChar char="•"/>
            </a:pPr>
            <a:r>
              <a:rPr lang="en-US" sz="2499" spc="-97" strike="noStrike" u="none">
                <a:solidFill>
                  <a:srgbClr val="ECEBE4"/>
                </a:solidFill>
                <a:latin typeface="Muli"/>
                <a:ea typeface="Muli"/>
                <a:cs typeface="Muli"/>
                <a:sym typeface="Muli"/>
              </a:rPr>
              <a:t>There are also open positions within the team, including instructor and janitor roles.</a:t>
            </a:r>
          </a:p>
          <a:p>
            <a:pPr algn="l" marL="431801" indent="-215900" lvl="1">
              <a:lnSpc>
                <a:spcPts val="2180"/>
              </a:lnSpc>
              <a:buFont typeface="Arial"/>
              <a:buChar char="•"/>
            </a:pP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0F0E0E"/>
        </a:solidFill>
      </p:bgPr>
    </p:bg>
    <p:spTree>
      <p:nvGrpSpPr>
        <p:cNvPr id="1" name=""/>
        <p:cNvGrpSpPr/>
        <p:nvPr/>
      </p:nvGrpSpPr>
      <p:grpSpPr>
        <a:xfrm>
          <a:off x="0" y="0"/>
          <a:ext cx="0" cy="0"/>
          <a:chOff x="0" y="0"/>
          <a:chExt cx="0" cy="0"/>
        </a:xfrm>
      </p:grpSpPr>
      <p:sp>
        <p:nvSpPr>
          <p:cNvPr name="TextBox 2" id="2"/>
          <p:cNvSpPr txBox="true"/>
          <p:nvPr/>
        </p:nvSpPr>
        <p:spPr>
          <a:xfrm rot="0">
            <a:off x="460354" y="1041401"/>
            <a:ext cx="7797157" cy="833753"/>
          </a:xfrm>
          <a:prstGeom prst="rect">
            <a:avLst/>
          </a:prstGeom>
        </p:spPr>
        <p:txBody>
          <a:bodyPr anchor="t" rtlCol="false" tIns="0" lIns="0" bIns="0" rIns="0">
            <a:spAutoFit/>
          </a:bodyPr>
          <a:lstStyle/>
          <a:p>
            <a:pPr algn="l">
              <a:lnSpc>
                <a:spcPts val="4879"/>
              </a:lnSpc>
            </a:pPr>
            <a:r>
              <a:rPr lang="en-US" b="true" sz="6099" i="true" spc="-426">
                <a:solidFill>
                  <a:srgbClr val="FFFFFF"/>
                </a:solidFill>
                <a:latin typeface="Heading Now 61-68 Bold Italics"/>
                <a:ea typeface="Heading Now 61-68 Bold Italics"/>
                <a:cs typeface="Heading Now 61-68 Bold Italics"/>
                <a:sym typeface="Heading Now 61-68 Bold Italics"/>
              </a:rPr>
              <a:t>LEGAL FORMAT</a:t>
            </a:r>
          </a:p>
        </p:txBody>
      </p:sp>
      <p:grpSp>
        <p:nvGrpSpPr>
          <p:cNvPr name="Group 3" id="3"/>
          <p:cNvGrpSpPr/>
          <p:nvPr/>
        </p:nvGrpSpPr>
        <p:grpSpPr>
          <a:xfrm rot="0">
            <a:off x="11386995" y="242555"/>
            <a:ext cx="3276605" cy="3986704"/>
            <a:chOff x="0" y="0"/>
            <a:chExt cx="2079279" cy="2529896"/>
          </a:xfrm>
        </p:grpSpPr>
        <p:sp>
          <p:nvSpPr>
            <p:cNvPr name="Freeform 4" id="4"/>
            <p:cNvSpPr/>
            <p:nvPr/>
          </p:nvSpPr>
          <p:spPr>
            <a:xfrm flipH="false" flipV="false" rot="0">
              <a:off x="0" y="0"/>
              <a:ext cx="2079279" cy="2529896"/>
            </a:xfrm>
            <a:custGeom>
              <a:avLst/>
              <a:gdLst/>
              <a:ahLst/>
              <a:cxnLst/>
              <a:rect r="r" b="b" t="t" l="l"/>
              <a:pathLst>
                <a:path h="2529896" w="2079279">
                  <a:moveTo>
                    <a:pt x="0" y="0"/>
                  </a:moveTo>
                  <a:lnTo>
                    <a:pt x="2079279" y="0"/>
                  </a:lnTo>
                  <a:lnTo>
                    <a:pt x="2079279" y="2529896"/>
                  </a:lnTo>
                  <a:lnTo>
                    <a:pt x="0" y="2529896"/>
                  </a:lnTo>
                  <a:close/>
                </a:path>
              </a:pathLst>
            </a:custGeom>
            <a:blipFill>
              <a:blip r:embed="rId2"/>
              <a:stretch>
                <a:fillRect l="-41310" t="0" r="-41310" b="0"/>
              </a:stretch>
            </a:blipFill>
          </p:spPr>
        </p:sp>
      </p:grpSp>
      <p:grpSp>
        <p:nvGrpSpPr>
          <p:cNvPr name="Group 5" id="5"/>
          <p:cNvGrpSpPr/>
          <p:nvPr/>
        </p:nvGrpSpPr>
        <p:grpSpPr>
          <a:xfrm rot="0">
            <a:off x="15258984" y="2235907"/>
            <a:ext cx="3872496" cy="4711736"/>
            <a:chOff x="0" y="0"/>
            <a:chExt cx="2079279" cy="2529896"/>
          </a:xfrm>
        </p:grpSpPr>
        <p:sp>
          <p:nvSpPr>
            <p:cNvPr name="Freeform 6" id="6"/>
            <p:cNvSpPr/>
            <p:nvPr/>
          </p:nvSpPr>
          <p:spPr>
            <a:xfrm flipH="false" flipV="false" rot="0">
              <a:off x="0" y="0"/>
              <a:ext cx="2079279" cy="2529896"/>
            </a:xfrm>
            <a:custGeom>
              <a:avLst/>
              <a:gdLst/>
              <a:ahLst/>
              <a:cxnLst/>
              <a:rect r="r" b="b" t="t" l="l"/>
              <a:pathLst>
                <a:path h="2529896" w="2079279">
                  <a:moveTo>
                    <a:pt x="0" y="0"/>
                  </a:moveTo>
                  <a:lnTo>
                    <a:pt x="2079279" y="0"/>
                  </a:lnTo>
                  <a:lnTo>
                    <a:pt x="2079279" y="2529896"/>
                  </a:lnTo>
                  <a:lnTo>
                    <a:pt x="0" y="2529896"/>
                  </a:lnTo>
                  <a:close/>
                </a:path>
              </a:pathLst>
            </a:custGeom>
            <a:blipFill>
              <a:blip r:embed="rId3"/>
              <a:stretch>
                <a:fillRect l="0" t="-9449" r="0" b="-9449"/>
              </a:stretch>
            </a:blipFill>
          </p:spPr>
        </p:sp>
      </p:grpSp>
      <p:grpSp>
        <p:nvGrpSpPr>
          <p:cNvPr name="Group 7" id="7"/>
          <p:cNvGrpSpPr/>
          <p:nvPr/>
        </p:nvGrpSpPr>
        <p:grpSpPr>
          <a:xfrm rot="0">
            <a:off x="10082384" y="5143500"/>
            <a:ext cx="4941168" cy="4008005"/>
            <a:chOff x="0" y="0"/>
            <a:chExt cx="3118918" cy="2529896"/>
          </a:xfrm>
        </p:grpSpPr>
        <p:sp>
          <p:nvSpPr>
            <p:cNvPr name="Freeform 8" id="8"/>
            <p:cNvSpPr/>
            <p:nvPr/>
          </p:nvSpPr>
          <p:spPr>
            <a:xfrm flipH="false" flipV="false" rot="0">
              <a:off x="0" y="0"/>
              <a:ext cx="3118918" cy="2529896"/>
            </a:xfrm>
            <a:custGeom>
              <a:avLst/>
              <a:gdLst/>
              <a:ahLst/>
              <a:cxnLst/>
              <a:rect r="r" b="b" t="t" l="l"/>
              <a:pathLst>
                <a:path h="2529896" w="3118918">
                  <a:moveTo>
                    <a:pt x="0" y="0"/>
                  </a:moveTo>
                  <a:lnTo>
                    <a:pt x="3118918" y="0"/>
                  </a:lnTo>
                  <a:lnTo>
                    <a:pt x="3118918" y="2529896"/>
                  </a:lnTo>
                  <a:lnTo>
                    <a:pt x="0" y="2529896"/>
                  </a:lnTo>
                  <a:close/>
                </a:path>
              </a:pathLst>
            </a:custGeom>
            <a:blipFill>
              <a:blip r:embed="rId4"/>
              <a:stretch>
                <a:fillRect l="-10873" t="0" r="-10873" b="0"/>
              </a:stretch>
            </a:blipFill>
          </p:spPr>
        </p:sp>
      </p:grpSp>
      <p:sp>
        <p:nvSpPr>
          <p:cNvPr name="TextBox 9" id="9"/>
          <p:cNvSpPr txBox="true"/>
          <p:nvPr/>
        </p:nvSpPr>
        <p:spPr>
          <a:xfrm rot="0">
            <a:off x="233016" y="2490334"/>
            <a:ext cx="8910984" cy="6913626"/>
          </a:xfrm>
          <a:prstGeom prst="rect">
            <a:avLst/>
          </a:prstGeom>
        </p:spPr>
        <p:txBody>
          <a:bodyPr anchor="t" rtlCol="false" tIns="0" lIns="0" bIns="0" rIns="0">
            <a:spAutoFit/>
          </a:bodyPr>
          <a:lstStyle/>
          <a:p>
            <a:pPr algn="just" marL="0" indent="0" lvl="0">
              <a:lnSpc>
                <a:spcPts val="3378"/>
              </a:lnSpc>
              <a:spcBef>
                <a:spcPct val="0"/>
              </a:spcBef>
            </a:pPr>
            <a:r>
              <a:rPr lang="en-US" sz="3099" spc="-120">
                <a:solidFill>
                  <a:srgbClr val="ECEBE4"/>
                </a:solidFill>
                <a:latin typeface="Muli"/>
                <a:ea typeface="Muli"/>
                <a:cs typeface="Muli"/>
                <a:sym typeface="Muli"/>
              </a:rPr>
              <a:t>Diana</a:t>
            </a:r>
            <a:r>
              <a:rPr lang="en-US" sz="3099" spc="-120" strike="noStrike" u="none">
                <a:solidFill>
                  <a:srgbClr val="ECEBE4"/>
                </a:solidFill>
                <a:latin typeface="Muli"/>
                <a:ea typeface="Muli"/>
                <a:cs typeface="Muli"/>
                <a:sym typeface="Muli"/>
              </a:rPr>
              <a:t> Dance Space Ltd is registered as a Private Limited Company (Ltd) in the United Kingdom, providing limited liability and ensuring that the owner’s personal assets are protected from business-related risks.</a:t>
            </a:r>
          </a:p>
          <a:p>
            <a:pPr algn="just" marL="0" indent="0" lvl="0">
              <a:lnSpc>
                <a:spcPts val="3378"/>
              </a:lnSpc>
              <a:spcBef>
                <a:spcPct val="0"/>
              </a:spcBef>
            </a:pPr>
            <a:r>
              <a:rPr lang="en-US" sz="3099" spc="-120" strike="noStrike" u="none">
                <a:solidFill>
                  <a:srgbClr val="ECEBE4"/>
                </a:solidFill>
                <a:latin typeface="Muli"/>
                <a:ea typeface="Muli"/>
                <a:cs typeface="Muli"/>
                <a:sym typeface="Muli"/>
              </a:rPr>
              <a:t>This legal structure enhances the company’s credibility and professional image, making it more attractive to clients, partners, and investors. It also enables the business to enter into formal contracts, secure lease agreements, and apply for funding opportunities.</a:t>
            </a:r>
          </a:p>
          <a:p>
            <a:pPr algn="just" marL="0" indent="0" lvl="0">
              <a:lnSpc>
                <a:spcPts val="3378"/>
              </a:lnSpc>
              <a:spcBef>
                <a:spcPct val="0"/>
              </a:spcBef>
            </a:pPr>
            <a:r>
              <a:rPr lang="en-US" sz="3099" spc="-120" strike="noStrike" u="none">
                <a:solidFill>
                  <a:srgbClr val="ECEBE4"/>
                </a:solidFill>
                <a:latin typeface="Muli"/>
                <a:ea typeface="Muli"/>
                <a:cs typeface="Muli"/>
                <a:sym typeface="Muli"/>
              </a:rPr>
              <a:t>Furthermore, the Ltd structure offers tax efficiency and supports effective financial management, while allowing for future growth, including the expansion of operations and the employment of staff.</a:t>
            </a:r>
          </a:p>
          <a:p>
            <a:pPr algn="just" marL="0" indent="0" lvl="0">
              <a:lnSpc>
                <a:spcPts val="3814"/>
              </a:lnSpc>
              <a:spcBef>
                <a:spcPct val="0"/>
              </a:spcBef>
            </a:pPr>
          </a:p>
        </p:txBody>
      </p:sp>
      <p:sp>
        <p:nvSpPr>
          <p:cNvPr name="Freeform 10" id="10"/>
          <p:cNvSpPr/>
          <p:nvPr/>
        </p:nvSpPr>
        <p:spPr>
          <a:xfrm flipH="false" flipV="false" rot="0">
            <a:off x="13788071" y="-3001634"/>
            <a:ext cx="7419770" cy="6003269"/>
          </a:xfrm>
          <a:custGeom>
            <a:avLst/>
            <a:gdLst/>
            <a:ahLst/>
            <a:cxnLst/>
            <a:rect r="r" b="b" t="t" l="l"/>
            <a:pathLst>
              <a:path h="6003269" w="7419770">
                <a:moveTo>
                  <a:pt x="0" y="0"/>
                </a:moveTo>
                <a:lnTo>
                  <a:pt x="7419771" y="0"/>
                </a:lnTo>
                <a:lnTo>
                  <a:pt x="7419771" y="6003268"/>
                </a:lnTo>
                <a:lnTo>
                  <a:pt x="0" y="6003268"/>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p:cSld>
    <p:bg>
      <p:bgPr>
        <a:solidFill>
          <a:srgbClr val="0F0E0E"/>
        </a:solidFill>
      </p:bgPr>
    </p:bg>
    <p:spTree>
      <p:nvGrpSpPr>
        <p:cNvPr id="1" name=""/>
        <p:cNvGrpSpPr/>
        <p:nvPr/>
      </p:nvGrpSpPr>
      <p:grpSpPr>
        <a:xfrm>
          <a:off x="0" y="0"/>
          <a:ext cx="0" cy="0"/>
          <a:chOff x="0" y="0"/>
          <a:chExt cx="0" cy="0"/>
        </a:xfrm>
      </p:grpSpPr>
      <p:sp>
        <p:nvSpPr>
          <p:cNvPr name="TextBox 2" id="2"/>
          <p:cNvSpPr txBox="true"/>
          <p:nvPr/>
        </p:nvSpPr>
        <p:spPr>
          <a:xfrm rot="0">
            <a:off x="304141" y="517272"/>
            <a:ext cx="8839859" cy="2316749"/>
          </a:xfrm>
          <a:prstGeom prst="rect">
            <a:avLst/>
          </a:prstGeom>
        </p:spPr>
        <p:txBody>
          <a:bodyPr anchor="t" rtlCol="false" tIns="0" lIns="0" bIns="0" rIns="0">
            <a:spAutoFit/>
          </a:bodyPr>
          <a:lstStyle/>
          <a:p>
            <a:pPr algn="l">
              <a:lnSpc>
                <a:spcPts val="5434"/>
              </a:lnSpc>
            </a:pPr>
            <a:r>
              <a:rPr lang="en-US" b="true" sz="6792" i="true" spc="-475">
                <a:solidFill>
                  <a:srgbClr val="FFFFFF"/>
                </a:solidFill>
                <a:latin typeface="Heading Now 61-68 Bold Italics"/>
                <a:ea typeface="Heading Now 61-68 Bold Italics"/>
                <a:cs typeface="Heading Now 61-68 Bold Italics"/>
                <a:sym typeface="Heading Now 61-68 Bold Italics"/>
              </a:rPr>
              <a:t>PESTEL AN</a:t>
            </a:r>
            <a:r>
              <a:rPr lang="en-US" b="true" sz="6792" i="true" spc="-475">
                <a:solidFill>
                  <a:srgbClr val="FFFFFF"/>
                </a:solidFill>
                <a:latin typeface="Heading Now 61-68 Bold Italics"/>
                <a:ea typeface="Heading Now 61-68 Bold Italics"/>
                <a:cs typeface="Heading Now 61-68 Bold Italics"/>
                <a:sym typeface="Heading Now 61-68 Bold Italics"/>
              </a:rPr>
              <a:t>ALYSIS – DIANA DANCE SPACE LTDENT AND MEDIA</a:t>
            </a:r>
          </a:p>
        </p:txBody>
      </p:sp>
      <p:sp>
        <p:nvSpPr>
          <p:cNvPr name="TextBox 3" id="3"/>
          <p:cNvSpPr txBox="true"/>
          <p:nvPr/>
        </p:nvSpPr>
        <p:spPr>
          <a:xfrm rot="0">
            <a:off x="3553039" y="3177797"/>
            <a:ext cx="14135971" cy="5714688"/>
          </a:xfrm>
          <a:prstGeom prst="rect">
            <a:avLst/>
          </a:prstGeom>
        </p:spPr>
        <p:txBody>
          <a:bodyPr anchor="t" rtlCol="false" tIns="0" lIns="0" bIns="0" rIns="0">
            <a:spAutoFit/>
          </a:bodyPr>
          <a:lstStyle/>
          <a:p>
            <a:pPr algn="l" marL="443833" indent="-221916" lvl="1">
              <a:lnSpc>
                <a:spcPts val="2878"/>
              </a:lnSpc>
              <a:buFont typeface="Arial"/>
              <a:buChar char="•"/>
            </a:pPr>
            <a:r>
              <a:rPr lang="en-US" b="true" sz="2055">
                <a:solidFill>
                  <a:srgbClr val="FFFFFF"/>
                </a:solidFill>
                <a:latin typeface="Inter Medium"/>
                <a:ea typeface="Inter Medium"/>
                <a:cs typeface="Inter Medium"/>
                <a:sym typeface="Inter Medium"/>
              </a:rPr>
              <a:t>Political:</a:t>
            </a:r>
          </a:p>
          <a:p>
            <a:pPr algn="l" marL="443833" indent="-221916" lvl="1">
              <a:lnSpc>
                <a:spcPts val="2878"/>
              </a:lnSpc>
              <a:buFont typeface="Arial"/>
              <a:buChar char="•"/>
            </a:pPr>
            <a:r>
              <a:rPr lang="en-US" b="true" sz="2055">
                <a:solidFill>
                  <a:srgbClr val="FFFFFF"/>
                </a:solidFill>
                <a:latin typeface="Inter Medium"/>
                <a:ea typeface="Inter Medium"/>
                <a:cs typeface="Inter Medium"/>
                <a:sym typeface="Inter Medium"/>
              </a:rPr>
              <a:t>Compliance with local regulations, including business licensing, zoning, and health and safety standards, is essential. Opportunities include grants and partnerships with schools or community organisations—e.g., UK Arts Council funding can cover up to £10,000 for community programs. Regulatory changes and permit costs (often £500–£2,000 per year) may present challenges.</a:t>
            </a:r>
          </a:p>
          <a:p>
            <a:pPr algn="l" marL="443833" indent="-221916" lvl="1">
              <a:lnSpc>
                <a:spcPts val="2878"/>
              </a:lnSpc>
              <a:buFont typeface="Arial"/>
              <a:buChar char="•"/>
            </a:pPr>
            <a:r>
              <a:rPr lang="en-US" b="true" sz="2055">
                <a:solidFill>
                  <a:srgbClr val="FFFFFF"/>
                </a:solidFill>
                <a:latin typeface="Inter Medium"/>
                <a:ea typeface="Inter Medium"/>
                <a:cs typeface="Inter Medium"/>
                <a:sym typeface="Inter Medium"/>
              </a:rPr>
              <a:t>Economic:</a:t>
            </a:r>
          </a:p>
          <a:p>
            <a:pPr algn="l" marL="443833" indent="-221916" lvl="1">
              <a:lnSpc>
                <a:spcPts val="2878"/>
              </a:lnSpc>
              <a:buFont typeface="Arial"/>
              <a:buChar char="•"/>
            </a:pPr>
            <a:r>
              <a:rPr lang="en-US" b="true" sz="2055">
                <a:solidFill>
                  <a:srgbClr val="FFFFFF"/>
                </a:solidFill>
                <a:latin typeface="Inter Medium"/>
                <a:ea typeface="Inter Medium"/>
                <a:cs typeface="Inter Medium"/>
                <a:sym typeface="Inter Medium"/>
              </a:rPr>
              <a:t>Economic conditions influence consumer spending on leisure activities. The UK dance and fitness market is valued at over £1.5 billion, with growing interest in wellness and creative classes. Opportunities exist for offering diverse classes and flexible memberships. Risks include rising rent (average studio space in London: £25–£40 per sq ft per year) and competition from other studios or online platforms. Flexible pricing and private lessons can help increase revenue by 10–15% annually.</a:t>
            </a:r>
          </a:p>
          <a:p>
            <a:pPr algn="l" marL="443833" indent="-221916" lvl="1">
              <a:lnSpc>
                <a:spcPts val="2878"/>
              </a:lnSpc>
              <a:buFont typeface="Arial"/>
              <a:buChar char="•"/>
            </a:pPr>
            <a:r>
              <a:rPr lang="en-US" b="true" sz="2055">
                <a:solidFill>
                  <a:srgbClr val="FFFFFF"/>
                </a:solidFill>
                <a:latin typeface="Inter Medium"/>
                <a:ea typeface="Inter Medium"/>
                <a:cs typeface="Inter Medium"/>
                <a:sym typeface="Inter Medium"/>
              </a:rPr>
              <a:t>Social:</a:t>
            </a:r>
          </a:p>
          <a:p>
            <a:pPr algn="l" marL="443833" indent="-221916" lvl="1">
              <a:lnSpc>
                <a:spcPts val="2878"/>
              </a:lnSpc>
              <a:buFont typeface="Arial"/>
              <a:buChar char="•"/>
            </a:pPr>
            <a:r>
              <a:rPr lang="en-US" b="true" sz="2055">
                <a:solidFill>
                  <a:srgbClr val="FFFFFF"/>
                </a:solidFill>
                <a:latin typeface="Inter Medium"/>
                <a:ea typeface="Inter Medium"/>
                <a:cs typeface="Inter Medium"/>
                <a:sym typeface="Inter Medium"/>
              </a:rPr>
              <a:t>Trends in health, wellness, and community engagement support demand for dance activities. The studio can attract children, adults, and families through inclusive programming. Approximately 65% of Londoners participate in regular fitness or dance activities, highlighting a strong potential audience. Changing trends and the impact of social media reviews require proactive brand management.</a:t>
            </a:r>
          </a:p>
        </p:txBody>
      </p:sp>
    </p:spTree>
  </p:cSld>
  <p:clrMapOvr>
    <a:masterClrMapping/>
  </p:clrMapOvr>
</p:sld>
</file>

<file path=ppt/slides/slide6.xml><?xml version="1.0" encoding="utf-8"?>
<p:sld xmlns:p="http://schemas.openxmlformats.org/presentationml/2006/main" xmlns:a="http://schemas.openxmlformats.org/drawingml/2006/main">
  <p:cSld>
    <p:bg>
      <p:bgPr>
        <a:solidFill>
          <a:srgbClr val="16181D"/>
        </a:solidFill>
      </p:bgPr>
    </p:bg>
    <p:spTree>
      <p:nvGrpSpPr>
        <p:cNvPr id="1" name=""/>
        <p:cNvGrpSpPr/>
        <p:nvPr/>
      </p:nvGrpSpPr>
      <p:grpSpPr>
        <a:xfrm>
          <a:off x="0" y="0"/>
          <a:ext cx="0" cy="0"/>
          <a:chOff x="0" y="0"/>
          <a:chExt cx="0" cy="0"/>
        </a:xfrm>
      </p:grpSpPr>
      <p:sp>
        <p:nvSpPr>
          <p:cNvPr name="TextBox 2" id="2"/>
          <p:cNvSpPr txBox="true"/>
          <p:nvPr/>
        </p:nvSpPr>
        <p:spPr>
          <a:xfrm rot="0">
            <a:off x="1038225" y="1214823"/>
            <a:ext cx="8712034" cy="1896255"/>
          </a:xfrm>
          <a:prstGeom prst="rect">
            <a:avLst/>
          </a:prstGeom>
        </p:spPr>
        <p:txBody>
          <a:bodyPr anchor="t" rtlCol="false" tIns="0" lIns="0" bIns="0" rIns="0">
            <a:spAutoFit/>
          </a:bodyPr>
          <a:lstStyle/>
          <a:p>
            <a:pPr algn="l">
              <a:lnSpc>
                <a:spcPts val="6373"/>
              </a:lnSpc>
            </a:pPr>
            <a:r>
              <a:rPr lang="en-US" sz="7160" b="true">
                <a:solidFill>
                  <a:srgbClr val="C4D3E3"/>
                </a:solidFill>
                <a:latin typeface="Agrandir Bold"/>
                <a:ea typeface="Agrandir Bold"/>
                <a:cs typeface="Agrandir Bold"/>
                <a:sym typeface="Agrandir Bold"/>
              </a:rPr>
              <a:t>MARKETING COMMUNICATION</a:t>
            </a:r>
          </a:p>
        </p:txBody>
      </p:sp>
      <p:sp>
        <p:nvSpPr>
          <p:cNvPr name="TextBox 3" id="3"/>
          <p:cNvSpPr txBox="true"/>
          <p:nvPr/>
        </p:nvSpPr>
        <p:spPr>
          <a:xfrm rot="0">
            <a:off x="1038225" y="3569340"/>
            <a:ext cx="9477607" cy="4173346"/>
          </a:xfrm>
          <a:prstGeom prst="rect">
            <a:avLst/>
          </a:prstGeom>
        </p:spPr>
        <p:txBody>
          <a:bodyPr anchor="t" rtlCol="false" tIns="0" lIns="0" bIns="0" rIns="0">
            <a:spAutoFit/>
          </a:bodyPr>
          <a:lstStyle/>
          <a:p>
            <a:pPr algn="l">
              <a:lnSpc>
                <a:spcPts val="2588"/>
              </a:lnSpc>
            </a:pPr>
            <a:r>
              <a:rPr lang="en-US" sz="2908" b="true">
                <a:solidFill>
                  <a:srgbClr val="C4D3E3"/>
                </a:solidFill>
                <a:latin typeface="Inter Medium"/>
                <a:ea typeface="Inter Medium"/>
                <a:cs typeface="Inter Medium"/>
                <a:sym typeface="Inter Medium"/>
              </a:rPr>
              <a:t>Social media plays a critical role in building brand recognition, trust and consistency. Every post, comment, video and interaction reinforce who you are, what you stand for and how people feel about your business. Over time, this repeated exposure builds familiarity. When people recognise a brand, they are more likely to engage with it, search for it directly, and choose it over competitors. In 2026, strong brands are not built through campaigns alone, but through ongoing presence and meaningful interaction on social platforms where audiences already spend their time.</a:t>
            </a:r>
          </a:p>
          <a:p>
            <a:pPr algn="l">
              <a:lnSpc>
                <a:spcPts val="2588"/>
              </a:lnSpc>
            </a:pPr>
          </a:p>
        </p:txBody>
      </p:sp>
      <p:sp>
        <p:nvSpPr>
          <p:cNvPr name="AutoShape 4" id="4"/>
          <p:cNvSpPr/>
          <p:nvPr/>
        </p:nvSpPr>
        <p:spPr>
          <a:xfrm flipV="true">
            <a:off x="0" y="9447723"/>
            <a:ext cx="18288000" cy="0"/>
          </a:xfrm>
          <a:prstGeom prst="line">
            <a:avLst/>
          </a:prstGeom>
          <a:ln cap="flat" w="19050">
            <a:solidFill>
              <a:srgbClr val="C4D3E3"/>
            </a:solidFill>
            <a:prstDash val="solid"/>
            <a:headEnd type="none" len="sm" w="sm"/>
            <a:tailEnd type="none" len="sm" w="sm"/>
          </a:ln>
        </p:spPr>
      </p:sp>
      <p:sp>
        <p:nvSpPr>
          <p:cNvPr name="AutoShape 5" id="5"/>
          <p:cNvSpPr/>
          <p:nvPr/>
        </p:nvSpPr>
        <p:spPr>
          <a:xfrm>
            <a:off x="1038225" y="1027596"/>
            <a:ext cx="0" cy="8332299"/>
          </a:xfrm>
          <a:prstGeom prst="line">
            <a:avLst/>
          </a:prstGeom>
          <a:ln cap="flat" w="19050">
            <a:solidFill>
              <a:srgbClr val="C4D3E3"/>
            </a:solidFill>
            <a:prstDash val="solid"/>
            <a:headEnd type="none" len="sm" w="sm"/>
            <a:tailEnd type="none" len="sm" w="sm"/>
          </a:ln>
        </p:spPr>
      </p:sp>
      <p:sp>
        <p:nvSpPr>
          <p:cNvPr name="AutoShape 6" id="6"/>
          <p:cNvSpPr/>
          <p:nvPr/>
        </p:nvSpPr>
        <p:spPr>
          <a:xfrm>
            <a:off x="17268825" y="1027596"/>
            <a:ext cx="0" cy="8420127"/>
          </a:xfrm>
          <a:prstGeom prst="line">
            <a:avLst/>
          </a:prstGeom>
          <a:ln cap="flat" w="19050">
            <a:solidFill>
              <a:srgbClr val="C4D3E3"/>
            </a:solidFill>
            <a:prstDash val="solid"/>
            <a:headEnd type="none" len="sm" w="sm"/>
            <a:tailEnd type="none" len="sm" w="sm"/>
          </a:ln>
        </p:spPr>
      </p:sp>
      <p:sp>
        <p:nvSpPr>
          <p:cNvPr name="AutoShape 7" id="7"/>
          <p:cNvSpPr/>
          <p:nvPr/>
        </p:nvSpPr>
        <p:spPr>
          <a:xfrm>
            <a:off x="10866454" y="1038225"/>
            <a:ext cx="0" cy="8409498"/>
          </a:xfrm>
          <a:prstGeom prst="line">
            <a:avLst/>
          </a:prstGeom>
          <a:ln cap="flat" w="19050">
            <a:solidFill>
              <a:srgbClr val="C4D3E3"/>
            </a:solidFill>
            <a:prstDash val="solid"/>
            <a:headEnd type="none" len="sm" w="sm"/>
            <a:tailEnd type="none" len="sm" w="sm"/>
          </a:ln>
        </p:spPr>
      </p:sp>
      <p:sp>
        <p:nvSpPr>
          <p:cNvPr name="AutoShape 8" id="8"/>
          <p:cNvSpPr/>
          <p:nvPr/>
        </p:nvSpPr>
        <p:spPr>
          <a:xfrm>
            <a:off x="0" y="1038225"/>
            <a:ext cx="18288000" cy="0"/>
          </a:xfrm>
          <a:prstGeom prst="line">
            <a:avLst/>
          </a:prstGeom>
          <a:ln cap="flat" w="19050">
            <a:solidFill>
              <a:srgbClr val="C4D3E3"/>
            </a:solidFill>
            <a:prstDash val="solid"/>
            <a:headEnd type="none" len="sm" w="sm"/>
            <a:tailEnd type="none" len="sm" w="sm"/>
          </a:ln>
        </p:spPr>
      </p:sp>
      <p:sp>
        <p:nvSpPr>
          <p:cNvPr name="TextBox 9" id="9"/>
          <p:cNvSpPr txBox="true"/>
          <p:nvPr/>
        </p:nvSpPr>
        <p:spPr>
          <a:xfrm rot="0">
            <a:off x="11465819" y="3908502"/>
            <a:ext cx="4843495" cy="555675"/>
          </a:xfrm>
          <a:prstGeom prst="rect">
            <a:avLst/>
          </a:prstGeom>
        </p:spPr>
        <p:txBody>
          <a:bodyPr anchor="t" rtlCol="false" tIns="0" lIns="0" bIns="0" rIns="0">
            <a:spAutoFit/>
          </a:bodyPr>
          <a:lstStyle/>
          <a:p>
            <a:pPr algn="ctr">
              <a:lnSpc>
                <a:spcPts val="4547"/>
              </a:lnSpc>
              <a:spcBef>
                <a:spcPct val="0"/>
              </a:spcBef>
            </a:pPr>
          </a:p>
        </p:txBody>
      </p:sp>
      <p:sp>
        <p:nvSpPr>
          <p:cNvPr name="TextBox 10" id="10"/>
          <p:cNvSpPr txBox="true"/>
          <p:nvPr/>
        </p:nvSpPr>
        <p:spPr>
          <a:xfrm rot="0">
            <a:off x="11128708" y="2195159"/>
            <a:ext cx="5877864" cy="5849058"/>
          </a:xfrm>
          <a:prstGeom prst="rect">
            <a:avLst/>
          </a:prstGeom>
        </p:spPr>
        <p:txBody>
          <a:bodyPr anchor="t" rtlCol="false" tIns="0" lIns="0" bIns="0" rIns="0">
            <a:spAutoFit/>
          </a:bodyPr>
          <a:lstStyle/>
          <a:p>
            <a:pPr algn="ctr">
              <a:lnSpc>
                <a:spcPts val="3110"/>
              </a:lnSpc>
              <a:spcBef>
                <a:spcPct val="0"/>
              </a:spcBef>
            </a:pPr>
            <a:r>
              <a:rPr lang="en-US" b="true" sz="2222">
                <a:solidFill>
                  <a:srgbClr val="C4D3E3"/>
                </a:solidFill>
                <a:latin typeface="Inter Medium"/>
                <a:ea typeface="Inter Medium"/>
                <a:cs typeface="Inter Medium"/>
                <a:sym typeface="Inter Medium"/>
              </a:rPr>
              <a:t>1. Facebook is better suited for adults aged 35–60 I can post announcements there about recruiting children for groups of different ages, since I plan to create groups for various age groups.</a:t>
            </a:r>
          </a:p>
          <a:p>
            <a:pPr algn="ctr">
              <a:lnSpc>
                <a:spcPts val="3110"/>
              </a:lnSpc>
              <a:spcBef>
                <a:spcPct val="0"/>
              </a:spcBef>
            </a:pPr>
            <a:r>
              <a:rPr lang="en-US" b="true" sz="2222">
                <a:solidFill>
                  <a:srgbClr val="C4D3E3"/>
                </a:solidFill>
                <a:latin typeface="Inter Medium"/>
                <a:ea typeface="Inter Medium"/>
                <a:cs typeface="Inter Medium"/>
                <a:sym typeface="Inter Medium"/>
              </a:rPr>
              <a:t>2. Instagram is more for young people, and it requires a lot of effort because 90% of young people use this platform now. I can film videos about what I do, take various photos, showcase all my workshops and my work, and run targeted ads to help promote my profile.</a:t>
            </a:r>
          </a:p>
          <a:p>
            <a:pPr algn="ctr">
              <a:lnSpc>
                <a:spcPts val="3110"/>
              </a:lnSpc>
              <a:spcBef>
                <a:spcPct val="0"/>
              </a:spcBef>
            </a:pPr>
            <a:r>
              <a:rPr lang="en-US" b="true" sz="2222">
                <a:solidFill>
                  <a:srgbClr val="C4D3E3"/>
                </a:solidFill>
                <a:latin typeface="Inter Medium"/>
                <a:ea typeface="Inter Medium"/>
                <a:cs typeface="Inter Medium"/>
                <a:sym typeface="Inter Medium"/>
              </a:rPr>
              <a:t>3. TikTok is also a platform where you can post videos, and it’s used by a lot of young people.</a:t>
            </a:r>
          </a:p>
        </p:txBody>
      </p:sp>
    </p:spTree>
  </p:cSld>
  <p:clrMapOvr>
    <a:masterClrMapping/>
  </p:clrMapOvr>
</p:sld>
</file>

<file path=ppt/slides/slide7.xml><?xml version="1.0" encoding="utf-8"?>
<p:sld xmlns:p="http://schemas.openxmlformats.org/presentationml/2006/main" xmlns:a="http://schemas.openxmlformats.org/drawingml/2006/main">
  <p:cSld>
    <p:bg>
      <p:bgPr>
        <a:solidFill>
          <a:srgbClr val="16181D"/>
        </a:solidFill>
      </p:bgPr>
    </p:bg>
    <p:spTree>
      <p:nvGrpSpPr>
        <p:cNvPr id="1" name=""/>
        <p:cNvGrpSpPr/>
        <p:nvPr/>
      </p:nvGrpSpPr>
      <p:grpSpPr>
        <a:xfrm>
          <a:off x="0" y="0"/>
          <a:ext cx="0" cy="0"/>
          <a:chOff x="0" y="0"/>
          <a:chExt cx="0" cy="0"/>
        </a:xfrm>
      </p:grpSpPr>
      <p:sp>
        <p:nvSpPr>
          <p:cNvPr name="TextBox 2" id="2"/>
          <p:cNvSpPr txBox="true"/>
          <p:nvPr/>
        </p:nvSpPr>
        <p:spPr>
          <a:xfrm rot="0">
            <a:off x="393357" y="995184"/>
            <a:ext cx="8750643" cy="1519636"/>
          </a:xfrm>
          <a:prstGeom prst="rect">
            <a:avLst/>
          </a:prstGeom>
        </p:spPr>
        <p:txBody>
          <a:bodyPr anchor="t" rtlCol="false" tIns="0" lIns="0" bIns="0" rIns="0">
            <a:spAutoFit/>
          </a:bodyPr>
          <a:lstStyle/>
          <a:p>
            <a:pPr algn="l">
              <a:lnSpc>
                <a:spcPts val="8931"/>
              </a:lnSpc>
            </a:pPr>
            <a:r>
              <a:rPr lang="en-US" sz="10035" b="true">
                <a:solidFill>
                  <a:srgbClr val="C4D3E3"/>
                </a:solidFill>
                <a:latin typeface="Agrandir Bold"/>
                <a:ea typeface="Agrandir Bold"/>
                <a:cs typeface="Agrandir Bold"/>
                <a:sym typeface="Agrandir Bold"/>
              </a:rPr>
              <a:t>FINANCIAL</a:t>
            </a:r>
          </a:p>
        </p:txBody>
      </p:sp>
      <p:sp>
        <p:nvSpPr>
          <p:cNvPr name="TextBox 3" id="3"/>
          <p:cNvSpPr txBox="true"/>
          <p:nvPr/>
        </p:nvSpPr>
        <p:spPr>
          <a:xfrm rot="0">
            <a:off x="214071" y="2204118"/>
            <a:ext cx="17172176" cy="6469267"/>
          </a:xfrm>
          <a:prstGeom prst="rect">
            <a:avLst/>
          </a:prstGeom>
        </p:spPr>
        <p:txBody>
          <a:bodyPr anchor="t" rtlCol="false" tIns="0" lIns="0" bIns="0" rIns="0">
            <a:spAutoFit/>
          </a:bodyPr>
          <a:lstStyle/>
          <a:p>
            <a:pPr algn="l">
              <a:lnSpc>
                <a:spcPts val="2580"/>
              </a:lnSpc>
            </a:pPr>
            <a:r>
              <a:rPr lang="en-US" sz="2899" b="true">
                <a:solidFill>
                  <a:srgbClr val="C4D3E3"/>
                </a:solidFill>
                <a:latin typeface="Inter Medium"/>
                <a:ea typeface="Inter Medium"/>
                <a:cs typeface="Inter Medium"/>
                <a:sym typeface="Inter Medium"/>
              </a:rPr>
              <a:t>1. Startup Costs</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Studio renovation (mirrors, flooring): £12,000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Sound systems (3 rooms): £3,000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Furniture &amp; reception: £4,000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Branding &amp; website: £2,000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Licenses &amp; insurance: £1,500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Initial marketing: £2,500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Equipment: £3,000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Total Startup Cost: £28,000</a:t>
            </a:r>
          </a:p>
          <a:p>
            <a:pPr algn="l">
              <a:lnSpc>
                <a:spcPts val="2580"/>
              </a:lnSpc>
            </a:pPr>
            <a:r>
              <a:rPr lang="en-US" sz="2899" b="true">
                <a:solidFill>
                  <a:srgbClr val="C4D3E3"/>
                </a:solidFill>
                <a:latin typeface="Inter Medium"/>
                <a:ea typeface="Inter Medium"/>
                <a:cs typeface="Inter Medium"/>
                <a:sym typeface="Inter Medium"/>
              </a:rPr>
              <a:t>2. Fixed Costs (Monthly)</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Studio rent: £4,500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Business rates: £600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Utilities: £500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Instructors’ salaries (2): £4,800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Reception/Admin: £1,500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Insurance: £200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Accounting: £150</a:t>
            </a:r>
          </a:p>
          <a:p>
            <a:pPr algn="l" marL="626107" indent="-313054" lvl="1">
              <a:lnSpc>
                <a:spcPts val="2580"/>
              </a:lnSpc>
              <a:buFont typeface="Arial"/>
              <a:buChar char="•"/>
            </a:pPr>
            <a:r>
              <a:rPr lang="en-US" b="true" sz="2899">
                <a:solidFill>
                  <a:srgbClr val="C4D3E3"/>
                </a:solidFill>
                <a:latin typeface="Inter Medium"/>
                <a:ea typeface="Inter Medium"/>
                <a:cs typeface="Inter Medium"/>
                <a:sym typeface="Inter Medium"/>
              </a:rPr>
              <a:t>Total Fixed Costs: £12,250</a:t>
            </a:r>
          </a:p>
          <a:p>
            <a:pPr algn="l">
              <a:lnSpc>
                <a:spcPts val="2136"/>
              </a:lnSpc>
            </a:pPr>
          </a:p>
          <a:p>
            <a:pPr algn="l">
              <a:lnSpc>
                <a:spcPts val="2667"/>
              </a:lnSpc>
            </a:pPr>
          </a:p>
        </p:txBody>
      </p:sp>
      <p:sp>
        <p:nvSpPr>
          <p:cNvPr name="TextBox 4" id="4"/>
          <p:cNvSpPr txBox="true"/>
          <p:nvPr/>
        </p:nvSpPr>
        <p:spPr>
          <a:xfrm rot="0">
            <a:off x="9144000" y="2294579"/>
            <a:ext cx="7888188" cy="5640693"/>
          </a:xfrm>
          <a:prstGeom prst="rect">
            <a:avLst/>
          </a:prstGeom>
        </p:spPr>
        <p:txBody>
          <a:bodyPr anchor="t" rtlCol="false" tIns="0" lIns="0" bIns="0" rIns="0">
            <a:spAutoFit/>
          </a:bodyPr>
          <a:lstStyle/>
          <a:p>
            <a:pPr algn="ctr">
              <a:lnSpc>
                <a:spcPts val="4095"/>
              </a:lnSpc>
              <a:spcBef>
                <a:spcPct val="0"/>
              </a:spcBef>
            </a:pPr>
            <a:r>
              <a:rPr lang="en-US" b="true" sz="2925">
                <a:solidFill>
                  <a:srgbClr val="C4D3E3"/>
                </a:solidFill>
                <a:latin typeface="Inter Medium"/>
                <a:ea typeface="Inter Medium"/>
                <a:cs typeface="Inter Medium"/>
                <a:sym typeface="Inter Medium"/>
              </a:rPr>
              <a:t>3. Variable Costs (Monthly Forecast)</a:t>
            </a:r>
          </a:p>
          <a:p>
            <a:pPr algn="ctr">
              <a:lnSpc>
                <a:spcPts val="4095"/>
              </a:lnSpc>
              <a:spcBef>
                <a:spcPct val="0"/>
              </a:spcBef>
            </a:pPr>
            <a:r>
              <a:rPr lang="en-US" b="true" sz="2925">
                <a:solidFill>
                  <a:srgbClr val="C4D3E3"/>
                </a:solidFill>
                <a:latin typeface="Inter Medium"/>
                <a:ea typeface="Inter Medium"/>
                <a:cs typeface="Inter Medium"/>
                <a:sym typeface="Inter Medium"/>
              </a:rPr>
              <a:t>Jan: £2,000 | Feb: £2,300 | Mar: £2,600</a:t>
            </a:r>
          </a:p>
          <a:p>
            <a:pPr algn="ctr">
              <a:lnSpc>
                <a:spcPts val="4095"/>
              </a:lnSpc>
              <a:spcBef>
                <a:spcPct val="0"/>
              </a:spcBef>
            </a:pPr>
            <a:r>
              <a:rPr lang="en-US" b="true" sz="2925">
                <a:solidFill>
                  <a:srgbClr val="C4D3E3"/>
                </a:solidFill>
                <a:latin typeface="Inter Medium"/>
                <a:ea typeface="Inter Medium"/>
                <a:cs typeface="Inter Medium"/>
                <a:sym typeface="Inter Medium"/>
              </a:rPr>
              <a:t>Apr: £2,950 | May: £3,500 | Jun: £4,000</a:t>
            </a:r>
          </a:p>
          <a:p>
            <a:pPr algn="ctr">
              <a:lnSpc>
                <a:spcPts val="4095"/>
              </a:lnSpc>
              <a:spcBef>
                <a:spcPct val="0"/>
              </a:spcBef>
            </a:pPr>
            <a:r>
              <a:rPr lang="en-US" b="true" sz="2925">
                <a:solidFill>
                  <a:srgbClr val="C4D3E3"/>
                </a:solidFill>
                <a:latin typeface="Inter Medium"/>
                <a:ea typeface="Inter Medium"/>
                <a:cs typeface="Inter Medium"/>
                <a:sym typeface="Inter Medium"/>
              </a:rPr>
              <a:t>4. Revenue Forecast</a:t>
            </a:r>
          </a:p>
          <a:p>
            <a:pPr algn="ctr">
              <a:lnSpc>
                <a:spcPts val="4095"/>
              </a:lnSpc>
              <a:spcBef>
                <a:spcPct val="0"/>
              </a:spcBef>
            </a:pPr>
            <a:r>
              <a:rPr lang="en-US" b="true" sz="2925">
                <a:solidFill>
                  <a:srgbClr val="C4D3E3"/>
                </a:solidFill>
                <a:latin typeface="Inter Medium"/>
                <a:ea typeface="Inter Medium"/>
                <a:cs typeface="Inter Medium"/>
                <a:sym typeface="Inter Medium"/>
              </a:rPr>
              <a:t>Jan: £6,000 | Feb: £8,000 | Mar: £10,500</a:t>
            </a:r>
          </a:p>
          <a:p>
            <a:pPr algn="ctr">
              <a:lnSpc>
                <a:spcPts val="4095"/>
              </a:lnSpc>
              <a:spcBef>
                <a:spcPct val="0"/>
              </a:spcBef>
            </a:pPr>
            <a:r>
              <a:rPr lang="en-US" b="true" sz="2925">
                <a:solidFill>
                  <a:srgbClr val="C4D3E3"/>
                </a:solidFill>
                <a:latin typeface="Inter Medium"/>
                <a:ea typeface="Inter Medium"/>
                <a:cs typeface="Inter Medium"/>
                <a:sym typeface="Inter Medium"/>
              </a:rPr>
              <a:t>Apr: £13,500 | May: £16,000 | Jun: £18,000</a:t>
            </a:r>
          </a:p>
          <a:p>
            <a:pPr algn="ctr">
              <a:lnSpc>
                <a:spcPts val="4095"/>
              </a:lnSpc>
              <a:spcBef>
                <a:spcPct val="0"/>
              </a:spcBef>
            </a:pPr>
            <a:r>
              <a:rPr lang="en-US" b="true" sz="2925">
                <a:solidFill>
                  <a:srgbClr val="C4D3E3"/>
                </a:solidFill>
                <a:latin typeface="Inter Medium"/>
                <a:ea typeface="Inter Medium"/>
                <a:cs typeface="Inter Medium"/>
                <a:sym typeface="Inter Medium"/>
              </a:rPr>
              <a:t>5. Profit/Loss Projection</a:t>
            </a:r>
          </a:p>
          <a:p>
            <a:pPr algn="ctr">
              <a:lnSpc>
                <a:spcPts val="4095"/>
              </a:lnSpc>
              <a:spcBef>
                <a:spcPct val="0"/>
              </a:spcBef>
            </a:pPr>
            <a:r>
              <a:rPr lang="en-US" b="true" sz="2925">
                <a:solidFill>
                  <a:srgbClr val="C4D3E3"/>
                </a:solidFill>
                <a:latin typeface="Inter Medium"/>
                <a:ea typeface="Inter Medium"/>
                <a:cs typeface="Inter Medium"/>
                <a:sym typeface="Inter Medium"/>
              </a:rPr>
              <a:t>Jan: -£8,250 | Feb: -£6,550 | Mar: -£4,350</a:t>
            </a:r>
          </a:p>
          <a:p>
            <a:pPr algn="ctr">
              <a:lnSpc>
                <a:spcPts val="4095"/>
              </a:lnSpc>
              <a:spcBef>
                <a:spcPct val="0"/>
              </a:spcBef>
            </a:pPr>
            <a:r>
              <a:rPr lang="en-US" b="true" sz="2925">
                <a:solidFill>
                  <a:srgbClr val="C4D3E3"/>
                </a:solidFill>
                <a:latin typeface="Inter Medium"/>
                <a:ea typeface="Inter Medium"/>
                <a:cs typeface="Inter Medium"/>
                <a:sym typeface="Inter Medium"/>
              </a:rPr>
              <a:t>Apr: -£1,700 | May: £250 | Jun: £1,750</a:t>
            </a:r>
          </a:p>
          <a:p>
            <a:pPr algn="ctr">
              <a:lnSpc>
                <a:spcPts val="4095"/>
              </a:lnSpc>
              <a:spcBef>
                <a:spcPct val="0"/>
              </a:spcBef>
            </a:pPr>
            <a:r>
              <a:rPr lang="en-US" b="true" sz="2925">
                <a:solidFill>
                  <a:srgbClr val="C4D3E3"/>
                </a:solidFill>
                <a:latin typeface="Inter Medium"/>
                <a:ea typeface="Inter Medium"/>
                <a:cs typeface="Inter Medium"/>
                <a:sym typeface="Inter Medium"/>
              </a:rPr>
              <a:t>6. Break-even Point: Month 5 (May)</a:t>
            </a:r>
          </a:p>
          <a:p>
            <a:pPr algn="ctr">
              <a:lnSpc>
                <a:spcPts val="4095"/>
              </a:lnSpc>
              <a:spcBef>
                <a:spcPct val="0"/>
              </a:spcBef>
            </a:pPr>
            <a:r>
              <a:rPr lang="en-US" b="true" sz="2925">
                <a:solidFill>
                  <a:srgbClr val="C4D3E3"/>
                </a:solidFill>
                <a:latin typeface="Inter Medium"/>
                <a:ea typeface="Inter Medium"/>
                <a:cs typeface="Inter Medium"/>
                <a:sym typeface="Inter Medium"/>
              </a:rPr>
              <a:t>7. Investment Required: £48,850 (~£50,000)</a:t>
            </a:r>
          </a:p>
        </p:txBody>
      </p:sp>
    </p:spTree>
  </p:cSld>
  <p:clrMapOvr>
    <a:masterClrMapping/>
  </p:clrMapOvr>
</p:sld>
</file>

<file path=ppt/slides/slide8.xml><?xml version="1.0" encoding="utf-8"?>
<p:sld xmlns:p="http://schemas.openxmlformats.org/presentationml/2006/main" xmlns:a="http://schemas.openxmlformats.org/drawingml/2006/main">
  <p:cSld>
    <p:bg>
      <p:bgPr>
        <a:solidFill>
          <a:srgbClr val="16181D"/>
        </a:solidFill>
      </p:bgPr>
    </p:bg>
    <p:spTree>
      <p:nvGrpSpPr>
        <p:cNvPr id="1" name=""/>
        <p:cNvGrpSpPr/>
        <p:nvPr/>
      </p:nvGrpSpPr>
      <p:grpSpPr>
        <a:xfrm>
          <a:off x="0" y="0"/>
          <a:ext cx="0" cy="0"/>
          <a:chOff x="0" y="0"/>
          <a:chExt cx="0" cy="0"/>
        </a:xfrm>
      </p:grpSpPr>
      <p:sp>
        <p:nvSpPr>
          <p:cNvPr name="TextBox 2" id="2"/>
          <p:cNvSpPr txBox="true"/>
          <p:nvPr/>
        </p:nvSpPr>
        <p:spPr>
          <a:xfrm rot="0">
            <a:off x="1028700" y="2581417"/>
            <a:ext cx="7531365" cy="3888925"/>
          </a:xfrm>
          <a:prstGeom prst="rect">
            <a:avLst/>
          </a:prstGeom>
        </p:spPr>
        <p:txBody>
          <a:bodyPr anchor="t" rtlCol="false" tIns="0" lIns="0" bIns="0" rIns="0">
            <a:spAutoFit/>
          </a:bodyPr>
          <a:lstStyle/>
          <a:p>
            <a:pPr algn="l">
              <a:lnSpc>
                <a:spcPts val="13196"/>
              </a:lnSpc>
            </a:pPr>
            <a:r>
              <a:rPr lang="en-US" sz="14827" b="true">
                <a:solidFill>
                  <a:srgbClr val="C4D3E3"/>
                </a:solidFill>
                <a:latin typeface="Agrandir Bold"/>
                <a:ea typeface="Agrandir Bold"/>
                <a:cs typeface="Agrandir Bold"/>
                <a:sym typeface="Agrandir Bold"/>
              </a:rPr>
              <a:t>THANKYOU</a:t>
            </a:r>
          </a:p>
        </p:txBody>
      </p:sp>
      <p:sp>
        <p:nvSpPr>
          <p:cNvPr name="TextBox 3" id="3"/>
          <p:cNvSpPr txBox="true"/>
          <p:nvPr/>
        </p:nvSpPr>
        <p:spPr>
          <a:xfrm rot="0">
            <a:off x="1028700" y="7838410"/>
            <a:ext cx="6286873" cy="317446"/>
          </a:xfrm>
          <a:prstGeom prst="rect">
            <a:avLst/>
          </a:prstGeom>
        </p:spPr>
        <p:txBody>
          <a:bodyPr anchor="t" rtlCol="false" tIns="0" lIns="0" bIns="0" rIns="0">
            <a:spAutoFit/>
          </a:bodyPr>
          <a:lstStyle/>
          <a:p>
            <a:pPr algn="l">
              <a:lnSpc>
                <a:spcPts val="2247"/>
              </a:lnSpc>
            </a:pPr>
            <a:r>
              <a:rPr lang="en-US" sz="2525" b="true">
                <a:solidFill>
                  <a:srgbClr val="C4D3E3"/>
                </a:solidFill>
                <a:latin typeface="Inter Medium"/>
                <a:ea typeface="Inter Medium"/>
                <a:cs typeface="Inter Medium"/>
                <a:sym typeface="Inter Medium"/>
              </a:rPr>
              <a:t>Dance Your Heart Out!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DAHGRsrzmZM</dc:identifier>
  <dcterms:modified xsi:type="dcterms:W3CDTF">2011-08-01T06:04:30Z</dcterms:modified>
  <cp:revision>1</cp:revision>
  <dc:title>DIANA DANCE SPACE</dc:title>
</cp:coreProperties>
</file>