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5" r:id="rId1"/>
  </p:sldMasterIdLst>
  <p:notesMasterIdLst>
    <p:notesMasterId r:id="rId12"/>
  </p:notesMasterIdLst>
  <p:sldIdLst>
    <p:sldId id="256" r:id="rId2"/>
    <p:sldId id="257" r:id="rId3"/>
    <p:sldId id="258" r:id="rId4"/>
    <p:sldId id="259" r:id="rId5"/>
    <p:sldId id="260" r:id="rId6"/>
    <p:sldId id="262" r:id="rId7"/>
    <p:sldId id="267" r:id="rId8"/>
    <p:sldId id="269" r:id="rId9"/>
    <p:sldId id="264" r:id="rId10"/>
    <p:sldId id="265" r:id="rId11"/>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129" autoAdjust="0"/>
  </p:normalViewPr>
  <p:slideViewPr>
    <p:cSldViewPr snapToGrid="0">
      <p:cViewPr>
        <p:scale>
          <a:sx n="69" d="100"/>
          <a:sy n="69" d="100"/>
        </p:scale>
        <p:origin x="32" y="-5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2AB815-7654-4E3D-A451-80E2ADC8E13A}"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BC15C3F9-DC9E-422F-AC02-10C4F14D831E}">
      <dgm:prSet/>
      <dgm:spPr/>
      <dgm:t>
        <a:bodyPr/>
        <a:lstStyle/>
        <a:p>
          <a:r>
            <a:rPr lang="en-GB" b="1" dirty="0"/>
            <a:t>Introduction </a:t>
          </a:r>
          <a:endParaRPr lang="en-US" dirty="0"/>
        </a:p>
      </dgm:t>
    </dgm:pt>
    <dgm:pt modelId="{286F14B2-0671-4D51-BA35-FBA2338C80CE}" type="parTrans" cxnId="{CCE9DC0A-7175-47B6-B81E-72C52CDBDA32}">
      <dgm:prSet/>
      <dgm:spPr/>
      <dgm:t>
        <a:bodyPr/>
        <a:lstStyle/>
        <a:p>
          <a:endParaRPr lang="en-US"/>
        </a:p>
      </dgm:t>
    </dgm:pt>
    <dgm:pt modelId="{0D333BAA-9D2F-4B30-B1FF-3A4DD952CEA4}" type="sibTrans" cxnId="{CCE9DC0A-7175-47B6-B81E-72C52CDBDA32}">
      <dgm:prSet/>
      <dgm:spPr/>
      <dgm:t>
        <a:bodyPr/>
        <a:lstStyle/>
        <a:p>
          <a:endParaRPr lang="en-US"/>
        </a:p>
      </dgm:t>
    </dgm:pt>
    <dgm:pt modelId="{EACF50DD-549F-4BAF-981F-10E6ADB9F6DD}">
      <dgm:prSet/>
      <dgm:spPr/>
      <dgm:t>
        <a:bodyPr/>
        <a:lstStyle/>
        <a:p>
          <a:r>
            <a:rPr lang="en-GB" b="1"/>
            <a:t>Company background</a:t>
          </a:r>
          <a:endParaRPr lang="en-US"/>
        </a:p>
      </dgm:t>
    </dgm:pt>
    <dgm:pt modelId="{53B10BF3-4DA2-4C38-A6CE-CFF75100E337}" type="parTrans" cxnId="{6916914C-DA85-4C70-87CB-D9AAD38981CE}">
      <dgm:prSet/>
      <dgm:spPr/>
      <dgm:t>
        <a:bodyPr/>
        <a:lstStyle/>
        <a:p>
          <a:endParaRPr lang="en-US"/>
        </a:p>
      </dgm:t>
    </dgm:pt>
    <dgm:pt modelId="{439A2B8D-D241-499E-8752-FEC96246345D}" type="sibTrans" cxnId="{6916914C-DA85-4C70-87CB-D9AAD38981CE}">
      <dgm:prSet/>
      <dgm:spPr/>
      <dgm:t>
        <a:bodyPr/>
        <a:lstStyle/>
        <a:p>
          <a:endParaRPr lang="en-US"/>
        </a:p>
      </dgm:t>
    </dgm:pt>
    <dgm:pt modelId="{67ECF243-CEEA-4C85-B413-B26B3A61A070}">
      <dgm:prSet/>
      <dgm:spPr/>
      <dgm:t>
        <a:bodyPr/>
        <a:lstStyle/>
        <a:p>
          <a:r>
            <a:rPr lang="en-GB" b="1"/>
            <a:t>Problem: nature and scope</a:t>
          </a:r>
          <a:endParaRPr lang="en-US"/>
        </a:p>
      </dgm:t>
    </dgm:pt>
    <dgm:pt modelId="{FB1C0963-D9EA-4A21-87AE-164FF44F7968}" type="parTrans" cxnId="{B3CFDA09-D2CD-48D4-993F-5B25146A112F}">
      <dgm:prSet/>
      <dgm:spPr/>
      <dgm:t>
        <a:bodyPr/>
        <a:lstStyle/>
        <a:p>
          <a:endParaRPr lang="en-US"/>
        </a:p>
      </dgm:t>
    </dgm:pt>
    <dgm:pt modelId="{58E62766-04E9-412B-9891-999483D62998}" type="sibTrans" cxnId="{B3CFDA09-D2CD-48D4-993F-5B25146A112F}">
      <dgm:prSet/>
      <dgm:spPr/>
      <dgm:t>
        <a:bodyPr/>
        <a:lstStyle/>
        <a:p>
          <a:endParaRPr lang="en-US"/>
        </a:p>
      </dgm:t>
    </dgm:pt>
    <dgm:pt modelId="{52F3F3C9-F83E-4DFE-96FE-3B22823A71FD}">
      <dgm:prSet/>
      <dgm:spPr/>
      <dgm:t>
        <a:bodyPr/>
        <a:lstStyle/>
        <a:p>
          <a:r>
            <a:rPr lang="en-GB" b="1"/>
            <a:t>PESTLE ANALYSIS: Green Haven Florists</a:t>
          </a:r>
          <a:endParaRPr lang="en-US"/>
        </a:p>
      </dgm:t>
    </dgm:pt>
    <dgm:pt modelId="{1498C81C-0E95-4438-A41C-3EAB6800B69C}" type="parTrans" cxnId="{CEB96D3C-FEC4-411D-A96A-4649C2D10D8E}">
      <dgm:prSet/>
      <dgm:spPr/>
      <dgm:t>
        <a:bodyPr/>
        <a:lstStyle/>
        <a:p>
          <a:endParaRPr lang="en-US"/>
        </a:p>
      </dgm:t>
    </dgm:pt>
    <dgm:pt modelId="{A22ED885-0ECB-40FC-90EA-C5D5D95FDBB4}" type="sibTrans" cxnId="{CEB96D3C-FEC4-411D-A96A-4649C2D10D8E}">
      <dgm:prSet/>
      <dgm:spPr/>
      <dgm:t>
        <a:bodyPr/>
        <a:lstStyle/>
        <a:p>
          <a:endParaRPr lang="en-US"/>
        </a:p>
      </dgm:t>
    </dgm:pt>
    <dgm:pt modelId="{6A049041-FFE5-4C93-A6D5-EC3E3DF19C68}">
      <dgm:prSet/>
      <dgm:spPr/>
      <dgm:t>
        <a:bodyPr/>
        <a:lstStyle/>
        <a:p>
          <a:r>
            <a:rPr lang="en-GB" b="1"/>
            <a:t>Cause and effect analysis: Fishbone diagram</a:t>
          </a:r>
          <a:endParaRPr lang="en-US"/>
        </a:p>
      </dgm:t>
    </dgm:pt>
    <dgm:pt modelId="{62A85586-3A7A-41B3-9218-FFCE94B499EF}" type="parTrans" cxnId="{8B12D887-4722-4937-B50E-DFBC814CFD09}">
      <dgm:prSet/>
      <dgm:spPr/>
      <dgm:t>
        <a:bodyPr/>
        <a:lstStyle/>
        <a:p>
          <a:endParaRPr lang="en-US"/>
        </a:p>
      </dgm:t>
    </dgm:pt>
    <dgm:pt modelId="{0BA3809B-F657-40B6-AAFC-4CD043742B6E}" type="sibTrans" cxnId="{8B12D887-4722-4937-B50E-DFBC814CFD09}">
      <dgm:prSet/>
      <dgm:spPr/>
      <dgm:t>
        <a:bodyPr/>
        <a:lstStyle/>
        <a:p>
          <a:endParaRPr lang="en-US"/>
        </a:p>
      </dgm:t>
    </dgm:pt>
    <dgm:pt modelId="{AC51A09B-19A8-4BD1-8DBA-44DADBA221E4}">
      <dgm:prSet/>
      <dgm:spPr/>
      <dgm:t>
        <a:bodyPr/>
        <a:lstStyle/>
        <a:p>
          <a:r>
            <a:rPr lang="en-GB" b="1"/>
            <a:t>Conclusion</a:t>
          </a:r>
          <a:endParaRPr lang="en-US"/>
        </a:p>
      </dgm:t>
    </dgm:pt>
    <dgm:pt modelId="{5D241221-4B3F-4CE2-8EC9-548E128F6864}" type="parTrans" cxnId="{CA352A43-F8DF-4348-A4FE-EEC02CABF578}">
      <dgm:prSet/>
      <dgm:spPr/>
      <dgm:t>
        <a:bodyPr/>
        <a:lstStyle/>
        <a:p>
          <a:endParaRPr lang="en-US"/>
        </a:p>
      </dgm:t>
    </dgm:pt>
    <dgm:pt modelId="{312417EC-13EA-48FB-9C92-9316A9340AD1}" type="sibTrans" cxnId="{CA352A43-F8DF-4348-A4FE-EEC02CABF578}">
      <dgm:prSet/>
      <dgm:spPr/>
      <dgm:t>
        <a:bodyPr/>
        <a:lstStyle/>
        <a:p>
          <a:endParaRPr lang="en-US"/>
        </a:p>
      </dgm:t>
    </dgm:pt>
    <dgm:pt modelId="{3283FB72-2905-4EF8-AF7B-FCD5CCA95E1E}">
      <dgm:prSet/>
      <dgm:spPr/>
      <dgm:t>
        <a:bodyPr/>
        <a:lstStyle/>
        <a:p>
          <a:r>
            <a:rPr lang="en-GB" b="1"/>
            <a:t>References</a:t>
          </a:r>
          <a:endParaRPr lang="en-US"/>
        </a:p>
      </dgm:t>
    </dgm:pt>
    <dgm:pt modelId="{466EC38B-824E-4068-B852-7F7B14343ACC}" type="parTrans" cxnId="{36AABAE1-CC39-443B-BAD1-44490EE12655}">
      <dgm:prSet/>
      <dgm:spPr/>
      <dgm:t>
        <a:bodyPr/>
        <a:lstStyle/>
        <a:p>
          <a:endParaRPr lang="en-US"/>
        </a:p>
      </dgm:t>
    </dgm:pt>
    <dgm:pt modelId="{AA2F0AAC-1692-4461-81E6-FDE6F1902712}" type="sibTrans" cxnId="{36AABAE1-CC39-443B-BAD1-44490EE12655}">
      <dgm:prSet/>
      <dgm:spPr/>
      <dgm:t>
        <a:bodyPr/>
        <a:lstStyle/>
        <a:p>
          <a:endParaRPr lang="en-US"/>
        </a:p>
      </dgm:t>
    </dgm:pt>
    <dgm:pt modelId="{64612CB6-DE40-4A1C-AA7D-A94DC642DBB7}" type="pres">
      <dgm:prSet presAssocID="{4F2AB815-7654-4E3D-A451-80E2ADC8E13A}" presName="linear" presStyleCnt="0">
        <dgm:presLayoutVars>
          <dgm:dir/>
          <dgm:animLvl val="lvl"/>
          <dgm:resizeHandles val="exact"/>
        </dgm:presLayoutVars>
      </dgm:prSet>
      <dgm:spPr/>
    </dgm:pt>
    <dgm:pt modelId="{053B2AF7-C334-4DFC-AA1F-278D1DCDAC9F}" type="pres">
      <dgm:prSet presAssocID="{BC15C3F9-DC9E-422F-AC02-10C4F14D831E}" presName="parentLin" presStyleCnt="0"/>
      <dgm:spPr/>
    </dgm:pt>
    <dgm:pt modelId="{5391D7A4-7526-4B84-ADAD-8B5B6FD6ED93}" type="pres">
      <dgm:prSet presAssocID="{BC15C3F9-DC9E-422F-AC02-10C4F14D831E}" presName="parentLeftMargin" presStyleLbl="node1" presStyleIdx="0" presStyleCnt="7"/>
      <dgm:spPr/>
    </dgm:pt>
    <dgm:pt modelId="{91C3D808-18B1-4642-9CCC-AA4900A99464}" type="pres">
      <dgm:prSet presAssocID="{BC15C3F9-DC9E-422F-AC02-10C4F14D831E}" presName="parentText" presStyleLbl="node1" presStyleIdx="0" presStyleCnt="7">
        <dgm:presLayoutVars>
          <dgm:chMax val="0"/>
          <dgm:bulletEnabled val="1"/>
        </dgm:presLayoutVars>
      </dgm:prSet>
      <dgm:spPr/>
    </dgm:pt>
    <dgm:pt modelId="{2FBEF2A7-9465-4BC6-961B-C593C42B1308}" type="pres">
      <dgm:prSet presAssocID="{BC15C3F9-DC9E-422F-AC02-10C4F14D831E}" presName="negativeSpace" presStyleCnt="0"/>
      <dgm:spPr/>
    </dgm:pt>
    <dgm:pt modelId="{EEF0D332-ED8A-44A6-9690-7A75D70904A6}" type="pres">
      <dgm:prSet presAssocID="{BC15C3F9-DC9E-422F-AC02-10C4F14D831E}" presName="childText" presStyleLbl="conFgAcc1" presStyleIdx="0" presStyleCnt="7" custLinFactY="44600" custLinFactNeighborX="-6336" custLinFactNeighborY="100000">
        <dgm:presLayoutVars>
          <dgm:bulletEnabled val="1"/>
        </dgm:presLayoutVars>
      </dgm:prSet>
      <dgm:spPr/>
    </dgm:pt>
    <dgm:pt modelId="{EB4C1074-ACB5-46B0-82AB-0C6C8168C90E}" type="pres">
      <dgm:prSet presAssocID="{0D333BAA-9D2F-4B30-B1FF-3A4DD952CEA4}" presName="spaceBetweenRectangles" presStyleCnt="0"/>
      <dgm:spPr/>
    </dgm:pt>
    <dgm:pt modelId="{FB8D070B-B53C-4BCD-95C8-349B3B966E51}" type="pres">
      <dgm:prSet presAssocID="{EACF50DD-549F-4BAF-981F-10E6ADB9F6DD}" presName="parentLin" presStyleCnt="0"/>
      <dgm:spPr/>
    </dgm:pt>
    <dgm:pt modelId="{8A0E144A-CEB3-4FA5-9F73-288C42CDC21F}" type="pres">
      <dgm:prSet presAssocID="{EACF50DD-549F-4BAF-981F-10E6ADB9F6DD}" presName="parentLeftMargin" presStyleLbl="node1" presStyleIdx="0" presStyleCnt="7"/>
      <dgm:spPr/>
    </dgm:pt>
    <dgm:pt modelId="{1836CC0C-9A4F-4D72-AB2E-FF23C4F8A3AC}" type="pres">
      <dgm:prSet presAssocID="{EACF50DD-549F-4BAF-981F-10E6ADB9F6DD}" presName="parentText" presStyleLbl="node1" presStyleIdx="1" presStyleCnt="7">
        <dgm:presLayoutVars>
          <dgm:chMax val="0"/>
          <dgm:bulletEnabled val="1"/>
        </dgm:presLayoutVars>
      </dgm:prSet>
      <dgm:spPr/>
    </dgm:pt>
    <dgm:pt modelId="{8266B332-1877-4548-AF76-45F711BB04CA}" type="pres">
      <dgm:prSet presAssocID="{EACF50DD-549F-4BAF-981F-10E6ADB9F6DD}" presName="negativeSpace" presStyleCnt="0"/>
      <dgm:spPr/>
    </dgm:pt>
    <dgm:pt modelId="{B88049F5-7BFA-4AFD-A98A-18147C6FFF4F}" type="pres">
      <dgm:prSet presAssocID="{EACF50DD-549F-4BAF-981F-10E6ADB9F6DD}" presName="childText" presStyleLbl="conFgAcc1" presStyleIdx="1" presStyleCnt="7">
        <dgm:presLayoutVars>
          <dgm:bulletEnabled val="1"/>
        </dgm:presLayoutVars>
      </dgm:prSet>
      <dgm:spPr/>
    </dgm:pt>
    <dgm:pt modelId="{C7F63653-8F61-4C88-9D70-0BD1AB7085D8}" type="pres">
      <dgm:prSet presAssocID="{439A2B8D-D241-499E-8752-FEC96246345D}" presName="spaceBetweenRectangles" presStyleCnt="0"/>
      <dgm:spPr/>
    </dgm:pt>
    <dgm:pt modelId="{D1623508-17D9-4993-A454-DFE5C4046D19}" type="pres">
      <dgm:prSet presAssocID="{67ECF243-CEEA-4C85-B413-B26B3A61A070}" presName="parentLin" presStyleCnt="0"/>
      <dgm:spPr/>
    </dgm:pt>
    <dgm:pt modelId="{82638FE1-B4E3-4B8F-B1F5-05A449BDC0A7}" type="pres">
      <dgm:prSet presAssocID="{67ECF243-CEEA-4C85-B413-B26B3A61A070}" presName="parentLeftMargin" presStyleLbl="node1" presStyleIdx="1" presStyleCnt="7"/>
      <dgm:spPr/>
    </dgm:pt>
    <dgm:pt modelId="{9730E60F-55F5-469E-8D34-A3EEA7BCD364}" type="pres">
      <dgm:prSet presAssocID="{67ECF243-CEEA-4C85-B413-B26B3A61A070}" presName="parentText" presStyleLbl="node1" presStyleIdx="2" presStyleCnt="7">
        <dgm:presLayoutVars>
          <dgm:chMax val="0"/>
          <dgm:bulletEnabled val="1"/>
        </dgm:presLayoutVars>
      </dgm:prSet>
      <dgm:spPr/>
    </dgm:pt>
    <dgm:pt modelId="{4783A57A-2312-44E1-BD99-5F65982DB56D}" type="pres">
      <dgm:prSet presAssocID="{67ECF243-CEEA-4C85-B413-B26B3A61A070}" presName="negativeSpace" presStyleCnt="0"/>
      <dgm:spPr/>
    </dgm:pt>
    <dgm:pt modelId="{92AF899C-2FA6-4DA5-B348-AF4362E1EC0D}" type="pres">
      <dgm:prSet presAssocID="{67ECF243-CEEA-4C85-B413-B26B3A61A070}" presName="childText" presStyleLbl="conFgAcc1" presStyleIdx="2" presStyleCnt="7">
        <dgm:presLayoutVars>
          <dgm:bulletEnabled val="1"/>
        </dgm:presLayoutVars>
      </dgm:prSet>
      <dgm:spPr/>
    </dgm:pt>
    <dgm:pt modelId="{8C5A225C-2E60-46C7-99B9-5455C96A8F8D}" type="pres">
      <dgm:prSet presAssocID="{58E62766-04E9-412B-9891-999483D62998}" presName="spaceBetweenRectangles" presStyleCnt="0"/>
      <dgm:spPr/>
    </dgm:pt>
    <dgm:pt modelId="{4C6B0583-8D30-41E3-80B0-8BBDD081321B}" type="pres">
      <dgm:prSet presAssocID="{52F3F3C9-F83E-4DFE-96FE-3B22823A71FD}" presName="parentLin" presStyleCnt="0"/>
      <dgm:spPr/>
    </dgm:pt>
    <dgm:pt modelId="{B89A700F-D8EB-4BB0-93CE-2793D8CC0819}" type="pres">
      <dgm:prSet presAssocID="{52F3F3C9-F83E-4DFE-96FE-3B22823A71FD}" presName="parentLeftMargin" presStyleLbl="node1" presStyleIdx="2" presStyleCnt="7"/>
      <dgm:spPr/>
    </dgm:pt>
    <dgm:pt modelId="{4F201E7F-646E-46CA-8B7C-CDB2DECBA748}" type="pres">
      <dgm:prSet presAssocID="{52F3F3C9-F83E-4DFE-96FE-3B22823A71FD}" presName="parentText" presStyleLbl="node1" presStyleIdx="3" presStyleCnt="7">
        <dgm:presLayoutVars>
          <dgm:chMax val="0"/>
          <dgm:bulletEnabled val="1"/>
        </dgm:presLayoutVars>
      </dgm:prSet>
      <dgm:spPr/>
    </dgm:pt>
    <dgm:pt modelId="{4716CF46-71A6-4885-B365-3461DB4B01EE}" type="pres">
      <dgm:prSet presAssocID="{52F3F3C9-F83E-4DFE-96FE-3B22823A71FD}" presName="negativeSpace" presStyleCnt="0"/>
      <dgm:spPr/>
    </dgm:pt>
    <dgm:pt modelId="{69A23417-B4D4-47EE-9B8B-95E2FF89BAD8}" type="pres">
      <dgm:prSet presAssocID="{52F3F3C9-F83E-4DFE-96FE-3B22823A71FD}" presName="childText" presStyleLbl="conFgAcc1" presStyleIdx="3" presStyleCnt="7">
        <dgm:presLayoutVars>
          <dgm:bulletEnabled val="1"/>
        </dgm:presLayoutVars>
      </dgm:prSet>
      <dgm:spPr/>
    </dgm:pt>
    <dgm:pt modelId="{30B63AC1-F536-4D7E-A989-6AA01F03FA35}" type="pres">
      <dgm:prSet presAssocID="{A22ED885-0ECB-40FC-90EA-C5D5D95FDBB4}" presName="spaceBetweenRectangles" presStyleCnt="0"/>
      <dgm:spPr/>
    </dgm:pt>
    <dgm:pt modelId="{CEF1CCEA-7FD1-4B45-90FA-F8EE947519F1}" type="pres">
      <dgm:prSet presAssocID="{6A049041-FFE5-4C93-A6D5-EC3E3DF19C68}" presName="parentLin" presStyleCnt="0"/>
      <dgm:spPr/>
    </dgm:pt>
    <dgm:pt modelId="{03EEE01D-3D85-42BE-AEC1-7D6791AC6CF3}" type="pres">
      <dgm:prSet presAssocID="{6A049041-FFE5-4C93-A6D5-EC3E3DF19C68}" presName="parentLeftMargin" presStyleLbl="node1" presStyleIdx="3" presStyleCnt="7"/>
      <dgm:spPr/>
    </dgm:pt>
    <dgm:pt modelId="{8EEB7EAE-BA57-47BC-BE54-38B0783CC895}" type="pres">
      <dgm:prSet presAssocID="{6A049041-FFE5-4C93-A6D5-EC3E3DF19C68}" presName="parentText" presStyleLbl="node1" presStyleIdx="4" presStyleCnt="7">
        <dgm:presLayoutVars>
          <dgm:chMax val="0"/>
          <dgm:bulletEnabled val="1"/>
        </dgm:presLayoutVars>
      </dgm:prSet>
      <dgm:spPr/>
    </dgm:pt>
    <dgm:pt modelId="{B2F86602-CD12-4DD4-AE1F-D4A5ED2D7E90}" type="pres">
      <dgm:prSet presAssocID="{6A049041-FFE5-4C93-A6D5-EC3E3DF19C68}" presName="negativeSpace" presStyleCnt="0"/>
      <dgm:spPr/>
    </dgm:pt>
    <dgm:pt modelId="{41895B1C-D53A-49DE-B346-FBD4514553EE}" type="pres">
      <dgm:prSet presAssocID="{6A049041-FFE5-4C93-A6D5-EC3E3DF19C68}" presName="childText" presStyleLbl="conFgAcc1" presStyleIdx="4" presStyleCnt="7">
        <dgm:presLayoutVars>
          <dgm:bulletEnabled val="1"/>
        </dgm:presLayoutVars>
      </dgm:prSet>
      <dgm:spPr/>
    </dgm:pt>
    <dgm:pt modelId="{BC2A1C91-66C9-41CB-A856-894E1165BB1E}" type="pres">
      <dgm:prSet presAssocID="{0BA3809B-F657-40B6-AAFC-4CD043742B6E}" presName="spaceBetweenRectangles" presStyleCnt="0"/>
      <dgm:spPr/>
    </dgm:pt>
    <dgm:pt modelId="{EEC6D1D2-8E46-4FA2-95F9-1DED5DF84359}" type="pres">
      <dgm:prSet presAssocID="{AC51A09B-19A8-4BD1-8DBA-44DADBA221E4}" presName="parentLin" presStyleCnt="0"/>
      <dgm:spPr/>
    </dgm:pt>
    <dgm:pt modelId="{35CED799-1FDA-4F7D-87B3-223556F7DF78}" type="pres">
      <dgm:prSet presAssocID="{AC51A09B-19A8-4BD1-8DBA-44DADBA221E4}" presName="parentLeftMargin" presStyleLbl="node1" presStyleIdx="4" presStyleCnt="7"/>
      <dgm:spPr/>
    </dgm:pt>
    <dgm:pt modelId="{AF368A3A-88A0-43F9-AB7B-22200F165474}" type="pres">
      <dgm:prSet presAssocID="{AC51A09B-19A8-4BD1-8DBA-44DADBA221E4}" presName="parentText" presStyleLbl="node1" presStyleIdx="5" presStyleCnt="7">
        <dgm:presLayoutVars>
          <dgm:chMax val="0"/>
          <dgm:bulletEnabled val="1"/>
        </dgm:presLayoutVars>
      </dgm:prSet>
      <dgm:spPr/>
    </dgm:pt>
    <dgm:pt modelId="{801958C4-B1AA-41C7-A2B5-ABFFEA294EC3}" type="pres">
      <dgm:prSet presAssocID="{AC51A09B-19A8-4BD1-8DBA-44DADBA221E4}" presName="negativeSpace" presStyleCnt="0"/>
      <dgm:spPr/>
    </dgm:pt>
    <dgm:pt modelId="{F7DFECF4-70B7-427B-9B67-546429DF76C1}" type="pres">
      <dgm:prSet presAssocID="{AC51A09B-19A8-4BD1-8DBA-44DADBA221E4}" presName="childText" presStyleLbl="conFgAcc1" presStyleIdx="5" presStyleCnt="7">
        <dgm:presLayoutVars>
          <dgm:bulletEnabled val="1"/>
        </dgm:presLayoutVars>
      </dgm:prSet>
      <dgm:spPr/>
    </dgm:pt>
    <dgm:pt modelId="{49345005-7F55-4ACB-B1E5-3F1518EC102B}" type="pres">
      <dgm:prSet presAssocID="{312417EC-13EA-48FB-9C92-9316A9340AD1}" presName="spaceBetweenRectangles" presStyleCnt="0"/>
      <dgm:spPr/>
    </dgm:pt>
    <dgm:pt modelId="{2A7F1FE9-E4CE-44D3-A3FE-D90C52C71DBF}" type="pres">
      <dgm:prSet presAssocID="{3283FB72-2905-4EF8-AF7B-FCD5CCA95E1E}" presName="parentLin" presStyleCnt="0"/>
      <dgm:spPr/>
    </dgm:pt>
    <dgm:pt modelId="{43E4CF61-45DF-4B4F-95B7-E4848554EBBC}" type="pres">
      <dgm:prSet presAssocID="{3283FB72-2905-4EF8-AF7B-FCD5CCA95E1E}" presName="parentLeftMargin" presStyleLbl="node1" presStyleIdx="5" presStyleCnt="7"/>
      <dgm:spPr/>
    </dgm:pt>
    <dgm:pt modelId="{4A2E124B-66C3-45F8-8544-453EC3ABC0D9}" type="pres">
      <dgm:prSet presAssocID="{3283FB72-2905-4EF8-AF7B-FCD5CCA95E1E}" presName="parentText" presStyleLbl="node1" presStyleIdx="6" presStyleCnt="7">
        <dgm:presLayoutVars>
          <dgm:chMax val="0"/>
          <dgm:bulletEnabled val="1"/>
        </dgm:presLayoutVars>
      </dgm:prSet>
      <dgm:spPr/>
    </dgm:pt>
    <dgm:pt modelId="{A2DB838C-B2C0-4948-A43C-D193CE3C2B7E}" type="pres">
      <dgm:prSet presAssocID="{3283FB72-2905-4EF8-AF7B-FCD5CCA95E1E}" presName="negativeSpace" presStyleCnt="0"/>
      <dgm:spPr/>
    </dgm:pt>
    <dgm:pt modelId="{9FA45305-6CB3-4C64-8859-8C05ED2958FC}" type="pres">
      <dgm:prSet presAssocID="{3283FB72-2905-4EF8-AF7B-FCD5CCA95E1E}" presName="childText" presStyleLbl="conFgAcc1" presStyleIdx="6" presStyleCnt="7">
        <dgm:presLayoutVars>
          <dgm:bulletEnabled val="1"/>
        </dgm:presLayoutVars>
      </dgm:prSet>
      <dgm:spPr/>
    </dgm:pt>
  </dgm:ptLst>
  <dgm:cxnLst>
    <dgm:cxn modelId="{B3CFDA09-D2CD-48D4-993F-5B25146A112F}" srcId="{4F2AB815-7654-4E3D-A451-80E2ADC8E13A}" destId="{67ECF243-CEEA-4C85-B413-B26B3A61A070}" srcOrd="2" destOrd="0" parTransId="{FB1C0963-D9EA-4A21-87AE-164FF44F7968}" sibTransId="{58E62766-04E9-412B-9891-999483D62998}"/>
    <dgm:cxn modelId="{CCE9DC0A-7175-47B6-B81E-72C52CDBDA32}" srcId="{4F2AB815-7654-4E3D-A451-80E2ADC8E13A}" destId="{BC15C3F9-DC9E-422F-AC02-10C4F14D831E}" srcOrd="0" destOrd="0" parTransId="{286F14B2-0671-4D51-BA35-FBA2338C80CE}" sibTransId="{0D333BAA-9D2F-4B30-B1FF-3A4DD952CEA4}"/>
    <dgm:cxn modelId="{0A6FAB0C-B255-4844-8032-534AB617AD29}" type="presOf" srcId="{EACF50DD-549F-4BAF-981F-10E6ADB9F6DD}" destId="{1836CC0C-9A4F-4D72-AB2E-FF23C4F8A3AC}" srcOrd="1" destOrd="0" presId="urn:microsoft.com/office/officeart/2005/8/layout/list1"/>
    <dgm:cxn modelId="{211AB20D-45D0-46F1-A1E4-CF108988EE9E}" type="presOf" srcId="{3283FB72-2905-4EF8-AF7B-FCD5CCA95E1E}" destId="{43E4CF61-45DF-4B4F-95B7-E4848554EBBC}" srcOrd="0" destOrd="0" presId="urn:microsoft.com/office/officeart/2005/8/layout/list1"/>
    <dgm:cxn modelId="{5CDE5718-B208-4A0E-86A9-380CF87344B3}" type="presOf" srcId="{AC51A09B-19A8-4BD1-8DBA-44DADBA221E4}" destId="{AF368A3A-88A0-43F9-AB7B-22200F165474}" srcOrd="1" destOrd="0" presId="urn:microsoft.com/office/officeart/2005/8/layout/list1"/>
    <dgm:cxn modelId="{DAC1481A-76E2-4AFA-B828-3B11A9824461}" type="presOf" srcId="{67ECF243-CEEA-4C85-B413-B26B3A61A070}" destId="{9730E60F-55F5-469E-8D34-A3EEA7BCD364}" srcOrd="1" destOrd="0" presId="urn:microsoft.com/office/officeart/2005/8/layout/list1"/>
    <dgm:cxn modelId="{52395C22-8820-410C-81B1-E75BD260B732}" type="presOf" srcId="{3283FB72-2905-4EF8-AF7B-FCD5CCA95E1E}" destId="{4A2E124B-66C3-45F8-8544-453EC3ABC0D9}" srcOrd="1" destOrd="0" presId="urn:microsoft.com/office/officeart/2005/8/layout/list1"/>
    <dgm:cxn modelId="{B0A71328-BB1C-4F3E-A58E-A2622DD12157}" type="presOf" srcId="{AC51A09B-19A8-4BD1-8DBA-44DADBA221E4}" destId="{35CED799-1FDA-4F7D-87B3-223556F7DF78}" srcOrd="0" destOrd="0" presId="urn:microsoft.com/office/officeart/2005/8/layout/list1"/>
    <dgm:cxn modelId="{5D719539-1206-4E4A-85E5-255BF60BBBB5}" type="presOf" srcId="{4F2AB815-7654-4E3D-A451-80E2ADC8E13A}" destId="{64612CB6-DE40-4A1C-AA7D-A94DC642DBB7}" srcOrd="0" destOrd="0" presId="urn:microsoft.com/office/officeart/2005/8/layout/list1"/>
    <dgm:cxn modelId="{CEB96D3C-FEC4-411D-A96A-4649C2D10D8E}" srcId="{4F2AB815-7654-4E3D-A451-80E2ADC8E13A}" destId="{52F3F3C9-F83E-4DFE-96FE-3B22823A71FD}" srcOrd="3" destOrd="0" parTransId="{1498C81C-0E95-4438-A41C-3EAB6800B69C}" sibTransId="{A22ED885-0ECB-40FC-90EA-C5D5D95FDBB4}"/>
    <dgm:cxn modelId="{CA352A43-F8DF-4348-A4FE-EEC02CABF578}" srcId="{4F2AB815-7654-4E3D-A451-80E2ADC8E13A}" destId="{AC51A09B-19A8-4BD1-8DBA-44DADBA221E4}" srcOrd="5" destOrd="0" parTransId="{5D241221-4B3F-4CE2-8EC9-548E128F6864}" sibTransId="{312417EC-13EA-48FB-9C92-9316A9340AD1}"/>
    <dgm:cxn modelId="{9A235366-461F-49D7-BD25-47913E2F450D}" type="presOf" srcId="{52F3F3C9-F83E-4DFE-96FE-3B22823A71FD}" destId="{4F201E7F-646E-46CA-8B7C-CDB2DECBA748}" srcOrd="1" destOrd="0" presId="urn:microsoft.com/office/officeart/2005/8/layout/list1"/>
    <dgm:cxn modelId="{6916914C-DA85-4C70-87CB-D9AAD38981CE}" srcId="{4F2AB815-7654-4E3D-A451-80E2ADC8E13A}" destId="{EACF50DD-549F-4BAF-981F-10E6ADB9F6DD}" srcOrd="1" destOrd="0" parTransId="{53B10BF3-4DA2-4C38-A6CE-CFF75100E337}" sibTransId="{439A2B8D-D241-499E-8752-FEC96246345D}"/>
    <dgm:cxn modelId="{CFFF5054-44E6-485A-A958-2E501611C932}" type="presOf" srcId="{BC15C3F9-DC9E-422F-AC02-10C4F14D831E}" destId="{91C3D808-18B1-4642-9CCC-AA4900A99464}" srcOrd="1" destOrd="0" presId="urn:microsoft.com/office/officeart/2005/8/layout/list1"/>
    <dgm:cxn modelId="{85E61377-BDB8-40CC-9F51-EE85A146F78F}" type="presOf" srcId="{6A049041-FFE5-4C93-A6D5-EC3E3DF19C68}" destId="{03EEE01D-3D85-42BE-AEC1-7D6791AC6CF3}" srcOrd="0" destOrd="0" presId="urn:microsoft.com/office/officeart/2005/8/layout/list1"/>
    <dgm:cxn modelId="{F4D91181-0C9D-43D9-80A3-740A87FA7EFB}" type="presOf" srcId="{6A049041-FFE5-4C93-A6D5-EC3E3DF19C68}" destId="{8EEB7EAE-BA57-47BC-BE54-38B0783CC895}" srcOrd="1" destOrd="0" presId="urn:microsoft.com/office/officeart/2005/8/layout/list1"/>
    <dgm:cxn modelId="{8B12D887-4722-4937-B50E-DFBC814CFD09}" srcId="{4F2AB815-7654-4E3D-A451-80E2ADC8E13A}" destId="{6A049041-FFE5-4C93-A6D5-EC3E3DF19C68}" srcOrd="4" destOrd="0" parTransId="{62A85586-3A7A-41B3-9218-FFCE94B499EF}" sibTransId="{0BA3809B-F657-40B6-AAFC-4CD043742B6E}"/>
    <dgm:cxn modelId="{8257E396-2194-4F26-BC35-5314E01B01F3}" type="presOf" srcId="{52F3F3C9-F83E-4DFE-96FE-3B22823A71FD}" destId="{B89A700F-D8EB-4BB0-93CE-2793D8CC0819}" srcOrd="0" destOrd="0" presId="urn:microsoft.com/office/officeart/2005/8/layout/list1"/>
    <dgm:cxn modelId="{3C2D549D-A2A2-4130-9FFF-73E3D6217C87}" type="presOf" srcId="{BC15C3F9-DC9E-422F-AC02-10C4F14D831E}" destId="{5391D7A4-7526-4B84-ADAD-8B5B6FD6ED93}" srcOrd="0" destOrd="0" presId="urn:microsoft.com/office/officeart/2005/8/layout/list1"/>
    <dgm:cxn modelId="{B98B1AB2-9045-4D0A-B02C-C5850E0E7D5D}" type="presOf" srcId="{EACF50DD-549F-4BAF-981F-10E6ADB9F6DD}" destId="{8A0E144A-CEB3-4FA5-9F73-288C42CDC21F}" srcOrd="0" destOrd="0" presId="urn:microsoft.com/office/officeart/2005/8/layout/list1"/>
    <dgm:cxn modelId="{36AABAE1-CC39-443B-BAD1-44490EE12655}" srcId="{4F2AB815-7654-4E3D-A451-80E2ADC8E13A}" destId="{3283FB72-2905-4EF8-AF7B-FCD5CCA95E1E}" srcOrd="6" destOrd="0" parTransId="{466EC38B-824E-4068-B852-7F7B14343ACC}" sibTransId="{AA2F0AAC-1692-4461-81E6-FDE6F1902712}"/>
    <dgm:cxn modelId="{DBEFFFFA-A8A7-40FF-924D-BA41C892DABB}" type="presOf" srcId="{67ECF243-CEEA-4C85-B413-B26B3A61A070}" destId="{82638FE1-B4E3-4B8F-B1F5-05A449BDC0A7}" srcOrd="0" destOrd="0" presId="urn:microsoft.com/office/officeart/2005/8/layout/list1"/>
    <dgm:cxn modelId="{F626742C-8314-464B-9040-6F357E41E48F}" type="presParOf" srcId="{64612CB6-DE40-4A1C-AA7D-A94DC642DBB7}" destId="{053B2AF7-C334-4DFC-AA1F-278D1DCDAC9F}" srcOrd="0" destOrd="0" presId="urn:microsoft.com/office/officeart/2005/8/layout/list1"/>
    <dgm:cxn modelId="{A86A2F78-C459-4426-A923-A0148BA29B9F}" type="presParOf" srcId="{053B2AF7-C334-4DFC-AA1F-278D1DCDAC9F}" destId="{5391D7A4-7526-4B84-ADAD-8B5B6FD6ED93}" srcOrd="0" destOrd="0" presId="urn:microsoft.com/office/officeart/2005/8/layout/list1"/>
    <dgm:cxn modelId="{25B6209A-47F4-424B-9C32-59B9E180CCDF}" type="presParOf" srcId="{053B2AF7-C334-4DFC-AA1F-278D1DCDAC9F}" destId="{91C3D808-18B1-4642-9CCC-AA4900A99464}" srcOrd="1" destOrd="0" presId="urn:microsoft.com/office/officeart/2005/8/layout/list1"/>
    <dgm:cxn modelId="{579853F8-8B4F-45B1-8610-7CACADD75E34}" type="presParOf" srcId="{64612CB6-DE40-4A1C-AA7D-A94DC642DBB7}" destId="{2FBEF2A7-9465-4BC6-961B-C593C42B1308}" srcOrd="1" destOrd="0" presId="urn:microsoft.com/office/officeart/2005/8/layout/list1"/>
    <dgm:cxn modelId="{79B1946F-C6DE-425C-9BB5-EF117C042A3D}" type="presParOf" srcId="{64612CB6-DE40-4A1C-AA7D-A94DC642DBB7}" destId="{EEF0D332-ED8A-44A6-9690-7A75D70904A6}" srcOrd="2" destOrd="0" presId="urn:microsoft.com/office/officeart/2005/8/layout/list1"/>
    <dgm:cxn modelId="{D18968D8-F51D-4F5F-BA3A-32CC3739DA5E}" type="presParOf" srcId="{64612CB6-DE40-4A1C-AA7D-A94DC642DBB7}" destId="{EB4C1074-ACB5-46B0-82AB-0C6C8168C90E}" srcOrd="3" destOrd="0" presId="urn:microsoft.com/office/officeart/2005/8/layout/list1"/>
    <dgm:cxn modelId="{F85A094B-F363-475F-874B-4BCA3036A725}" type="presParOf" srcId="{64612CB6-DE40-4A1C-AA7D-A94DC642DBB7}" destId="{FB8D070B-B53C-4BCD-95C8-349B3B966E51}" srcOrd="4" destOrd="0" presId="urn:microsoft.com/office/officeart/2005/8/layout/list1"/>
    <dgm:cxn modelId="{04F09327-7C03-4DC3-9EDC-70B747387277}" type="presParOf" srcId="{FB8D070B-B53C-4BCD-95C8-349B3B966E51}" destId="{8A0E144A-CEB3-4FA5-9F73-288C42CDC21F}" srcOrd="0" destOrd="0" presId="urn:microsoft.com/office/officeart/2005/8/layout/list1"/>
    <dgm:cxn modelId="{6B42B294-E6EA-4FC2-9E60-838401192B08}" type="presParOf" srcId="{FB8D070B-B53C-4BCD-95C8-349B3B966E51}" destId="{1836CC0C-9A4F-4D72-AB2E-FF23C4F8A3AC}" srcOrd="1" destOrd="0" presId="urn:microsoft.com/office/officeart/2005/8/layout/list1"/>
    <dgm:cxn modelId="{622A39C6-D084-4F30-8877-F3125173B9E8}" type="presParOf" srcId="{64612CB6-DE40-4A1C-AA7D-A94DC642DBB7}" destId="{8266B332-1877-4548-AF76-45F711BB04CA}" srcOrd="5" destOrd="0" presId="urn:microsoft.com/office/officeart/2005/8/layout/list1"/>
    <dgm:cxn modelId="{A2C8BA17-E08C-46D8-A181-A38A5BB94F9A}" type="presParOf" srcId="{64612CB6-DE40-4A1C-AA7D-A94DC642DBB7}" destId="{B88049F5-7BFA-4AFD-A98A-18147C6FFF4F}" srcOrd="6" destOrd="0" presId="urn:microsoft.com/office/officeart/2005/8/layout/list1"/>
    <dgm:cxn modelId="{D3688545-8CBD-4964-A485-48871D144695}" type="presParOf" srcId="{64612CB6-DE40-4A1C-AA7D-A94DC642DBB7}" destId="{C7F63653-8F61-4C88-9D70-0BD1AB7085D8}" srcOrd="7" destOrd="0" presId="urn:microsoft.com/office/officeart/2005/8/layout/list1"/>
    <dgm:cxn modelId="{A9F08FFB-68D7-4C5C-9A59-E73C501F03E3}" type="presParOf" srcId="{64612CB6-DE40-4A1C-AA7D-A94DC642DBB7}" destId="{D1623508-17D9-4993-A454-DFE5C4046D19}" srcOrd="8" destOrd="0" presId="urn:microsoft.com/office/officeart/2005/8/layout/list1"/>
    <dgm:cxn modelId="{AE1C1042-99D6-46DE-B63B-FFF41A64C9BC}" type="presParOf" srcId="{D1623508-17D9-4993-A454-DFE5C4046D19}" destId="{82638FE1-B4E3-4B8F-B1F5-05A449BDC0A7}" srcOrd="0" destOrd="0" presId="urn:microsoft.com/office/officeart/2005/8/layout/list1"/>
    <dgm:cxn modelId="{934EEB9F-D06A-4BEF-9E80-C2C5C283F078}" type="presParOf" srcId="{D1623508-17D9-4993-A454-DFE5C4046D19}" destId="{9730E60F-55F5-469E-8D34-A3EEA7BCD364}" srcOrd="1" destOrd="0" presId="urn:microsoft.com/office/officeart/2005/8/layout/list1"/>
    <dgm:cxn modelId="{3D19C74F-58FE-45A2-85FD-FC1963A2ADF6}" type="presParOf" srcId="{64612CB6-DE40-4A1C-AA7D-A94DC642DBB7}" destId="{4783A57A-2312-44E1-BD99-5F65982DB56D}" srcOrd="9" destOrd="0" presId="urn:microsoft.com/office/officeart/2005/8/layout/list1"/>
    <dgm:cxn modelId="{E660051A-CB42-48EA-A113-8AE834E7F5FB}" type="presParOf" srcId="{64612CB6-DE40-4A1C-AA7D-A94DC642DBB7}" destId="{92AF899C-2FA6-4DA5-B348-AF4362E1EC0D}" srcOrd="10" destOrd="0" presId="urn:microsoft.com/office/officeart/2005/8/layout/list1"/>
    <dgm:cxn modelId="{F60313BD-F512-477B-8A9B-A75EDC9F8BA0}" type="presParOf" srcId="{64612CB6-DE40-4A1C-AA7D-A94DC642DBB7}" destId="{8C5A225C-2E60-46C7-99B9-5455C96A8F8D}" srcOrd="11" destOrd="0" presId="urn:microsoft.com/office/officeart/2005/8/layout/list1"/>
    <dgm:cxn modelId="{1DB2B4E6-B14B-42E1-8B57-BA6522E60E3B}" type="presParOf" srcId="{64612CB6-DE40-4A1C-AA7D-A94DC642DBB7}" destId="{4C6B0583-8D30-41E3-80B0-8BBDD081321B}" srcOrd="12" destOrd="0" presId="urn:microsoft.com/office/officeart/2005/8/layout/list1"/>
    <dgm:cxn modelId="{6A82683C-534E-46D5-95C1-34A7FE4A7651}" type="presParOf" srcId="{4C6B0583-8D30-41E3-80B0-8BBDD081321B}" destId="{B89A700F-D8EB-4BB0-93CE-2793D8CC0819}" srcOrd="0" destOrd="0" presId="urn:microsoft.com/office/officeart/2005/8/layout/list1"/>
    <dgm:cxn modelId="{B1DA52BC-33E2-437E-9626-E1D3CCB17C57}" type="presParOf" srcId="{4C6B0583-8D30-41E3-80B0-8BBDD081321B}" destId="{4F201E7F-646E-46CA-8B7C-CDB2DECBA748}" srcOrd="1" destOrd="0" presId="urn:microsoft.com/office/officeart/2005/8/layout/list1"/>
    <dgm:cxn modelId="{5C21A38C-5640-4E64-BE15-9E92446C9798}" type="presParOf" srcId="{64612CB6-DE40-4A1C-AA7D-A94DC642DBB7}" destId="{4716CF46-71A6-4885-B365-3461DB4B01EE}" srcOrd="13" destOrd="0" presId="urn:microsoft.com/office/officeart/2005/8/layout/list1"/>
    <dgm:cxn modelId="{B0A3DACD-B521-498C-98A9-3A70726C3316}" type="presParOf" srcId="{64612CB6-DE40-4A1C-AA7D-A94DC642DBB7}" destId="{69A23417-B4D4-47EE-9B8B-95E2FF89BAD8}" srcOrd="14" destOrd="0" presId="urn:microsoft.com/office/officeart/2005/8/layout/list1"/>
    <dgm:cxn modelId="{1F28BA83-BDFF-45DA-BC80-642626CC066C}" type="presParOf" srcId="{64612CB6-DE40-4A1C-AA7D-A94DC642DBB7}" destId="{30B63AC1-F536-4D7E-A989-6AA01F03FA35}" srcOrd="15" destOrd="0" presId="urn:microsoft.com/office/officeart/2005/8/layout/list1"/>
    <dgm:cxn modelId="{E800F180-1F79-4208-A560-DFAF8ACAA627}" type="presParOf" srcId="{64612CB6-DE40-4A1C-AA7D-A94DC642DBB7}" destId="{CEF1CCEA-7FD1-4B45-90FA-F8EE947519F1}" srcOrd="16" destOrd="0" presId="urn:microsoft.com/office/officeart/2005/8/layout/list1"/>
    <dgm:cxn modelId="{CFB3F914-7159-47D8-AFC2-23A5CC07C21B}" type="presParOf" srcId="{CEF1CCEA-7FD1-4B45-90FA-F8EE947519F1}" destId="{03EEE01D-3D85-42BE-AEC1-7D6791AC6CF3}" srcOrd="0" destOrd="0" presId="urn:microsoft.com/office/officeart/2005/8/layout/list1"/>
    <dgm:cxn modelId="{53A21B06-EC74-4D8B-81F8-C83247DC8AFC}" type="presParOf" srcId="{CEF1CCEA-7FD1-4B45-90FA-F8EE947519F1}" destId="{8EEB7EAE-BA57-47BC-BE54-38B0783CC895}" srcOrd="1" destOrd="0" presId="urn:microsoft.com/office/officeart/2005/8/layout/list1"/>
    <dgm:cxn modelId="{F3C5C6A1-2FBA-4A44-93C5-DF8A35A21411}" type="presParOf" srcId="{64612CB6-DE40-4A1C-AA7D-A94DC642DBB7}" destId="{B2F86602-CD12-4DD4-AE1F-D4A5ED2D7E90}" srcOrd="17" destOrd="0" presId="urn:microsoft.com/office/officeart/2005/8/layout/list1"/>
    <dgm:cxn modelId="{E5033B39-A206-4D59-A9C0-0B5F92CB41C9}" type="presParOf" srcId="{64612CB6-DE40-4A1C-AA7D-A94DC642DBB7}" destId="{41895B1C-D53A-49DE-B346-FBD4514553EE}" srcOrd="18" destOrd="0" presId="urn:microsoft.com/office/officeart/2005/8/layout/list1"/>
    <dgm:cxn modelId="{F8CB6F72-B3DA-4AB8-ABF3-191F89D24D2F}" type="presParOf" srcId="{64612CB6-DE40-4A1C-AA7D-A94DC642DBB7}" destId="{BC2A1C91-66C9-41CB-A856-894E1165BB1E}" srcOrd="19" destOrd="0" presId="urn:microsoft.com/office/officeart/2005/8/layout/list1"/>
    <dgm:cxn modelId="{21776DCB-D8F7-4B56-9DFE-AF483E702F5D}" type="presParOf" srcId="{64612CB6-DE40-4A1C-AA7D-A94DC642DBB7}" destId="{EEC6D1D2-8E46-4FA2-95F9-1DED5DF84359}" srcOrd="20" destOrd="0" presId="urn:microsoft.com/office/officeart/2005/8/layout/list1"/>
    <dgm:cxn modelId="{69C7F8C1-DBE3-4AD5-AB4F-E254836921BD}" type="presParOf" srcId="{EEC6D1D2-8E46-4FA2-95F9-1DED5DF84359}" destId="{35CED799-1FDA-4F7D-87B3-223556F7DF78}" srcOrd="0" destOrd="0" presId="urn:microsoft.com/office/officeart/2005/8/layout/list1"/>
    <dgm:cxn modelId="{8DD53894-7BDF-4A5B-A399-9DF7AD29BF23}" type="presParOf" srcId="{EEC6D1D2-8E46-4FA2-95F9-1DED5DF84359}" destId="{AF368A3A-88A0-43F9-AB7B-22200F165474}" srcOrd="1" destOrd="0" presId="urn:microsoft.com/office/officeart/2005/8/layout/list1"/>
    <dgm:cxn modelId="{4F539996-966B-4AB6-92A1-85BBE3B78F42}" type="presParOf" srcId="{64612CB6-DE40-4A1C-AA7D-A94DC642DBB7}" destId="{801958C4-B1AA-41C7-A2B5-ABFFEA294EC3}" srcOrd="21" destOrd="0" presId="urn:microsoft.com/office/officeart/2005/8/layout/list1"/>
    <dgm:cxn modelId="{63F4B1E8-FCE7-4D8E-97D0-F8859E65C72E}" type="presParOf" srcId="{64612CB6-DE40-4A1C-AA7D-A94DC642DBB7}" destId="{F7DFECF4-70B7-427B-9B67-546429DF76C1}" srcOrd="22" destOrd="0" presId="urn:microsoft.com/office/officeart/2005/8/layout/list1"/>
    <dgm:cxn modelId="{C411C30F-02C0-457A-9408-924E14095F92}" type="presParOf" srcId="{64612CB6-DE40-4A1C-AA7D-A94DC642DBB7}" destId="{49345005-7F55-4ACB-B1E5-3F1518EC102B}" srcOrd="23" destOrd="0" presId="urn:microsoft.com/office/officeart/2005/8/layout/list1"/>
    <dgm:cxn modelId="{0CD40DC5-2CF9-4C18-816E-C12D4E590DAD}" type="presParOf" srcId="{64612CB6-DE40-4A1C-AA7D-A94DC642DBB7}" destId="{2A7F1FE9-E4CE-44D3-A3FE-D90C52C71DBF}" srcOrd="24" destOrd="0" presId="urn:microsoft.com/office/officeart/2005/8/layout/list1"/>
    <dgm:cxn modelId="{185571E9-C6BB-46C9-A237-835341CA39C4}" type="presParOf" srcId="{2A7F1FE9-E4CE-44D3-A3FE-D90C52C71DBF}" destId="{43E4CF61-45DF-4B4F-95B7-E4848554EBBC}" srcOrd="0" destOrd="0" presId="urn:microsoft.com/office/officeart/2005/8/layout/list1"/>
    <dgm:cxn modelId="{8F2FB62D-7DF3-4EC8-9AAE-D174442F9893}" type="presParOf" srcId="{2A7F1FE9-E4CE-44D3-A3FE-D90C52C71DBF}" destId="{4A2E124B-66C3-45F8-8544-453EC3ABC0D9}" srcOrd="1" destOrd="0" presId="urn:microsoft.com/office/officeart/2005/8/layout/list1"/>
    <dgm:cxn modelId="{BCF8F21F-8AC5-47B8-A9F8-5900DB99ADD1}" type="presParOf" srcId="{64612CB6-DE40-4A1C-AA7D-A94DC642DBB7}" destId="{A2DB838C-B2C0-4948-A43C-D193CE3C2B7E}" srcOrd="25" destOrd="0" presId="urn:microsoft.com/office/officeart/2005/8/layout/list1"/>
    <dgm:cxn modelId="{43C8F295-F0CD-4E0B-8DDE-6065B62E3C17}" type="presParOf" srcId="{64612CB6-DE40-4A1C-AA7D-A94DC642DBB7}" destId="{9FA45305-6CB3-4C64-8859-8C05ED2958FC}"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50FCE1-710C-4EE6-AF3A-A7BB04193C2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973A8F8-0C2B-4747-9014-9AD771CDD2C9}">
      <dgm:prSet/>
      <dgm:spPr/>
      <dgm:t>
        <a:bodyPr/>
        <a:lstStyle/>
        <a:p>
          <a:r>
            <a:rPr lang="en-GB" b="1" dirty="0"/>
            <a:t>Green Haven Florists</a:t>
          </a:r>
          <a:endParaRPr lang="en-US" dirty="0"/>
        </a:p>
      </dgm:t>
    </dgm:pt>
    <dgm:pt modelId="{1533584C-2B2A-4BE6-9B88-363D93CCC6F2}" type="parTrans" cxnId="{DF5B1C6C-AB3F-4C5C-BBCD-B5E5B7AAA490}">
      <dgm:prSet/>
      <dgm:spPr/>
      <dgm:t>
        <a:bodyPr/>
        <a:lstStyle/>
        <a:p>
          <a:endParaRPr lang="en-US"/>
        </a:p>
      </dgm:t>
    </dgm:pt>
    <dgm:pt modelId="{0FC83DF4-40CD-44C1-AC00-018BB4F25FD2}" type="sibTrans" cxnId="{DF5B1C6C-AB3F-4C5C-BBCD-B5E5B7AAA490}">
      <dgm:prSet/>
      <dgm:spPr/>
      <dgm:t>
        <a:bodyPr/>
        <a:lstStyle/>
        <a:p>
          <a:endParaRPr lang="en-US"/>
        </a:p>
      </dgm:t>
    </dgm:pt>
    <dgm:pt modelId="{1E44F363-8287-4DA4-AAC7-3FADF54F0409}">
      <dgm:prSet/>
      <dgm:spPr/>
      <dgm:t>
        <a:bodyPr/>
        <a:lstStyle/>
        <a:p>
          <a:r>
            <a:rPr lang="en-US" dirty="0"/>
            <a:t>Founded in 2016 by Liam and Priya Patel</a:t>
          </a:r>
        </a:p>
      </dgm:t>
    </dgm:pt>
    <dgm:pt modelId="{D2955910-CBBB-4D96-A981-5F1905C49AF5}" type="parTrans" cxnId="{2D293BD2-D445-47F7-AEE4-8D9150044986}">
      <dgm:prSet/>
      <dgm:spPr/>
      <dgm:t>
        <a:bodyPr/>
        <a:lstStyle/>
        <a:p>
          <a:endParaRPr lang="en-US"/>
        </a:p>
      </dgm:t>
    </dgm:pt>
    <dgm:pt modelId="{EF85DAA1-D940-49C8-8E3A-0FE6E58D9E7A}" type="sibTrans" cxnId="{2D293BD2-D445-47F7-AEE4-8D9150044986}">
      <dgm:prSet/>
      <dgm:spPr/>
      <dgm:t>
        <a:bodyPr/>
        <a:lstStyle/>
        <a:p>
          <a:endParaRPr lang="en-US"/>
        </a:p>
      </dgm:t>
    </dgm:pt>
    <dgm:pt modelId="{06833A3C-10B2-4768-BEE9-198E82CA6A28}">
      <dgm:prSet/>
      <dgm:spPr/>
      <dgm:t>
        <a:bodyPr/>
        <a:lstStyle/>
        <a:p>
          <a:r>
            <a:rPr lang="en-US" dirty="0"/>
            <a:t>Known for bespoke floral arrangements and eco-friendly packaging</a:t>
          </a:r>
        </a:p>
      </dgm:t>
    </dgm:pt>
    <dgm:pt modelId="{4463DEFF-2802-4581-B121-045F93234776}" type="parTrans" cxnId="{B3E2C8DE-6974-4E3E-A089-49A5DD62357C}">
      <dgm:prSet/>
      <dgm:spPr/>
      <dgm:t>
        <a:bodyPr/>
        <a:lstStyle/>
        <a:p>
          <a:endParaRPr lang="en-GB"/>
        </a:p>
      </dgm:t>
    </dgm:pt>
    <dgm:pt modelId="{43017618-2D72-4FF4-BB3B-4D03E0571F12}" type="sibTrans" cxnId="{B3E2C8DE-6974-4E3E-A089-49A5DD62357C}">
      <dgm:prSet/>
      <dgm:spPr/>
      <dgm:t>
        <a:bodyPr/>
        <a:lstStyle/>
        <a:p>
          <a:endParaRPr lang="en-GB"/>
        </a:p>
      </dgm:t>
    </dgm:pt>
    <dgm:pt modelId="{1CB524D9-90EC-4E37-919A-5320D0DADD97}">
      <dgm:prSet/>
      <dgm:spPr/>
      <dgm:t>
        <a:bodyPr/>
        <a:lstStyle/>
        <a:p>
          <a:r>
            <a:rPr lang="en-US" dirty="0"/>
            <a:t>Serves walk-in clients, corporate clients and weddings</a:t>
          </a:r>
        </a:p>
      </dgm:t>
    </dgm:pt>
    <dgm:pt modelId="{1DDA3CDF-34BB-4CCA-9C6D-4C0CD680758D}" type="parTrans" cxnId="{B78509E2-D51D-4702-A3F3-EE8C59594AD0}">
      <dgm:prSet/>
      <dgm:spPr/>
      <dgm:t>
        <a:bodyPr/>
        <a:lstStyle/>
        <a:p>
          <a:endParaRPr lang="en-GB"/>
        </a:p>
      </dgm:t>
    </dgm:pt>
    <dgm:pt modelId="{8D220088-89FB-4562-BA1E-AFD25889CDC5}" type="sibTrans" cxnId="{B78509E2-D51D-4702-A3F3-EE8C59594AD0}">
      <dgm:prSet/>
      <dgm:spPr/>
      <dgm:t>
        <a:bodyPr/>
        <a:lstStyle/>
        <a:p>
          <a:endParaRPr lang="en-GB"/>
        </a:p>
      </dgm:t>
    </dgm:pt>
    <dgm:pt modelId="{D9E6B956-68BE-4632-AA15-91B52FA34A2D}">
      <dgm:prSet/>
      <dgm:spPr/>
      <dgm:t>
        <a:bodyPr/>
        <a:lstStyle/>
        <a:p>
          <a:r>
            <a:rPr lang="en-US" dirty="0"/>
            <a:t>Focuses on personalized service, community engagement and sustainability</a:t>
          </a:r>
        </a:p>
      </dgm:t>
    </dgm:pt>
    <dgm:pt modelId="{CBF645DE-AC5D-44B5-9790-0DEE490BBE7C}" type="parTrans" cxnId="{6AA623A4-220E-432E-9F49-C935FEC0C3CE}">
      <dgm:prSet/>
      <dgm:spPr/>
      <dgm:t>
        <a:bodyPr/>
        <a:lstStyle/>
        <a:p>
          <a:endParaRPr lang="en-GB"/>
        </a:p>
      </dgm:t>
    </dgm:pt>
    <dgm:pt modelId="{1D303216-F87F-4A2A-A03A-D9E5CC51D0DA}" type="sibTrans" cxnId="{6AA623A4-220E-432E-9F49-C935FEC0C3CE}">
      <dgm:prSet/>
      <dgm:spPr/>
      <dgm:t>
        <a:bodyPr/>
        <a:lstStyle/>
        <a:p>
          <a:endParaRPr lang="en-GB"/>
        </a:p>
      </dgm:t>
    </dgm:pt>
    <dgm:pt modelId="{96C9BE14-DCCB-4076-8C9C-F9E2D05DA2F6}">
      <dgm:prSet/>
      <dgm:spPr/>
      <dgm:t>
        <a:bodyPr/>
        <a:lstStyle/>
        <a:p>
          <a:endParaRPr lang="en-US" dirty="0"/>
        </a:p>
      </dgm:t>
    </dgm:pt>
    <dgm:pt modelId="{BF8C78D2-FBF7-4B01-B7AC-03DC1347CF60}" type="parTrans" cxnId="{4958BE04-1BD8-4235-8EF5-EAB94DBC02EE}">
      <dgm:prSet/>
      <dgm:spPr/>
      <dgm:t>
        <a:bodyPr/>
        <a:lstStyle/>
        <a:p>
          <a:endParaRPr lang="en-GB"/>
        </a:p>
      </dgm:t>
    </dgm:pt>
    <dgm:pt modelId="{92918DF7-858A-4A22-AFBD-CD7595AAE6B7}" type="sibTrans" cxnId="{4958BE04-1BD8-4235-8EF5-EAB94DBC02EE}">
      <dgm:prSet/>
      <dgm:spPr/>
      <dgm:t>
        <a:bodyPr/>
        <a:lstStyle/>
        <a:p>
          <a:endParaRPr lang="en-GB"/>
        </a:p>
      </dgm:t>
    </dgm:pt>
    <dgm:pt modelId="{AFDCB469-E785-438C-8403-5798C395E582}">
      <dgm:prSet/>
      <dgm:spPr/>
      <dgm:t>
        <a:bodyPr/>
        <a:lstStyle/>
        <a:p>
          <a:endParaRPr lang="en-US" dirty="0"/>
        </a:p>
      </dgm:t>
    </dgm:pt>
    <dgm:pt modelId="{3B796BBD-547E-4572-A30C-F5CBC03B9FE2}" type="parTrans" cxnId="{437F6AE9-12F4-452A-A3D4-B8AEEED0039B}">
      <dgm:prSet/>
      <dgm:spPr/>
      <dgm:t>
        <a:bodyPr/>
        <a:lstStyle/>
        <a:p>
          <a:endParaRPr lang="en-GB"/>
        </a:p>
      </dgm:t>
    </dgm:pt>
    <dgm:pt modelId="{BFCB388E-BE86-43B3-BB3E-58B1F237B365}" type="sibTrans" cxnId="{437F6AE9-12F4-452A-A3D4-B8AEEED0039B}">
      <dgm:prSet/>
      <dgm:spPr/>
      <dgm:t>
        <a:bodyPr/>
        <a:lstStyle/>
        <a:p>
          <a:endParaRPr lang="en-GB"/>
        </a:p>
      </dgm:t>
    </dgm:pt>
    <dgm:pt modelId="{88991E0B-D154-4809-AFFC-2021F24B247E}">
      <dgm:prSet/>
      <dgm:spPr/>
      <dgm:t>
        <a:bodyPr/>
        <a:lstStyle/>
        <a:p>
          <a:endParaRPr lang="en-US" dirty="0"/>
        </a:p>
      </dgm:t>
    </dgm:pt>
    <dgm:pt modelId="{E58C9FD3-2196-4CCA-BDAC-4B8F3CC1FF4C}" type="parTrans" cxnId="{640B1D31-4C71-4B31-AF49-C9C40D18774E}">
      <dgm:prSet/>
      <dgm:spPr/>
      <dgm:t>
        <a:bodyPr/>
        <a:lstStyle/>
        <a:p>
          <a:endParaRPr lang="en-GB"/>
        </a:p>
      </dgm:t>
    </dgm:pt>
    <dgm:pt modelId="{43DA3DF8-31B6-4150-A7E4-9DCA51C6EC30}" type="sibTrans" cxnId="{640B1D31-4C71-4B31-AF49-C9C40D18774E}">
      <dgm:prSet/>
      <dgm:spPr/>
      <dgm:t>
        <a:bodyPr/>
        <a:lstStyle/>
        <a:p>
          <a:endParaRPr lang="en-GB"/>
        </a:p>
      </dgm:t>
    </dgm:pt>
    <dgm:pt modelId="{DCC1F2BF-860E-4BBD-84A4-3C0D28D6EAC7}" type="pres">
      <dgm:prSet presAssocID="{8F50FCE1-710C-4EE6-AF3A-A7BB04193C2B}" presName="linear" presStyleCnt="0">
        <dgm:presLayoutVars>
          <dgm:animLvl val="lvl"/>
          <dgm:resizeHandles val="exact"/>
        </dgm:presLayoutVars>
      </dgm:prSet>
      <dgm:spPr/>
    </dgm:pt>
    <dgm:pt modelId="{B86B646D-7919-42D7-973C-7ACC106AF008}" type="pres">
      <dgm:prSet presAssocID="{E973A8F8-0C2B-4747-9014-9AD771CDD2C9}" presName="parentText" presStyleLbl="node1" presStyleIdx="0" presStyleCnt="1">
        <dgm:presLayoutVars>
          <dgm:chMax val="0"/>
          <dgm:bulletEnabled val="1"/>
        </dgm:presLayoutVars>
      </dgm:prSet>
      <dgm:spPr/>
    </dgm:pt>
    <dgm:pt modelId="{6C0DCC99-78EF-49B9-966C-3B5B94EC6FDE}" type="pres">
      <dgm:prSet presAssocID="{E973A8F8-0C2B-4747-9014-9AD771CDD2C9}" presName="childText" presStyleLbl="revTx" presStyleIdx="0" presStyleCnt="1">
        <dgm:presLayoutVars>
          <dgm:bulletEnabled val="1"/>
        </dgm:presLayoutVars>
      </dgm:prSet>
      <dgm:spPr/>
    </dgm:pt>
  </dgm:ptLst>
  <dgm:cxnLst>
    <dgm:cxn modelId="{4958BE04-1BD8-4235-8EF5-EAB94DBC02EE}" srcId="{E973A8F8-0C2B-4747-9014-9AD771CDD2C9}" destId="{96C9BE14-DCCB-4076-8C9C-F9E2D05DA2F6}" srcOrd="1" destOrd="0" parTransId="{BF8C78D2-FBF7-4B01-B7AC-03DC1347CF60}" sibTransId="{92918DF7-858A-4A22-AFBD-CD7595AAE6B7}"/>
    <dgm:cxn modelId="{177EF51D-8388-4302-B617-43CF3D689C96}" type="presOf" srcId="{D9E6B956-68BE-4632-AA15-91B52FA34A2D}" destId="{6C0DCC99-78EF-49B9-966C-3B5B94EC6FDE}" srcOrd="0" destOrd="6" presId="urn:microsoft.com/office/officeart/2005/8/layout/vList2"/>
    <dgm:cxn modelId="{640B1D31-4C71-4B31-AF49-C9C40D18774E}" srcId="{E973A8F8-0C2B-4747-9014-9AD771CDD2C9}" destId="{88991E0B-D154-4809-AFFC-2021F24B247E}" srcOrd="5" destOrd="0" parTransId="{E58C9FD3-2196-4CCA-BDAC-4B8F3CC1FF4C}" sibTransId="{43DA3DF8-31B6-4150-A7E4-9DCA51C6EC30}"/>
    <dgm:cxn modelId="{26225F5E-23D6-4C46-9D28-26791C8192F7}" type="presOf" srcId="{E973A8F8-0C2B-4747-9014-9AD771CDD2C9}" destId="{B86B646D-7919-42D7-973C-7ACC106AF008}" srcOrd="0" destOrd="0" presId="urn:microsoft.com/office/officeart/2005/8/layout/vList2"/>
    <dgm:cxn modelId="{DF5B1C6C-AB3F-4C5C-BBCD-B5E5B7AAA490}" srcId="{8F50FCE1-710C-4EE6-AF3A-A7BB04193C2B}" destId="{E973A8F8-0C2B-4747-9014-9AD771CDD2C9}" srcOrd="0" destOrd="0" parTransId="{1533584C-2B2A-4BE6-9B88-363D93CCC6F2}" sibTransId="{0FC83DF4-40CD-44C1-AC00-018BB4F25FD2}"/>
    <dgm:cxn modelId="{DFA2546C-F609-40EA-B3B6-F8FE1B7F4F38}" type="presOf" srcId="{88991E0B-D154-4809-AFFC-2021F24B247E}" destId="{6C0DCC99-78EF-49B9-966C-3B5B94EC6FDE}" srcOrd="0" destOrd="5" presId="urn:microsoft.com/office/officeart/2005/8/layout/vList2"/>
    <dgm:cxn modelId="{87586277-AB77-44EA-9D0F-40C904E8D665}" type="presOf" srcId="{96C9BE14-DCCB-4076-8C9C-F9E2D05DA2F6}" destId="{6C0DCC99-78EF-49B9-966C-3B5B94EC6FDE}" srcOrd="0" destOrd="1" presId="urn:microsoft.com/office/officeart/2005/8/layout/vList2"/>
    <dgm:cxn modelId="{6AA623A4-220E-432E-9F49-C935FEC0C3CE}" srcId="{E973A8F8-0C2B-4747-9014-9AD771CDD2C9}" destId="{D9E6B956-68BE-4632-AA15-91B52FA34A2D}" srcOrd="6" destOrd="0" parTransId="{CBF645DE-AC5D-44B5-9790-0DEE490BBE7C}" sibTransId="{1D303216-F87F-4A2A-A03A-D9E5CC51D0DA}"/>
    <dgm:cxn modelId="{1C11A0A9-4C7C-4EE3-A0CA-DE76B3DE9654}" type="presOf" srcId="{1CB524D9-90EC-4E37-919A-5320D0DADD97}" destId="{6C0DCC99-78EF-49B9-966C-3B5B94EC6FDE}" srcOrd="0" destOrd="4" presId="urn:microsoft.com/office/officeart/2005/8/layout/vList2"/>
    <dgm:cxn modelId="{C9B86DB0-C3BD-46D9-843A-E2A72F67D35C}" type="presOf" srcId="{AFDCB469-E785-438C-8403-5798C395E582}" destId="{6C0DCC99-78EF-49B9-966C-3B5B94EC6FDE}" srcOrd="0" destOrd="3" presId="urn:microsoft.com/office/officeart/2005/8/layout/vList2"/>
    <dgm:cxn modelId="{2D293BD2-D445-47F7-AEE4-8D9150044986}" srcId="{E973A8F8-0C2B-4747-9014-9AD771CDD2C9}" destId="{1E44F363-8287-4DA4-AAC7-3FADF54F0409}" srcOrd="0" destOrd="0" parTransId="{D2955910-CBBB-4D96-A981-5F1905C49AF5}" sibTransId="{EF85DAA1-D940-49C8-8E3A-0FE6E58D9E7A}"/>
    <dgm:cxn modelId="{B3E2C8DE-6974-4E3E-A089-49A5DD62357C}" srcId="{E973A8F8-0C2B-4747-9014-9AD771CDD2C9}" destId="{06833A3C-10B2-4768-BEE9-198E82CA6A28}" srcOrd="2" destOrd="0" parTransId="{4463DEFF-2802-4581-B121-045F93234776}" sibTransId="{43017618-2D72-4FF4-BB3B-4D03E0571F12}"/>
    <dgm:cxn modelId="{C0B44FE0-02C9-40FF-B4A9-4795C857E851}" type="presOf" srcId="{1E44F363-8287-4DA4-AAC7-3FADF54F0409}" destId="{6C0DCC99-78EF-49B9-966C-3B5B94EC6FDE}" srcOrd="0" destOrd="0" presId="urn:microsoft.com/office/officeart/2005/8/layout/vList2"/>
    <dgm:cxn modelId="{B78509E2-D51D-4702-A3F3-EE8C59594AD0}" srcId="{E973A8F8-0C2B-4747-9014-9AD771CDD2C9}" destId="{1CB524D9-90EC-4E37-919A-5320D0DADD97}" srcOrd="4" destOrd="0" parTransId="{1DDA3CDF-34BB-4CCA-9C6D-4C0CD680758D}" sibTransId="{8D220088-89FB-4562-BA1E-AFD25889CDC5}"/>
    <dgm:cxn modelId="{B82EE6E7-A229-4936-9CCD-091F1F786EED}" type="presOf" srcId="{8F50FCE1-710C-4EE6-AF3A-A7BB04193C2B}" destId="{DCC1F2BF-860E-4BBD-84A4-3C0D28D6EAC7}" srcOrd="0" destOrd="0" presId="urn:microsoft.com/office/officeart/2005/8/layout/vList2"/>
    <dgm:cxn modelId="{437F6AE9-12F4-452A-A3D4-B8AEEED0039B}" srcId="{E973A8F8-0C2B-4747-9014-9AD771CDD2C9}" destId="{AFDCB469-E785-438C-8403-5798C395E582}" srcOrd="3" destOrd="0" parTransId="{3B796BBD-547E-4572-A30C-F5CBC03B9FE2}" sibTransId="{BFCB388E-BE86-43B3-BB3E-58B1F237B365}"/>
    <dgm:cxn modelId="{780179EF-AAA7-49AE-873F-E4B84D5D3A42}" type="presOf" srcId="{06833A3C-10B2-4768-BEE9-198E82CA6A28}" destId="{6C0DCC99-78EF-49B9-966C-3B5B94EC6FDE}" srcOrd="0" destOrd="2" presId="urn:microsoft.com/office/officeart/2005/8/layout/vList2"/>
    <dgm:cxn modelId="{1DFF1ABE-9716-42A5-92D5-296FCEB70965}" type="presParOf" srcId="{DCC1F2BF-860E-4BBD-84A4-3C0D28D6EAC7}" destId="{B86B646D-7919-42D7-973C-7ACC106AF008}" srcOrd="0" destOrd="0" presId="urn:microsoft.com/office/officeart/2005/8/layout/vList2"/>
    <dgm:cxn modelId="{2B37395E-ED24-4998-BC05-2B9A5E6ED501}" type="presParOf" srcId="{DCC1F2BF-860E-4BBD-84A4-3C0D28D6EAC7}" destId="{6C0DCC99-78EF-49B9-966C-3B5B94EC6FDE}"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0D332-ED8A-44A6-9690-7A75D70904A6}">
      <dsp:nvSpPr>
        <dsp:cNvPr id="0" name=""/>
        <dsp:cNvSpPr/>
      </dsp:nvSpPr>
      <dsp:spPr>
        <a:xfrm>
          <a:off x="0" y="425633"/>
          <a:ext cx="7604044"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C3D808-18B1-4642-9CCC-AA4900A99464}">
      <dsp:nvSpPr>
        <dsp:cNvPr id="0" name=""/>
        <dsp:cNvSpPr/>
      </dsp:nvSpPr>
      <dsp:spPr>
        <a:xfrm>
          <a:off x="380202" y="17443"/>
          <a:ext cx="532283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190" tIns="0" rIns="201190" bIns="0" numCol="1" spcCol="1270" anchor="ctr" anchorCtr="0">
          <a:noAutofit/>
        </a:bodyPr>
        <a:lstStyle/>
        <a:p>
          <a:pPr marL="0" lvl="0" indent="0" algn="l" defTabSz="577850">
            <a:lnSpc>
              <a:spcPct val="90000"/>
            </a:lnSpc>
            <a:spcBef>
              <a:spcPct val="0"/>
            </a:spcBef>
            <a:spcAft>
              <a:spcPct val="35000"/>
            </a:spcAft>
            <a:buNone/>
          </a:pPr>
          <a:r>
            <a:rPr lang="en-GB" sz="1300" b="1" kern="1200" dirty="0"/>
            <a:t>Introduction </a:t>
          </a:r>
          <a:endParaRPr lang="en-US" sz="1300" kern="1200" dirty="0"/>
        </a:p>
      </dsp:txBody>
      <dsp:txXfrm>
        <a:off x="398936" y="36177"/>
        <a:ext cx="5285362" cy="346292"/>
      </dsp:txXfrm>
    </dsp:sp>
    <dsp:sp modelId="{B88049F5-7BFA-4AFD-A98A-18147C6FFF4F}">
      <dsp:nvSpPr>
        <dsp:cNvPr id="0" name=""/>
        <dsp:cNvSpPr/>
      </dsp:nvSpPr>
      <dsp:spPr>
        <a:xfrm>
          <a:off x="0" y="799003"/>
          <a:ext cx="7604044"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36CC0C-9A4F-4D72-AB2E-FF23C4F8A3AC}">
      <dsp:nvSpPr>
        <dsp:cNvPr id="0" name=""/>
        <dsp:cNvSpPr/>
      </dsp:nvSpPr>
      <dsp:spPr>
        <a:xfrm>
          <a:off x="380202" y="607124"/>
          <a:ext cx="532283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190" tIns="0" rIns="201190" bIns="0" numCol="1" spcCol="1270" anchor="ctr" anchorCtr="0">
          <a:noAutofit/>
        </a:bodyPr>
        <a:lstStyle/>
        <a:p>
          <a:pPr marL="0" lvl="0" indent="0" algn="l" defTabSz="577850">
            <a:lnSpc>
              <a:spcPct val="90000"/>
            </a:lnSpc>
            <a:spcBef>
              <a:spcPct val="0"/>
            </a:spcBef>
            <a:spcAft>
              <a:spcPct val="35000"/>
            </a:spcAft>
            <a:buNone/>
          </a:pPr>
          <a:r>
            <a:rPr lang="en-GB" sz="1300" b="1" kern="1200"/>
            <a:t>Company background</a:t>
          </a:r>
          <a:endParaRPr lang="en-US" sz="1300" kern="1200"/>
        </a:p>
      </dsp:txBody>
      <dsp:txXfrm>
        <a:off x="398936" y="625858"/>
        <a:ext cx="5285362" cy="346292"/>
      </dsp:txXfrm>
    </dsp:sp>
    <dsp:sp modelId="{92AF899C-2FA6-4DA5-B348-AF4362E1EC0D}">
      <dsp:nvSpPr>
        <dsp:cNvPr id="0" name=""/>
        <dsp:cNvSpPr/>
      </dsp:nvSpPr>
      <dsp:spPr>
        <a:xfrm>
          <a:off x="0" y="1388684"/>
          <a:ext cx="7604044"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30E60F-55F5-469E-8D34-A3EEA7BCD364}">
      <dsp:nvSpPr>
        <dsp:cNvPr id="0" name=""/>
        <dsp:cNvSpPr/>
      </dsp:nvSpPr>
      <dsp:spPr>
        <a:xfrm>
          <a:off x="380202" y="1196804"/>
          <a:ext cx="532283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190" tIns="0" rIns="201190" bIns="0" numCol="1" spcCol="1270" anchor="ctr" anchorCtr="0">
          <a:noAutofit/>
        </a:bodyPr>
        <a:lstStyle/>
        <a:p>
          <a:pPr marL="0" lvl="0" indent="0" algn="l" defTabSz="577850">
            <a:lnSpc>
              <a:spcPct val="90000"/>
            </a:lnSpc>
            <a:spcBef>
              <a:spcPct val="0"/>
            </a:spcBef>
            <a:spcAft>
              <a:spcPct val="35000"/>
            </a:spcAft>
            <a:buNone/>
          </a:pPr>
          <a:r>
            <a:rPr lang="en-GB" sz="1300" b="1" kern="1200"/>
            <a:t>Problem: nature and scope</a:t>
          </a:r>
          <a:endParaRPr lang="en-US" sz="1300" kern="1200"/>
        </a:p>
      </dsp:txBody>
      <dsp:txXfrm>
        <a:off x="398936" y="1215538"/>
        <a:ext cx="5285362" cy="346292"/>
      </dsp:txXfrm>
    </dsp:sp>
    <dsp:sp modelId="{69A23417-B4D4-47EE-9B8B-95E2FF89BAD8}">
      <dsp:nvSpPr>
        <dsp:cNvPr id="0" name=""/>
        <dsp:cNvSpPr/>
      </dsp:nvSpPr>
      <dsp:spPr>
        <a:xfrm>
          <a:off x="0" y="1978364"/>
          <a:ext cx="7604044"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201E7F-646E-46CA-8B7C-CDB2DECBA748}">
      <dsp:nvSpPr>
        <dsp:cNvPr id="0" name=""/>
        <dsp:cNvSpPr/>
      </dsp:nvSpPr>
      <dsp:spPr>
        <a:xfrm>
          <a:off x="380202" y="1786484"/>
          <a:ext cx="532283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190" tIns="0" rIns="201190" bIns="0" numCol="1" spcCol="1270" anchor="ctr" anchorCtr="0">
          <a:noAutofit/>
        </a:bodyPr>
        <a:lstStyle/>
        <a:p>
          <a:pPr marL="0" lvl="0" indent="0" algn="l" defTabSz="577850">
            <a:lnSpc>
              <a:spcPct val="90000"/>
            </a:lnSpc>
            <a:spcBef>
              <a:spcPct val="0"/>
            </a:spcBef>
            <a:spcAft>
              <a:spcPct val="35000"/>
            </a:spcAft>
            <a:buNone/>
          </a:pPr>
          <a:r>
            <a:rPr lang="en-GB" sz="1300" b="1" kern="1200"/>
            <a:t>PESTLE ANALYSIS: Green Haven Florists</a:t>
          </a:r>
          <a:endParaRPr lang="en-US" sz="1300" kern="1200"/>
        </a:p>
      </dsp:txBody>
      <dsp:txXfrm>
        <a:off x="398936" y="1805218"/>
        <a:ext cx="5285362" cy="346292"/>
      </dsp:txXfrm>
    </dsp:sp>
    <dsp:sp modelId="{41895B1C-D53A-49DE-B346-FBD4514553EE}">
      <dsp:nvSpPr>
        <dsp:cNvPr id="0" name=""/>
        <dsp:cNvSpPr/>
      </dsp:nvSpPr>
      <dsp:spPr>
        <a:xfrm>
          <a:off x="0" y="2568044"/>
          <a:ext cx="7604044"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EB7EAE-BA57-47BC-BE54-38B0783CC895}">
      <dsp:nvSpPr>
        <dsp:cNvPr id="0" name=""/>
        <dsp:cNvSpPr/>
      </dsp:nvSpPr>
      <dsp:spPr>
        <a:xfrm>
          <a:off x="380202" y="2376164"/>
          <a:ext cx="532283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190" tIns="0" rIns="201190" bIns="0" numCol="1" spcCol="1270" anchor="ctr" anchorCtr="0">
          <a:noAutofit/>
        </a:bodyPr>
        <a:lstStyle/>
        <a:p>
          <a:pPr marL="0" lvl="0" indent="0" algn="l" defTabSz="577850">
            <a:lnSpc>
              <a:spcPct val="90000"/>
            </a:lnSpc>
            <a:spcBef>
              <a:spcPct val="0"/>
            </a:spcBef>
            <a:spcAft>
              <a:spcPct val="35000"/>
            </a:spcAft>
            <a:buNone/>
          </a:pPr>
          <a:r>
            <a:rPr lang="en-GB" sz="1300" b="1" kern="1200"/>
            <a:t>Cause and effect analysis: Fishbone diagram</a:t>
          </a:r>
          <a:endParaRPr lang="en-US" sz="1300" kern="1200"/>
        </a:p>
      </dsp:txBody>
      <dsp:txXfrm>
        <a:off x="398936" y="2394898"/>
        <a:ext cx="5285362" cy="346292"/>
      </dsp:txXfrm>
    </dsp:sp>
    <dsp:sp modelId="{F7DFECF4-70B7-427B-9B67-546429DF76C1}">
      <dsp:nvSpPr>
        <dsp:cNvPr id="0" name=""/>
        <dsp:cNvSpPr/>
      </dsp:nvSpPr>
      <dsp:spPr>
        <a:xfrm>
          <a:off x="0" y="3157724"/>
          <a:ext cx="7604044"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368A3A-88A0-43F9-AB7B-22200F165474}">
      <dsp:nvSpPr>
        <dsp:cNvPr id="0" name=""/>
        <dsp:cNvSpPr/>
      </dsp:nvSpPr>
      <dsp:spPr>
        <a:xfrm>
          <a:off x="380202" y="2965844"/>
          <a:ext cx="532283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190" tIns="0" rIns="201190" bIns="0" numCol="1" spcCol="1270" anchor="ctr" anchorCtr="0">
          <a:noAutofit/>
        </a:bodyPr>
        <a:lstStyle/>
        <a:p>
          <a:pPr marL="0" lvl="0" indent="0" algn="l" defTabSz="577850">
            <a:lnSpc>
              <a:spcPct val="90000"/>
            </a:lnSpc>
            <a:spcBef>
              <a:spcPct val="0"/>
            </a:spcBef>
            <a:spcAft>
              <a:spcPct val="35000"/>
            </a:spcAft>
            <a:buNone/>
          </a:pPr>
          <a:r>
            <a:rPr lang="en-GB" sz="1300" b="1" kern="1200"/>
            <a:t>Conclusion</a:t>
          </a:r>
          <a:endParaRPr lang="en-US" sz="1300" kern="1200"/>
        </a:p>
      </dsp:txBody>
      <dsp:txXfrm>
        <a:off x="398936" y="2984578"/>
        <a:ext cx="5285362" cy="346292"/>
      </dsp:txXfrm>
    </dsp:sp>
    <dsp:sp modelId="{9FA45305-6CB3-4C64-8859-8C05ED2958FC}">
      <dsp:nvSpPr>
        <dsp:cNvPr id="0" name=""/>
        <dsp:cNvSpPr/>
      </dsp:nvSpPr>
      <dsp:spPr>
        <a:xfrm>
          <a:off x="0" y="3747404"/>
          <a:ext cx="7604044"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2E124B-66C3-45F8-8544-453EC3ABC0D9}">
      <dsp:nvSpPr>
        <dsp:cNvPr id="0" name=""/>
        <dsp:cNvSpPr/>
      </dsp:nvSpPr>
      <dsp:spPr>
        <a:xfrm>
          <a:off x="380202" y="3555524"/>
          <a:ext cx="532283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190" tIns="0" rIns="201190" bIns="0" numCol="1" spcCol="1270" anchor="ctr" anchorCtr="0">
          <a:noAutofit/>
        </a:bodyPr>
        <a:lstStyle/>
        <a:p>
          <a:pPr marL="0" lvl="0" indent="0" algn="l" defTabSz="577850">
            <a:lnSpc>
              <a:spcPct val="90000"/>
            </a:lnSpc>
            <a:spcBef>
              <a:spcPct val="0"/>
            </a:spcBef>
            <a:spcAft>
              <a:spcPct val="35000"/>
            </a:spcAft>
            <a:buNone/>
          </a:pPr>
          <a:r>
            <a:rPr lang="en-GB" sz="1300" b="1" kern="1200"/>
            <a:t>References</a:t>
          </a:r>
          <a:endParaRPr lang="en-US" sz="1300" kern="1200"/>
        </a:p>
      </dsp:txBody>
      <dsp:txXfrm>
        <a:off x="398936" y="3574258"/>
        <a:ext cx="5285362"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B646D-7919-42D7-973C-7ACC106AF008}">
      <dsp:nvSpPr>
        <dsp:cNvPr id="0" name=""/>
        <dsp:cNvSpPr/>
      </dsp:nvSpPr>
      <dsp:spPr>
        <a:xfrm>
          <a:off x="0" y="118062"/>
          <a:ext cx="9090595" cy="7370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dirty="0"/>
            <a:t>Green Haven Florists</a:t>
          </a:r>
          <a:endParaRPr lang="en-US" sz="3000" kern="1200" dirty="0"/>
        </a:p>
      </dsp:txBody>
      <dsp:txXfrm>
        <a:off x="35982" y="154044"/>
        <a:ext cx="9018631" cy="665135"/>
      </dsp:txXfrm>
    </dsp:sp>
    <dsp:sp modelId="{6C0DCC99-78EF-49B9-966C-3B5B94EC6FDE}">
      <dsp:nvSpPr>
        <dsp:cNvPr id="0" name=""/>
        <dsp:cNvSpPr/>
      </dsp:nvSpPr>
      <dsp:spPr>
        <a:xfrm>
          <a:off x="0" y="855162"/>
          <a:ext cx="9090595" cy="31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8626"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Founded in 2016 by Liam and Priya Patel</a:t>
          </a:r>
        </a:p>
        <a:p>
          <a:pPr marL="228600" lvl="1" indent="-228600" algn="l" defTabSz="1022350">
            <a:lnSpc>
              <a:spcPct val="90000"/>
            </a:lnSpc>
            <a:spcBef>
              <a:spcPct val="0"/>
            </a:spcBef>
            <a:spcAft>
              <a:spcPct val="20000"/>
            </a:spcAft>
            <a:buChar char="•"/>
          </a:pPr>
          <a:endParaRPr lang="en-US" sz="2300" kern="1200" dirty="0"/>
        </a:p>
        <a:p>
          <a:pPr marL="228600" lvl="1" indent="-228600" algn="l" defTabSz="1022350">
            <a:lnSpc>
              <a:spcPct val="90000"/>
            </a:lnSpc>
            <a:spcBef>
              <a:spcPct val="0"/>
            </a:spcBef>
            <a:spcAft>
              <a:spcPct val="20000"/>
            </a:spcAft>
            <a:buChar char="•"/>
          </a:pPr>
          <a:r>
            <a:rPr lang="en-US" sz="2300" kern="1200" dirty="0"/>
            <a:t>Known for bespoke floral arrangements and eco-friendly packaging</a:t>
          </a:r>
        </a:p>
        <a:p>
          <a:pPr marL="228600" lvl="1" indent="-228600" algn="l" defTabSz="1022350">
            <a:lnSpc>
              <a:spcPct val="90000"/>
            </a:lnSpc>
            <a:spcBef>
              <a:spcPct val="0"/>
            </a:spcBef>
            <a:spcAft>
              <a:spcPct val="20000"/>
            </a:spcAft>
            <a:buChar char="•"/>
          </a:pPr>
          <a:endParaRPr lang="en-US" sz="2300" kern="1200" dirty="0"/>
        </a:p>
        <a:p>
          <a:pPr marL="228600" lvl="1" indent="-228600" algn="l" defTabSz="1022350">
            <a:lnSpc>
              <a:spcPct val="90000"/>
            </a:lnSpc>
            <a:spcBef>
              <a:spcPct val="0"/>
            </a:spcBef>
            <a:spcAft>
              <a:spcPct val="20000"/>
            </a:spcAft>
            <a:buChar char="•"/>
          </a:pPr>
          <a:r>
            <a:rPr lang="en-US" sz="2300" kern="1200" dirty="0"/>
            <a:t>Serves walk-in clients, corporate clients and weddings</a:t>
          </a:r>
        </a:p>
        <a:p>
          <a:pPr marL="228600" lvl="1" indent="-228600" algn="l" defTabSz="1022350">
            <a:lnSpc>
              <a:spcPct val="90000"/>
            </a:lnSpc>
            <a:spcBef>
              <a:spcPct val="0"/>
            </a:spcBef>
            <a:spcAft>
              <a:spcPct val="20000"/>
            </a:spcAft>
            <a:buChar char="•"/>
          </a:pPr>
          <a:endParaRPr lang="en-US" sz="2300" kern="1200" dirty="0"/>
        </a:p>
        <a:p>
          <a:pPr marL="228600" lvl="1" indent="-228600" algn="l" defTabSz="1022350">
            <a:lnSpc>
              <a:spcPct val="90000"/>
            </a:lnSpc>
            <a:spcBef>
              <a:spcPct val="0"/>
            </a:spcBef>
            <a:spcAft>
              <a:spcPct val="20000"/>
            </a:spcAft>
            <a:buChar char="•"/>
          </a:pPr>
          <a:r>
            <a:rPr lang="en-US" sz="2300" kern="1200" dirty="0"/>
            <a:t>Focuses on personalized service, community engagement and sustainability</a:t>
          </a:r>
        </a:p>
      </dsp:txBody>
      <dsp:txXfrm>
        <a:off x="0" y="855162"/>
        <a:ext cx="9090595" cy="3105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TECHNOLOGICAL – of online ordering and delivery platforms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USE OF SOCIAL MEDIA - marketing to attract more customers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CLIMATE CHANGE - affecting flower supply and quality.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EMPLOYMENT LAWS - </a:t>
            </a:r>
            <a:r>
              <a:rPr lang="en-GB" sz="1200" b="1" dirty="0"/>
              <a:t>for staff wages and working conditions.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p>
        </p:txBody>
      </p:sp>
      <p:sp>
        <p:nvSpPr>
          <p:cNvPr id="4" name="Slide Number Placeholder 3"/>
          <p:cNvSpPr>
            <a:spLocks noGrp="1"/>
          </p:cNvSpPr>
          <p:nvPr>
            <p:ph type="sldNum" sz="quarter" idx="5"/>
          </p:nvPr>
        </p:nvSpPr>
        <p:spPr/>
        <p:txBody>
          <a:bodyPr/>
          <a:lstStyle/>
          <a:p>
            <a:fld id="{DEAD5EB9-B321-4627-A96C-408748FB7616}" type="slidenum">
              <a:rPr lang="en-GB" smtClean="0"/>
              <a:t>7</a:t>
            </a:fld>
            <a:endParaRPr lang="en-GB"/>
          </a:p>
        </p:txBody>
      </p:sp>
    </p:spTree>
    <p:extLst>
      <p:ext uri="{BB962C8B-B14F-4D97-AF65-F5344CB8AC3E}">
        <p14:creationId xmlns:p14="http://schemas.microsoft.com/office/powerpoint/2010/main" val="399056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99C0D-F350-544B-A398-0334751C21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98ECE0-E103-52A6-5B8A-E27397F251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AB836A-3F96-9DAD-FF59-D3FD3CD8663C}"/>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a:extLst>
              <a:ext uri="{FF2B5EF4-FFF2-40B4-BE49-F238E27FC236}">
                <a16:creationId xmlns:a16="http://schemas.microsoft.com/office/drawing/2014/main" id="{1B77DF51-FF62-0B6E-5763-3A0556B06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32F67C-B1CF-0A6E-68E5-6DD27398A90E}"/>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3428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52B7E-4E87-EDD6-5FAE-50F4347DD9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68AB81-1076-8E0D-1E16-9759F037EF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F62FA-57BE-1143-5C5C-A906B8CB9728}"/>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a:extLst>
              <a:ext uri="{FF2B5EF4-FFF2-40B4-BE49-F238E27FC236}">
                <a16:creationId xmlns:a16="http://schemas.microsoft.com/office/drawing/2014/main" id="{B1577E68-B92E-6184-1771-3C27C4776C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B854E1-A425-A30D-17DA-16654FA675BC}"/>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85958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72963-9186-7433-E019-EEF54251EC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6E569-0C00-FA71-F5A8-EBDD90D19B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A444FA-5FE2-602C-BD7B-EED189EB0FD0}"/>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a:extLst>
              <a:ext uri="{FF2B5EF4-FFF2-40B4-BE49-F238E27FC236}">
                <a16:creationId xmlns:a16="http://schemas.microsoft.com/office/drawing/2014/main" id="{A431BCA9-3068-60BB-4E75-512E93589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7F5D9B-FF31-2B4E-7C9A-9837E497B631}"/>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53398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AE50-664B-6A2E-CEB2-0C182C4EBA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AA76A9-A964-203A-2203-ECA88BB3E8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C45ECF6-306A-CDA0-4393-A0BB0AA9E7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D3DB81-DFBF-03DA-CCA7-978D22BC570B}"/>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a:extLst>
              <a:ext uri="{FF2B5EF4-FFF2-40B4-BE49-F238E27FC236}">
                <a16:creationId xmlns:a16="http://schemas.microsoft.com/office/drawing/2014/main" id="{D6CA3914-2A0F-D629-F917-770A226FF0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3EBF16-E868-C901-FCD2-A9B272AF99ED}"/>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443070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81797-B4A1-2309-343B-7EC0304313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B188F2-5BD7-FFF9-052E-0B82EF3DAF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886B1B-CC11-4208-8F66-8B0CF25EB1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8E62A9-2B2D-C947-EFCA-2BA06D0E21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52CAD6-B9B9-2DA8-E181-FE3BD11EC3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6F00DC-721B-199A-31D9-51A4C2B19B5A}"/>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8" name="Footer Placeholder 7">
            <a:extLst>
              <a:ext uri="{FF2B5EF4-FFF2-40B4-BE49-F238E27FC236}">
                <a16:creationId xmlns:a16="http://schemas.microsoft.com/office/drawing/2014/main" id="{FF844E4C-EB5F-976A-DAE1-8CF55BD9A9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1407E8-120C-4723-47E3-DE8EE998C0DA}"/>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57427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5321D-0A4E-1AE0-E7F0-004993ADDD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1EC432-A0C6-8A32-9075-2613541AD08D}"/>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4" name="Footer Placeholder 3">
            <a:extLst>
              <a:ext uri="{FF2B5EF4-FFF2-40B4-BE49-F238E27FC236}">
                <a16:creationId xmlns:a16="http://schemas.microsoft.com/office/drawing/2014/main" id="{26D41161-0695-CCE3-03FF-093C908A94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351AB6-CC0F-16C4-151E-9CD5247077E9}"/>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093244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E2F66A-5C91-E675-1EC1-112518F88C91}"/>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3" name="Footer Placeholder 2">
            <a:extLst>
              <a:ext uri="{FF2B5EF4-FFF2-40B4-BE49-F238E27FC236}">
                <a16:creationId xmlns:a16="http://schemas.microsoft.com/office/drawing/2014/main" id="{ADA61CE3-8747-2CA3-E6B1-88B4C1AC0A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9F2D60-5BCA-9D70-E5AE-9DE58C803C5A}"/>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7643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0D767-40EC-7AAD-7E79-09BDA04584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78E328-1F32-3A68-251E-F12683CCBB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D5FA0F-DA88-50DA-3798-97168DD99F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70D7E5-A3ED-63D5-7461-F43017E0EA98}"/>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a:extLst>
              <a:ext uri="{FF2B5EF4-FFF2-40B4-BE49-F238E27FC236}">
                <a16:creationId xmlns:a16="http://schemas.microsoft.com/office/drawing/2014/main" id="{5E0142B9-6334-F077-BE0A-78D5CD987F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C6BEB4-5C60-DC41-6B4E-FF677B072EDE}"/>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4191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A0FDB-89AA-B67F-81A5-C0F1122285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5C6D3F-61C3-75D6-A2EE-AD5CC6D2D8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D0919A-8243-BDE5-A860-875A3AAA5D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CE2B7F-EC49-7C59-3914-BC677026030C}"/>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a:extLst>
              <a:ext uri="{FF2B5EF4-FFF2-40B4-BE49-F238E27FC236}">
                <a16:creationId xmlns:a16="http://schemas.microsoft.com/office/drawing/2014/main" id="{61C68982-1813-3E6E-E1C9-3CCB7DF306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331329-4AC6-2151-98AE-378C97C7A35A}"/>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27295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CCFAD-A080-8B1B-76AB-27FAE61B70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F433A7-118E-1156-A9AB-CFC8B8F0EF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E88141-230A-9057-85FE-5C955D6FB42C}"/>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a:extLst>
              <a:ext uri="{FF2B5EF4-FFF2-40B4-BE49-F238E27FC236}">
                <a16:creationId xmlns:a16="http://schemas.microsoft.com/office/drawing/2014/main" id="{9C719E25-002D-EF28-A23A-2C65EAAC56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565996-FCCD-B87D-0008-2A99A4B78C9B}"/>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268199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0783E8-C167-86A0-CDF0-8268C5F11C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B5EED0-3FDE-6F9C-6880-393E6D85A6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F307E5-9278-E6C0-1CDE-2BAD053071BB}"/>
              </a:ext>
            </a:extLst>
          </p:cNvPr>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a:extLst>
              <a:ext uri="{FF2B5EF4-FFF2-40B4-BE49-F238E27FC236}">
                <a16:creationId xmlns:a16="http://schemas.microsoft.com/office/drawing/2014/main" id="{FFA69A7D-3A8E-128E-75C3-D361C7D4C2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FE843F-F115-9CEB-DE49-ADB6ACAB65D0}"/>
              </a:ext>
            </a:extLst>
          </p:cNvPr>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84730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CBFFD2-CD86-D8EC-1848-D080DD3EAB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29DAB9-3EAA-ACE4-0A25-8E4E6FBEE1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3178C8-DE89-CB77-B5C3-5EC749E47D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C18859-9320-47B1-B84A-5AD18E8F8F05}" type="datetimeFigureOut">
              <a:rPr lang="en-GB" smtClean="0"/>
              <a:t>15/03/2026</a:t>
            </a:fld>
            <a:endParaRPr lang="en-GB"/>
          </a:p>
        </p:txBody>
      </p:sp>
      <p:sp>
        <p:nvSpPr>
          <p:cNvPr id="5" name="Footer Placeholder 4">
            <a:extLst>
              <a:ext uri="{FF2B5EF4-FFF2-40B4-BE49-F238E27FC236}">
                <a16:creationId xmlns:a16="http://schemas.microsoft.com/office/drawing/2014/main" id="{63607CCD-613B-7FF3-326C-375C45B467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254BC5-5D04-A560-8677-1F13F09893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976823542"/>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ons.gov.uk/businessindustryandtrade/business/businessservices/bulletins/buisnessinsightandimpactontheukeconomy/"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5" Type="http://schemas.openxmlformats.org/officeDocument/2006/relationships/hyperlink" Target="https://uk.practiallaw.thomasonreuters.com/w-006-4835?transiontype=default&amp;contextdata=(sc.default)&amp;firstpage=true" TargetMode="External"/><Relationship Id="rId4" Type="http://schemas.openxmlformats.org/officeDocument/2006/relationships/hyperlink" Target="https://www.gov.uk/guidance/business-regulation-guidance-and-t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691942" y="626868"/>
            <a:ext cx="7913072" cy="3918911"/>
          </a:xfrm>
        </p:spPr>
        <p:txBody>
          <a:bodyPr>
            <a:normAutofit/>
          </a:bodyPr>
          <a:lstStyle/>
          <a:p>
            <a:pPr algn="l"/>
            <a:r>
              <a:rPr lang="en-GB" sz="2800" dirty="0">
                <a:latin typeface="A"/>
              </a:rPr>
              <a:t>MODULE NAME: </a:t>
            </a:r>
            <a:r>
              <a:rPr lang="en-GB" sz="2800" b="1" spc="50" dirty="0">
                <a:ln w="0"/>
                <a:effectLst>
                  <a:innerShdw blurRad="63500" dist="50800" dir="13500000">
                    <a:srgbClr val="000000">
                      <a:alpha val="50000"/>
                    </a:srgbClr>
                  </a:innerShdw>
                </a:effectLst>
                <a:latin typeface="A"/>
              </a:rPr>
              <a:t>PROBLEM SOLVING AND DECISION MAKING </a:t>
            </a:r>
            <a:br>
              <a:rPr lang="en-GB" sz="2800" dirty="0">
                <a:latin typeface="A"/>
              </a:rPr>
            </a:br>
            <a:r>
              <a:rPr lang="en-GB" sz="2800" dirty="0">
                <a:latin typeface="A"/>
              </a:rPr>
              <a:t>MODULE CODE: </a:t>
            </a:r>
            <a:r>
              <a:rPr lang="en-GB" sz="2800" b="1" spc="50" dirty="0">
                <a:ln w="0"/>
                <a:effectLst>
                  <a:innerShdw blurRad="63500" dist="50800" dir="13500000">
                    <a:srgbClr val="000000">
                      <a:alpha val="50000"/>
                    </a:srgbClr>
                  </a:innerShdw>
                </a:effectLst>
                <a:latin typeface="A"/>
              </a:rPr>
              <a:t>LCLM4004</a:t>
            </a:r>
            <a:r>
              <a:rPr lang="en-GB" sz="2800" dirty="0">
                <a:latin typeface="A"/>
              </a:rPr>
              <a:t> </a:t>
            </a:r>
            <a:br>
              <a:rPr lang="en-GB" sz="2800" dirty="0">
                <a:latin typeface="A"/>
              </a:rPr>
            </a:br>
            <a:r>
              <a:rPr lang="en-GB" sz="2800" dirty="0">
                <a:latin typeface="A"/>
              </a:rPr>
              <a:t>STUDENT NAME: </a:t>
            </a:r>
            <a:r>
              <a:rPr lang="en-GB" sz="2800" b="1" spc="50" dirty="0">
                <a:ln w="0"/>
                <a:effectLst>
                  <a:innerShdw blurRad="63500" dist="50800" dir="13500000">
                    <a:srgbClr val="000000">
                      <a:alpha val="50000"/>
                    </a:srgbClr>
                  </a:innerShdw>
                </a:effectLst>
                <a:latin typeface="A"/>
              </a:rPr>
              <a:t>ARSENIA ALFONSO DE LEON  </a:t>
            </a:r>
            <a:br>
              <a:rPr lang="en-GB" sz="2800" dirty="0">
                <a:latin typeface="A"/>
              </a:rPr>
            </a:br>
            <a:r>
              <a:rPr lang="en-GB" sz="2800" dirty="0">
                <a:latin typeface="A"/>
              </a:rPr>
              <a:t>STUDENT ID: </a:t>
            </a:r>
            <a:r>
              <a:rPr lang="en-GB" sz="2800" b="1" spc="50" dirty="0">
                <a:ln w="0"/>
                <a:effectLst>
                  <a:innerShdw blurRad="63500" dist="50800" dir="13500000">
                    <a:srgbClr val="000000">
                      <a:alpha val="50000"/>
                    </a:srgbClr>
                  </a:innerShdw>
                </a:effectLst>
                <a:latin typeface="A"/>
              </a:rPr>
              <a:t>2517282</a:t>
            </a:r>
            <a:r>
              <a:rPr lang="en-GB" sz="2800" dirty="0">
                <a:latin typeface="A"/>
              </a:rPr>
              <a:t> </a:t>
            </a:r>
            <a:br>
              <a:rPr lang="en-GB" sz="2800" dirty="0">
                <a:latin typeface="A"/>
              </a:rPr>
            </a:br>
            <a:r>
              <a:rPr lang="en-GB" sz="2800" dirty="0">
                <a:latin typeface="A"/>
              </a:rPr>
              <a:t>LECTURER: </a:t>
            </a:r>
            <a:r>
              <a:rPr lang="en-GB" sz="2800" b="1" spc="50" dirty="0">
                <a:ln w="0"/>
                <a:effectLst>
                  <a:innerShdw blurRad="63500" dist="50800" dir="13500000">
                    <a:srgbClr val="000000">
                      <a:alpha val="50000"/>
                    </a:srgbClr>
                  </a:innerShdw>
                </a:effectLst>
                <a:latin typeface="A"/>
              </a:rPr>
              <a:t>CHARLES OBINWA</a:t>
            </a:r>
            <a:br>
              <a:rPr lang="en-GB" sz="2800" dirty="0">
                <a:latin typeface="A"/>
              </a:rPr>
            </a:br>
            <a:r>
              <a:rPr lang="en-GB" sz="2800" dirty="0">
                <a:latin typeface="A"/>
              </a:rPr>
              <a:t>Assignment 1: </a:t>
            </a:r>
            <a:r>
              <a:rPr lang="en-GB" sz="2800" b="1" spc="50" dirty="0">
                <a:ln w="0"/>
                <a:effectLst>
                  <a:innerShdw blurRad="63500" dist="50800" dir="13500000">
                    <a:srgbClr val="000000">
                      <a:alpha val="50000"/>
                    </a:srgbClr>
                  </a:innerShdw>
                </a:effectLst>
                <a:latin typeface="A"/>
              </a:rPr>
              <a:t>Presentation</a:t>
            </a:r>
            <a:br>
              <a:rPr lang="en-GB" sz="2800" b="1" spc="50" dirty="0">
                <a:ln w="0"/>
                <a:effectLst>
                  <a:innerShdw blurRad="63500" dist="50800" dir="13500000">
                    <a:srgbClr val="000000">
                      <a:alpha val="50000"/>
                    </a:srgbClr>
                  </a:innerShdw>
                </a:effectLst>
                <a:latin typeface="A"/>
              </a:rPr>
            </a:br>
            <a:r>
              <a:rPr lang="en-GB" sz="2800" b="1" spc="50" dirty="0">
                <a:ln w="0"/>
                <a:effectLst>
                  <a:innerShdw blurRad="63500" dist="50800" dir="13500000">
                    <a:srgbClr val="000000">
                      <a:alpha val="50000"/>
                    </a:srgbClr>
                  </a:innerShdw>
                </a:effectLst>
                <a:latin typeface="A"/>
              </a:rPr>
              <a:t>GREEN HAVEN FLORIST</a:t>
            </a:r>
            <a:endParaRPr lang="en-GB" sz="2800" dirty="0">
              <a:latin typeface="A"/>
            </a:endParaRPr>
          </a:p>
        </p:txBody>
      </p:sp>
    </p:spTree>
    <p:extLst>
      <p:ext uri="{BB962C8B-B14F-4D97-AF65-F5344CB8AC3E}">
        <p14:creationId xmlns:p14="http://schemas.microsoft.com/office/powerpoint/2010/main" val="256362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1360897" y="699692"/>
            <a:ext cx="8534401" cy="868680"/>
          </a:xfrm>
        </p:spPr>
        <p:txBody>
          <a:bodyPr>
            <a:normAutofit fontScale="90000"/>
          </a:bodyPr>
          <a:lstStyle/>
          <a:p>
            <a:pPr algn="ctr"/>
            <a:r>
              <a:rPr lang="en-GB" b="1" dirty="0"/>
              <a:t>OVERVIEW</a:t>
            </a:r>
          </a:p>
        </p:txBody>
      </p:sp>
      <p:graphicFrame>
        <p:nvGraphicFramePr>
          <p:cNvPr id="7" name="Text Placeholder 2">
            <a:extLst>
              <a:ext uri="{FF2B5EF4-FFF2-40B4-BE49-F238E27FC236}">
                <a16:creationId xmlns:a16="http://schemas.microsoft.com/office/drawing/2014/main" id="{246CA465-BA69-47B7-13EC-74789B9D76FC}"/>
              </a:ext>
            </a:extLst>
          </p:cNvPr>
          <p:cNvGraphicFramePr/>
          <p:nvPr>
            <p:extLst>
              <p:ext uri="{D42A27DB-BD31-4B8C-83A1-F6EECF244321}">
                <p14:modId xmlns:p14="http://schemas.microsoft.com/office/powerpoint/2010/main" val="3557022649"/>
              </p:ext>
            </p:extLst>
          </p:nvPr>
        </p:nvGraphicFramePr>
        <p:xfrm>
          <a:off x="872084" y="1382776"/>
          <a:ext cx="7604044" cy="409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680322" y="767257"/>
            <a:ext cx="6752110" cy="1373070"/>
          </a:xfrm>
        </p:spPr>
        <p:txBody>
          <a:bodyPr vert="horz" lIns="91440" tIns="45720" rIns="91440" bIns="45720" rtlCol="0" anchor="b">
            <a:normAutofit/>
          </a:bodyPr>
          <a:lstStyle/>
          <a:p>
            <a:r>
              <a:rPr lang="en-US" sz="5400"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267854" y="2811344"/>
            <a:ext cx="11371470" cy="1979329"/>
          </a:xfrm>
        </p:spPr>
        <p:txBody>
          <a:bodyPr vert="horz" lIns="91440" tIns="45720" rIns="91440" bIns="45720" rtlCol="0">
            <a:noAutofit/>
          </a:bodyPr>
          <a:lstStyle/>
          <a:p>
            <a:r>
              <a:rPr lang="en-US" dirty="0">
                <a:ln w="0"/>
                <a:solidFill>
                  <a:schemeClr val="tx1"/>
                </a:solidFill>
                <a:effectLst>
                  <a:outerShdw blurRad="38100" dist="19050" dir="2700000" algn="tl" rotWithShape="0">
                    <a:schemeClr val="dk1">
                      <a:alpha val="40000"/>
                    </a:schemeClr>
                  </a:outerShdw>
                </a:effectLst>
              </a:rPr>
              <a:t>Green Haven Florist is a small flower shop that sells fresh flowers and flower arrangements for all kinds of occasions. The business focuses on providing quality products and excellent customer service to meet customer needs. However, the shop is currently experiencing a decline in sales which has become a major concern for the business</a:t>
            </a:r>
            <a:r>
              <a:rPr lang="en-US" dirty="0">
                <a:solidFill>
                  <a:schemeClr val="tx1"/>
                </a:solidFill>
              </a:rPr>
              <a:t>.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573599" y="1136469"/>
            <a:ext cx="8915399" cy="756339"/>
          </a:xfrm>
        </p:spPr>
        <p:txBody>
          <a:bodyPr>
            <a:normAutofit fontScale="90000"/>
          </a:bodyPr>
          <a:lstStyle/>
          <a:p>
            <a:r>
              <a:rPr lang="en-GB" b="1" dirty="0"/>
              <a:t>Company background</a:t>
            </a:r>
          </a:p>
        </p:txBody>
      </p:sp>
      <p:graphicFrame>
        <p:nvGraphicFramePr>
          <p:cNvPr id="5" name="Text Placeholder 2">
            <a:extLst>
              <a:ext uri="{FF2B5EF4-FFF2-40B4-BE49-F238E27FC236}">
                <a16:creationId xmlns:a16="http://schemas.microsoft.com/office/drawing/2014/main" id="{27C5D1C8-24DE-6855-0ABA-E50E63F77FCD}"/>
              </a:ext>
            </a:extLst>
          </p:cNvPr>
          <p:cNvGraphicFramePr/>
          <p:nvPr>
            <p:extLst>
              <p:ext uri="{D42A27DB-BD31-4B8C-83A1-F6EECF244321}">
                <p14:modId xmlns:p14="http://schemas.microsoft.com/office/powerpoint/2010/main" val="3250967284"/>
              </p:ext>
            </p:extLst>
          </p:nvPr>
        </p:nvGraphicFramePr>
        <p:xfrm>
          <a:off x="644210" y="1937151"/>
          <a:ext cx="9090595" cy="4078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314562" y="627562"/>
            <a:ext cx="9881490" cy="1373070"/>
          </a:xfrm>
        </p:spPr>
        <p:txBody>
          <a:bodyPr vert="horz" lIns="91440" tIns="45720" rIns="91440" bIns="45720" rtlCol="0" anchor="b">
            <a:normAutofit/>
          </a:bodyPr>
          <a:lstStyle/>
          <a:p>
            <a:r>
              <a:rPr lang="en-US" sz="4600"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314562" y="2612661"/>
            <a:ext cx="10242171" cy="1117687"/>
          </a:xfrm>
        </p:spPr>
        <p:txBody>
          <a:bodyPr vert="horz" lIns="91440" tIns="45720" rIns="91440" bIns="45720" rtlCol="0">
            <a:noAutofit/>
          </a:bodyPr>
          <a:lstStyle/>
          <a:p>
            <a:pPr algn="just"/>
            <a:r>
              <a:rPr lang="en-US" sz="2400" b="1" spc="50" dirty="0">
                <a:ln w="9525" cmpd="sng">
                  <a:solidFill>
                    <a:schemeClr val="accent1"/>
                  </a:solidFill>
                  <a:prstDash val="solid"/>
                </a:ln>
                <a:solidFill>
                  <a:schemeClr val="tx1"/>
                </a:solidFill>
                <a:effectLst>
                  <a:glow rad="38100">
                    <a:schemeClr val="accent1">
                      <a:alpha val="40000"/>
                    </a:schemeClr>
                  </a:glow>
                </a:effectLst>
              </a:rPr>
              <a:t>Who: </a:t>
            </a:r>
            <a:r>
              <a:rPr lang="en-US" sz="2400" dirty="0">
                <a:solidFill>
                  <a:schemeClr val="tx1"/>
                </a:solidFill>
              </a:rPr>
              <a:t>Liam and Priya Patel – Founders</a:t>
            </a:r>
          </a:p>
          <a:p>
            <a:pPr algn="just"/>
            <a:r>
              <a:rPr lang="en-US" sz="2400" b="1" spc="50" dirty="0">
                <a:ln w="9525" cmpd="sng">
                  <a:solidFill>
                    <a:schemeClr val="accent1"/>
                  </a:solidFill>
                  <a:prstDash val="solid"/>
                </a:ln>
                <a:solidFill>
                  <a:schemeClr val="tx1"/>
                </a:solidFill>
                <a:effectLst>
                  <a:glow rad="38100">
                    <a:schemeClr val="accent1">
                      <a:alpha val="40000"/>
                    </a:schemeClr>
                  </a:glow>
                </a:effectLst>
              </a:rPr>
              <a:t>What: </a:t>
            </a:r>
            <a:r>
              <a:rPr lang="en-US" sz="2400" dirty="0">
                <a:solidFill>
                  <a:schemeClr val="tx1"/>
                </a:solidFill>
              </a:rPr>
              <a:t>Decline in Sales</a:t>
            </a:r>
          </a:p>
          <a:p>
            <a:pPr algn="just"/>
            <a:r>
              <a:rPr lang="en-US" sz="2400" b="1" spc="50" dirty="0">
                <a:ln w="9525" cmpd="sng">
                  <a:solidFill>
                    <a:schemeClr val="accent1"/>
                  </a:solidFill>
                  <a:prstDash val="solid"/>
                </a:ln>
                <a:solidFill>
                  <a:schemeClr val="tx1"/>
                </a:solidFill>
                <a:effectLst>
                  <a:glow rad="38100">
                    <a:schemeClr val="accent1">
                      <a:alpha val="40000"/>
                    </a:schemeClr>
                  </a:glow>
                </a:effectLst>
              </a:rPr>
              <a:t>Where: </a:t>
            </a:r>
            <a:r>
              <a:rPr lang="en-US" sz="2400" dirty="0">
                <a:solidFill>
                  <a:schemeClr val="tx1"/>
                </a:solidFill>
              </a:rPr>
              <a:t>Green Haven Florist, Norwich High Street</a:t>
            </a:r>
          </a:p>
          <a:p>
            <a:pPr algn="just"/>
            <a:r>
              <a:rPr lang="en-US" sz="2400" b="1" spc="50" dirty="0">
                <a:ln w="9525" cmpd="sng">
                  <a:solidFill>
                    <a:schemeClr val="accent1"/>
                  </a:solidFill>
                  <a:prstDash val="solid"/>
                </a:ln>
                <a:solidFill>
                  <a:schemeClr val="tx1"/>
                </a:solidFill>
                <a:effectLst>
                  <a:glow rad="38100">
                    <a:schemeClr val="accent1">
                      <a:alpha val="40000"/>
                    </a:schemeClr>
                  </a:glow>
                </a:effectLst>
              </a:rPr>
              <a:t>When: </a:t>
            </a:r>
            <a:r>
              <a:rPr lang="en-US" sz="2400" dirty="0">
                <a:solidFill>
                  <a:schemeClr val="tx1"/>
                </a:solidFill>
              </a:rPr>
              <a:t>For the past 12 months</a:t>
            </a:r>
          </a:p>
          <a:p>
            <a:pPr algn="just"/>
            <a:r>
              <a:rPr lang="en-US" sz="2400" b="1" spc="50" dirty="0">
                <a:ln w="9525" cmpd="sng">
                  <a:solidFill>
                    <a:schemeClr val="accent1"/>
                  </a:solidFill>
                  <a:prstDash val="solid"/>
                </a:ln>
                <a:solidFill>
                  <a:schemeClr val="tx1"/>
                </a:solidFill>
                <a:effectLst>
                  <a:glow rad="38100">
                    <a:schemeClr val="accent1">
                      <a:alpha val="40000"/>
                    </a:schemeClr>
                  </a:glow>
                </a:effectLst>
              </a:rPr>
              <a:t>Why: </a:t>
            </a:r>
            <a:r>
              <a:rPr lang="en-US" sz="2400" dirty="0">
                <a:solidFill>
                  <a:schemeClr val="tx1"/>
                </a:solidFill>
              </a:rPr>
              <a:t>Online competitions and changes of customer behavior</a:t>
            </a:r>
          </a:p>
          <a:p>
            <a:pPr algn="just"/>
            <a:r>
              <a:rPr lang="en-US" sz="2400" b="1" spc="50" dirty="0">
                <a:ln w="9525" cmpd="sng">
                  <a:solidFill>
                    <a:schemeClr val="accent1"/>
                  </a:solidFill>
                  <a:prstDash val="solid"/>
                </a:ln>
                <a:solidFill>
                  <a:schemeClr val="tx1"/>
                </a:solidFill>
                <a:effectLst>
                  <a:glow rad="38100">
                    <a:schemeClr val="accent1">
                      <a:alpha val="40000"/>
                    </a:schemeClr>
                  </a:glow>
                </a:effectLst>
              </a:rPr>
              <a:t>How: </a:t>
            </a:r>
            <a:r>
              <a:rPr lang="en-US" sz="2400" dirty="0">
                <a:solidFill>
                  <a:schemeClr val="tx1"/>
                </a:solidFill>
              </a:rPr>
              <a:t>Weak digital presence</a:t>
            </a:r>
          </a:p>
          <a:p>
            <a:pPr algn="just"/>
            <a:r>
              <a:rPr lang="en-US" sz="2400" b="1" spc="50" dirty="0">
                <a:ln w="9525" cmpd="sng">
                  <a:solidFill>
                    <a:schemeClr val="accent1"/>
                  </a:solidFill>
                  <a:prstDash val="solid"/>
                </a:ln>
                <a:solidFill>
                  <a:schemeClr val="tx1"/>
                </a:solidFill>
                <a:effectLst>
                  <a:glow rad="38100">
                    <a:schemeClr val="accent1">
                      <a:alpha val="40000"/>
                    </a:schemeClr>
                  </a:glow>
                </a:effectLst>
              </a:rPr>
              <a:t>How Much</a:t>
            </a:r>
            <a:r>
              <a:rPr lang="en-US" sz="2400" b="1" spc="50" dirty="0">
                <a:ln w="9525" cmpd="sng">
                  <a:solidFill>
                    <a:schemeClr val="accent1"/>
                  </a:solidFill>
                  <a:prstDash val="solid"/>
                </a:ln>
                <a:solidFill>
                  <a:srgbClr val="70AD47">
                    <a:tint val="1000"/>
                  </a:srgbClr>
                </a:solidFill>
                <a:effectLst>
                  <a:glow rad="38100">
                    <a:schemeClr val="accent1">
                      <a:alpha val="40000"/>
                    </a:schemeClr>
                  </a:glow>
                </a:effectLst>
              </a:rPr>
              <a:t>: </a:t>
            </a:r>
            <a:r>
              <a:rPr lang="en-US" sz="2400" dirty="0">
                <a:solidFill>
                  <a:schemeClr val="tx1"/>
                </a:solidFill>
              </a:rPr>
              <a:t>Lost of revenue and reduced profitability</a:t>
            </a:r>
          </a:p>
          <a:p>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92450" y="188095"/>
            <a:ext cx="8604078" cy="1092065"/>
          </a:xfrm>
        </p:spPr>
        <p:txBody>
          <a:bodyPr vert="horz" lIns="91440" tIns="45720" rIns="91440" bIns="45720" rtlCol="0" anchor="b">
            <a:normAutofit fontScale="90000"/>
          </a:bodyPr>
          <a:lstStyle/>
          <a:p>
            <a:r>
              <a:rPr lang="en-US" sz="3800" b="1" dirty="0"/>
              <a:t>PESTLE ANALYSIS: Green Haven Florists</a:t>
            </a:r>
            <a:br>
              <a:rPr lang="en-US" sz="3800" dirty="0"/>
            </a:br>
            <a:endParaRPr lang="en-US" sz="3800"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68384" y="1280160"/>
            <a:ext cx="7732616" cy="5389745"/>
          </a:xfrm>
        </p:spPr>
        <p:txBody>
          <a:bodyPr vert="horz" lIns="91440" tIns="45720" rIns="91440" bIns="45720" rtlCol="0">
            <a:normAutofit/>
          </a:bodyPr>
          <a:lstStyle/>
          <a:p>
            <a:pPr algn="l"/>
            <a:r>
              <a:rPr lang="en-US" b="1" dirty="0">
                <a:solidFill>
                  <a:schemeClr val="tx1"/>
                </a:solidFill>
              </a:rPr>
              <a:t>POLITICAL: </a:t>
            </a:r>
          </a:p>
          <a:p>
            <a:pPr marL="285750" indent="-285750" algn="l">
              <a:buFontTx/>
              <a:buChar char="-"/>
            </a:pPr>
            <a:r>
              <a:rPr lang="en-US" b="1" dirty="0">
                <a:solidFill>
                  <a:schemeClr val="tx1"/>
                </a:solidFill>
              </a:rPr>
              <a:t>Government regulations on business permits and licensing.</a:t>
            </a:r>
          </a:p>
          <a:p>
            <a:pPr marL="285750" indent="-285750" algn="l">
              <a:buFontTx/>
              <a:buChar char="-"/>
            </a:pPr>
            <a:r>
              <a:rPr lang="en-US" b="1" dirty="0">
                <a:solidFill>
                  <a:schemeClr val="tx1"/>
                </a:solidFill>
              </a:rPr>
              <a:t>Import rules or trade policies.</a:t>
            </a:r>
          </a:p>
          <a:p>
            <a:pPr algn="l"/>
            <a:r>
              <a:rPr lang="en-US" b="1" dirty="0">
                <a:solidFill>
                  <a:schemeClr val="tx1"/>
                </a:solidFill>
              </a:rPr>
              <a:t>ECONOMIC: </a:t>
            </a:r>
          </a:p>
          <a:p>
            <a:pPr marL="285750" indent="-285750" algn="l">
              <a:buFontTx/>
              <a:buChar char="-"/>
            </a:pPr>
            <a:r>
              <a:rPr lang="en-US" b="1" dirty="0">
                <a:solidFill>
                  <a:schemeClr val="tx1"/>
                </a:solidFill>
              </a:rPr>
              <a:t>Rising costs of flowers, transport and utilities.</a:t>
            </a:r>
          </a:p>
          <a:p>
            <a:pPr marL="285750" indent="-285750" algn="l">
              <a:buFontTx/>
              <a:buChar char="-"/>
            </a:pPr>
            <a:r>
              <a:rPr lang="en-US" b="1" dirty="0">
                <a:solidFill>
                  <a:schemeClr val="tx1"/>
                </a:solidFill>
              </a:rPr>
              <a:t>Changes in consumer spending.</a:t>
            </a:r>
          </a:p>
          <a:p>
            <a:pPr algn="l"/>
            <a:r>
              <a:rPr lang="en-US" b="1" dirty="0">
                <a:solidFill>
                  <a:schemeClr val="tx1"/>
                </a:solidFill>
              </a:rPr>
              <a:t>SOCIAL: </a:t>
            </a:r>
          </a:p>
          <a:p>
            <a:pPr marL="285750" indent="-285750" algn="l">
              <a:buFontTx/>
              <a:buChar char="-"/>
            </a:pPr>
            <a:r>
              <a:rPr lang="en-US" b="1" dirty="0">
                <a:solidFill>
                  <a:schemeClr val="tx1"/>
                </a:solidFill>
              </a:rPr>
              <a:t>Changing customer preferences.</a:t>
            </a:r>
          </a:p>
          <a:p>
            <a:pPr marL="285750" indent="-285750" algn="l">
              <a:buFontTx/>
              <a:buChar char="-"/>
            </a:pPr>
            <a:r>
              <a:rPr lang="en-US" b="1" dirty="0">
                <a:solidFill>
                  <a:schemeClr val="tx1"/>
                </a:solidFill>
              </a:rPr>
              <a:t>Seasonal demand. </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680321" y="753228"/>
            <a:ext cx="5041629" cy="1080938"/>
          </a:xfrm>
        </p:spPr>
        <p:txBody>
          <a:bodyPr>
            <a:normAutofit/>
          </a:bodyPr>
          <a:lstStyle/>
          <a:p>
            <a:r>
              <a:rPr lang="en-GB" sz="2300" b="1" dirty="0"/>
              <a:t>PESTLE ANALYSIS: Green Haven Florists</a:t>
            </a:r>
            <a:br>
              <a:rPr lang="en-GB" sz="2300" dirty="0"/>
            </a:br>
            <a:endParaRPr lang="en-GB" sz="2300"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680322" y="1530627"/>
            <a:ext cx="5041628" cy="4237664"/>
          </a:xfrm>
        </p:spPr>
        <p:txBody>
          <a:bodyPr>
            <a:noAutofit/>
          </a:bodyPr>
          <a:lstStyle/>
          <a:p>
            <a:pPr marL="0" indent="0">
              <a:buNone/>
            </a:pPr>
            <a:r>
              <a:rPr lang="en-US" sz="2400" b="1" dirty="0"/>
              <a:t>TECHNOLOGICAL: </a:t>
            </a:r>
          </a:p>
          <a:p>
            <a:pPr>
              <a:buFontTx/>
              <a:buChar char="-"/>
            </a:pPr>
            <a:r>
              <a:rPr lang="en-US" sz="2400" b="1" dirty="0"/>
              <a:t>Growth </a:t>
            </a:r>
          </a:p>
          <a:p>
            <a:pPr>
              <a:buFontTx/>
              <a:buChar char="-"/>
            </a:pPr>
            <a:r>
              <a:rPr lang="en-US" sz="2400" b="1" dirty="0"/>
              <a:t>Use of social media </a:t>
            </a:r>
          </a:p>
          <a:p>
            <a:pPr marL="0" indent="0">
              <a:buNone/>
            </a:pPr>
            <a:r>
              <a:rPr lang="en-US" sz="2400" b="1" dirty="0"/>
              <a:t>ENVIRONMENTAL:</a:t>
            </a:r>
          </a:p>
          <a:p>
            <a:pPr>
              <a:buFontTx/>
              <a:buChar char="-"/>
            </a:pPr>
            <a:r>
              <a:rPr lang="en-US" sz="2400" b="1" dirty="0"/>
              <a:t>Climate change </a:t>
            </a:r>
          </a:p>
          <a:p>
            <a:pPr>
              <a:buFontTx/>
              <a:buChar char="-"/>
            </a:pPr>
            <a:r>
              <a:rPr lang="en-US" sz="2400" b="1" dirty="0"/>
              <a:t>Need for sustainable packaging and waste reduction.</a:t>
            </a:r>
            <a:endParaRPr lang="en-GB" sz="2400" b="1" dirty="0"/>
          </a:p>
          <a:p>
            <a:pPr marL="0" indent="0">
              <a:buNone/>
            </a:pPr>
            <a:r>
              <a:rPr lang="en-GB" sz="2400" b="1" dirty="0"/>
              <a:t>LEGAL:</a:t>
            </a:r>
          </a:p>
          <a:p>
            <a:pPr>
              <a:buFontTx/>
              <a:buChar char="-"/>
            </a:pPr>
            <a:r>
              <a:rPr lang="en-GB" sz="2400" b="1" dirty="0"/>
              <a:t>Employment laws </a:t>
            </a:r>
          </a:p>
          <a:p>
            <a:pPr>
              <a:buFontTx/>
              <a:buChar char="-"/>
            </a:pPr>
            <a:r>
              <a:rPr lang="en-GB" sz="2400" b="1" dirty="0"/>
              <a:t>Health and safety</a:t>
            </a:r>
            <a:endParaRPr lang="en-US" sz="2400"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D526ABD1-A38D-CAF2-A0F0-E7FED6A1FB31}"/>
              </a:ext>
            </a:extLst>
          </p:cNvPr>
          <p:cNvCxnSpPr>
            <a:cxnSpLocks/>
            <a:endCxn id="45" idx="3"/>
          </p:cNvCxnSpPr>
          <p:nvPr/>
        </p:nvCxnSpPr>
        <p:spPr>
          <a:xfrm flipV="1">
            <a:off x="2290344" y="3382479"/>
            <a:ext cx="8871844" cy="28481"/>
          </a:xfrm>
          <a:prstGeom prst="line">
            <a:avLst/>
          </a:prstGeom>
          <a:ln w="76200"/>
        </p:spPr>
        <p:style>
          <a:lnRef idx="3">
            <a:schemeClr val="dk1"/>
          </a:lnRef>
          <a:fillRef idx="0">
            <a:schemeClr val="dk1"/>
          </a:fillRef>
          <a:effectRef idx="2">
            <a:schemeClr val="dk1"/>
          </a:effectRef>
          <a:fontRef idx="minor">
            <a:schemeClr val="tx1"/>
          </a:fontRef>
        </p:style>
      </p:cxnSp>
      <p:sp>
        <p:nvSpPr>
          <p:cNvPr id="39" name="Moon 38">
            <a:extLst>
              <a:ext uri="{FF2B5EF4-FFF2-40B4-BE49-F238E27FC236}">
                <a16:creationId xmlns:a16="http://schemas.microsoft.com/office/drawing/2014/main" id="{1397B17A-A12A-F228-1B6F-D2633E2E38A4}"/>
              </a:ext>
            </a:extLst>
          </p:cNvPr>
          <p:cNvSpPr/>
          <p:nvPr/>
        </p:nvSpPr>
        <p:spPr>
          <a:xfrm>
            <a:off x="98371" y="1767466"/>
            <a:ext cx="2534476" cy="3323068"/>
          </a:xfrm>
          <a:prstGeom prst="moon">
            <a:avLst>
              <a:gd name="adj" fmla="val 87500"/>
            </a:avLst>
          </a:prstGeom>
        </p:spPr>
        <p:style>
          <a:lnRef idx="1">
            <a:schemeClr val="accent1"/>
          </a:lnRef>
          <a:fillRef idx="2">
            <a:schemeClr val="accent1"/>
          </a:fillRef>
          <a:effectRef idx="1">
            <a:schemeClr val="accent1"/>
          </a:effectRef>
          <a:fontRef idx="minor">
            <a:schemeClr val="dk1"/>
          </a:fontRef>
        </p:style>
        <p:txBody>
          <a:bodyPr rtlCol="0" anchor="ctr"/>
          <a:lstStyle/>
          <a:p>
            <a:r>
              <a:rPr lang="en-US" dirty="0"/>
              <a:t>DOWNTURN IN REVENUE/REDUCED FOOT TRAFFIC</a:t>
            </a:r>
            <a:endParaRPr lang="en-GB" dirty="0"/>
          </a:p>
        </p:txBody>
      </p:sp>
      <p:sp>
        <p:nvSpPr>
          <p:cNvPr id="45" name="Arrow: Chevron 44">
            <a:extLst>
              <a:ext uri="{FF2B5EF4-FFF2-40B4-BE49-F238E27FC236}">
                <a16:creationId xmlns:a16="http://schemas.microsoft.com/office/drawing/2014/main" id="{8031C890-1C46-53D5-B4BB-53ACDFEFE6AF}"/>
              </a:ext>
            </a:extLst>
          </p:cNvPr>
          <p:cNvSpPr/>
          <p:nvPr/>
        </p:nvSpPr>
        <p:spPr>
          <a:xfrm rot="10800000">
            <a:off x="11162188" y="3099815"/>
            <a:ext cx="752443" cy="565329"/>
          </a:xfrm>
          <a:prstGeom prst="chevron">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solidFill>
                <a:schemeClr val="tx1"/>
              </a:solidFill>
            </a:endParaRPr>
          </a:p>
        </p:txBody>
      </p:sp>
      <p:cxnSp>
        <p:nvCxnSpPr>
          <p:cNvPr id="47" name="Straight Connector 46">
            <a:extLst>
              <a:ext uri="{FF2B5EF4-FFF2-40B4-BE49-F238E27FC236}">
                <a16:creationId xmlns:a16="http://schemas.microsoft.com/office/drawing/2014/main" id="{EF6F9B75-DA08-7FB3-E7D1-86ABA4DD5950}"/>
              </a:ext>
            </a:extLst>
          </p:cNvPr>
          <p:cNvCxnSpPr>
            <a:cxnSpLocks/>
          </p:cNvCxnSpPr>
          <p:nvPr/>
        </p:nvCxnSpPr>
        <p:spPr>
          <a:xfrm flipV="1">
            <a:off x="2602992" y="1491649"/>
            <a:ext cx="1197864" cy="1874020"/>
          </a:xfrm>
          <a:prstGeom prst="line">
            <a:avLst/>
          </a:prstGeom>
          <a:ln w="76200"/>
        </p:spPr>
        <p:style>
          <a:lnRef idx="1">
            <a:schemeClr val="dk1"/>
          </a:lnRef>
          <a:fillRef idx="0">
            <a:schemeClr val="dk1"/>
          </a:fillRef>
          <a:effectRef idx="0">
            <a:schemeClr val="dk1"/>
          </a:effectRef>
          <a:fontRef idx="minor">
            <a:schemeClr val="tx1"/>
          </a:fontRef>
        </p:style>
      </p:cxnSp>
      <p:sp>
        <p:nvSpPr>
          <p:cNvPr id="50" name="Rectangle 49">
            <a:extLst>
              <a:ext uri="{FF2B5EF4-FFF2-40B4-BE49-F238E27FC236}">
                <a16:creationId xmlns:a16="http://schemas.microsoft.com/office/drawing/2014/main" id="{D5B5F073-5EB7-21AB-41E9-8E16974720D3}"/>
              </a:ext>
            </a:extLst>
          </p:cNvPr>
          <p:cNvSpPr/>
          <p:nvPr/>
        </p:nvSpPr>
        <p:spPr>
          <a:xfrm>
            <a:off x="3349082" y="1040481"/>
            <a:ext cx="1115568" cy="45495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b="1" dirty="0"/>
              <a:t>MAN</a:t>
            </a:r>
            <a:endParaRPr lang="en-GB" b="1" dirty="0"/>
          </a:p>
        </p:txBody>
      </p:sp>
      <p:sp>
        <p:nvSpPr>
          <p:cNvPr id="51" name="TextBox 50">
            <a:extLst>
              <a:ext uri="{FF2B5EF4-FFF2-40B4-BE49-F238E27FC236}">
                <a16:creationId xmlns:a16="http://schemas.microsoft.com/office/drawing/2014/main" id="{164D1153-E0D0-CF98-9810-DC66089346DA}"/>
              </a:ext>
            </a:extLst>
          </p:cNvPr>
          <p:cNvSpPr txBox="1"/>
          <p:nvPr/>
        </p:nvSpPr>
        <p:spPr>
          <a:xfrm>
            <a:off x="3228370" y="2193072"/>
            <a:ext cx="2472559" cy="1077218"/>
          </a:xfrm>
          <a:prstGeom prst="rect">
            <a:avLst/>
          </a:prstGeom>
          <a:noFill/>
        </p:spPr>
        <p:txBody>
          <a:bodyPr wrap="square" rtlCol="0">
            <a:spAutoFit/>
          </a:bodyPr>
          <a:lstStyle/>
          <a:p>
            <a:pPr marL="285750" indent="-285750">
              <a:buFont typeface="Wingdings" panose="05000000000000000000" pitchFamily="2" charset="2"/>
              <a:buChar char="§"/>
            </a:pPr>
            <a:r>
              <a:rPr lang="en-US" sz="1600" dirty="0"/>
              <a:t>Limited knowledge on digital skills</a:t>
            </a:r>
          </a:p>
          <a:p>
            <a:pPr marL="285750" indent="-285750">
              <a:buFont typeface="Wingdings" panose="05000000000000000000" pitchFamily="2" charset="2"/>
              <a:buChar char="§"/>
            </a:pPr>
            <a:r>
              <a:rPr lang="en-US" sz="1600" dirty="0"/>
              <a:t>Only relies on word-of-mouth promotion</a:t>
            </a:r>
            <a:endParaRPr lang="en-GB" sz="1600" dirty="0"/>
          </a:p>
        </p:txBody>
      </p:sp>
      <p:cxnSp>
        <p:nvCxnSpPr>
          <p:cNvPr id="53" name="Straight Connector 52">
            <a:extLst>
              <a:ext uri="{FF2B5EF4-FFF2-40B4-BE49-F238E27FC236}">
                <a16:creationId xmlns:a16="http://schemas.microsoft.com/office/drawing/2014/main" id="{C3757B16-983C-B87B-FCE7-916C473FB450}"/>
              </a:ext>
            </a:extLst>
          </p:cNvPr>
          <p:cNvCxnSpPr/>
          <p:nvPr/>
        </p:nvCxnSpPr>
        <p:spPr>
          <a:xfrm>
            <a:off x="4174578" y="3392211"/>
            <a:ext cx="914400" cy="1872000"/>
          </a:xfrm>
          <a:prstGeom prst="line">
            <a:avLst/>
          </a:prstGeom>
          <a:ln w="76200"/>
        </p:spPr>
        <p:style>
          <a:lnRef idx="1">
            <a:schemeClr val="dk1"/>
          </a:lnRef>
          <a:fillRef idx="0">
            <a:schemeClr val="dk1"/>
          </a:fillRef>
          <a:effectRef idx="0">
            <a:schemeClr val="dk1"/>
          </a:effectRef>
          <a:fontRef idx="minor">
            <a:schemeClr val="tx1"/>
          </a:fontRef>
        </p:style>
      </p:cxnSp>
      <p:sp>
        <p:nvSpPr>
          <p:cNvPr id="54" name="Rectangle 53">
            <a:extLst>
              <a:ext uri="{FF2B5EF4-FFF2-40B4-BE49-F238E27FC236}">
                <a16:creationId xmlns:a16="http://schemas.microsoft.com/office/drawing/2014/main" id="{B82282E1-F0C6-A6AA-1648-5AED205392D0}"/>
              </a:ext>
            </a:extLst>
          </p:cNvPr>
          <p:cNvSpPr/>
          <p:nvPr/>
        </p:nvSpPr>
        <p:spPr>
          <a:xfrm>
            <a:off x="4308191" y="5217748"/>
            <a:ext cx="1813560" cy="5029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b="1" dirty="0"/>
              <a:t>MACHINE</a:t>
            </a:r>
            <a:endParaRPr lang="en-GB" b="1" dirty="0"/>
          </a:p>
        </p:txBody>
      </p:sp>
      <p:sp>
        <p:nvSpPr>
          <p:cNvPr id="55" name="TextBox 54">
            <a:extLst>
              <a:ext uri="{FF2B5EF4-FFF2-40B4-BE49-F238E27FC236}">
                <a16:creationId xmlns:a16="http://schemas.microsoft.com/office/drawing/2014/main" id="{DB1885E7-54A6-267A-72B9-784B612F8FFB}"/>
              </a:ext>
            </a:extLst>
          </p:cNvPr>
          <p:cNvSpPr txBox="1"/>
          <p:nvPr/>
        </p:nvSpPr>
        <p:spPr>
          <a:xfrm>
            <a:off x="4810059" y="3665145"/>
            <a:ext cx="2802057" cy="1477328"/>
          </a:xfrm>
          <a:prstGeom prst="rect">
            <a:avLst/>
          </a:prstGeom>
          <a:noFill/>
        </p:spPr>
        <p:txBody>
          <a:bodyPr wrap="square" rtlCol="0">
            <a:spAutoFit/>
          </a:bodyPr>
          <a:lstStyle/>
          <a:p>
            <a:pPr marL="285750" indent="-285750">
              <a:buFont typeface="Wingdings" panose="05000000000000000000" pitchFamily="2" charset="2"/>
              <a:buChar char="§"/>
            </a:pPr>
            <a:r>
              <a:rPr lang="en-US" dirty="0"/>
              <a:t>Weak online ordering</a:t>
            </a:r>
          </a:p>
          <a:p>
            <a:pPr marL="285750" indent="-285750">
              <a:buFont typeface="Wingdings" panose="05000000000000000000" pitchFamily="2" charset="2"/>
              <a:buChar char="§"/>
            </a:pPr>
            <a:r>
              <a:rPr lang="en-US" dirty="0"/>
              <a:t>Poor digital presence</a:t>
            </a:r>
          </a:p>
          <a:p>
            <a:pPr marL="285750" indent="-285750">
              <a:buFont typeface="Wingdings" panose="05000000000000000000" pitchFamily="2" charset="2"/>
              <a:buChar char="§"/>
            </a:pPr>
            <a:r>
              <a:rPr lang="en-US" dirty="0"/>
              <a:t>Limited on marketing tools</a:t>
            </a:r>
          </a:p>
          <a:p>
            <a:endParaRPr lang="en-GB" dirty="0"/>
          </a:p>
        </p:txBody>
      </p:sp>
      <p:cxnSp>
        <p:nvCxnSpPr>
          <p:cNvPr id="56" name="Straight Connector 55">
            <a:extLst>
              <a:ext uri="{FF2B5EF4-FFF2-40B4-BE49-F238E27FC236}">
                <a16:creationId xmlns:a16="http://schemas.microsoft.com/office/drawing/2014/main" id="{E5C1981C-71E6-9A72-4A41-285D247D4D69}"/>
              </a:ext>
            </a:extLst>
          </p:cNvPr>
          <p:cNvCxnSpPr>
            <a:cxnSpLocks/>
          </p:cNvCxnSpPr>
          <p:nvPr/>
        </p:nvCxnSpPr>
        <p:spPr>
          <a:xfrm flipV="1">
            <a:off x="5642310" y="1485019"/>
            <a:ext cx="1197864" cy="1874020"/>
          </a:xfrm>
          <a:prstGeom prst="line">
            <a:avLst/>
          </a:prstGeom>
          <a:ln w="76200"/>
        </p:spPr>
        <p:style>
          <a:lnRef idx="1">
            <a:schemeClr val="dk1"/>
          </a:lnRef>
          <a:fillRef idx="0">
            <a:schemeClr val="dk1"/>
          </a:fillRef>
          <a:effectRef idx="0">
            <a:schemeClr val="dk1"/>
          </a:effectRef>
          <a:fontRef idx="minor">
            <a:schemeClr val="tx1"/>
          </a:fontRef>
        </p:style>
      </p:cxnSp>
      <p:sp>
        <p:nvSpPr>
          <p:cNvPr id="57" name="Rectangle 56">
            <a:extLst>
              <a:ext uri="{FF2B5EF4-FFF2-40B4-BE49-F238E27FC236}">
                <a16:creationId xmlns:a16="http://schemas.microsoft.com/office/drawing/2014/main" id="{CFC0290E-265E-FDDA-C5A7-BF27A1191F38}"/>
              </a:ext>
            </a:extLst>
          </p:cNvPr>
          <p:cNvSpPr/>
          <p:nvPr/>
        </p:nvSpPr>
        <p:spPr>
          <a:xfrm>
            <a:off x="6006000" y="995020"/>
            <a:ext cx="1807732" cy="51955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b="1" dirty="0"/>
              <a:t>METHOD PROCESS</a:t>
            </a:r>
            <a:endParaRPr lang="en-GB" b="1" dirty="0"/>
          </a:p>
        </p:txBody>
      </p:sp>
      <p:sp>
        <p:nvSpPr>
          <p:cNvPr id="58" name="TextBox 57">
            <a:extLst>
              <a:ext uri="{FF2B5EF4-FFF2-40B4-BE49-F238E27FC236}">
                <a16:creationId xmlns:a16="http://schemas.microsoft.com/office/drawing/2014/main" id="{7F3160D6-B112-EBE7-0A97-192050F4714B}"/>
              </a:ext>
            </a:extLst>
          </p:cNvPr>
          <p:cNvSpPr txBox="1"/>
          <p:nvPr/>
        </p:nvSpPr>
        <p:spPr>
          <a:xfrm>
            <a:off x="6360621" y="2108453"/>
            <a:ext cx="2549024" cy="923330"/>
          </a:xfrm>
          <a:prstGeom prst="rect">
            <a:avLst/>
          </a:prstGeom>
          <a:noFill/>
        </p:spPr>
        <p:txBody>
          <a:bodyPr wrap="square" rtlCol="0">
            <a:spAutoFit/>
          </a:bodyPr>
          <a:lstStyle/>
          <a:p>
            <a:pPr marL="285750" indent="-285750">
              <a:buFont typeface="Wingdings" panose="05000000000000000000" pitchFamily="2" charset="2"/>
              <a:buChar char="§"/>
            </a:pPr>
            <a:r>
              <a:rPr lang="en-US" dirty="0"/>
              <a:t>Outdated website</a:t>
            </a:r>
          </a:p>
          <a:p>
            <a:pPr marL="285750" indent="-285750">
              <a:buFont typeface="Wingdings" panose="05000000000000000000" pitchFamily="2" charset="2"/>
              <a:buChar char="§"/>
            </a:pPr>
            <a:r>
              <a:rPr lang="en-GB" dirty="0"/>
              <a:t>No subscription service</a:t>
            </a:r>
            <a:endParaRPr lang="en-US" dirty="0"/>
          </a:p>
        </p:txBody>
      </p:sp>
      <p:cxnSp>
        <p:nvCxnSpPr>
          <p:cNvPr id="59" name="Straight Connector 58">
            <a:extLst>
              <a:ext uri="{FF2B5EF4-FFF2-40B4-BE49-F238E27FC236}">
                <a16:creationId xmlns:a16="http://schemas.microsoft.com/office/drawing/2014/main" id="{30561AB9-E295-9222-E068-AE42DB7A9A10}"/>
              </a:ext>
            </a:extLst>
          </p:cNvPr>
          <p:cNvCxnSpPr>
            <a:cxnSpLocks/>
          </p:cNvCxnSpPr>
          <p:nvPr/>
        </p:nvCxnSpPr>
        <p:spPr>
          <a:xfrm flipV="1">
            <a:off x="8351626" y="1522761"/>
            <a:ext cx="1197864" cy="1874020"/>
          </a:xfrm>
          <a:prstGeom prst="line">
            <a:avLst/>
          </a:prstGeom>
          <a:ln w="76200"/>
        </p:spPr>
        <p:style>
          <a:lnRef idx="1">
            <a:schemeClr val="dk1"/>
          </a:lnRef>
          <a:fillRef idx="0">
            <a:schemeClr val="dk1"/>
          </a:fillRef>
          <a:effectRef idx="0">
            <a:schemeClr val="dk1"/>
          </a:effectRef>
          <a:fontRef idx="minor">
            <a:schemeClr val="tx1"/>
          </a:fontRef>
        </p:style>
      </p:cxnSp>
      <p:cxnSp>
        <p:nvCxnSpPr>
          <p:cNvPr id="60" name="Straight Connector 59">
            <a:extLst>
              <a:ext uri="{FF2B5EF4-FFF2-40B4-BE49-F238E27FC236}">
                <a16:creationId xmlns:a16="http://schemas.microsoft.com/office/drawing/2014/main" id="{FC3B149B-9C71-C988-82A5-D663278497E8}"/>
              </a:ext>
            </a:extLst>
          </p:cNvPr>
          <p:cNvCxnSpPr/>
          <p:nvPr/>
        </p:nvCxnSpPr>
        <p:spPr>
          <a:xfrm>
            <a:off x="7449652" y="3402549"/>
            <a:ext cx="914400" cy="1872000"/>
          </a:xfrm>
          <a:prstGeom prst="line">
            <a:avLst/>
          </a:prstGeom>
          <a:ln w="76200"/>
        </p:spPr>
        <p:style>
          <a:lnRef idx="1">
            <a:schemeClr val="dk1"/>
          </a:lnRef>
          <a:fillRef idx="0">
            <a:schemeClr val="dk1"/>
          </a:fillRef>
          <a:effectRef idx="0">
            <a:schemeClr val="dk1"/>
          </a:effectRef>
          <a:fontRef idx="minor">
            <a:schemeClr val="tx1"/>
          </a:fontRef>
        </p:style>
      </p:cxnSp>
      <p:sp>
        <p:nvSpPr>
          <p:cNvPr id="61" name="Rectangle 60">
            <a:extLst>
              <a:ext uri="{FF2B5EF4-FFF2-40B4-BE49-F238E27FC236}">
                <a16:creationId xmlns:a16="http://schemas.microsoft.com/office/drawing/2014/main" id="{BCA0919B-A1C5-40A9-367B-BF67A87E0D53}"/>
              </a:ext>
            </a:extLst>
          </p:cNvPr>
          <p:cNvSpPr/>
          <p:nvPr/>
        </p:nvSpPr>
        <p:spPr>
          <a:xfrm>
            <a:off x="9207924" y="841248"/>
            <a:ext cx="1954264" cy="63205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b="1" dirty="0"/>
              <a:t>Market Environment</a:t>
            </a:r>
            <a:endParaRPr lang="en-GB" b="1" dirty="0"/>
          </a:p>
        </p:txBody>
      </p:sp>
      <p:sp>
        <p:nvSpPr>
          <p:cNvPr id="65" name="Rectangle 64">
            <a:extLst>
              <a:ext uri="{FF2B5EF4-FFF2-40B4-BE49-F238E27FC236}">
                <a16:creationId xmlns:a16="http://schemas.microsoft.com/office/drawing/2014/main" id="{A35BABB1-B23A-AF55-0128-AA975DF94A46}"/>
              </a:ext>
            </a:extLst>
          </p:cNvPr>
          <p:cNvSpPr/>
          <p:nvPr/>
        </p:nvSpPr>
        <p:spPr>
          <a:xfrm>
            <a:off x="7676000" y="5264211"/>
            <a:ext cx="1645920" cy="535655"/>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b="1" dirty="0"/>
              <a:t>MATERIAL</a:t>
            </a:r>
            <a:endParaRPr lang="en-GB" b="1" dirty="0"/>
          </a:p>
        </p:txBody>
      </p:sp>
      <p:sp>
        <p:nvSpPr>
          <p:cNvPr id="66" name="TextBox 65">
            <a:extLst>
              <a:ext uri="{FF2B5EF4-FFF2-40B4-BE49-F238E27FC236}">
                <a16:creationId xmlns:a16="http://schemas.microsoft.com/office/drawing/2014/main" id="{12DFE791-0578-C3E8-00F3-18AF152D7353}"/>
              </a:ext>
            </a:extLst>
          </p:cNvPr>
          <p:cNvSpPr txBox="1"/>
          <p:nvPr/>
        </p:nvSpPr>
        <p:spPr>
          <a:xfrm>
            <a:off x="8196172" y="3565483"/>
            <a:ext cx="2454097" cy="1477328"/>
          </a:xfrm>
          <a:prstGeom prst="rect">
            <a:avLst/>
          </a:prstGeom>
          <a:noFill/>
        </p:spPr>
        <p:txBody>
          <a:bodyPr wrap="square" rtlCol="0">
            <a:spAutoFit/>
          </a:bodyPr>
          <a:lstStyle/>
          <a:p>
            <a:pPr marL="285750" indent="-285750">
              <a:buFont typeface="Wingdings" panose="05000000000000000000" pitchFamily="2" charset="2"/>
              <a:buChar char="§"/>
            </a:pPr>
            <a:r>
              <a:rPr lang="en-US" dirty="0"/>
              <a:t>Rising cost of flowers (such as imported flowers)</a:t>
            </a:r>
          </a:p>
          <a:p>
            <a:pPr marL="285750" indent="-285750">
              <a:buFont typeface="Wingdings" panose="05000000000000000000" pitchFamily="2" charset="2"/>
              <a:buChar char="§"/>
            </a:pPr>
            <a:r>
              <a:rPr lang="en-US" dirty="0"/>
              <a:t>Expensive eco-friendly packaging</a:t>
            </a:r>
            <a:endParaRPr lang="en-GB" dirty="0"/>
          </a:p>
        </p:txBody>
      </p:sp>
      <p:sp>
        <p:nvSpPr>
          <p:cNvPr id="67" name="TextBox 66">
            <a:extLst>
              <a:ext uri="{FF2B5EF4-FFF2-40B4-BE49-F238E27FC236}">
                <a16:creationId xmlns:a16="http://schemas.microsoft.com/office/drawing/2014/main" id="{07CA0446-2974-8086-BDE9-5936A1242561}"/>
              </a:ext>
            </a:extLst>
          </p:cNvPr>
          <p:cNvSpPr txBox="1"/>
          <p:nvPr/>
        </p:nvSpPr>
        <p:spPr>
          <a:xfrm>
            <a:off x="9211669" y="1983035"/>
            <a:ext cx="2196284" cy="1200329"/>
          </a:xfrm>
          <a:prstGeom prst="rect">
            <a:avLst/>
          </a:prstGeom>
          <a:noFill/>
        </p:spPr>
        <p:txBody>
          <a:bodyPr wrap="square" rtlCol="0">
            <a:spAutoFit/>
          </a:bodyPr>
          <a:lstStyle/>
          <a:p>
            <a:pPr marL="285750" indent="-285750">
              <a:buFont typeface="Wingdings" panose="05000000000000000000" pitchFamily="2" charset="2"/>
              <a:buChar char="§"/>
            </a:pPr>
            <a:r>
              <a:rPr lang="en-US" dirty="0"/>
              <a:t>Shifting to cheaper options</a:t>
            </a:r>
          </a:p>
          <a:p>
            <a:pPr marL="285750" indent="-285750">
              <a:buFont typeface="Wingdings" panose="05000000000000000000" pitchFamily="2" charset="2"/>
              <a:buChar char="§"/>
            </a:pPr>
            <a:r>
              <a:rPr lang="en-US" dirty="0"/>
              <a:t>Strong online competitors</a:t>
            </a:r>
          </a:p>
        </p:txBody>
      </p:sp>
    </p:spTree>
    <p:extLst>
      <p:ext uri="{BB962C8B-B14F-4D97-AF65-F5344CB8AC3E}">
        <p14:creationId xmlns:p14="http://schemas.microsoft.com/office/powerpoint/2010/main" val="116645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129629" y="764690"/>
            <a:ext cx="5872891" cy="1557910"/>
          </a:xfrm>
        </p:spPr>
        <p:txBody>
          <a:bodyPr vert="horz" lIns="91440" tIns="45720" rIns="91440" bIns="45720" rtlCol="0" anchor="b">
            <a:normAutofit/>
          </a:bodyPr>
          <a:lstStyle/>
          <a:p>
            <a:r>
              <a:rPr lang="en-US" sz="6000"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129629" y="2574973"/>
            <a:ext cx="8355680" cy="2387627"/>
          </a:xfrm>
        </p:spPr>
        <p:txBody>
          <a:bodyPr vert="horz" lIns="91440" tIns="45720" rIns="91440" bIns="45720" rtlCol="0" anchor="b">
            <a:normAutofit/>
          </a:bodyPr>
          <a:lstStyle/>
          <a:p>
            <a:pPr algn="just"/>
            <a:r>
              <a:rPr lang="en-US" sz="2800" dirty="0">
                <a:solidFill>
                  <a:schemeClr val="tx1"/>
                </a:solidFill>
              </a:rPr>
              <a:t>In conclusion, Green Haven Florists faces several challenges but also has strong opportunities for growth. By improving its digital presence and adapting to customer preferences, the business can recover its sales and continue to thrive. </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normAutofit fontScale="90000"/>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411480" y="1261872"/>
            <a:ext cx="11093131" cy="5166360"/>
          </a:xfrm>
        </p:spPr>
        <p:txBody>
          <a:bodyPr>
            <a:noAutofit/>
          </a:bodyPr>
          <a:lstStyle/>
          <a:p>
            <a:pPr algn="l"/>
            <a:r>
              <a:rPr lang="en-GB" b="1" dirty="0">
                <a:solidFill>
                  <a:schemeClr val="tx1"/>
                </a:solidFill>
                <a:latin typeface="Arial"/>
                <a:ea typeface="Roboto"/>
                <a:cs typeface="Roboto"/>
              </a:rPr>
              <a:t>Calculator Ultra (2025)</a:t>
            </a:r>
            <a:r>
              <a:rPr lang="en-GB" b="1" i="1" dirty="0">
                <a:solidFill>
                  <a:schemeClr val="tx1"/>
                </a:solidFill>
                <a:latin typeface="Arial"/>
                <a:ea typeface="Roboto"/>
                <a:cs typeface="Roboto"/>
              </a:rPr>
              <a:t> Find More Calculator</a:t>
            </a:r>
            <a:r>
              <a:rPr lang="en-GB" b="1" dirty="0">
                <a:solidFill>
                  <a:schemeClr val="tx1"/>
                </a:solidFill>
                <a:latin typeface="Arial"/>
                <a:ea typeface="Roboto"/>
                <a:cs typeface="Roboto"/>
              </a:rPr>
              <a:t> Available at: </a:t>
            </a:r>
            <a:r>
              <a:rPr lang="en-GB"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Drop in Sales Calculator &amp; Formula Online Calculator Ultra</a:t>
            </a:r>
            <a:r>
              <a:rPr lang="en-GB" b="1" i="1" dirty="0">
                <a:solidFill>
                  <a:schemeClr val="tx1"/>
                </a:solidFill>
                <a:latin typeface="Arial"/>
                <a:ea typeface="Roboto"/>
                <a:cs typeface="Roboto"/>
              </a:rPr>
              <a:t> </a:t>
            </a:r>
            <a:r>
              <a:rPr lang="en-GB" b="1" dirty="0">
                <a:solidFill>
                  <a:schemeClr val="tx1"/>
                </a:solidFill>
                <a:latin typeface="Arial"/>
                <a:ea typeface="Roboto"/>
                <a:cs typeface="Roboto"/>
              </a:rPr>
              <a:t>(Accessed:  6 October 2025)</a:t>
            </a:r>
          </a:p>
          <a:p>
            <a:pPr algn="l"/>
            <a:r>
              <a:rPr lang="en-GB" b="1" dirty="0">
                <a:solidFill>
                  <a:schemeClr val="tx1"/>
                </a:solidFill>
                <a:latin typeface="Arial"/>
                <a:ea typeface="Roboto"/>
                <a:cs typeface="Roboto"/>
              </a:rPr>
              <a:t>Spradlin, D. (2012). Are you solving the right problem? Harvard Business Review.</a:t>
            </a:r>
          </a:p>
          <a:p>
            <a:pPr algn="l"/>
            <a:r>
              <a:rPr lang="en-GB" b="1" dirty="0">
                <a:solidFill>
                  <a:schemeClr val="tx1"/>
                </a:solidFill>
                <a:latin typeface="Arial"/>
                <a:ea typeface="Roboto"/>
                <a:cs typeface="Roboto"/>
                <a:hlinkClick r:id="rId3"/>
              </a:rPr>
              <a:t>https://www.ons.gov.uk/businessindustryandtrade/business/businessservices/bulletins/buisnessinsightandimpactontheukeconomy/</a:t>
            </a:r>
            <a:r>
              <a:rPr lang="en-GB" b="1" dirty="0">
                <a:solidFill>
                  <a:schemeClr val="tx1"/>
                </a:solidFill>
                <a:latin typeface="Arial"/>
                <a:ea typeface="Roboto"/>
                <a:cs typeface="Roboto"/>
              </a:rPr>
              <a:t>. </a:t>
            </a:r>
          </a:p>
          <a:p>
            <a:pPr algn="l"/>
            <a:r>
              <a:rPr lang="en-GB" b="1" dirty="0">
                <a:solidFill>
                  <a:schemeClr val="tx1"/>
                </a:solidFill>
                <a:latin typeface="Arial"/>
                <a:ea typeface="Roboto"/>
                <a:cs typeface="Roboto"/>
                <a:hlinkClick r:id="rId4"/>
              </a:rPr>
              <a:t>https://www.gov.uk/guidance/business-regulation-guidance-and-tools</a:t>
            </a:r>
            <a:r>
              <a:rPr lang="en-GB" b="1" dirty="0">
                <a:solidFill>
                  <a:schemeClr val="tx1"/>
                </a:solidFill>
                <a:latin typeface="Arial"/>
                <a:ea typeface="Roboto"/>
                <a:cs typeface="Roboto"/>
              </a:rPr>
              <a:t> </a:t>
            </a:r>
          </a:p>
          <a:p>
            <a:pPr algn="l"/>
            <a:r>
              <a:rPr lang="en-GB" b="1" dirty="0">
                <a:solidFill>
                  <a:schemeClr val="tx1"/>
                </a:solidFill>
                <a:latin typeface="Arial"/>
                <a:ea typeface="Roboto"/>
                <a:cs typeface="Roboto"/>
                <a:hlinkClick r:id="rId5"/>
              </a:rPr>
              <a:t>https://uk.practiallaw.thomasonreuters.com/w-006-4835?transiontype=default&amp;contextdata=(sc.default)&amp;firstpage=true</a:t>
            </a:r>
            <a:r>
              <a:rPr lang="en-GB" b="1" dirty="0">
                <a:solidFill>
                  <a:schemeClr val="tx1"/>
                </a:solidFill>
                <a:latin typeface="Arial"/>
                <a:ea typeface="Roboto"/>
                <a:cs typeface="Roboto"/>
              </a:rPr>
              <a:t> </a:t>
            </a:r>
          </a:p>
          <a:p>
            <a:pPr algn="l"/>
            <a:endParaRPr lang="en-GB" b="1" dirty="0">
              <a:solidFill>
                <a:schemeClr val="tx1"/>
              </a:solidFill>
              <a:latin typeface="Arial"/>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539</Words>
  <Application>Microsoft Office PowerPoint</Application>
  <PresentationFormat>Widescreen</PresentationFormat>
  <Paragraphs>76</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vt:lpstr>
      <vt:lpstr>Aptos</vt:lpstr>
      <vt:lpstr>Aptos Display</vt:lpstr>
      <vt:lpstr>Arial</vt:lpstr>
      <vt:lpstr>Wingdings</vt:lpstr>
      <vt:lpstr>Office Theme</vt:lpstr>
      <vt:lpstr>MODULE NAME: PROBLEM SOLVING AND DECISION MAKING  MODULE CODE: LCLM4004  STUDENT NAME: ARSENIA ALFONSO DE LEON   STUDENT ID: 2517282  LECTURER: CHARLES OBINWA Assignment 1: Presentation GREEN HAVEN FLORIST</vt:lpstr>
      <vt:lpstr>OVERVIEW</vt:lpstr>
      <vt:lpstr>Introduction</vt:lpstr>
      <vt:lpstr>Company background</vt:lpstr>
      <vt:lpstr>Problem: Nature and Scope</vt:lpstr>
      <vt:lpstr>PESTLE ANALYSIS: Green Haven Florists </vt:lpstr>
      <vt:lpstr>PESTLE ANALYSIS: Green Haven Florists </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arsenia de leon</cp:lastModifiedBy>
  <cp:revision>95</cp:revision>
  <cp:lastPrinted>2026-03-15T17:06:44Z</cp:lastPrinted>
  <dcterms:created xsi:type="dcterms:W3CDTF">2024-10-08T15:58:04Z</dcterms:created>
  <dcterms:modified xsi:type="dcterms:W3CDTF">2026-03-15T18:54:53Z</dcterms:modified>
</cp:coreProperties>
</file>