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12192000"/>
  <p:embeddedFontLst>
    <p:embeddedFont>
      <p:font typeface="Platypi Bold" pitchFamily="2" charset="77"/>
      <p:regular r:id="rId16"/>
    </p:embeddedFont>
    <p:embeddedFont>
      <p:font typeface="Lora" pitchFamily="2" charset="77"/>
      <p:regular r:id="rId17"/>
    </p:embeddedFont>
    <p:embeddedFont>
      <p:font typeface="Lora Bold" charset="0"/>
      <p:regular r:id="rId18"/>
    </p:embeddedFont>
    <p:embeddedFont>
      <p:font typeface="Lora Medium" pitchFamily="2" charset="77"/>
      <p:regular r:id="rId19"/>
    </p:embeddedFont>
    <p:embeddedFont>
      <p:font typeface="Lora SemiBold" pitchFamily="2" charset="77"/>
      <p:regular r:id="rId20"/>
    </p:embeddedFont>
    <p:embeddedFont>
      <p:font typeface="Platypi" charset="0"/>
      <p:regular r:id="rId21"/>
    </p:embeddedFont>
    <p:embeddedFont>
      <p:font typeface="Platypi ExtraBold" pitchFamily="2" charset="77"/>
      <p:regular r:id="rId22"/>
    </p:embeddedFont>
    <p:embeddedFont>
      <p:font typeface="Platypi Light" pitchFamily="2" charset="77"/>
      <p:regular r:id="rId23"/>
    </p:embeddedFont>
    <p:embeddedFont>
      <p:font typeface="Platypi Medium" pitchFamily="2" charset="77"/>
      <p:regular r:id="rId24"/>
    </p:embeddedFont>
    <p:embeddedFont>
      <p:font typeface="Platypi SemiBold" pitchFamily="2" charset="77"/>
      <p:regular r:id="rId25"/>
    </p:embeddedFont>
  </p:embeddedFontLst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font" Target="fonts/font10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9.fntdata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8.fntdata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209C62-625C-944E-8AB7-CCBEBE478988}" type="datetimeFigureOut">
              <a:rPr lang="en-US" smtClean="0"/>
              <a:t>8/2/26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7BE351-CE9F-404A-83F1-C0C76D0A18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1739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master 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E5E4E4"/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9809" y="0"/>
            <a:ext cx="4571886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61475" y="2238276"/>
            <a:ext cx="6296860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b="1" dirty="0">
                <a:solidFill>
                  <a:srgbClr val="030303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FRESHBITE BOX LTD</a:t>
            </a:r>
            <a:endParaRPr lang="en-US" sz="3250" dirty="0"/>
          </a:p>
        </p:txBody>
      </p:sp>
      <p:sp>
        <p:nvSpPr>
          <p:cNvPr id="4" name="Text 1"/>
          <p:cNvSpPr/>
          <p:nvPr/>
        </p:nvSpPr>
        <p:spPr>
          <a:xfrm>
            <a:off x="661475" y="3003054"/>
            <a:ext cx="6296860" cy="16165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33000"/>
              </a:lnSpc>
              <a:spcAft>
                <a:spcPts val="1450"/>
              </a:spcAft>
              <a:buNone/>
            </a:pPr>
            <a:r>
              <a:rPr lang="en-US" sz="1300" b="1" dirty="0">
                <a:solidFill>
                  <a:srgbClr val="100F0F"/>
                </a:solidFill>
                <a:latin typeface="Platypi Bold" pitchFamily="34" charset="0"/>
                <a:ea typeface="Platypi Bold" pitchFamily="34" charset="-122"/>
                <a:cs typeface="Platypi Bold" pitchFamily="34" charset="-120"/>
              </a:rPr>
              <a:t>Business Plan Pitch</a:t>
            </a:r>
            <a:endParaRPr lang="en-US" sz="1300" dirty="0"/>
          </a:p>
          <a:p>
            <a:pPr marL="0" indent="0" algn="l">
              <a:lnSpc>
                <a:spcPct val="133000"/>
              </a:lnSpc>
              <a:buNone/>
            </a:pPr>
            <a:r>
              <a:rPr lang="en-US" sz="1300" b="1" dirty="0">
                <a:solidFill>
                  <a:srgbClr val="100F0F"/>
                </a:solidFill>
                <a:latin typeface="Platypi Bold" pitchFamily="34" charset="0"/>
                <a:ea typeface="Platypi Bold" pitchFamily="34" charset="-122"/>
                <a:cs typeface="Platypi Bold" pitchFamily="34" charset="-120"/>
              </a:rPr>
              <a:t>Student Name:</a:t>
            </a: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 Jessica Siwak    </a:t>
            </a:r>
            <a:r>
              <a:rPr lang="en-US" sz="1300" b="1" dirty="0">
                <a:solidFill>
                  <a:srgbClr val="100F0F"/>
                </a:solidFill>
                <a:latin typeface="Platypi Bold" pitchFamily="34" charset="0"/>
                <a:ea typeface="Platypi Bold" pitchFamily="34" charset="-122"/>
                <a:cs typeface="Platypi Bold" pitchFamily="34" charset="-120"/>
              </a:rPr>
              <a:t>Student ID:</a:t>
            </a: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 2514292</a:t>
            </a:r>
            <a:endParaRPr lang="en-US" sz="1300" dirty="0"/>
          </a:p>
          <a:p>
            <a:pPr marL="0" indent="0" algn="l">
              <a:lnSpc>
                <a:spcPct val="133000"/>
              </a:lnSpc>
              <a:buNone/>
            </a:pPr>
            <a:r>
              <a:rPr lang="en-US" sz="1300" b="1" dirty="0">
                <a:solidFill>
                  <a:srgbClr val="100F0F"/>
                </a:solidFill>
                <a:latin typeface="Platypi Bold" pitchFamily="34" charset="0"/>
                <a:ea typeface="Platypi Bold" pitchFamily="34" charset="-122"/>
                <a:cs typeface="Platypi Bold" pitchFamily="34" charset="-120"/>
              </a:rPr>
              <a:t>Module Code:</a:t>
            </a: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 LCLM4006    </a:t>
            </a:r>
            <a:r>
              <a:rPr lang="en-US" sz="1300" b="1" dirty="0">
                <a:solidFill>
                  <a:srgbClr val="100F0F"/>
                </a:solidFill>
                <a:latin typeface="Platypi Bold" pitchFamily="34" charset="0"/>
                <a:ea typeface="Platypi Bold" pitchFamily="34" charset="-122"/>
                <a:cs typeface="Platypi Bold" pitchFamily="34" charset="-120"/>
              </a:rPr>
              <a:t>Module Title:</a:t>
            </a: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 Enterprise and Entrepreneurship</a:t>
            </a:r>
            <a:endParaRPr lang="en-US" sz="1300" dirty="0"/>
          </a:p>
          <a:p>
            <a:pPr marL="0" indent="0" algn="l">
              <a:lnSpc>
                <a:spcPct val="133000"/>
              </a:lnSpc>
              <a:buNone/>
            </a:pPr>
            <a:r>
              <a:rPr lang="en-US" sz="1300" b="1" dirty="0">
                <a:solidFill>
                  <a:srgbClr val="100F0F"/>
                </a:solidFill>
                <a:latin typeface="Platypi Bold" pitchFamily="34" charset="0"/>
                <a:ea typeface="Platypi Bold" pitchFamily="34" charset="-122"/>
                <a:cs typeface="Platypi Bold" pitchFamily="34" charset="-120"/>
              </a:rPr>
              <a:t>Assessment Task 2:</a:t>
            </a: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 Business Pitch Presentation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1216620"/>
            <a:ext cx="10868745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b="1" dirty="0">
                <a:solidFill>
                  <a:srgbClr val="030303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TABLE OF CONTENTS</a:t>
            </a:r>
            <a:endParaRPr lang="en-US" sz="3250" dirty="0"/>
          </a:p>
        </p:txBody>
      </p:sp>
      <p:sp>
        <p:nvSpPr>
          <p:cNvPr id="3" name="Text 1"/>
          <p:cNvSpPr/>
          <p:nvPr/>
        </p:nvSpPr>
        <p:spPr>
          <a:xfrm>
            <a:off x="661475" y="2064048"/>
            <a:ext cx="330688" cy="20667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Lora Light" pitchFamily="34" charset="0"/>
                <a:ea typeface="Lora Light" pitchFamily="34" charset="-122"/>
                <a:cs typeface="Lora Light" pitchFamily="34" charset="-120"/>
              </a:rPr>
              <a:t>01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661475" y="2325985"/>
            <a:ext cx="3512653" cy="19050"/>
          </a:xfrm>
          <a:prstGeom prst="rect">
            <a:avLst/>
          </a:prstGeom>
          <a:solidFill>
            <a:srgbClr val="B02323"/>
          </a:solidFill>
          <a:ln/>
        </p:spPr>
      </p:sp>
      <p:sp>
        <p:nvSpPr>
          <p:cNvPr id="5" name="Text 3"/>
          <p:cNvSpPr/>
          <p:nvPr/>
        </p:nvSpPr>
        <p:spPr>
          <a:xfrm>
            <a:off x="661475" y="2446734"/>
            <a:ext cx="3512653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100F0F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INTRODUCTION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4339422" y="2064048"/>
            <a:ext cx="330688" cy="20667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Lora Light" pitchFamily="34" charset="0"/>
                <a:ea typeface="Lora Light" pitchFamily="34" charset="-122"/>
                <a:cs typeface="Lora Light" pitchFamily="34" charset="-120"/>
              </a:rPr>
              <a:t>02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4339422" y="2325985"/>
            <a:ext cx="3512752" cy="19050"/>
          </a:xfrm>
          <a:prstGeom prst="rect">
            <a:avLst/>
          </a:prstGeom>
          <a:solidFill>
            <a:srgbClr val="B02323"/>
          </a:solidFill>
          <a:ln/>
        </p:spPr>
      </p:sp>
      <p:sp>
        <p:nvSpPr>
          <p:cNvPr id="8" name="Text 6"/>
          <p:cNvSpPr/>
          <p:nvPr/>
        </p:nvSpPr>
        <p:spPr>
          <a:xfrm>
            <a:off x="4339422" y="2446734"/>
            <a:ext cx="3512752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100F0F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BUSINESS IDEA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8017468" y="2064048"/>
            <a:ext cx="330688" cy="20667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Lora Light" pitchFamily="34" charset="0"/>
                <a:ea typeface="Lora Light" pitchFamily="34" charset="-122"/>
                <a:cs typeface="Lora Light" pitchFamily="34" charset="-120"/>
              </a:rPr>
              <a:t>03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8017468" y="2325985"/>
            <a:ext cx="3512653" cy="19050"/>
          </a:xfrm>
          <a:prstGeom prst="rect">
            <a:avLst/>
          </a:prstGeom>
          <a:solidFill>
            <a:srgbClr val="B02323"/>
          </a:solidFill>
          <a:ln/>
        </p:spPr>
      </p:sp>
      <p:sp>
        <p:nvSpPr>
          <p:cNvPr id="11" name="Text 9"/>
          <p:cNvSpPr/>
          <p:nvPr/>
        </p:nvSpPr>
        <p:spPr>
          <a:xfrm>
            <a:off x="8017468" y="2446734"/>
            <a:ext cx="3512653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100F0F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TARGET CUSTOMERS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661475" y="2994521"/>
            <a:ext cx="330688" cy="20667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Lora Light" pitchFamily="34" charset="0"/>
                <a:ea typeface="Lora Light" pitchFamily="34" charset="-122"/>
                <a:cs typeface="Lora Light" pitchFamily="34" charset="-120"/>
              </a:rPr>
              <a:t>04</a:t>
            </a:r>
            <a:endParaRPr lang="en-US" sz="1300" dirty="0"/>
          </a:p>
        </p:txBody>
      </p:sp>
      <p:sp>
        <p:nvSpPr>
          <p:cNvPr id="13" name="Shape 11"/>
          <p:cNvSpPr/>
          <p:nvPr/>
        </p:nvSpPr>
        <p:spPr>
          <a:xfrm>
            <a:off x="661475" y="3256459"/>
            <a:ext cx="5351626" cy="19050"/>
          </a:xfrm>
          <a:prstGeom prst="rect">
            <a:avLst/>
          </a:prstGeom>
          <a:solidFill>
            <a:srgbClr val="B02323"/>
          </a:solidFill>
          <a:ln/>
        </p:spPr>
      </p:sp>
      <p:sp>
        <p:nvSpPr>
          <p:cNvPr id="14" name="Text 12"/>
          <p:cNvSpPr/>
          <p:nvPr/>
        </p:nvSpPr>
        <p:spPr>
          <a:xfrm>
            <a:off x="661475" y="3377208"/>
            <a:ext cx="5351626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100F0F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LEGAL FORMAT AND MANAGEMENT STRUCTURE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6178395" y="2994521"/>
            <a:ext cx="330688" cy="20667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Lora Light" pitchFamily="34" charset="0"/>
                <a:ea typeface="Lora Light" pitchFamily="34" charset="-122"/>
                <a:cs typeface="Lora Light" pitchFamily="34" charset="-120"/>
              </a:rPr>
              <a:t>05</a:t>
            </a:r>
            <a:endParaRPr lang="en-US" sz="1300" dirty="0"/>
          </a:p>
        </p:txBody>
      </p:sp>
      <p:sp>
        <p:nvSpPr>
          <p:cNvPr id="16" name="Shape 14"/>
          <p:cNvSpPr/>
          <p:nvPr/>
        </p:nvSpPr>
        <p:spPr>
          <a:xfrm>
            <a:off x="6178395" y="3256459"/>
            <a:ext cx="5351725" cy="19050"/>
          </a:xfrm>
          <a:prstGeom prst="rect">
            <a:avLst/>
          </a:prstGeom>
          <a:solidFill>
            <a:srgbClr val="B02323"/>
          </a:solidFill>
          <a:ln/>
        </p:spPr>
      </p:sp>
      <p:sp>
        <p:nvSpPr>
          <p:cNvPr id="17" name="Text 15"/>
          <p:cNvSpPr/>
          <p:nvPr/>
        </p:nvSpPr>
        <p:spPr>
          <a:xfrm>
            <a:off x="6178395" y="3377208"/>
            <a:ext cx="5351725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100F0F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PESTEL ANALYSIS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661475" y="3945731"/>
            <a:ext cx="330688" cy="20667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Lora Light" pitchFamily="34" charset="0"/>
                <a:ea typeface="Lora Light" pitchFamily="34" charset="-122"/>
                <a:cs typeface="Lora Light" pitchFamily="34" charset="-120"/>
              </a:rPr>
              <a:t>01</a:t>
            </a:r>
            <a:endParaRPr lang="en-US" sz="1300" dirty="0"/>
          </a:p>
        </p:txBody>
      </p:sp>
      <p:sp>
        <p:nvSpPr>
          <p:cNvPr id="19" name="Shape 17"/>
          <p:cNvSpPr/>
          <p:nvPr/>
        </p:nvSpPr>
        <p:spPr>
          <a:xfrm>
            <a:off x="661475" y="4207669"/>
            <a:ext cx="3512653" cy="19050"/>
          </a:xfrm>
          <a:prstGeom prst="rect">
            <a:avLst/>
          </a:prstGeom>
          <a:solidFill>
            <a:srgbClr val="B02323"/>
          </a:solidFill>
          <a:ln/>
        </p:spPr>
      </p:sp>
      <p:sp>
        <p:nvSpPr>
          <p:cNvPr id="20" name="Text 18"/>
          <p:cNvSpPr/>
          <p:nvPr/>
        </p:nvSpPr>
        <p:spPr>
          <a:xfrm>
            <a:off x="661475" y="4328418"/>
            <a:ext cx="3512653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100F0F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COMPETITOR ANALYSIS AND USP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4339422" y="3945731"/>
            <a:ext cx="330688" cy="20667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Lora Light" pitchFamily="34" charset="0"/>
                <a:ea typeface="Lora Light" pitchFamily="34" charset="-122"/>
                <a:cs typeface="Lora Light" pitchFamily="34" charset="-120"/>
              </a:rPr>
              <a:t>02</a:t>
            </a:r>
            <a:endParaRPr lang="en-US" sz="1300" dirty="0"/>
          </a:p>
        </p:txBody>
      </p:sp>
      <p:sp>
        <p:nvSpPr>
          <p:cNvPr id="22" name="Shape 20"/>
          <p:cNvSpPr/>
          <p:nvPr/>
        </p:nvSpPr>
        <p:spPr>
          <a:xfrm>
            <a:off x="4339422" y="4207669"/>
            <a:ext cx="3512752" cy="19050"/>
          </a:xfrm>
          <a:prstGeom prst="rect">
            <a:avLst/>
          </a:prstGeom>
          <a:solidFill>
            <a:srgbClr val="B02323"/>
          </a:solidFill>
          <a:ln/>
        </p:spPr>
      </p:sp>
      <p:sp>
        <p:nvSpPr>
          <p:cNvPr id="23" name="Text 21"/>
          <p:cNvSpPr/>
          <p:nvPr/>
        </p:nvSpPr>
        <p:spPr>
          <a:xfrm>
            <a:off x="4339422" y="4328418"/>
            <a:ext cx="3512752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100F0F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MARKETING STRATEGY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8017468" y="3945731"/>
            <a:ext cx="330688" cy="20667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Lora Light" pitchFamily="34" charset="0"/>
                <a:ea typeface="Lora Light" pitchFamily="34" charset="-122"/>
                <a:cs typeface="Lora Light" pitchFamily="34" charset="-120"/>
              </a:rPr>
              <a:t>03</a:t>
            </a:r>
            <a:endParaRPr lang="en-US" sz="1300" dirty="0"/>
          </a:p>
        </p:txBody>
      </p:sp>
      <p:sp>
        <p:nvSpPr>
          <p:cNvPr id="25" name="Shape 23"/>
          <p:cNvSpPr/>
          <p:nvPr/>
        </p:nvSpPr>
        <p:spPr>
          <a:xfrm>
            <a:off x="8017468" y="4207669"/>
            <a:ext cx="3512653" cy="19050"/>
          </a:xfrm>
          <a:prstGeom prst="rect">
            <a:avLst/>
          </a:prstGeom>
          <a:solidFill>
            <a:srgbClr val="B02323"/>
          </a:solidFill>
          <a:ln/>
        </p:spPr>
      </p:sp>
      <p:sp>
        <p:nvSpPr>
          <p:cNvPr id="26" name="Text 24"/>
          <p:cNvSpPr/>
          <p:nvPr/>
        </p:nvSpPr>
        <p:spPr>
          <a:xfrm>
            <a:off x="8017468" y="4328418"/>
            <a:ext cx="3512653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100F0F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FUNDING REQUIREMENTS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661475" y="4876205"/>
            <a:ext cx="330688" cy="20667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Lora Light" pitchFamily="34" charset="0"/>
                <a:ea typeface="Lora Light" pitchFamily="34" charset="-122"/>
                <a:cs typeface="Lora Light" pitchFamily="34" charset="-120"/>
              </a:rPr>
              <a:t>04</a:t>
            </a:r>
            <a:endParaRPr lang="en-US" sz="1300" dirty="0"/>
          </a:p>
        </p:txBody>
      </p:sp>
      <p:sp>
        <p:nvSpPr>
          <p:cNvPr id="28" name="Shape 26"/>
          <p:cNvSpPr/>
          <p:nvPr/>
        </p:nvSpPr>
        <p:spPr>
          <a:xfrm>
            <a:off x="661475" y="5138142"/>
            <a:ext cx="5351626" cy="19050"/>
          </a:xfrm>
          <a:prstGeom prst="rect">
            <a:avLst/>
          </a:prstGeom>
          <a:solidFill>
            <a:srgbClr val="B02323"/>
          </a:solidFill>
          <a:ln/>
        </p:spPr>
      </p:sp>
      <p:sp>
        <p:nvSpPr>
          <p:cNvPr id="29" name="Text 27"/>
          <p:cNvSpPr/>
          <p:nvPr/>
        </p:nvSpPr>
        <p:spPr>
          <a:xfrm>
            <a:off x="661475" y="5258891"/>
            <a:ext cx="5351626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100F0F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FINANCIAL FORECAST AND BREAKEVEN</a:t>
            </a:r>
            <a:endParaRPr lang="en-US" sz="1600" dirty="0"/>
          </a:p>
        </p:txBody>
      </p:sp>
      <p:sp>
        <p:nvSpPr>
          <p:cNvPr id="30" name="Text 28"/>
          <p:cNvSpPr/>
          <p:nvPr/>
        </p:nvSpPr>
        <p:spPr>
          <a:xfrm>
            <a:off x="6178395" y="4876205"/>
            <a:ext cx="330688" cy="20667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Lora Light" pitchFamily="34" charset="0"/>
                <a:ea typeface="Lora Light" pitchFamily="34" charset="-122"/>
                <a:cs typeface="Lora Light" pitchFamily="34" charset="-120"/>
              </a:rPr>
              <a:t>05</a:t>
            </a:r>
            <a:endParaRPr lang="en-US" sz="1300" dirty="0"/>
          </a:p>
        </p:txBody>
      </p:sp>
      <p:sp>
        <p:nvSpPr>
          <p:cNvPr id="31" name="Shape 29"/>
          <p:cNvSpPr/>
          <p:nvPr/>
        </p:nvSpPr>
        <p:spPr>
          <a:xfrm>
            <a:off x="6178395" y="5138142"/>
            <a:ext cx="5351725" cy="19050"/>
          </a:xfrm>
          <a:prstGeom prst="rect">
            <a:avLst/>
          </a:prstGeom>
          <a:solidFill>
            <a:srgbClr val="B02323"/>
          </a:solidFill>
          <a:ln/>
        </p:spPr>
      </p:sp>
      <p:sp>
        <p:nvSpPr>
          <p:cNvPr id="32" name="Text 30"/>
          <p:cNvSpPr/>
          <p:nvPr/>
        </p:nvSpPr>
        <p:spPr>
          <a:xfrm>
            <a:off x="6178395" y="5258891"/>
            <a:ext cx="5351725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100F0F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RISK, SUSTAINABILITY AND CONCLUSION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1778496"/>
            <a:ext cx="10868745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b="1" dirty="0">
                <a:solidFill>
                  <a:srgbClr val="030303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FRESHBITE BOX LTD</a:t>
            </a:r>
            <a:endParaRPr lang="en-US" sz="3250" dirty="0"/>
          </a:p>
        </p:txBody>
      </p:sp>
      <p:sp>
        <p:nvSpPr>
          <p:cNvPr id="3" name="Shape 1"/>
          <p:cNvSpPr/>
          <p:nvPr/>
        </p:nvSpPr>
        <p:spPr>
          <a:xfrm>
            <a:off x="661475" y="2625923"/>
            <a:ext cx="3512653" cy="1402556"/>
          </a:xfrm>
          <a:prstGeom prst="roundRect">
            <a:avLst>
              <a:gd name="adj" fmla="val 4953"/>
            </a:avLst>
          </a:prstGeom>
          <a:solidFill>
            <a:srgbClr val="E5E4E4"/>
          </a:solidFill>
          <a:ln w="19050">
            <a:solidFill>
              <a:srgbClr val="B02323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45819" y="2810272"/>
            <a:ext cx="3143965" cy="51693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100F0F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FRESH, HEALTHY AND AFFORDABLE LUNCH BOXES</a:t>
            </a:r>
            <a:endParaRPr lang="en-US" sz="1600" dirty="0"/>
          </a:p>
        </p:txBody>
      </p:sp>
      <p:sp>
        <p:nvSpPr>
          <p:cNvPr id="5" name="Shape 3"/>
          <p:cNvSpPr/>
          <p:nvPr/>
        </p:nvSpPr>
        <p:spPr>
          <a:xfrm>
            <a:off x="4339422" y="2625923"/>
            <a:ext cx="3512752" cy="1402556"/>
          </a:xfrm>
          <a:prstGeom prst="roundRect">
            <a:avLst>
              <a:gd name="adj" fmla="val 4953"/>
            </a:avLst>
          </a:prstGeom>
          <a:solidFill>
            <a:srgbClr val="E5E4E4"/>
          </a:solidFill>
          <a:ln w="19050">
            <a:solidFill>
              <a:srgbClr val="B0232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4523766" y="2810272"/>
            <a:ext cx="3144064" cy="77539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100F0F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TARGET CUSTOMERS: STUDENTS, OFFICE WORKERS AND YOUNG PROFESSIONALS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8017468" y="2625923"/>
            <a:ext cx="3512653" cy="1402556"/>
          </a:xfrm>
          <a:prstGeom prst="roundRect">
            <a:avLst>
              <a:gd name="adj" fmla="val 4953"/>
            </a:avLst>
          </a:prstGeom>
          <a:solidFill>
            <a:srgbClr val="E5E4E4"/>
          </a:solidFill>
          <a:ln w="19050">
            <a:solidFill>
              <a:srgbClr val="B02323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8201812" y="2810272"/>
            <a:ext cx="3143965" cy="103385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100F0F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MAIN PROBLEM: LACK OF QUICK, HEALTHY AND AFFORDABLE LUNCH OPTIONS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661475" y="4193778"/>
            <a:ext cx="5351626" cy="885627"/>
          </a:xfrm>
          <a:prstGeom prst="roundRect">
            <a:avLst>
              <a:gd name="adj" fmla="val 7844"/>
            </a:avLst>
          </a:prstGeom>
          <a:solidFill>
            <a:srgbClr val="E5E4E4"/>
          </a:solidFill>
          <a:ln w="19050">
            <a:solidFill>
              <a:srgbClr val="B02323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845819" y="4378127"/>
            <a:ext cx="4982939" cy="51693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100F0F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BUSINESS MODEL: ONLINE PRE-ORDER AND LOCAL LUNCHTIME DELIVERY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6178395" y="4193778"/>
            <a:ext cx="5351725" cy="885627"/>
          </a:xfrm>
          <a:prstGeom prst="roundRect">
            <a:avLst>
              <a:gd name="adj" fmla="val 7844"/>
            </a:avLst>
          </a:prstGeom>
          <a:solidFill>
            <a:srgbClr val="E5E4E4"/>
          </a:solidFill>
          <a:ln w="19050">
            <a:solidFill>
              <a:srgbClr val="B02323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6362739" y="4378127"/>
            <a:ext cx="4983038" cy="51693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100F0F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PURPOSE: PROVIDE CONVENIENT MEALS WITHOUT RELYING ON FAST FOOD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1784648"/>
            <a:ext cx="10868745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b="1" dirty="0">
                <a:solidFill>
                  <a:srgbClr val="030303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OVERVIEW OF THE BUSINESS IDEA</a:t>
            </a:r>
            <a:endParaRPr lang="en-US" sz="3250" dirty="0"/>
          </a:p>
        </p:txBody>
      </p:sp>
      <p:sp>
        <p:nvSpPr>
          <p:cNvPr id="3" name="Shape 1"/>
          <p:cNvSpPr/>
          <p:nvPr/>
        </p:nvSpPr>
        <p:spPr>
          <a:xfrm>
            <a:off x="542415" y="2549426"/>
            <a:ext cx="5470785" cy="2523827"/>
          </a:xfrm>
          <a:prstGeom prst="roundRect">
            <a:avLst>
              <a:gd name="adj" fmla="val 4718"/>
            </a:avLst>
          </a:prstGeom>
          <a:solidFill>
            <a:srgbClr val="B02323"/>
          </a:solidFill>
          <a:ln/>
        </p:spPr>
      </p:sp>
      <p:sp>
        <p:nvSpPr>
          <p:cNvPr id="4" name="Text 2"/>
          <p:cNvSpPr/>
          <p:nvPr/>
        </p:nvSpPr>
        <p:spPr>
          <a:xfrm>
            <a:off x="707710" y="2714724"/>
            <a:ext cx="5140196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PRODUCTS AND SERVICES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707710" y="3138488"/>
            <a:ext cx="5140196" cy="187692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Rice bowls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Wraps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Salad bowls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Fruit yoghurt boxes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Halal, vegetarian and high-protein options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Average price: </a:t>
            </a:r>
            <a:r>
              <a:rPr lang="en-US" sz="1300" b="1" dirty="0">
                <a:solidFill>
                  <a:srgbClr val="FFFFFF"/>
                </a:solidFill>
                <a:latin typeface="Platypi Bold" pitchFamily="34" charset="0"/>
                <a:ea typeface="Platypi Bold" pitchFamily="34" charset="-122"/>
                <a:cs typeface="Platypi Bold" pitchFamily="34" charset="-120"/>
              </a:rPr>
              <a:t>£6.50 per meal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6303904" y="2714724"/>
            <a:ext cx="5232666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030303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HOW IT WORKS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6303904" y="3138488"/>
            <a:ext cx="5232666" cy="123199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Customers order before </a:t>
            </a:r>
            <a:r>
              <a:rPr lang="en-US" sz="1300" b="1" dirty="0">
                <a:solidFill>
                  <a:srgbClr val="100F0F"/>
                </a:solidFill>
                <a:latin typeface="Platypi Bold" pitchFamily="34" charset="0"/>
                <a:ea typeface="Platypi Bold" pitchFamily="34" charset="-122"/>
                <a:cs typeface="Platypi Bold" pitchFamily="34" charset="-120"/>
              </a:rPr>
              <a:t>10:30 a.m.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Orders through Instagram, WhatsApp Business or website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Meals delivered during lunchtime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Pre-order system reduces waiting time and food waste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9809" y="0"/>
            <a:ext cx="4571886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61475" y="1451868"/>
            <a:ext cx="6296860" cy="10334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b="1" dirty="0">
                <a:solidFill>
                  <a:srgbClr val="030303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TARGET CUSTOMERS AND MARKET OPPORTUNITY</a:t>
            </a:r>
            <a:endParaRPr lang="en-US" sz="3250" dirty="0"/>
          </a:p>
        </p:txBody>
      </p:sp>
      <p:sp>
        <p:nvSpPr>
          <p:cNvPr id="4" name="Text 1"/>
          <p:cNvSpPr/>
          <p:nvPr/>
        </p:nvSpPr>
        <p:spPr>
          <a:xfrm>
            <a:off x="661475" y="2898676"/>
            <a:ext cx="2946723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030303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TARGET CUSTOMERS</a:t>
            </a:r>
            <a:endParaRPr lang="en-US" sz="1600" dirty="0"/>
          </a:p>
        </p:txBody>
      </p:sp>
      <p:sp>
        <p:nvSpPr>
          <p:cNvPr id="5" name="Text 2"/>
          <p:cNvSpPr/>
          <p:nvPr/>
        </p:nvSpPr>
        <p:spPr>
          <a:xfrm>
            <a:off x="661475" y="3322439"/>
            <a:ext cx="2946723" cy="149661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Students aged </a:t>
            </a:r>
            <a:r>
              <a:rPr lang="en-US" sz="1300" b="1" dirty="0">
                <a:solidFill>
                  <a:srgbClr val="100F0F"/>
                </a:solidFill>
                <a:latin typeface="Platypi Bold" pitchFamily="34" charset="0"/>
                <a:ea typeface="Platypi Bold" pitchFamily="34" charset="-122"/>
                <a:cs typeface="Platypi Bold" pitchFamily="34" charset="-120"/>
              </a:rPr>
              <a:t>18–30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Office workers aged </a:t>
            </a:r>
            <a:r>
              <a:rPr lang="en-US" sz="1300" b="1" dirty="0">
                <a:solidFill>
                  <a:srgbClr val="100F0F"/>
                </a:solidFill>
                <a:latin typeface="Platypi Bold" pitchFamily="34" charset="0"/>
                <a:ea typeface="Platypi Bold" pitchFamily="34" charset="-122"/>
                <a:cs typeface="Platypi Bold" pitchFamily="34" charset="-120"/>
              </a:rPr>
              <a:t>22–45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Health-conscious local residents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Customers near Birmingham city centre</a:t>
            </a:r>
            <a:endParaRPr lang="en-US" sz="1300" dirty="0"/>
          </a:p>
        </p:txBody>
      </p:sp>
      <p:sp>
        <p:nvSpPr>
          <p:cNvPr id="6" name="Text 3"/>
          <p:cNvSpPr/>
          <p:nvPr/>
        </p:nvSpPr>
        <p:spPr>
          <a:xfrm>
            <a:off x="4017961" y="2898676"/>
            <a:ext cx="2946723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030303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MARKET OPPORTUNITY</a:t>
            </a: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4017961" y="3322439"/>
            <a:ext cx="2946723" cy="20258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Lunch is a repeat purchase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Customers need quick and affordable meals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Healthier food options are attractive to busy people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Regular customers can create stable weekly revenue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1945878"/>
            <a:ext cx="10868745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b="1" dirty="0">
                <a:solidFill>
                  <a:srgbClr val="030303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LEGAL FORMAT AND MANAGEMENT STRUCTURE</a:t>
            </a:r>
            <a:endParaRPr lang="en-US" sz="3250" dirty="0"/>
          </a:p>
        </p:txBody>
      </p:sp>
      <p:sp>
        <p:nvSpPr>
          <p:cNvPr id="3" name="Shape 1"/>
          <p:cNvSpPr/>
          <p:nvPr/>
        </p:nvSpPr>
        <p:spPr>
          <a:xfrm>
            <a:off x="542415" y="2710656"/>
            <a:ext cx="5470785" cy="2201366"/>
          </a:xfrm>
          <a:prstGeom prst="roundRect">
            <a:avLst>
              <a:gd name="adj" fmla="val 5409"/>
            </a:avLst>
          </a:prstGeom>
          <a:solidFill>
            <a:srgbClr val="B02323"/>
          </a:solidFill>
          <a:ln/>
        </p:spPr>
      </p:sp>
      <p:sp>
        <p:nvSpPr>
          <p:cNvPr id="4" name="Text 2"/>
          <p:cNvSpPr/>
          <p:nvPr/>
        </p:nvSpPr>
        <p:spPr>
          <a:xfrm>
            <a:off x="707710" y="2875955"/>
            <a:ext cx="5140196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LEGAL FORMAT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707710" y="3299718"/>
            <a:ext cx="5140196" cy="15544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Private limited company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Separate legal identity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Suitable for future growth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Professional image for suppliers and business customers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Better option for employing staff and attracting investment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6303904" y="2875955"/>
            <a:ext cx="5232666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030303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MANAGEMENT STRUCTURE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6303904" y="3299718"/>
            <a:ext cx="5232666" cy="117415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Founder/Managing Director: finance, suppliers, marketing and customer service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Kitchen Assistant: food preparation and packaging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Part-Time Delivery Worker: lunchtime delivery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1314748"/>
            <a:ext cx="10868745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b="1" dirty="0">
                <a:solidFill>
                  <a:srgbClr val="030303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PESTEL ANALYSIS</a:t>
            </a:r>
            <a:endParaRPr lang="en-US" sz="3250" dirty="0"/>
          </a:p>
        </p:txBody>
      </p:sp>
      <p:sp>
        <p:nvSpPr>
          <p:cNvPr id="3" name="Shape 1"/>
          <p:cNvSpPr/>
          <p:nvPr/>
        </p:nvSpPr>
        <p:spPr>
          <a:xfrm>
            <a:off x="661475" y="2162175"/>
            <a:ext cx="10868745" cy="3381077"/>
          </a:xfrm>
          <a:prstGeom prst="roundRect">
            <a:avLst>
              <a:gd name="adj" fmla="val 2055"/>
            </a:avLst>
          </a:prstGeom>
          <a:noFill/>
          <a:ln w="6350">
            <a:solidFill>
              <a:srgbClr val="000000">
                <a:alpha val="8000"/>
              </a:srgb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661475" y="2647454"/>
            <a:ext cx="10868745" cy="10337"/>
          </a:xfrm>
          <a:prstGeom prst="rect">
            <a:avLst/>
          </a:prstGeom>
          <a:solidFill>
            <a:srgbClr val="000000">
              <a:alpha val="8000"/>
            </a:srgbClr>
          </a:solidFill>
          <a:ln/>
        </p:spPr>
      </p:sp>
      <p:sp>
        <p:nvSpPr>
          <p:cNvPr id="5" name="Shape 3"/>
          <p:cNvSpPr/>
          <p:nvPr/>
        </p:nvSpPr>
        <p:spPr>
          <a:xfrm>
            <a:off x="661475" y="3129558"/>
            <a:ext cx="10868745" cy="10337"/>
          </a:xfrm>
          <a:prstGeom prst="rect">
            <a:avLst/>
          </a:prstGeom>
          <a:solidFill>
            <a:srgbClr val="000000">
              <a:alpha val="8000"/>
            </a:srgbClr>
          </a:solidFill>
          <a:ln/>
        </p:spPr>
      </p:sp>
      <p:sp>
        <p:nvSpPr>
          <p:cNvPr id="6" name="Shape 4"/>
          <p:cNvSpPr/>
          <p:nvPr/>
        </p:nvSpPr>
        <p:spPr>
          <a:xfrm>
            <a:off x="661475" y="3611662"/>
            <a:ext cx="10868745" cy="10337"/>
          </a:xfrm>
          <a:prstGeom prst="rect">
            <a:avLst/>
          </a:prstGeom>
          <a:solidFill>
            <a:srgbClr val="000000">
              <a:alpha val="8000"/>
            </a:srgbClr>
          </a:solidFill>
          <a:ln/>
        </p:spPr>
      </p:sp>
      <p:sp>
        <p:nvSpPr>
          <p:cNvPr id="7" name="Shape 5"/>
          <p:cNvSpPr/>
          <p:nvPr/>
        </p:nvSpPr>
        <p:spPr>
          <a:xfrm>
            <a:off x="661475" y="4093766"/>
            <a:ext cx="10868745" cy="10337"/>
          </a:xfrm>
          <a:prstGeom prst="rect">
            <a:avLst/>
          </a:prstGeom>
          <a:solidFill>
            <a:srgbClr val="000000">
              <a:alpha val="8000"/>
            </a:srgbClr>
          </a:solidFill>
          <a:ln/>
        </p:spPr>
      </p:sp>
      <p:sp>
        <p:nvSpPr>
          <p:cNvPr id="8" name="Shape 6"/>
          <p:cNvSpPr/>
          <p:nvPr/>
        </p:nvSpPr>
        <p:spPr>
          <a:xfrm>
            <a:off x="661475" y="4575870"/>
            <a:ext cx="10868745" cy="10337"/>
          </a:xfrm>
          <a:prstGeom prst="rect">
            <a:avLst/>
          </a:prstGeom>
          <a:solidFill>
            <a:srgbClr val="000000">
              <a:alpha val="8000"/>
            </a:srgbClr>
          </a:solidFill>
          <a:ln/>
        </p:spPr>
      </p:sp>
      <p:sp>
        <p:nvSpPr>
          <p:cNvPr id="9" name="Shape 7"/>
          <p:cNvSpPr/>
          <p:nvPr/>
        </p:nvSpPr>
        <p:spPr>
          <a:xfrm>
            <a:off x="661475" y="5057973"/>
            <a:ext cx="10868745" cy="10337"/>
          </a:xfrm>
          <a:prstGeom prst="rect">
            <a:avLst/>
          </a:prstGeom>
          <a:solidFill>
            <a:srgbClr val="000000">
              <a:alpha val="8000"/>
            </a:srgbClr>
          </a:solidFill>
          <a:ln/>
        </p:spPr>
      </p:sp>
      <p:sp>
        <p:nvSpPr>
          <p:cNvPr id="10" name="Shape 8"/>
          <p:cNvSpPr/>
          <p:nvPr/>
        </p:nvSpPr>
        <p:spPr>
          <a:xfrm>
            <a:off x="667924" y="2168525"/>
            <a:ext cx="2171150" cy="478929"/>
          </a:xfrm>
          <a:prstGeom prst="rect">
            <a:avLst/>
          </a:prstGeom>
          <a:solidFill>
            <a:srgbClr val="B02323"/>
          </a:solidFill>
          <a:ln/>
        </p:spPr>
      </p:sp>
      <p:sp>
        <p:nvSpPr>
          <p:cNvPr id="11" name="Text 9"/>
          <p:cNvSpPr/>
          <p:nvPr/>
        </p:nvSpPr>
        <p:spPr>
          <a:xfrm>
            <a:off x="833218" y="2274094"/>
            <a:ext cx="2450146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Platypi Bold" pitchFamily="34" charset="0"/>
                <a:ea typeface="Platypi Bold" pitchFamily="34" charset="-122"/>
                <a:cs typeface="Platypi Bold" pitchFamily="34" charset="-120"/>
              </a:rPr>
              <a:t>Factor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2839074" y="2168525"/>
            <a:ext cx="4342398" cy="478929"/>
          </a:xfrm>
          <a:prstGeom prst="rect">
            <a:avLst/>
          </a:prstGeom>
          <a:solidFill>
            <a:srgbClr val="B02323"/>
          </a:solidFill>
          <a:ln/>
        </p:spPr>
      </p:sp>
      <p:sp>
        <p:nvSpPr>
          <p:cNvPr id="13" name="Text 11"/>
          <p:cNvSpPr/>
          <p:nvPr/>
        </p:nvSpPr>
        <p:spPr>
          <a:xfrm>
            <a:off x="3004368" y="2274094"/>
            <a:ext cx="4621395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Platypi Bold" pitchFamily="34" charset="0"/>
                <a:ea typeface="Platypi Bold" pitchFamily="34" charset="-122"/>
                <a:cs typeface="Platypi Bold" pitchFamily="34" charset="-120"/>
              </a:rPr>
              <a:t>Impact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7181472" y="2168525"/>
            <a:ext cx="4342398" cy="478929"/>
          </a:xfrm>
          <a:prstGeom prst="rect">
            <a:avLst/>
          </a:prstGeom>
          <a:solidFill>
            <a:srgbClr val="B02323"/>
          </a:solidFill>
          <a:ln/>
        </p:spPr>
      </p:sp>
      <p:sp>
        <p:nvSpPr>
          <p:cNvPr id="15" name="Text 13"/>
          <p:cNvSpPr/>
          <p:nvPr/>
        </p:nvSpPr>
        <p:spPr>
          <a:xfrm>
            <a:off x="7346766" y="2274094"/>
            <a:ext cx="4621395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Platypi Bold" pitchFamily="34" charset="0"/>
                <a:ea typeface="Platypi Bold" pitchFamily="34" charset="-122"/>
                <a:cs typeface="Platypi Bold" pitchFamily="34" charset="-120"/>
              </a:rPr>
              <a:t>Strategy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833218" y="2756198"/>
            <a:ext cx="2450146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Political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3004368" y="2756198"/>
            <a:ext cx="4621395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Food hygiene rules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7346766" y="2756198"/>
            <a:ext cx="4621395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Staff training and hygiene records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833218" y="3238302"/>
            <a:ext cx="2450146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Economic</a:t>
            </a:r>
            <a:endParaRPr lang="en-US" sz="1300" dirty="0"/>
          </a:p>
        </p:txBody>
      </p:sp>
      <p:sp>
        <p:nvSpPr>
          <p:cNvPr id="20" name="Text 18"/>
          <p:cNvSpPr/>
          <p:nvPr/>
        </p:nvSpPr>
        <p:spPr>
          <a:xfrm>
            <a:off x="3004368" y="3238302"/>
            <a:ext cx="4621395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Rising food costs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7346766" y="3238302"/>
            <a:ext cx="4621395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Fixed menu and supplier comparison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833218" y="3720405"/>
            <a:ext cx="2450146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Social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3004368" y="3720405"/>
            <a:ext cx="4621395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Demand for quick healthy meals</a:t>
            </a:r>
            <a:endParaRPr lang="en-US" sz="1300" dirty="0"/>
          </a:p>
        </p:txBody>
      </p:sp>
      <p:sp>
        <p:nvSpPr>
          <p:cNvPr id="24" name="Text 22"/>
          <p:cNvSpPr/>
          <p:nvPr/>
        </p:nvSpPr>
        <p:spPr>
          <a:xfrm>
            <a:off x="7346766" y="3720405"/>
            <a:ext cx="4621395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Affordable balanced lunch boxes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833218" y="4202509"/>
            <a:ext cx="2450146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Technological</a:t>
            </a:r>
            <a:endParaRPr lang="en-US" sz="1300" dirty="0"/>
          </a:p>
        </p:txBody>
      </p:sp>
      <p:sp>
        <p:nvSpPr>
          <p:cNvPr id="26" name="Text 24"/>
          <p:cNvSpPr/>
          <p:nvPr/>
        </p:nvSpPr>
        <p:spPr>
          <a:xfrm>
            <a:off x="3004368" y="4202509"/>
            <a:ext cx="4621395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Online ordering growth</a:t>
            </a:r>
            <a:endParaRPr lang="en-US" sz="1300" dirty="0"/>
          </a:p>
        </p:txBody>
      </p:sp>
      <p:sp>
        <p:nvSpPr>
          <p:cNvPr id="27" name="Text 25"/>
          <p:cNvSpPr/>
          <p:nvPr/>
        </p:nvSpPr>
        <p:spPr>
          <a:xfrm>
            <a:off x="7346766" y="4202509"/>
            <a:ext cx="4621395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Instagram and WhatsApp ordering</a:t>
            </a:r>
            <a:endParaRPr lang="en-US" sz="1300" dirty="0"/>
          </a:p>
        </p:txBody>
      </p:sp>
      <p:sp>
        <p:nvSpPr>
          <p:cNvPr id="28" name="Text 26"/>
          <p:cNvSpPr/>
          <p:nvPr/>
        </p:nvSpPr>
        <p:spPr>
          <a:xfrm>
            <a:off x="833218" y="4684613"/>
            <a:ext cx="2450146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Environmental</a:t>
            </a:r>
            <a:endParaRPr lang="en-US" sz="1300" dirty="0"/>
          </a:p>
        </p:txBody>
      </p:sp>
      <p:sp>
        <p:nvSpPr>
          <p:cNvPr id="29" name="Text 27"/>
          <p:cNvSpPr/>
          <p:nvPr/>
        </p:nvSpPr>
        <p:spPr>
          <a:xfrm>
            <a:off x="3004368" y="4684613"/>
            <a:ext cx="4621395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Food and packaging waste</a:t>
            </a:r>
            <a:endParaRPr lang="en-US" sz="1300" dirty="0"/>
          </a:p>
        </p:txBody>
      </p:sp>
      <p:sp>
        <p:nvSpPr>
          <p:cNvPr id="30" name="Text 28"/>
          <p:cNvSpPr/>
          <p:nvPr/>
        </p:nvSpPr>
        <p:spPr>
          <a:xfrm>
            <a:off x="7346766" y="4684613"/>
            <a:ext cx="4621395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Pre-orders and recyclable packaging</a:t>
            </a:r>
            <a:endParaRPr lang="en-US" sz="1300" dirty="0"/>
          </a:p>
        </p:txBody>
      </p:sp>
      <p:sp>
        <p:nvSpPr>
          <p:cNvPr id="31" name="Text 29"/>
          <p:cNvSpPr/>
          <p:nvPr/>
        </p:nvSpPr>
        <p:spPr>
          <a:xfrm>
            <a:off x="833218" y="5166717"/>
            <a:ext cx="2450146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Legal</a:t>
            </a:r>
            <a:endParaRPr lang="en-US" sz="1300" dirty="0"/>
          </a:p>
        </p:txBody>
      </p:sp>
      <p:sp>
        <p:nvSpPr>
          <p:cNvPr id="32" name="Text 30"/>
          <p:cNvSpPr/>
          <p:nvPr/>
        </p:nvSpPr>
        <p:spPr>
          <a:xfrm>
            <a:off x="3004368" y="5166717"/>
            <a:ext cx="4621395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Food safety and employment rules</a:t>
            </a:r>
            <a:endParaRPr lang="en-US" sz="1300" dirty="0"/>
          </a:p>
        </p:txBody>
      </p:sp>
      <p:sp>
        <p:nvSpPr>
          <p:cNvPr id="33" name="Text 31"/>
          <p:cNvSpPr/>
          <p:nvPr/>
        </p:nvSpPr>
        <p:spPr>
          <a:xfrm>
            <a:off x="7346766" y="5166717"/>
            <a:ext cx="4621395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Contracts and complaint process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1945878"/>
            <a:ext cx="10868745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b="1" dirty="0">
                <a:solidFill>
                  <a:srgbClr val="030303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COMPETITOR ANALYSIS AND USP</a:t>
            </a:r>
            <a:endParaRPr lang="en-US" sz="3250" dirty="0"/>
          </a:p>
        </p:txBody>
      </p:sp>
      <p:sp>
        <p:nvSpPr>
          <p:cNvPr id="3" name="Text 1"/>
          <p:cNvSpPr/>
          <p:nvPr/>
        </p:nvSpPr>
        <p:spPr>
          <a:xfrm>
            <a:off x="661475" y="2875955"/>
            <a:ext cx="5232666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030303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MAIN COMPETITORS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661475" y="3299718"/>
            <a:ext cx="5232666" cy="123199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Supermarket meal deals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Local cafés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Takeaway shops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Delivery app restaurants</a:t>
            </a:r>
            <a:endParaRPr lang="en-US" sz="1300" dirty="0"/>
          </a:p>
        </p:txBody>
      </p:sp>
      <p:sp>
        <p:nvSpPr>
          <p:cNvPr id="5" name="Shape 3"/>
          <p:cNvSpPr/>
          <p:nvPr/>
        </p:nvSpPr>
        <p:spPr>
          <a:xfrm>
            <a:off x="6184844" y="2710656"/>
            <a:ext cx="5470785" cy="2201366"/>
          </a:xfrm>
          <a:prstGeom prst="roundRect">
            <a:avLst>
              <a:gd name="adj" fmla="val 5409"/>
            </a:avLst>
          </a:prstGeom>
          <a:solidFill>
            <a:srgbClr val="B02323"/>
          </a:solidFill>
          <a:ln/>
        </p:spPr>
      </p:sp>
      <p:sp>
        <p:nvSpPr>
          <p:cNvPr id="6" name="Text 4"/>
          <p:cNvSpPr/>
          <p:nvPr/>
        </p:nvSpPr>
        <p:spPr>
          <a:xfrm>
            <a:off x="6350139" y="2875955"/>
            <a:ext cx="5140196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UNIQUE SELLING POINT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6350139" y="3299718"/>
            <a:ext cx="5140196" cy="15544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Fresh and affordable lunch boxes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Easy pre-order system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Local lunchtime delivery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Halal, vegetarian and high-protein choices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Consistent quality and reliable service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9809" y="0"/>
            <a:ext cx="4571886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61475" y="1577876"/>
            <a:ext cx="6296860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b="1" dirty="0">
                <a:solidFill>
                  <a:srgbClr val="030303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MARKETING STRATEGY</a:t>
            </a:r>
            <a:endParaRPr lang="en-US" sz="3250" dirty="0"/>
          </a:p>
        </p:txBody>
      </p:sp>
      <p:sp>
        <p:nvSpPr>
          <p:cNvPr id="4" name="Text 1"/>
          <p:cNvSpPr/>
          <p:nvPr/>
        </p:nvSpPr>
        <p:spPr>
          <a:xfrm>
            <a:off x="661475" y="2507952"/>
            <a:ext cx="2946723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030303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MARKETING MIX</a:t>
            </a:r>
            <a:endParaRPr lang="en-US" sz="1600" dirty="0"/>
          </a:p>
        </p:txBody>
      </p:sp>
      <p:sp>
        <p:nvSpPr>
          <p:cNvPr id="5" name="Text 2"/>
          <p:cNvSpPr/>
          <p:nvPr/>
        </p:nvSpPr>
        <p:spPr>
          <a:xfrm>
            <a:off x="661475" y="2931716"/>
            <a:ext cx="2946723" cy="229046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Product: fresh and balanced lunch boxes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Price: average </a:t>
            </a:r>
            <a:r>
              <a:rPr lang="en-US" sz="1300" b="1" dirty="0">
                <a:solidFill>
                  <a:srgbClr val="100F0F"/>
                </a:solidFill>
                <a:latin typeface="Platypi Bold" pitchFamily="34" charset="0"/>
                <a:ea typeface="Platypi Bold" pitchFamily="34" charset="-122"/>
                <a:cs typeface="Platypi Bold" pitchFamily="34" charset="-120"/>
              </a:rPr>
              <a:t>£6.50 per meal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Place: online order and local delivery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Promotion: Instagram, TikTok, WhatsApp Business and customer reviews</a:t>
            </a:r>
            <a:endParaRPr lang="en-US" sz="1300" dirty="0"/>
          </a:p>
        </p:txBody>
      </p:sp>
      <p:sp>
        <p:nvSpPr>
          <p:cNvPr id="6" name="Text 3"/>
          <p:cNvSpPr/>
          <p:nvPr/>
        </p:nvSpPr>
        <p:spPr>
          <a:xfrm>
            <a:off x="4017961" y="2507952"/>
            <a:ext cx="2946723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030303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LAUNCH OFFERS</a:t>
            </a: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4017961" y="2931716"/>
            <a:ext cx="2946723" cy="15544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10% student discount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Loyalty offer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Referral discount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Short food preparation videos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Customer feedback and reviews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731242"/>
            <a:ext cx="10868745" cy="4651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900" b="1" dirty="0">
                <a:solidFill>
                  <a:srgbClr val="030303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FUNDING REQUIREMENTS</a:t>
            </a:r>
            <a:endParaRPr lang="en-US" sz="2900" dirty="0"/>
          </a:p>
        </p:txBody>
      </p:sp>
      <p:sp>
        <p:nvSpPr>
          <p:cNvPr id="3" name="Text 1"/>
          <p:cNvSpPr/>
          <p:nvPr/>
        </p:nvSpPr>
        <p:spPr>
          <a:xfrm>
            <a:off x="661475" y="1249958"/>
            <a:ext cx="10868745" cy="2324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450" b="1" dirty="0">
                <a:solidFill>
                  <a:srgbClr val="B02323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TOTAL FUNDING REQUIRED: £13,000</a:t>
            </a:r>
            <a:endParaRPr lang="en-US" sz="1450" dirty="0"/>
          </a:p>
        </p:txBody>
      </p:sp>
      <p:sp>
        <p:nvSpPr>
          <p:cNvPr id="4" name="Shape 2"/>
          <p:cNvSpPr/>
          <p:nvPr/>
        </p:nvSpPr>
        <p:spPr>
          <a:xfrm>
            <a:off x="661475" y="1683345"/>
            <a:ext cx="10868745" cy="4066381"/>
          </a:xfrm>
          <a:prstGeom prst="roundRect">
            <a:avLst>
              <a:gd name="adj" fmla="val 1537"/>
            </a:avLst>
          </a:prstGeom>
          <a:noFill/>
          <a:ln w="6350">
            <a:solidFill>
              <a:srgbClr val="000000">
                <a:alpha val="8000"/>
              </a:srgbClr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661475" y="2092523"/>
            <a:ext cx="10868745" cy="9304"/>
          </a:xfrm>
          <a:prstGeom prst="rect">
            <a:avLst/>
          </a:prstGeom>
          <a:solidFill>
            <a:srgbClr val="000000">
              <a:alpha val="8000"/>
            </a:srgbClr>
          </a:solidFill>
          <a:ln/>
        </p:spPr>
      </p:sp>
      <p:sp>
        <p:nvSpPr>
          <p:cNvPr id="6" name="Shape 4"/>
          <p:cNvSpPr/>
          <p:nvPr/>
        </p:nvSpPr>
        <p:spPr>
          <a:xfrm>
            <a:off x="661475" y="2498527"/>
            <a:ext cx="10868745" cy="9304"/>
          </a:xfrm>
          <a:prstGeom prst="rect">
            <a:avLst/>
          </a:prstGeom>
          <a:solidFill>
            <a:srgbClr val="000000">
              <a:alpha val="8000"/>
            </a:srgbClr>
          </a:solidFill>
          <a:ln/>
        </p:spPr>
      </p:sp>
      <p:sp>
        <p:nvSpPr>
          <p:cNvPr id="7" name="Shape 5"/>
          <p:cNvSpPr/>
          <p:nvPr/>
        </p:nvSpPr>
        <p:spPr>
          <a:xfrm>
            <a:off x="661475" y="2904530"/>
            <a:ext cx="10868745" cy="9304"/>
          </a:xfrm>
          <a:prstGeom prst="rect">
            <a:avLst/>
          </a:prstGeom>
          <a:solidFill>
            <a:srgbClr val="000000">
              <a:alpha val="8000"/>
            </a:srgbClr>
          </a:solidFill>
          <a:ln/>
        </p:spPr>
      </p:sp>
      <p:sp>
        <p:nvSpPr>
          <p:cNvPr id="8" name="Shape 6"/>
          <p:cNvSpPr/>
          <p:nvPr/>
        </p:nvSpPr>
        <p:spPr>
          <a:xfrm>
            <a:off x="661475" y="3310533"/>
            <a:ext cx="10868745" cy="9304"/>
          </a:xfrm>
          <a:prstGeom prst="rect">
            <a:avLst/>
          </a:prstGeom>
          <a:solidFill>
            <a:srgbClr val="000000">
              <a:alpha val="8000"/>
            </a:srgbClr>
          </a:solidFill>
          <a:ln/>
        </p:spPr>
      </p:sp>
      <p:sp>
        <p:nvSpPr>
          <p:cNvPr id="9" name="Shape 7"/>
          <p:cNvSpPr/>
          <p:nvPr/>
        </p:nvSpPr>
        <p:spPr>
          <a:xfrm>
            <a:off x="661475" y="3716536"/>
            <a:ext cx="10868745" cy="9304"/>
          </a:xfrm>
          <a:prstGeom prst="rect">
            <a:avLst/>
          </a:prstGeom>
          <a:solidFill>
            <a:srgbClr val="000000">
              <a:alpha val="8000"/>
            </a:srgbClr>
          </a:solidFill>
          <a:ln/>
        </p:spPr>
      </p:sp>
      <p:sp>
        <p:nvSpPr>
          <p:cNvPr id="10" name="Shape 8"/>
          <p:cNvSpPr/>
          <p:nvPr/>
        </p:nvSpPr>
        <p:spPr>
          <a:xfrm>
            <a:off x="661475" y="4122539"/>
            <a:ext cx="10868745" cy="9304"/>
          </a:xfrm>
          <a:prstGeom prst="rect">
            <a:avLst/>
          </a:prstGeom>
          <a:solidFill>
            <a:srgbClr val="000000">
              <a:alpha val="8000"/>
            </a:srgbClr>
          </a:solidFill>
          <a:ln/>
        </p:spPr>
      </p:sp>
      <p:sp>
        <p:nvSpPr>
          <p:cNvPr id="11" name="Shape 9"/>
          <p:cNvSpPr/>
          <p:nvPr/>
        </p:nvSpPr>
        <p:spPr>
          <a:xfrm>
            <a:off x="661475" y="4528542"/>
            <a:ext cx="10868745" cy="9304"/>
          </a:xfrm>
          <a:prstGeom prst="rect">
            <a:avLst/>
          </a:prstGeom>
          <a:solidFill>
            <a:srgbClr val="000000">
              <a:alpha val="8000"/>
            </a:srgbClr>
          </a:solidFill>
          <a:ln/>
        </p:spPr>
      </p:sp>
      <p:sp>
        <p:nvSpPr>
          <p:cNvPr id="12" name="Shape 10"/>
          <p:cNvSpPr/>
          <p:nvPr/>
        </p:nvSpPr>
        <p:spPr>
          <a:xfrm>
            <a:off x="661475" y="4934545"/>
            <a:ext cx="10868745" cy="9304"/>
          </a:xfrm>
          <a:prstGeom prst="rect">
            <a:avLst/>
          </a:prstGeom>
          <a:solidFill>
            <a:srgbClr val="000000">
              <a:alpha val="8000"/>
            </a:srgbClr>
          </a:solidFill>
          <a:ln/>
        </p:spPr>
      </p:sp>
      <p:sp>
        <p:nvSpPr>
          <p:cNvPr id="13" name="Shape 11"/>
          <p:cNvSpPr/>
          <p:nvPr/>
        </p:nvSpPr>
        <p:spPr>
          <a:xfrm>
            <a:off x="661475" y="5340548"/>
            <a:ext cx="10868745" cy="9304"/>
          </a:xfrm>
          <a:prstGeom prst="rect">
            <a:avLst/>
          </a:prstGeom>
          <a:solidFill>
            <a:srgbClr val="000000">
              <a:alpha val="8000"/>
            </a:srgbClr>
          </a:solidFill>
          <a:ln/>
        </p:spPr>
      </p:sp>
      <p:sp>
        <p:nvSpPr>
          <p:cNvPr id="14" name="Shape 12"/>
          <p:cNvSpPr/>
          <p:nvPr/>
        </p:nvSpPr>
        <p:spPr>
          <a:xfrm>
            <a:off x="667924" y="1689695"/>
            <a:ext cx="7599172" cy="402828"/>
          </a:xfrm>
          <a:prstGeom prst="rect">
            <a:avLst/>
          </a:prstGeom>
          <a:solidFill>
            <a:srgbClr val="B02323"/>
          </a:solidFill>
          <a:ln/>
        </p:spPr>
      </p:sp>
      <p:sp>
        <p:nvSpPr>
          <p:cNvPr id="15" name="Text 13"/>
          <p:cNvSpPr/>
          <p:nvPr/>
        </p:nvSpPr>
        <p:spPr>
          <a:xfrm>
            <a:off x="816748" y="1776413"/>
            <a:ext cx="7911108" cy="2262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Platypi Bold" pitchFamily="34" charset="0"/>
                <a:ea typeface="Platypi Bold" pitchFamily="34" charset="-122"/>
                <a:cs typeface="Platypi Bold" pitchFamily="34" charset="-120"/>
              </a:rPr>
              <a:t>Use of Funds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8267096" y="1689695"/>
            <a:ext cx="3256774" cy="402828"/>
          </a:xfrm>
          <a:prstGeom prst="rect">
            <a:avLst/>
          </a:prstGeom>
          <a:solidFill>
            <a:srgbClr val="B02323"/>
          </a:solidFill>
          <a:ln/>
        </p:spPr>
      </p:sp>
      <p:sp>
        <p:nvSpPr>
          <p:cNvPr id="17" name="Text 15"/>
          <p:cNvSpPr/>
          <p:nvPr/>
        </p:nvSpPr>
        <p:spPr>
          <a:xfrm>
            <a:off x="8415921" y="1776413"/>
            <a:ext cx="3568710" cy="2262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Platypi Bold" pitchFamily="34" charset="0"/>
                <a:ea typeface="Platypi Bold" pitchFamily="34" charset="-122"/>
                <a:cs typeface="Platypi Bold" pitchFamily="34" charset="-120"/>
              </a:rPr>
              <a:t>Amount</a:t>
            </a:r>
            <a:endParaRPr lang="en-US" sz="1150" dirty="0"/>
          </a:p>
        </p:txBody>
      </p:sp>
      <p:sp>
        <p:nvSpPr>
          <p:cNvPr id="18" name="Text 16"/>
          <p:cNvSpPr/>
          <p:nvPr/>
        </p:nvSpPr>
        <p:spPr>
          <a:xfrm>
            <a:off x="816748" y="2182416"/>
            <a:ext cx="7911108" cy="2262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15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Kitchen equipment and utensils</a:t>
            </a:r>
            <a:endParaRPr lang="en-US" sz="1150" dirty="0"/>
          </a:p>
        </p:txBody>
      </p:sp>
      <p:sp>
        <p:nvSpPr>
          <p:cNvPr id="19" name="Text 17"/>
          <p:cNvSpPr/>
          <p:nvPr/>
        </p:nvSpPr>
        <p:spPr>
          <a:xfrm>
            <a:off x="8415921" y="2182416"/>
            <a:ext cx="3568710" cy="2262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15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£3,500</a:t>
            </a:r>
            <a:endParaRPr lang="en-US" sz="1150" dirty="0"/>
          </a:p>
        </p:txBody>
      </p:sp>
      <p:sp>
        <p:nvSpPr>
          <p:cNvPr id="20" name="Text 18"/>
          <p:cNvSpPr/>
          <p:nvPr/>
        </p:nvSpPr>
        <p:spPr>
          <a:xfrm>
            <a:off x="816748" y="2588419"/>
            <a:ext cx="7911108" cy="2262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15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Website and ordering setup</a:t>
            </a:r>
            <a:endParaRPr lang="en-US" sz="1150" dirty="0"/>
          </a:p>
        </p:txBody>
      </p:sp>
      <p:sp>
        <p:nvSpPr>
          <p:cNvPr id="21" name="Text 19"/>
          <p:cNvSpPr/>
          <p:nvPr/>
        </p:nvSpPr>
        <p:spPr>
          <a:xfrm>
            <a:off x="8415921" y="2588419"/>
            <a:ext cx="3568710" cy="2262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15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£1,200</a:t>
            </a:r>
            <a:endParaRPr lang="en-US" sz="1150" dirty="0"/>
          </a:p>
        </p:txBody>
      </p:sp>
      <p:sp>
        <p:nvSpPr>
          <p:cNvPr id="22" name="Text 20"/>
          <p:cNvSpPr/>
          <p:nvPr/>
        </p:nvSpPr>
        <p:spPr>
          <a:xfrm>
            <a:off x="816748" y="2994422"/>
            <a:ext cx="7911108" cy="2262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15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Ingredients and packaging</a:t>
            </a:r>
            <a:endParaRPr lang="en-US" sz="1150" dirty="0"/>
          </a:p>
        </p:txBody>
      </p:sp>
      <p:sp>
        <p:nvSpPr>
          <p:cNvPr id="23" name="Text 21"/>
          <p:cNvSpPr/>
          <p:nvPr/>
        </p:nvSpPr>
        <p:spPr>
          <a:xfrm>
            <a:off x="8415921" y="2994422"/>
            <a:ext cx="3568710" cy="2262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15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£1,500</a:t>
            </a:r>
            <a:endParaRPr lang="en-US" sz="1150" dirty="0"/>
          </a:p>
        </p:txBody>
      </p:sp>
      <p:sp>
        <p:nvSpPr>
          <p:cNvPr id="24" name="Text 22"/>
          <p:cNvSpPr/>
          <p:nvPr/>
        </p:nvSpPr>
        <p:spPr>
          <a:xfrm>
            <a:off x="816748" y="3400425"/>
            <a:ext cx="7911108" cy="2262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15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Branding and launch marketing</a:t>
            </a:r>
            <a:endParaRPr lang="en-US" sz="1150" dirty="0"/>
          </a:p>
        </p:txBody>
      </p:sp>
      <p:sp>
        <p:nvSpPr>
          <p:cNvPr id="25" name="Text 23"/>
          <p:cNvSpPr/>
          <p:nvPr/>
        </p:nvSpPr>
        <p:spPr>
          <a:xfrm>
            <a:off x="8415921" y="3400425"/>
            <a:ext cx="3568710" cy="2262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15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£1,000</a:t>
            </a:r>
            <a:endParaRPr lang="en-US" sz="1150" dirty="0"/>
          </a:p>
        </p:txBody>
      </p:sp>
      <p:sp>
        <p:nvSpPr>
          <p:cNvPr id="26" name="Text 24"/>
          <p:cNvSpPr/>
          <p:nvPr/>
        </p:nvSpPr>
        <p:spPr>
          <a:xfrm>
            <a:off x="816748" y="3806428"/>
            <a:ext cx="7911108" cy="2262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15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Delivery bags and equipment</a:t>
            </a:r>
            <a:endParaRPr lang="en-US" sz="1150" dirty="0"/>
          </a:p>
        </p:txBody>
      </p:sp>
      <p:sp>
        <p:nvSpPr>
          <p:cNvPr id="27" name="Text 25"/>
          <p:cNvSpPr/>
          <p:nvPr/>
        </p:nvSpPr>
        <p:spPr>
          <a:xfrm>
            <a:off x="8415921" y="3806428"/>
            <a:ext cx="3568710" cy="2262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15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£600</a:t>
            </a:r>
            <a:endParaRPr lang="en-US" sz="1150" dirty="0"/>
          </a:p>
        </p:txBody>
      </p:sp>
      <p:sp>
        <p:nvSpPr>
          <p:cNvPr id="28" name="Text 26"/>
          <p:cNvSpPr/>
          <p:nvPr/>
        </p:nvSpPr>
        <p:spPr>
          <a:xfrm>
            <a:off x="816748" y="4212431"/>
            <a:ext cx="7911108" cy="2262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15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Food safety training</a:t>
            </a:r>
            <a:endParaRPr lang="en-US" sz="1150" dirty="0"/>
          </a:p>
        </p:txBody>
      </p:sp>
      <p:sp>
        <p:nvSpPr>
          <p:cNvPr id="29" name="Text 27"/>
          <p:cNvSpPr/>
          <p:nvPr/>
        </p:nvSpPr>
        <p:spPr>
          <a:xfrm>
            <a:off x="8415921" y="4212431"/>
            <a:ext cx="3568710" cy="2262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15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£500</a:t>
            </a:r>
            <a:endParaRPr lang="en-US" sz="1150" dirty="0"/>
          </a:p>
        </p:txBody>
      </p:sp>
      <p:sp>
        <p:nvSpPr>
          <p:cNvPr id="30" name="Text 28"/>
          <p:cNvSpPr/>
          <p:nvPr/>
        </p:nvSpPr>
        <p:spPr>
          <a:xfrm>
            <a:off x="816748" y="4618434"/>
            <a:ext cx="7911108" cy="2262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15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Insurance and professional fees</a:t>
            </a:r>
            <a:endParaRPr lang="en-US" sz="1150" dirty="0"/>
          </a:p>
        </p:txBody>
      </p:sp>
      <p:sp>
        <p:nvSpPr>
          <p:cNvPr id="31" name="Text 29"/>
          <p:cNvSpPr/>
          <p:nvPr/>
        </p:nvSpPr>
        <p:spPr>
          <a:xfrm>
            <a:off x="8415921" y="4618434"/>
            <a:ext cx="3568710" cy="2262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15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£700</a:t>
            </a:r>
            <a:endParaRPr lang="en-US" sz="1150" dirty="0"/>
          </a:p>
        </p:txBody>
      </p:sp>
      <p:sp>
        <p:nvSpPr>
          <p:cNvPr id="32" name="Text 30"/>
          <p:cNvSpPr/>
          <p:nvPr/>
        </p:nvSpPr>
        <p:spPr>
          <a:xfrm>
            <a:off x="816748" y="5024438"/>
            <a:ext cx="7911108" cy="2262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15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Emergency cash reserve</a:t>
            </a:r>
            <a:endParaRPr lang="en-US" sz="1150" dirty="0"/>
          </a:p>
        </p:txBody>
      </p:sp>
      <p:sp>
        <p:nvSpPr>
          <p:cNvPr id="33" name="Text 31"/>
          <p:cNvSpPr/>
          <p:nvPr/>
        </p:nvSpPr>
        <p:spPr>
          <a:xfrm>
            <a:off x="8415921" y="5024438"/>
            <a:ext cx="3568710" cy="2262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15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£2,000</a:t>
            </a:r>
            <a:endParaRPr lang="en-US" sz="1150" dirty="0"/>
          </a:p>
        </p:txBody>
      </p:sp>
      <p:sp>
        <p:nvSpPr>
          <p:cNvPr id="34" name="Text 32"/>
          <p:cNvSpPr/>
          <p:nvPr/>
        </p:nvSpPr>
        <p:spPr>
          <a:xfrm>
            <a:off x="816748" y="5430441"/>
            <a:ext cx="7911108" cy="2262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150" b="1" dirty="0">
                <a:solidFill>
                  <a:srgbClr val="100F0F"/>
                </a:solidFill>
                <a:latin typeface="Platypi Bold" pitchFamily="34" charset="0"/>
                <a:ea typeface="Platypi Bold" pitchFamily="34" charset="-122"/>
                <a:cs typeface="Platypi Bold" pitchFamily="34" charset="-120"/>
              </a:rPr>
              <a:t>Total Start-Up Cost</a:t>
            </a:r>
            <a:endParaRPr lang="en-US" sz="1150" dirty="0"/>
          </a:p>
        </p:txBody>
      </p:sp>
      <p:sp>
        <p:nvSpPr>
          <p:cNvPr id="35" name="Text 33"/>
          <p:cNvSpPr/>
          <p:nvPr/>
        </p:nvSpPr>
        <p:spPr>
          <a:xfrm>
            <a:off x="8415921" y="5430441"/>
            <a:ext cx="3568710" cy="2262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150" b="1" dirty="0">
                <a:solidFill>
                  <a:srgbClr val="100F0F"/>
                </a:solidFill>
                <a:latin typeface="Platypi Bold" pitchFamily="34" charset="0"/>
                <a:ea typeface="Platypi Bold" pitchFamily="34" charset="-122"/>
                <a:cs typeface="Platypi Bold" pitchFamily="34" charset="-120"/>
              </a:rPr>
              <a:t>£11,000</a:t>
            </a:r>
            <a:endParaRPr lang="en-US" sz="1150" dirty="0"/>
          </a:p>
        </p:txBody>
      </p:sp>
      <p:sp>
        <p:nvSpPr>
          <p:cNvPr id="36" name="Text 34"/>
          <p:cNvSpPr/>
          <p:nvPr/>
        </p:nvSpPr>
        <p:spPr>
          <a:xfrm>
            <a:off x="661475" y="5900440"/>
            <a:ext cx="11478330" cy="2262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15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Extra funding will cover early operating losses.</a:t>
            </a:r>
            <a:endParaRPr lang="en-US" sz="11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479921"/>
            <a:ext cx="10868745" cy="4909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050" b="1" dirty="0">
                <a:solidFill>
                  <a:srgbClr val="030303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FINANCIAL FORECAST AND BREAKEVEN</a:t>
            </a:r>
            <a:endParaRPr lang="en-US" sz="3050" dirty="0"/>
          </a:p>
        </p:txBody>
      </p:sp>
      <p:sp>
        <p:nvSpPr>
          <p:cNvPr id="3" name="Shape 1"/>
          <p:cNvSpPr/>
          <p:nvPr/>
        </p:nvSpPr>
        <p:spPr>
          <a:xfrm>
            <a:off x="661475" y="1269305"/>
            <a:ext cx="10868745" cy="3070721"/>
          </a:xfrm>
          <a:prstGeom prst="roundRect">
            <a:avLst>
              <a:gd name="adj" fmla="val 2149"/>
            </a:avLst>
          </a:prstGeom>
          <a:noFill/>
          <a:ln w="6350">
            <a:solidFill>
              <a:srgbClr val="000000">
                <a:alpha val="8000"/>
              </a:srgb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667825" y="1275655"/>
            <a:ext cx="10856046" cy="436860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</p:sp>
      <p:sp>
        <p:nvSpPr>
          <p:cNvPr id="5" name="Shape 3"/>
          <p:cNvSpPr/>
          <p:nvPr/>
        </p:nvSpPr>
        <p:spPr>
          <a:xfrm>
            <a:off x="668222" y="1275655"/>
            <a:ext cx="2171150" cy="436860"/>
          </a:xfrm>
          <a:prstGeom prst="rect">
            <a:avLst/>
          </a:prstGeom>
          <a:solidFill>
            <a:srgbClr val="B02323"/>
          </a:solidFill>
          <a:ln/>
        </p:spPr>
      </p:sp>
      <p:sp>
        <p:nvSpPr>
          <p:cNvPr id="6" name="Text 4"/>
          <p:cNvSpPr/>
          <p:nvPr/>
        </p:nvSpPr>
        <p:spPr>
          <a:xfrm>
            <a:off x="825281" y="1371501"/>
            <a:ext cx="2463441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Platypi Bold" pitchFamily="34" charset="0"/>
                <a:ea typeface="Platypi Bold" pitchFamily="34" charset="-122"/>
                <a:cs typeface="Platypi Bold" pitchFamily="34" charset="-120"/>
              </a:rPr>
              <a:t>Month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2839371" y="1275655"/>
            <a:ext cx="1736880" cy="436860"/>
          </a:xfrm>
          <a:prstGeom prst="rect">
            <a:avLst/>
          </a:prstGeom>
          <a:solidFill>
            <a:srgbClr val="B02323"/>
          </a:solidFill>
          <a:ln/>
        </p:spPr>
      </p:sp>
      <p:sp>
        <p:nvSpPr>
          <p:cNvPr id="8" name="Text 6"/>
          <p:cNvSpPr/>
          <p:nvPr/>
        </p:nvSpPr>
        <p:spPr>
          <a:xfrm>
            <a:off x="2999605" y="1371501"/>
            <a:ext cx="2025996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Platypi Bold" pitchFamily="34" charset="0"/>
                <a:ea typeface="Platypi Bold" pitchFamily="34" charset="-122"/>
                <a:cs typeface="Platypi Bold" pitchFamily="34" charset="-120"/>
              </a:rPr>
              <a:t>Revenue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4576251" y="1275655"/>
            <a:ext cx="1736880" cy="436860"/>
          </a:xfrm>
          <a:prstGeom prst="rect">
            <a:avLst/>
          </a:prstGeom>
          <a:solidFill>
            <a:srgbClr val="B02323"/>
          </a:solidFill>
          <a:ln/>
        </p:spPr>
      </p:sp>
      <p:sp>
        <p:nvSpPr>
          <p:cNvPr id="10" name="Text 8"/>
          <p:cNvSpPr/>
          <p:nvPr/>
        </p:nvSpPr>
        <p:spPr>
          <a:xfrm>
            <a:off x="4736485" y="1371501"/>
            <a:ext cx="2025996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Platypi Bold" pitchFamily="34" charset="0"/>
                <a:ea typeface="Platypi Bold" pitchFamily="34" charset="-122"/>
                <a:cs typeface="Platypi Bold" pitchFamily="34" charset="-120"/>
              </a:rPr>
              <a:t>Variable Cost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6313131" y="1275655"/>
            <a:ext cx="1736880" cy="436860"/>
          </a:xfrm>
          <a:prstGeom prst="rect">
            <a:avLst/>
          </a:prstGeom>
          <a:solidFill>
            <a:srgbClr val="B02323"/>
          </a:solidFill>
          <a:ln/>
        </p:spPr>
      </p:sp>
      <p:sp>
        <p:nvSpPr>
          <p:cNvPr id="12" name="Text 10"/>
          <p:cNvSpPr/>
          <p:nvPr/>
        </p:nvSpPr>
        <p:spPr>
          <a:xfrm>
            <a:off x="6473365" y="1371501"/>
            <a:ext cx="2025996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Platypi Bold" pitchFamily="34" charset="0"/>
                <a:ea typeface="Platypi Bold" pitchFamily="34" charset="-122"/>
                <a:cs typeface="Platypi Bold" pitchFamily="34" charset="-120"/>
              </a:rPr>
              <a:t>Fixed Cost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8050011" y="1275655"/>
            <a:ext cx="3473859" cy="436860"/>
          </a:xfrm>
          <a:prstGeom prst="rect">
            <a:avLst/>
          </a:prstGeom>
          <a:solidFill>
            <a:srgbClr val="B02323"/>
          </a:solidFill>
          <a:ln/>
        </p:spPr>
      </p:sp>
      <p:sp>
        <p:nvSpPr>
          <p:cNvPr id="14" name="Text 12"/>
          <p:cNvSpPr/>
          <p:nvPr/>
        </p:nvSpPr>
        <p:spPr>
          <a:xfrm>
            <a:off x="8210245" y="1371501"/>
            <a:ext cx="3766150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Platypi Bold" pitchFamily="34" charset="0"/>
                <a:ea typeface="Platypi Bold" pitchFamily="34" charset="-122"/>
                <a:cs typeface="Platypi Bold" pitchFamily="34" charset="-120"/>
              </a:rPr>
              <a:t>Profit/Loss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667825" y="1712516"/>
            <a:ext cx="10856046" cy="436860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</p:sp>
      <p:sp>
        <p:nvSpPr>
          <p:cNvPr id="16" name="Text 14"/>
          <p:cNvSpPr/>
          <p:nvPr/>
        </p:nvSpPr>
        <p:spPr>
          <a:xfrm>
            <a:off x="825281" y="1808361"/>
            <a:ext cx="2463441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January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2999605" y="1808361"/>
            <a:ext cx="2025996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£3,000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4736485" y="1808361"/>
            <a:ext cx="2025996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£1,500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6473365" y="1808361"/>
            <a:ext cx="2025996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£3,050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8210245" y="1808361"/>
            <a:ext cx="3766150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£1,550 loss</a:t>
            </a:r>
            <a:endParaRPr lang="en-US" sz="1200" dirty="0"/>
          </a:p>
        </p:txBody>
      </p:sp>
      <p:sp>
        <p:nvSpPr>
          <p:cNvPr id="21" name="Shape 19"/>
          <p:cNvSpPr/>
          <p:nvPr/>
        </p:nvSpPr>
        <p:spPr>
          <a:xfrm>
            <a:off x="667825" y="2149376"/>
            <a:ext cx="10856046" cy="436860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</p:sp>
      <p:sp>
        <p:nvSpPr>
          <p:cNvPr id="22" name="Text 20"/>
          <p:cNvSpPr/>
          <p:nvPr/>
        </p:nvSpPr>
        <p:spPr>
          <a:xfrm>
            <a:off x="825281" y="2245221"/>
            <a:ext cx="2463441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February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2999605" y="2245221"/>
            <a:ext cx="2025996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£4,500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4736485" y="2245221"/>
            <a:ext cx="2025996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£2,250</a:t>
            </a:r>
            <a:endParaRPr lang="en-US" sz="1200" dirty="0"/>
          </a:p>
        </p:txBody>
      </p:sp>
      <p:sp>
        <p:nvSpPr>
          <p:cNvPr id="25" name="Text 23"/>
          <p:cNvSpPr/>
          <p:nvPr/>
        </p:nvSpPr>
        <p:spPr>
          <a:xfrm>
            <a:off x="6473365" y="2245221"/>
            <a:ext cx="2025996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£3,050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8210245" y="2245221"/>
            <a:ext cx="3766150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£800 loss</a:t>
            </a:r>
            <a:endParaRPr lang="en-US" sz="1200" dirty="0"/>
          </a:p>
        </p:txBody>
      </p:sp>
      <p:sp>
        <p:nvSpPr>
          <p:cNvPr id="27" name="Shape 25"/>
          <p:cNvSpPr/>
          <p:nvPr/>
        </p:nvSpPr>
        <p:spPr>
          <a:xfrm>
            <a:off x="667825" y="2586236"/>
            <a:ext cx="10856046" cy="436860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</p:sp>
      <p:sp>
        <p:nvSpPr>
          <p:cNvPr id="28" name="Text 26"/>
          <p:cNvSpPr/>
          <p:nvPr/>
        </p:nvSpPr>
        <p:spPr>
          <a:xfrm>
            <a:off x="825281" y="2682081"/>
            <a:ext cx="2463441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March</a:t>
            </a:r>
            <a:endParaRPr lang="en-US" sz="1200" dirty="0"/>
          </a:p>
        </p:txBody>
      </p:sp>
      <p:sp>
        <p:nvSpPr>
          <p:cNvPr id="29" name="Text 27"/>
          <p:cNvSpPr/>
          <p:nvPr/>
        </p:nvSpPr>
        <p:spPr>
          <a:xfrm>
            <a:off x="2999605" y="2682081"/>
            <a:ext cx="2025996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£6,000</a:t>
            </a:r>
            <a:endParaRPr lang="en-US" sz="1200" dirty="0"/>
          </a:p>
        </p:txBody>
      </p:sp>
      <p:sp>
        <p:nvSpPr>
          <p:cNvPr id="30" name="Text 28"/>
          <p:cNvSpPr/>
          <p:nvPr/>
        </p:nvSpPr>
        <p:spPr>
          <a:xfrm>
            <a:off x="4736485" y="2682081"/>
            <a:ext cx="2025996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£3,000</a:t>
            </a:r>
            <a:endParaRPr lang="en-US" sz="1200" dirty="0"/>
          </a:p>
        </p:txBody>
      </p:sp>
      <p:sp>
        <p:nvSpPr>
          <p:cNvPr id="31" name="Text 29"/>
          <p:cNvSpPr/>
          <p:nvPr/>
        </p:nvSpPr>
        <p:spPr>
          <a:xfrm>
            <a:off x="6473365" y="2682081"/>
            <a:ext cx="2025996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£3,050</a:t>
            </a:r>
            <a:endParaRPr lang="en-US" sz="1200" dirty="0"/>
          </a:p>
        </p:txBody>
      </p:sp>
      <p:sp>
        <p:nvSpPr>
          <p:cNvPr id="32" name="Text 30"/>
          <p:cNvSpPr/>
          <p:nvPr/>
        </p:nvSpPr>
        <p:spPr>
          <a:xfrm>
            <a:off x="8210245" y="2682081"/>
            <a:ext cx="3766150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£50 loss</a:t>
            </a:r>
            <a:endParaRPr lang="en-US" sz="1200" dirty="0"/>
          </a:p>
        </p:txBody>
      </p:sp>
      <p:sp>
        <p:nvSpPr>
          <p:cNvPr id="33" name="Shape 31"/>
          <p:cNvSpPr/>
          <p:nvPr/>
        </p:nvSpPr>
        <p:spPr>
          <a:xfrm>
            <a:off x="667825" y="3023096"/>
            <a:ext cx="10856046" cy="436860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</p:sp>
      <p:sp>
        <p:nvSpPr>
          <p:cNvPr id="34" name="Text 32"/>
          <p:cNvSpPr/>
          <p:nvPr/>
        </p:nvSpPr>
        <p:spPr>
          <a:xfrm>
            <a:off x="825281" y="3118941"/>
            <a:ext cx="2463441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April</a:t>
            </a:r>
            <a:endParaRPr lang="en-US" sz="1200" dirty="0"/>
          </a:p>
        </p:txBody>
      </p:sp>
      <p:sp>
        <p:nvSpPr>
          <p:cNvPr id="35" name="Text 33"/>
          <p:cNvSpPr/>
          <p:nvPr/>
        </p:nvSpPr>
        <p:spPr>
          <a:xfrm>
            <a:off x="2999605" y="3118941"/>
            <a:ext cx="2025996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£7,500</a:t>
            </a:r>
            <a:endParaRPr lang="en-US" sz="1200" dirty="0"/>
          </a:p>
        </p:txBody>
      </p:sp>
      <p:sp>
        <p:nvSpPr>
          <p:cNvPr id="36" name="Text 34"/>
          <p:cNvSpPr/>
          <p:nvPr/>
        </p:nvSpPr>
        <p:spPr>
          <a:xfrm>
            <a:off x="4736485" y="3118941"/>
            <a:ext cx="2025996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£3,750</a:t>
            </a:r>
            <a:endParaRPr lang="en-US" sz="1200" dirty="0"/>
          </a:p>
        </p:txBody>
      </p:sp>
      <p:sp>
        <p:nvSpPr>
          <p:cNvPr id="37" name="Text 35"/>
          <p:cNvSpPr/>
          <p:nvPr/>
        </p:nvSpPr>
        <p:spPr>
          <a:xfrm>
            <a:off x="6473365" y="3118941"/>
            <a:ext cx="2025996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£3,050</a:t>
            </a:r>
            <a:endParaRPr lang="en-US" sz="1200" dirty="0"/>
          </a:p>
        </p:txBody>
      </p:sp>
      <p:sp>
        <p:nvSpPr>
          <p:cNvPr id="38" name="Text 36"/>
          <p:cNvSpPr/>
          <p:nvPr/>
        </p:nvSpPr>
        <p:spPr>
          <a:xfrm>
            <a:off x="8210245" y="3118941"/>
            <a:ext cx="3766150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£700 profit</a:t>
            </a:r>
            <a:endParaRPr lang="en-US" sz="1200" dirty="0"/>
          </a:p>
        </p:txBody>
      </p:sp>
      <p:sp>
        <p:nvSpPr>
          <p:cNvPr id="39" name="Shape 37"/>
          <p:cNvSpPr/>
          <p:nvPr/>
        </p:nvSpPr>
        <p:spPr>
          <a:xfrm>
            <a:off x="667825" y="3459956"/>
            <a:ext cx="10856046" cy="436860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</p:sp>
      <p:sp>
        <p:nvSpPr>
          <p:cNvPr id="40" name="Text 38"/>
          <p:cNvSpPr/>
          <p:nvPr/>
        </p:nvSpPr>
        <p:spPr>
          <a:xfrm>
            <a:off x="825281" y="3555802"/>
            <a:ext cx="2463441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May</a:t>
            </a:r>
            <a:endParaRPr lang="en-US" sz="1200" dirty="0"/>
          </a:p>
        </p:txBody>
      </p:sp>
      <p:sp>
        <p:nvSpPr>
          <p:cNvPr id="41" name="Text 39"/>
          <p:cNvSpPr/>
          <p:nvPr/>
        </p:nvSpPr>
        <p:spPr>
          <a:xfrm>
            <a:off x="2999605" y="3555802"/>
            <a:ext cx="2025996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£8,800</a:t>
            </a:r>
            <a:endParaRPr lang="en-US" sz="1200" dirty="0"/>
          </a:p>
        </p:txBody>
      </p:sp>
      <p:sp>
        <p:nvSpPr>
          <p:cNvPr id="42" name="Text 40"/>
          <p:cNvSpPr/>
          <p:nvPr/>
        </p:nvSpPr>
        <p:spPr>
          <a:xfrm>
            <a:off x="4736485" y="3555802"/>
            <a:ext cx="2025996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£4,400</a:t>
            </a:r>
            <a:endParaRPr lang="en-US" sz="1200" dirty="0"/>
          </a:p>
        </p:txBody>
      </p:sp>
      <p:sp>
        <p:nvSpPr>
          <p:cNvPr id="43" name="Text 41"/>
          <p:cNvSpPr/>
          <p:nvPr/>
        </p:nvSpPr>
        <p:spPr>
          <a:xfrm>
            <a:off x="6473365" y="3555802"/>
            <a:ext cx="2025996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£3,050</a:t>
            </a:r>
            <a:endParaRPr lang="en-US" sz="1200" dirty="0"/>
          </a:p>
        </p:txBody>
      </p:sp>
      <p:sp>
        <p:nvSpPr>
          <p:cNvPr id="44" name="Text 42"/>
          <p:cNvSpPr/>
          <p:nvPr/>
        </p:nvSpPr>
        <p:spPr>
          <a:xfrm>
            <a:off x="8210245" y="3555802"/>
            <a:ext cx="3766150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£1,350 profit</a:t>
            </a:r>
            <a:endParaRPr lang="en-US" sz="1200" dirty="0"/>
          </a:p>
        </p:txBody>
      </p:sp>
      <p:sp>
        <p:nvSpPr>
          <p:cNvPr id="45" name="Shape 43"/>
          <p:cNvSpPr/>
          <p:nvPr/>
        </p:nvSpPr>
        <p:spPr>
          <a:xfrm>
            <a:off x="667825" y="3896816"/>
            <a:ext cx="10856046" cy="436860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</p:sp>
      <p:sp>
        <p:nvSpPr>
          <p:cNvPr id="46" name="Text 44"/>
          <p:cNvSpPr/>
          <p:nvPr/>
        </p:nvSpPr>
        <p:spPr>
          <a:xfrm>
            <a:off x="825281" y="3992662"/>
            <a:ext cx="2463441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June</a:t>
            </a:r>
            <a:endParaRPr lang="en-US" sz="1200" dirty="0"/>
          </a:p>
        </p:txBody>
      </p:sp>
      <p:sp>
        <p:nvSpPr>
          <p:cNvPr id="47" name="Text 45"/>
          <p:cNvSpPr/>
          <p:nvPr/>
        </p:nvSpPr>
        <p:spPr>
          <a:xfrm>
            <a:off x="2999605" y="3992662"/>
            <a:ext cx="2025996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£10,000</a:t>
            </a:r>
            <a:endParaRPr lang="en-US" sz="1200" dirty="0"/>
          </a:p>
        </p:txBody>
      </p:sp>
      <p:sp>
        <p:nvSpPr>
          <p:cNvPr id="48" name="Text 46"/>
          <p:cNvSpPr/>
          <p:nvPr/>
        </p:nvSpPr>
        <p:spPr>
          <a:xfrm>
            <a:off x="4736485" y="3992662"/>
            <a:ext cx="2025996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£5,000</a:t>
            </a:r>
            <a:endParaRPr lang="en-US" sz="1200" dirty="0"/>
          </a:p>
        </p:txBody>
      </p:sp>
      <p:sp>
        <p:nvSpPr>
          <p:cNvPr id="49" name="Text 47"/>
          <p:cNvSpPr/>
          <p:nvPr/>
        </p:nvSpPr>
        <p:spPr>
          <a:xfrm>
            <a:off x="6473365" y="3992662"/>
            <a:ext cx="2025996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£3,050</a:t>
            </a:r>
            <a:endParaRPr lang="en-US" sz="1200" dirty="0"/>
          </a:p>
        </p:txBody>
      </p:sp>
      <p:sp>
        <p:nvSpPr>
          <p:cNvPr id="50" name="Text 48"/>
          <p:cNvSpPr/>
          <p:nvPr/>
        </p:nvSpPr>
        <p:spPr>
          <a:xfrm>
            <a:off x="8210245" y="3992662"/>
            <a:ext cx="3766150" cy="245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£1,950 profit</a:t>
            </a:r>
            <a:endParaRPr lang="en-US" sz="1200" dirty="0"/>
          </a:p>
        </p:txBody>
      </p:sp>
      <p:sp>
        <p:nvSpPr>
          <p:cNvPr id="51" name="Text 49"/>
          <p:cNvSpPr/>
          <p:nvPr/>
        </p:nvSpPr>
        <p:spPr>
          <a:xfrm>
            <a:off x="661475" y="4563864"/>
            <a:ext cx="10868745" cy="2455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500" b="1" dirty="0">
                <a:solidFill>
                  <a:srgbClr val="030303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BREAKEVEN CALCULATION</a:t>
            </a:r>
            <a:endParaRPr lang="en-US" sz="1500" dirty="0"/>
          </a:p>
        </p:txBody>
      </p:sp>
      <p:sp>
        <p:nvSpPr>
          <p:cNvPr id="52" name="Shape 50"/>
          <p:cNvSpPr/>
          <p:nvPr/>
        </p:nvSpPr>
        <p:spPr>
          <a:xfrm>
            <a:off x="661475" y="5033268"/>
            <a:ext cx="5359762" cy="597793"/>
          </a:xfrm>
          <a:prstGeom prst="roundRect">
            <a:avLst>
              <a:gd name="adj" fmla="val 11039"/>
            </a:avLst>
          </a:prstGeom>
          <a:solidFill>
            <a:srgbClr val="B02323"/>
          </a:solidFill>
          <a:ln w="19050">
            <a:solidFill>
              <a:srgbClr val="C93C3C"/>
            </a:solidFill>
            <a:prstDash val="solid"/>
          </a:ln>
        </p:spPr>
      </p:sp>
      <p:sp>
        <p:nvSpPr>
          <p:cNvPr id="53" name="Text 51"/>
          <p:cNvSpPr/>
          <p:nvPr/>
        </p:nvSpPr>
        <p:spPr>
          <a:xfrm>
            <a:off x="837584" y="5209381"/>
            <a:ext cx="5007544" cy="2455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FIXED COST: £3,050</a:t>
            </a:r>
            <a:endParaRPr lang="en-US" sz="1500" dirty="0"/>
          </a:p>
        </p:txBody>
      </p:sp>
      <p:sp>
        <p:nvSpPr>
          <p:cNvPr id="54" name="Shape 52"/>
          <p:cNvSpPr/>
          <p:nvPr/>
        </p:nvSpPr>
        <p:spPr>
          <a:xfrm>
            <a:off x="6170458" y="5033268"/>
            <a:ext cx="5359762" cy="597793"/>
          </a:xfrm>
          <a:prstGeom prst="roundRect">
            <a:avLst>
              <a:gd name="adj" fmla="val 11039"/>
            </a:avLst>
          </a:prstGeom>
          <a:solidFill>
            <a:srgbClr val="B02323"/>
          </a:solidFill>
          <a:ln w="19050">
            <a:solidFill>
              <a:srgbClr val="C93C3C"/>
            </a:solidFill>
            <a:prstDash val="solid"/>
          </a:ln>
        </p:spPr>
      </p:sp>
      <p:sp>
        <p:nvSpPr>
          <p:cNvPr id="55" name="Text 53"/>
          <p:cNvSpPr/>
          <p:nvPr/>
        </p:nvSpPr>
        <p:spPr>
          <a:xfrm>
            <a:off x="6346567" y="5209381"/>
            <a:ext cx="5007544" cy="2455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CONTRIBUTION PER MEAL: £3.25</a:t>
            </a:r>
            <a:endParaRPr lang="en-US" sz="1500" dirty="0"/>
          </a:p>
        </p:txBody>
      </p:sp>
      <p:sp>
        <p:nvSpPr>
          <p:cNvPr id="56" name="Shape 54"/>
          <p:cNvSpPr/>
          <p:nvPr/>
        </p:nvSpPr>
        <p:spPr>
          <a:xfrm>
            <a:off x="661475" y="5780286"/>
            <a:ext cx="5359762" cy="597793"/>
          </a:xfrm>
          <a:prstGeom prst="roundRect">
            <a:avLst>
              <a:gd name="adj" fmla="val 11039"/>
            </a:avLst>
          </a:prstGeom>
          <a:solidFill>
            <a:srgbClr val="B02323"/>
          </a:solidFill>
          <a:ln w="19050">
            <a:solidFill>
              <a:srgbClr val="C93C3C"/>
            </a:solidFill>
            <a:prstDash val="solid"/>
          </a:ln>
        </p:spPr>
      </p:sp>
      <p:sp>
        <p:nvSpPr>
          <p:cNvPr id="57" name="Text 55"/>
          <p:cNvSpPr/>
          <p:nvPr/>
        </p:nvSpPr>
        <p:spPr>
          <a:xfrm>
            <a:off x="837584" y="5956399"/>
            <a:ext cx="5007544" cy="2455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£3,050 ÷ £3.25 = 939 MEALS PER MONTH</a:t>
            </a:r>
            <a:endParaRPr lang="en-US" sz="1500" dirty="0"/>
          </a:p>
        </p:txBody>
      </p:sp>
      <p:sp>
        <p:nvSpPr>
          <p:cNvPr id="58" name="Shape 56"/>
          <p:cNvSpPr/>
          <p:nvPr/>
        </p:nvSpPr>
        <p:spPr>
          <a:xfrm>
            <a:off x="6170458" y="5780286"/>
            <a:ext cx="5359762" cy="597793"/>
          </a:xfrm>
          <a:prstGeom prst="roundRect">
            <a:avLst>
              <a:gd name="adj" fmla="val 11039"/>
            </a:avLst>
          </a:prstGeom>
          <a:solidFill>
            <a:srgbClr val="B02323"/>
          </a:solidFill>
          <a:ln w="19050">
            <a:solidFill>
              <a:srgbClr val="C93C3C"/>
            </a:solidFill>
            <a:prstDash val="solid"/>
          </a:ln>
        </p:spPr>
      </p:sp>
      <p:sp>
        <p:nvSpPr>
          <p:cNvPr id="59" name="Text 57"/>
          <p:cNvSpPr/>
          <p:nvPr/>
        </p:nvSpPr>
        <p:spPr>
          <a:xfrm>
            <a:off x="6346567" y="5956399"/>
            <a:ext cx="5007544" cy="2455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REQUIRED SALES: AROUND 31 MEALS PER DAY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874117"/>
            <a:ext cx="10868745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b="1" dirty="0">
                <a:solidFill>
                  <a:srgbClr val="030303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RISK, SUSTAINABILITY AND CONCLUSION</a:t>
            </a:r>
            <a:endParaRPr lang="en-US" sz="3250" dirty="0"/>
          </a:p>
        </p:txBody>
      </p:sp>
      <p:sp>
        <p:nvSpPr>
          <p:cNvPr id="3" name="Text 1"/>
          <p:cNvSpPr/>
          <p:nvPr/>
        </p:nvSpPr>
        <p:spPr>
          <a:xfrm>
            <a:off x="661475" y="1804194"/>
            <a:ext cx="5232666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030303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MAIN RISKS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661475" y="2227957"/>
            <a:ext cx="5232666" cy="15544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Low sales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High ingredient costs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Food waste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Delivery delays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Strong competition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661475" y="3947716"/>
            <a:ext cx="5232666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030303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RISK MANAGEMENT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661475" y="4371479"/>
            <a:ext cx="5232666" cy="15544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Pre-orders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Limited menu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Supplier comparison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Customer feedback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Simple delivery zones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6184844" y="1638895"/>
            <a:ext cx="5470785" cy="4344888"/>
          </a:xfrm>
          <a:prstGeom prst="roundRect">
            <a:avLst>
              <a:gd name="adj" fmla="val 2741"/>
            </a:avLst>
          </a:prstGeom>
          <a:solidFill>
            <a:srgbClr val="B02323"/>
          </a:solidFill>
          <a:ln/>
        </p:spPr>
      </p:sp>
      <p:sp>
        <p:nvSpPr>
          <p:cNvPr id="8" name="Text 6"/>
          <p:cNvSpPr/>
          <p:nvPr/>
        </p:nvSpPr>
        <p:spPr>
          <a:xfrm>
            <a:off x="6350139" y="1804194"/>
            <a:ext cx="5140196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CONCLUSION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6350139" y="2227957"/>
            <a:ext cx="5140196" cy="181907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FreshBite Box Ltd solves a real customer problem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The business has a clear target market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Pricing is affordable and realistic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Breakeven target is achievable</a:t>
            </a:r>
            <a:endParaRPr lang="en-US" sz="1300" dirty="0"/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With good service and cost control, the business can become profitable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1839317"/>
            <a:ext cx="10868745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b="1" dirty="0">
                <a:solidFill>
                  <a:srgbClr val="030303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REFERENCES</a:t>
            </a:r>
            <a:endParaRPr lang="en-US" sz="3250" dirty="0"/>
          </a:p>
        </p:txBody>
      </p:sp>
      <p:sp>
        <p:nvSpPr>
          <p:cNvPr id="3" name="Text 1"/>
          <p:cNvSpPr/>
          <p:nvPr/>
        </p:nvSpPr>
        <p:spPr>
          <a:xfrm>
            <a:off x="661475" y="2686745"/>
            <a:ext cx="10868745" cy="2331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Barrow, C., Barrow, P. and Brown, R. (2012) </a:t>
            </a:r>
            <a:r>
              <a:rPr lang="en-US" sz="1300" i="1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The Business Plan Workbook</a:t>
            </a: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. 7th edn. London: Kogan Page.</a:t>
            </a:r>
            <a:endParaRPr lang="en-US" sz="1300" dirty="0"/>
          </a:p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Blackburn, R.A., De Clercq, D. and Heinonen, J. (2017) </a:t>
            </a:r>
            <a:r>
              <a:rPr lang="en-US" sz="1300" i="1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The Sage Handbook of Small Business and Entrepreneurship</a:t>
            </a: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. London: SAGE Publications.</a:t>
            </a:r>
            <a:endParaRPr lang="en-US" sz="1300" dirty="0"/>
          </a:p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Kotler, P. and Armstrong, G. (2021) </a:t>
            </a:r>
            <a:r>
              <a:rPr lang="en-US" sz="1300" i="1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Principles of Marketing</a:t>
            </a: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. 18th edn. Harlow: Pearson.</a:t>
            </a:r>
            <a:endParaRPr lang="en-US" sz="1300" dirty="0"/>
          </a:p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Osterwalder, A. and Pigneur, Y. (2010) </a:t>
            </a:r>
            <a:r>
              <a:rPr lang="en-US" sz="1300" i="1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Business Model Generation</a:t>
            </a: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. Hoboken: John Wiley &amp; Sons.</a:t>
            </a:r>
            <a:endParaRPr lang="en-US" sz="1300" dirty="0"/>
          </a:p>
          <a:p>
            <a:pPr marL="0" indent="0" algn="l">
              <a:lnSpc>
                <a:spcPct val="133000"/>
              </a:lnSpc>
              <a:buNone/>
            </a:pP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Ries, E. (2011) </a:t>
            </a:r>
            <a:r>
              <a:rPr lang="en-US" sz="1300" i="1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The Lean Startup</a:t>
            </a:r>
            <a:r>
              <a:rPr lang="en-US" sz="1300" dirty="0">
                <a:solidFill>
                  <a:srgbClr val="100F0F"/>
                </a:solidFill>
                <a:latin typeface="Platypi" pitchFamily="34" charset="0"/>
                <a:ea typeface="Platypi" pitchFamily="34" charset="-122"/>
                <a:cs typeface="Platypi" pitchFamily="34" charset="-120"/>
              </a:rPr>
              <a:t>. London: Portfolio Penguin.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13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lastModifiedBy>Jessica Ashanti Siwak (2514292)</cp:lastModifiedBy>
  <cp:revision>2</cp:revision>
  <dcterms:created xsi:type="dcterms:W3CDTF">2026-07-10T04:12:40Z</dcterms:created>
  <dcterms:modified xsi:type="dcterms:W3CDTF">2026-08-02T15:29:57Z</dcterms:modified>
</cp:coreProperties>
</file>