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5"/>
  </p:notesMasterIdLst>
  <p:sldIdLst>
    <p:sldId id="728" r:id="rId2"/>
    <p:sldId id="727" r:id="rId3"/>
    <p:sldId id="713" r:id="rId4"/>
    <p:sldId id="714" r:id="rId5"/>
    <p:sldId id="723" r:id="rId6"/>
    <p:sldId id="375" r:id="rId7"/>
    <p:sldId id="363" r:id="rId8"/>
    <p:sldId id="715" r:id="rId9"/>
    <p:sldId id="718" r:id="rId10"/>
    <p:sldId id="719" r:id="rId11"/>
    <p:sldId id="722" r:id="rId12"/>
    <p:sldId id="610" r:id="rId13"/>
    <p:sldId id="701" r:id="rId14"/>
    <p:sldId id="703" r:id="rId15"/>
    <p:sldId id="290" r:id="rId16"/>
    <p:sldId id="712" r:id="rId17"/>
    <p:sldId id="394" r:id="rId18"/>
    <p:sldId id="272" r:id="rId19"/>
    <p:sldId id="271" r:id="rId20"/>
    <p:sldId id="265" r:id="rId21"/>
    <p:sldId id="726" r:id="rId22"/>
    <p:sldId id="675" r:id="rId23"/>
    <p:sldId id="720" r:id="rId24"/>
    <p:sldId id="256" r:id="rId25"/>
    <p:sldId id="257" r:id="rId26"/>
    <p:sldId id="261" r:id="rId27"/>
    <p:sldId id="725" r:id="rId28"/>
    <p:sldId id="294" r:id="rId29"/>
    <p:sldId id="710" r:id="rId30"/>
    <p:sldId id="681" r:id="rId31"/>
    <p:sldId id="706" r:id="rId32"/>
    <p:sldId id="313" r:id="rId33"/>
    <p:sldId id="547" r:id="rId34"/>
    <p:sldId id="270" r:id="rId35"/>
    <p:sldId id="708" r:id="rId36"/>
    <p:sldId id="338" r:id="rId37"/>
    <p:sldId id="258" r:id="rId38"/>
    <p:sldId id="276" r:id="rId39"/>
    <p:sldId id="677" r:id="rId40"/>
    <p:sldId id="711" r:id="rId41"/>
    <p:sldId id="721" r:id="rId42"/>
    <p:sldId id="716" r:id="rId43"/>
    <p:sldId id="71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052"/>
    <p:restoredTop sz="64155"/>
  </p:normalViewPr>
  <p:slideViewPr>
    <p:cSldViewPr snapToGrid="0" snapToObjects="1">
      <p:cViewPr varScale="1">
        <p:scale>
          <a:sx n="70" d="100"/>
          <a:sy n="70" d="100"/>
        </p:scale>
        <p:origin x="1632" y="184"/>
      </p:cViewPr>
      <p:guideLst/>
    </p:cSldViewPr>
  </p:slideViewPr>
  <p:notesTextViewPr>
    <p:cViewPr>
      <p:scale>
        <a:sx n="1" d="1"/>
        <a:sy n="1" d="1"/>
      </p:scale>
      <p:origin x="0" y="0"/>
    </p:cViewPr>
  </p:notesTextViewPr>
  <p:sorterViewPr>
    <p:cViewPr>
      <p:scale>
        <a:sx n="134" d="100"/>
        <a:sy n="134"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3100A2-E366-F54E-8D07-DBBDA6908AFF}" type="datetimeFigureOut">
              <a:rPr lang="en-US" smtClean="0"/>
              <a:t>3/22/23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802112-4699-104F-BCA9-08CD12EF37A1}" type="slidenum">
              <a:rPr lang="en-US" smtClean="0"/>
              <a:t>‹#›</a:t>
            </a:fld>
            <a:endParaRPr lang="en-US"/>
          </a:p>
        </p:txBody>
      </p:sp>
    </p:spTree>
    <p:extLst>
      <p:ext uri="{BB962C8B-B14F-4D97-AF65-F5344CB8AC3E}">
        <p14:creationId xmlns:p14="http://schemas.microsoft.com/office/powerpoint/2010/main" val="481797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bummock.or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theguardian.com/artanddesign/2006/sep/02/art"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www.theguardian.com/artanddesign/art" TargetMode="External"/><Relationship Id="rId4" Type="http://schemas.openxmlformats.org/officeDocument/2006/relationships/hyperlink" Target="https://www.theguardian.com/books/susan-sontag"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tate.org.uk/research/in-focus/from-the-freud-museum-susan-hiller/hillers-anarchival-impulse#footnote-15"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121"/>
                </a:solidFill>
                <a:effectLst/>
                <a:latin typeface="Helvetica" pitchFamily="2" charset="0"/>
              </a:rPr>
              <a:t>Appropriation refers to the act of borrowing or reusing existing elements within a new work. Post-modern appropriation artists, including Barbara Kruger, are keen to deny the notion of ‘originality’.</a:t>
            </a:r>
            <a:r>
              <a:rPr lang="en-GB" b="0" i="0" baseline="30000" dirty="0">
                <a:solidFill>
                  <a:srgbClr val="212121"/>
                </a:solidFill>
                <a:effectLst/>
                <a:latin typeface="Helvetica" pitchFamily="2" charset="0"/>
              </a:rPr>
              <a:t>2</a:t>
            </a:r>
            <a:r>
              <a:rPr lang="en-GB" b="0" i="0" dirty="0">
                <a:solidFill>
                  <a:srgbClr val="212121"/>
                </a:solidFill>
                <a:effectLst/>
                <a:latin typeface="Helvetica" pitchFamily="2" charset="0"/>
              </a:rPr>
              <a:t> They believe that in borrowing existing imagery or elements of imagery, they are re-contextualising or </a:t>
            </a:r>
            <a:r>
              <a:rPr lang="en-GB" b="0" i="1" dirty="0">
                <a:solidFill>
                  <a:srgbClr val="212121"/>
                </a:solidFill>
                <a:effectLst/>
                <a:latin typeface="Helvetica" pitchFamily="2" charset="0"/>
              </a:rPr>
              <a:t>appropriating</a:t>
            </a:r>
            <a:r>
              <a:rPr lang="en-GB" b="0" i="0" dirty="0">
                <a:solidFill>
                  <a:srgbClr val="212121"/>
                </a:solidFill>
                <a:effectLst/>
                <a:latin typeface="Helvetica" pitchFamily="2" charset="0"/>
              </a:rPr>
              <a:t> the original imagery, allowing the viewer to renegotiate the meaning of the original in a different, more relevant, or more current context.</a:t>
            </a:r>
          </a:p>
          <a:p>
            <a:pPr algn="l"/>
            <a:r>
              <a:rPr lang="en-GB" b="1" i="0" dirty="0">
                <a:solidFill>
                  <a:srgbClr val="212121"/>
                </a:solidFill>
                <a:effectLst/>
                <a:latin typeface="Helvetica" pitchFamily="2" charset="0"/>
              </a:rPr>
              <a:t>"I'm interested in coupling the ingratiation of wishful thinking with the criticality of knowing better. To use the device to get people to look at the picture, and then to displace the conventional meaning that an image usually carries with perhaps a number of different readings."</a:t>
            </a:r>
            <a:br>
              <a:rPr lang="en-GB" b="1" i="0" dirty="0">
                <a:solidFill>
                  <a:srgbClr val="212121"/>
                </a:solidFill>
                <a:effectLst/>
                <a:latin typeface="Helvetica" pitchFamily="2" charset="0"/>
              </a:rPr>
            </a:br>
            <a:r>
              <a:rPr lang="en-GB" b="1" i="0" dirty="0">
                <a:solidFill>
                  <a:srgbClr val="212121"/>
                </a:solidFill>
                <a:effectLst/>
                <a:latin typeface="Helvetica" pitchFamily="2" charset="0"/>
              </a:rPr>
              <a:t>Barbara Kruger, 1987.</a:t>
            </a:r>
            <a:r>
              <a:rPr lang="en-GB" b="1" i="0" baseline="30000" dirty="0">
                <a:solidFill>
                  <a:srgbClr val="212121"/>
                </a:solidFill>
                <a:effectLst/>
                <a:latin typeface="Helvetica" pitchFamily="2" charset="0"/>
              </a:rPr>
              <a:t>1</a:t>
            </a:r>
            <a:endParaRPr lang="en-GB" b="1" i="0" dirty="0">
              <a:solidFill>
                <a:srgbClr val="212121"/>
              </a:solidFill>
              <a:effectLst/>
              <a:latin typeface="Helvetica" pitchFamily="2" charset="0"/>
            </a:endParaRPr>
          </a:p>
          <a:p>
            <a:pPr algn="l"/>
            <a:r>
              <a:rPr lang="en-GB" b="0" i="0" dirty="0">
                <a:solidFill>
                  <a:srgbClr val="212121"/>
                </a:solidFill>
                <a:effectLst/>
                <a:latin typeface="Helvetica" pitchFamily="2" charset="0"/>
              </a:rPr>
              <a:t>In separating images from the original context of their own media, we allow them to take on new and varied meanings. The process and nature of appropriation has considered by anthropologists as part of the study of cultural change and cross-cultural contact.</a:t>
            </a:r>
            <a:r>
              <a:rPr lang="en-GB" b="0" i="0" baseline="30000" dirty="0">
                <a:solidFill>
                  <a:srgbClr val="212121"/>
                </a:solidFill>
                <a:effectLst/>
                <a:latin typeface="Helvetica" pitchFamily="2" charset="0"/>
              </a:rPr>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http://</a:t>
            </a:r>
            <a:r>
              <a:rPr lang="en-US" dirty="0" err="1"/>
              <a:t>www.inquiriesjournal.com</a:t>
            </a:r>
            <a:r>
              <a:rPr lang="en-US" dirty="0"/>
              <a:t>/articles/1661/appropriation-in-contemporary-art</a:t>
            </a:r>
          </a:p>
          <a:p>
            <a:pPr algn="l"/>
            <a:endParaRPr lang="en-GB" b="0" i="0" dirty="0">
              <a:solidFill>
                <a:srgbClr val="212121"/>
              </a:solidFill>
              <a:effectLst/>
              <a:latin typeface="Helvetica" pitchFamily="2" charset="0"/>
            </a:endParaRPr>
          </a:p>
          <a:p>
            <a:endParaRPr lang="en-US" dirty="0"/>
          </a:p>
        </p:txBody>
      </p:sp>
      <p:sp>
        <p:nvSpPr>
          <p:cNvPr id="4" name="Slide Number Placeholder 3"/>
          <p:cNvSpPr>
            <a:spLocks noGrp="1"/>
          </p:cNvSpPr>
          <p:nvPr>
            <p:ph type="sldNum" sz="quarter" idx="5"/>
          </p:nvPr>
        </p:nvSpPr>
        <p:spPr/>
        <p:txBody>
          <a:bodyPr/>
          <a:lstStyle/>
          <a:p>
            <a:fld id="{33802112-4699-104F-BCA9-08CD12EF37A1}" type="slidenum">
              <a:rPr lang="en-US" smtClean="0"/>
              <a:t>5</a:t>
            </a:fld>
            <a:endParaRPr lang="en-US"/>
          </a:p>
        </p:txBody>
      </p:sp>
    </p:spTree>
    <p:extLst>
      <p:ext uri="{BB962C8B-B14F-4D97-AF65-F5344CB8AC3E}">
        <p14:creationId xmlns:p14="http://schemas.microsoft.com/office/powerpoint/2010/main" val="3350606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latin typeface="+mn-lt"/>
                <a:ea typeface="+mn-ea"/>
                <a:cs typeface="+mn-cs"/>
              </a:rPr>
              <a:t>Cloth and fabric feature predominately in her self portraiture</a:t>
            </a:r>
            <a:r>
              <a:rPr lang="en-US" sz="1200" b="0" i="0" kern="1200" baseline="0">
                <a:solidFill>
                  <a:schemeClr val="tx1"/>
                </a:solidFill>
                <a:latin typeface="+mn-lt"/>
                <a:ea typeface="+mn-ea"/>
                <a:cs typeface="+mn-cs"/>
              </a:rPr>
              <a:t>, enabling her to “make herself up’ as the aptly titled exhibition in the V&amp;A suggests </a:t>
            </a:r>
            <a:endParaRPr lang="en-US"/>
          </a:p>
          <a:p>
            <a:endParaRPr lang="en-US"/>
          </a:p>
        </p:txBody>
      </p:sp>
      <p:sp>
        <p:nvSpPr>
          <p:cNvPr id="4" name="Slide Number Placeholder 3"/>
          <p:cNvSpPr>
            <a:spLocks noGrp="1"/>
          </p:cNvSpPr>
          <p:nvPr>
            <p:ph type="sldNum" sz="quarter" idx="10"/>
          </p:nvPr>
        </p:nvSpPr>
        <p:spPr/>
        <p:txBody>
          <a:bodyPr/>
          <a:lstStyle/>
          <a:p>
            <a:fld id="{E3D87942-F776-1C44-AD61-B0B73D217286}" type="slidenum">
              <a:rPr lang="en-US" smtClean="0"/>
              <a:t>6</a:t>
            </a:fld>
            <a:endParaRPr lang="en-US"/>
          </a:p>
        </p:txBody>
      </p:sp>
    </p:spTree>
    <p:extLst>
      <p:ext uri="{BB962C8B-B14F-4D97-AF65-F5344CB8AC3E}">
        <p14:creationId xmlns:p14="http://schemas.microsoft.com/office/powerpoint/2010/main" val="759766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latin typeface="+mn-lt"/>
                <a:ea typeface="+mn-ea"/>
                <a:cs typeface="+mn-cs"/>
              </a:rPr>
              <a:t>The exhibition looked at the construction of her identity through the lens of her disability and re-styling of </a:t>
            </a:r>
            <a:r>
              <a:rPr lang="en-US" sz="1200" b="0" i="0" kern="1200" err="1">
                <a:solidFill>
                  <a:schemeClr val="tx1"/>
                </a:solidFill>
                <a:latin typeface="+mn-lt"/>
                <a:ea typeface="+mn-ea"/>
                <a:cs typeface="+mn-cs"/>
              </a:rPr>
              <a:t>Tehuana</a:t>
            </a:r>
            <a:r>
              <a:rPr lang="en-US" sz="1200" b="0" i="0" kern="1200">
                <a:solidFill>
                  <a:schemeClr val="tx1"/>
                </a:solidFill>
                <a:latin typeface="+mn-lt"/>
                <a:ea typeface="+mn-ea"/>
                <a:cs typeface="+mn-cs"/>
              </a:rPr>
              <a:t> traditional dress.</a:t>
            </a:r>
          </a:p>
          <a:p>
            <a:r>
              <a:rPr lang="en-US" sz="1200" b="0" i="0" kern="1200">
                <a:solidFill>
                  <a:schemeClr val="tx1"/>
                </a:solidFill>
                <a:latin typeface="+mn-lt"/>
                <a:ea typeface="+mn-ea"/>
                <a:cs typeface="+mn-cs"/>
              </a:rPr>
              <a:t>The first exhibition to show objects discovered in 2004 which included Frida Kahlo’s dresses, and personal effects (including her extraordinary plaster corsets and customized shoes). </a:t>
            </a:r>
          </a:p>
          <a:p>
            <a:endParaRPr lang="en-US" sz="1200" b="0" i="0" kern="120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a:solidFill>
                  <a:schemeClr val="tx1"/>
                </a:solidFill>
                <a:effectLst/>
                <a:latin typeface="+mn-lt"/>
                <a:ea typeface="+mn-ea"/>
                <a:cs typeface="+mn-cs"/>
              </a:rPr>
              <a:t>Her vibrant wardrobe was not staged, it was an integral part of her life, her art and her identity- a second skin. V&amp;A Exhibition Text</a:t>
            </a:r>
            <a:endParaRPr lang="en-US" sz="1200" kern="1200">
              <a:solidFill>
                <a:schemeClr val="tx1"/>
              </a:solidFill>
              <a:effectLst/>
              <a:latin typeface="+mn-lt"/>
              <a:ea typeface="+mn-ea"/>
              <a:cs typeface="+mn-cs"/>
            </a:endParaRPr>
          </a:p>
          <a:p>
            <a:endParaRPr lang="en-US" sz="1200" b="0" i="0" kern="1200">
              <a:solidFill>
                <a:schemeClr val="tx1"/>
              </a:solidFill>
              <a:latin typeface="+mn-lt"/>
              <a:ea typeface="+mn-ea"/>
              <a:cs typeface="+mn-cs"/>
            </a:endParaRPr>
          </a:p>
          <a:p>
            <a:r>
              <a:rPr lang="en-US" sz="1200" i="1" kern="1200">
                <a:solidFill>
                  <a:schemeClr val="tx1"/>
                </a:solidFill>
                <a:effectLst/>
                <a:latin typeface="+mn-lt"/>
                <a:ea typeface="+mn-ea"/>
                <a:cs typeface="+mn-cs"/>
              </a:rPr>
              <a:t>Kahlo’s appearance was a blend of disparate elements. She used it as a means to express her identity and sometimes, in her paintings as a stand – in for different versions of herself. V&amp;A Exhibition Text</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 </a:t>
            </a:r>
          </a:p>
          <a:p>
            <a:r>
              <a:rPr lang="en-US" sz="1200" i="1" kern="1200">
                <a:solidFill>
                  <a:schemeClr val="tx1"/>
                </a:solidFill>
                <a:effectLst/>
                <a:latin typeface="+mn-lt"/>
                <a:ea typeface="+mn-ea"/>
                <a:cs typeface="+mn-cs"/>
              </a:rPr>
              <a:t>‘She deliberately played with the politics of self- portrayal from the ways she composed her appearance to how she framed herself in her art’ V&amp;A Exhibition Text </a:t>
            </a:r>
            <a:endParaRPr lang="en-US" sz="1200" kern="1200">
              <a:solidFill>
                <a:schemeClr val="tx1"/>
              </a:solidFill>
              <a:effectLst/>
              <a:latin typeface="+mn-lt"/>
              <a:ea typeface="+mn-ea"/>
              <a:cs typeface="+mn-cs"/>
            </a:endParaRPr>
          </a:p>
          <a:p>
            <a:r>
              <a:rPr lang="en-US" sz="1200" i="1" kern="1200">
                <a:solidFill>
                  <a:schemeClr val="tx1"/>
                </a:solidFill>
                <a:effectLst/>
                <a:latin typeface="+mn-lt"/>
                <a:ea typeface="+mn-ea"/>
                <a:cs typeface="+mn-cs"/>
              </a:rPr>
              <a:t> </a:t>
            </a:r>
            <a:endParaRPr lang="en-US" sz="1200" kern="1200">
              <a:solidFill>
                <a:schemeClr val="tx1"/>
              </a:solidFill>
              <a:effectLst/>
              <a:latin typeface="+mn-lt"/>
              <a:ea typeface="+mn-ea"/>
              <a:cs typeface="+mn-cs"/>
            </a:endParaRPr>
          </a:p>
          <a:p>
            <a:r>
              <a:rPr lang="en-US" sz="1200" i="1" kern="1200">
                <a:solidFill>
                  <a:schemeClr val="tx1"/>
                </a:solidFill>
                <a:effectLst/>
                <a:latin typeface="+mn-lt"/>
                <a:ea typeface="+mn-ea"/>
                <a:cs typeface="+mn-cs"/>
              </a:rPr>
              <a:t>‘full long skirts, full petticoats with a deep white flounce swept the ground as she walked’. V&amp;A Exhibition Text</a:t>
            </a:r>
            <a:endParaRPr lang="en-US" sz="1200" kern="1200">
              <a:solidFill>
                <a:schemeClr val="tx1"/>
              </a:solidFill>
              <a:effectLst/>
              <a:latin typeface="+mn-lt"/>
              <a:ea typeface="+mn-ea"/>
              <a:cs typeface="+mn-cs"/>
            </a:endParaRPr>
          </a:p>
          <a:p>
            <a:r>
              <a:rPr lang="en-US" sz="1200" i="1" kern="1200">
                <a:solidFill>
                  <a:schemeClr val="tx1"/>
                </a:solidFill>
                <a:effectLst/>
                <a:latin typeface="+mn-lt"/>
                <a:ea typeface="+mn-ea"/>
                <a:cs typeface="+mn-cs"/>
              </a:rPr>
              <a:t>‘</a:t>
            </a:r>
            <a:r>
              <a:rPr lang="en-US" sz="1200" i="1" kern="1200" err="1">
                <a:solidFill>
                  <a:schemeClr val="tx1"/>
                </a:solidFill>
                <a:effectLst/>
                <a:latin typeface="+mn-lt"/>
                <a:ea typeface="+mn-ea"/>
                <a:cs typeface="+mn-cs"/>
              </a:rPr>
              <a:t>Tomicoton</a:t>
            </a:r>
            <a:r>
              <a:rPr lang="en-US" sz="1200" i="1" kern="1200">
                <a:solidFill>
                  <a:schemeClr val="tx1"/>
                </a:solidFill>
                <a:effectLst/>
                <a:latin typeface="+mn-lt"/>
                <a:ea typeface="+mn-ea"/>
                <a:cs typeface="+mn-cs"/>
              </a:rPr>
              <a:t>, an indigenous garment worn by men and woman’ V&amp;A Exhibition Text</a:t>
            </a:r>
            <a:endParaRPr lang="en-US" sz="1200" kern="1200">
              <a:solidFill>
                <a:schemeClr val="tx1"/>
              </a:solidFill>
              <a:effectLst/>
              <a:latin typeface="+mn-lt"/>
              <a:ea typeface="+mn-ea"/>
              <a:cs typeface="+mn-cs"/>
            </a:endParaRPr>
          </a:p>
          <a:p>
            <a:endParaRPr lang="en-US" sz="1200" b="0" i="0" kern="1200">
              <a:solidFill>
                <a:schemeClr val="tx1"/>
              </a:solidFill>
              <a:latin typeface="+mn-lt"/>
              <a:ea typeface="+mn-ea"/>
              <a:cs typeface="+mn-cs"/>
            </a:endParaRPr>
          </a:p>
          <a:p>
            <a:r>
              <a:rPr lang="en-US" sz="1200" kern="1200">
                <a:solidFill>
                  <a:schemeClr val="tx1"/>
                </a:solidFill>
                <a:effectLst/>
                <a:latin typeface="+mn-lt"/>
                <a:ea typeface="+mn-ea"/>
                <a:cs typeface="+mn-cs"/>
              </a:rPr>
              <a:t> </a:t>
            </a:r>
          </a:p>
          <a:p>
            <a:r>
              <a:rPr lang="en-US" sz="1200" i="1" kern="1200">
                <a:solidFill>
                  <a:schemeClr val="tx1"/>
                </a:solidFill>
                <a:effectLst/>
                <a:latin typeface="+mn-lt"/>
                <a:ea typeface="+mn-ea"/>
                <a:cs typeface="+mn-cs"/>
              </a:rPr>
              <a:t>Isthmus of </a:t>
            </a:r>
            <a:r>
              <a:rPr lang="en-US" sz="1200" i="1" kern="1200" err="1">
                <a:solidFill>
                  <a:schemeClr val="tx1"/>
                </a:solidFill>
                <a:effectLst/>
                <a:latin typeface="+mn-lt"/>
                <a:ea typeface="+mn-ea"/>
                <a:cs typeface="+mn-cs"/>
              </a:rPr>
              <a:t>Tehnantepec</a:t>
            </a:r>
            <a:r>
              <a:rPr lang="en-US" sz="1200" i="1" kern="1200">
                <a:solidFill>
                  <a:schemeClr val="tx1"/>
                </a:solidFill>
                <a:effectLst/>
                <a:latin typeface="+mn-lt"/>
                <a:ea typeface="+mn-ea"/>
                <a:cs typeface="+mn-cs"/>
              </a:rPr>
              <a:t>, Southern Mexico represented a rich un-spoilt culture which Frida paid tribute to through adopting ‘its’ costume to express the spirit of its proudly matriarchal society, to embrace her own material heritage</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V&amp;A Exhibition Text</a:t>
            </a:r>
            <a:endParaRPr lang="en-US" sz="1200" kern="1200">
              <a:solidFill>
                <a:schemeClr val="tx1"/>
              </a:solidFill>
              <a:effectLst/>
              <a:latin typeface="+mn-lt"/>
              <a:ea typeface="+mn-ea"/>
              <a:cs typeface="+mn-cs"/>
            </a:endParaRPr>
          </a:p>
          <a:p>
            <a:endParaRPr lang="en-US" sz="1200" b="0" i="0" kern="1200">
              <a:solidFill>
                <a:schemeClr val="tx1"/>
              </a:solidFill>
              <a:latin typeface="+mn-lt"/>
              <a:ea typeface="+mn-ea"/>
              <a:cs typeface="+mn-cs"/>
            </a:endParaRPr>
          </a:p>
          <a:p>
            <a:endParaRPr lang="en-US" sz="1200" b="0" i="0" kern="1200">
              <a:solidFill>
                <a:schemeClr val="tx1"/>
              </a:solidFill>
              <a:latin typeface="+mn-lt"/>
              <a:ea typeface="+mn-ea"/>
              <a:cs typeface="+mn-cs"/>
            </a:endParaRPr>
          </a:p>
          <a:p>
            <a:endParaRPr lang="en-US" sz="1200" b="0" i="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CB7E5FD-768F-4F4F-ABE9-00F62F48361B}" type="slidenum">
              <a:rPr lang="en-US" smtClean="0"/>
              <a:t>7</a:t>
            </a:fld>
            <a:endParaRPr lang="en-US"/>
          </a:p>
        </p:txBody>
      </p:sp>
    </p:spTree>
    <p:extLst>
      <p:ext uri="{BB962C8B-B14F-4D97-AF65-F5344CB8AC3E}">
        <p14:creationId xmlns:p14="http://schemas.microsoft.com/office/powerpoint/2010/main" val="1273668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Sabon MT W02"/>
              </a:rPr>
              <a:t>The procedure of montage is one in which all allegorical principles are executed: appropriation and depletion of meaning, fragmentation and dialectical juxtaposition of fragments, and separation of signifier and signified. In fact, the following statement from Benjamin’s Baudelaire fragments reads like an exact description of the montage/collage procedures: “The allegorical mind arbitrarily selects from the vast and disordered material that its knowledge has to offer. It tries to match one piece with another to figure out whether they can be combined. This meaning with that image, or that image with this meaning. The result is never predictable since there is no organic mediation between the two.”</a:t>
            </a:r>
            <a:r>
              <a:rPr lang="en-GB" b="0" i="0" baseline="30000" dirty="0">
                <a:solidFill>
                  <a:srgbClr val="000000"/>
                </a:solidFill>
                <a:effectLst/>
                <a:latin typeface="Sabon MT W02"/>
              </a:rPr>
              <a:t>6</a:t>
            </a:r>
          </a:p>
          <a:p>
            <a:r>
              <a:rPr lang="en-US" dirty="0"/>
              <a:t>https://</a:t>
            </a:r>
            <a:r>
              <a:rPr lang="en-US" dirty="0" err="1"/>
              <a:t>www.artforum.com</a:t>
            </a:r>
            <a:r>
              <a:rPr lang="en-US" dirty="0"/>
              <a:t>/print/198207/allegorical-procedures-appropriation-and-montage-in-contemporary-art-35570</a:t>
            </a:r>
          </a:p>
        </p:txBody>
      </p:sp>
      <p:sp>
        <p:nvSpPr>
          <p:cNvPr id="4" name="Slide Number Placeholder 3"/>
          <p:cNvSpPr>
            <a:spLocks noGrp="1"/>
          </p:cNvSpPr>
          <p:nvPr>
            <p:ph type="sldNum" sz="quarter" idx="5"/>
          </p:nvPr>
        </p:nvSpPr>
        <p:spPr/>
        <p:txBody>
          <a:bodyPr/>
          <a:lstStyle/>
          <a:p>
            <a:fld id="{33802112-4699-104F-BCA9-08CD12EF37A1}" type="slidenum">
              <a:rPr lang="en-US" smtClean="0"/>
              <a:t>8</a:t>
            </a:fld>
            <a:endParaRPr lang="en-US"/>
          </a:p>
        </p:txBody>
      </p:sp>
    </p:spTree>
    <p:extLst>
      <p:ext uri="{BB962C8B-B14F-4D97-AF65-F5344CB8AC3E}">
        <p14:creationId xmlns:p14="http://schemas.microsoft.com/office/powerpoint/2010/main" val="3038285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r>
              <a:rPr lang="en-GB" b="0" i="0" u="none" strike="noStrike" dirty="0">
                <a:solidFill>
                  <a:srgbClr val="10147E"/>
                </a:solidFill>
                <a:effectLst/>
                <a:latin typeface="open sans" panose="020B0606030504020204" pitchFamily="34" charset="0"/>
              </a:rPr>
              <a:t>Editor(s)</a:t>
            </a:r>
            <a:endParaRPr lang="en-GB" b="0" i="0" dirty="0">
              <a:solidFill>
                <a:srgbClr val="212529"/>
              </a:solidFill>
              <a:effectLst/>
              <a:latin typeface="open sans" panose="020B0606030504020204" pitchFamily="34" charset="0"/>
            </a:endParaRPr>
          </a:p>
          <a:p>
            <a:pPr algn="l"/>
            <a:r>
              <a:rPr lang="en-GB" b="0" i="0" dirty="0">
                <a:solidFill>
                  <a:srgbClr val="212529"/>
                </a:solidFill>
                <a:effectLst/>
                <a:latin typeface="Droid Serif"/>
              </a:rPr>
              <a:t>Book Description</a:t>
            </a:r>
          </a:p>
          <a:p>
            <a:pPr algn="l"/>
            <a:r>
              <a:rPr lang="en-GB" b="0" i="0" dirty="0">
                <a:solidFill>
                  <a:srgbClr val="212529"/>
                </a:solidFill>
                <a:effectLst/>
                <a:latin typeface="open sans" panose="020B0606030504020204" pitchFamily="34" charset="0"/>
              </a:rPr>
              <a:t>The second edition of the award-winning </a:t>
            </a:r>
            <a:r>
              <a:rPr lang="en-GB" b="0" i="1" dirty="0">
                <a:solidFill>
                  <a:srgbClr val="212529"/>
                </a:solidFill>
                <a:effectLst/>
                <a:latin typeface="open sans" panose="020B0606030504020204" pitchFamily="34" charset="0"/>
              </a:rPr>
              <a:t>Handbook of Autoethnography</a:t>
            </a:r>
            <a:r>
              <a:rPr lang="en-GB" b="0" i="0" dirty="0">
                <a:solidFill>
                  <a:srgbClr val="212529"/>
                </a:solidFill>
                <a:effectLst/>
                <a:latin typeface="open sans" panose="020B0606030504020204" pitchFamily="34" charset="0"/>
              </a:rPr>
              <a:t> is a thematically organized volume that contextualizes contemporary practices of autoethnography and examines how the field has developed since the publication of the first edition in 2013. Throughout, contributors identify key autoethnographic themes and commitments and offer examples of diverse, thoughtful, effective, applied, and innovative autoethnography.</a:t>
            </a:r>
          </a:p>
          <a:p>
            <a:pPr algn="l"/>
            <a:r>
              <a:rPr lang="en-GB" b="0" i="0" dirty="0">
                <a:solidFill>
                  <a:srgbClr val="212529"/>
                </a:solidFill>
                <a:effectLst/>
                <a:latin typeface="open sans" panose="020B0606030504020204" pitchFamily="34" charset="0"/>
              </a:rPr>
              <a:t>The second edition is organized into five sections:</a:t>
            </a:r>
          </a:p>
          <a:p>
            <a:pPr algn="l">
              <a:buFont typeface="Arial" panose="020B0604020202020204" pitchFamily="34" charset="0"/>
              <a:buChar char="•"/>
            </a:pPr>
            <a:r>
              <a:rPr lang="en-GB" b="0" i="0" dirty="0">
                <a:solidFill>
                  <a:srgbClr val="212529"/>
                </a:solidFill>
                <a:effectLst/>
                <a:latin typeface="open sans" panose="020B0606030504020204" pitchFamily="34" charset="0"/>
              </a:rPr>
              <a:t>In Section 1, Doing Autoethnography, contributors explore definitions of autoethnography, identify and demonstrate key features of autoethnography, and engage philosophical, relational, cultural, and ethical foundations of autoethnographic practice.</a:t>
            </a:r>
          </a:p>
          <a:p>
            <a:pPr algn="l">
              <a:buFont typeface="Arial" panose="020B0604020202020204" pitchFamily="34" charset="0"/>
              <a:buChar char="•"/>
            </a:pPr>
            <a:r>
              <a:rPr lang="en-GB" b="0" i="0" dirty="0">
                <a:solidFill>
                  <a:srgbClr val="212529"/>
                </a:solidFill>
                <a:effectLst/>
                <a:latin typeface="open sans" panose="020B0606030504020204" pitchFamily="34" charset="0"/>
              </a:rPr>
              <a:t>In Section 2, Representing Autoethnography, contributors discuss forms and techniques for the process and craft of creating autoethnographic projects, using various media in/as autoethnography, and marking and making visible particular identities, knowledges, and voices.</a:t>
            </a:r>
          </a:p>
          <a:p>
            <a:pPr algn="l">
              <a:buFont typeface="Arial" panose="020B0604020202020204" pitchFamily="34" charset="0"/>
              <a:buChar char="•"/>
            </a:pPr>
            <a:r>
              <a:rPr lang="en-GB" b="0" i="0" dirty="0">
                <a:solidFill>
                  <a:srgbClr val="212529"/>
                </a:solidFill>
                <a:effectLst/>
                <a:latin typeface="open sans" panose="020B0606030504020204" pitchFamily="34" charset="0"/>
              </a:rPr>
              <a:t>In Section 3, Teaching, Evaluating, and Publishing Autoethnography, contributors focus on supporting and supervising autoethnographic projects. They also offer perspectives on publishing and evaluating autoethnography.</a:t>
            </a:r>
          </a:p>
          <a:p>
            <a:pPr algn="l">
              <a:buFont typeface="Arial" panose="020B0604020202020204" pitchFamily="34" charset="0"/>
              <a:buChar char="•"/>
            </a:pPr>
            <a:r>
              <a:rPr lang="en-GB" b="0" i="0" dirty="0">
                <a:solidFill>
                  <a:srgbClr val="212529"/>
                </a:solidFill>
                <a:effectLst/>
                <a:latin typeface="open sans" panose="020B0606030504020204" pitchFamily="34" charset="0"/>
              </a:rPr>
              <a:t>In Section 4, Challenges and Futures of Autoethnography, contributors consider contemporary challenges for autoethnography, including understanding autoethnography as a feminist, </a:t>
            </a:r>
            <a:r>
              <a:rPr lang="en-GB" b="0" i="0" dirty="0" err="1">
                <a:solidFill>
                  <a:srgbClr val="212529"/>
                </a:solidFill>
                <a:effectLst/>
                <a:latin typeface="open sans" panose="020B0606030504020204" pitchFamily="34" charset="0"/>
              </a:rPr>
              <a:t>posthumanist</a:t>
            </a:r>
            <a:r>
              <a:rPr lang="en-GB" b="0" i="0" dirty="0">
                <a:solidFill>
                  <a:srgbClr val="212529"/>
                </a:solidFill>
                <a:effectLst/>
                <a:latin typeface="open sans" panose="020B0606030504020204" pitchFamily="34" charset="0"/>
              </a:rPr>
              <a:t>, and </a:t>
            </a:r>
            <a:r>
              <a:rPr lang="en-GB" b="0" i="0" dirty="0" err="1">
                <a:solidFill>
                  <a:srgbClr val="212529"/>
                </a:solidFill>
                <a:effectLst/>
                <a:latin typeface="open sans" panose="020B0606030504020204" pitchFamily="34" charset="0"/>
              </a:rPr>
              <a:t>decolonialist</a:t>
            </a:r>
            <a:r>
              <a:rPr lang="en-GB" b="0" i="0" dirty="0">
                <a:solidFill>
                  <a:srgbClr val="212529"/>
                </a:solidFill>
                <a:effectLst/>
                <a:latin typeface="open sans" panose="020B0606030504020204" pitchFamily="34" charset="0"/>
              </a:rPr>
              <a:t> practice, as well as a method for studying texts, translations, and traumas.</a:t>
            </a:r>
          </a:p>
          <a:p>
            <a:pPr algn="l">
              <a:buFont typeface="Arial" panose="020B0604020202020204" pitchFamily="34" charset="0"/>
              <a:buChar char="•"/>
            </a:pPr>
            <a:r>
              <a:rPr lang="en-GB" b="0" i="0" dirty="0">
                <a:solidFill>
                  <a:srgbClr val="212529"/>
                </a:solidFill>
                <a:effectLst/>
                <a:latin typeface="open sans" panose="020B0606030504020204" pitchFamily="34" charset="0"/>
              </a:rPr>
              <a:t>The volume concludes with Section 5, Autoethnographic Exemplars, a collection of sixteen classic and contemporary texts that can serve as models of autoethnographic scholarship.</a:t>
            </a:r>
          </a:p>
          <a:p>
            <a:pPr algn="l"/>
            <a:r>
              <a:rPr lang="en-GB" b="0" i="0" dirty="0">
                <a:solidFill>
                  <a:srgbClr val="212529"/>
                </a:solidFill>
                <a:effectLst/>
                <a:latin typeface="open sans" panose="020B0606030504020204" pitchFamily="34" charset="0"/>
              </a:rPr>
              <a:t>With contributions from more than 50 authors representing more than a dozen disciplines and writing from various locations around the world, the handbook develops, refines, and expands autoethnographic inquiry and qualitative research. This text will be a primary resource for novice and advanced researchers alike in a wide range of social science disciplines.</a:t>
            </a:r>
          </a:p>
          <a:p>
            <a:pPr algn="l"/>
            <a:r>
              <a:rPr lang="en-GB" b="0" i="0" dirty="0">
                <a:solidFill>
                  <a:srgbClr val="212529"/>
                </a:solidFill>
                <a:effectLst/>
                <a:latin typeface="Droid Serif"/>
              </a:rPr>
              <a:t>Table of Contents</a:t>
            </a:r>
          </a:p>
          <a:p>
            <a:pPr algn="l"/>
            <a:r>
              <a:rPr lang="en-GB" b="1" i="0" dirty="0">
                <a:solidFill>
                  <a:srgbClr val="212529"/>
                </a:solidFill>
                <a:effectLst/>
                <a:latin typeface="open sans" panose="020B0606030504020204" pitchFamily="34" charset="0"/>
              </a:rPr>
              <a:t>Preface</a:t>
            </a:r>
            <a:endParaRPr lang="en-GB" b="0" i="0" dirty="0">
              <a:solidFill>
                <a:srgbClr val="212529"/>
              </a:solidFill>
              <a:effectLst/>
              <a:latin typeface="open sans" panose="020B0606030504020204" pitchFamily="34" charset="0"/>
            </a:endParaRPr>
          </a:p>
          <a:p>
            <a:pPr algn="l"/>
            <a:r>
              <a:rPr lang="en-GB" b="0" i="0" dirty="0">
                <a:solidFill>
                  <a:srgbClr val="212529"/>
                </a:solidFill>
                <a:effectLst/>
                <a:latin typeface="open sans" panose="020B0606030504020204" pitchFamily="34" charset="0"/>
              </a:rPr>
              <a:t>Autoethnography in the Time of Uncertainty: Finding Hope and Purpose</a:t>
            </a:r>
          </a:p>
          <a:p>
            <a:pPr algn="l"/>
            <a:r>
              <a:rPr lang="en-GB" b="0" i="1" dirty="0">
                <a:solidFill>
                  <a:srgbClr val="212529"/>
                </a:solidFill>
                <a:effectLst/>
                <a:latin typeface="open sans" panose="020B0606030504020204" pitchFamily="34" charset="0"/>
              </a:rPr>
              <a:t>Carolyn Ellis</a:t>
            </a:r>
          </a:p>
          <a:p>
            <a:pPr algn="l"/>
            <a:r>
              <a:rPr lang="en-GB" b="0" i="0" dirty="0">
                <a:solidFill>
                  <a:srgbClr val="212529"/>
                </a:solidFill>
                <a:effectLst/>
                <a:latin typeface="open sans" panose="020B0606030504020204" pitchFamily="34" charset="0"/>
              </a:rPr>
              <a:t>Introduction</a:t>
            </a:r>
          </a:p>
          <a:p>
            <a:pPr algn="l"/>
            <a:r>
              <a:rPr lang="en-GB" b="0" i="0" dirty="0">
                <a:solidFill>
                  <a:srgbClr val="212529"/>
                </a:solidFill>
                <a:effectLst/>
                <a:latin typeface="open sans" panose="020B0606030504020204" pitchFamily="34" charset="0"/>
              </a:rPr>
              <a:t>Making Sense and Taking Action: Creating a Caring Community of </a:t>
            </a:r>
            <a:r>
              <a:rPr lang="en-GB" b="0" i="0" dirty="0" err="1">
                <a:solidFill>
                  <a:srgbClr val="212529"/>
                </a:solidFill>
                <a:effectLst/>
                <a:latin typeface="open sans" panose="020B0606030504020204" pitchFamily="34" charset="0"/>
              </a:rPr>
              <a:t>Autoethnographers</a:t>
            </a:r>
            <a:endParaRPr lang="en-GB" b="0" i="0" dirty="0">
              <a:solidFill>
                <a:srgbClr val="212529"/>
              </a:solidFill>
              <a:effectLst/>
              <a:latin typeface="open sans" panose="020B0606030504020204" pitchFamily="34" charset="0"/>
            </a:endParaRPr>
          </a:p>
          <a:p>
            <a:pPr algn="l"/>
            <a:r>
              <a:rPr lang="en-GB" b="0" i="1" dirty="0">
                <a:solidFill>
                  <a:srgbClr val="212529"/>
                </a:solidFill>
                <a:effectLst/>
                <a:latin typeface="open sans" panose="020B0606030504020204" pitchFamily="34" charset="0"/>
              </a:rPr>
              <a:t>Tony E. Adams, Stacy Holman Jones, and Carolyn Ellis</a:t>
            </a:r>
          </a:p>
          <a:p>
            <a:pPr algn="l"/>
            <a:r>
              <a:rPr lang="en-GB" b="1" i="0" dirty="0">
                <a:solidFill>
                  <a:srgbClr val="212529"/>
                </a:solidFill>
                <a:effectLst/>
                <a:latin typeface="open sans" panose="020B0606030504020204" pitchFamily="34" charset="0"/>
              </a:rPr>
              <a:t>SECTION 1: DOING AUTOETHNOGRAPHY</a:t>
            </a:r>
          </a:p>
          <a:p>
            <a:pPr algn="l"/>
            <a:r>
              <a:rPr lang="en-GB" b="1" i="0" dirty="0">
                <a:solidFill>
                  <a:srgbClr val="212529"/>
                </a:solidFill>
                <a:effectLst/>
                <a:latin typeface="open sans" panose="020B0606030504020204" pitchFamily="34" charset="0"/>
              </a:rPr>
              <a:t>Section Introduction</a:t>
            </a:r>
          </a:p>
          <a:p>
            <a:pPr algn="l"/>
            <a:r>
              <a:rPr lang="en-GB" b="0" i="0" dirty="0">
                <a:solidFill>
                  <a:srgbClr val="212529"/>
                </a:solidFill>
                <a:effectLst/>
                <a:latin typeface="open sans" panose="020B0606030504020204" pitchFamily="34" charset="0"/>
              </a:rPr>
              <a:t>Doing Autoethnography</a:t>
            </a:r>
          </a:p>
          <a:p>
            <a:pPr algn="l"/>
            <a:r>
              <a:rPr lang="en-GB" b="0" i="1" dirty="0">
                <a:solidFill>
                  <a:srgbClr val="212529"/>
                </a:solidFill>
                <a:effectLst/>
                <a:latin typeface="open sans" panose="020B0606030504020204" pitchFamily="34" charset="0"/>
              </a:rPr>
              <a:t>Pat Sikes</a:t>
            </a:r>
          </a:p>
          <a:p>
            <a:pPr algn="l"/>
            <a:r>
              <a:rPr lang="en-GB" b="0" i="0" dirty="0">
                <a:solidFill>
                  <a:srgbClr val="212529"/>
                </a:solidFill>
                <a:effectLst/>
                <a:latin typeface="open sans" panose="020B0606030504020204" pitchFamily="34" charset="0"/>
              </a:rPr>
              <a:t>1. Mediations on the Story I Cannot Write: Reflexivity, Autoethnography, and the Possibilities of Maybe</a:t>
            </a:r>
          </a:p>
          <a:p>
            <a:pPr algn="l"/>
            <a:r>
              <a:rPr lang="en-GB" b="0" i="1" dirty="0">
                <a:solidFill>
                  <a:srgbClr val="212529"/>
                </a:solidFill>
                <a:effectLst/>
                <a:latin typeface="open sans" panose="020B0606030504020204" pitchFamily="34" charset="0"/>
              </a:rPr>
              <a:t>Keith Berry</a:t>
            </a:r>
          </a:p>
          <a:p>
            <a:pPr algn="l"/>
            <a:r>
              <a:rPr lang="en-GB" b="0" i="0" dirty="0">
                <a:solidFill>
                  <a:srgbClr val="212529"/>
                </a:solidFill>
                <a:effectLst/>
                <a:latin typeface="open sans" panose="020B0606030504020204" pitchFamily="34" charset="0"/>
              </a:rPr>
              <a:t>2. Sketching Subjectivities</a:t>
            </a:r>
          </a:p>
          <a:p>
            <a:pPr algn="l"/>
            <a:r>
              <a:rPr lang="en-GB" b="0" i="1" dirty="0">
                <a:solidFill>
                  <a:srgbClr val="212529"/>
                </a:solidFill>
                <a:effectLst/>
                <a:latin typeface="open sans" panose="020B0606030504020204" pitchFamily="34" charset="0"/>
              </a:rPr>
              <a:t>Susanne Gannon</a:t>
            </a:r>
          </a:p>
          <a:p>
            <a:pPr algn="l"/>
            <a:r>
              <a:rPr lang="en-GB" b="0" i="0" dirty="0">
                <a:solidFill>
                  <a:srgbClr val="212529"/>
                </a:solidFill>
                <a:effectLst/>
                <a:latin typeface="open sans" panose="020B0606030504020204" pitchFamily="34" charset="0"/>
              </a:rPr>
              <a:t>3. Individual and Collaborative Autoethnography for Social Science Research</a:t>
            </a:r>
          </a:p>
          <a:p>
            <a:pPr algn="l"/>
            <a:r>
              <a:rPr lang="en-GB" b="0" i="1" dirty="0" err="1">
                <a:solidFill>
                  <a:srgbClr val="212529"/>
                </a:solidFill>
                <a:effectLst/>
                <a:latin typeface="open sans" panose="020B0606030504020204" pitchFamily="34" charset="0"/>
              </a:rPr>
              <a:t>Heewon</a:t>
            </a:r>
            <a:r>
              <a:rPr lang="en-GB" b="0" i="1" dirty="0">
                <a:solidFill>
                  <a:srgbClr val="212529"/>
                </a:solidFill>
                <a:effectLst/>
                <a:latin typeface="open sans" panose="020B0606030504020204" pitchFamily="34" charset="0"/>
              </a:rPr>
              <a:t> Chang</a:t>
            </a:r>
          </a:p>
          <a:p>
            <a:pPr algn="l"/>
            <a:r>
              <a:rPr lang="en-GB" b="0" i="0" dirty="0">
                <a:solidFill>
                  <a:srgbClr val="212529"/>
                </a:solidFill>
                <a:effectLst/>
                <a:latin typeface="open sans" panose="020B0606030504020204" pitchFamily="34" charset="0"/>
              </a:rPr>
              <a:t>4. Autoethnography as Acts of Love</a:t>
            </a:r>
          </a:p>
          <a:p>
            <a:pPr algn="l"/>
            <a:r>
              <a:rPr lang="en-GB" b="0" i="1" dirty="0">
                <a:solidFill>
                  <a:srgbClr val="212529"/>
                </a:solidFill>
                <a:effectLst/>
                <a:latin typeface="open sans" panose="020B0606030504020204" pitchFamily="34" charset="0"/>
              </a:rPr>
              <a:t>Andrew F. Herrmann</a:t>
            </a:r>
          </a:p>
          <a:p>
            <a:pPr algn="l"/>
            <a:r>
              <a:rPr lang="en-GB" b="0" i="0" dirty="0">
                <a:solidFill>
                  <a:srgbClr val="212529"/>
                </a:solidFill>
                <a:effectLst/>
                <a:latin typeface="open sans" panose="020B0606030504020204" pitchFamily="34" charset="0"/>
              </a:rPr>
              <a:t>5. Frank and the Gift, or the Untold Told: Provocations for Autoethnography and Therapy</a:t>
            </a:r>
          </a:p>
          <a:p>
            <a:pPr algn="l"/>
            <a:r>
              <a:rPr lang="en-GB" b="0" i="1" dirty="0">
                <a:solidFill>
                  <a:srgbClr val="212529"/>
                </a:solidFill>
                <a:effectLst/>
                <a:latin typeface="open sans" panose="020B0606030504020204" pitchFamily="34" charset="0"/>
              </a:rPr>
              <a:t>Jonathan Wyatt</a:t>
            </a:r>
          </a:p>
          <a:p>
            <a:pPr algn="l"/>
            <a:r>
              <a:rPr lang="en-GB" b="0" i="0" dirty="0">
                <a:solidFill>
                  <a:srgbClr val="212529"/>
                </a:solidFill>
                <a:effectLst/>
                <a:latin typeface="open sans" panose="020B0606030504020204" pitchFamily="34" charset="0"/>
              </a:rPr>
              <a:t>6. Border Smugglers: </a:t>
            </a:r>
            <a:r>
              <a:rPr lang="en-GB" b="0" i="0" dirty="0" err="1">
                <a:solidFill>
                  <a:srgbClr val="212529"/>
                </a:solidFill>
                <a:effectLst/>
                <a:latin typeface="open sans" panose="020B0606030504020204" pitchFamily="34" charset="0"/>
              </a:rPr>
              <a:t>Betweener</a:t>
            </a:r>
            <a:r>
              <a:rPr lang="en-GB" b="0" i="0" dirty="0">
                <a:solidFill>
                  <a:srgbClr val="212529"/>
                </a:solidFill>
                <a:effectLst/>
                <a:latin typeface="open sans" panose="020B0606030504020204" pitchFamily="34" charset="0"/>
              </a:rPr>
              <a:t> Bodies Making Knowledge and Expanding the Circle of Us</a:t>
            </a:r>
          </a:p>
          <a:p>
            <a:pPr algn="l"/>
            <a:r>
              <a:rPr lang="en-GB" b="0" i="1" dirty="0">
                <a:solidFill>
                  <a:srgbClr val="212529"/>
                </a:solidFill>
                <a:effectLst/>
                <a:latin typeface="open sans" panose="020B0606030504020204" pitchFamily="34" charset="0"/>
              </a:rPr>
              <a:t>Claudio Moreira and Marcelo Diversi</a:t>
            </a:r>
          </a:p>
          <a:p>
            <a:pPr algn="l"/>
            <a:r>
              <a:rPr lang="en-GB" b="0" i="0" dirty="0">
                <a:solidFill>
                  <a:srgbClr val="212529"/>
                </a:solidFill>
                <a:effectLst/>
                <a:latin typeface="open sans" panose="020B0606030504020204" pitchFamily="34" charset="0"/>
              </a:rPr>
              <a:t>7. Self and Others: Ethics in Autoethnographic Research</a:t>
            </a:r>
          </a:p>
          <a:p>
            <a:pPr algn="l"/>
            <a:r>
              <a:rPr lang="en-GB" b="0" i="1" dirty="0">
                <a:solidFill>
                  <a:srgbClr val="212529"/>
                </a:solidFill>
                <a:effectLst/>
                <a:latin typeface="open sans" panose="020B0606030504020204" pitchFamily="34" charset="0"/>
              </a:rPr>
              <a:t>Jillian A. Tullis</a:t>
            </a:r>
          </a:p>
          <a:p>
            <a:pPr algn="l"/>
            <a:r>
              <a:rPr lang="en-GB" b="1" i="0" dirty="0">
                <a:solidFill>
                  <a:srgbClr val="212529"/>
                </a:solidFill>
                <a:effectLst/>
                <a:latin typeface="open sans" panose="020B0606030504020204" pitchFamily="34" charset="0"/>
              </a:rPr>
              <a:t>SECTION 2: REPRESENTING AUTOETHNOGRAPHY</a:t>
            </a:r>
          </a:p>
          <a:p>
            <a:pPr algn="l"/>
            <a:r>
              <a:rPr lang="en-GB" b="1" i="0" dirty="0">
                <a:solidFill>
                  <a:srgbClr val="212529"/>
                </a:solidFill>
                <a:effectLst/>
                <a:latin typeface="open sans" panose="020B0606030504020204" pitchFamily="34" charset="0"/>
              </a:rPr>
              <a:t>Section Introduction</a:t>
            </a:r>
          </a:p>
          <a:p>
            <a:endParaRPr lang="en-US" dirty="0"/>
          </a:p>
        </p:txBody>
      </p:sp>
      <p:sp>
        <p:nvSpPr>
          <p:cNvPr id="4" name="Slide Number Placeholder 3"/>
          <p:cNvSpPr>
            <a:spLocks noGrp="1"/>
          </p:cNvSpPr>
          <p:nvPr>
            <p:ph type="sldNum" sz="quarter" idx="5"/>
          </p:nvPr>
        </p:nvSpPr>
        <p:spPr/>
        <p:txBody>
          <a:bodyPr/>
          <a:lstStyle/>
          <a:p>
            <a:fld id="{33802112-4699-104F-BCA9-08CD12EF37A1}" type="slidenum">
              <a:rPr lang="en-US" smtClean="0"/>
              <a:t>12</a:t>
            </a:fld>
            <a:endParaRPr lang="en-US"/>
          </a:p>
        </p:txBody>
      </p:sp>
    </p:spTree>
    <p:extLst>
      <p:ext uri="{BB962C8B-B14F-4D97-AF65-F5344CB8AC3E}">
        <p14:creationId xmlns:p14="http://schemas.microsoft.com/office/powerpoint/2010/main" val="3444800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802112-4699-104F-BCA9-08CD12EF37A1}" type="slidenum">
              <a:rPr lang="en-US" smtClean="0"/>
              <a:t>14</a:t>
            </a:fld>
            <a:endParaRPr lang="en-US"/>
          </a:p>
        </p:txBody>
      </p:sp>
    </p:spTree>
    <p:extLst>
      <p:ext uri="{BB962C8B-B14F-4D97-AF65-F5344CB8AC3E}">
        <p14:creationId xmlns:p14="http://schemas.microsoft.com/office/powerpoint/2010/main" val="1056219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Danica Maier is co-lead with Andrew Bracey (University of Lincoln) on a long-term research project </a:t>
            </a:r>
            <a:r>
              <a:rPr lang="en-US" sz="1200" b="0" i="1" kern="1200" dirty="0" err="1">
                <a:solidFill>
                  <a:schemeClr val="tx1"/>
                </a:solidFill>
                <a:effectLst/>
                <a:latin typeface="+mn-lt"/>
                <a:ea typeface="+mn-ea"/>
                <a:cs typeface="+mn-cs"/>
              </a:rPr>
              <a:t>Bummock</a:t>
            </a:r>
            <a:r>
              <a:rPr lang="en-US" sz="1200" b="0" i="1" kern="1200" dirty="0">
                <a:solidFill>
                  <a:schemeClr val="tx1"/>
                </a:solidFill>
                <a:effectLst/>
                <a:latin typeface="+mn-lt"/>
                <a:ea typeface="+mn-ea"/>
                <a:cs typeface="+mn-cs"/>
              </a:rPr>
              <a:t>: New Artistic Responses to Unseen Parts of the Archive.</a:t>
            </a:r>
            <a:r>
              <a:rPr lang="en-US" sz="1200" b="0" i="0" kern="120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hlinkClick r:id="rId3"/>
              </a:rPr>
              <a:t>www.bummock.org</a:t>
            </a:r>
            <a:r>
              <a:rPr lang="en-US" sz="1200" b="0" i="0" kern="1200" dirty="0">
                <a:solidFill>
                  <a:schemeClr val="tx1"/>
                </a:solidFill>
                <a:effectLst/>
                <a:latin typeface="+mn-lt"/>
                <a:ea typeface="+mn-ea"/>
                <a:cs typeface="+mn-cs"/>
              </a:rPr>
              <a:t>) Through artists’ residencies this project seeks to investigate, research and use unseen parts of archives as catalysts for the creation of new artworks, while exploring the development of a ‘control rummage’ methodology for researching the unseen/unknown.  </a:t>
            </a:r>
            <a:r>
              <a:rPr lang="en-US" sz="1200" b="0" i="0" kern="1200" dirty="0" err="1">
                <a:solidFill>
                  <a:schemeClr val="tx1"/>
                </a:solidFill>
                <a:effectLst/>
                <a:latin typeface="+mn-lt"/>
                <a:ea typeface="+mn-ea"/>
                <a:cs typeface="+mn-cs"/>
              </a:rPr>
              <a:t>Bummock</a:t>
            </a:r>
            <a:r>
              <a:rPr lang="en-US" sz="1200" b="0" i="0" kern="1200" dirty="0">
                <a:solidFill>
                  <a:schemeClr val="tx1"/>
                </a:solidFill>
                <a:effectLst/>
                <a:latin typeface="+mn-lt"/>
                <a:ea typeface="+mn-ea"/>
                <a:cs typeface="+mn-cs"/>
              </a:rPr>
              <a:t> completed a pilot project (ACE funded) working within The Lace Archive held at NTU with an exhibition and symposium held at Backlit Gallery (Jan/Feb 2018). In October 2017 the project started a three-year artists residency (ACE and </a:t>
            </a:r>
            <a:r>
              <a:rPr lang="en-US" sz="1200" b="0" i="0" kern="1200" dirty="0" err="1">
                <a:solidFill>
                  <a:schemeClr val="tx1"/>
                </a:solidFill>
                <a:effectLst/>
                <a:latin typeface="+mn-lt"/>
                <a:ea typeface="+mn-ea"/>
                <a:cs typeface="+mn-cs"/>
              </a:rPr>
              <a:t>artsNK</a:t>
            </a:r>
            <a:r>
              <a:rPr lang="en-US" sz="1200" b="0" i="0" kern="1200" dirty="0">
                <a:solidFill>
                  <a:schemeClr val="tx1"/>
                </a:solidFill>
                <a:effectLst/>
                <a:latin typeface="+mn-lt"/>
                <a:ea typeface="+mn-ea"/>
                <a:cs typeface="+mn-cs"/>
              </a:rPr>
              <a:t> funded) within the Tennyson Research Centre with public exhibition event in Summer 2019 and final exhibition at The Collection Museum, Lincoln in Spring 2021.</a:t>
            </a:r>
          </a:p>
          <a:p>
            <a:endParaRPr lang="en-US" sz="1200" b="0" i="0" kern="1200" dirty="0">
              <a:solidFill>
                <a:schemeClr val="tx1"/>
              </a:solidFill>
              <a:effectLst/>
              <a:latin typeface="+mn-lt"/>
              <a:ea typeface="+mn-ea"/>
              <a:cs typeface="+mn-cs"/>
            </a:endParaRPr>
          </a:p>
          <a:p>
            <a:pPr algn="l" fontAlgn="base"/>
            <a:r>
              <a:rPr lang="en-GB" b="1" i="0" dirty="0">
                <a:solidFill>
                  <a:srgbClr val="555555"/>
                </a:solidFill>
                <a:effectLst/>
                <a:latin typeface="inherit"/>
              </a:rPr>
              <a:t>Describe your art practice for us</a:t>
            </a:r>
            <a:endParaRPr lang="en-GB" b="0" i="0" dirty="0">
              <a:solidFill>
                <a:srgbClr val="555555"/>
              </a:solidFill>
              <a:effectLst/>
              <a:latin typeface="Raleway" panose="020F0502020204030204" pitchFamily="34" charset="0"/>
            </a:endParaRPr>
          </a:p>
          <a:p>
            <a:pPr algn="l" fontAlgn="base"/>
            <a:r>
              <a:rPr lang="en-GB" b="0" i="0" dirty="0">
                <a:solidFill>
                  <a:srgbClr val="555555"/>
                </a:solidFill>
                <a:effectLst/>
                <a:latin typeface="Raleway" pitchFamily="2" charset="77"/>
              </a:rPr>
              <a:t>Exploring dualities of material, object or site my work uses site-specific installations, events and drawing to explore ideas of expectations of site, traditional values, and labour. I am interested in manipulating an object or locations expected function and pushing beyond the original intentions. The work has subtle slippages, moments of detail to transgress propriety and suggestive objects; the viewer is required to spend time with the work to encounter these moments of hidden depth found within the materiality. Once seen these subtle transgressions can compel the viewer to think twice about the expected norm they see around them everyday.</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77CA44-15C0-BC47-962B-49AE7A34EE51}" type="slidenum">
              <a:rPr lang="en-US" smtClean="0"/>
              <a:t>15</a:t>
            </a:fld>
            <a:endParaRPr lang="en-US"/>
          </a:p>
        </p:txBody>
      </p:sp>
    </p:spTree>
    <p:extLst>
      <p:ext uri="{BB962C8B-B14F-4D97-AF65-F5344CB8AC3E}">
        <p14:creationId xmlns:p14="http://schemas.microsoft.com/office/powerpoint/2010/main" val="85043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Danica's current research interests are in the un-repeating-repeat, the glitch and line, while using subtle slippages and moments of detail to transgress propriety. Her work takes the form of drawing, installation, sound, music and 3D assemblages. Exploring dualities of material and site, she also explore ideas of expectations, traditional values, ‘women’s work’ and </a:t>
            </a:r>
            <a:r>
              <a:rPr lang="en-US" sz="1200" b="0" i="0" kern="1200" dirty="0" err="1">
                <a:solidFill>
                  <a:schemeClr val="tx1"/>
                </a:solidFill>
                <a:effectLst/>
                <a:latin typeface="+mn-lt"/>
                <a:ea typeface="+mn-ea"/>
                <a:cs typeface="+mn-cs"/>
              </a:rPr>
              <a:t>labour</a:t>
            </a:r>
            <a:r>
              <a:rPr lang="en-US" sz="1200" b="0" i="0" kern="1200" dirty="0">
                <a:solidFill>
                  <a:schemeClr val="tx1"/>
                </a:solidFill>
                <a:effectLst/>
                <a:latin typeface="+mn-lt"/>
                <a:ea typeface="+mn-ea"/>
                <a:cs typeface="+mn-cs"/>
              </a:rPr>
              <a: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Using site, found object or image as a starting point, materials and events work towards a collapse, pushing beyond the seemingly original intention. Danica's work uses subtle slippages and moments of detail to transgress propriety, playing with the macro and micro of the work. Veiled details can be found within, requiring the viewer to spend time with the work in order to encounter these hidden moments. Once seen these subtle transgressions compel the viewer to think twice about the expected norm they see around them every day.</a:t>
            </a:r>
          </a:p>
          <a:p>
            <a:endParaRPr lang="en-US" dirty="0"/>
          </a:p>
        </p:txBody>
      </p:sp>
      <p:sp>
        <p:nvSpPr>
          <p:cNvPr id="4" name="Slide Number Placeholder 3"/>
          <p:cNvSpPr>
            <a:spLocks noGrp="1"/>
          </p:cNvSpPr>
          <p:nvPr>
            <p:ph type="sldNum" sz="quarter" idx="5"/>
          </p:nvPr>
        </p:nvSpPr>
        <p:spPr/>
        <p:txBody>
          <a:bodyPr/>
          <a:lstStyle/>
          <a:p>
            <a:fld id="{33802112-4699-104F-BCA9-08CD12EF37A1}" type="slidenum">
              <a:rPr lang="en-US" smtClean="0"/>
              <a:t>16</a:t>
            </a:fld>
            <a:endParaRPr lang="en-US"/>
          </a:p>
        </p:txBody>
      </p:sp>
    </p:spTree>
    <p:extLst>
      <p:ext uri="{BB962C8B-B14F-4D97-AF65-F5344CB8AC3E}">
        <p14:creationId xmlns:p14="http://schemas.microsoft.com/office/powerpoint/2010/main" val="4183455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b="0" i="0" dirty="0">
              <a:solidFill>
                <a:srgbClr val="121212"/>
              </a:solidFill>
              <a:effectLst/>
              <a:latin typeface="GuardianTextEgyptian"/>
            </a:endParaRPr>
          </a:p>
          <a:p>
            <a:pPr algn="l" fontAlgn="base"/>
            <a:endParaRPr lang="en-GB" b="0" i="0" dirty="0">
              <a:solidFill>
                <a:srgbClr val="121212"/>
              </a:solidFill>
              <a:effectLst/>
              <a:latin typeface="GuardianTextEgyptian"/>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dirty="0">
                <a:solidFill>
                  <a:srgbClr val="121212"/>
                </a:solidFill>
                <a:effectLst/>
                <a:latin typeface="Helvetica" pitchFamily="2" charset="0"/>
              </a:rPr>
              <a:t>What if you could see each page of a book at the same time, hear every note of a sonata in an instant, or view an artist's works all together? Idris Khan's obsessive photographs attempt to do just that, writes Geoff Dyer. </a:t>
            </a:r>
            <a:r>
              <a:rPr lang="en-GB" b="0" i="0" dirty="0">
                <a:solidFill>
                  <a:srgbClr val="121212"/>
                </a:solidFill>
                <a:effectLst/>
                <a:latin typeface="Helvetica" pitchFamily="2" charset="0"/>
                <a:hlinkClick r:id="rId3"/>
              </a:rPr>
              <a:t>https://www.theguardian.com/artanddesign/2006/sep/02/art</a:t>
            </a:r>
            <a:endParaRPr lang="en-GB" b="0" i="0" dirty="0">
              <a:solidFill>
                <a:srgbClr val="121212"/>
              </a:solidFill>
              <a:effectLst/>
              <a:latin typeface="Helvetica" pitchFamily="2" charset="0"/>
            </a:endParaRPr>
          </a:p>
          <a:p>
            <a:pPr algn="l" fontAlgn="base"/>
            <a:endParaRPr lang="en-GB" b="0" i="0" dirty="0">
              <a:solidFill>
                <a:srgbClr val="121212"/>
              </a:solidFill>
              <a:effectLst/>
              <a:latin typeface="GuardianTextEgyptian"/>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b="1" i="0" cap="all" dirty="0">
                <a:solidFill>
                  <a:srgbClr val="6B5840"/>
                </a:solidFill>
                <a:effectLst/>
                <a:latin typeface="GH Guardian Headline"/>
              </a:rPr>
              <a:t>C</a:t>
            </a:r>
            <a:r>
              <a:rPr lang="en-GB" b="0" i="0" dirty="0">
                <a:solidFill>
                  <a:srgbClr val="121212"/>
                </a:solidFill>
                <a:effectLst/>
                <a:latin typeface="GuardianTextEgyptian"/>
              </a:rPr>
              <a:t>riticism </a:t>
            </a:r>
          </a:p>
          <a:p>
            <a:pPr algn="l" fontAlgn="base"/>
            <a:r>
              <a:rPr lang="en-GB" b="0" i="0" dirty="0">
                <a:solidFill>
                  <a:srgbClr val="121212"/>
                </a:solidFill>
                <a:effectLst/>
                <a:latin typeface="GuardianTextEgyptian"/>
              </a:rPr>
              <a:t>sometimes achieves the condition of art; certain works of art are also a form of commentary or criticism. Roland Barthes's meditation on photography, Camera Lucida, is a classic example of the former. How to respond creatively to a book that has profoundly shaped the way the medium is regarded? A writer might feel compelled to follow George Steiner's grand advice and "write a book in reply". And if you're not a writer, but a photographer? If you do what Barthes is writing about?</a:t>
            </a:r>
          </a:p>
          <a:p>
            <a:pPr algn="l" fontAlgn="base"/>
            <a:r>
              <a:rPr lang="en-GB" b="0" i="0" dirty="0">
                <a:solidFill>
                  <a:srgbClr val="121212"/>
                </a:solidFill>
                <a:effectLst/>
                <a:latin typeface="GuardianTextEgyptian"/>
              </a:rPr>
              <a:t>Idris Khan's response was to photograph every page of the book and then digitally combine them in a single, composite image. The result of this homage to - and essay on - Camera Lucida (English edition) is a beautiful palimpsest: a series of blurred stripes of type in which the occasional word can be deciphered and one of the images reproduced by Barthes - a portrait of Mondrian by </a:t>
            </a:r>
            <a:r>
              <a:rPr lang="en-GB" b="0" i="0" dirty="0" err="1">
                <a:solidFill>
                  <a:srgbClr val="121212"/>
                </a:solidFill>
                <a:effectLst/>
                <a:latin typeface="GuardianTextEgyptian"/>
              </a:rPr>
              <a:t>Kertész</a:t>
            </a:r>
            <a:r>
              <a:rPr lang="en-GB" b="0" i="0" dirty="0">
                <a:solidFill>
                  <a:srgbClr val="121212"/>
                </a:solidFill>
                <a:effectLst/>
                <a:latin typeface="GuardianTextEgyptian"/>
              </a:rPr>
              <a:t> - glimpsed. Khan did the same thing with On Photography by </a:t>
            </a:r>
            <a:r>
              <a:rPr lang="en-GB" b="0" i="0" u="none" strike="noStrike" dirty="0">
                <a:solidFill>
                  <a:srgbClr val="6B5840"/>
                </a:solidFill>
                <a:effectLst/>
                <a:latin typeface="GuardianTextEgyptian"/>
                <a:hlinkClick r:id="rId4"/>
              </a:rPr>
              <a:t>Susan Sontag</a:t>
            </a:r>
            <a:r>
              <a:rPr lang="en-GB" b="0" i="0" dirty="0">
                <a:solidFill>
                  <a:srgbClr val="121212"/>
                </a:solidFill>
                <a:effectLst/>
                <a:latin typeface="GuardianTextEgyptian"/>
              </a:rPr>
              <a:t>. The whole of the book can be seen in an instant, but the density of information is such that Sontag's elegant formulations add up to, and are reduced to, a humming, unreadable distillation. Already slight, the gap between texts and Khan's images will shrink further if the books are reissued with his "readings" of them - surrogate author photos? - on the covers.</a:t>
            </a:r>
          </a:p>
          <a:p>
            <a:pPr algn="l" fontAlgn="base"/>
            <a:r>
              <a:rPr lang="en-GB" b="0" i="0" dirty="0">
                <a:solidFill>
                  <a:srgbClr val="121212"/>
                </a:solidFill>
                <a:effectLst/>
                <a:latin typeface="GuardianTextEgyptian"/>
              </a:rPr>
              <a:t>Freud, in his famous essay, mentions "the constant recurrence of the same thing" as a symptom of "the Uncanny". In Khan's picture of every page of the recent Penguin edition, the black gutter at the centre throbs like a premonition or memory of an Optical </a:t>
            </a:r>
            <a:r>
              <a:rPr lang="en-GB" b="0" i="0" u="none" strike="noStrike" dirty="0">
                <a:solidFill>
                  <a:srgbClr val="6B5840"/>
                </a:solidFill>
                <a:effectLst/>
                <a:latin typeface="GuardianTextEgyptian"/>
                <a:hlinkClick r:id="rId5"/>
              </a:rPr>
              <a:t>Art</a:t>
            </a:r>
            <a:r>
              <a:rPr lang="en-GB" b="0" i="0" dirty="0">
                <a:solidFill>
                  <a:srgbClr val="121212"/>
                </a:solidFill>
                <a:effectLst/>
                <a:latin typeface="GuardianTextEgyptian"/>
              </a:rPr>
              <a:t> void. It makes you wonder if, as well as psychoanalysis, Freud invented the Rorschach blot. In the background, two of the paintings discussed by him, Leonardo's Mona Lisa and The Virgin and Child with St Anne, peer through a shifting sleet of type like emanations of the unconscious or something. It's only a book - only a photo of a book - but it pulses like a living thing.</a:t>
            </a:r>
          </a:p>
          <a:p>
            <a:br>
              <a:rPr lang="en-GB" dirty="0"/>
            </a:br>
            <a:endParaRPr lang="en-US" dirty="0"/>
          </a:p>
        </p:txBody>
      </p:sp>
      <p:sp>
        <p:nvSpPr>
          <p:cNvPr id="4" name="Slide Number Placeholder 3"/>
          <p:cNvSpPr>
            <a:spLocks noGrp="1"/>
          </p:cNvSpPr>
          <p:nvPr>
            <p:ph type="sldNum" sz="quarter" idx="5"/>
          </p:nvPr>
        </p:nvSpPr>
        <p:spPr/>
        <p:txBody>
          <a:bodyPr/>
          <a:lstStyle/>
          <a:p>
            <a:fld id="{54E7E6C2-91CA-1847-831A-67F96127A1BF}" type="slidenum">
              <a:rPr lang="en-US" smtClean="0"/>
              <a:t>17</a:t>
            </a:fld>
            <a:endParaRPr lang="en-US"/>
          </a:p>
        </p:txBody>
      </p:sp>
    </p:spTree>
    <p:extLst>
      <p:ext uri="{BB962C8B-B14F-4D97-AF65-F5344CB8AC3E}">
        <p14:creationId xmlns:p14="http://schemas.microsoft.com/office/powerpoint/2010/main" val="2690251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idea of trauma can</a:t>
            </a:r>
            <a:r>
              <a:rPr lang="en-US" baseline="0" dirty="0"/>
              <a:t> be compared to </a:t>
            </a:r>
            <a:r>
              <a:rPr lang="en-US" baseline="0" dirty="0" err="1"/>
              <a:t>Bracha</a:t>
            </a:r>
            <a:r>
              <a:rPr lang="en-US" baseline="0" dirty="0"/>
              <a:t> </a:t>
            </a:r>
            <a:r>
              <a:rPr lang="en-US" baseline="0" dirty="0" err="1"/>
              <a:t>Ettingers</a:t>
            </a:r>
            <a:r>
              <a:rPr lang="en-US" baseline="0" dirty="0"/>
              <a:t> </a:t>
            </a:r>
            <a:r>
              <a:rPr lang="en-US" baseline="0" dirty="0" err="1"/>
              <a:t>Matrixial</a:t>
            </a:r>
            <a:r>
              <a:rPr lang="en-US" baseline="0" dirty="0"/>
              <a:t> as a </a:t>
            </a:r>
            <a:r>
              <a:rPr lang="en-US" baseline="0" dirty="0" err="1"/>
              <a:t>plac</a:t>
            </a:r>
            <a:r>
              <a:rPr lang="en-US" baseline="0" dirty="0"/>
              <a:t> </a:t>
            </a:r>
            <a:r>
              <a:rPr lang="en-US" baseline="0" dirty="0" err="1"/>
              <a:t>eof</a:t>
            </a:r>
            <a:r>
              <a:rPr lang="en-US" baseline="0" dirty="0"/>
              <a:t> Trauma as Wit(h)</a:t>
            </a:r>
            <a:r>
              <a:rPr lang="en-US" baseline="0" dirty="0" err="1"/>
              <a:t>nessed</a:t>
            </a:r>
            <a:r>
              <a:rPr lang="en-US" baseline="0" dirty="0"/>
              <a:t> through the </a:t>
            </a:r>
            <a:r>
              <a:rPr lang="en-US" baseline="0" dirty="0" err="1"/>
              <a:t>Shoa</a:t>
            </a:r>
            <a:r>
              <a:rPr lang="en-US" baseline="0" dirty="0"/>
              <a:t>. </a:t>
            </a:r>
          </a:p>
          <a:p>
            <a:endParaRPr lang="en-US" baseline="0" dirty="0"/>
          </a:p>
          <a:p>
            <a:r>
              <a:rPr lang="en-US" baseline="0" dirty="0"/>
              <a:t>The way I read this image now is </a:t>
            </a:r>
            <a:r>
              <a:rPr lang="en-US" baseline="0" dirty="0" err="1"/>
              <a:t>betwwen</a:t>
            </a:r>
            <a:r>
              <a:rPr lang="en-US" baseline="0" dirty="0"/>
              <a:t> the biological and the technological- with the </a:t>
            </a:r>
            <a:r>
              <a:rPr lang="en-US" baseline="0" dirty="0" err="1"/>
              <a:t>unbilical</a:t>
            </a:r>
            <a:r>
              <a:rPr lang="en-US" baseline="0" dirty="0"/>
              <a:t> chord operating as the thread that connects them all. </a:t>
            </a:r>
            <a:endParaRPr lang="en-US" dirty="0"/>
          </a:p>
        </p:txBody>
      </p:sp>
      <p:sp>
        <p:nvSpPr>
          <p:cNvPr id="4" name="Slide Number Placeholder 3"/>
          <p:cNvSpPr>
            <a:spLocks noGrp="1"/>
          </p:cNvSpPr>
          <p:nvPr>
            <p:ph type="sldNum" sz="quarter" idx="10"/>
          </p:nvPr>
        </p:nvSpPr>
        <p:spPr/>
        <p:txBody>
          <a:bodyPr/>
          <a:lstStyle/>
          <a:p>
            <a:fld id="{33802112-4699-104F-BCA9-08CD12EF37A1}" type="slidenum">
              <a:rPr lang="en-US" smtClean="0"/>
              <a:t>20</a:t>
            </a:fld>
            <a:endParaRPr lang="en-US"/>
          </a:p>
        </p:txBody>
      </p:sp>
    </p:spTree>
    <p:extLst>
      <p:ext uri="{BB962C8B-B14F-4D97-AF65-F5344CB8AC3E}">
        <p14:creationId xmlns:p14="http://schemas.microsoft.com/office/powerpoint/2010/main" val="213951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Made when her children where young and was working form home </a:t>
            </a:r>
          </a:p>
          <a:p>
            <a:endParaRPr lang="en-US" dirty="0"/>
          </a:p>
          <a:p>
            <a:r>
              <a:rPr lang="en-GB" b="0" i="0" dirty="0">
                <a:solidFill>
                  <a:srgbClr val="121212"/>
                </a:solidFill>
                <a:effectLst/>
                <a:latin typeface="GuardianTextEgyptian"/>
              </a:rPr>
              <a:t>Unlike the sculptor's studio, with its piles of materials, equipment and bustling assistants, drawings are mostly made seated alone at a table in a room, in introspective quiet. In Whiteread's art, the room is where things begin – and where the world starts to writhe.</a:t>
            </a:r>
            <a:endParaRPr lang="en-US" b="0" i="0" dirty="0">
              <a:solidFill>
                <a:srgbClr val="121212"/>
              </a:solidFill>
              <a:effectLst/>
              <a:latin typeface="GuardianTextEgyptian"/>
            </a:endParaRPr>
          </a:p>
          <a:p>
            <a:r>
              <a:rPr lang="en-US" dirty="0"/>
              <a:t>https://</a:t>
            </a:r>
            <a:r>
              <a:rPr lang="en-US" dirty="0" err="1"/>
              <a:t>www.theguardian.com</a:t>
            </a:r>
            <a:r>
              <a:rPr lang="en-US" dirty="0"/>
              <a:t>/</a:t>
            </a:r>
            <a:r>
              <a:rPr lang="en-US" dirty="0" err="1"/>
              <a:t>artanddesign</a:t>
            </a:r>
            <a:r>
              <a:rPr lang="en-US" dirty="0"/>
              <a:t>/2010/</a:t>
            </a:r>
            <a:r>
              <a:rPr lang="en-US" dirty="0" err="1"/>
              <a:t>sep</a:t>
            </a:r>
            <a:r>
              <a:rPr lang="en-US" dirty="0"/>
              <a:t>/06/</a:t>
            </a:r>
            <a:r>
              <a:rPr lang="en-US" dirty="0" err="1"/>
              <a:t>rachel</a:t>
            </a:r>
            <a:r>
              <a:rPr lang="en-US" dirty="0"/>
              <a:t>-</a:t>
            </a:r>
            <a:r>
              <a:rPr lang="en-US" dirty="0" err="1"/>
              <a:t>whiteread</a:t>
            </a:r>
            <a:r>
              <a:rPr lang="en-US" dirty="0"/>
              <a:t>-</a:t>
            </a:r>
            <a:r>
              <a:rPr lang="en-US" dirty="0" err="1"/>
              <a:t>tate</a:t>
            </a:r>
            <a:r>
              <a:rPr lang="en-US" dirty="0"/>
              <a:t>-drawings</a:t>
            </a:r>
          </a:p>
        </p:txBody>
      </p:sp>
      <p:sp>
        <p:nvSpPr>
          <p:cNvPr id="4" name="Slide Number Placeholder 3"/>
          <p:cNvSpPr>
            <a:spLocks noGrp="1"/>
          </p:cNvSpPr>
          <p:nvPr>
            <p:ph type="sldNum" sz="quarter" idx="5"/>
          </p:nvPr>
        </p:nvSpPr>
        <p:spPr/>
        <p:txBody>
          <a:bodyPr/>
          <a:lstStyle/>
          <a:p>
            <a:fld id="{33802112-4699-104F-BCA9-08CD12EF37A1}" type="slidenum">
              <a:rPr lang="en-US" smtClean="0"/>
              <a:t>23</a:t>
            </a:fld>
            <a:endParaRPr lang="en-US"/>
          </a:p>
        </p:txBody>
      </p:sp>
    </p:spTree>
    <p:extLst>
      <p:ext uri="{BB962C8B-B14F-4D97-AF65-F5344CB8AC3E}">
        <p14:creationId xmlns:p14="http://schemas.microsoft.com/office/powerpoint/2010/main" val="1880186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802112-4699-104F-BCA9-08CD12EF37A1}" type="slidenum">
              <a:rPr lang="en-US" smtClean="0"/>
              <a:t>24</a:t>
            </a:fld>
            <a:endParaRPr lang="en-US"/>
          </a:p>
        </p:txBody>
      </p:sp>
    </p:spTree>
    <p:extLst>
      <p:ext uri="{BB962C8B-B14F-4D97-AF65-F5344CB8AC3E}">
        <p14:creationId xmlns:p14="http://schemas.microsoft.com/office/powerpoint/2010/main" val="1236733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Always start with drawing</a:t>
            </a:r>
            <a:r>
              <a:rPr lang="en-GB" baseline="0"/>
              <a:t> and printing which then often turns into collage and making from paper, acetate, trace (usually some kind of transparent material)</a:t>
            </a:r>
            <a:endParaRPr lang="en-GB"/>
          </a:p>
        </p:txBody>
      </p:sp>
      <p:sp>
        <p:nvSpPr>
          <p:cNvPr id="4" name="Slide Number Placeholder 3"/>
          <p:cNvSpPr>
            <a:spLocks noGrp="1"/>
          </p:cNvSpPr>
          <p:nvPr>
            <p:ph type="sldNum" sz="quarter" idx="10"/>
          </p:nvPr>
        </p:nvSpPr>
        <p:spPr/>
        <p:txBody>
          <a:bodyPr/>
          <a:lstStyle/>
          <a:p>
            <a:fld id="{1E646F6C-CCE2-42A8-9DBF-72B457A4593C}" type="slidenum">
              <a:rPr lang="en-GB" smtClean="0"/>
              <a:t>26</a:t>
            </a:fld>
            <a:endParaRPr lang="en-GB"/>
          </a:p>
        </p:txBody>
      </p:sp>
    </p:spTree>
    <p:extLst>
      <p:ext uri="{BB962C8B-B14F-4D97-AF65-F5344CB8AC3E}">
        <p14:creationId xmlns:p14="http://schemas.microsoft.com/office/powerpoint/2010/main" val="5793460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Lost wax casting.</a:t>
            </a:r>
            <a:r>
              <a:rPr lang="en-GB" baseline="0"/>
              <a:t> Pockets. Came from memories of walking with children and collecting small mundane objects. These objects often then found in the depths of pockets weeks later and discovered in a different context. Throws thought tracks back to the time of collection. Pockets became more about capturing fragile memories. Intended to make them permanent yet fragile and delicate transparent yet obscured. Contrasting pleasant thoughts the suspended pockets amongst tangles and threads convey darker emotions such as guilt, conflict, anxiety and frustration with the constant threat that the pocket could fall and disappoint. Reference to maternal ambivalence.</a:t>
            </a:r>
            <a:endParaRPr lang="en-GB"/>
          </a:p>
        </p:txBody>
      </p:sp>
      <p:sp>
        <p:nvSpPr>
          <p:cNvPr id="4" name="Slide Number Placeholder 3"/>
          <p:cNvSpPr>
            <a:spLocks noGrp="1"/>
          </p:cNvSpPr>
          <p:nvPr>
            <p:ph type="sldNum" sz="quarter" idx="10"/>
          </p:nvPr>
        </p:nvSpPr>
        <p:spPr/>
        <p:txBody>
          <a:bodyPr/>
          <a:lstStyle/>
          <a:p>
            <a:fld id="{1E646F6C-CCE2-42A8-9DBF-72B457A4593C}" type="slidenum">
              <a:rPr lang="en-GB" smtClean="0"/>
              <a:t>27</a:t>
            </a:fld>
            <a:endParaRPr lang="en-GB"/>
          </a:p>
        </p:txBody>
      </p:sp>
    </p:spTree>
    <p:extLst>
      <p:ext uri="{BB962C8B-B14F-4D97-AF65-F5344CB8AC3E}">
        <p14:creationId xmlns:p14="http://schemas.microsoft.com/office/powerpoint/2010/main" val="3732932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u="sng" kern="1200" dirty="0">
                <a:solidFill>
                  <a:schemeClr val="tx1"/>
                </a:solidFill>
                <a:effectLst/>
                <a:latin typeface="+mn-lt"/>
                <a:ea typeface="+mn-ea"/>
                <a:cs typeface="+mn-cs"/>
              </a:rPr>
              <a:t>The practice involves</a:t>
            </a:r>
            <a:r>
              <a:rPr lang="en-US" sz="1200" u="sng" kern="1200" baseline="0" dirty="0">
                <a:solidFill>
                  <a:schemeClr val="tx1"/>
                </a:solidFill>
                <a:effectLst/>
                <a:latin typeface="+mn-lt"/>
                <a:ea typeface="+mn-ea"/>
                <a:cs typeface="+mn-cs"/>
              </a:rPr>
              <a:t> u</a:t>
            </a:r>
            <a:r>
              <a:rPr lang="en-US" sz="1200" u="sng" kern="1200" dirty="0">
                <a:solidFill>
                  <a:schemeClr val="tx1"/>
                </a:solidFill>
                <a:effectLst/>
                <a:latin typeface="+mn-lt"/>
                <a:ea typeface="+mn-ea"/>
                <a:cs typeface="+mn-cs"/>
              </a:rPr>
              <a:t>sing what</a:t>
            </a:r>
            <a:r>
              <a:rPr lang="en-US" sz="1200" u="sng" kern="1200" baseline="0" dirty="0">
                <a:solidFill>
                  <a:schemeClr val="tx1"/>
                </a:solidFill>
                <a:effectLst/>
                <a:latin typeface="+mn-lt"/>
                <a:ea typeface="+mn-ea"/>
                <a:cs typeface="+mn-cs"/>
              </a:rPr>
              <a:t> is to hand:</a:t>
            </a:r>
          </a:p>
          <a:p>
            <a:pPr marL="171450" indent="-171450">
              <a:buFont typeface="Arial" charset="0"/>
              <a:buChar char="•"/>
            </a:pPr>
            <a:r>
              <a:rPr lang="en-US" sz="1200" u="none" kern="1200" baseline="0" dirty="0">
                <a:solidFill>
                  <a:schemeClr val="tx1"/>
                </a:solidFill>
                <a:effectLst/>
                <a:latin typeface="+mn-lt"/>
                <a:ea typeface="+mn-ea"/>
                <a:cs typeface="+mn-cs"/>
              </a:rPr>
              <a:t>Local </a:t>
            </a:r>
            <a:r>
              <a:rPr lang="en-US" sz="1200" u="none" kern="1200" baseline="0" dirty="0" err="1">
                <a:solidFill>
                  <a:schemeClr val="tx1"/>
                </a:solidFill>
                <a:effectLst/>
                <a:latin typeface="+mn-lt"/>
                <a:ea typeface="+mn-ea"/>
                <a:cs typeface="+mn-cs"/>
              </a:rPr>
              <a:t>Vicintiy</a:t>
            </a:r>
            <a:r>
              <a:rPr lang="en-US" sz="1200" u="none" kern="1200" baseline="0" dirty="0">
                <a:solidFill>
                  <a:schemeClr val="tx1"/>
                </a:solidFill>
                <a:effectLst/>
                <a:latin typeface="+mn-lt"/>
                <a:ea typeface="+mn-ea"/>
                <a:cs typeface="+mn-cs"/>
              </a:rPr>
              <a:t> – home</a:t>
            </a:r>
          </a:p>
          <a:p>
            <a:pPr marL="171450" indent="-171450">
              <a:buFont typeface="Arial" charset="0"/>
              <a:buChar char="•"/>
            </a:pPr>
            <a:r>
              <a:rPr lang="en-US" sz="1200" u="none" kern="1200" baseline="0" dirty="0">
                <a:solidFill>
                  <a:schemeClr val="tx1"/>
                </a:solidFill>
                <a:effectLst/>
                <a:latin typeface="+mn-lt"/>
                <a:ea typeface="+mn-ea"/>
                <a:cs typeface="+mn-cs"/>
              </a:rPr>
              <a:t>(human) resources(members of the family</a:t>
            </a:r>
          </a:p>
          <a:p>
            <a:pPr marL="171450" indent="-171450">
              <a:buFont typeface="Arial" charset="0"/>
              <a:buChar char="•"/>
            </a:pPr>
            <a:r>
              <a:rPr lang="en-US" sz="1200" u="none" kern="1200" baseline="0" dirty="0">
                <a:solidFill>
                  <a:schemeClr val="tx1"/>
                </a:solidFill>
                <a:effectLst/>
                <a:latin typeface="+mn-lt"/>
                <a:ea typeface="+mn-ea"/>
                <a:cs typeface="+mn-cs"/>
              </a:rPr>
              <a:t>Immediate </a:t>
            </a:r>
            <a:r>
              <a:rPr lang="en-US" sz="1200" u="none" kern="1200" baseline="0" dirty="0" err="1">
                <a:solidFill>
                  <a:schemeClr val="tx1"/>
                </a:solidFill>
                <a:effectLst/>
                <a:latin typeface="+mn-lt"/>
                <a:ea typeface="+mn-ea"/>
                <a:cs typeface="+mn-cs"/>
              </a:rPr>
              <a:t>technologies?equipment</a:t>
            </a:r>
            <a:r>
              <a:rPr lang="en-US" sz="1200" u="none" kern="1200" baseline="0" dirty="0">
                <a:solidFill>
                  <a:schemeClr val="tx1"/>
                </a:solidFill>
                <a:effectLst/>
                <a:latin typeface="+mn-lt"/>
                <a:ea typeface="+mn-ea"/>
                <a:cs typeface="+mn-cs"/>
              </a:rPr>
              <a:t> - phones, laptops,</a:t>
            </a:r>
            <a:r>
              <a:rPr lang="is-IS" sz="1200" u="none" kern="1200" baseline="0" dirty="0">
                <a:solidFill>
                  <a:schemeClr val="tx1"/>
                </a:solidFill>
                <a:effectLst/>
                <a:latin typeface="+mn-lt"/>
                <a:ea typeface="+mn-ea"/>
                <a:cs typeface="+mn-cs"/>
              </a:rPr>
              <a:t>…..</a:t>
            </a:r>
          </a:p>
          <a:p>
            <a:pPr marL="171450" indent="-171450">
              <a:buFont typeface="Arial" charset="0"/>
              <a:buChar char="•"/>
            </a:pPr>
            <a:endParaRPr lang="is-IS" sz="1200" u="none" kern="1200" baseline="0" dirty="0">
              <a:solidFill>
                <a:schemeClr val="tx1"/>
              </a:solidFill>
              <a:effectLst/>
              <a:latin typeface="+mn-lt"/>
              <a:ea typeface="+mn-ea"/>
              <a:cs typeface="+mn-cs"/>
            </a:endParaRPr>
          </a:p>
          <a:p>
            <a:pPr marL="171450" indent="-171450">
              <a:buFont typeface="Arial" charset="0"/>
              <a:buChar char="•"/>
            </a:pPr>
            <a:r>
              <a:rPr lang="en-US" sz="1200" u="none" kern="1200" baseline="0" dirty="0">
                <a:solidFill>
                  <a:schemeClr val="tx1"/>
                </a:solidFill>
                <a:effectLst/>
                <a:latin typeface="+mn-lt"/>
                <a:ea typeface="+mn-ea"/>
                <a:cs typeface="+mn-cs"/>
              </a:rPr>
              <a:t>T</a:t>
            </a:r>
            <a:r>
              <a:rPr lang="is-IS" sz="1200" u="none" kern="1200" baseline="0" dirty="0">
                <a:solidFill>
                  <a:schemeClr val="tx1"/>
                </a:solidFill>
                <a:effectLst/>
                <a:latin typeface="+mn-lt"/>
                <a:ea typeface="+mn-ea"/>
                <a:cs typeface="+mn-cs"/>
              </a:rPr>
              <a:t>his work evoled out of housework/home work Autumn half term activites- making a guy to entertain the guy became  productive activity as he </a:t>
            </a:r>
            <a:r>
              <a:rPr lang="en-US" sz="1200" u="sng" kern="1200" dirty="0">
                <a:solidFill>
                  <a:schemeClr val="tx1"/>
                </a:solidFill>
                <a:effectLst/>
                <a:latin typeface="+mn-lt"/>
                <a:ea typeface="+mn-ea"/>
                <a:cs typeface="+mn-cs"/>
              </a:rPr>
              <a:t>Wrested with himself.</a:t>
            </a:r>
            <a:r>
              <a:rPr lang="en-US" sz="1200" u="sng" kern="1200" baseline="0" dirty="0">
                <a:solidFill>
                  <a:schemeClr val="tx1"/>
                </a:solidFill>
                <a:effectLst/>
                <a:latin typeface="+mn-lt"/>
                <a:ea typeface="+mn-ea"/>
                <a:cs typeface="+mn-cs"/>
              </a:rPr>
              <a:t> It is this sense of </a:t>
            </a:r>
            <a:r>
              <a:rPr lang="en-US" sz="1200" u="none" kern="1200" baseline="0" dirty="0">
                <a:solidFill>
                  <a:schemeClr val="tx1"/>
                </a:solidFill>
                <a:effectLst/>
                <a:latin typeface="+mn-lt"/>
                <a:ea typeface="+mn-ea"/>
                <a:cs typeface="+mn-cs"/>
              </a:rPr>
              <a:t>performance and play, whilst also </a:t>
            </a:r>
            <a:r>
              <a:rPr lang="en-US" sz="1200" u="none" kern="1200" dirty="0">
                <a:solidFill>
                  <a:schemeClr val="tx1"/>
                </a:solidFill>
                <a:effectLst/>
                <a:latin typeface="+mn-lt"/>
                <a:ea typeface="+mn-ea"/>
                <a:cs typeface="+mn-cs"/>
              </a:rPr>
              <a:t>engaging with textile- reusing old grown out and worn</a:t>
            </a:r>
            <a:r>
              <a:rPr lang="en-US" sz="1200" u="none" kern="1200" baseline="0" dirty="0">
                <a:solidFill>
                  <a:schemeClr val="tx1"/>
                </a:solidFill>
                <a:effectLst/>
                <a:latin typeface="+mn-lt"/>
                <a:ea typeface="+mn-ea"/>
                <a:cs typeface="+mn-cs"/>
              </a:rPr>
              <a:t> out clothes, that activities on the home can be encountered. </a:t>
            </a:r>
          </a:p>
          <a:p>
            <a:endParaRPr lang="en-US" sz="1200" kern="1200" dirty="0">
              <a:solidFill>
                <a:schemeClr val="tx1"/>
              </a:solidFill>
              <a:effectLst/>
              <a:latin typeface="+mn-lt"/>
              <a:ea typeface="+mn-ea"/>
              <a:cs typeface="+mn-cs"/>
            </a:endParaRPr>
          </a:p>
          <a:p>
            <a:r>
              <a:rPr lang="en-US" sz="1200" kern="1200" dirty="0">
                <a:solidFill>
                  <a:schemeClr val="tx1"/>
                </a:solidFill>
                <a:latin typeface="+mn-lt"/>
                <a:ea typeface="+mn-ea"/>
                <a:cs typeface="+mn-cs"/>
              </a:rPr>
              <a:t>Together, we assembled together a Textile self, using his old worn out clothes and bag of stuffing I had left over from another project. We started to stuff and fasten the clothes together to fashion a soft body. In a literal self, making this guy, involved making a version of another guy, a young boy ‘stuck’ at home. This sticky issue of our own subjectivity perhaps creates a space of stasis. Writing from the comfort/constraints of home, we are both </a:t>
            </a:r>
            <a:r>
              <a:rPr lang="en-US" sz="1200" kern="1200" dirty="0" err="1">
                <a:solidFill>
                  <a:schemeClr val="tx1"/>
                </a:solidFill>
                <a:latin typeface="+mn-lt"/>
                <a:ea typeface="+mn-ea"/>
                <a:cs typeface="+mn-cs"/>
              </a:rPr>
              <a:t>immobilised</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mobilised</a:t>
            </a:r>
            <a:r>
              <a:rPr lang="en-US" sz="1200" kern="1200" dirty="0">
                <a:solidFill>
                  <a:schemeClr val="tx1"/>
                </a:solidFill>
                <a:latin typeface="+mn-lt"/>
                <a:ea typeface="+mn-ea"/>
                <a:cs typeface="+mn-cs"/>
              </a:rPr>
              <a:t>, in a state of ‘limbo’ at times, stagnant, hindered, neglected, ‘stuck’ – this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thread of attachment brings the (human) and other resources (as disparate things) together in the ruptured environment.</a:t>
            </a:r>
          </a:p>
          <a:p>
            <a:pPr marL="171450" indent="-171450">
              <a:buFont typeface="Arial" charset="0"/>
              <a:buChar char="•"/>
            </a:pPr>
            <a:endParaRPr lang="en-US" sz="1200" kern="1200" dirty="0">
              <a:solidFill>
                <a:schemeClr val="tx1"/>
              </a:solidFill>
              <a:effectLst/>
              <a:latin typeface="+mn-lt"/>
              <a:ea typeface="+mn-ea"/>
              <a:cs typeface="+mn-cs"/>
            </a:endParaRPr>
          </a:p>
          <a:p>
            <a:pPr marL="171450" indent="-171450">
              <a:buFont typeface="Arial" charset="0"/>
              <a:buChar char="•"/>
            </a:pPr>
            <a:endParaRPr lang="en-US" sz="1200" u="none"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a:t>
            </a:r>
            <a:r>
              <a:rPr lang="en-US" sz="1200" kern="1200" dirty="0" err="1">
                <a:solidFill>
                  <a:schemeClr val="tx1"/>
                </a:solidFill>
                <a:effectLst/>
                <a:latin typeface="+mn-lt"/>
                <a:ea typeface="+mn-ea"/>
                <a:cs typeface="+mn-cs"/>
              </a:rPr>
              <a:t>Goett</a:t>
            </a:r>
            <a:r>
              <a:rPr lang="en-US" sz="1200" kern="1200" dirty="0">
                <a:solidFill>
                  <a:schemeClr val="tx1"/>
                </a:solidFill>
                <a:effectLst/>
                <a:latin typeface="+mn-lt"/>
                <a:ea typeface="+mn-ea"/>
                <a:cs typeface="+mn-cs"/>
              </a:rPr>
              <a:t> posits,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are thinkers, makers, plays and storytellers - homo sapiens, </a:t>
            </a:r>
            <a:r>
              <a:rPr lang="en-US" sz="1200" kern="1200" dirty="0" err="1">
                <a:solidFill>
                  <a:schemeClr val="tx1"/>
                </a:solidFill>
                <a:effectLst/>
                <a:latin typeface="+mn-lt"/>
                <a:ea typeface="+mn-ea"/>
                <a:cs typeface="+mn-cs"/>
              </a:rPr>
              <a:t>faber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ludens</a:t>
            </a:r>
            <a:r>
              <a:rPr lang="en-US" sz="1200" kern="1200" dirty="0">
                <a:solidFill>
                  <a:schemeClr val="tx1"/>
                </a:solidFill>
                <a:effectLst/>
                <a:latin typeface="+mn-lt"/>
                <a:ea typeface="+mn-ea"/>
                <a:cs typeface="+mn-cs"/>
              </a:rPr>
              <a:t> -  and we are narrative selves, creating meaning in our lives through narration. (Andrews 2000:77), but whatever we might be and do we are also textile selves (</a:t>
            </a:r>
            <a:r>
              <a:rPr lang="en-US" sz="1200" kern="1200" dirty="0" err="1">
                <a:solidFill>
                  <a:schemeClr val="tx1"/>
                </a:solidFill>
                <a:effectLst/>
                <a:latin typeface="+mn-lt"/>
                <a:ea typeface="+mn-ea"/>
                <a:cs typeface="+mn-cs"/>
              </a:rPr>
              <a:t>Goett</a:t>
            </a:r>
            <a:r>
              <a:rPr lang="en-US" sz="1200" kern="1200" dirty="0">
                <a:solidFill>
                  <a:schemeClr val="tx1"/>
                </a:solidFill>
                <a:effectLst/>
                <a:latin typeface="+mn-lt"/>
                <a:ea typeface="+mn-ea"/>
                <a:cs typeface="+mn-cs"/>
              </a:rPr>
              <a:t>, S: 124) (</a:t>
            </a:r>
            <a:r>
              <a:rPr lang="en-US" sz="1000" kern="1200" dirty="0">
                <a:solidFill>
                  <a:schemeClr val="tx1"/>
                </a:solidFill>
                <a:effectLst/>
                <a:latin typeface="+mn-lt"/>
                <a:ea typeface="+mn-ea"/>
                <a:cs typeface="+mn-cs"/>
              </a:rPr>
              <a:t>Materials, Memories and Metaphors - The Textile Self Re/collected, </a:t>
            </a:r>
            <a:r>
              <a:rPr lang="en-US" sz="1000" kern="1200" dirty="0" err="1">
                <a:solidFill>
                  <a:schemeClr val="tx1"/>
                </a:solidFill>
                <a:effectLst/>
                <a:latin typeface="+mn-lt"/>
                <a:ea typeface="+mn-ea"/>
                <a:cs typeface="+mn-cs"/>
              </a:rPr>
              <a:t>Solveigh</a:t>
            </a:r>
            <a:r>
              <a:rPr lang="en-US" sz="1000" kern="1200" dirty="0">
                <a:solidFill>
                  <a:schemeClr val="tx1"/>
                </a:solidFill>
                <a:effectLst/>
                <a:latin typeface="+mn-lt"/>
                <a:ea typeface="+mn-ea"/>
                <a:cs typeface="+mn-cs"/>
              </a:rPr>
              <a:t> </a:t>
            </a:r>
            <a:r>
              <a:rPr lang="en-US" sz="1000" kern="1200" dirty="0" err="1">
                <a:solidFill>
                  <a:schemeClr val="tx1"/>
                </a:solidFill>
                <a:effectLst/>
                <a:latin typeface="+mn-lt"/>
                <a:ea typeface="+mn-ea"/>
                <a:cs typeface="+mn-cs"/>
              </a:rPr>
              <a:t>Goett</a:t>
            </a:r>
            <a:r>
              <a:rPr lang="en-US" sz="1000" kern="1200" dirty="0">
                <a:solidFill>
                  <a:schemeClr val="tx1"/>
                </a:solidFill>
                <a:effectLst/>
                <a:latin typeface="+mn-lt"/>
                <a:ea typeface="+mn-ea"/>
                <a:cs typeface="+mn-cs"/>
              </a:rPr>
              <a:t>, Chapter Eight, </a:t>
            </a:r>
            <a:r>
              <a:rPr lang="en-US" sz="1000" i="1" kern="1200" dirty="0">
                <a:solidFill>
                  <a:schemeClr val="tx1"/>
                </a:solidFill>
                <a:effectLst/>
                <a:latin typeface="+mn-lt"/>
                <a:ea typeface="+mn-ea"/>
                <a:cs typeface="+mn-cs"/>
              </a:rPr>
              <a:t>found in  </a:t>
            </a:r>
            <a:r>
              <a:rPr lang="en-US" sz="1000" kern="1200" dirty="0">
                <a:solidFill>
                  <a:schemeClr val="tx1"/>
                </a:solidFill>
                <a:effectLst/>
                <a:latin typeface="+mn-lt"/>
                <a:ea typeface="+mn-ea"/>
                <a:cs typeface="+mn-cs"/>
              </a:rPr>
              <a:t>Jeffries, J, Wood Conroy, D and Clark, H ( 2016) . </a:t>
            </a:r>
            <a:r>
              <a:rPr lang="en-US" sz="1000" i="1" kern="1200" dirty="0">
                <a:solidFill>
                  <a:schemeClr val="tx1"/>
                </a:solidFill>
                <a:effectLst/>
                <a:latin typeface="+mn-lt"/>
                <a:ea typeface="+mn-ea"/>
                <a:cs typeface="+mn-cs"/>
              </a:rPr>
              <a:t>The Hand book of Textile Culture, Bloomsbury Visual Arts.)</a:t>
            </a:r>
            <a:endParaRPr lang="en-US" sz="1200" u="none"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US" sz="1200" i="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3D87942-F776-1C44-AD61-B0B73D217286}" type="slidenum">
              <a:rPr lang="en-US" smtClean="0"/>
              <a:t>28</a:t>
            </a:fld>
            <a:endParaRPr lang="en-US"/>
          </a:p>
        </p:txBody>
      </p:sp>
    </p:spTree>
    <p:extLst>
      <p:ext uri="{BB962C8B-B14F-4D97-AF65-F5344CB8AC3E}">
        <p14:creationId xmlns:p14="http://schemas.microsoft.com/office/powerpoint/2010/main" val="1330477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Drawing includes</a:t>
            </a:r>
            <a:r>
              <a:rPr lang="en-US" baseline="0"/>
              <a:t> making too</a:t>
            </a:r>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32</a:t>
            </a:fld>
            <a:endParaRPr lang="en-GB"/>
          </a:p>
        </p:txBody>
      </p:sp>
    </p:spTree>
    <p:extLst>
      <p:ext uri="{BB962C8B-B14F-4D97-AF65-F5344CB8AC3E}">
        <p14:creationId xmlns:p14="http://schemas.microsoft.com/office/powerpoint/2010/main" val="1549793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13131"/>
                </a:solidFill>
                <a:effectLst/>
                <a:latin typeface="Tate regular"/>
              </a:rPr>
              <a:t>Reflecting on the relationship between anthropology and art, Hiller admits to not being able to articulate an abstract definition of the latter, while asserting her conviction in its possibilities:</a:t>
            </a:r>
          </a:p>
          <a:p>
            <a:pPr algn="l"/>
            <a:r>
              <a:rPr lang="en-GB" b="0" i="0" dirty="0">
                <a:solidFill>
                  <a:srgbClr val="313131"/>
                </a:solidFill>
                <a:effectLst/>
                <a:latin typeface="Tate regular"/>
              </a:rPr>
              <a:t>I still don’t know what art is, as a category of actions and things distinct from all other categories, although I think I can recognise art-like or artistic behaviour when I see it, and I have some idea of what it is artists do … Artists’ work does not allow discontinuities between experience and reality, and it eliminates any gap between the investigator and the object or situation investigated.</a:t>
            </a:r>
            <a:r>
              <a:rPr lang="en-GB" b="0" i="0" u="none" strike="noStrike" baseline="30000" dirty="0">
                <a:solidFill>
                  <a:srgbClr val="0072CE"/>
                </a:solidFill>
                <a:effectLst/>
                <a:latin typeface="Tate regular"/>
                <a:hlinkClick r:id="rId3"/>
              </a:rPr>
              <a:t>15</a:t>
            </a:r>
            <a:endParaRPr lang="en-GB" b="0" i="0" dirty="0">
              <a:solidFill>
                <a:srgbClr val="313131"/>
              </a:solidFill>
              <a:effectLst/>
              <a:latin typeface="Tate regular"/>
            </a:endParaRPr>
          </a:p>
          <a:p>
            <a:endParaRPr lang="en-US" dirty="0"/>
          </a:p>
        </p:txBody>
      </p:sp>
      <p:sp>
        <p:nvSpPr>
          <p:cNvPr id="4" name="Slide Number Placeholder 3"/>
          <p:cNvSpPr>
            <a:spLocks noGrp="1"/>
          </p:cNvSpPr>
          <p:nvPr>
            <p:ph type="sldNum" sz="quarter" idx="5"/>
          </p:nvPr>
        </p:nvSpPr>
        <p:spPr/>
        <p:txBody>
          <a:bodyPr/>
          <a:lstStyle/>
          <a:p>
            <a:fld id="{ED9F9DBF-E3D6-F143-9399-96DAADD6F32F}" type="slidenum">
              <a:rPr lang="en-US" smtClean="0"/>
              <a:t>33</a:t>
            </a:fld>
            <a:endParaRPr lang="en-US"/>
          </a:p>
        </p:txBody>
      </p:sp>
    </p:spTree>
    <p:extLst>
      <p:ext uri="{BB962C8B-B14F-4D97-AF65-F5344CB8AC3E}">
        <p14:creationId xmlns:p14="http://schemas.microsoft.com/office/powerpoint/2010/main" val="12378569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See also,</a:t>
            </a:r>
            <a:r>
              <a:rPr lang="en-US" baseline="0" dirty="0"/>
              <a:t> </a:t>
            </a:r>
            <a:r>
              <a:rPr lang="en-US" dirty="0"/>
              <a:t>The Commons </a:t>
            </a:r>
            <a:r>
              <a:rPr lang="en-US" dirty="0" err="1"/>
              <a:t>O’sullivan</a:t>
            </a:r>
            <a:r>
              <a:rPr lang="en-US" dirty="0"/>
              <a:t> </a:t>
            </a:r>
            <a:r>
              <a:rPr lang="en-US" dirty="0" err="1"/>
              <a:t>Qoute</a:t>
            </a:r>
            <a:endParaRPr lang="en-US" dirty="0"/>
          </a:p>
          <a:p>
            <a:endParaRPr lang="en-US" dirty="0"/>
          </a:p>
        </p:txBody>
      </p:sp>
      <p:sp>
        <p:nvSpPr>
          <p:cNvPr id="4" name="Slide Number Placeholder 3"/>
          <p:cNvSpPr>
            <a:spLocks noGrp="1"/>
          </p:cNvSpPr>
          <p:nvPr>
            <p:ph type="sldNum" sz="quarter" idx="10"/>
          </p:nvPr>
        </p:nvSpPr>
        <p:spPr/>
        <p:txBody>
          <a:bodyPr/>
          <a:lstStyle/>
          <a:p>
            <a:fld id="{E2E2FB8E-84A8-0D49-AF58-A1A387C9D3D8}" type="slidenum">
              <a:rPr lang="en-US" smtClean="0"/>
              <a:t>34</a:t>
            </a:fld>
            <a:endParaRPr lang="en-US"/>
          </a:p>
        </p:txBody>
      </p:sp>
    </p:spTree>
    <p:extLst>
      <p:ext uri="{BB962C8B-B14F-4D97-AF65-F5344CB8AC3E}">
        <p14:creationId xmlns:p14="http://schemas.microsoft.com/office/powerpoint/2010/main" val="1802078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latin typeface="+mn-lt"/>
                <a:ea typeface="Times New Roman" panose="02020603050405020304" pitchFamily="18" charset="0"/>
                <a:cs typeface="+mn-cs"/>
              </a:rPr>
              <a:t>Generating work out of the very means that were available to her in the studio and local environment, Ryan was able to develop her ‘sculptural vocabulary’ during the pandemic whilst in residency at Spike Island, Bristol; “careful acts of repeated wrapping, stacking, recycling, repurposing, bundling and binding”. This suggests a type of nurturing of the familiar and everyday, which is both “personal and psychological” hereby generating a working methodology out of </a:t>
            </a:r>
            <a:r>
              <a:rPr lang="en-GB" sz="1200" kern="1200" dirty="0">
                <a:solidFill>
                  <a:srgbClr val="000000"/>
                </a:solidFill>
                <a:highlight>
                  <a:srgbClr val="FFFF00"/>
                </a:highlight>
                <a:latin typeface="+mn-lt"/>
                <a:ea typeface="Times New Roman" panose="02020603050405020304" pitchFamily="18" charset="0"/>
                <a:cs typeface="+mn-cs"/>
              </a:rPr>
              <a:t>bricolage</a:t>
            </a:r>
            <a:r>
              <a:rPr lang="en-GB" sz="1200" kern="1200" dirty="0">
                <a:solidFill>
                  <a:srgbClr val="000000"/>
                </a:solidFill>
                <a:latin typeface="+mn-lt"/>
                <a:ea typeface="Times New Roman" panose="02020603050405020304" pitchFamily="18" charset="0"/>
                <a:cs typeface="+mn-cs"/>
              </a:rPr>
              <a:t> available to her. (</a:t>
            </a:r>
            <a:r>
              <a:rPr lang="en-GB" sz="1200" kern="1200" dirty="0">
                <a:solidFill>
                  <a:srgbClr val="000000"/>
                </a:solidFill>
                <a:highlight>
                  <a:srgbClr val="FFFF00"/>
                </a:highlight>
                <a:latin typeface="+mn-lt"/>
                <a:ea typeface="Times New Roman" panose="02020603050405020304" pitchFamily="18" charset="0"/>
                <a:cs typeface="+mn-cs"/>
              </a:rPr>
              <a:t>Along A Spectrum: Sept 2021: Spike Island, Bristol</a:t>
            </a:r>
            <a:r>
              <a:rPr lang="en-GB" sz="1200" kern="1200" dirty="0">
                <a:solidFill>
                  <a:srgbClr val="000000"/>
                </a:solidFill>
                <a:latin typeface="+mn-lt"/>
                <a:ea typeface="Times New Roman" panose="02020603050405020304" pitchFamily="18" charset="0"/>
                <a:cs typeface="+mn-cs"/>
              </a:rPr>
              <a:t>).</a:t>
            </a:r>
            <a:endParaRPr lang="en-US" dirty="0"/>
          </a:p>
        </p:txBody>
      </p:sp>
      <p:sp>
        <p:nvSpPr>
          <p:cNvPr id="4" name="Slide Number Placeholder 3"/>
          <p:cNvSpPr>
            <a:spLocks noGrp="1"/>
          </p:cNvSpPr>
          <p:nvPr>
            <p:ph type="sldNum" sz="quarter" idx="5"/>
          </p:nvPr>
        </p:nvSpPr>
        <p:spPr/>
        <p:txBody>
          <a:bodyPr/>
          <a:lstStyle/>
          <a:p>
            <a:fld id="{D73125C6-CE4D-F34F-BC29-0F98C18798B9}" type="slidenum">
              <a:rPr lang="en-US" smtClean="0"/>
              <a:t>35</a:t>
            </a:fld>
            <a:endParaRPr lang="en-US"/>
          </a:p>
        </p:txBody>
      </p:sp>
    </p:spTree>
    <p:extLst>
      <p:ext uri="{BB962C8B-B14F-4D97-AF65-F5344CB8AC3E}">
        <p14:creationId xmlns:p14="http://schemas.microsoft.com/office/powerpoint/2010/main" val="33253413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a:solidFill>
                  <a:schemeClr val="tx1"/>
                </a:solidFill>
                <a:latin typeface="+mn-lt"/>
                <a:ea typeface="+mn-ea"/>
                <a:cs typeface="+mn-cs"/>
              </a:rPr>
              <a:t>‘an interstitial differentiation, a fission/fusion reaction, a winding and unwinding, inhalation and exhalation flowing one way in a direction orthogonal to the double arrow of between but with no final destination. Between the two terminals, in-between has none</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Ingold</a:t>
            </a:r>
            <a:r>
              <a:rPr lang="en-US" sz="1200" kern="1200" dirty="0">
                <a:solidFill>
                  <a:schemeClr val="tx1"/>
                </a:solidFill>
                <a:latin typeface="+mn-lt"/>
                <a:ea typeface="+mn-ea"/>
                <a:cs typeface="+mn-cs"/>
              </a:rPr>
              <a:t>)</a:t>
            </a:r>
            <a:r>
              <a:rPr lang="en-US" sz="1200" i="1"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dirty="0">
              <a:solidFill>
                <a:schemeClr val="tx1"/>
              </a:solidFill>
              <a:latin typeface="+mn-lt"/>
              <a:ea typeface="+mn-ea"/>
              <a:cs typeface="+mn-cs"/>
            </a:endParaRPr>
          </a:p>
          <a:p>
            <a:r>
              <a:rPr lang="en-US" sz="1200" b="1" kern="1200" dirty="0">
                <a:solidFill>
                  <a:schemeClr val="tx1"/>
                </a:solidFill>
                <a:latin typeface="+mn-lt"/>
                <a:ea typeface="+mn-ea"/>
                <a:cs typeface="+mn-cs"/>
              </a:rPr>
              <a:t>More about 1SSUE artist books: </a:t>
            </a:r>
            <a:r>
              <a:rPr lang="en-US" sz="1200" kern="1200" dirty="0">
                <a:solidFill>
                  <a:schemeClr val="tx1"/>
                </a:solidFill>
                <a:latin typeface="+mn-lt"/>
                <a:ea typeface="+mn-ea"/>
                <a:cs typeface="+mn-cs"/>
              </a:rPr>
              <a:t>these began in Cardiff in 2002, initiated by Richard Cox. 1SSUE is now co-edited by Richard, Heather Parnell, Hilary </a:t>
            </a:r>
            <a:r>
              <a:rPr lang="en-US" sz="1200" kern="1200" dirty="0" err="1">
                <a:solidFill>
                  <a:schemeClr val="tx1"/>
                </a:solidFill>
                <a:latin typeface="+mn-lt"/>
                <a:ea typeface="+mn-ea"/>
                <a:cs typeface="+mn-cs"/>
              </a:rPr>
              <a:t>Wagstaff</a:t>
            </a:r>
            <a:r>
              <a:rPr lang="en-US" sz="1200" kern="1200" dirty="0">
                <a:solidFill>
                  <a:schemeClr val="tx1"/>
                </a:solidFill>
                <a:latin typeface="+mn-lt"/>
                <a:ea typeface="+mn-ea"/>
                <a:cs typeface="+mn-cs"/>
              </a:rPr>
              <a:t> and Phil Mead. Each 1SSUE is a generous collaboration between artists resulting in unique, experimental, and playful pages, imaginative and diverse, often breaking with book and page conventions. More than 100 artists have taken part in 1SSUE to date. </a:t>
            </a:r>
          </a:p>
          <a:p>
            <a:r>
              <a:rPr lang="en-US" sz="1200" kern="1200" dirty="0">
                <a:solidFill>
                  <a:schemeClr val="tx1"/>
                </a:solidFill>
                <a:latin typeface="+mn-lt"/>
                <a:ea typeface="+mn-ea"/>
                <a:cs typeface="+mn-cs"/>
              </a:rPr>
              <a:t>https://1ssue-project.tumblr.com/ and https://</a:t>
            </a:r>
            <a:r>
              <a:rPr lang="en-US" sz="1200" kern="1200" dirty="0" err="1">
                <a:solidFill>
                  <a:schemeClr val="tx1"/>
                </a:solidFill>
                <a:latin typeface="+mn-lt"/>
                <a:ea typeface="+mn-ea"/>
                <a:cs typeface="+mn-cs"/>
              </a:rPr>
              <a:t>vimeo.com</a:t>
            </a:r>
            <a:r>
              <a:rPr lang="en-US" sz="1200" kern="1200" dirty="0">
                <a:solidFill>
                  <a:schemeClr val="tx1"/>
                </a:solidFill>
                <a:latin typeface="+mn-lt"/>
                <a:ea typeface="+mn-ea"/>
                <a:cs typeface="+mn-cs"/>
              </a:rPr>
              <a:t>/333201633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ELYSIUM: is an artist led contemporary visual art gallery, performance venue and artist studio provider situated across various locations in Swansea City Centre, Wales, UK. Established in 2007, Elysium is committed to providing support for emerging and established artists, as well as encouraging pride and participation in visual and performing arts in an environment that promotes experimentation, freedom, and appreciation in all creative practices. </a:t>
            </a:r>
            <a:r>
              <a:rPr lang="en-US" sz="1200" kern="1200" dirty="0" err="1">
                <a:solidFill>
                  <a:schemeClr val="tx1"/>
                </a:solidFill>
                <a:latin typeface="+mn-lt"/>
                <a:ea typeface="+mn-ea"/>
                <a:cs typeface="+mn-cs"/>
              </a:rPr>
              <a:t>www.elysiumgallery.com</a:t>
            </a:r>
            <a:r>
              <a:rPr lang="en-US" sz="1200" kern="1200" dirty="0">
                <a:solidFill>
                  <a:schemeClr val="tx1"/>
                </a:solidFill>
                <a:latin typeface="+mn-lt"/>
                <a:ea typeface="+mn-ea"/>
                <a:cs typeface="+mn-cs"/>
              </a:rPr>
              <a:t> </a:t>
            </a:r>
          </a:p>
          <a:p>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https://1ssue-project.tumblr.com/</a:t>
            </a:r>
          </a:p>
          <a:p>
            <a:endParaRPr lang="en-US" sz="1200" kern="1200" dirty="0">
              <a:solidFill>
                <a:schemeClr val="tx1"/>
              </a:solidFill>
              <a:latin typeface="+mn-lt"/>
              <a:ea typeface="+mn-ea"/>
              <a:cs typeface="+mn-cs"/>
            </a:endParaRPr>
          </a:p>
          <a:p>
            <a:r>
              <a:rPr lang="en-US" dirty="0"/>
              <a:t>At the end of the </a:t>
            </a:r>
            <a:r>
              <a:rPr lang="en-US" dirty="0" err="1"/>
              <a:t>elysium</a:t>
            </a:r>
            <a:r>
              <a:rPr lang="en-US" dirty="0"/>
              <a:t> exhibition, the pages will be bound together to make a book and taken to another venue to be taken apart, displayed, and then reassembled before moving again to its next location. The project will also be globally accessible via an e-catalogue. </a:t>
            </a:r>
          </a:p>
          <a:p>
            <a:r>
              <a:rPr lang="en-US" dirty="0"/>
              <a:t>At the end of the tour, the artworks will be permanently be bound together to create one unique artist book, to be housed in a special collection’s library which will be announced at a later date. </a:t>
            </a:r>
          </a:p>
          <a:p>
            <a:br>
              <a:rPr lang="en-US" dirty="0"/>
            </a:br>
            <a:r>
              <a:rPr lang="en-US" dirty="0"/>
              <a:t>Curated by Jonathan Powell, </a:t>
            </a:r>
            <a:r>
              <a:rPr lang="en-US" dirty="0" err="1"/>
              <a:t>elysium</a:t>
            </a:r>
            <a:r>
              <a:rPr lang="en-US" dirty="0"/>
              <a:t> gallery Director and Heather Parnell, co-editor of 1SSUE artist books. The project salutes the diversity of creativity, showcasing the work of all participating artists democratically, in a format that is portable and accessible. The ‘Artists Book’ serves as the vessel and sets the parameters into the exploration of the notion of </a:t>
            </a:r>
            <a:r>
              <a:rPr lang="en-US" i="1" dirty="0"/>
              <a:t>Borders</a:t>
            </a:r>
            <a:r>
              <a:rPr lang="en-US" dirty="0"/>
              <a:t>. </a:t>
            </a:r>
          </a:p>
          <a:p>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i="1"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2EDB59-55E6-5E4F-BC30-8893364DA3A2}" type="slidenum">
              <a:rPr lang="en-US" smtClean="0"/>
              <a:t>36</a:t>
            </a:fld>
            <a:endParaRPr lang="en-US"/>
          </a:p>
        </p:txBody>
      </p:sp>
    </p:spTree>
    <p:extLst>
      <p:ext uri="{BB962C8B-B14F-4D97-AF65-F5344CB8AC3E}">
        <p14:creationId xmlns:p14="http://schemas.microsoft.com/office/powerpoint/2010/main" val="13036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3802112-4699-104F-BCA9-08CD12EF37A1}" type="slidenum">
              <a:rPr lang="en-US" smtClean="0"/>
              <a:t>37</a:t>
            </a:fld>
            <a:endParaRPr lang="en-US"/>
          </a:p>
        </p:txBody>
      </p:sp>
    </p:spTree>
    <p:extLst>
      <p:ext uri="{BB962C8B-B14F-4D97-AF65-F5344CB8AC3E}">
        <p14:creationId xmlns:p14="http://schemas.microsoft.com/office/powerpoint/2010/main" val="1162483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A visit</a:t>
            </a:r>
            <a:r>
              <a:rPr lang="en-US" sz="1200" b="0" kern="1200" baseline="0" dirty="0">
                <a:solidFill>
                  <a:schemeClr val="tx1"/>
                </a:solidFill>
                <a:effectLst/>
                <a:latin typeface="+mn-lt"/>
                <a:ea typeface="+mn-ea"/>
                <a:cs typeface="+mn-cs"/>
              </a:rPr>
              <a:t> to </a:t>
            </a:r>
            <a:r>
              <a:rPr lang="en-US" sz="1200" b="0" kern="1200" dirty="0">
                <a:solidFill>
                  <a:schemeClr val="tx1"/>
                </a:solidFill>
                <a:latin typeface="+mn-lt"/>
                <a:ea typeface="+mn-ea"/>
                <a:cs typeface="+mn-cs"/>
              </a:rPr>
              <a:t>Seth </a:t>
            </a:r>
            <a:r>
              <a:rPr lang="en-US" sz="1200" b="0" kern="1200" dirty="0" err="1">
                <a:solidFill>
                  <a:schemeClr val="tx1"/>
                </a:solidFill>
                <a:latin typeface="+mn-lt"/>
                <a:ea typeface="+mn-ea"/>
                <a:cs typeface="+mn-cs"/>
              </a:rPr>
              <a:t>Siegelaub</a:t>
            </a:r>
            <a:r>
              <a:rPr lang="en-US" sz="1200" b="0" kern="1200" dirty="0">
                <a:solidFill>
                  <a:schemeClr val="tx1"/>
                </a:solidFill>
                <a:latin typeface="+mn-lt"/>
                <a:ea typeface="+mn-ea"/>
                <a:cs typeface="+mn-cs"/>
              </a:rPr>
              <a:t>: Beyond Conceptual Art, in the</a:t>
            </a:r>
            <a:r>
              <a:rPr lang="en-US" sz="1200" b="0" kern="1200" baseline="0" dirty="0">
                <a:solidFill>
                  <a:schemeClr val="tx1"/>
                </a:solidFill>
                <a:latin typeface="+mn-lt"/>
                <a:ea typeface="+mn-ea"/>
                <a:cs typeface="+mn-cs"/>
              </a:rPr>
              <a:t> </a:t>
            </a:r>
            <a:r>
              <a:rPr lang="en-US" sz="1200" b="0" kern="1200" baseline="0" dirty="0" err="1">
                <a:solidFill>
                  <a:schemeClr val="tx1"/>
                </a:solidFill>
                <a:latin typeface="+mn-lt"/>
                <a:ea typeface="+mn-ea"/>
                <a:cs typeface="+mn-cs"/>
              </a:rPr>
              <a:t>Stedlick</a:t>
            </a:r>
            <a:r>
              <a:rPr lang="en-US" sz="1200" b="0" kern="1200" baseline="0" dirty="0">
                <a:solidFill>
                  <a:schemeClr val="tx1"/>
                </a:solidFill>
                <a:latin typeface="+mn-lt"/>
                <a:ea typeface="+mn-ea"/>
                <a:cs typeface="+mn-cs"/>
              </a:rPr>
              <a:t> Museum, Amsterdam, 2016 has been </a:t>
            </a:r>
            <a:r>
              <a:rPr lang="en-US" sz="1200" b="0" kern="1200" baseline="0" dirty="0" err="1">
                <a:solidFill>
                  <a:schemeClr val="tx1"/>
                </a:solidFill>
                <a:latin typeface="+mn-lt"/>
                <a:ea typeface="+mn-ea"/>
                <a:cs typeface="+mn-cs"/>
              </a:rPr>
              <a:t>influencial</a:t>
            </a:r>
            <a:r>
              <a:rPr lang="en-US" sz="1200" b="0" kern="1200" baseline="0" dirty="0">
                <a:solidFill>
                  <a:schemeClr val="tx1"/>
                </a:solidFill>
                <a:latin typeface="+mn-lt"/>
                <a:ea typeface="+mn-ea"/>
                <a:cs typeface="+mn-cs"/>
              </a:rPr>
              <a:t> in terms of the collector and art agents interest in ethnographical textiles alongside his consideration of Conceptual art- t wo elements that rarely get fused together in the same curatorial space.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baseline="0" dirty="0">
                <a:solidFill>
                  <a:schemeClr val="tx1"/>
                </a:solidFill>
                <a:latin typeface="+mn-lt"/>
                <a:ea typeface="+mn-ea"/>
                <a:cs typeface="+mn-cs"/>
              </a:rPr>
              <a:t>He “</a:t>
            </a:r>
            <a:r>
              <a:rPr lang="en-US" sz="1200" kern="1200" dirty="0">
                <a:solidFill>
                  <a:schemeClr val="tx1"/>
                </a:solidFill>
                <a:latin typeface="+mn-lt"/>
                <a:ea typeface="+mn-ea"/>
                <a:cs typeface="+mn-cs"/>
              </a:rPr>
              <a:t>wanted to record the history of books on textiles in the form of a list, the bibliography was akin to a loom - a computing machine that interlaces the warp and the weft of a weave to create a tissue of information’</a:t>
            </a:r>
            <a:endParaRPr lang="en-US" sz="1200" b="0"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baseline="0" dirty="0">
              <a:solidFill>
                <a:schemeClr val="tx1"/>
              </a:solidFill>
              <a:latin typeface="+mn-lt"/>
              <a:ea typeface="+mn-ea"/>
              <a:cs typeface="+mn-cs"/>
            </a:endParaRPr>
          </a:p>
          <a:p>
            <a:r>
              <a:rPr lang="en-US" sz="1200" b="0" kern="1200" dirty="0">
                <a:solidFill>
                  <a:schemeClr val="tx1"/>
                </a:solidFill>
                <a:latin typeface="+mn-lt"/>
                <a:ea typeface="+mn-ea"/>
                <a:cs typeface="+mn-cs"/>
              </a:rPr>
              <a:t>The</a:t>
            </a:r>
            <a:r>
              <a:rPr lang="en-US" sz="1200" b="0" kern="1200" baseline="0" dirty="0">
                <a:solidFill>
                  <a:schemeClr val="tx1"/>
                </a:solidFill>
                <a:latin typeface="+mn-lt"/>
                <a:ea typeface="+mn-ea"/>
                <a:cs typeface="+mn-cs"/>
              </a:rPr>
              <a:t> ‘Xerox book’  featured here as one form of making an exhibition, extending on ideas of reproduction, and it is the way that these textiles occupy these pages to articulate the technology that generates the textile, whilst playing with the idea of how a bibliography can also be produced, that is valuable for me in understanding his interest. </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kern="1200" baseline="0" dirty="0">
              <a:solidFill>
                <a:schemeClr val="tx1"/>
              </a:solidFill>
              <a:latin typeface="+mn-lt"/>
              <a:ea typeface="+mn-ea"/>
              <a:cs typeface="+mn-cs"/>
            </a:endParaRPr>
          </a:p>
          <a:p>
            <a:r>
              <a:rPr lang="en-US" sz="1200" kern="1200" dirty="0">
                <a:solidFill>
                  <a:schemeClr val="tx1"/>
                </a:solidFill>
                <a:latin typeface="+mn-lt"/>
                <a:ea typeface="+mn-ea"/>
                <a:cs typeface="+mn-cs"/>
              </a:rPr>
              <a:t>Further to this, as Victoria Mitchell</a:t>
            </a:r>
            <a:r>
              <a:rPr lang="en-US" sz="1200" kern="1200" baseline="0" dirty="0">
                <a:solidFill>
                  <a:schemeClr val="tx1"/>
                </a:solidFill>
                <a:latin typeface="+mn-lt"/>
                <a:ea typeface="+mn-ea"/>
                <a:cs typeface="+mn-cs"/>
              </a:rPr>
              <a:t> suggests, </a:t>
            </a:r>
          </a:p>
          <a:p>
            <a:r>
              <a:rPr lang="en-US" sz="1200" i="1" kern="1200" dirty="0">
                <a:solidFill>
                  <a:schemeClr val="tx1"/>
                </a:solidFill>
                <a:latin typeface="+mn-lt"/>
                <a:ea typeface="+mn-ea"/>
                <a:cs typeface="+mn-cs"/>
              </a:rPr>
              <a:t>Relationships between text, textiles and </a:t>
            </a:r>
            <a:r>
              <a:rPr lang="en-US" sz="1200" i="1" kern="1200" dirty="0" err="1">
                <a:solidFill>
                  <a:schemeClr val="tx1"/>
                </a:solidFill>
                <a:latin typeface="+mn-lt"/>
                <a:ea typeface="+mn-ea"/>
                <a:cs typeface="+mn-cs"/>
              </a:rPr>
              <a:t>techne</a:t>
            </a:r>
            <a:r>
              <a:rPr lang="en-US" sz="1200" i="1" kern="1200" dirty="0">
                <a:solidFill>
                  <a:schemeClr val="tx1"/>
                </a:solidFill>
                <a:latin typeface="+mn-lt"/>
                <a:ea typeface="+mn-ea"/>
                <a:cs typeface="+mn-cs"/>
              </a:rPr>
              <a:t> are of critical interest not only for what they may reveal about textiles and language; there are implications in their association which may be relevant to an understanding of what it means to create through materials.(Mitchell, found in Hemmings, 2012:6) whilst Text and textile share common association through the Latin, texture, to weave. These fragile references suggest for textiles a kind of speaking and for language a form of making</a:t>
            </a:r>
            <a:r>
              <a:rPr lang="en-US" sz="1200" kern="1200" dirty="0">
                <a:solidFill>
                  <a:schemeClr val="tx1"/>
                </a:solidFill>
                <a:latin typeface="+mn-lt"/>
                <a:ea typeface="+mn-ea"/>
                <a:cs typeface="+mn-cs"/>
              </a:rPr>
              <a:t>. (Mitchell: found in Hemmings, 2012:6)</a:t>
            </a:r>
          </a:p>
          <a:p>
            <a:endParaRPr lang="en-US" dirty="0">
              <a:solidFill>
                <a:srgbClr val="FF0000"/>
              </a:solidFill>
            </a:endParaRPr>
          </a:p>
        </p:txBody>
      </p:sp>
      <p:sp>
        <p:nvSpPr>
          <p:cNvPr id="4" name="Slide Number Placeholder 3"/>
          <p:cNvSpPr>
            <a:spLocks noGrp="1"/>
          </p:cNvSpPr>
          <p:nvPr>
            <p:ph type="sldNum" sz="quarter" idx="10"/>
          </p:nvPr>
        </p:nvSpPr>
        <p:spPr/>
        <p:txBody>
          <a:bodyPr/>
          <a:lstStyle/>
          <a:p>
            <a:fld id="{E3D87942-F776-1C44-AD61-B0B73D217286}" type="slidenum">
              <a:rPr lang="en-US" smtClean="0"/>
              <a:t>38</a:t>
            </a:fld>
            <a:endParaRPr lang="en-US"/>
          </a:p>
        </p:txBody>
      </p:sp>
    </p:spTree>
    <p:extLst>
      <p:ext uri="{BB962C8B-B14F-4D97-AF65-F5344CB8AC3E}">
        <p14:creationId xmlns:p14="http://schemas.microsoft.com/office/powerpoint/2010/main" val="1885323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Sabon MT W02"/>
              </a:rPr>
              <a:t>Duchamp’s </a:t>
            </a:r>
            <a:r>
              <a:rPr lang="en-GB" b="0" i="1" dirty="0">
                <a:solidFill>
                  <a:srgbClr val="000000"/>
                </a:solidFill>
                <a:effectLst/>
                <a:latin typeface="Sabon MT W02"/>
              </a:rPr>
              <a:t>L.H.O.O.Q.</a:t>
            </a:r>
            <a:r>
              <a:rPr lang="en-GB" b="0" i="0" dirty="0">
                <a:solidFill>
                  <a:srgbClr val="000000"/>
                </a:solidFill>
                <a:effectLst/>
                <a:latin typeface="Sabon MT W02"/>
              </a:rPr>
              <a:t>, 1919, must be recalled in order to discuss another dimension of the Dadaists’ montage operations: the principle of appropriation. In his appropriation of a mass-reproduced icon of cultural history, Leonardo’s </a:t>
            </a:r>
            <a:r>
              <a:rPr lang="en-GB" b="0" i="1" dirty="0">
                <a:solidFill>
                  <a:srgbClr val="000000"/>
                </a:solidFill>
                <a:effectLst/>
                <a:latin typeface="Sabon MT W02"/>
              </a:rPr>
              <a:t>Mona Lisa</a:t>
            </a:r>
            <a:r>
              <a:rPr lang="en-GB" b="0" i="0" dirty="0">
                <a:solidFill>
                  <a:srgbClr val="000000"/>
                </a:solidFill>
                <a:effectLst/>
                <a:latin typeface="Sabon MT W02"/>
              </a:rPr>
              <a:t>, Duchamp subjected the printed image to the essentially allegorical procedures of confiscation and inscribed it in a textual configuration that came alive as text only in its phonetic performance. The mechanically reproduced image of the once-unique </a:t>
            </a:r>
            <a:r>
              <a:rPr lang="en-GB" b="0" i="0" dirty="0" err="1">
                <a:solidFill>
                  <a:srgbClr val="000000"/>
                </a:solidFill>
                <a:effectLst/>
                <a:latin typeface="Sabon MT W02"/>
              </a:rPr>
              <a:t>auratic</a:t>
            </a:r>
            <a:r>
              <a:rPr lang="en-GB" b="0" i="0" dirty="0">
                <a:solidFill>
                  <a:srgbClr val="000000"/>
                </a:solidFill>
                <a:effectLst/>
                <a:latin typeface="Sabon MT W02"/>
              </a:rPr>
              <a:t> work functions as the ideological complement to the manufactured commodity that the Ready-made frames in its allegorical schema.</a:t>
            </a:r>
          </a:p>
          <a:p>
            <a:endParaRPr lang="en-GB" b="0" i="0" dirty="0">
              <a:solidFill>
                <a:srgbClr val="000000"/>
              </a:solidFill>
              <a:effectLst/>
              <a:latin typeface="Sabon MT W02"/>
            </a:endParaRPr>
          </a:p>
          <a:p>
            <a:r>
              <a:rPr lang="en-GB" b="0" i="0" dirty="0">
                <a:solidFill>
                  <a:srgbClr val="000000"/>
                </a:solidFill>
                <a:effectLst/>
                <a:latin typeface="Sabon MT W02"/>
              </a:rPr>
              <a:t>Levine’s apparently radical denial of authorship might fail to recognize the socially acceptable, if not desirable, features it implies: a reaffirmation of the dismantling of the individual, and a silent complacency in the face of the static conditions of reified existence. The faint historical spaces the work establishes between the original and the reproduction seduce the viewer into fatalistic acceptance, since these spaces do not open up a dimension of critical negativity that would imply practice and encounter rather than contemplation. This is one essential difference between Levine’s position and that of Martha </a:t>
            </a:r>
            <a:r>
              <a:rPr lang="en-GB" b="0" i="0" dirty="0" err="1">
                <a:solidFill>
                  <a:srgbClr val="000000"/>
                </a:solidFill>
                <a:effectLst/>
                <a:latin typeface="Sabon MT W02"/>
              </a:rPr>
              <a:t>Rosler</a:t>
            </a:r>
            <a:r>
              <a:rPr lang="en-GB" b="0" i="0" dirty="0">
                <a:solidFill>
                  <a:srgbClr val="000000"/>
                </a:solidFill>
                <a:effectLst/>
                <a:latin typeface="Sabon MT W02"/>
              </a:rPr>
              <a:t>; it is evident in their differing attitudes toward the notion of historical authenticity and the material, i.e., social truth of their objects of appropriation. In true allegorical fashion Levine subjects historical objects to an act of confiscation where their innate authenticity, historical function, and meaning is robbed for the second time. Levine’s attitude embodies the ambivalence of the artist and intellectual who lacks class identity and political perspective, exerting a certain fascination over those contemporary critics, including myself, who are equally ambivalent toward their affiliations with the powers and privileges that the white middle class provides. This attitude is evidenced in the following statement by Levine:</a:t>
            </a:r>
          </a:p>
          <a:p>
            <a:endParaRPr lang="en-GB" b="0" i="0" dirty="0">
              <a:solidFill>
                <a:srgbClr val="000000"/>
              </a:solidFill>
              <a:effectLst/>
              <a:latin typeface="Sabon MT W02"/>
            </a:endParaRPr>
          </a:p>
          <a:p>
            <a:r>
              <a:rPr lang="en-GB" b="0" i="1" dirty="0">
                <a:solidFill>
                  <a:srgbClr val="000000"/>
                </a:solidFill>
                <a:effectLst/>
                <a:latin typeface="Sabon MT W02"/>
              </a:rPr>
              <a:t>“Instead of taking photographs of trees or nudes, I take photographs of photographs. I choose pictures that manifest the desire that nature and culture provide us with a sense of order and meaning. I appropriate these images to express my own simultaneous longing for the passion of engagement and the sublimity of aloofness. I hope that in my photographs of photographs an uneasy peace will be made between my attraction to the ideals these pictures exemplify and my desire to have no ideals or fetters whatsoever. It is my aspiration that my photographs, which contain their own contradiction, would represent the best of both worlds.”</a:t>
            </a:r>
            <a:r>
              <a:rPr lang="en-GB" b="0" i="1" baseline="30000" dirty="0">
                <a:solidFill>
                  <a:srgbClr val="000000"/>
                </a:solidFill>
                <a:effectLst/>
                <a:latin typeface="Sabon MT W02"/>
              </a:rPr>
              <a:t>1</a:t>
            </a:r>
            <a:endParaRPr lang="en-GB" b="0" i="0" baseline="30000" dirty="0">
              <a:solidFill>
                <a:srgbClr val="000000"/>
              </a:solidFill>
              <a:effectLst/>
              <a:latin typeface="Sabon MT W02"/>
            </a:endParaRPr>
          </a:p>
          <a:p>
            <a:endParaRPr lang="en-GB" b="0" i="0" baseline="30000" dirty="0">
              <a:solidFill>
                <a:srgbClr val="000000"/>
              </a:solidFill>
              <a:effectLst/>
              <a:latin typeface="Sabon MT W02"/>
            </a:endParaRPr>
          </a:p>
          <a:p>
            <a:endParaRPr lang="en-GB" b="0" i="0" baseline="30000" dirty="0">
              <a:solidFill>
                <a:srgbClr val="000000"/>
              </a:solidFill>
              <a:effectLst/>
              <a:latin typeface="Sabon MT W02"/>
            </a:endParaRPr>
          </a:p>
          <a:p>
            <a:pPr algn="l"/>
            <a:r>
              <a:rPr lang="en-GB" b="0" i="0" dirty="0" err="1">
                <a:solidFill>
                  <a:srgbClr val="000000"/>
                </a:solidFill>
                <a:effectLst/>
                <a:latin typeface="Sabon MT W02"/>
              </a:rPr>
              <a:t>Rosler’s</a:t>
            </a:r>
            <a:r>
              <a:rPr lang="en-GB" b="0" i="0" dirty="0">
                <a:solidFill>
                  <a:srgbClr val="000000"/>
                </a:solidFill>
                <a:effectLst/>
                <a:latin typeface="Sabon MT W02"/>
              </a:rPr>
              <a:t> crude attempts to try her photographic hand at mimicking the great urban “documentarians’” style is of course as thoroughly disappointing to the cultivated photographic eye as Levine’s photographs are to the collector’s hand.</a:t>
            </a:r>
          </a:p>
          <a:p>
            <a:pPr algn="l"/>
            <a:r>
              <a:rPr lang="en-GB" b="0" i="0" dirty="0" err="1">
                <a:solidFill>
                  <a:srgbClr val="000000"/>
                </a:solidFill>
                <a:effectLst/>
                <a:latin typeface="Sabon MT W02"/>
              </a:rPr>
              <a:t>Rosler</a:t>
            </a:r>
            <a:r>
              <a:rPr lang="en-GB" b="0" i="0" dirty="0">
                <a:solidFill>
                  <a:srgbClr val="000000"/>
                </a:solidFill>
                <a:effectLst/>
                <a:latin typeface="Sabon MT W02"/>
              </a:rPr>
              <a:t> describes </a:t>
            </a:r>
            <a:r>
              <a:rPr lang="en-GB" b="0" i="1" dirty="0">
                <a:solidFill>
                  <a:srgbClr val="000000"/>
                </a:solidFill>
                <a:effectLst/>
                <a:latin typeface="Sabon MT W02"/>
              </a:rPr>
              <a:t>The Bowery</a:t>
            </a:r>
            <a:r>
              <a:rPr lang="en-GB" b="0" i="0" dirty="0">
                <a:solidFill>
                  <a:srgbClr val="000000"/>
                </a:solidFill>
                <a:effectLst/>
                <a:latin typeface="Sabon MT W02"/>
              </a:rPr>
              <a:t> . . . in explicitly allegorical terminology:</a:t>
            </a:r>
          </a:p>
          <a:p>
            <a:pPr algn="l"/>
            <a:r>
              <a:rPr lang="en-GB" b="0" i="1" dirty="0">
                <a:solidFill>
                  <a:srgbClr val="000000"/>
                </a:solidFill>
                <a:effectLst/>
                <a:latin typeface="Sabon MT W02"/>
              </a:rPr>
              <a:t>“In</a:t>
            </a:r>
            <a:r>
              <a:rPr lang="en-GB" b="0" i="0" dirty="0">
                <a:solidFill>
                  <a:srgbClr val="000000"/>
                </a:solidFill>
                <a:effectLst/>
                <a:latin typeface="Sabon MT W02"/>
              </a:rPr>
              <a:t> The Bowery </a:t>
            </a:r>
            <a:r>
              <a:rPr lang="en-GB" b="0" i="1" dirty="0">
                <a:solidFill>
                  <a:srgbClr val="000000"/>
                </a:solidFill>
                <a:effectLst/>
                <a:latin typeface="Sabon MT W02"/>
              </a:rPr>
              <a:t>the photographs are empty and the words are full of imagery and incident. . . . A lot of photographers made pictures of Bowery bums. That upset me because I thought it was a false </a:t>
            </a:r>
            <a:r>
              <a:rPr lang="en-GB" b="0" i="1" dirty="0" err="1">
                <a:solidFill>
                  <a:srgbClr val="000000"/>
                </a:solidFill>
                <a:effectLst/>
                <a:latin typeface="Sabon MT W02"/>
              </a:rPr>
              <a:t>endeavor</a:t>
            </a:r>
            <a:r>
              <a:rPr lang="en-GB" b="0" i="1" dirty="0">
                <a:solidFill>
                  <a:srgbClr val="000000"/>
                </a:solidFill>
                <a:effectLst/>
                <a:latin typeface="Sabon MT W02"/>
              </a:rPr>
              <a:t>, that it involved a </a:t>
            </a:r>
            <a:r>
              <a:rPr lang="en-GB" b="0" i="1" dirty="0" err="1">
                <a:solidFill>
                  <a:srgbClr val="000000"/>
                </a:solidFill>
                <a:effectLst/>
                <a:latin typeface="Sabon MT W02"/>
              </a:rPr>
              <a:t>pretense</a:t>
            </a:r>
            <a:r>
              <a:rPr lang="en-GB" b="0" i="1" dirty="0">
                <a:solidFill>
                  <a:srgbClr val="000000"/>
                </a:solidFill>
                <a:effectLst/>
                <a:latin typeface="Sabon MT W02"/>
              </a:rPr>
              <a:t> that such photos were about the people when they were really about the sensibility of the photographers and the viewers. It’s an illicit exchange about compassion and feeling and the bums are victims of this exchange between the photographer and the viewer. They provide the raw materials for a confirmation of class and privilege. . . . I wanted to make a point about the inadequacy of that kind of documentary by contrasting it with verbal images. . . . I didn’t want to use words to underline the truth value of the photographs, but rather words that undermined it. I felt that just as the images are expected to be poetic but aren’t even ‘original’—they follow a tradition of street-photography and have more to do with commerce than with anything else, since they’re shopfronts—the words would be a kind of unexpected poetry. Their ironic </a:t>
            </a:r>
            <a:r>
              <a:rPr lang="en-GB" b="0" i="1" dirty="0" err="1">
                <a:solidFill>
                  <a:srgbClr val="000000"/>
                </a:solidFill>
                <a:effectLst/>
                <a:latin typeface="Sabon MT W02"/>
              </a:rPr>
              <a:t>humor</a:t>
            </a:r>
            <a:r>
              <a:rPr lang="en-GB" b="0" i="1" dirty="0">
                <a:solidFill>
                  <a:srgbClr val="000000"/>
                </a:solidFill>
                <a:effectLst/>
                <a:latin typeface="Sabon MT W02"/>
              </a:rPr>
              <a:t> would cut against and be cut against by the deadpan photographs.”</a:t>
            </a:r>
            <a:r>
              <a:rPr lang="en-GB" b="0" i="1" baseline="30000" dirty="0">
                <a:solidFill>
                  <a:srgbClr val="000000"/>
                </a:solidFill>
                <a:effectLst/>
                <a:latin typeface="Sabon MT W02"/>
              </a:rPr>
              <a:t>22</a:t>
            </a:r>
            <a:endParaRPr lang="en-GB" b="0" i="0" dirty="0">
              <a:solidFill>
                <a:srgbClr val="000000"/>
              </a:solidFill>
              <a:effectLst/>
              <a:latin typeface="Sabon MT W02"/>
            </a:endParaRPr>
          </a:p>
          <a:p>
            <a:pPr algn="l"/>
            <a:r>
              <a:rPr lang="en-GB" b="0" i="0" dirty="0">
                <a:solidFill>
                  <a:srgbClr val="000000"/>
                </a:solidFill>
                <a:effectLst/>
                <a:latin typeface="Sabon MT W02"/>
              </a:rPr>
              <a:t>It is not surprising that in the same interview </a:t>
            </a:r>
            <a:r>
              <a:rPr lang="en-GB" b="0" i="0" dirty="0" err="1">
                <a:solidFill>
                  <a:srgbClr val="000000"/>
                </a:solidFill>
                <a:effectLst/>
                <a:latin typeface="Sabon MT W02"/>
              </a:rPr>
              <a:t>Rosler</a:t>
            </a:r>
            <a:r>
              <a:rPr lang="en-GB" b="0" i="0" dirty="0">
                <a:solidFill>
                  <a:srgbClr val="000000"/>
                </a:solidFill>
                <a:effectLst/>
                <a:latin typeface="Sabon MT W02"/>
              </a:rPr>
              <a:t> introduces the question of a contemporary collage practice and its historical function and possibilities into the discussion of her work, and that the definitions she supplies coincide with the general outline of contemporary montage as I have tried to develop it in the course of this essay:</a:t>
            </a:r>
          </a:p>
          <a:p>
            <a:pPr algn="l"/>
            <a:r>
              <a:rPr lang="en-GB" b="0" i="1" dirty="0">
                <a:solidFill>
                  <a:srgbClr val="000000"/>
                </a:solidFill>
                <a:effectLst/>
                <a:latin typeface="Sabon MT W02"/>
              </a:rPr>
              <a:t>“I think it’s even more valid to talk about contradiction than about collage, because much of the collaging consists of contradiction, putting things together that don’t go together, but that are connected in some way . . . Many of the contradictions I want to talk about in my work are not simple riddles of existence but things that arise from the system we live under which makes impossible and conflicting demands on us. I like to point to situations in which we can see the myths of ideology contradicted by our actual experience.”</a:t>
            </a:r>
            <a:endParaRPr lang="en-GB" b="0" i="0" dirty="0">
              <a:solidFill>
                <a:srgbClr val="000000"/>
              </a:solidFill>
              <a:effectLst/>
              <a:latin typeface="Sabon MT W02"/>
            </a:endParaRPr>
          </a:p>
          <a:p>
            <a:pPr algn="l"/>
            <a:r>
              <a:rPr lang="en-GB" b="0" i="0" dirty="0">
                <a:solidFill>
                  <a:srgbClr val="000000"/>
                </a:solidFill>
                <a:effectLst/>
                <a:latin typeface="Sabon MT W02"/>
              </a:rPr>
              <a:t>If Levine’s position seems to originate from the cynical tradition of dandyism, then </a:t>
            </a:r>
            <a:r>
              <a:rPr lang="en-GB" b="0" i="0" dirty="0" err="1">
                <a:solidFill>
                  <a:srgbClr val="000000"/>
                </a:solidFill>
                <a:effectLst/>
                <a:latin typeface="Sabon MT W02"/>
              </a:rPr>
              <a:t>Rosler’s</a:t>
            </a:r>
            <a:r>
              <a:rPr lang="en-GB" b="0" i="0" dirty="0">
                <a:solidFill>
                  <a:srgbClr val="000000"/>
                </a:solidFill>
                <a:effectLst/>
                <a:latin typeface="Sabon MT W02"/>
              </a:rPr>
              <a:t> seemingly naive attempt at recycling exhausted photographic conventions to clarify their historical meaning and their inadequacy for contemporary documentary production insists on maintaining an element of individual practice. In the futility of that naive attempt and in the revelation of its shortcomings she disqualifies the </a:t>
            </a:r>
            <a:r>
              <a:rPr lang="en-GB" b="0" i="0" dirty="0" err="1">
                <a:solidFill>
                  <a:srgbClr val="000000"/>
                </a:solidFill>
                <a:effectLst/>
                <a:latin typeface="Sabon MT W02"/>
              </a:rPr>
              <a:t>ahistoricity</a:t>
            </a:r>
            <a:r>
              <a:rPr lang="en-GB" b="0" i="0" dirty="0">
                <a:solidFill>
                  <a:srgbClr val="000000"/>
                </a:solidFill>
                <a:effectLst/>
                <a:latin typeface="Sabon MT W02"/>
              </a:rPr>
              <a:t> of abstracted photographic ambition all the more.</a:t>
            </a:r>
          </a:p>
          <a:p>
            <a:pPr algn="l"/>
            <a:endParaRPr lang="en-GB" b="0" i="0" dirty="0">
              <a:solidFill>
                <a:srgbClr val="000000"/>
              </a:solidFill>
              <a:effectLst/>
              <a:latin typeface="Sabon MT W02"/>
            </a:endParaRPr>
          </a:p>
          <a:p>
            <a:pPr algn="l"/>
            <a:endParaRPr lang="en-GB" b="0" i="0" dirty="0">
              <a:solidFill>
                <a:srgbClr val="000000"/>
              </a:solidFill>
              <a:effectLst/>
              <a:latin typeface="Sabon MT W02"/>
            </a:endParaRPr>
          </a:p>
          <a:p>
            <a:endParaRPr lang="en-GB" b="0" i="0" dirty="0">
              <a:solidFill>
                <a:srgbClr val="000000"/>
              </a:solidFill>
              <a:effectLst/>
              <a:latin typeface="Sabon MT W02"/>
            </a:endParaRPr>
          </a:p>
          <a:p>
            <a:endParaRPr lang="en-GB" b="0" i="0" dirty="0">
              <a:solidFill>
                <a:srgbClr val="000000"/>
              </a:solidFill>
              <a:effectLst/>
              <a:latin typeface="Sabon MT W02"/>
            </a:endParaRPr>
          </a:p>
          <a:p>
            <a:endParaRPr lang="en-US" dirty="0"/>
          </a:p>
        </p:txBody>
      </p:sp>
      <p:sp>
        <p:nvSpPr>
          <p:cNvPr id="4" name="Slide Number Placeholder 3"/>
          <p:cNvSpPr>
            <a:spLocks noGrp="1"/>
          </p:cNvSpPr>
          <p:nvPr>
            <p:ph type="sldNum" sz="quarter" idx="5"/>
          </p:nvPr>
        </p:nvSpPr>
        <p:spPr/>
        <p:txBody>
          <a:bodyPr/>
          <a:lstStyle/>
          <a:p>
            <a:fld id="{33802112-4699-104F-BCA9-08CD12EF37A1}" type="slidenum">
              <a:rPr lang="en-US" smtClean="0"/>
              <a:t>43</a:t>
            </a:fld>
            <a:endParaRPr lang="en-US"/>
          </a:p>
        </p:txBody>
      </p:sp>
    </p:spTree>
    <p:extLst>
      <p:ext uri="{BB962C8B-B14F-4D97-AF65-F5344CB8AC3E}">
        <p14:creationId xmlns:p14="http://schemas.microsoft.com/office/powerpoint/2010/main" val="1967649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26BA70E-724A-4342-BF70-8E569EE846EC}" type="datetimeFigureOut">
              <a:rPr lang="en-US" smtClean="0"/>
              <a:t>3/22/23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787164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6BA70E-724A-4342-BF70-8E569EE846EC}" type="datetimeFigureOut">
              <a:rPr lang="en-US" smtClean="0"/>
              <a:t>3/22/23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1368200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BA70E-724A-4342-BF70-8E569EE846EC}" type="datetimeFigureOut">
              <a:rPr lang="en-US" smtClean="0"/>
              <a:t>3/22/23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85230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26BA70E-724A-4342-BF70-8E569EE846EC}" type="datetimeFigureOut">
              <a:rPr lang="en-US" smtClean="0"/>
              <a:t>3/22/23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100076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26BA70E-724A-4342-BF70-8E569EE846EC}" type="datetimeFigureOut">
              <a:rPr lang="en-US" smtClean="0"/>
              <a:t>3/22/23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50531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26BA70E-724A-4342-BF70-8E569EE846EC}" type="datetimeFigureOut">
              <a:rPr lang="en-US" smtClean="0"/>
              <a:t>3/22/23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1715806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BA70E-724A-4342-BF70-8E569EE846EC}" type="datetimeFigureOut">
              <a:rPr lang="en-US" smtClean="0"/>
              <a:t>3/22/23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1150240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BA70E-724A-4342-BF70-8E569EE846EC}" type="datetimeFigureOut">
              <a:rPr lang="en-US" smtClean="0"/>
              <a:t>3/22/23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441267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BA70E-724A-4342-BF70-8E569EE846EC}" type="datetimeFigureOut">
              <a:rPr lang="en-US" smtClean="0"/>
              <a:t>3/22/23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112933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6BA70E-724A-4342-BF70-8E569EE846EC}" type="datetimeFigureOut">
              <a:rPr lang="en-US" smtClean="0"/>
              <a:t>3/22/23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1278435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6BA70E-724A-4342-BF70-8E569EE846EC}" type="datetimeFigureOut">
              <a:rPr lang="en-US" smtClean="0"/>
              <a:t>3/22/23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71D756-5A45-C94B-9C1A-F9D8D4687BD6}" type="slidenum">
              <a:rPr lang="en-US" smtClean="0"/>
              <a:t>‹#›</a:t>
            </a:fld>
            <a:endParaRPr lang="en-US"/>
          </a:p>
        </p:txBody>
      </p:sp>
    </p:spTree>
    <p:extLst>
      <p:ext uri="{BB962C8B-B14F-4D97-AF65-F5344CB8AC3E}">
        <p14:creationId xmlns:p14="http://schemas.microsoft.com/office/powerpoint/2010/main" val="1098804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BA70E-724A-4342-BF70-8E569EE846EC}" type="datetimeFigureOut">
              <a:rPr lang="en-US" smtClean="0"/>
              <a:t>3/22/23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71D756-5A45-C94B-9C1A-F9D8D4687BD6}" type="slidenum">
              <a:rPr lang="en-US" smtClean="0"/>
              <a:t>‹#›</a:t>
            </a:fld>
            <a:endParaRPr lang="en-US"/>
          </a:p>
        </p:txBody>
      </p:sp>
    </p:spTree>
    <p:extLst>
      <p:ext uri="{BB962C8B-B14F-4D97-AF65-F5344CB8AC3E}">
        <p14:creationId xmlns:p14="http://schemas.microsoft.com/office/powerpoint/2010/main" val="432047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feministresearch.org/wp-content/uploads/2023/02/Apostolidou_Bodies-That-Mutter_ebook.pdf"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feministresearch.org/wp-content/uploads/2023/02/Apostolidou_Bodies-That-Mutter_epub.epub"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bummock.or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10" Type="http://schemas.openxmlformats.org/officeDocument/2006/relationships/image" Target="../media/image29.png"/><Relationship Id="rId4" Type="http://schemas.openxmlformats.org/officeDocument/2006/relationships/image" Target="../media/image23.jpeg"/><Relationship Id="rId9"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8.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image" Target="../media/image32.jpg"/><Relationship Id="rId7"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5.jpg"/><Relationship Id="rId5" Type="http://schemas.openxmlformats.org/officeDocument/2006/relationships/image" Target="../media/image34.jpg"/><Relationship Id="rId10" Type="http://schemas.openxmlformats.org/officeDocument/2006/relationships/image" Target="../media/image39.jpg"/><Relationship Id="rId4" Type="http://schemas.openxmlformats.org/officeDocument/2006/relationships/image" Target="../media/image33.jpg"/><Relationship Id="rId9" Type="http://schemas.openxmlformats.org/officeDocument/2006/relationships/image" Target="../media/image38.jpg"/></Relationships>
</file>

<file path=ppt/slides/_rels/slide2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2.xml"/><Relationship Id="rId5" Type="http://schemas.openxmlformats.org/officeDocument/2006/relationships/image" Target="../media/image43.jpg"/><Relationship Id="rId4" Type="http://schemas.openxmlformats.org/officeDocument/2006/relationships/image" Target="../media/image42.jpg"/></Relationships>
</file>

<file path=ppt/slides/_rels/slide30.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54.jpeg"/><Relationship Id="rId5" Type="http://schemas.openxmlformats.org/officeDocument/2006/relationships/hyperlink" Target="https://craftspace.co.uk/digcommons/" TargetMode="External"/><Relationship Id="rId4" Type="http://schemas.openxmlformats.org/officeDocument/2006/relationships/image" Target="../media/image53.jpg"/></Relationships>
</file>

<file path=ppt/slides/_rels/slide35.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61.jpg"/><Relationship Id="rId3" Type="http://schemas.openxmlformats.org/officeDocument/2006/relationships/image" Target="../media/image56.jpg"/><Relationship Id="rId7" Type="http://schemas.openxmlformats.org/officeDocument/2006/relationships/image" Target="../media/image60.JP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59.JPG"/><Relationship Id="rId5" Type="http://schemas.openxmlformats.org/officeDocument/2006/relationships/image" Target="../media/image58.JPG"/><Relationship Id="rId4" Type="http://schemas.openxmlformats.org/officeDocument/2006/relationships/image" Target="../media/image57.JPG"/><Relationship Id="rId9" Type="http://schemas.openxmlformats.org/officeDocument/2006/relationships/image" Target="../media/image62.jp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3.tiff"/><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www.egressfoundation.net/" TargetMode="External"/><Relationship Id="rId4" Type="http://schemas.openxmlformats.org/officeDocument/2006/relationships/image" Target="../media/image64.tiff"/></Relationships>
</file>

<file path=ppt/slides/_rels/slide39.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image" Target="../media/image67.jpg"/><Relationship Id="rId1" Type="http://schemas.openxmlformats.org/officeDocument/2006/relationships/slideLayout" Target="../slideLayouts/slideLayout2.xml"/><Relationship Id="rId5" Type="http://schemas.openxmlformats.org/officeDocument/2006/relationships/image" Target="../media/image69.jpg"/><Relationship Id="rId4" Type="http://schemas.openxmlformats.org/officeDocument/2006/relationships/image" Target="../media/image66.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56238-2783-B439-6B4F-0E49B86E7053}"/>
              </a:ext>
            </a:extLst>
          </p:cNvPr>
          <p:cNvSpPr>
            <a:spLocks noGrp="1"/>
          </p:cNvSpPr>
          <p:nvPr>
            <p:ph type="title"/>
          </p:nvPr>
        </p:nvSpPr>
        <p:spPr/>
        <p:txBody>
          <a:bodyPr/>
          <a:lstStyle/>
          <a:p>
            <a:r>
              <a:rPr lang="en-US" dirty="0"/>
              <a:t>Call to entry for MA – Part 1 WIP selected Exhibition 2023.</a:t>
            </a:r>
          </a:p>
        </p:txBody>
      </p:sp>
      <p:sp>
        <p:nvSpPr>
          <p:cNvPr id="3" name="Content Placeholder 2">
            <a:extLst>
              <a:ext uri="{FF2B5EF4-FFF2-40B4-BE49-F238E27FC236}">
                <a16:creationId xmlns:a16="http://schemas.microsoft.com/office/drawing/2014/main" id="{1D8E8EF3-7A84-6568-52AF-230385D6E568}"/>
              </a:ext>
            </a:extLst>
          </p:cNvPr>
          <p:cNvSpPr>
            <a:spLocks noGrp="1"/>
          </p:cNvSpPr>
          <p:nvPr>
            <p:ph idx="1"/>
          </p:nvPr>
        </p:nvSpPr>
        <p:spPr/>
        <p:txBody>
          <a:bodyPr>
            <a:normAutofit lnSpcReduction="10000"/>
          </a:bodyPr>
          <a:lstStyle/>
          <a:p>
            <a:r>
              <a:rPr lang="en-US" dirty="0"/>
              <a:t>Intended to give you the experience of applying to exhibit.</a:t>
            </a:r>
          </a:p>
          <a:p>
            <a:r>
              <a:rPr lang="en-US" dirty="0"/>
              <a:t>Will encourage you to select, refine and document your work</a:t>
            </a:r>
          </a:p>
          <a:p>
            <a:r>
              <a:rPr lang="en-US" dirty="0"/>
              <a:t>Complete application form and send with correct image files by the April 21</a:t>
            </a:r>
            <a:r>
              <a:rPr lang="en-US" baseline="30000" dirty="0"/>
              <a:t>st</a:t>
            </a:r>
            <a:r>
              <a:rPr lang="en-US" dirty="0"/>
              <a:t>.</a:t>
            </a:r>
          </a:p>
          <a:p>
            <a:r>
              <a:rPr lang="en-US" dirty="0"/>
              <a:t>Staff will select work appropriate to the exhibition space to give representation of all MA pathways and to curate as appropriate to a WIP exhibition.</a:t>
            </a:r>
          </a:p>
          <a:p>
            <a:r>
              <a:rPr lang="en-US" dirty="0"/>
              <a:t>Students are all able to help, support and work on the exhibition set up regardless of who’s work is selected as an opportunity to practice set up in preparation for Jan 2024. </a:t>
            </a:r>
          </a:p>
        </p:txBody>
      </p:sp>
    </p:spTree>
    <p:extLst>
      <p:ext uri="{BB962C8B-B14F-4D97-AF65-F5344CB8AC3E}">
        <p14:creationId xmlns:p14="http://schemas.microsoft.com/office/powerpoint/2010/main" val="3778843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8F08-B191-3292-B447-4564D0D0E7DA}"/>
              </a:ext>
            </a:extLst>
          </p:cNvPr>
          <p:cNvSpPr>
            <a:spLocks noGrp="1"/>
          </p:cNvSpPr>
          <p:nvPr>
            <p:ph type="title"/>
          </p:nvPr>
        </p:nvSpPr>
        <p:spPr/>
        <p:txBody>
          <a:bodyPr/>
          <a:lstStyle/>
          <a:p>
            <a:r>
              <a:rPr lang="en-US" dirty="0"/>
              <a:t>Appropriation, Autoethnography &amp; Archive</a:t>
            </a:r>
          </a:p>
        </p:txBody>
      </p:sp>
      <p:sp>
        <p:nvSpPr>
          <p:cNvPr id="3" name="Content Placeholder 2">
            <a:extLst>
              <a:ext uri="{FF2B5EF4-FFF2-40B4-BE49-F238E27FC236}">
                <a16:creationId xmlns:a16="http://schemas.microsoft.com/office/drawing/2014/main" id="{7D898988-45BF-AEC3-F0E8-9A9CF258FDC5}"/>
              </a:ext>
            </a:extLst>
          </p:cNvPr>
          <p:cNvSpPr>
            <a:spLocks noGrp="1"/>
          </p:cNvSpPr>
          <p:nvPr>
            <p:ph idx="1"/>
          </p:nvPr>
        </p:nvSpPr>
        <p:spPr/>
        <p:txBody>
          <a:bodyPr/>
          <a:lstStyle/>
          <a:p>
            <a:pPr marL="0" indent="0" algn="ctr">
              <a:buNone/>
            </a:pPr>
            <a:r>
              <a:rPr lang="en-US" dirty="0"/>
              <a:t>Shellie Holden</a:t>
            </a:r>
          </a:p>
          <a:p>
            <a:pPr marL="0" indent="0" algn="ctr">
              <a:buNone/>
            </a:pPr>
            <a:r>
              <a:rPr lang="en-US" dirty="0"/>
              <a:t> and Cath Brown in conversation</a:t>
            </a:r>
          </a:p>
        </p:txBody>
      </p:sp>
    </p:spTree>
    <p:extLst>
      <p:ext uri="{BB962C8B-B14F-4D97-AF65-F5344CB8AC3E}">
        <p14:creationId xmlns:p14="http://schemas.microsoft.com/office/powerpoint/2010/main" val="675338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0D8E-CA43-FAFD-47DA-53FFECCAF421}"/>
              </a:ext>
            </a:extLst>
          </p:cNvPr>
          <p:cNvSpPr>
            <a:spLocks noGrp="1"/>
          </p:cNvSpPr>
          <p:nvPr>
            <p:ph type="title"/>
          </p:nvPr>
        </p:nvSpPr>
        <p:spPr>
          <a:xfrm>
            <a:off x="192740" y="368299"/>
            <a:ext cx="11999259" cy="1325563"/>
          </a:xfrm>
        </p:spPr>
        <p:txBody>
          <a:bodyPr/>
          <a:lstStyle/>
          <a:p>
            <a:r>
              <a:rPr lang="en-US" dirty="0">
                <a:latin typeface="Helvetica" pitchFamily="2" charset="0"/>
              </a:rPr>
              <a:t>(is) appropriation as an artistic post- modern method? </a:t>
            </a:r>
            <a:r>
              <a:rPr lang="en-US" sz="4400" dirty="0">
                <a:latin typeface="Helvetica" pitchFamily="2" charset="0"/>
              </a:rPr>
              <a:t>(https://</a:t>
            </a:r>
            <a:r>
              <a:rPr lang="en-US" sz="4400" dirty="0" err="1">
                <a:latin typeface="Helvetica" pitchFamily="2" charset="0"/>
              </a:rPr>
              <a:t>chat.openai.com</a:t>
            </a:r>
            <a:r>
              <a:rPr lang="en-US" sz="4400" dirty="0">
                <a:latin typeface="Helvetica" pitchFamily="2" charset="0"/>
              </a:rPr>
              <a:t>/chat)</a:t>
            </a:r>
            <a:endParaRPr lang="en-US" dirty="0">
              <a:latin typeface="Helvetica" pitchFamily="2" charset="0"/>
            </a:endParaRPr>
          </a:p>
        </p:txBody>
      </p:sp>
      <p:sp>
        <p:nvSpPr>
          <p:cNvPr id="4" name="TextBox 3">
            <a:extLst>
              <a:ext uri="{FF2B5EF4-FFF2-40B4-BE49-F238E27FC236}">
                <a16:creationId xmlns:a16="http://schemas.microsoft.com/office/drawing/2014/main" id="{C82D75D2-CE44-CAED-84F4-F0FEAF140BFD}"/>
              </a:ext>
            </a:extLst>
          </p:cNvPr>
          <p:cNvSpPr txBox="1"/>
          <p:nvPr/>
        </p:nvSpPr>
        <p:spPr>
          <a:xfrm>
            <a:off x="192741" y="2056686"/>
            <a:ext cx="12008416" cy="4801314"/>
          </a:xfrm>
          <a:prstGeom prst="rect">
            <a:avLst/>
          </a:prstGeom>
          <a:noFill/>
        </p:spPr>
        <p:txBody>
          <a:bodyPr wrap="none" rtlCol="0">
            <a:spAutoFit/>
          </a:bodyPr>
          <a:lstStyle/>
          <a:p>
            <a:pPr algn="l"/>
            <a:r>
              <a:rPr lang="en-GB" sz="2400" b="0" i="0" dirty="0">
                <a:solidFill>
                  <a:srgbClr val="374151"/>
                </a:solidFill>
                <a:effectLst/>
                <a:latin typeface="Helvetica" pitchFamily="2" charset="0"/>
              </a:rPr>
              <a:t>Appropriation can be considered as a postmodern artistic method, as it challenges </a:t>
            </a:r>
          </a:p>
          <a:p>
            <a:pPr algn="l"/>
            <a:r>
              <a:rPr lang="en-GB" sz="2400" b="0" i="0" dirty="0">
                <a:solidFill>
                  <a:srgbClr val="374151"/>
                </a:solidFill>
                <a:effectLst/>
                <a:latin typeface="Helvetica" pitchFamily="2" charset="0"/>
              </a:rPr>
              <a:t>the traditional notions of originality and authorship.</a:t>
            </a:r>
          </a:p>
          <a:p>
            <a:pPr algn="l"/>
            <a:endParaRPr lang="en-GB" sz="2400" b="0" i="0" dirty="0">
              <a:solidFill>
                <a:srgbClr val="374151"/>
              </a:solidFill>
              <a:effectLst/>
              <a:latin typeface="Helvetica" pitchFamily="2" charset="0"/>
            </a:endParaRPr>
          </a:p>
          <a:p>
            <a:pPr algn="l"/>
            <a:r>
              <a:rPr lang="en-GB" sz="2400" b="0" i="0" dirty="0">
                <a:solidFill>
                  <a:srgbClr val="374151"/>
                </a:solidFill>
                <a:effectLst/>
                <a:latin typeface="Helvetica" pitchFamily="2" charset="0"/>
              </a:rPr>
              <a:t>In appropriation, artists take pre-existing images, objects, or cultural artifacts and</a:t>
            </a:r>
          </a:p>
          <a:p>
            <a:pPr algn="l"/>
            <a:r>
              <a:rPr lang="en-GB" sz="2400" b="0" i="0" dirty="0">
                <a:solidFill>
                  <a:srgbClr val="374151"/>
                </a:solidFill>
                <a:effectLst/>
                <a:latin typeface="Helvetica" pitchFamily="2" charset="0"/>
              </a:rPr>
              <a:t> incorporate them into their work. By doing so, they question the notion of </a:t>
            </a:r>
          </a:p>
          <a:p>
            <a:pPr algn="l"/>
            <a:r>
              <a:rPr lang="en-GB" sz="2400" b="0" i="0" dirty="0">
                <a:solidFill>
                  <a:srgbClr val="374151"/>
                </a:solidFill>
                <a:effectLst/>
                <a:latin typeface="Helvetica" pitchFamily="2" charset="0"/>
              </a:rPr>
              <a:t>originality and highlight the interconnectedness of cultural production.</a:t>
            </a:r>
          </a:p>
          <a:p>
            <a:pPr algn="l"/>
            <a:endParaRPr lang="en-GB" sz="2400" b="0" i="0" dirty="0">
              <a:solidFill>
                <a:srgbClr val="374151"/>
              </a:solidFill>
              <a:effectLst/>
              <a:latin typeface="Helvetica" pitchFamily="2" charset="0"/>
            </a:endParaRPr>
          </a:p>
          <a:p>
            <a:pPr algn="l"/>
            <a:r>
              <a:rPr lang="en-GB" sz="2400" b="0" i="0" dirty="0">
                <a:solidFill>
                  <a:srgbClr val="374151"/>
                </a:solidFill>
                <a:effectLst/>
                <a:latin typeface="Helvetica" pitchFamily="2" charset="0"/>
              </a:rPr>
              <a:t>Appropriation can also be seen as a form of critique, as it allows artists to comment on </a:t>
            </a:r>
          </a:p>
          <a:p>
            <a:pPr algn="l"/>
            <a:r>
              <a:rPr lang="en-GB" sz="2400" b="0" i="0" dirty="0">
                <a:solidFill>
                  <a:srgbClr val="374151"/>
                </a:solidFill>
                <a:effectLst/>
                <a:latin typeface="Helvetica" pitchFamily="2" charset="0"/>
              </a:rPr>
              <a:t>or subvert the meanings of the original source material. It can be used to challenge </a:t>
            </a:r>
          </a:p>
          <a:p>
            <a:pPr algn="l"/>
            <a:r>
              <a:rPr lang="en-GB" sz="2400" b="0" i="0" dirty="0">
                <a:solidFill>
                  <a:srgbClr val="374151"/>
                </a:solidFill>
                <a:effectLst/>
                <a:latin typeface="Helvetica" pitchFamily="2" charset="0"/>
              </a:rPr>
              <a:t>dominant cultural narratives and power structures, and to give voice to marginalized </a:t>
            </a:r>
          </a:p>
          <a:p>
            <a:pPr algn="l"/>
            <a:r>
              <a:rPr lang="en-GB" sz="2400" b="0" i="0" dirty="0">
                <a:solidFill>
                  <a:srgbClr val="374151"/>
                </a:solidFill>
                <a:effectLst/>
                <a:latin typeface="Helvetica" pitchFamily="2" charset="0"/>
              </a:rPr>
              <a:t>Perspectives</a:t>
            </a:r>
            <a:r>
              <a:rPr lang="en-GB" sz="2400" dirty="0">
                <a:solidFill>
                  <a:srgbClr val="374151"/>
                </a:solidFill>
                <a:latin typeface="Helvetica" pitchFamily="2" charset="0"/>
              </a:rPr>
              <a:t>.</a:t>
            </a:r>
          </a:p>
          <a:p>
            <a:pPr algn="l"/>
            <a:endParaRPr lang="en-GB" sz="2400" b="0" i="0" dirty="0">
              <a:solidFill>
                <a:srgbClr val="374151"/>
              </a:solidFill>
              <a:effectLst/>
              <a:latin typeface="Helvetica" pitchFamily="2" charset="0"/>
            </a:endParaRPr>
          </a:p>
          <a:p>
            <a:endParaRPr lang="en-US" dirty="0"/>
          </a:p>
        </p:txBody>
      </p:sp>
    </p:spTree>
    <p:extLst>
      <p:ext uri="{BB962C8B-B14F-4D97-AF65-F5344CB8AC3E}">
        <p14:creationId xmlns:p14="http://schemas.microsoft.com/office/powerpoint/2010/main" val="2431212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28651-3A9A-F121-F643-2159E7664BF8}"/>
              </a:ext>
            </a:extLst>
          </p:cNvPr>
          <p:cNvSpPr>
            <a:spLocks noGrp="1"/>
          </p:cNvSpPr>
          <p:nvPr>
            <p:ph type="title"/>
          </p:nvPr>
        </p:nvSpPr>
        <p:spPr>
          <a:xfrm>
            <a:off x="425824" y="365125"/>
            <a:ext cx="10515600" cy="1325563"/>
          </a:xfrm>
        </p:spPr>
        <p:txBody>
          <a:bodyPr/>
          <a:lstStyle/>
          <a:p>
            <a:r>
              <a:rPr lang="en-US" dirty="0"/>
              <a:t>(</a:t>
            </a:r>
            <a:r>
              <a:rPr lang="en-US" dirty="0" err="1"/>
              <a:t>cont</a:t>
            </a:r>
            <a:r>
              <a:rPr lang="en-US" dirty="0"/>
              <a:t>)</a:t>
            </a:r>
          </a:p>
        </p:txBody>
      </p:sp>
      <p:sp>
        <p:nvSpPr>
          <p:cNvPr id="5" name="TextBox 4">
            <a:extLst>
              <a:ext uri="{FF2B5EF4-FFF2-40B4-BE49-F238E27FC236}">
                <a16:creationId xmlns:a16="http://schemas.microsoft.com/office/drawing/2014/main" id="{998F46DF-A3B5-0AC0-A058-B5936AEF7B88}"/>
              </a:ext>
            </a:extLst>
          </p:cNvPr>
          <p:cNvSpPr txBox="1"/>
          <p:nvPr/>
        </p:nvSpPr>
        <p:spPr>
          <a:xfrm>
            <a:off x="312414" y="1762583"/>
            <a:ext cx="6856362" cy="2677656"/>
          </a:xfrm>
          <a:prstGeom prst="rect">
            <a:avLst/>
          </a:prstGeom>
          <a:noFill/>
        </p:spPr>
        <p:txBody>
          <a:bodyPr wrap="square">
            <a:spAutoFit/>
          </a:bodyPr>
          <a:lstStyle/>
          <a:p>
            <a:pPr algn="l"/>
            <a:r>
              <a:rPr lang="en-GB" sz="2400" b="0" i="0" dirty="0">
                <a:solidFill>
                  <a:srgbClr val="374151"/>
                </a:solidFill>
                <a:effectLst/>
                <a:latin typeface="Helvetica" pitchFamily="2" charset="0"/>
              </a:rPr>
              <a:t>Overall, appropriation can be a powerful tool for postmodern artists to engage with and critique contemporary culture. </a:t>
            </a:r>
          </a:p>
          <a:p>
            <a:pPr algn="l"/>
            <a:endParaRPr lang="en-GB" sz="2400" dirty="0">
              <a:solidFill>
                <a:srgbClr val="374151"/>
              </a:solidFill>
              <a:latin typeface="Helvetica" pitchFamily="2" charset="0"/>
            </a:endParaRPr>
          </a:p>
          <a:p>
            <a:pPr algn="l"/>
            <a:r>
              <a:rPr lang="en-GB" sz="2400" b="0" i="0" dirty="0">
                <a:solidFill>
                  <a:srgbClr val="374151"/>
                </a:solidFill>
                <a:effectLst/>
                <a:latin typeface="Helvetica" pitchFamily="2" charset="0"/>
              </a:rPr>
              <a:t>However, it can also be controversial, as it raises questions about ownership, authorship, and cultural appropriation.</a:t>
            </a:r>
          </a:p>
        </p:txBody>
      </p:sp>
      <p:pic>
        <p:nvPicPr>
          <p:cNvPr id="8" name="Picture 7">
            <a:extLst>
              <a:ext uri="{FF2B5EF4-FFF2-40B4-BE49-F238E27FC236}">
                <a16:creationId xmlns:a16="http://schemas.microsoft.com/office/drawing/2014/main" id="{73157250-8198-EC7A-AA3F-CE7FC4498EEB}"/>
              </a:ext>
            </a:extLst>
          </p:cNvPr>
          <p:cNvPicPr>
            <a:picLocks noChangeAspect="1"/>
          </p:cNvPicPr>
          <p:nvPr/>
        </p:nvPicPr>
        <p:blipFill>
          <a:blip r:embed="rId2"/>
          <a:stretch>
            <a:fillRect/>
          </a:stretch>
        </p:blipFill>
        <p:spPr>
          <a:xfrm>
            <a:off x="7293667" y="459628"/>
            <a:ext cx="4250949" cy="6033247"/>
          </a:xfrm>
          <a:prstGeom prst="rect">
            <a:avLst/>
          </a:prstGeom>
        </p:spPr>
      </p:pic>
      <p:sp>
        <p:nvSpPr>
          <p:cNvPr id="9" name="TextBox 8">
            <a:extLst>
              <a:ext uri="{FF2B5EF4-FFF2-40B4-BE49-F238E27FC236}">
                <a16:creationId xmlns:a16="http://schemas.microsoft.com/office/drawing/2014/main" id="{06676287-4A27-5F7A-9064-BC6B308F04A0}"/>
              </a:ext>
            </a:extLst>
          </p:cNvPr>
          <p:cNvSpPr txBox="1"/>
          <p:nvPr/>
        </p:nvSpPr>
        <p:spPr>
          <a:xfrm>
            <a:off x="627529" y="5862918"/>
            <a:ext cx="4621522" cy="369332"/>
          </a:xfrm>
          <a:prstGeom prst="rect">
            <a:avLst/>
          </a:prstGeom>
          <a:noFill/>
        </p:spPr>
        <p:txBody>
          <a:bodyPr wrap="none" rtlCol="0">
            <a:spAutoFit/>
          </a:bodyPr>
          <a:lstStyle/>
          <a:p>
            <a:r>
              <a:rPr lang="en-US" dirty="0"/>
              <a:t>(image </a:t>
            </a:r>
            <a:r>
              <a:rPr lang="en-US" dirty="0" err="1"/>
              <a:t>freaturing</a:t>
            </a:r>
            <a:r>
              <a:rPr lang="en-US" dirty="0"/>
              <a:t> work of </a:t>
            </a:r>
            <a:r>
              <a:rPr lang="en-US" dirty="0" err="1"/>
              <a:t>aetsit</a:t>
            </a:r>
            <a:r>
              <a:rPr lang="en-US" dirty="0"/>
              <a:t> John </a:t>
            </a:r>
            <a:r>
              <a:rPr lang="en-US" dirty="0" err="1"/>
              <a:t>Stezaker</a:t>
            </a:r>
            <a:r>
              <a:rPr lang="en-US" dirty="0"/>
              <a:t>) </a:t>
            </a:r>
          </a:p>
        </p:txBody>
      </p:sp>
    </p:spTree>
    <p:extLst>
      <p:ext uri="{BB962C8B-B14F-4D97-AF65-F5344CB8AC3E}">
        <p14:creationId xmlns:p14="http://schemas.microsoft.com/office/powerpoint/2010/main" val="3139769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48060-D811-F2C2-207D-43E4E8DF4E4D}"/>
              </a:ext>
            </a:extLst>
          </p:cNvPr>
          <p:cNvSpPr>
            <a:spLocks noGrp="1"/>
          </p:cNvSpPr>
          <p:nvPr>
            <p:ph type="title"/>
          </p:nvPr>
        </p:nvSpPr>
        <p:spPr>
          <a:xfrm>
            <a:off x="246530" y="79914"/>
            <a:ext cx="10515600" cy="1325563"/>
          </a:xfrm>
        </p:spPr>
        <p:txBody>
          <a:bodyPr/>
          <a:lstStyle/>
          <a:p>
            <a:r>
              <a:rPr lang="en-US" dirty="0"/>
              <a:t>More articles and examples of appropriation</a:t>
            </a:r>
          </a:p>
        </p:txBody>
      </p:sp>
      <p:pic>
        <p:nvPicPr>
          <p:cNvPr id="4" name="Picture 3">
            <a:extLst>
              <a:ext uri="{FF2B5EF4-FFF2-40B4-BE49-F238E27FC236}">
                <a16:creationId xmlns:a16="http://schemas.microsoft.com/office/drawing/2014/main" id="{24E8FB7B-892B-2E3F-054B-F3832A3F99D5}"/>
              </a:ext>
            </a:extLst>
          </p:cNvPr>
          <p:cNvPicPr>
            <a:picLocks noChangeAspect="1"/>
          </p:cNvPicPr>
          <p:nvPr/>
        </p:nvPicPr>
        <p:blipFill>
          <a:blip r:embed="rId3"/>
          <a:stretch>
            <a:fillRect/>
          </a:stretch>
        </p:blipFill>
        <p:spPr>
          <a:xfrm>
            <a:off x="246530" y="1423406"/>
            <a:ext cx="7073900" cy="4105830"/>
          </a:xfrm>
          <a:prstGeom prst="rect">
            <a:avLst/>
          </a:prstGeom>
        </p:spPr>
      </p:pic>
      <p:sp>
        <p:nvSpPr>
          <p:cNvPr id="5" name="TextBox 4">
            <a:extLst>
              <a:ext uri="{FF2B5EF4-FFF2-40B4-BE49-F238E27FC236}">
                <a16:creationId xmlns:a16="http://schemas.microsoft.com/office/drawing/2014/main" id="{AF596156-7B89-3CB1-A315-F5BC8CAACCDF}"/>
              </a:ext>
            </a:extLst>
          </p:cNvPr>
          <p:cNvSpPr txBox="1"/>
          <p:nvPr/>
        </p:nvSpPr>
        <p:spPr>
          <a:xfrm>
            <a:off x="246530" y="6113826"/>
            <a:ext cx="11597214" cy="646331"/>
          </a:xfrm>
          <a:prstGeom prst="rect">
            <a:avLst/>
          </a:prstGeom>
          <a:noFill/>
        </p:spPr>
        <p:txBody>
          <a:bodyPr wrap="none" rtlCol="0">
            <a:spAutoFit/>
          </a:bodyPr>
          <a:lstStyle/>
          <a:p>
            <a:r>
              <a:rPr lang="en-GB" b="0" i="0" dirty="0">
                <a:solidFill>
                  <a:srgbClr val="212121"/>
                </a:solidFill>
                <a:effectLst/>
                <a:latin typeface="Helvetica" pitchFamily="2" charset="0"/>
              </a:rPr>
              <a:t>Robert </a:t>
            </a:r>
            <a:r>
              <a:rPr lang="en-GB" b="0" i="0" dirty="0" err="1">
                <a:solidFill>
                  <a:srgbClr val="212121"/>
                </a:solidFill>
                <a:effectLst/>
                <a:latin typeface="Helvetica" pitchFamily="2" charset="0"/>
              </a:rPr>
              <a:t>Colesscott</a:t>
            </a:r>
            <a:r>
              <a:rPr lang="en-GB" b="0" i="0" dirty="0">
                <a:solidFill>
                  <a:srgbClr val="212121"/>
                </a:solidFill>
                <a:effectLst/>
                <a:latin typeface="Helvetica" pitchFamily="2" charset="0"/>
              </a:rPr>
              <a:t>, Les Demoiselles </a:t>
            </a:r>
            <a:r>
              <a:rPr lang="en-GB" b="0" i="0" dirty="0" err="1">
                <a:solidFill>
                  <a:srgbClr val="212121"/>
                </a:solidFill>
                <a:effectLst/>
                <a:latin typeface="Helvetica" pitchFamily="2" charset="0"/>
              </a:rPr>
              <a:t>d’Alabama</a:t>
            </a:r>
            <a:r>
              <a:rPr lang="en-GB" b="0" i="0" dirty="0">
                <a:solidFill>
                  <a:srgbClr val="212121"/>
                </a:solidFill>
                <a:effectLst/>
                <a:latin typeface="Helvetica" pitchFamily="2" charset="0"/>
              </a:rPr>
              <a:t>, 1985</a:t>
            </a:r>
            <a:r>
              <a:rPr lang="en-GB" b="0" i="0" baseline="30000" dirty="0">
                <a:solidFill>
                  <a:srgbClr val="212121"/>
                </a:solidFill>
                <a:effectLst/>
                <a:latin typeface="Helvetica" pitchFamily="2" charset="0"/>
              </a:rPr>
              <a:t>5</a:t>
            </a:r>
            <a:r>
              <a:rPr lang="en-GB" b="0" i="0" dirty="0">
                <a:solidFill>
                  <a:srgbClr val="212121"/>
                </a:solidFill>
                <a:effectLst/>
                <a:latin typeface="Helvetica" pitchFamily="2" charset="0"/>
              </a:rPr>
              <a:t>; Right: Pablo Picasso, Les Demoiselles </a:t>
            </a:r>
            <a:r>
              <a:rPr lang="en-GB" b="0" i="0" dirty="0" err="1">
                <a:solidFill>
                  <a:srgbClr val="212121"/>
                </a:solidFill>
                <a:effectLst/>
                <a:latin typeface="Helvetica" pitchFamily="2" charset="0"/>
              </a:rPr>
              <a:t>d’Avignon</a:t>
            </a:r>
            <a:r>
              <a:rPr lang="en-GB" b="0" i="0" dirty="0">
                <a:solidFill>
                  <a:srgbClr val="212121"/>
                </a:solidFill>
                <a:effectLst/>
                <a:latin typeface="Helvetica" pitchFamily="2" charset="0"/>
              </a:rPr>
              <a:t>, 1907</a:t>
            </a:r>
            <a:r>
              <a:rPr lang="en-GB" b="0" i="0" baseline="30000" dirty="0">
                <a:solidFill>
                  <a:srgbClr val="212121"/>
                </a:solidFill>
                <a:effectLst/>
                <a:latin typeface="Helvetica" pitchFamily="2" charset="0"/>
              </a:rPr>
              <a:t>6</a:t>
            </a:r>
          </a:p>
          <a:p>
            <a:r>
              <a:rPr lang="en-US" dirty="0"/>
              <a:t>http://</a:t>
            </a:r>
            <a:r>
              <a:rPr lang="en-US" dirty="0" err="1"/>
              <a:t>www.inquiriesjournal.com</a:t>
            </a:r>
            <a:r>
              <a:rPr lang="en-US" dirty="0"/>
              <a:t>/articles/1661/appropriation-in-contemporary-art</a:t>
            </a:r>
          </a:p>
        </p:txBody>
      </p:sp>
      <p:sp>
        <p:nvSpPr>
          <p:cNvPr id="6" name="TextBox 5">
            <a:extLst>
              <a:ext uri="{FF2B5EF4-FFF2-40B4-BE49-F238E27FC236}">
                <a16:creationId xmlns:a16="http://schemas.microsoft.com/office/drawing/2014/main" id="{05198233-36F1-274C-B54F-F0C6C703FEB2}"/>
              </a:ext>
            </a:extLst>
          </p:cNvPr>
          <p:cNvSpPr txBox="1"/>
          <p:nvPr/>
        </p:nvSpPr>
        <p:spPr>
          <a:xfrm rot="10800000" flipV="1">
            <a:off x="7673789" y="1423406"/>
            <a:ext cx="4169955" cy="3785652"/>
          </a:xfrm>
          <a:prstGeom prst="rect">
            <a:avLst/>
          </a:prstGeom>
          <a:noFill/>
        </p:spPr>
        <p:txBody>
          <a:bodyPr wrap="square" rtlCol="0">
            <a:spAutoFit/>
          </a:bodyPr>
          <a:lstStyle/>
          <a:p>
            <a:r>
              <a:rPr lang="en-GB" sz="2400" b="0" i="0" dirty="0">
                <a:solidFill>
                  <a:srgbClr val="212121"/>
                </a:solidFill>
                <a:effectLst/>
                <a:latin typeface="Helvetica" pitchFamily="2" charset="0"/>
              </a:rPr>
              <a:t>In separating images from the original context of their own media, we allow them to take on new and varied meanings. The process and nature of appropriation has considered by anthropologists as part of the study of cultural change and cross-cultural contact. </a:t>
            </a:r>
            <a:endParaRPr lang="en-US" sz="2400" dirty="0"/>
          </a:p>
        </p:txBody>
      </p:sp>
    </p:spTree>
    <p:extLst>
      <p:ext uri="{BB962C8B-B14F-4D97-AF65-F5344CB8AC3E}">
        <p14:creationId xmlns:p14="http://schemas.microsoft.com/office/powerpoint/2010/main" val="757058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39778" y="1813339"/>
            <a:ext cx="8452222" cy="490615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287" y="1813339"/>
            <a:ext cx="3515491" cy="4906157"/>
          </a:xfrm>
          <a:prstGeom prst="rect">
            <a:avLst/>
          </a:prstGeom>
        </p:spPr>
      </p:pic>
      <p:sp>
        <p:nvSpPr>
          <p:cNvPr id="6" name="TextBox 5"/>
          <p:cNvSpPr txBox="1"/>
          <p:nvPr/>
        </p:nvSpPr>
        <p:spPr>
          <a:xfrm>
            <a:off x="93680" y="289845"/>
            <a:ext cx="11990717" cy="1569660"/>
          </a:xfrm>
          <a:prstGeom prst="rect">
            <a:avLst/>
          </a:prstGeom>
          <a:noFill/>
        </p:spPr>
        <p:txBody>
          <a:bodyPr wrap="square" rtlCol="0">
            <a:spAutoFit/>
          </a:bodyPr>
          <a:lstStyle/>
          <a:p>
            <a:r>
              <a:rPr lang="en-US" sz="2400" b="1" dirty="0">
                <a:latin typeface="Helvetica" pitchFamily="2" charset="0"/>
              </a:rPr>
              <a:t>Frida Kahlo</a:t>
            </a:r>
            <a:r>
              <a:rPr lang="en-US" sz="2400" dirty="0">
                <a:latin typeface="Helvetica" pitchFamily="2" charset="0"/>
              </a:rPr>
              <a:t>, (</a:t>
            </a:r>
            <a:r>
              <a:rPr lang="en-US" sz="2400" b="1" dirty="0">
                <a:latin typeface="Helvetica" pitchFamily="2" charset="0"/>
              </a:rPr>
              <a:t>1907-1954) Mexican Artist- Painter </a:t>
            </a:r>
            <a:r>
              <a:rPr lang="en-US" sz="2400" dirty="0">
                <a:latin typeface="Helvetica" pitchFamily="2" charset="0"/>
              </a:rPr>
              <a:t>Frida Kahlo de Rivera</a:t>
            </a:r>
          </a:p>
          <a:p>
            <a:r>
              <a:rPr lang="en-US" sz="2400" dirty="0">
                <a:latin typeface="Helvetica" pitchFamily="2" charset="0"/>
              </a:rPr>
              <a:t>‘employed a naïve folk art style to explore questions of </a:t>
            </a:r>
            <a:r>
              <a:rPr lang="en-US" sz="2400" b="1" dirty="0">
                <a:latin typeface="Helvetica" pitchFamily="2" charset="0"/>
              </a:rPr>
              <a:t>identity, post colonialism, gender, class, and race in Mexican society</a:t>
            </a:r>
            <a:r>
              <a:rPr lang="en-US" sz="2400" dirty="0">
                <a:latin typeface="Helvetica" pitchFamily="2" charset="0"/>
              </a:rPr>
              <a:t>’. Associated with </a:t>
            </a:r>
            <a:r>
              <a:rPr lang="en-US" sz="2400" b="1" dirty="0">
                <a:latin typeface="Helvetica" pitchFamily="2" charset="0"/>
              </a:rPr>
              <a:t>Surrealism</a:t>
            </a:r>
            <a:r>
              <a:rPr lang="en-US" sz="2400" dirty="0">
                <a:latin typeface="Helvetica" pitchFamily="2" charset="0"/>
              </a:rPr>
              <a:t> although supposedly rejected the title herself .</a:t>
            </a:r>
          </a:p>
        </p:txBody>
      </p:sp>
    </p:spTree>
    <p:extLst>
      <p:ext uri="{BB962C8B-B14F-4D97-AF65-F5344CB8AC3E}">
        <p14:creationId xmlns:p14="http://schemas.microsoft.com/office/powerpoint/2010/main" val="1716322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34576" y="1955025"/>
            <a:ext cx="5803033" cy="4179738"/>
          </a:xfrm>
          <a:prstGeom prst="rect">
            <a:avLst/>
          </a:prstGeom>
        </p:spPr>
      </p:pic>
      <p:pic>
        <p:nvPicPr>
          <p:cNvPr id="10" name="Picture 9"/>
          <p:cNvPicPr>
            <a:picLocks noChangeAspect="1"/>
          </p:cNvPicPr>
          <p:nvPr/>
        </p:nvPicPr>
        <p:blipFill>
          <a:blip r:embed="rId4"/>
          <a:stretch>
            <a:fillRect/>
          </a:stretch>
        </p:blipFill>
        <p:spPr>
          <a:xfrm>
            <a:off x="6036089" y="1955025"/>
            <a:ext cx="5803033" cy="4179738"/>
          </a:xfrm>
          <a:prstGeom prst="rect">
            <a:avLst/>
          </a:prstGeom>
        </p:spPr>
      </p:pic>
      <p:sp>
        <p:nvSpPr>
          <p:cNvPr id="12" name="TextBox 11"/>
          <p:cNvSpPr txBox="1"/>
          <p:nvPr/>
        </p:nvSpPr>
        <p:spPr>
          <a:xfrm>
            <a:off x="236096" y="276031"/>
            <a:ext cx="11603026" cy="1569660"/>
          </a:xfrm>
          <a:prstGeom prst="rect">
            <a:avLst/>
          </a:prstGeom>
          <a:noFill/>
        </p:spPr>
        <p:txBody>
          <a:bodyPr wrap="square" rtlCol="0">
            <a:spAutoFit/>
          </a:bodyPr>
          <a:lstStyle/>
          <a:p>
            <a:r>
              <a:rPr lang="en-US" sz="2400" i="1" dirty="0">
                <a:latin typeface="Helvetica" pitchFamily="2" charset="0"/>
              </a:rPr>
              <a:t>Appearances Can Be Deceiving</a:t>
            </a:r>
            <a:r>
              <a:rPr lang="en-US" sz="2400" b="1" i="1" dirty="0">
                <a:latin typeface="Helvetica" pitchFamily="2" charset="0"/>
              </a:rPr>
              <a:t>: </a:t>
            </a:r>
            <a:r>
              <a:rPr lang="en-US" sz="2400" b="1" dirty="0">
                <a:latin typeface="Helvetica" pitchFamily="2" charset="0"/>
              </a:rPr>
              <a:t>THE DRESSES OF FRIDA KAHLO, </a:t>
            </a:r>
            <a:r>
              <a:rPr lang="en-US" sz="2400" dirty="0">
                <a:latin typeface="Helvetica" pitchFamily="2" charset="0"/>
              </a:rPr>
              <a:t>Frida Kahlo Museum, Mexico. 24 November 2012 – 24 November 2013 </a:t>
            </a:r>
          </a:p>
          <a:p>
            <a:endParaRPr lang="en-US" sz="2400" dirty="0">
              <a:latin typeface="Helvetica" pitchFamily="2" charset="0"/>
            </a:endParaRPr>
          </a:p>
          <a:p>
            <a:r>
              <a:rPr lang="en-US" sz="2400" dirty="0">
                <a:latin typeface="Helvetica" pitchFamily="2" charset="0"/>
              </a:rPr>
              <a:t>http://</a:t>
            </a:r>
            <a:r>
              <a:rPr lang="en-US" sz="2400" b="1" dirty="0" err="1">
                <a:latin typeface="Helvetica" pitchFamily="2" charset="0"/>
              </a:rPr>
              <a:t>judithclark</a:t>
            </a:r>
            <a:r>
              <a:rPr lang="en-US" sz="2400" dirty="0" err="1">
                <a:latin typeface="Helvetica" pitchFamily="2" charset="0"/>
              </a:rPr>
              <a:t>costume.com</a:t>
            </a:r>
            <a:r>
              <a:rPr lang="en-US" sz="2400" dirty="0">
                <a:latin typeface="Helvetica" pitchFamily="2" charset="0"/>
              </a:rPr>
              <a:t>/exhibitions/appearances-can-be-deceiving/</a:t>
            </a:r>
          </a:p>
        </p:txBody>
      </p:sp>
      <p:sp>
        <p:nvSpPr>
          <p:cNvPr id="2" name="TextBox 1"/>
          <p:cNvSpPr txBox="1"/>
          <p:nvPr/>
        </p:nvSpPr>
        <p:spPr>
          <a:xfrm>
            <a:off x="234576" y="6120985"/>
            <a:ext cx="11476778" cy="677108"/>
          </a:xfrm>
          <a:prstGeom prst="rect">
            <a:avLst/>
          </a:prstGeom>
          <a:noFill/>
        </p:spPr>
        <p:txBody>
          <a:bodyPr wrap="square" rtlCol="0">
            <a:spAutoFit/>
          </a:bodyPr>
          <a:lstStyle/>
          <a:p>
            <a:pPr fontAlgn="base"/>
            <a:r>
              <a:rPr lang="en-US" sz="2000" b="1" dirty="0"/>
              <a:t>Frida Kahlo: Making Her Self Up, Victoria and Albert Museum, London </a:t>
            </a:r>
            <a:r>
              <a:rPr lang="en-US" sz="2000" dirty="0"/>
              <a:t>until Sunday, 4 November 2018</a:t>
            </a:r>
          </a:p>
          <a:p>
            <a:endParaRPr lang="en-US" dirty="0"/>
          </a:p>
        </p:txBody>
      </p:sp>
    </p:spTree>
    <p:extLst>
      <p:ext uri="{BB962C8B-B14F-4D97-AF65-F5344CB8AC3E}">
        <p14:creationId xmlns:p14="http://schemas.microsoft.com/office/powerpoint/2010/main" val="296892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AF91-0910-EF2A-CE2B-F47D64014AC3}"/>
              </a:ext>
            </a:extLst>
          </p:cNvPr>
          <p:cNvSpPr>
            <a:spLocks noGrp="1"/>
          </p:cNvSpPr>
          <p:nvPr>
            <p:ph type="title"/>
          </p:nvPr>
        </p:nvSpPr>
        <p:spPr/>
        <p:txBody>
          <a:bodyPr/>
          <a:lstStyle/>
          <a:p>
            <a:r>
              <a:rPr lang="en-US" dirty="0">
                <a:solidFill>
                  <a:srgbClr val="FF0000"/>
                </a:solidFill>
              </a:rPr>
              <a:t>I made some collages in response to this exhibition to include here. </a:t>
            </a:r>
          </a:p>
        </p:txBody>
      </p:sp>
      <p:sp>
        <p:nvSpPr>
          <p:cNvPr id="3" name="Content Placeholder 2">
            <a:extLst>
              <a:ext uri="{FF2B5EF4-FFF2-40B4-BE49-F238E27FC236}">
                <a16:creationId xmlns:a16="http://schemas.microsoft.com/office/drawing/2014/main" id="{A1A79DCC-FFB4-8A59-790C-FE753D058E49}"/>
              </a:ext>
            </a:extLst>
          </p:cNvPr>
          <p:cNvSpPr>
            <a:spLocks noGrp="1"/>
          </p:cNvSpPr>
          <p:nvPr>
            <p:ph idx="1"/>
          </p:nvPr>
        </p:nvSpPr>
        <p:spPr/>
        <p:txBody>
          <a:bodyPr/>
          <a:lstStyle/>
          <a:p>
            <a:r>
              <a:rPr lang="en-US" dirty="0"/>
              <a:t>Collage and montage as part of appropriation </a:t>
            </a:r>
          </a:p>
        </p:txBody>
      </p:sp>
    </p:spTree>
    <p:extLst>
      <p:ext uri="{BB962C8B-B14F-4D97-AF65-F5344CB8AC3E}">
        <p14:creationId xmlns:p14="http://schemas.microsoft.com/office/powerpoint/2010/main" val="2216271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5BE1-4A0A-1110-4492-3B5740CDB091}"/>
              </a:ext>
            </a:extLst>
          </p:cNvPr>
          <p:cNvSpPr>
            <a:spLocks noGrp="1"/>
          </p:cNvSpPr>
          <p:nvPr>
            <p:ph type="title"/>
          </p:nvPr>
        </p:nvSpPr>
        <p:spPr>
          <a:xfrm>
            <a:off x="69850" y="168276"/>
            <a:ext cx="12373162" cy="1325563"/>
          </a:xfrm>
        </p:spPr>
        <p:txBody>
          <a:bodyPr>
            <a:normAutofit fontScale="90000"/>
          </a:bodyPr>
          <a:lstStyle/>
          <a:p>
            <a:r>
              <a:rPr lang="en-US" dirty="0">
                <a:latin typeface="Helvetica" pitchFamily="2" charset="0"/>
              </a:rPr>
              <a:t>Is appropriation a practice – based research method.</a:t>
            </a:r>
            <a:br>
              <a:rPr lang="en-US" dirty="0">
                <a:latin typeface="Helvetica" pitchFamily="2" charset="0"/>
              </a:rPr>
            </a:br>
            <a:r>
              <a:rPr lang="en-GB" sz="2700" b="0" i="0" dirty="0">
                <a:solidFill>
                  <a:srgbClr val="000000"/>
                </a:solidFill>
                <a:effectLst/>
                <a:latin typeface="Helvetica" pitchFamily="2" charset="0"/>
              </a:rPr>
              <a:t>Example One</a:t>
            </a:r>
            <a:br>
              <a:rPr lang="en-GB" sz="2700" b="0" i="0" dirty="0">
                <a:solidFill>
                  <a:srgbClr val="000000"/>
                </a:solidFill>
                <a:effectLst/>
                <a:latin typeface="Helvetica" pitchFamily="2" charset="0"/>
              </a:rPr>
            </a:br>
            <a:r>
              <a:rPr lang="en-US" sz="2700" dirty="0">
                <a:latin typeface="Helvetica" pitchFamily="2" charset="0"/>
              </a:rPr>
              <a:t>(https://</a:t>
            </a:r>
            <a:r>
              <a:rPr lang="en-US" sz="2700" dirty="0" err="1">
                <a:latin typeface="Helvetica" pitchFamily="2" charset="0"/>
              </a:rPr>
              <a:t>chat.openai.com</a:t>
            </a:r>
            <a:r>
              <a:rPr lang="en-US" sz="2700" dirty="0">
                <a:latin typeface="Helvetica" pitchFamily="2" charset="0"/>
              </a:rPr>
              <a:t>/chat)</a:t>
            </a:r>
            <a:br>
              <a:rPr lang="en-US" sz="2000" dirty="0">
                <a:latin typeface="Helvetica" pitchFamily="2" charset="0"/>
              </a:rPr>
            </a:br>
            <a:br>
              <a:rPr lang="en-US" sz="2000" dirty="0"/>
            </a:br>
            <a:endParaRPr lang="en-US" sz="2000" dirty="0"/>
          </a:p>
        </p:txBody>
      </p:sp>
      <p:sp>
        <p:nvSpPr>
          <p:cNvPr id="5" name="TextBox 4">
            <a:extLst>
              <a:ext uri="{FF2B5EF4-FFF2-40B4-BE49-F238E27FC236}">
                <a16:creationId xmlns:a16="http://schemas.microsoft.com/office/drawing/2014/main" id="{0DD9262E-D80E-53BF-F21F-0644AF6C8268}"/>
              </a:ext>
            </a:extLst>
          </p:cNvPr>
          <p:cNvSpPr txBox="1"/>
          <p:nvPr/>
        </p:nvSpPr>
        <p:spPr>
          <a:xfrm>
            <a:off x="184150" y="1501777"/>
            <a:ext cx="12007850" cy="5632311"/>
          </a:xfrm>
          <a:prstGeom prst="rect">
            <a:avLst/>
          </a:prstGeom>
          <a:noFill/>
        </p:spPr>
        <p:txBody>
          <a:bodyPr wrap="square">
            <a:spAutoFit/>
          </a:bodyPr>
          <a:lstStyle/>
          <a:p>
            <a:pPr algn="l"/>
            <a:r>
              <a:rPr lang="en-GB" sz="2000" b="0" i="0" dirty="0">
                <a:solidFill>
                  <a:srgbClr val="000000"/>
                </a:solidFill>
                <a:effectLst/>
                <a:latin typeface="Helvetica" pitchFamily="2" charset="0"/>
              </a:rPr>
              <a:t>Appropriation can be used as a research method in practice-based research, but it is not inherently a research method in and of itself.</a:t>
            </a:r>
          </a:p>
          <a:p>
            <a:pPr algn="l"/>
            <a:endParaRPr lang="en-GB" sz="2000" b="0" i="0" dirty="0">
              <a:solidFill>
                <a:srgbClr val="000000"/>
              </a:solidFill>
              <a:effectLst/>
              <a:latin typeface="Helvetica" pitchFamily="2" charset="0"/>
            </a:endParaRPr>
          </a:p>
          <a:p>
            <a:pPr algn="l"/>
            <a:r>
              <a:rPr lang="en-GB" sz="2000" b="0" i="0" dirty="0">
                <a:solidFill>
                  <a:srgbClr val="000000"/>
                </a:solidFill>
                <a:effectLst/>
                <a:latin typeface="Helvetica" pitchFamily="2" charset="0"/>
              </a:rPr>
              <a:t>Appropriation is the act of borrowing or taking elements from existing works and incorporating them into new creations. In practice-based research, appropriation can be used as a method to explore the ways in which existing works can be repurposed or recontextualized to create new meanings and interpretations.</a:t>
            </a:r>
          </a:p>
          <a:p>
            <a:pPr algn="l"/>
            <a:endParaRPr lang="en-GB" sz="2000" b="0" i="0" dirty="0">
              <a:solidFill>
                <a:srgbClr val="000000"/>
              </a:solidFill>
              <a:effectLst/>
              <a:latin typeface="Helvetica" pitchFamily="2" charset="0"/>
            </a:endParaRPr>
          </a:p>
          <a:p>
            <a:pPr algn="l"/>
            <a:r>
              <a:rPr lang="en-GB" sz="2000" b="0" i="0" dirty="0">
                <a:solidFill>
                  <a:srgbClr val="000000"/>
                </a:solidFill>
                <a:effectLst/>
                <a:latin typeface="Helvetica" pitchFamily="2" charset="0"/>
              </a:rPr>
              <a:t>For example, an artist might appropriate elements from popular culture or historical artworks to create a new work that comments on or critiques contemporary society. In this case, appropriation serves as a research method by allowing the artist to explore the ways in which existing cultural artifacts can be reinterpreted and repurposed to convey new ideas and perspectives.</a:t>
            </a:r>
          </a:p>
          <a:p>
            <a:pPr algn="l"/>
            <a:endParaRPr lang="en-GB" sz="2000" b="0" i="0" dirty="0">
              <a:solidFill>
                <a:srgbClr val="000000"/>
              </a:solidFill>
              <a:effectLst/>
              <a:latin typeface="Helvetica" pitchFamily="2" charset="0"/>
            </a:endParaRPr>
          </a:p>
          <a:p>
            <a:pPr algn="l"/>
            <a:r>
              <a:rPr lang="en-GB" sz="2000" b="0" i="0" dirty="0">
                <a:solidFill>
                  <a:srgbClr val="000000"/>
                </a:solidFill>
                <a:effectLst/>
                <a:latin typeface="Helvetica" pitchFamily="2" charset="0"/>
              </a:rPr>
              <a:t>However, it is important to note that appropriation can be a contentious practice, particularly when it involves taking elements from cultures or communities that are not one's own. In these cases, it is important for the researcher to be aware of the potential issues of cultural appropriation and to approach the practice with sensitivity and respect.</a:t>
            </a:r>
          </a:p>
          <a:p>
            <a:pPr algn="l"/>
            <a:br>
              <a:rPr lang="en-GB" sz="2000" b="0" i="0" dirty="0">
                <a:solidFill>
                  <a:srgbClr val="000000"/>
                </a:solidFill>
                <a:effectLst/>
                <a:latin typeface="Helvetica" pitchFamily="2" charset="0"/>
              </a:rPr>
            </a:br>
            <a:endParaRPr lang="en-GB" sz="2000" b="0" i="0" dirty="0">
              <a:solidFill>
                <a:srgbClr val="000000"/>
              </a:solidFill>
              <a:effectLst/>
              <a:latin typeface="Helvetica" pitchFamily="2" charset="0"/>
            </a:endParaRPr>
          </a:p>
        </p:txBody>
      </p:sp>
      <p:sp>
        <p:nvSpPr>
          <p:cNvPr id="6" name="Rectangle 1">
            <a:extLst>
              <a:ext uri="{FF2B5EF4-FFF2-40B4-BE49-F238E27FC236}">
                <a16:creationId xmlns:a16="http://schemas.microsoft.com/office/drawing/2014/main" id="{731FD9FA-B168-C499-B79A-3327D0AF7A4E}"/>
              </a:ext>
            </a:extLst>
          </p:cNvPr>
          <p:cNvSpPr>
            <a:spLocks noChangeArrowheads="1"/>
          </p:cNvSpPr>
          <p:nvPr/>
        </p:nvSpPr>
        <p:spPr bwMode="auto">
          <a:xfrm>
            <a:off x="0" y="-284693"/>
            <a:ext cx="582211" cy="569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dirty="0">
                <a:ln>
                  <a:noFill/>
                </a:ln>
                <a:solidFill>
                  <a:srgbClr val="343541"/>
                </a:solidFill>
                <a:effectLst/>
                <a:latin typeface="Söhne"/>
              </a:rPr>
            </a:br>
            <a:r>
              <a:rPr kumimoji="0" lang="en-US" altLang="en-US" sz="1200" b="0" i="0" u="none" strike="noStrike" cap="none" normalizeH="0" baseline="0" dirty="0">
                <a:ln>
                  <a:noFill/>
                </a:ln>
                <a:solidFill>
                  <a:srgbClr val="343541"/>
                </a:solidFill>
                <a:effectLst/>
                <a:latin typeface="Söhne"/>
              </a:rPr>
              <a:t>  </a:t>
            </a:r>
            <a:r>
              <a:rPr kumimoji="0" lang="en-US" altLang="en-US" sz="1900" b="0" i="0" u="none" strike="noStrike" cap="none" normalizeH="0" baseline="0" dirty="0">
                <a:ln>
                  <a:noFill/>
                </a:ln>
                <a:solidFill>
                  <a:srgbClr val="343541"/>
                </a:solidFill>
                <a:effectLst/>
                <a:latin typeface="Söhne"/>
              </a:rPr>
              <a:t>      </a:t>
            </a:r>
            <a:endParaRPr kumimoji="0" lang="en-US" altLang="en-US" sz="1000" b="0" i="0" u="none" strike="noStrike" cap="none" normalizeH="0" baseline="0" dirty="0">
              <a:ln>
                <a:noFill/>
              </a:ln>
              <a:solidFill>
                <a:schemeClr val="tx1"/>
              </a:solidFill>
              <a:effectLst/>
            </a:endParaRPr>
          </a:p>
        </p:txBody>
      </p:sp>
      <p:sp>
        <p:nvSpPr>
          <p:cNvPr id="7" name="AutoShape 2" descr="shellie.holden@uwtsd.ac.uk">
            <a:extLst>
              <a:ext uri="{FF2B5EF4-FFF2-40B4-BE49-F238E27FC236}">
                <a16:creationId xmlns:a16="http://schemas.microsoft.com/office/drawing/2014/main" id="{0E49B90A-54B7-2478-5C98-58CE124C8CE8}"/>
              </a:ext>
            </a:extLst>
          </p:cNvPr>
          <p:cNvSpPr>
            <a:spLocks noChangeAspect="1" noChangeArrowheads="1"/>
          </p:cNvSpPr>
          <p:nvPr/>
        </p:nvSpPr>
        <p:spPr bwMode="auto">
          <a:xfrm>
            <a:off x="6985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Rectangle 3">
            <a:extLst>
              <a:ext uri="{FF2B5EF4-FFF2-40B4-BE49-F238E27FC236}">
                <a16:creationId xmlns:a16="http://schemas.microsoft.com/office/drawing/2014/main" id="{F3A59D60-2E0F-CD46-2FAA-B32749EF710A}"/>
              </a:ext>
            </a:extLst>
          </p:cNvPr>
          <p:cNvSpPr>
            <a:spLocks noChangeArrowheads="1"/>
          </p:cNvSpPr>
          <p:nvPr/>
        </p:nvSpPr>
        <p:spPr bwMode="auto">
          <a:xfrm>
            <a:off x="184150" y="298013"/>
            <a:ext cx="582211" cy="569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dirty="0">
                <a:ln>
                  <a:noFill/>
                </a:ln>
                <a:solidFill>
                  <a:srgbClr val="343541"/>
                </a:solidFill>
                <a:effectLst/>
                <a:latin typeface="Söhne"/>
              </a:rPr>
            </a:br>
            <a:r>
              <a:rPr kumimoji="0" lang="en-US" altLang="en-US" sz="1200" b="0" i="0" u="none" strike="noStrike" cap="none" normalizeH="0" baseline="0" dirty="0">
                <a:ln>
                  <a:noFill/>
                </a:ln>
                <a:solidFill>
                  <a:srgbClr val="343541"/>
                </a:solidFill>
                <a:effectLst/>
                <a:latin typeface="Söhne"/>
              </a:rPr>
              <a:t>  </a:t>
            </a:r>
            <a:r>
              <a:rPr kumimoji="0" lang="en-US" altLang="en-US" sz="1900" b="0" i="0" u="none" strike="noStrike" cap="none" normalizeH="0" baseline="0" dirty="0">
                <a:ln>
                  <a:noFill/>
                </a:ln>
                <a:solidFill>
                  <a:srgbClr val="343541"/>
                </a:solidFill>
                <a:effectLst/>
                <a:latin typeface="Söhne"/>
              </a:rPr>
              <a:t>      </a:t>
            </a:r>
            <a:endParaRPr kumimoji="0" lang="en-US" altLang="en-US" sz="1000" b="0" i="0" u="none" strike="noStrike" cap="none" normalizeH="0" baseline="0" dirty="0">
              <a:ln>
                <a:noFill/>
              </a:ln>
              <a:solidFill>
                <a:schemeClr val="tx1"/>
              </a:solidFill>
              <a:effectLst/>
            </a:endParaRPr>
          </a:p>
        </p:txBody>
      </p:sp>
      <p:sp>
        <p:nvSpPr>
          <p:cNvPr id="9" name="AutoShape 4" descr="shellie.holden@uwtsd.ac.uk">
            <a:extLst>
              <a:ext uri="{FF2B5EF4-FFF2-40B4-BE49-F238E27FC236}">
                <a16:creationId xmlns:a16="http://schemas.microsoft.com/office/drawing/2014/main" id="{B9F33405-4FE0-BEE7-C6EC-1DD6C880AECF}"/>
              </a:ext>
            </a:extLst>
          </p:cNvPr>
          <p:cNvSpPr>
            <a:spLocks noChangeAspect="1" noChangeArrowheads="1"/>
          </p:cNvSpPr>
          <p:nvPr/>
        </p:nvSpPr>
        <p:spPr bwMode="auto">
          <a:xfrm>
            <a:off x="254000" y="43824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590296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3981B-BA50-D153-10B5-2E3B6B4A383D}"/>
              </a:ext>
            </a:extLst>
          </p:cNvPr>
          <p:cNvSpPr>
            <a:spLocks noGrp="1"/>
          </p:cNvSpPr>
          <p:nvPr>
            <p:ph type="title"/>
          </p:nvPr>
        </p:nvSpPr>
        <p:spPr>
          <a:xfrm>
            <a:off x="170330" y="257549"/>
            <a:ext cx="12344400" cy="1325563"/>
          </a:xfrm>
        </p:spPr>
        <p:txBody>
          <a:bodyPr>
            <a:normAutofit fontScale="90000"/>
          </a:bodyPr>
          <a:lstStyle/>
          <a:p>
            <a:r>
              <a:rPr lang="en-US" dirty="0">
                <a:latin typeface="Helvetica" pitchFamily="2" charset="0"/>
              </a:rPr>
              <a:t>Is appropriation a practice – based research method.</a:t>
            </a:r>
            <a:br>
              <a:rPr lang="en-US" dirty="0">
                <a:latin typeface="Helvetica" pitchFamily="2" charset="0"/>
              </a:rPr>
            </a:br>
            <a:r>
              <a:rPr lang="en-US" sz="2700" dirty="0">
                <a:latin typeface="Helvetica" pitchFamily="2" charset="0"/>
              </a:rPr>
              <a:t>Example Two </a:t>
            </a:r>
            <a:br>
              <a:rPr lang="en-US" sz="2700" dirty="0">
                <a:latin typeface="Helvetica" pitchFamily="2" charset="0"/>
              </a:rPr>
            </a:br>
            <a:r>
              <a:rPr lang="en-US" sz="2700" dirty="0">
                <a:latin typeface="Helvetica" pitchFamily="2" charset="0"/>
              </a:rPr>
              <a:t>(https://</a:t>
            </a:r>
            <a:r>
              <a:rPr lang="en-US" sz="2700" dirty="0" err="1">
                <a:latin typeface="Helvetica" pitchFamily="2" charset="0"/>
              </a:rPr>
              <a:t>chat.openai.com</a:t>
            </a:r>
            <a:r>
              <a:rPr lang="en-US" sz="2700" dirty="0">
                <a:latin typeface="Helvetica" pitchFamily="2" charset="0"/>
              </a:rPr>
              <a:t>/chat)</a:t>
            </a:r>
            <a:br>
              <a:rPr lang="en-US" sz="2000" dirty="0">
                <a:latin typeface="Helvetica" pitchFamily="2" charset="0"/>
              </a:rPr>
            </a:br>
            <a:endParaRPr lang="en-US" dirty="0">
              <a:latin typeface="Helvetica" pitchFamily="2" charset="0"/>
            </a:endParaRPr>
          </a:p>
        </p:txBody>
      </p:sp>
      <p:sp>
        <p:nvSpPr>
          <p:cNvPr id="4" name="TextBox 3">
            <a:extLst>
              <a:ext uri="{FF2B5EF4-FFF2-40B4-BE49-F238E27FC236}">
                <a16:creationId xmlns:a16="http://schemas.microsoft.com/office/drawing/2014/main" id="{C43ACF2A-CE8A-11C4-BDC2-7CC6A1F02F58}"/>
              </a:ext>
            </a:extLst>
          </p:cNvPr>
          <p:cNvSpPr txBox="1"/>
          <p:nvPr/>
        </p:nvSpPr>
        <p:spPr>
          <a:xfrm>
            <a:off x="170330" y="1810870"/>
            <a:ext cx="11770658" cy="4431983"/>
          </a:xfrm>
          <a:prstGeom prst="rect">
            <a:avLst/>
          </a:prstGeom>
          <a:noFill/>
        </p:spPr>
        <p:txBody>
          <a:bodyPr wrap="square" rtlCol="0">
            <a:spAutoFit/>
          </a:bodyPr>
          <a:lstStyle/>
          <a:p>
            <a:pPr algn="l"/>
            <a:r>
              <a:rPr lang="en-GB" sz="2400" b="0" i="0" dirty="0">
                <a:solidFill>
                  <a:srgbClr val="374151"/>
                </a:solidFill>
                <a:effectLst/>
                <a:latin typeface="Helvetica" pitchFamily="2" charset="0"/>
              </a:rPr>
              <a:t>Appropriation can be considered as a research method in certain fields, such as art and design. Appropriation involves taking pre-existing materials, such as images or objects, and using them in new and creative ways to create new meaning or context. In the context of art and design, appropriation can be used as a research method to explore and </a:t>
            </a:r>
            <a:r>
              <a:rPr lang="en-GB" sz="2400" b="0" i="0" dirty="0" err="1">
                <a:solidFill>
                  <a:srgbClr val="374151"/>
                </a:solidFill>
                <a:effectLst/>
                <a:latin typeface="Helvetica" pitchFamily="2" charset="0"/>
              </a:rPr>
              <a:t>analyze</a:t>
            </a:r>
            <a:r>
              <a:rPr lang="en-GB" sz="2400" b="0" i="0" dirty="0">
                <a:solidFill>
                  <a:srgbClr val="374151"/>
                </a:solidFill>
                <a:effectLst/>
                <a:latin typeface="Helvetica" pitchFamily="2" charset="0"/>
              </a:rPr>
              <a:t> cultural and social contexts.</a:t>
            </a:r>
          </a:p>
          <a:p>
            <a:pPr algn="l"/>
            <a:endParaRPr lang="en-GB" sz="2400" b="0" i="0" dirty="0">
              <a:solidFill>
                <a:srgbClr val="374151"/>
              </a:solidFill>
              <a:effectLst/>
              <a:latin typeface="Helvetica" pitchFamily="2" charset="0"/>
            </a:endParaRPr>
          </a:p>
          <a:p>
            <a:pPr algn="l"/>
            <a:r>
              <a:rPr lang="en-GB" sz="2400" b="0" i="0" dirty="0">
                <a:solidFill>
                  <a:srgbClr val="374151"/>
                </a:solidFill>
                <a:effectLst/>
                <a:latin typeface="Helvetica" pitchFamily="2" charset="0"/>
              </a:rPr>
              <a:t>However, it's worth noting that appropriation can also be a controversial topic, as it can raise questions of ownership, cultural sensitivity, and exploitation. Therefore, if you are considering using appropriation as a research method, it's important to be aware of the ethical implications and to approach it with sensitivity and respect for the original source material.</a:t>
            </a:r>
          </a:p>
          <a:p>
            <a:endParaRPr lang="en-US" dirty="0"/>
          </a:p>
        </p:txBody>
      </p:sp>
    </p:spTree>
    <p:extLst>
      <p:ext uri="{BB962C8B-B14F-4D97-AF65-F5344CB8AC3E}">
        <p14:creationId xmlns:p14="http://schemas.microsoft.com/office/powerpoint/2010/main" val="2067505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81E0-EE23-351B-8689-9EAE4429F7FD}"/>
              </a:ext>
            </a:extLst>
          </p:cNvPr>
          <p:cNvSpPr>
            <a:spLocks noGrp="1"/>
          </p:cNvSpPr>
          <p:nvPr>
            <p:ph type="title"/>
          </p:nvPr>
        </p:nvSpPr>
        <p:spPr>
          <a:xfrm>
            <a:off x="233082" y="217579"/>
            <a:ext cx="11725835" cy="1325563"/>
          </a:xfrm>
        </p:spPr>
        <p:txBody>
          <a:bodyPr/>
          <a:lstStyle/>
          <a:p>
            <a:r>
              <a:rPr lang="en-US" dirty="0">
                <a:latin typeface="Helvetica" pitchFamily="2" charset="0"/>
              </a:rPr>
              <a:t>Autoethnography and appropriation in visual arts practice</a:t>
            </a:r>
          </a:p>
        </p:txBody>
      </p:sp>
      <p:pic>
        <p:nvPicPr>
          <p:cNvPr id="5" name="Picture 4">
            <a:extLst>
              <a:ext uri="{FF2B5EF4-FFF2-40B4-BE49-F238E27FC236}">
                <a16:creationId xmlns:a16="http://schemas.microsoft.com/office/drawing/2014/main" id="{2D77DF1B-9550-E2A1-611F-77F743B9664A}"/>
              </a:ext>
            </a:extLst>
          </p:cNvPr>
          <p:cNvPicPr>
            <a:picLocks noChangeAspect="1"/>
          </p:cNvPicPr>
          <p:nvPr/>
        </p:nvPicPr>
        <p:blipFill>
          <a:blip r:embed="rId2"/>
          <a:stretch>
            <a:fillRect/>
          </a:stretch>
        </p:blipFill>
        <p:spPr>
          <a:xfrm>
            <a:off x="4321681" y="1301177"/>
            <a:ext cx="7441514" cy="4950946"/>
          </a:xfrm>
          <a:prstGeom prst="rect">
            <a:avLst/>
          </a:prstGeom>
        </p:spPr>
      </p:pic>
      <p:sp>
        <p:nvSpPr>
          <p:cNvPr id="7" name="TextBox 6">
            <a:extLst>
              <a:ext uri="{FF2B5EF4-FFF2-40B4-BE49-F238E27FC236}">
                <a16:creationId xmlns:a16="http://schemas.microsoft.com/office/drawing/2014/main" id="{EA97FAEF-064F-CB2D-B077-67A3B019C1F0}"/>
              </a:ext>
            </a:extLst>
          </p:cNvPr>
          <p:cNvSpPr txBox="1"/>
          <p:nvPr/>
        </p:nvSpPr>
        <p:spPr>
          <a:xfrm>
            <a:off x="215153" y="1690688"/>
            <a:ext cx="4106528" cy="5078313"/>
          </a:xfrm>
          <a:prstGeom prst="rect">
            <a:avLst/>
          </a:prstGeom>
          <a:noFill/>
        </p:spPr>
        <p:txBody>
          <a:bodyPr wrap="square">
            <a:spAutoFit/>
          </a:bodyPr>
          <a:lstStyle/>
          <a:p>
            <a:pPr algn="l"/>
            <a:r>
              <a:rPr lang="en-GB" b="1" i="1" dirty="0">
                <a:solidFill>
                  <a:srgbClr val="313131"/>
                </a:solidFill>
                <a:effectLst/>
                <a:latin typeface="Source Code Pro" panose="020F0502020204030204" pitchFamily="34" charset="0"/>
              </a:rPr>
              <a:t>Bodies that Mutter: Poetic Autoethnography and Digital Textuality</a:t>
            </a:r>
            <a:r>
              <a:rPr lang="en-GB" b="0" i="0" dirty="0">
                <a:solidFill>
                  <a:srgbClr val="313131"/>
                </a:solidFill>
                <a:effectLst/>
                <a:latin typeface="Source Code Pro" panose="020F0502020204030204" pitchFamily="34" charset="0"/>
              </a:rPr>
              <a:t> is a book of hypertext, multimodal poetry, which contains multitudes.</a:t>
            </a:r>
          </a:p>
          <a:p>
            <a:pPr algn="l"/>
            <a:r>
              <a:rPr lang="en-GB" b="0" i="0" dirty="0">
                <a:solidFill>
                  <a:srgbClr val="313131"/>
                </a:solidFill>
                <a:effectLst/>
                <a:latin typeface="Source Code Pro" panose="020F0502020204030204" pitchFamily="34" charset="0"/>
              </a:rPr>
              <a:t>You can navigate through the poems below and click on any or all of the ‘insinuations’: the (underlined) hyperlinked words (it’s up to you to choose which, how many, and in what order).</a:t>
            </a:r>
          </a:p>
          <a:p>
            <a:pPr algn="l"/>
            <a:r>
              <a:rPr lang="en-GB" b="0" i="0" dirty="0">
                <a:solidFill>
                  <a:srgbClr val="313131"/>
                </a:solidFill>
                <a:effectLst/>
                <a:latin typeface="Source Code Pro" panose="020F0502020204030204" pitchFamily="34" charset="0"/>
              </a:rPr>
              <a:t>Download a </a:t>
            </a:r>
            <a:r>
              <a:rPr lang="en-GB" b="0" i="0" u="sng" strike="noStrike" dirty="0">
                <a:solidFill>
                  <a:srgbClr val="FF0000"/>
                </a:solidFill>
                <a:effectLst/>
                <a:latin typeface="Source Code Pro" panose="020F0502020204030204" pitchFamily="34" charset="0"/>
                <a:hlinkClick r:id="rId3"/>
              </a:rPr>
              <a:t>pdf</a:t>
            </a:r>
            <a:r>
              <a:rPr lang="en-GB" b="0" i="0" dirty="0">
                <a:solidFill>
                  <a:srgbClr val="313131"/>
                </a:solidFill>
                <a:effectLst/>
                <a:latin typeface="Source Code Pro" panose="020F0502020204030204" pitchFamily="34" charset="0"/>
              </a:rPr>
              <a:t>/</a:t>
            </a:r>
            <a:r>
              <a:rPr lang="en-GB" b="0" i="0" u="sng" strike="noStrike" dirty="0">
                <a:solidFill>
                  <a:srgbClr val="FF0000"/>
                </a:solidFill>
                <a:effectLst/>
                <a:latin typeface="Source Code Pro" panose="020F0502020204030204" pitchFamily="34" charset="0"/>
                <a:hlinkClick r:id="rId4"/>
              </a:rPr>
              <a:t>epub</a:t>
            </a:r>
            <a:r>
              <a:rPr lang="en-GB" b="0" i="0" dirty="0">
                <a:solidFill>
                  <a:srgbClr val="313131"/>
                </a:solidFill>
                <a:effectLst/>
                <a:latin typeface="Source Code Pro" panose="020F0502020204030204" pitchFamily="34" charset="0"/>
              </a:rPr>
              <a:t> file of the </a:t>
            </a:r>
            <a:r>
              <a:rPr lang="en-GB" b="0" i="0" dirty="0" err="1">
                <a:solidFill>
                  <a:srgbClr val="313131"/>
                </a:solidFill>
                <a:effectLst/>
                <a:latin typeface="Source Code Pro" panose="020F0502020204030204" pitchFamily="34" charset="0"/>
              </a:rPr>
              <a:t>ebook</a:t>
            </a:r>
            <a:r>
              <a:rPr lang="en-GB" b="0" i="0" dirty="0">
                <a:solidFill>
                  <a:srgbClr val="313131"/>
                </a:solidFill>
                <a:effectLst/>
                <a:latin typeface="Source Code Pro" panose="020F0502020204030204" pitchFamily="34" charset="0"/>
              </a:rPr>
              <a:t>.</a:t>
            </a:r>
          </a:p>
          <a:p>
            <a:pPr algn="l"/>
            <a:r>
              <a:rPr lang="en-GB" b="0" i="0" dirty="0">
                <a:solidFill>
                  <a:srgbClr val="313131"/>
                </a:solidFill>
                <a:effectLst/>
                <a:latin typeface="Source Code Pro" panose="020F0502020204030204" pitchFamily="34" charset="0"/>
              </a:rPr>
              <a:t>Obtain the print version of the book from </a:t>
            </a:r>
            <a:r>
              <a:rPr lang="en-GB" b="0" i="0" u="sng" dirty="0">
                <a:solidFill>
                  <a:srgbClr val="FF0000"/>
                </a:solidFill>
                <a:effectLst/>
                <a:latin typeface="Source Code Pro" panose="020F0502020204030204" pitchFamily="34" charset="0"/>
              </a:rPr>
              <a:t>FAC press</a:t>
            </a:r>
            <a:r>
              <a:rPr lang="en-GB" b="0" i="0" dirty="0">
                <a:solidFill>
                  <a:srgbClr val="DC5D61"/>
                </a:solidFill>
                <a:effectLst/>
                <a:latin typeface="Source Code Pro" panose="020F0502020204030204" pitchFamily="34" charset="0"/>
              </a:rPr>
              <a:t>.</a:t>
            </a:r>
            <a:endParaRPr lang="en-US" dirty="0"/>
          </a:p>
        </p:txBody>
      </p:sp>
      <p:sp>
        <p:nvSpPr>
          <p:cNvPr id="9" name="TextBox 8">
            <a:extLst>
              <a:ext uri="{FF2B5EF4-FFF2-40B4-BE49-F238E27FC236}">
                <a16:creationId xmlns:a16="http://schemas.microsoft.com/office/drawing/2014/main" id="{C14862AE-2EF3-33AF-B2E4-3C0391C2F555}"/>
              </a:ext>
            </a:extLst>
          </p:cNvPr>
          <p:cNvSpPr txBox="1"/>
          <p:nvPr/>
        </p:nvSpPr>
        <p:spPr>
          <a:xfrm>
            <a:off x="4321681" y="6399669"/>
            <a:ext cx="6104964" cy="369332"/>
          </a:xfrm>
          <a:prstGeom prst="rect">
            <a:avLst/>
          </a:prstGeom>
          <a:noFill/>
        </p:spPr>
        <p:txBody>
          <a:bodyPr wrap="square">
            <a:spAutoFit/>
          </a:bodyPr>
          <a:lstStyle/>
          <a:p>
            <a:r>
              <a:rPr lang="en-US" dirty="0"/>
              <a:t>https://</a:t>
            </a:r>
            <a:r>
              <a:rPr lang="en-US" dirty="0" err="1"/>
              <a:t>feministresearch.org</a:t>
            </a:r>
            <a:r>
              <a:rPr lang="en-US" dirty="0"/>
              <a:t>/bodies-that-mutter/</a:t>
            </a:r>
          </a:p>
        </p:txBody>
      </p:sp>
    </p:spTree>
    <p:extLst>
      <p:ext uri="{BB962C8B-B14F-4D97-AF65-F5344CB8AC3E}">
        <p14:creationId xmlns:p14="http://schemas.microsoft.com/office/powerpoint/2010/main" val="975004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E792F4-BB07-3B43-8321-1FF1BE7051CB}"/>
              </a:ext>
            </a:extLst>
          </p:cNvPr>
          <p:cNvSpPr/>
          <p:nvPr/>
        </p:nvSpPr>
        <p:spPr>
          <a:xfrm>
            <a:off x="129585" y="597455"/>
            <a:ext cx="7963832" cy="5663089"/>
          </a:xfrm>
          <a:prstGeom prst="rect">
            <a:avLst/>
          </a:prstGeom>
        </p:spPr>
        <p:txBody>
          <a:bodyPr wrap="square">
            <a:spAutoFit/>
          </a:bodyPr>
          <a:lstStyle/>
          <a:p>
            <a:r>
              <a:rPr lang="en-US" sz="3600" dirty="0">
                <a:latin typeface="Helvetica" pitchFamily="2" charset="0"/>
              </a:rPr>
              <a:t>Autoethnography</a:t>
            </a:r>
            <a:br>
              <a:rPr lang="en-US" sz="2800" dirty="0">
                <a:latin typeface="Helvetica" pitchFamily="2" charset="0"/>
              </a:rPr>
            </a:br>
            <a:br>
              <a:rPr lang="en-US" sz="2800" dirty="0">
                <a:latin typeface="Helvetica" pitchFamily="2" charset="0"/>
              </a:rPr>
            </a:br>
            <a:r>
              <a:rPr lang="en-US" sz="2800" dirty="0">
                <a:latin typeface="Helvetica" pitchFamily="2" charset="0"/>
              </a:rPr>
              <a:t>“is an approach to research and writing that seeks to describe and systematically </a:t>
            </a:r>
            <a:r>
              <a:rPr lang="en-US" sz="2800" dirty="0" err="1">
                <a:latin typeface="Helvetica" pitchFamily="2" charset="0"/>
              </a:rPr>
              <a:t>analyse</a:t>
            </a:r>
            <a:r>
              <a:rPr lang="en-US" sz="2800" dirty="0">
                <a:latin typeface="Helvetica" pitchFamily="2" charset="0"/>
              </a:rPr>
              <a:t> personal experience in order to understand cultural experience [</a:t>
            </a:r>
            <a:r>
              <a:rPr lang="en-US" sz="2800" dirty="0" err="1">
                <a:latin typeface="Helvetica" pitchFamily="2" charset="0"/>
              </a:rPr>
              <a:t>recognising</a:t>
            </a:r>
            <a:r>
              <a:rPr lang="en-US" sz="2800" dirty="0">
                <a:latin typeface="Helvetica" pitchFamily="2" charset="0"/>
              </a:rPr>
              <a:t>] the impossibility of and lack of desire for master, universal narratives [understanding] and [</a:t>
            </a:r>
            <a:r>
              <a:rPr lang="en-US" sz="2800" dirty="0" err="1">
                <a:latin typeface="Helvetica" pitchFamily="2" charset="0"/>
              </a:rPr>
              <a:t>realising</a:t>
            </a:r>
            <a:r>
              <a:rPr lang="en-US" sz="2800" dirty="0">
                <a:latin typeface="Helvetica" pitchFamily="2" charset="0"/>
              </a:rPr>
              <a:t>] that stories [are] complex, constitutive, meaningful phenomena that [introduce] unique ways of thinking and feeling, and [helping] people make sense of themselves and others” (Ellis, 2011).</a:t>
            </a:r>
            <a:br>
              <a:rPr lang="en-GB" dirty="0"/>
            </a:br>
            <a:endParaRPr lang="en-US" dirty="0"/>
          </a:p>
        </p:txBody>
      </p:sp>
      <p:sp>
        <p:nvSpPr>
          <p:cNvPr id="2" name="TextBox 1">
            <a:extLst>
              <a:ext uri="{FF2B5EF4-FFF2-40B4-BE49-F238E27FC236}">
                <a16:creationId xmlns:a16="http://schemas.microsoft.com/office/drawing/2014/main" id="{374209B5-0288-5900-2C73-56DF1431EA37}"/>
              </a:ext>
            </a:extLst>
          </p:cNvPr>
          <p:cNvSpPr txBox="1"/>
          <p:nvPr/>
        </p:nvSpPr>
        <p:spPr>
          <a:xfrm>
            <a:off x="8198950" y="5534561"/>
            <a:ext cx="3863465" cy="1323439"/>
          </a:xfrm>
          <a:prstGeom prst="rect">
            <a:avLst/>
          </a:prstGeom>
          <a:noFill/>
        </p:spPr>
        <p:txBody>
          <a:bodyPr wrap="square" rtlCol="0">
            <a:spAutoFit/>
          </a:bodyPr>
          <a:lstStyle/>
          <a:p>
            <a:pPr algn="l"/>
            <a:r>
              <a:rPr lang="en-GB" sz="1600" b="0" i="0" dirty="0">
                <a:solidFill>
                  <a:srgbClr val="000000"/>
                </a:solidFill>
                <a:effectLst/>
                <a:latin typeface="Helvetica" pitchFamily="2" charset="0"/>
              </a:rPr>
              <a:t>Handbook of Autoethnography</a:t>
            </a:r>
          </a:p>
          <a:p>
            <a:r>
              <a:rPr lang="en-GB" sz="1600" b="0" i="1" dirty="0">
                <a:solidFill>
                  <a:srgbClr val="666666"/>
                </a:solidFill>
                <a:effectLst/>
                <a:latin typeface="Helvetica" pitchFamily="2" charset="0"/>
              </a:rPr>
              <a:t>Editors: </a:t>
            </a:r>
            <a:r>
              <a:rPr lang="en-GB" sz="1600" b="0" i="1" dirty="0">
                <a:solidFill>
                  <a:srgbClr val="000000"/>
                </a:solidFill>
                <a:effectLst/>
                <a:latin typeface="Helvetica" pitchFamily="2" charset="0"/>
              </a:rPr>
              <a:t>Tony E. Adams, Stacy Holman Jones, Carolyn Ellis</a:t>
            </a:r>
            <a:endParaRPr lang="en-GB" sz="1600" b="0" i="1" dirty="0">
              <a:effectLst/>
              <a:latin typeface="Helvetica" pitchFamily="2" charset="0"/>
            </a:endParaRPr>
          </a:p>
          <a:p>
            <a:pPr algn="l"/>
            <a:r>
              <a:rPr lang="en-GB" sz="1600" b="0" i="0" dirty="0">
                <a:solidFill>
                  <a:srgbClr val="000000"/>
                </a:solidFill>
                <a:effectLst/>
                <a:latin typeface="Helvetica" pitchFamily="2" charset="0"/>
              </a:rPr>
              <a:t>Inc. Doing Digital and Visual Autoethnography, </a:t>
            </a:r>
            <a:r>
              <a:rPr lang="en-GB" sz="1600" b="0" i="1" dirty="0">
                <a:solidFill>
                  <a:srgbClr val="000000"/>
                </a:solidFill>
                <a:effectLst/>
                <a:latin typeface="Helvetica" pitchFamily="2" charset="0"/>
              </a:rPr>
              <a:t>Kathryn Coleman</a:t>
            </a:r>
            <a:endParaRPr lang="en-GB" sz="1600" b="0" i="1" dirty="0">
              <a:effectLst/>
              <a:latin typeface="Helvetica" pitchFamily="2" charset="0"/>
            </a:endParaRPr>
          </a:p>
        </p:txBody>
      </p:sp>
      <p:pic>
        <p:nvPicPr>
          <p:cNvPr id="3" name="Picture 2">
            <a:extLst>
              <a:ext uri="{FF2B5EF4-FFF2-40B4-BE49-F238E27FC236}">
                <a16:creationId xmlns:a16="http://schemas.microsoft.com/office/drawing/2014/main" id="{2DA9C6F4-8897-7DE3-A4BD-9B37855FB0B0}"/>
              </a:ext>
            </a:extLst>
          </p:cNvPr>
          <p:cNvPicPr>
            <a:picLocks noChangeAspect="1"/>
          </p:cNvPicPr>
          <p:nvPr/>
        </p:nvPicPr>
        <p:blipFill>
          <a:blip r:embed="rId3"/>
          <a:stretch>
            <a:fillRect/>
          </a:stretch>
        </p:blipFill>
        <p:spPr>
          <a:xfrm>
            <a:off x="8198950" y="374578"/>
            <a:ext cx="3863464" cy="5056888"/>
          </a:xfrm>
          <a:prstGeom prst="rect">
            <a:avLst/>
          </a:prstGeom>
        </p:spPr>
      </p:pic>
    </p:spTree>
    <p:extLst>
      <p:ext uri="{BB962C8B-B14F-4D97-AF65-F5344CB8AC3E}">
        <p14:creationId xmlns:p14="http://schemas.microsoft.com/office/powerpoint/2010/main" val="1020116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51444-DCF1-D96A-1807-2BD23ACF0B2A}"/>
              </a:ext>
            </a:extLst>
          </p:cNvPr>
          <p:cNvSpPr>
            <a:spLocks noGrp="1"/>
          </p:cNvSpPr>
          <p:nvPr>
            <p:ph type="title"/>
          </p:nvPr>
        </p:nvSpPr>
        <p:spPr>
          <a:xfrm>
            <a:off x="299357" y="418913"/>
            <a:ext cx="10515600" cy="1325563"/>
          </a:xfrm>
        </p:spPr>
        <p:txBody>
          <a:bodyPr/>
          <a:lstStyle/>
          <a:p>
            <a:br>
              <a:rPr lang="en-GB" sz="4400" dirty="0">
                <a:effectLst/>
                <a:latin typeface="Helvetica" pitchFamily="2" charset="0"/>
                <a:ea typeface="Times New Roman" panose="02020603050405020304" pitchFamily="18" charset="0"/>
              </a:rPr>
            </a:br>
            <a:endParaRPr lang="en-US" dirty="0">
              <a:latin typeface="Helvetica" pitchFamily="2" charset="0"/>
            </a:endParaRPr>
          </a:p>
        </p:txBody>
      </p:sp>
      <p:sp>
        <p:nvSpPr>
          <p:cNvPr id="5" name="TextBox 4">
            <a:extLst>
              <a:ext uri="{FF2B5EF4-FFF2-40B4-BE49-F238E27FC236}">
                <a16:creationId xmlns:a16="http://schemas.microsoft.com/office/drawing/2014/main" id="{78C0A8D8-4313-856D-2C01-64E03731CBAA}"/>
              </a:ext>
            </a:extLst>
          </p:cNvPr>
          <p:cNvSpPr txBox="1"/>
          <p:nvPr/>
        </p:nvSpPr>
        <p:spPr>
          <a:xfrm>
            <a:off x="299357" y="250919"/>
            <a:ext cx="11054443" cy="5139869"/>
          </a:xfrm>
          <a:prstGeom prst="rect">
            <a:avLst/>
          </a:prstGeom>
          <a:noFill/>
        </p:spPr>
        <p:txBody>
          <a:bodyPr wrap="square">
            <a:spAutoFit/>
          </a:bodyPr>
          <a:lstStyle/>
          <a:p>
            <a:r>
              <a:rPr lang="en-GB" sz="2800" dirty="0">
                <a:effectLst/>
                <a:latin typeface="Helvetica" pitchFamily="2" charset="0"/>
                <a:ea typeface="Times New Roman" panose="02020603050405020304" pitchFamily="18" charset="0"/>
              </a:rPr>
              <a:t>An</a:t>
            </a:r>
            <a:r>
              <a:rPr lang="en-GB" sz="2800" b="1" dirty="0">
                <a:effectLst/>
                <a:latin typeface="Helvetica" pitchFamily="2" charset="0"/>
                <a:ea typeface="Times New Roman" panose="02020603050405020304" pitchFamily="18" charset="0"/>
              </a:rPr>
              <a:t> Evocative </a:t>
            </a:r>
            <a:r>
              <a:rPr lang="en-GB" sz="2800" b="1" dirty="0" err="1">
                <a:effectLst/>
                <a:latin typeface="Helvetica" pitchFamily="2" charset="0"/>
                <a:ea typeface="Times New Roman" panose="02020603050405020304" pitchFamily="18" charset="0"/>
              </a:rPr>
              <a:t>Autoethnograhy</a:t>
            </a:r>
            <a:r>
              <a:rPr lang="en-GB" sz="2800" b="1" dirty="0">
                <a:effectLst/>
                <a:latin typeface="Helvetica" pitchFamily="2" charset="0"/>
                <a:ea typeface="Times New Roman" panose="02020603050405020304" pitchFamily="18" charset="0"/>
              </a:rPr>
              <a:t>, </a:t>
            </a:r>
            <a:r>
              <a:rPr lang="en-GB" sz="2800" dirty="0">
                <a:effectLst/>
                <a:latin typeface="Helvetica" pitchFamily="2" charset="0"/>
                <a:ea typeface="Times New Roman" panose="02020603050405020304" pitchFamily="18" charset="0"/>
              </a:rPr>
              <a:t>according to (Ellis &amp; </a:t>
            </a:r>
            <a:r>
              <a:rPr lang="en-GB" sz="2800" dirty="0" err="1">
                <a:effectLst/>
                <a:latin typeface="Helvetica" pitchFamily="2" charset="0"/>
                <a:ea typeface="Times New Roman" panose="02020603050405020304" pitchFamily="18" charset="0"/>
              </a:rPr>
              <a:t>Bochner</a:t>
            </a:r>
            <a:r>
              <a:rPr lang="en-GB" sz="2800" dirty="0">
                <a:effectLst/>
                <a:latin typeface="Helvetica" pitchFamily="2" charset="0"/>
                <a:ea typeface="Times New Roman" panose="02020603050405020304" pitchFamily="18" charset="0"/>
              </a:rPr>
              <a:t>, 2006, p. 433).autoethnography </a:t>
            </a:r>
            <a:r>
              <a:rPr lang="en-GB" sz="2800" b="1" dirty="0">
                <a:effectLst/>
                <a:latin typeface="Helvetica" pitchFamily="2" charset="0"/>
                <a:ea typeface="Times New Roman" panose="02020603050405020304" pitchFamily="18" charset="0"/>
              </a:rPr>
              <a:t>‘‘shows struggle, passion, embodied life, and the collaborative creation of sense-making in situations in which people have to cope with dire circumstances and loss of meaning’’, whilst for </a:t>
            </a:r>
            <a:r>
              <a:rPr lang="en-GB" sz="2800" dirty="0">
                <a:effectLst/>
                <a:latin typeface="Helvetica" pitchFamily="2" charset="0"/>
                <a:ea typeface="Times New Roman" panose="02020603050405020304" pitchFamily="18" charset="0"/>
              </a:rPr>
              <a:t>Anderson (2006) an </a:t>
            </a:r>
            <a:r>
              <a:rPr lang="en-GB" sz="2800" b="1" dirty="0">
                <a:effectLst/>
                <a:latin typeface="Helvetica" pitchFamily="2" charset="0"/>
                <a:ea typeface="Times New Roman" panose="02020603050405020304" pitchFamily="18" charset="0"/>
              </a:rPr>
              <a:t>analytic form of autoethnography </a:t>
            </a:r>
            <a:r>
              <a:rPr lang="en-GB" sz="2800" dirty="0">
                <a:effectLst/>
                <a:latin typeface="Helvetica" pitchFamily="2" charset="0"/>
                <a:ea typeface="Times New Roman" panose="02020603050405020304" pitchFamily="18" charset="0"/>
              </a:rPr>
              <a:t>is not limited to, th</a:t>
            </a:r>
            <a:r>
              <a:rPr lang="en-GB" sz="2800" b="1" dirty="0">
                <a:effectLst/>
                <a:latin typeface="Helvetica" pitchFamily="2" charset="0"/>
                <a:ea typeface="Times New Roman" panose="02020603050405020304" pitchFamily="18" charset="0"/>
              </a:rPr>
              <a:t>e reflexively positioned self of the author/ethnographer, which ‘‘loses its sociological promise when it devolves into self-absorption’’ </a:t>
            </a:r>
            <a:r>
              <a:rPr lang="en-GB" sz="2800" dirty="0">
                <a:effectLst/>
                <a:latin typeface="Helvetica" pitchFamily="2" charset="0"/>
                <a:ea typeface="Times New Roman" panose="02020603050405020304" pitchFamily="18" charset="0"/>
              </a:rPr>
              <a:t>(p. 385). </a:t>
            </a:r>
          </a:p>
          <a:p>
            <a:endParaRPr lang="en-GB" sz="2800" dirty="0">
              <a:latin typeface="Helvetica" pitchFamily="2" charset="0"/>
              <a:ea typeface="Times New Roman" panose="02020603050405020304" pitchFamily="18" charset="0"/>
            </a:endParaRPr>
          </a:p>
          <a:p>
            <a:endParaRPr lang="en-GB" sz="2800" dirty="0">
              <a:effectLst/>
              <a:latin typeface="Helvetica" pitchFamily="2" charset="0"/>
              <a:ea typeface="Times New Roman" panose="02020603050405020304" pitchFamily="18" charset="0"/>
            </a:endParaRPr>
          </a:p>
          <a:p>
            <a:endParaRPr lang="en-GB" sz="2800" dirty="0">
              <a:effectLst/>
              <a:latin typeface="Helvetica" pitchFamily="2" charset="0"/>
              <a:ea typeface="Times New Roman" panose="02020603050405020304" pitchFamily="18" charset="0"/>
            </a:endParaRPr>
          </a:p>
          <a:p>
            <a:endParaRPr lang="en-GB" sz="2000" dirty="0">
              <a:effectLst/>
              <a:latin typeface="Helvetica" pitchFamily="2" charset="0"/>
              <a:ea typeface="Times New Roman" panose="02020603050405020304" pitchFamily="18" charset="0"/>
            </a:endParaRPr>
          </a:p>
        </p:txBody>
      </p:sp>
      <p:sp>
        <p:nvSpPr>
          <p:cNvPr id="7" name="TextBox 6">
            <a:extLst>
              <a:ext uri="{FF2B5EF4-FFF2-40B4-BE49-F238E27FC236}">
                <a16:creationId xmlns:a16="http://schemas.microsoft.com/office/drawing/2014/main" id="{2606DFAE-4254-CCD6-A5F7-DF0B9D6DC1F2}"/>
              </a:ext>
            </a:extLst>
          </p:cNvPr>
          <p:cNvSpPr txBox="1"/>
          <p:nvPr/>
        </p:nvSpPr>
        <p:spPr>
          <a:xfrm>
            <a:off x="299357" y="4192318"/>
            <a:ext cx="11593286" cy="2246769"/>
          </a:xfrm>
          <a:prstGeom prst="rect">
            <a:avLst/>
          </a:prstGeom>
          <a:noFill/>
        </p:spPr>
        <p:txBody>
          <a:bodyPr wrap="square">
            <a:spAutoFit/>
          </a:bodyPr>
          <a:lstStyle/>
          <a:p>
            <a:r>
              <a:rPr lang="en-GB" sz="2800" dirty="0">
                <a:effectLst/>
                <a:latin typeface="Helvetica" pitchFamily="2" charset="0"/>
                <a:ea typeface="Times New Roman" panose="02020603050405020304" pitchFamily="18" charset="0"/>
              </a:rPr>
              <a:t>Ultimately, I propose a </a:t>
            </a:r>
            <a:r>
              <a:rPr lang="en-GB" sz="2800" b="1" dirty="0">
                <a:effectLst/>
                <a:latin typeface="Helvetica" pitchFamily="2" charset="0"/>
                <a:ea typeface="Times New Roman" panose="02020603050405020304" pitchFamily="18" charset="0"/>
              </a:rPr>
              <a:t>moderate and balanced treatment of autoethnography</a:t>
            </a:r>
            <a:r>
              <a:rPr lang="en-GB" sz="2800" dirty="0">
                <a:effectLst/>
                <a:latin typeface="Helvetica" pitchFamily="2" charset="0"/>
                <a:ea typeface="Times New Roman" panose="02020603050405020304" pitchFamily="18" charset="0"/>
              </a:rPr>
              <a:t> that allows for innovation, imagination, and the representation of a range of voices in qualitative inquiry while also sustaining confidence in the quality, rigor, and usefulness of academic research</a:t>
            </a:r>
            <a:r>
              <a:rPr lang="en-GB" sz="2800" dirty="0">
                <a:effectLst/>
                <a:latin typeface="Helvetica" pitchFamily="2" charset="0"/>
              </a:rPr>
              <a:t> (</a:t>
            </a:r>
            <a:r>
              <a:rPr lang="en-GB" sz="2800" dirty="0">
                <a:effectLst/>
                <a:latin typeface="Calibri" panose="020F0502020204030204" pitchFamily="34" charset="0"/>
                <a:ea typeface="Times New Roman" panose="02020603050405020304" pitchFamily="18" charset="0"/>
              </a:rPr>
              <a:t>Sarah </a:t>
            </a:r>
            <a:r>
              <a:rPr lang="en-GB" sz="2800" dirty="0" err="1">
                <a:effectLst/>
                <a:latin typeface="Calibri" panose="020F0502020204030204" pitchFamily="34" charset="0"/>
                <a:ea typeface="Times New Roman" panose="02020603050405020304" pitchFamily="18" charset="0"/>
              </a:rPr>
              <a:t>StaWall</a:t>
            </a:r>
            <a:r>
              <a:rPr lang="en-GB" sz="2800" dirty="0">
                <a:latin typeface="Calibri" panose="020F0502020204030204" pitchFamily="34" charset="0"/>
                <a:ea typeface="Times New Roman" panose="02020603050405020304" pitchFamily="18" charset="0"/>
              </a:rPr>
              <a:t>: </a:t>
            </a:r>
            <a:r>
              <a:rPr lang="en-GB" sz="2800" dirty="0">
                <a:effectLst/>
                <a:latin typeface="Calibri" panose="020F0502020204030204" pitchFamily="34" charset="0"/>
                <a:ea typeface="Times New Roman" panose="02020603050405020304" pitchFamily="18" charset="0"/>
              </a:rPr>
              <a:t>2016) </a:t>
            </a:r>
            <a:endParaRPr lang="en-US" sz="2800" dirty="0">
              <a:latin typeface="Helvetica" pitchFamily="2" charset="0"/>
            </a:endParaRPr>
          </a:p>
        </p:txBody>
      </p:sp>
    </p:spTree>
    <p:extLst>
      <p:ext uri="{BB962C8B-B14F-4D97-AF65-F5344CB8AC3E}">
        <p14:creationId xmlns:p14="http://schemas.microsoft.com/office/powerpoint/2010/main" val="2654627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1B58-3633-B150-AC8F-DCD3D77A5A76}"/>
              </a:ext>
            </a:extLst>
          </p:cNvPr>
          <p:cNvSpPr>
            <a:spLocks noGrp="1"/>
          </p:cNvSpPr>
          <p:nvPr>
            <p:ph type="title"/>
          </p:nvPr>
        </p:nvSpPr>
        <p:spPr>
          <a:xfrm>
            <a:off x="214373" y="950258"/>
            <a:ext cx="12121062" cy="1325563"/>
          </a:xfrm>
        </p:spPr>
        <p:txBody>
          <a:bodyPr>
            <a:normAutofit fontScale="90000"/>
          </a:bodyPr>
          <a:lstStyle/>
          <a:p>
            <a:r>
              <a:rPr lang="en-US" sz="4000" dirty="0">
                <a:solidFill>
                  <a:srgbClr val="000000"/>
                </a:solidFill>
                <a:effectLst/>
                <a:latin typeface="Helvetica" pitchFamily="2" charset="0"/>
                <a:ea typeface="Calibri" panose="020F0502020204030204" pitchFamily="34" charset="0"/>
              </a:rPr>
              <a:t>‘Moderate autoethnography’ paired with ‘</a:t>
            </a:r>
            <a:r>
              <a:rPr lang="en-US" sz="4000" dirty="0">
                <a:latin typeface="Helvetica" pitchFamily="2" charset="0"/>
              </a:rPr>
              <a:t>Controlled Rummaging as research methodology in the work of Danica Maier</a:t>
            </a:r>
            <a:br>
              <a:rPr lang="en-US" sz="4400" b="1" dirty="0">
                <a:latin typeface="Helvetica" pitchFamily="2" charset="0"/>
              </a:rPr>
            </a:br>
            <a:br>
              <a:rPr lang="en-US" sz="4400" b="1" dirty="0">
                <a:latin typeface="Helvetica" pitchFamily="2" charset="0"/>
              </a:rPr>
            </a:br>
            <a:endParaRPr lang="en-US" dirty="0">
              <a:latin typeface="Helvetica" pitchFamily="2" charset="0"/>
            </a:endParaRPr>
          </a:p>
        </p:txBody>
      </p:sp>
      <p:pic>
        <p:nvPicPr>
          <p:cNvPr id="3" name="Picture 2">
            <a:extLst>
              <a:ext uri="{FF2B5EF4-FFF2-40B4-BE49-F238E27FC236}">
                <a16:creationId xmlns:a16="http://schemas.microsoft.com/office/drawing/2014/main" id="{D06B7485-3CAF-6BEA-8A53-AB78006A3C7E}"/>
              </a:ext>
            </a:extLst>
          </p:cNvPr>
          <p:cNvPicPr>
            <a:picLocks noChangeAspect="1"/>
          </p:cNvPicPr>
          <p:nvPr/>
        </p:nvPicPr>
        <p:blipFill>
          <a:blip r:embed="rId3"/>
          <a:stretch>
            <a:fillRect/>
          </a:stretch>
        </p:blipFill>
        <p:spPr>
          <a:xfrm>
            <a:off x="2464904" y="1725098"/>
            <a:ext cx="7262191" cy="4815149"/>
          </a:xfrm>
          <a:prstGeom prst="rect">
            <a:avLst/>
          </a:prstGeom>
        </p:spPr>
      </p:pic>
      <p:sp>
        <p:nvSpPr>
          <p:cNvPr id="8" name="TextBox 7">
            <a:extLst>
              <a:ext uri="{FF2B5EF4-FFF2-40B4-BE49-F238E27FC236}">
                <a16:creationId xmlns:a16="http://schemas.microsoft.com/office/drawing/2014/main" id="{9EE88554-07AF-EEB6-193C-BE217566327B}"/>
              </a:ext>
            </a:extLst>
          </p:cNvPr>
          <p:cNvSpPr txBox="1"/>
          <p:nvPr/>
        </p:nvSpPr>
        <p:spPr>
          <a:xfrm>
            <a:off x="4105835" y="6556397"/>
            <a:ext cx="6167716" cy="369332"/>
          </a:xfrm>
          <a:prstGeom prst="rect">
            <a:avLst/>
          </a:prstGeom>
          <a:noFill/>
        </p:spPr>
        <p:txBody>
          <a:bodyPr wrap="square">
            <a:spAutoFit/>
          </a:bodyPr>
          <a:lstStyle/>
          <a:p>
            <a:r>
              <a:rPr lang="en-US" sz="1800" b="1" dirty="0">
                <a:latin typeface="Helvetica" pitchFamily="2" charset="0"/>
              </a:rPr>
              <a:t>Danica Maier/https://</a:t>
            </a:r>
            <a:r>
              <a:rPr lang="en-US" sz="1800" b="1" dirty="0" err="1">
                <a:latin typeface="Helvetica" pitchFamily="2" charset="0"/>
              </a:rPr>
              <a:t>www.bummock.org</a:t>
            </a:r>
            <a:r>
              <a:rPr lang="en-US" sz="1800" b="1" dirty="0">
                <a:latin typeface="Helvetica" pitchFamily="2" charset="0"/>
              </a:rPr>
              <a:t>/</a:t>
            </a:r>
            <a:endParaRPr lang="en-US" dirty="0"/>
          </a:p>
        </p:txBody>
      </p:sp>
      <p:sp>
        <p:nvSpPr>
          <p:cNvPr id="9" name="TextBox 8">
            <a:extLst>
              <a:ext uri="{FF2B5EF4-FFF2-40B4-BE49-F238E27FC236}">
                <a16:creationId xmlns:a16="http://schemas.microsoft.com/office/drawing/2014/main" id="{A8C3CCB6-5020-37E5-26ED-E4D03B8AADEA}"/>
              </a:ext>
            </a:extLst>
          </p:cNvPr>
          <p:cNvSpPr txBox="1"/>
          <p:nvPr/>
        </p:nvSpPr>
        <p:spPr>
          <a:xfrm>
            <a:off x="214373" y="2139042"/>
            <a:ext cx="4105834" cy="4524315"/>
          </a:xfrm>
          <a:prstGeom prst="rect">
            <a:avLst/>
          </a:prstGeom>
          <a:noFill/>
        </p:spPr>
        <p:txBody>
          <a:bodyPr wrap="square">
            <a:spAutoFit/>
          </a:bodyPr>
          <a:lstStyle/>
          <a:p>
            <a:r>
              <a:rPr lang="en-GB" sz="2400" dirty="0">
                <a:effectLst/>
                <a:latin typeface="Helvetica" pitchFamily="2" charset="0"/>
                <a:ea typeface="Times New Roman" panose="02020603050405020304" pitchFamily="18" charset="0"/>
              </a:rPr>
              <a:t>Ultimately, I propose a moderate and balanced treatment of autoethnography that allows for innovation, imagination, and the representation of a range of voices in qualitative inquiry while also sustaining confidence in the quality, rigor, and usefulness of academic research</a:t>
            </a:r>
            <a:r>
              <a:rPr lang="en-GB" sz="2400" dirty="0">
                <a:effectLst/>
                <a:latin typeface="Helvetica" pitchFamily="2" charset="0"/>
              </a:rPr>
              <a:t> (</a:t>
            </a:r>
            <a:r>
              <a:rPr lang="en-GB" sz="2400" dirty="0">
                <a:effectLst/>
                <a:latin typeface="Helvetica" pitchFamily="2" charset="0"/>
                <a:ea typeface="Times New Roman" panose="02020603050405020304" pitchFamily="18" charset="0"/>
              </a:rPr>
              <a:t>Sarah StaWall:2016) </a:t>
            </a:r>
            <a:endParaRPr lang="en-US" sz="2400" dirty="0">
              <a:latin typeface="Helvetica" pitchFamily="2" charset="0"/>
            </a:endParaRPr>
          </a:p>
        </p:txBody>
      </p:sp>
      <p:sp>
        <p:nvSpPr>
          <p:cNvPr id="11" name="TextBox 10">
            <a:extLst>
              <a:ext uri="{FF2B5EF4-FFF2-40B4-BE49-F238E27FC236}">
                <a16:creationId xmlns:a16="http://schemas.microsoft.com/office/drawing/2014/main" id="{7DE06BDC-7FD8-C687-7DF9-14F3B408ED36}"/>
              </a:ext>
            </a:extLst>
          </p:cNvPr>
          <p:cNvSpPr txBox="1"/>
          <p:nvPr/>
        </p:nvSpPr>
        <p:spPr>
          <a:xfrm>
            <a:off x="8086165" y="1962847"/>
            <a:ext cx="4105835" cy="4339650"/>
          </a:xfrm>
          <a:prstGeom prst="rect">
            <a:avLst/>
          </a:prstGeom>
          <a:noFill/>
        </p:spPr>
        <p:txBody>
          <a:bodyPr wrap="square">
            <a:spAutoFit/>
          </a:bodyPr>
          <a:lstStyle/>
          <a:p>
            <a:r>
              <a:rPr lang="en-GB" sz="1800" dirty="0">
                <a:latin typeface="Helvetica" pitchFamily="2" charset="0"/>
                <a:ea typeface="Calibri" charset="0"/>
                <a:cs typeface="Times New Roman" charset="0"/>
              </a:rPr>
              <a:t>Whilst searching for research materials in the library I stumbled across a chapter entitled </a:t>
            </a:r>
            <a:r>
              <a:rPr lang="en-GB" sz="1800" b="1" i="1" dirty="0">
                <a:latin typeface="Helvetica" pitchFamily="2" charset="0"/>
                <a:ea typeface="Calibri" charset="0"/>
                <a:cs typeface="Times New Roman" charset="0"/>
              </a:rPr>
              <a:t>Beachcombing: A Fossickers Guide to Whiteness and Indigenous Sovereignty</a:t>
            </a:r>
            <a:r>
              <a:rPr lang="en-GB" sz="1800" b="1" dirty="0">
                <a:latin typeface="Helvetica" pitchFamily="2" charset="0"/>
                <a:ea typeface="Calibri" charset="0"/>
                <a:cs typeface="Times New Roman" charset="0"/>
              </a:rPr>
              <a:t>, by Anne Brewster.</a:t>
            </a:r>
            <a:r>
              <a:rPr lang="en-GB" sz="1800" dirty="0">
                <a:latin typeface="Helvetica" pitchFamily="2" charset="0"/>
                <a:ea typeface="Calibri" charset="0"/>
                <a:cs typeface="Times New Roman" charset="0"/>
              </a:rPr>
              <a:t> The word ‘fossicker’ (more commonly referred to as ‘rummaging’ in the UK), both intrigued and amused me for its sensibility towards ‘doing’ (with stuff). I have returned to this insightful chapter several times.  </a:t>
            </a:r>
          </a:p>
          <a:p>
            <a:r>
              <a:rPr lang="en-US" sz="1200" dirty="0">
                <a:latin typeface="Helvetica" pitchFamily="2" charset="0"/>
              </a:rPr>
              <a:t>Brewster, A (2009) </a:t>
            </a:r>
            <a:r>
              <a:rPr lang="en-US" sz="1200" i="1" dirty="0">
                <a:latin typeface="Helvetica" pitchFamily="2" charset="0"/>
              </a:rPr>
              <a:t>Beachcombing: A Fossickers Guide to Whiteness and indigenous Sovereignty</a:t>
            </a:r>
            <a:r>
              <a:rPr lang="en-US" sz="1200" dirty="0">
                <a:latin typeface="Helvetica" pitchFamily="2" charset="0"/>
              </a:rPr>
              <a:t>, found in Practice-led Research, Research-led Practice in the Creative Arts, edited by Hazel Smith, Roger Dean, Edinburgh University Press Ltd: UK</a:t>
            </a:r>
            <a:endParaRPr lang="en-US" sz="1200" b="1" dirty="0">
              <a:latin typeface="Helvetica" pitchFamily="2" charset="0"/>
            </a:endParaRPr>
          </a:p>
        </p:txBody>
      </p:sp>
    </p:spTree>
    <p:extLst>
      <p:ext uri="{BB962C8B-B14F-4D97-AF65-F5344CB8AC3E}">
        <p14:creationId xmlns:p14="http://schemas.microsoft.com/office/powerpoint/2010/main" val="3169818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E4CE59-D66C-100E-4E50-9E7DF86764B2}"/>
              </a:ext>
            </a:extLst>
          </p:cNvPr>
          <p:cNvSpPr txBox="1"/>
          <p:nvPr/>
        </p:nvSpPr>
        <p:spPr>
          <a:xfrm>
            <a:off x="-1" y="217218"/>
            <a:ext cx="12162953" cy="830997"/>
          </a:xfrm>
          <a:prstGeom prst="rect">
            <a:avLst/>
          </a:prstGeom>
          <a:noFill/>
        </p:spPr>
        <p:txBody>
          <a:bodyPr wrap="square">
            <a:spAutoFit/>
          </a:bodyPr>
          <a:lstStyle/>
          <a:p>
            <a:r>
              <a:rPr lang="en-US" sz="2400" b="0" i="1" kern="1200" dirty="0" err="1">
                <a:solidFill>
                  <a:schemeClr val="tx1"/>
                </a:solidFill>
                <a:effectLst/>
                <a:latin typeface="Helvetica" pitchFamily="2" charset="0"/>
              </a:rPr>
              <a:t>Bummock</a:t>
            </a:r>
            <a:r>
              <a:rPr lang="en-US" sz="2400" b="0" i="1" kern="1200" dirty="0">
                <a:solidFill>
                  <a:schemeClr val="tx1"/>
                </a:solidFill>
                <a:effectLst/>
                <a:latin typeface="Helvetica" pitchFamily="2" charset="0"/>
              </a:rPr>
              <a:t>: New Artistic Responses to Unseen Parts of the Archive.</a:t>
            </a:r>
            <a:r>
              <a:rPr lang="en-US" sz="2400" b="0" i="0" kern="1200" dirty="0">
                <a:solidFill>
                  <a:schemeClr val="tx1"/>
                </a:solidFill>
                <a:effectLst/>
                <a:latin typeface="Helvetica" pitchFamily="2" charset="0"/>
              </a:rPr>
              <a:t> (</a:t>
            </a:r>
            <a:r>
              <a:rPr lang="en-US" sz="2400" b="0" i="0" u="none" strike="noStrike" kern="1200" dirty="0">
                <a:solidFill>
                  <a:schemeClr val="tx1"/>
                </a:solidFill>
                <a:effectLst/>
                <a:latin typeface="Helvetica" pitchFamily="2" charset="0"/>
                <a:hlinkClick r:id="rId3"/>
              </a:rPr>
              <a:t>www.bummock.org</a:t>
            </a:r>
            <a:r>
              <a:rPr lang="en-US" sz="2400" b="0" i="0" kern="1200" dirty="0">
                <a:solidFill>
                  <a:schemeClr val="tx1"/>
                </a:solidFill>
                <a:effectLst/>
                <a:latin typeface="Helvetica" pitchFamily="2" charset="0"/>
              </a:rPr>
              <a:t>).</a:t>
            </a:r>
          </a:p>
          <a:p>
            <a:r>
              <a:rPr lang="en-US" sz="2400" b="0" i="0" kern="1200" dirty="0">
                <a:solidFill>
                  <a:schemeClr val="tx1"/>
                </a:solidFill>
                <a:effectLst/>
                <a:latin typeface="Helvetica" pitchFamily="2" charset="0"/>
              </a:rPr>
              <a:t>Danica Maier: Andrew Bracey: Lucy Renton</a:t>
            </a:r>
          </a:p>
        </p:txBody>
      </p:sp>
      <p:pic>
        <p:nvPicPr>
          <p:cNvPr id="6" name="Picture 5">
            <a:extLst>
              <a:ext uri="{FF2B5EF4-FFF2-40B4-BE49-F238E27FC236}">
                <a16:creationId xmlns:a16="http://schemas.microsoft.com/office/drawing/2014/main" id="{60757C4E-0D60-32CC-601E-749D469E71B8}"/>
              </a:ext>
            </a:extLst>
          </p:cNvPr>
          <p:cNvPicPr>
            <a:picLocks noChangeAspect="1"/>
          </p:cNvPicPr>
          <p:nvPr/>
        </p:nvPicPr>
        <p:blipFill>
          <a:blip r:embed="rId4"/>
          <a:stretch>
            <a:fillRect/>
          </a:stretch>
        </p:blipFill>
        <p:spPr>
          <a:xfrm>
            <a:off x="8263355" y="2021484"/>
            <a:ext cx="3899597" cy="3899597"/>
          </a:xfrm>
          <a:prstGeom prst="rect">
            <a:avLst/>
          </a:prstGeom>
        </p:spPr>
      </p:pic>
      <p:sp>
        <p:nvSpPr>
          <p:cNvPr id="11" name="TextBox 10">
            <a:extLst>
              <a:ext uri="{FF2B5EF4-FFF2-40B4-BE49-F238E27FC236}">
                <a16:creationId xmlns:a16="http://schemas.microsoft.com/office/drawing/2014/main" id="{4B4BCB46-98E2-0363-72BD-CF9BD8C289CD}"/>
              </a:ext>
            </a:extLst>
          </p:cNvPr>
          <p:cNvSpPr txBox="1"/>
          <p:nvPr/>
        </p:nvSpPr>
        <p:spPr>
          <a:xfrm>
            <a:off x="29048" y="1766097"/>
            <a:ext cx="4040928" cy="4154984"/>
          </a:xfrm>
          <a:prstGeom prst="rect">
            <a:avLst/>
          </a:prstGeom>
          <a:noFill/>
        </p:spPr>
        <p:txBody>
          <a:bodyPr wrap="square">
            <a:spAutoFit/>
          </a:bodyPr>
          <a:lstStyle/>
          <a:p>
            <a:r>
              <a:rPr lang="en-US" sz="2400" b="0" i="0" kern="1200" dirty="0">
                <a:solidFill>
                  <a:schemeClr val="tx1"/>
                </a:solidFill>
                <a:effectLst/>
                <a:latin typeface="Helvetica" pitchFamily="2" charset="0"/>
              </a:rPr>
              <a:t>Through artists’ residencies this project seeks to investigate, research and use unseen parts of archives as catalysts for the creation of new artworks, while exploring the development of a ‘control rummage’ methodology for researching the unseen/unknown.</a:t>
            </a:r>
            <a:endParaRPr lang="en-US" sz="2400" dirty="0">
              <a:latin typeface="Helvetica" pitchFamily="2" charset="0"/>
            </a:endParaRPr>
          </a:p>
        </p:txBody>
      </p:sp>
      <p:pic>
        <p:nvPicPr>
          <p:cNvPr id="12" name="Picture 11">
            <a:extLst>
              <a:ext uri="{FF2B5EF4-FFF2-40B4-BE49-F238E27FC236}">
                <a16:creationId xmlns:a16="http://schemas.microsoft.com/office/drawing/2014/main" id="{EDD2773A-E4BB-1A92-BC8A-2F9C60783AC2}"/>
              </a:ext>
            </a:extLst>
          </p:cNvPr>
          <p:cNvPicPr>
            <a:picLocks noChangeAspect="1"/>
          </p:cNvPicPr>
          <p:nvPr/>
        </p:nvPicPr>
        <p:blipFill>
          <a:blip r:embed="rId5"/>
          <a:stretch>
            <a:fillRect/>
          </a:stretch>
        </p:blipFill>
        <p:spPr>
          <a:xfrm>
            <a:off x="4146201" y="2021484"/>
            <a:ext cx="3899597" cy="3899597"/>
          </a:xfrm>
          <a:prstGeom prst="rect">
            <a:avLst/>
          </a:prstGeom>
        </p:spPr>
      </p:pic>
    </p:spTree>
    <p:extLst>
      <p:ext uri="{BB962C8B-B14F-4D97-AF65-F5344CB8AC3E}">
        <p14:creationId xmlns:p14="http://schemas.microsoft.com/office/powerpoint/2010/main" val="1584694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BD445C-22E0-9261-3D36-0125A7DA437B}"/>
              </a:ext>
            </a:extLst>
          </p:cNvPr>
          <p:cNvSpPr txBox="1"/>
          <p:nvPr/>
        </p:nvSpPr>
        <p:spPr>
          <a:xfrm>
            <a:off x="143435" y="-13435"/>
            <a:ext cx="11607665" cy="1446550"/>
          </a:xfrm>
          <a:prstGeom prst="rect">
            <a:avLst/>
          </a:prstGeom>
          <a:noFill/>
        </p:spPr>
        <p:txBody>
          <a:bodyPr wrap="none" rtlCol="0">
            <a:spAutoFit/>
          </a:bodyPr>
          <a:lstStyle/>
          <a:p>
            <a:r>
              <a:rPr lang="en-US" sz="4400" dirty="0">
                <a:latin typeface="Helvetica" pitchFamily="2" charset="0"/>
              </a:rPr>
              <a:t>Appropriation &amp; the Archive</a:t>
            </a:r>
          </a:p>
          <a:p>
            <a:r>
              <a:rPr lang="en-US" sz="4400" dirty="0">
                <a:latin typeface="Helvetica" pitchFamily="2" charset="0"/>
              </a:rPr>
              <a:t>(include text form the collapsed archive here) </a:t>
            </a:r>
          </a:p>
        </p:txBody>
      </p:sp>
      <p:sp>
        <p:nvSpPr>
          <p:cNvPr id="3" name="TextBox 2">
            <a:extLst>
              <a:ext uri="{FF2B5EF4-FFF2-40B4-BE49-F238E27FC236}">
                <a16:creationId xmlns:a16="http://schemas.microsoft.com/office/drawing/2014/main" id="{D2D355D3-4556-DC38-2211-D64D6BEB15D1}"/>
              </a:ext>
            </a:extLst>
          </p:cNvPr>
          <p:cNvSpPr txBox="1"/>
          <p:nvPr/>
        </p:nvSpPr>
        <p:spPr>
          <a:xfrm>
            <a:off x="143434" y="1433115"/>
            <a:ext cx="9929225" cy="5632311"/>
          </a:xfrm>
          <a:prstGeom prst="rect">
            <a:avLst/>
          </a:prstGeom>
          <a:noFill/>
        </p:spPr>
        <p:txBody>
          <a:bodyPr wrap="square" rtlCol="0">
            <a:spAutoFit/>
          </a:bodyPr>
          <a:lstStyle/>
          <a:p>
            <a:r>
              <a:rPr lang="en-US" sz="2400" dirty="0">
                <a:latin typeface="Helvetica" pitchFamily="2" charset="0"/>
              </a:rPr>
              <a:t>In the mid 1990’s, postmodern appropriation was still a hot topic in art schools. Students would get worked up by the sheer audacity of Sherrie Levine, the </a:t>
            </a:r>
            <a:r>
              <a:rPr lang="en-US" sz="2400" dirty="0" err="1">
                <a:latin typeface="Helvetica" pitchFamily="2" charset="0"/>
              </a:rPr>
              <a:t>badboy</a:t>
            </a:r>
            <a:r>
              <a:rPr lang="en-US" sz="2400" dirty="0">
                <a:latin typeface="Helvetica" pitchFamily="2" charset="0"/>
              </a:rPr>
              <a:t> libido of Richard Prince, and the kitsch sensationalism of Jeff Koons…..</a:t>
            </a:r>
          </a:p>
          <a:p>
            <a:endParaRPr lang="en-US" sz="2400" dirty="0">
              <a:latin typeface="Helvetica" pitchFamily="2" charset="0"/>
            </a:endParaRPr>
          </a:p>
          <a:p>
            <a:r>
              <a:rPr lang="en-US" sz="2400" dirty="0">
                <a:latin typeface="Helvetica" pitchFamily="2" charset="0"/>
              </a:rPr>
              <a:t>Appropriation has become, not passe, but so ubiquitous as to be beyond notice….</a:t>
            </a:r>
          </a:p>
          <a:p>
            <a:r>
              <a:rPr lang="en-US" sz="2400" dirty="0">
                <a:latin typeface="Helvetica" pitchFamily="2" charset="0"/>
              </a:rPr>
              <a:t>Appropriated material no longer need signify anything in particular: not the death of the author, not a critique of </a:t>
            </a:r>
          </a:p>
          <a:p>
            <a:r>
              <a:rPr lang="en-US" sz="2400" dirty="0">
                <a:latin typeface="Helvetica" pitchFamily="2" charset="0"/>
              </a:rPr>
              <a:t>mass- media representations, not a comment on consumer capitalism. On the contrast it seems that appropriation is a tool of the new subjectivism, with the artist’s choice of pre-existing images or references representing a bid for authenticity (my record collection, my childhood snaps, my </a:t>
            </a:r>
            <a:r>
              <a:rPr lang="en-US" sz="2400" dirty="0" err="1">
                <a:latin typeface="Helvetica" pitchFamily="2" charset="0"/>
              </a:rPr>
              <a:t>favourite</a:t>
            </a:r>
            <a:r>
              <a:rPr lang="en-US" sz="2400" dirty="0">
                <a:latin typeface="Helvetica" pitchFamily="2" charset="0"/>
              </a:rPr>
              <a:t> supermodel). (Lucy </a:t>
            </a:r>
            <a:r>
              <a:rPr lang="en-US" sz="2400" dirty="0" err="1">
                <a:latin typeface="Helvetica" pitchFamily="2" charset="0"/>
              </a:rPr>
              <a:t>Souther</a:t>
            </a:r>
            <a:r>
              <a:rPr lang="en-US" sz="2400" dirty="0">
                <a:latin typeface="Helvetica" pitchFamily="2" charset="0"/>
              </a:rPr>
              <a:t> The Collapsed Archive; Idris Khan//2006)</a:t>
            </a:r>
          </a:p>
        </p:txBody>
      </p:sp>
      <p:pic>
        <p:nvPicPr>
          <p:cNvPr id="4" name="Picture 3">
            <a:extLst>
              <a:ext uri="{FF2B5EF4-FFF2-40B4-BE49-F238E27FC236}">
                <a16:creationId xmlns:a16="http://schemas.microsoft.com/office/drawing/2014/main" id="{8E321775-38E2-BBE6-9FDD-A6831E94A7B5}"/>
              </a:ext>
            </a:extLst>
          </p:cNvPr>
          <p:cNvPicPr>
            <a:picLocks noChangeAspect="1"/>
          </p:cNvPicPr>
          <p:nvPr/>
        </p:nvPicPr>
        <p:blipFill>
          <a:blip r:embed="rId3"/>
          <a:stretch>
            <a:fillRect/>
          </a:stretch>
        </p:blipFill>
        <p:spPr>
          <a:xfrm>
            <a:off x="10072659" y="1433115"/>
            <a:ext cx="1975906" cy="2627751"/>
          </a:xfrm>
          <a:prstGeom prst="rect">
            <a:avLst/>
          </a:prstGeom>
        </p:spPr>
      </p:pic>
    </p:spTree>
    <p:extLst>
      <p:ext uri="{BB962C8B-B14F-4D97-AF65-F5344CB8AC3E}">
        <p14:creationId xmlns:p14="http://schemas.microsoft.com/office/powerpoint/2010/main" val="1612586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688A265-DC97-E5E9-6CF7-4DEA15F10181}"/>
              </a:ext>
            </a:extLst>
          </p:cNvPr>
          <p:cNvPicPr>
            <a:picLocks noChangeAspect="1"/>
          </p:cNvPicPr>
          <p:nvPr/>
        </p:nvPicPr>
        <p:blipFill>
          <a:blip r:embed="rId3"/>
          <a:stretch>
            <a:fillRect/>
          </a:stretch>
        </p:blipFill>
        <p:spPr>
          <a:xfrm>
            <a:off x="5280663" y="0"/>
            <a:ext cx="6571279" cy="6571279"/>
          </a:xfrm>
          <a:prstGeom prst="rect">
            <a:avLst/>
          </a:prstGeom>
        </p:spPr>
      </p:pic>
      <p:sp>
        <p:nvSpPr>
          <p:cNvPr id="14" name="TextBox 13">
            <a:extLst>
              <a:ext uri="{FF2B5EF4-FFF2-40B4-BE49-F238E27FC236}">
                <a16:creationId xmlns:a16="http://schemas.microsoft.com/office/drawing/2014/main" id="{E3530EA3-0395-B447-7A9D-7CE00C10064E}"/>
              </a:ext>
            </a:extLst>
          </p:cNvPr>
          <p:cNvSpPr txBox="1"/>
          <p:nvPr/>
        </p:nvSpPr>
        <p:spPr>
          <a:xfrm>
            <a:off x="0" y="233363"/>
            <a:ext cx="2390398" cy="646331"/>
          </a:xfrm>
          <a:prstGeom prst="rect">
            <a:avLst/>
          </a:prstGeom>
          <a:noFill/>
        </p:spPr>
        <p:txBody>
          <a:bodyPr wrap="none" rtlCol="0">
            <a:spAutoFit/>
          </a:bodyPr>
          <a:lstStyle/>
          <a:p>
            <a:r>
              <a:rPr lang="en-US" sz="3600" dirty="0">
                <a:latin typeface="Helvetica" pitchFamily="2" charset="0"/>
              </a:rPr>
              <a:t>Idris Khan </a:t>
            </a:r>
          </a:p>
        </p:txBody>
      </p:sp>
      <p:sp>
        <p:nvSpPr>
          <p:cNvPr id="3" name="TextBox 2">
            <a:extLst>
              <a:ext uri="{FF2B5EF4-FFF2-40B4-BE49-F238E27FC236}">
                <a16:creationId xmlns:a16="http://schemas.microsoft.com/office/drawing/2014/main" id="{AFFD6D1F-A5F7-6DF9-CBD4-F603F04B25E8}"/>
              </a:ext>
            </a:extLst>
          </p:cNvPr>
          <p:cNvSpPr txBox="1"/>
          <p:nvPr/>
        </p:nvSpPr>
        <p:spPr>
          <a:xfrm>
            <a:off x="0" y="879694"/>
            <a:ext cx="5280663" cy="5447645"/>
          </a:xfrm>
          <a:prstGeom prst="rect">
            <a:avLst/>
          </a:prstGeom>
          <a:noFill/>
        </p:spPr>
        <p:txBody>
          <a:bodyPr wrap="square">
            <a:spAutoFit/>
          </a:bodyPr>
          <a:lstStyle/>
          <a:p>
            <a:pPr algn="l" fontAlgn="base"/>
            <a:r>
              <a:rPr lang="en-GB" sz="2200" b="0" i="0" dirty="0">
                <a:solidFill>
                  <a:srgbClr val="121212"/>
                </a:solidFill>
                <a:effectLst/>
                <a:latin typeface="Helvetica" pitchFamily="2" charset="0"/>
              </a:rPr>
              <a:t>Idris Khan’s work offers another chapter in the story of appropriation, Khan’s work slotted into the art historical narrative so smoothly, it was almost as if it were designed to go there. …it is clear that Khan locates </a:t>
            </a:r>
            <a:r>
              <a:rPr lang="en-GB" sz="2200" b="0" i="0" dirty="0" err="1">
                <a:solidFill>
                  <a:srgbClr val="121212"/>
                </a:solidFill>
                <a:effectLst/>
                <a:latin typeface="Helvetica" pitchFamily="2" charset="0"/>
              </a:rPr>
              <a:t>hus</a:t>
            </a:r>
            <a:r>
              <a:rPr lang="en-GB" sz="2200" b="0" i="0" dirty="0">
                <a:solidFill>
                  <a:srgbClr val="121212"/>
                </a:solidFill>
                <a:effectLst/>
                <a:latin typeface="Helvetica" pitchFamily="2" charset="0"/>
              </a:rPr>
              <a:t> practice very self consciously. …whether it is every </a:t>
            </a:r>
            <a:r>
              <a:rPr lang="en-GB" sz="2200" b="0" i="0" dirty="0" err="1">
                <a:solidFill>
                  <a:srgbClr val="121212"/>
                </a:solidFill>
                <a:effectLst/>
                <a:latin typeface="Helvetica" pitchFamily="2" charset="0"/>
              </a:rPr>
              <a:t>pag</a:t>
            </a:r>
            <a:r>
              <a:rPr lang="en-GB" sz="2200" b="0" i="0" dirty="0">
                <a:solidFill>
                  <a:srgbClr val="121212"/>
                </a:solidFill>
                <a:effectLst/>
                <a:latin typeface="Helvetica" pitchFamily="2" charset="0"/>
              </a:rPr>
              <a:t> </a:t>
            </a:r>
            <a:r>
              <a:rPr lang="en-GB" sz="2200" b="0" i="0" dirty="0" err="1">
                <a:solidFill>
                  <a:srgbClr val="121212"/>
                </a:solidFill>
                <a:effectLst/>
                <a:latin typeface="Helvetica" pitchFamily="2" charset="0"/>
              </a:rPr>
              <a:t>eof</a:t>
            </a:r>
            <a:r>
              <a:rPr lang="en-GB" sz="2200" b="0" i="0" dirty="0">
                <a:solidFill>
                  <a:srgbClr val="121212"/>
                </a:solidFill>
                <a:effectLst/>
                <a:latin typeface="Helvetica" pitchFamily="2" charset="0"/>
              </a:rPr>
              <a:t> Barthes Camera lucida, or every page of the Koran….Khans sources are both familiar and highly loaded. In his post -production work, Khan makes free use of camera, scanner and digital –imaging software to push and pull the different strata. </a:t>
            </a:r>
          </a:p>
          <a:p>
            <a:pPr algn="l" fontAlgn="base"/>
            <a:r>
              <a:rPr lang="en-US" sz="2000" dirty="0">
                <a:latin typeface="Helvetica" pitchFamily="2" charset="0"/>
              </a:rPr>
              <a:t>(Lucy </a:t>
            </a:r>
            <a:r>
              <a:rPr lang="en-US" sz="2000" dirty="0" err="1">
                <a:latin typeface="Helvetica" pitchFamily="2" charset="0"/>
              </a:rPr>
              <a:t>Souther</a:t>
            </a:r>
            <a:r>
              <a:rPr lang="en-US" sz="2000" dirty="0">
                <a:latin typeface="Helvetica" pitchFamily="2" charset="0"/>
              </a:rPr>
              <a:t> The Collapsed Archive; Idris Khan//2006)</a:t>
            </a:r>
            <a:endParaRPr lang="en-GB" sz="2200" b="0" i="0" dirty="0">
              <a:solidFill>
                <a:srgbClr val="121212"/>
              </a:solidFill>
              <a:effectLst/>
              <a:latin typeface="Helvetica" pitchFamily="2" charset="0"/>
            </a:endParaRPr>
          </a:p>
        </p:txBody>
      </p:sp>
      <p:sp>
        <p:nvSpPr>
          <p:cNvPr id="4" name="TextBox 3">
            <a:extLst>
              <a:ext uri="{FF2B5EF4-FFF2-40B4-BE49-F238E27FC236}">
                <a16:creationId xmlns:a16="http://schemas.microsoft.com/office/drawing/2014/main" id="{A23F480A-F709-F2DE-ECB5-5ADC02E2A4B4}"/>
              </a:ext>
            </a:extLst>
          </p:cNvPr>
          <p:cNvSpPr txBox="1"/>
          <p:nvPr/>
        </p:nvSpPr>
        <p:spPr>
          <a:xfrm>
            <a:off x="5280663" y="5934670"/>
            <a:ext cx="6848735" cy="923330"/>
          </a:xfrm>
          <a:prstGeom prst="rect">
            <a:avLst/>
          </a:prstGeom>
          <a:noFill/>
        </p:spPr>
        <p:txBody>
          <a:bodyPr wrap="square">
            <a:spAutoFit/>
          </a:bodyPr>
          <a:lstStyle/>
          <a:p>
            <a:pPr algn="l"/>
            <a:r>
              <a:rPr lang="en-GB" b="1" i="0" dirty="0">
                <a:solidFill>
                  <a:srgbClr val="333333"/>
                </a:solidFill>
                <a:effectLst/>
                <a:latin typeface="Helvetica" pitchFamily="2" charset="0"/>
              </a:rPr>
              <a:t>Every... page of Roland Barthes book Camera Lucida</a:t>
            </a:r>
            <a:r>
              <a:rPr lang="en-GB" b="0" i="0" dirty="0">
                <a:solidFill>
                  <a:srgbClr val="333333"/>
                </a:solidFill>
                <a:effectLst/>
                <a:latin typeface="Helvetica" pitchFamily="2" charset="0"/>
              </a:rPr>
              <a:t>, 2004. </a:t>
            </a:r>
          </a:p>
          <a:p>
            <a:pPr algn="l"/>
            <a:r>
              <a:rPr lang="en-GB" b="0" i="0" dirty="0">
                <a:solidFill>
                  <a:srgbClr val="333333"/>
                </a:solidFill>
                <a:effectLst/>
                <a:latin typeface="Helvetica" pitchFamily="2" charset="0"/>
              </a:rPr>
              <a:t>digital c-print, </a:t>
            </a:r>
            <a:r>
              <a:rPr lang="en-GB" b="0" i="0" dirty="0" err="1">
                <a:solidFill>
                  <a:srgbClr val="333333"/>
                </a:solidFill>
                <a:effectLst/>
                <a:latin typeface="Helvetica" pitchFamily="2" charset="0"/>
              </a:rPr>
              <a:t>mntd</a:t>
            </a:r>
            <a:r>
              <a:rPr lang="en-GB" b="0" i="0" dirty="0">
                <a:solidFill>
                  <a:srgbClr val="333333"/>
                </a:solidFill>
                <a:effectLst/>
                <a:latin typeface="Helvetica" pitchFamily="2" charset="0"/>
              </a:rPr>
              <a:t> on </a:t>
            </a:r>
            <a:r>
              <a:rPr lang="en-GB" b="0" i="0" dirty="0" err="1">
                <a:solidFill>
                  <a:srgbClr val="333333"/>
                </a:solidFill>
                <a:effectLst/>
                <a:latin typeface="Helvetica" pitchFamily="2" charset="0"/>
              </a:rPr>
              <a:t>aluminum</a:t>
            </a:r>
            <a:r>
              <a:rPr lang="en-GB" dirty="0">
                <a:solidFill>
                  <a:srgbClr val="333333"/>
                </a:solidFill>
                <a:latin typeface="Helvetica" pitchFamily="2" charset="0"/>
              </a:rPr>
              <a:t>; </a:t>
            </a:r>
            <a:r>
              <a:rPr lang="en-GB" b="0" i="0" dirty="0">
                <a:solidFill>
                  <a:srgbClr val="333333"/>
                </a:solidFill>
                <a:effectLst/>
                <a:latin typeface="Helvetica" pitchFamily="2" charset="0"/>
              </a:rPr>
              <a:t>110.5 x 128 cm. (43.5 x 50.4 in.)</a:t>
            </a:r>
            <a:endParaRPr lang="en-US" dirty="0">
              <a:latin typeface="Helvetica" pitchFamily="2" charset="0"/>
            </a:endParaRPr>
          </a:p>
        </p:txBody>
      </p:sp>
    </p:spTree>
    <p:extLst>
      <p:ext uri="{BB962C8B-B14F-4D97-AF65-F5344CB8AC3E}">
        <p14:creationId xmlns:p14="http://schemas.microsoft.com/office/powerpoint/2010/main" val="22048304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A2E1-15FB-00CC-371E-E2B297C23F1F}"/>
              </a:ext>
            </a:extLst>
          </p:cNvPr>
          <p:cNvSpPr>
            <a:spLocks noGrp="1"/>
          </p:cNvSpPr>
          <p:nvPr>
            <p:ph type="title"/>
          </p:nvPr>
        </p:nvSpPr>
        <p:spPr>
          <a:xfrm>
            <a:off x="87406" y="0"/>
            <a:ext cx="12017188" cy="1057835"/>
          </a:xfrm>
        </p:spPr>
        <p:txBody>
          <a:bodyPr>
            <a:normAutofit/>
          </a:bodyPr>
          <a:lstStyle/>
          <a:p>
            <a:r>
              <a:rPr lang="en-US" sz="4000" dirty="0">
                <a:latin typeface="Helvetica" pitchFamily="2" charset="0"/>
              </a:rPr>
              <a:t>Appropriation, Autoethnography and the Archive</a:t>
            </a:r>
            <a:endParaRPr lang="en-US" sz="4000" dirty="0"/>
          </a:p>
        </p:txBody>
      </p:sp>
      <p:sp>
        <p:nvSpPr>
          <p:cNvPr id="3" name="Content Placeholder 2">
            <a:extLst>
              <a:ext uri="{FF2B5EF4-FFF2-40B4-BE49-F238E27FC236}">
                <a16:creationId xmlns:a16="http://schemas.microsoft.com/office/drawing/2014/main" id="{091A2BD0-9013-7427-6743-E60FA6857481}"/>
              </a:ext>
            </a:extLst>
          </p:cNvPr>
          <p:cNvSpPr>
            <a:spLocks noGrp="1"/>
          </p:cNvSpPr>
          <p:nvPr>
            <p:ph idx="1"/>
          </p:nvPr>
        </p:nvSpPr>
        <p:spPr>
          <a:xfrm>
            <a:off x="174812" y="4035389"/>
            <a:ext cx="7221778" cy="2801066"/>
          </a:xfrm>
        </p:spPr>
        <p:txBody>
          <a:bodyPr>
            <a:normAutofit/>
          </a:bodyPr>
          <a:lstStyle/>
          <a:p>
            <a:r>
              <a:rPr lang="en-US" dirty="0">
                <a:latin typeface="Helvetica" pitchFamily="2" charset="0"/>
              </a:rPr>
              <a:t>Domestic/family </a:t>
            </a:r>
          </a:p>
          <a:p>
            <a:r>
              <a:rPr lang="en-US" dirty="0">
                <a:latin typeface="Helvetica" pitchFamily="2" charset="0"/>
              </a:rPr>
              <a:t>Materiality - </a:t>
            </a:r>
          </a:p>
          <a:p>
            <a:r>
              <a:rPr lang="en-US" dirty="0">
                <a:latin typeface="Helvetica" pitchFamily="2" charset="0"/>
              </a:rPr>
              <a:t>Process  -</a:t>
            </a:r>
          </a:p>
          <a:p>
            <a:r>
              <a:rPr lang="en-US" dirty="0">
                <a:latin typeface="Helvetica" pitchFamily="2" charset="0"/>
              </a:rPr>
              <a:t>Documentation -</a:t>
            </a:r>
          </a:p>
          <a:p>
            <a:r>
              <a:rPr lang="en-US" dirty="0">
                <a:latin typeface="Helvetica" pitchFamily="2" charset="0"/>
              </a:rPr>
              <a:t>Collaboration (with each other and family) </a:t>
            </a:r>
            <a:r>
              <a:rPr lang="en-US" dirty="0"/>
              <a:t>-</a:t>
            </a:r>
          </a:p>
        </p:txBody>
      </p:sp>
      <p:pic>
        <p:nvPicPr>
          <p:cNvPr id="6" name="Picture 5">
            <a:extLst>
              <a:ext uri="{FF2B5EF4-FFF2-40B4-BE49-F238E27FC236}">
                <a16:creationId xmlns:a16="http://schemas.microsoft.com/office/drawing/2014/main" id="{0BE5CB4B-0799-F04B-36D5-AAB4496AE9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73788" y="788896"/>
            <a:ext cx="4138026" cy="5668234"/>
          </a:xfrm>
          <a:prstGeom prst="rect">
            <a:avLst/>
          </a:prstGeom>
        </p:spPr>
      </p:pic>
      <p:sp>
        <p:nvSpPr>
          <p:cNvPr id="7" name="TextBox 6">
            <a:extLst>
              <a:ext uri="{FF2B5EF4-FFF2-40B4-BE49-F238E27FC236}">
                <a16:creationId xmlns:a16="http://schemas.microsoft.com/office/drawing/2014/main" id="{F02E8E61-8CA4-C321-31F4-039D47A8FF5B}"/>
              </a:ext>
            </a:extLst>
          </p:cNvPr>
          <p:cNvSpPr txBox="1"/>
          <p:nvPr/>
        </p:nvSpPr>
        <p:spPr>
          <a:xfrm>
            <a:off x="174812" y="1346282"/>
            <a:ext cx="7498976" cy="1200329"/>
          </a:xfrm>
          <a:prstGeom prst="rect">
            <a:avLst/>
          </a:prstGeom>
          <a:noFill/>
        </p:spPr>
        <p:txBody>
          <a:bodyPr wrap="square" rtlCol="0">
            <a:spAutoFit/>
          </a:bodyPr>
          <a:lstStyle/>
          <a:p>
            <a:r>
              <a:rPr lang="en-US" sz="2400" dirty="0">
                <a:solidFill>
                  <a:srgbClr val="FF0000"/>
                </a:solidFill>
                <a:latin typeface="Helvetica" pitchFamily="2" charset="0"/>
              </a:rPr>
              <a:t>How do we appropriate (or rework/interpretate) objects/ ideas/ references  within our own work</a:t>
            </a:r>
          </a:p>
          <a:p>
            <a:r>
              <a:rPr lang="en-US" sz="2400" dirty="0">
                <a:solidFill>
                  <a:srgbClr val="FF0000"/>
                </a:solidFill>
                <a:latin typeface="Helvetica" pitchFamily="2" charset="0"/>
              </a:rPr>
              <a:t>Around key themes</a:t>
            </a:r>
            <a:endParaRPr lang="en-US" sz="2400" dirty="0">
              <a:solidFill>
                <a:srgbClr val="FF0000"/>
              </a:solidFill>
            </a:endParaRPr>
          </a:p>
        </p:txBody>
      </p:sp>
      <p:sp>
        <p:nvSpPr>
          <p:cNvPr id="8" name="TextBox 7">
            <a:extLst>
              <a:ext uri="{FF2B5EF4-FFF2-40B4-BE49-F238E27FC236}">
                <a16:creationId xmlns:a16="http://schemas.microsoft.com/office/drawing/2014/main" id="{59A576FF-0AD3-553D-309E-1382B9D743A1}"/>
              </a:ext>
            </a:extLst>
          </p:cNvPr>
          <p:cNvSpPr txBox="1"/>
          <p:nvPr/>
        </p:nvSpPr>
        <p:spPr>
          <a:xfrm>
            <a:off x="7799294" y="6457130"/>
            <a:ext cx="2837636" cy="646331"/>
          </a:xfrm>
          <a:prstGeom prst="rect">
            <a:avLst/>
          </a:prstGeom>
          <a:noFill/>
        </p:spPr>
        <p:txBody>
          <a:bodyPr wrap="none" rtlCol="0">
            <a:spAutoFit/>
          </a:bodyPr>
          <a:lstStyle/>
          <a:p>
            <a:r>
              <a:rPr lang="en-GB" dirty="0">
                <a:solidFill>
                  <a:srgbClr val="FF0000"/>
                </a:solidFill>
              </a:rPr>
              <a:t>Louise Bourgeois, date, </a:t>
            </a:r>
            <a:r>
              <a:rPr lang="en-GB" dirty="0" err="1">
                <a:solidFill>
                  <a:srgbClr val="FF0000"/>
                </a:solidFill>
              </a:rPr>
              <a:t>tilte</a:t>
            </a:r>
            <a:r>
              <a:rPr lang="en-GB" dirty="0">
                <a:solidFill>
                  <a:srgbClr val="FF0000"/>
                </a:solidFill>
              </a:rPr>
              <a:t> </a:t>
            </a:r>
          </a:p>
          <a:p>
            <a:endParaRPr lang="en-US" dirty="0"/>
          </a:p>
        </p:txBody>
      </p:sp>
    </p:spTree>
    <p:extLst>
      <p:ext uri="{BB962C8B-B14F-4D97-AF65-F5344CB8AC3E}">
        <p14:creationId xmlns:p14="http://schemas.microsoft.com/office/powerpoint/2010/main" val="3928696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5D38D6-89E8-664B-3F6A-43DD99903828}"/>
              </a:ext>
            </a:extLst>
          </p:cNvPr>
          <p:cNvSpPr txBox="1"/>
          <p:nvPr/>
        </p:nvSpPr>
        <p:spPr>
          <a:xfrm>
            <a:off x="0" y="1943598"/>
            <a:ext cx="12030635" cy="3508653"/>
          </a:xfrm>
          <a:prstGeom prst="rect">
            <a:avLst/>
          </a:prstGeom>
          <a:noFill/>
        </p:spPr>
        <p:txBody>
          <a:bodyPr wrap="square">
            <a:spAutoFit/>
          </a:bodyPr>
          <a:lstStyle/>
          <a:p>
            <a:r>
              <a:rPr lang="en-GB" sz="2400" b="0" i="0" u="none" strike="noStrike" dirty="0">
                <a:solidFill>
                  <a:srgbClr val="000000"/>
                </a:solidFill>
                <a:effectLst/>
              </a:rPr>
              <a:t>appropriation | </a:t>
            </a:r>
            <a:r>
              <a:rPr lang="en-GB" sz="2400" b="0" i="0" u="none" strike="noStrike" dirty="0" err="1">
                <a:solidFill>
                  <a:srgbClr val="000000"/>
                </a:solidFill>
                <a:effectLst/>
              </a:rPr>
              <a:t>əˌprəʊprɪˈeɪʃ</a:t>
            </a:r>
            <a:r>
              <a:rPr lang="en-GB" sz="2400" b="0" i="0" u="none" strike="noStrike" dirty="0">
                <a:solidFill>
                  <a:srgbClr val="000000"/>
                </a:solidFill>
                <a:effectLst/>
              </a:rPr>
              <a:t>(</a:t>
            </a:r>
            <a:r>
              <a:rPr lang="en-GB" sz="2400" b="0" i="0" u="none" strike="noStrike" dirty="0" err="1">
                <a:solidFill>
                  <a:srgbClr val="000000"/>
                </a:solidFill>
                <a:effectLst/>
              </a:rPr>
              <a:t>ə</a:t>
            </a:r>
            <a:r>
              <a:rPr lang="en-GB" sz="2400" b="0" i="0" u="none" strike="noStrike" dirty="0">
                <a:solidFill>
                  <a:srgbClr val="000000"/>
                </a:solidFill>
                <a:effectLst/>
              </a:rPr>
              <a:t>)n </a:t>
            </a:r>
          </a:p>
          <a:p>
            <a:endParaRPr lang="en-GB" sz="2200" dirty="0">
              <a:solidFill>
                <a:srgbClr val="000000"/>
              </a:solidFill>
            </a:endParaRPr>
          </a:p>
          <a:p>
            <a:r>
              <a:rPr lang="en-GB" sz="2200" b="0" i="0" u="none" strike="noStrike" dirty="0">
                <a:solidFill>
                  <a:srgbClr val="000000"/>
                </a:solidFill>
                <a:effectLst/>
              </a:rPr>
              <a:t>noun </a:t>
            </a:r>
          </a:p>
          <a:p>
            <a:endParaRPr lang="en-GB" sz="2200" dirty="0">
              <a:solidFill>
                <a:srgbClr val="000000"/>
              </a:solidFill>
            </a:endParaRPr>
          </a:p>
          <a:p>
            <a:r>
              <a:rPr lang="en-GB" sz="2200" b="1" i="0" u="none" strike="noStrike" dirty="0">
                <a:solidFill>
                  <a:srgbClr val="000000"/>
                </a:solidFill>
                <a:effectLst/>
              </a:rPr>
              <a:t>1 </a:t>
            </a:r>
            <a:r>
              <a:rPr lang="en-GB" sz="2200" b="0" i="1" u="none" strike="noStrike" dirty="0">
                <a:solidFill>
                  <a:srgbClr val="000000"/>
                </a:solidFill>
                <a:effectLst/>
              </a:rPr>
              <a:t>[mass noun] </a:t>
            </a:r>
            <a:r>
              <a:rPr lang="en-GB" sz="2200" b="0" i="0" u="none" strike="noStrike" dirty="0">
                <a:solidFill>
                  <a:srgbClr val="000000"/>
                </a:solidFill>
                <a:effectLst/>
              </a:rPr>
              <a:t>the action of appropriating something: </a:t>
            </a:r>
            <a:r>
              <a:rPr lang="en-GB" sz="2200" b="0" i="1" u="none" strike="noStrike" dirty="0">
                <a:solidFill>
                  <a:srgbClr val="000000"/>
                </a:solidFill>
                <a:effectLst/>
              </a:rPr>
              <a:t>dishonest appropriation of property</a:t>
            </a:r>
            <a:r>
              <a:rPr lang="en-GB" sz="2200" b="0" i="0" u="none" strike="noStrike" dirty="0">
                <a:solidFill>
                  <a:srgbClr val="000000"/>
                </a:solidFill>
                <a:effectLst/>
              </a:rPr>
              <a:t>. </a:t>
            </a:r>
          </a:p>
          <a:p>
            <a:r>
              <a:rPr lang="en-GB" sz="2200" b="1" i="0" u="none" strike="noStrike" dirty="0">
                <a:solidFill>
                  <a:srgbClr val="000000"/>
                </a:solidFill>
                <a:effectLst/>
              </a:rPr>
              <a:t>• the deliberate reworking of images and styles from earlier, well-known works of art: </a:t>
            </a:r>
            <a:r>
              <a:rPr lang="en-GB" sz="2200" b="1" i="1" u="none" strike="noStrike" dirty="0">
                <a:solidFill>
                  <a:srgbClr val="000000"/>
                </a:solidFill>
                <a:effectLst/>
              </a:rPr>
              <a:t>the hallmark of postmodernism has turned out to be appropriation</a:t>
            </a:r>
            <a:r>
              <a:rPr lang="en-GB" sz="2200" b="1" i="0" u="none" strike="noStrike" dirty="0">
                <a:solidFill>
                  <a:srgbClr val="000000"/>
                </a:solidFill>
                <a:effectLst/>
              </a:rPr>
              <a:t>. </a:t>
            </a:r>
          </a:p>
          <a:p>
            <a:endParaRPr lang="en-GB" sz="2200" dirty="0">
              <a:solidFill>
                <a:srgbClr val="000000"/>
              </a:solidFill>
            </a:endParaRPr>
          </a:p>
          <a:p>
            <a:r>
              <a:rPr lang="en-GB" sz="2200" b="1" i="0" u="none" strike="noStrike" dirty="0">
                <a:solidFill>
                  <a:srgbClr val="000000"/>
                </a:solidFill>
                <a:effectLst/>
              </a:rPr>
              <a:t>2 </a:t>
            </a:r>
            <a:r>
              <a:rPr lang="en-GB" sz="2200" b="0" i="0" u="none" strike="noStrike" dirty="0">
                <a:solidFill>
                  <a:srgbClr val="000000"/>
                </a:solidFill>
                <a:effectLst/>
              </a:rPr>
              <a:t>a sum of money allocated officially for a particular use: </a:t>
            </a:r>
            <a:r>
              <a:rPr lang="en-GB" sz="2200" b="0" i="1" u="none" strike="noStrike" dirty="0">
                <a:solidFill>
                  <a:srgbClr val="000000"/>
                </a:solidFill>
                <a:effectLst/>
              </a:rPr>
              <a:t>success in obtaining appropriations for projects</a:t>
            </a:r>
            <a:r>
              <a:rPr lang="en-GB" sz="2200" b="0" i="0" u="none" strike="noStrike" dirty="0">
                <a:solidFill>
                  <a:srgbClr val="000000"/>
                </a:solidFill>
                <a:effectLst/>
              </a:rPr>
              <a:t> | </a:t>
            </a:r>
            <a:r>
              <a:rPr lang="en-GB" sz="2200" b="0" i="1" u="none" strike="noStrike" dirty="0">
                <a:solidFill>
                  <a:srgbClr val="000000"/>
                </a:solidFill>
                <a:effectLst/>
              </a:rPr>
              <a:t>[as modifier] :  the appropriation accounts</a:t>
            </a:r>
            <a:r>
              <a:rPr lang="en-GB" sz="2200" b="0" i="0" u="none" strike="noStrike" dirty="0">
                <a:solidFill>
                  <a:srgbClr val="000000"/>
                </a:solidFill>
                <a:effectLst/>
              </a:rPr>
              <a:t>.</a:t>
            </a:r>
            <a:endParaRPr lang="en-US" sz="2200" dirty="0"/>
          </a:p>
        </p:txBody>
      </p:sp>
      <p:sp>
        <p:nvSpPr>
          <p:cNvPr id="6" name="TextBox 5">
            <a:extLst>
              <a:ext uri="{FF2B5EF4-FFF2-40B4-BE49-F238E27FC236}">
                <a16:creationId xmlns:a16="http://schemas.microsoft.com/office/drawing/2014/main" id="{AD542C4F-E5D5-C873-2F88-5E9983D63248}"/>
              </a:ext>
            </a:extLst>
          </p:cNvPr>
          <p:cNvSpPr txBox="1"/>
          <p:nvPr/>
        </p:nvSpPr>
        <p:spPr>
          <a:xfrm>
            <a:off x="8659906" y="1237130"/>
            <a:ext cx="2024016" cy="369332"/>
          </a:xfrm>
          <a:prstGeom prst="rect">
            <a:avLst/>
          </a:prstGeom>
          <a:noFill/>
        </p:spPr>
        <p:txBody>
          <a:bodyPr wrap="none" rtlCol="0">
            <a:spAutoFit/>
          </a:bodyPr>
          <a:lstStyle/>
          <a:p>
            <a:r>
              <a:rPr lang="en-US" dirty="0"/>
              <a:t>Whitechapel series </a:t>
            </a:r>
          </a:p>
        </p:txBody>
      </p:sp>
    </p:spTree>
    <p:extLst>
      <p:ext uri="{BB962C8B-B14F-4D97-AF65-F5344CB8AC3E}">
        <p14:creationId xmlns:p14="http://schemas.microsoft.com/office/powerpoint/2010/main" val="12195759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3387" y="274290"/>
            <a:ext cx="6804977" cy="6309420"/>
          </a:xfrm>
          <a:prstGeom prst="rect">
            <a:avLst/>
          </a:prstGeom>
        </p:spPr>
        <p:txBody>
          <a:bodyPr wrap="square">
            <a:spAutoFit/>
          </a:bodyPr>
          <a:lstStyle/>
          <a:p>
            <a:r>
              <a:rPr lang="en-US" sz="2400" b="0" i="0" dirty="0" err="1">
                <a:solidFill>
                  <a:srgbClr val="222222"/>
                </a:solidFill>
                <a:effectLst/>
                <a:latin typeface="Helvetica" pitchFamily="2" charset="0"/>
              </a:rPr>
              <a:t>Bourgeois’s</a:t>
            </a:r>
            <a:r>
              <a:rPr lang="en-US" sz="2400" b="0" i="0" dirty="0">
                <a:solidFill>
                  <a:srgbClr val="222222"/>
                </a:solidFill>
                <a:effectLst/>
                <a:latin typeface="Helvetica" pitchFamily="2" charset="0"/>
              </a:rPr>
              <a:t> work is inextricably entwined with her life and experiences: fathoming the depths of emotion and psychology across two- and three-dimensional planes of expression</a:t>
            </a:r>
            <a:r>
              <a:rPr lang="en-US" sz="2400" b="1" i="0" dirty="0">
                <a:solidFill>
                  <a:srgbClr val="222222"/>
                </a:solidFill>
                <a:effectLst/>
                <a:latin typeface="Helvetica" pitchFamily="2" charset="0"/>
              </a:rPr>
              <a:t>. ‘Art,’ as she once remarked in an interview, ‘is the experience, the re-experience of a trauma.’ </a:t>
            </a:r>
            <a:r>
              <a:rPr lang="en-US" sz="2400" b="0" i="0" dirty="0">
                <a:solidFill>
                  <a:srgbClr val="222222"/>
                </a:solidFill>
                <a:effectLst/>
                <a:latin typeface="Helvetica" pitchFamily="2" charset="0"/>
              </a:rPr>
              <a:t>Arising from distinct and highly individualized processes of conceptualization, </a:t>
            </a:r>
            <a:r>
              <a:rPr lang="en-US" sz="2400" b="0" i="0" dirty="0" err="1">
                <a:solidFill>
                  <a:srgbClr val="222222"/>
                </a:solidFill>
                <a:effectLst/>
                <a:latin typeface="Helvetica" pitchFamily="2" charset="0"/>
              </a:rPr>
              <a:t>Bourgeois’s</a:t>
            </a:r>
            <a:r>
              <a:rPr lang="en-US" sz="2400" b="0" i="0" dirty="0">
                <a:solidFill>
                  <a:srgbClr val="222222"/>
                </a:solidFill>
                <a:effectLst/>
                <a:latin typeface="Helvetica" pitchFamily="2" charset="0"/>
              </a:rPr>
              <a:t> multiplicity of forms and materials enact a perpetual play: at once embedding and conjuring emotions, only to dispel and disperse their psychological grasp. Employing motifs, dramatic colors, dense skeins of thread, and vast variety of media, </a:t>
            </a:r>
            <a:r>
              <a:rPr lang="en-US" sz="2400" b="0" i="0" dirty="0" err="1">
                <a:solidFill>
                  <a:srgbClr val="222222"/>
                </a:solidFill>
                <a:effectLst/>
                <a:latin typeface="Helvetica" pitchFamily="2" charset="0"/>
              </a:rPr>
              <a:t>Bourgeois’s</a:t>
            </a:r>
            <a:r>
              <a:rPr lang="en-US" sz="2400" b="0" i="0" dirty="0">
                <a:solidFill>
                  <a:srgbClr val="222222"/>
                </a:solidFill>
                <a:effectLst/>
                <a:latin typeface="Helvetica" pitchFamily="2" charset="0"/>
              </a:rPr>
              <a:t> distinctive symbolic code enmeshes the complexities of the human experience and individual introspection.</a:t>
            </a:r>
          </a:p>
          <a:p>
            <a:r>
              <a:rPr lang="en-US" sz="2000" dirty="0">
                <a:latin typeface="Helvetica" pitchFamily="2" charset="0"/>
              </a:rPr>
              <a:t>https://</a:t>
            </a:r>
            <a:r>
              <a:rPr lang="en-US" sz="2000" dirty="0" err="1">
                <a:latin typeface="Helvetica" pitchFamily="2" charset="0"/>
              </a:rPr>
              <a:t>www.hauserwirth.com</a:t>
            </a:r>
            <a:r>
              <a:rPr lang="en-US" sz="2000" dirty="0">
                <a:latin typeface="Helvetica" pitchFamily="2" charset="0"/>
              </a:rPr>
              <a:t>/artists/2777-louise-bourgeois</a:t>
            </a:r>
          </a:p>
        </p:txBody>
      </p:sp>
      <p:pic>
        <p:nvPicPr>
          <p:cNvPr id="3" name="Picture 2"/>
          <p:cNvPicPr>
            <a:picLocks noChangeAspect="1"/>
          </p:cNvPicPr>
          <p:nvPr/>
        </p:nvPicPr>
        <p:blipFill>
          <a:blip r:embed="rId3"/>
          <a:stretch>
            <a:fillRect/>
          </a:stretch>
        </p:blipFill>
        <p:spPr>
          <a:xfrm>
            <a:off x="7031751" y="229791"/>
            <a:ext cx="4935900" cy="5994874"/>
          </a:xfrm>
          <a:prstGeom prst="rect">
            <a:avLst/>
          </a:prstGeom>
        </p:spPr>
      </p:pic>
      <p:sp>
        <p:nvSpPr>
          <p:cNvPr id="2" name="Rectangle 1"/>
          <p:cNvSpPr/>
          <p:nvPr/>
        </p:nvSpPr>
        <p:spPr>
          <a:xfrm>
            <a:off x="7258524" y="6224665"/>
            <a:ext cx="4482353" cy="923330"/>
          </a:xfrm>
          <a:prstGeom prst="rect">
            <a:avLst/>
          </a:prstGeom>
        </p:spPr>
        <p:txBody>
          <a:bodyPr wrap="square">
            <a:spAutoFit/>
          </a:bodyPr>
          <a:lstStyle/>
          <a:p>
            <a:pPr algn="r"/>
            <a:r>
              <a:rPr lang="en-US" dirty="0">
                <a:solidFill>
                  <a:srgbClr val="000000"/>
                </a:solidFill>
                <a:latin typeface="Helvetica" pitchFamily="2" charset="0"/>
              </a:rPr>
              <a:t>Looking for the mother, 2009—2010, </a:t>
            </a:r>
          </a:p>
          <a:p>
            <a:pPr algn="r"/>
            <a:r>
              <a:rPr lang="en-US" dirty="0">
                <a:solidFill>
                  <a:srgbClr val="000000"/>
                </a:solidFill>
                <a:latin typeface="Helvetica" pitchFamily="2" charset="0"/>
              </a:rPr>
              <a:t>archival dyes printed on cloth, 76.2 x 61 cm</a:t>
            </a:r>
            <a:endParaRPr lang="en-US" dirty="0">
              <a:latin typeface="Helvetica" pitchFamily="2" charset="0"/>
            </a:endParaRPr>
          </a:p>
        </p:txBody>
      </p:sp>
    </p:spTree>
    <p:extLst>
      <p:ext uri="{BB962C8B-B14F-4D97-AF65-F5344CB8AC3E}">
        <p14:creationId xmlns:p14="http://schemas.microsoft.com/office/powerpoint/2010/main" val="1657985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94163D8-84C0-698E-59C9-6A09E18367C6}"/>
              </a:ext>
            </a:extLst>
          </p:cNvPr>
          <p:cNvPicPr>
            <a:picLocks noChangeAspect="1"/>
          </p:cNvPicPr>
          <p:nvPr/>
        </p:nvPicPr>
        <p:blipFill rotWithShape="1">
          <a:blip r:embed="rId2"/>
          <a:srcRect t="27586" r="-1" b="18695"/>
          <a:stretch/>
        </p:blipFill>
        <p:spPr>
          <a:xfrm>
            <a:off x="20" y="10"/>
            <a:ext cx="12191980" cy="6857990"/>
          </a:xfrm>
          <a:prstGeom prst="rect">
            <a:avLst/>
          </a:prstGeom>
        </p:spPr>
      </p:pic>
      <p:sp>
        <p:nvSpPr>
          <p:cNvPr id="21" name="Rectangle 1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242E4-28C5-3CFE-12C0-465EDDBEA23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Cath’s sketchbook whilst pregnant!</a:t>
            </a:r>
          </a:p>
        </p:txBody>
      </p:sp>
      <p:cxnSp>
        <p:nvCxnSpPr>
          <p:cNvPr id="20" name="Straight Connector 1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96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C971CF-6FBF-2D2A-6F94-B7F09A705939}"/>
              </a:ext>
            </a:extLst>
          </p:cNvPr>
          <p:cNvSpPr txBox="1"/>
          <p:nvPr/>
        </p:nvSpPr>
        <p:spPr>
          <a:xfrm>
            <a:off x="1320740" y="1328279"/>
            <a:ext cx="9241972" cy="3536224"/>
          </a:xfrm>
          <a:prstGeom prst="rect">
            <a:avLst/>
          </a:prstGeom>
          <a:noFill/>
        </p:spPr>
        <p:txBody>
          <a:bodyPr wrap="square">
            <a:spAutoFit/>
          </a:bodyPr>
          <a:lstStyle/>
          <a:p>
            <a:pPr>
              <a:lnSpc>
                <a:spcPct val="115000"/>
              </a:lnSpc>
            </a:pPr>
            <a:r>
              <a:rPr lang="en-GB" sz="2800" dirty="0">
                <a:solidFill>
                  <a:srgbClr val="000000"/>
                </a:solidFill>
                <a:effectLst/>
                <a:latin typeface="Helvetica" pitchFamily="2" charset="0"/>
                <a:ea typeface="Times New Roman" panose="02020603050405020304" pitchFamily="18" charset="0"/>
              </a:rPr>
              <a:t>In 1989 </a:t>
            </a:r>
            <a:r>
              <a:rPr lang="en-US" sz="2800" dirty="0">
                <a:solidFill>
                  <a:srgbClr val="000000"/>
                </a:solidFill>
                <a:effectLst/>
                <a:latin typeface="Helvetica" pitchFamily="2" charset="0"/>
                <a:ea typeface="Calibri" panose="020F0502020204030204" pitchFamily="34" charset="0"/>
              </a:rPr>
              <a:t>feminist art critic Lucy Lippard proposed that,</a:t>
            </a:r>
            <a:endParaRPr lang="en-GB" sz="2800" dirty="0">
              <a:effectLst/>
              <a:latin typeface="Helvetica" pitchFamily="2" charset="0"/>
              <a:ea typeface="Times New Roman" panose="02020603050405020304" pitchFamily="18" charset="0"/>
            </a:endParaRPr>
          </a:p>
          <a:p>
            <a:pPr>
              <a:lnSpc>
                <a:spcPct val="115000"/>
              </a:lnSpc>
            </a:pPr>
            <a:r>
              <a:rPr lang="en-GB" sz="2800" dirty="0">
                <a:solidFill>
                  <a:srgbClr val="000000"/>
                </a:solidFill>
                <a:effectLst/>
                <a:latin typeface="Helvetica" pitchFamily="2" charset="0"/>
                <a:ea typeface="Times New Roman" panose="02020603050405020304" pitchFamily="18" charset="0"/>
              </a:rPr>
              <a:t> </a:t>
            </a:r>
            <a:endParaRPr lang="en-GB" sz="2800" dirty="0">
              <a:effectLst/>
              <a:latin typeface="Helvetica" pitchFamily="2" charset="0"/>
              <a:ea typeface="Times New Roman" panose="02020603050405020304" pitchFamily="18" charset="0"/>
            </a:endParaRPr>
          </a:p>
          <a:p>
            <a:pPr marL="457200">
              <a:lnSpc>
                <a:spcPct val="115000"/>
              </a:lnSpc>
              <a:spcAft>
                <a:spcPts val="0"/>
              </a:spcAft>
            </a:pPr>
            <a:r>
              <a:rPr lang="en-GB" sz="2800" dirty="0">
                <a:solidFill>
                  <a:srgbClr val="000000"/>
                </a:solidFill>
                <a:effectLst/>
                <a:latin typeface="Helvetica" pitchFamily="2" charset="0"/>
                <a:ea typeface="Times New Roman" panose="02020603050405020304" pitchFamily="18" charset="0"/>
              </a:rPr>
              <a:t>the mixing and matching of fragments is the product of an interrupted life […] What is popularly seen as ‘repetitive,’ ‘obsessive,’ and ‘compulsive’ in woman’s art is in fact a necessity for those whose time comes in small squares</a:t>
            </a:r>
            <a:r>
              <a:rPr lang="en-GB" sz="2800" i="1" dirty="0">
                <a:solidFill>
                  <a:srgbClr val="000000"/>
                </a:solidFill>
                <a:effectLst/>
                <a:latin typeface="Helvetica" pitchFamily="2" charset="0"/>
                <a:ea typeface="Times New Roman" panose="02020603050405020304" pitchFamily="18" charset="0"/>
              </a:rPr>
              <a:t> </a:t>
            </a:r>
            <a:r>
              <a:rPr lang="en-GB" sz="2800" dirty="0">
                <a:solidFill>
                  <a:srgbClr val="000000"/>
                </a:solidFill>
                <a:effectLst/>
                <a:latin typeface="Helvetica" pitchFamily="2" charset="0"/>
                <a:ea typeface="Times New Roman" panose="02020603050405020304" pitchFamily="18" charset="0"/>
              </a:rPr>
              <a:t>(Lippard, 1986: 228).</a:t>
            </a:r>
            <a:endParaRPr lang="en-GB" sz="2800" dirty="0">
              <a:effectLst/>
              <a:latin typeface="Helvetica" pitchFamily="2" charset="0"/>
              <a:ea typeface="Times New Roman" panose="02020603050405020304" pitchFamily="18" charset="0"/>
            </a:endParaRPr>
          </a:p>
        </p:txBody>
      </p:sp>
    </p:spTree>
    <p:extLst>
      <p:ext uri="{BB962C8B-B14F-4D97-AF65-F5344CB8AC3E}">
        <p14:creationId xmlns:p14="http://schemas.microsoft.com/office/powerpoint/2010/main" val="790725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3.bp.blogspot.com/-Wne7iTwX844/T7-z2xd3xiI/AAAAAAAAAlM/b6-yOrHomHU/s640/tumblr_kufcef2KsQ1qa5h7no1_500.jpg">
            <a:extLst>
              <a:ext uri="{FF2B5EF4-FFF2-40B4-BE49-F238E27FC236}">
                <a16:creationId xmlns:a16="http://schemas.microsoft.com/office/drawing/2014/main" id="{847715DC-D08B-A631-CBC5-018A16FAA2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2701" y="994990"/>
            <a:ext cx="6249299" cy="4527269"/>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4EEAAD-E309-5F02-7F84-8C2E09AD7FA7}"/>
              </a:ext>
            </a:extLst>
          </p:cNvPr>
          <p:cNvSpPr txBox="1"/>
          <p:nvPr/>
        </p:nvSpPr>
        <p:spPr>
          <a:xfrm>
            <a:off x="-1" y="5576139"/>
            <a:ext cx="12578252" cy="1200329"/>
          </a:xfrm>
          <a:prstGeom prst="rect">
            <a:avLst/>
          </a:prstGeom>
          <a:noFill/>
        </p:spPr>
        <p:txBody>
          <a:bodyPr wrap="none" rtlCol="0">
            <a:spAutoFit/>
          </a:bodyPr>
          <a:lstStyle/>
          <a:p>
            <a:r>
              <a:rPr lang="en-GB" sz="2400" dirty="0">
                <a:latin typeface="Helvetica" pitchFamily="2" charset="0"/>
              </a:rPr>
              <a:t>Rachel Whiteread, domestic objects</a:t>
            </a:r>
          </a:p>
          <a:p>
            <a:r>
              <a:rPr lang="en-GB" sz="2400" b="0" i="0" dirty="0">
                <a:solidFill>
                  <a:srgbClr val="313131"/>
                </a:solidFill>
                <a:effectLst/>
                <a:latin typeface="Helvetica" pitchFamily="2" charset="0"/>
              </a:rPr>
              <a:t>Rachel Whiteread </a:t>
            </a:r>
            <a:r>
              <a:rPr lang="en-GB" sz="2400" b="0" i="1" dirty="0">
                <a:solidFill>
                  <a:srgbClr val="313131"/>
                </a:solidFill>
                <a:effectLst/>
                <a:latin typeface="Helvetica" pitchFamily="2" charset="0"/>
              </a:rPr>
              <a:t>Line Up </a:t>
            </a:r>
            <a:r>
              <a:rPr lang="en-GB" sz="2400" b="0" i="0" dirty="0">
                <a:solidFill>
                  <a:srgbClr val="313131"/>
                </a:solidFill>
                <a:effectLst/>
                <a:latin typeface="Helvetica" pitchFamily="2" charset="0"/>
              </a:rPr>
              <a:t>2007-2008 </a:t>
            </a:r>
            <a:r>
              <a:rPr lang="en-GB" sz="2400" b="0" i="0" dirty="0" err="1">
                <a:solidFill>
                  <a:srgbClr val="313131"/>
                </a:solidFill>
                <a:effectLst/>
                <a:latin typeface="Helvetica" pitchFamily="2" charset="0"/>
              </a:rPr>
              <a:t>Gagosian</a:t>
            </a:r>
            <a:r>
              <a:rPr lang="en-GB" sz="2400" b="0" i="0" dirty="0">
                <a:solidFill>
                  <a:srgbClr val="313131"/>
                </a:solidFill>
                <a:effectLst/>
                <a:latin typeface="Helvetica" pitchFamily="2" charset="0"/>
              </a:rPr>
              <a:t> Gallery © Rachel Whiteread</a:t>
            </a:r>
          </a:p>
          <a:p>
            <a:r>
              <a:rPr lang="en-GB" sz="2400" dirty="0">
                <a:latin typeface="Helvetica" pitchFamily="2" charset="0"/>
              </a:rPr>
              <a:t>https://</a:t>
            </a:r>
            <a:r>
              <a:rPr lang="en-GB" sz="2400" dirty="0" err="1">
                <a:latin typeface="Helvetica" pitchFamily="2" charset="0"/>
              </a:rPr>
              <a:t>www.tate.org.uk</a:t>
            </a:r>
            <a:r>
              <a:rPr lang="en-GB" sz="2400" dirty="0">
                <a:latin typeface="Helvetica" pitchFamily="2" charset="0"/>
              </a:rPr>
              <a:t>/art/artists/rachel-whiteread-2319/five-things-know-</a:t>
            </a:r>
            <a:r>
              <a:rPr lang="en-GB" sz="2400" dirty="0" err="1">
                <a:latin typeface="Helvetica" pitchFamily="2" charset="0"/>
              </a:rPr>
              <a:t>rachel</a:t>
            </a:r>
            <a:r>
              <a:rPr lang="en-GB" sz="2400" dirty="0">
                <a:latin typeface="Helvetica" pitchFamily="2" charset="0"/>
              </a:rPr>
              <a:t>-</a:t>
            </a:r>
            <a:r>
              <a:rPr lang="en-GB" sz="2400" dirty="0" err="1">
                <a:latin typeface="Helvetica" pitchFamily="2" charset="0"/>
              </a:rPr>
              <a:t>whiteread</a:t>
            </a:r>
            <a:r>
              <a:rPr lang="en-GB" sz="2400" dirty="0">
                <a:latin typeface="Helvetica" pitchFamily="2" charset="0"/>
              </a:rPr>
              <a:t> </a:t>
            </a:r>
          </a:p>
        </p:txBody>
      </p:sp>
      <p:pic>
        <p:nvPicPr>
          <p:cNvPr id="7" name="Picture 6">
            <a:extLst>
              <a:ext uri="{FF2B5EF4-FFF2-40B4-BE49-F238E27FC236}">
                <a16:creationId xmlns:a16="http://schemas.microsoft.com/office/drawing/2014/main" id="{A5D4AF6F-CB71-4877-C549-B84859203974}"/>
              </a:ext>
            </a:extLst>
          </p:cNvPr>
          <p:cNvPicPr>
            <a:picLocks noChangeAspect="1"/>
          </p:cNvPicPr>
          <p:nvPr/>
        </p:nvPicPr>
        <p:blipFill>
          <a:blip r:embed="rId4"/>
          <a:stretch>
            <a:fillRect/>
          </a:stretch>
        </p:blipFill>
        <p:spPr>
          <a:xfrm>
            <a:off x="-1" y="994989"/>
            <a:ext cx="5970025" cy="4527269"/>
          </a:xfrm>
          <a:prstGeom prst="rect">
            <a:avLst/>
          </a:prstGeom>
        </p:spPr>
      </p:pic>
    </p:spTree>
    <p:extLst>
      <p:ext uri="{BB962C8B-B14F-4D97-AF65-F5344CB8AC3E}">
        <p14:creationId xmlns:p14="http://schemas.microsoft.com/office/powerpoint/2010/main" val="33278271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9E545-0DD6-214A-84B2-49662CFA1457}"/>
              </a:ext>
            </a:extLst>
          </p:cNvPr>
          <p:cNvSpPr>
            <a:spLocks noGrp="1"/>
          </p:cNvSpPr>
          <p:nvPr>
            <p:ph type="ctrTitle"/>
          </p:nvPr>
        </p:nvSpPr>
        <p:spPr>
          <a:xfrm>
            <a:off x="556532" y="643467"/>
            <a:ext cx="11210925" cy="744836"/>
          </a:xfrm>
        </p:spPr>
        <p:txBody>
          <a:bodyPr vert="horz" lIns="91440" tIns="45720" rIns="91440" bIns="45720" rtlCol="0" anchor="ctr">
            <a:normAutofit/>
          </a:bodyPr>
          <a:lstStyle/>
          <a:p>
            <a:r>
              <a:rPr lang="en-US" sz="3200" kern="1200">
                <a:solidFill>
                  <a:schemeClr val="bg1"/>
                </a:solidFill>
                <a:latin typeface="+mj-lt"/>
                <a:ea typeface="+mj-ea"/>
                <a:cs typeface="+mj-cs"/>
              </a:rPr>
              <a:t>Screen printed porcelain</a:t>
            </a:r>
          </a:p>
        </p:txBody>
      </p:sp>
      <p:pic>
        <p:nvPicPr>
          <p:cNvPr id="5" name="Picture 4" descr="A piece of paper with writing on it&#10;&#10;Description automatically generated with low confidence">
            <a:extLst>
              <a:ext uri="{FF2B5EF4-FFF2-40B4-BE49-F238E27FC236}">
                <a16:creationId xmlns:a16="http://schemas.microsoft.com/office/drawing/2014/main" id="{D1841AB1-FDC5-FA49-B7CD-AA276F3F0B34}"/>
              </a:ext>
            </a:extLst>
          </p:cNvPr>
          <p:cNvPicPr>
            <a:picLocks noChangeAspect="1"/>
          </p:cNvPicPr>
          <p:nvPr/>
        </p:nvPicPr>
        <p:blipFill rotWithShape="1">
          <a:blip r:embed="rId3"/>
          <a:srcRect t="7547" b="7547"/>
          <a:stretch/>
        </p:blipFill>
        <p:spPr>
          <a:xfrm>
            <a:off x="2190062" y="1675227"/>
            <a:ext cx="7811876" cy="4394199"/>
          </a:xfrm>
          <a:prstGeom prst="rect">
            <a:avLst/>
          </a:prstGeom>
        </p:spPr>
      </p:pic>
    </p:spTree>
    <p:extLst>
      <p:ext uri="{BB962C8B-B14F-4D97-AF65-F5344CB8AC3E}">
        <p14:creationId xmlns:p14="http://schemas.microsoft.com/office/powerpoint/2010/main" val="2519742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CE5203E-F2D1-469A-A50E-9C665421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text, indoor, stone&#10;&#10;Description automatically generated">
            <a:extLst>
              <a:ext uri="{FF2B5EF4-FFF2-40B4-BE49-F238E27FC236}">
                <a16:creationId xmlns:a16="http://schemas.microsoft.com/office/drawing/2014/main" id="{01F847D1-5613-B14B-B101-6BAC4BA6D92C}"/>
              </a:ext>
            </a:extLst>
          </p:cNvPr>
          <p:cNvPicPr>
            <a:picLocks noGrp="1" noChangeAspect="1"/>
          </p:cNvPicPr>
          <p:nvPr>
            <p:ph idx="1"/>
          </p:nvPr>
        </p:nvPicPr>
        <p:blipFill rotWithShape="1">
          <a:blip r:embed="rId2"/>
          <a:srcRect t="8042" r="3" b="3"/>
          <a:stretch/>
        </p:blipFill>
        <p:spPr>
          <a:xfrm>
            <a:off x="409602" y="10"/>
            <a:ext cx="5457817" cy="3337549"/>
          </a:xfrm>
          <a:prstGeom prst="rect">
            <a:avLst/>
          </a:prstGeom>
        </p:spPr>
      </p:pic>
      <p:pic>
        <p:nvPicPr>
          <p:cNvPr id="11" name="Picture 10" descr="A picture containing text, indoor, envelope&#10;&#10;Description automatically generated">
            <a:extLst>
              <a:ext uri="{FF2B5EF4-FFF2-40B4-BE49-F238E27FC236}">
                <a16:creationId xmlns:a16="http://schemas.microsoft.com/office/drawing/2014/main" id="{FB896BA9-3BF6-BD49-B673-7A46F3FD9B0C}"/>
              </a:ext>
            </a:extLst>
          </p:cNvPr>
          <p:cNvPicPr>
            <a:picLocks noChangeAspect="1"/>
          </p:cNvPicPr>
          <p:nvPr/>
        </p:nvPicPr>
        <p:blipFill rotWithShape="1">
          <a:blip r:embed="rId3"/>
          <a:srcRect t="5601" r="3" b="2444"/>
          <a:stretch/>
        </p:blipFill>
        <p:spPr>
          <a:xfrm>
            <a:off x="409593" y="3520439"/>
            <a:ext cx="5457817" cy="3337561"/>
          </a:xfrm>
          <a:prstGeom prst="rect">
            <a:avLst/>
          </a:prstGeom>
        </p:spPr>
      </p:pic>
      <p:sp useBgFill="1">
        <p:nvSpPr>
          <p:cNvPr id="18" name="Rectangle 17">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4590"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582" y="118561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473"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DC97EE6C-4D6E-1DD7-8AA8-2D81EFE2D7DF}"/>
              </a:ext>
            </a:extLst>
          </p:cNvPr>
          <p:cNvSpPr txBox="1"/>
          <p:nvPr/>
        </p:nvSpPr>
        <p:spPr>
          <a:xfrm>
            <a:off x="6756263" y="633619"/>
            <a:ext cx="4607052" cy="5236829"/>
          </a:xfrm>
          <a:prstGeom prst="rect">
            <a:avLst/>
          </a:prstGeom>
        </p:spPr>
        <p:txBody>
          <a:bodyPr vert="horz" lIns="91440" tIns="45720" rIns="91440" bIns="45720" rtlCol="0">
            <a:normAutofit fontScale="85000" lnSpcReduction="20000"/>
          </a:bodyPr>
          <a:lstStyle/>
          <a:p>
            <a:pPr indent="-228600">
              <a:lnSpc>
                <a:spcPct val="90000"/>
              </a:lnSpc>
              <a:spcAft>
                <a:spcPts val="600"/>
              </a:spcAft>
              <a:buFont typeface="Arial" panose="020B0604020202020204" pitchFamily="34" charset="0"/>
              <a:buChar char="•"/>
            </a:pPr>
            <a:r>
              <a:rPr lang="en-US" b="1" i="1" dirty="0"/>
              <a:t>Journal exert – Autoethnographic writing - Cath</a:t>
            </a:r>
            <a:endParaRPr lang="en-US" b="1" i="1" dirty="0">
              <a:effectLst/>
            </a:endParaRPr>
          </a:p>
          <a:p>
            <a:pPr>
              <a:lnSpc>
                <a:spcPct val="90000"/>
              </a:lnSpc>
              <a:spcAft>
                <a:spcPts val="600"/>
              </a:spcAft>
            </a:pPr>
            <a:endParaRPr lang="en-US" b="1" i="1" dirty="0"/>
          </a:p>
          <a:p>
            <a:pPr indent="-228600">
              <a:lnSpc>
                <a:spcPct val="90000"/>
              </a:lnSpc>
              <a:spcAft>
                <a:spcPts val="600"/>
              </a:spcAft>
              <a:buFont typeface="Arial" panose="020B0604020202020204" pitchFamily="34" charset="0"/>
              <a:buChar char="•"/>
            </a:pPr>
            <a:endParaRPr lang="en-US" b="1" i="1" dirty="0">
              <a:effectLst/>
            </a:endParaRPr>
          </a:p>
          <a:p>
            <a:pPr indent="-228600">
              <a:lnSpc>
                <a:spcPct val="90000"/>
              </a:lnSpc>
              <a:spcAft>
                <a:spcPts val="600"/>
              </a:spcAft>
              <a:buFont typeface="Arial" panose="020B0604020202020204" pitchFamily="34" charset="0"/>
              <a:buChar char="•"/>
            </a:pPr>
            <a:r>
              <a:rPr lang="en-US" b="1" i="1" dirty="0">
                <a:effectLst/>
              </a:rPr>
              <a:t>‘I keep seeing the stitched lines I make as scars…. Am I trying to mend again?.. Are they scars and wounds that need fixing and holding together?”</a:t>
            </a:r>
            <a:endParaRPr lang="en-US" dirty="0">
              <a:effectLst/>
            </a:endParaRPr>
          </a:p>
          <a:p>
            <a:pPr indent="-228600">
              <a:lnSpc>
                <a:spcPct val="90000"/>
              </a:lnSpc>
              <a:spcAft>
                <a:spcPts val="600"/>
              </a:spcAft>
              <a:buFont typeface="Arial" panose="020B0604020202020204" pitchFamily="34" charset="0"/>
              <a:buChar char="•"/>
            </a:pPr>
            <a:r>
              <a:rPr lang="en-US" b="1" i="1" dirty="0">
                <a:effectLst/>
              </a:rPr>
              <a:t>Damage and repair….. is this my work? Do I damage the material in order to repair it? Why am I doing this? I always thought my work was about me / my emotional state – searching for happiness by fixing things – mending stitches / mending threads, but why do I damage the material in the first place – I make holes in things to fix them back together. I love worn holes, in fabrics and garment… the imperfections, just as I like the unfinished drawings… revealing what is inside, how it is made….my love of materials and making is forcing me to explore damage and repair….</a:t>
            </a:r>
            <a:endParaRPr lang="en-US" dirty="0">
              <a:effectLst/>
            </a:endParaRPr>
          </a:p>
          <a:p>
            <a:pPr>
              <a:lnSpc>
                <a:spcPct val="90000"/>
              </a:lnSpc>
              <a:spcAft>
                <a:spcPts val="600"/>
              </a:spcAft>
            </a:pPr>
            <a:r>
              <a:rPr lang="en-US" dirty="0">
                <a:effectLst/>
              </a:rPr>
              <a:t> </a:t>
            </a:r>
          </a:p>
          <a:p>
            <a:pPr indent="-228600">
              <a:lnSpc>
                <a:spcPct val="90000"/>
              </a:lnSpc>
              <a:spcAft>
                <a:spcPts val="600"/>
              </a:spcAft>
              <a:buFont typeface="Arial" panose="020B0604020202020204" pitchFamily="34" charset="0"/>
              <a:buChar char="•"/>
            </a:pPr>
            <a:r>
              <a:rPr lang="en-US" dirty="0">
                <a:effectLst/>
              </a:rPr>
              <a:t>The use of threads within my work have other meanings. I sometimes use wrapping and binding to express protection and security. This also creates tension when wrapped tightly around the glass forms.</a:t>
            </a:r>
          </a:p>
          <a:p>
            <a:pPr>
              <a:lnSpc>
                <a:spcPct val="90000"/>
              </a:lnSpc>
              <a:spcAft>
                <a:spcPts val="600"/>
              </a:spcAft>
            </a:pPr>
            <a:r>
              <a:rPr lang="en-US" dirty="0">
                <a:effectLst/>
              </a:rPr>
              <a:t> </a:t>
            </a:r>
          </a:p>
          <a:p>
            <a:pPr indent="-228600">
              <a:lnSpc>
                <a:spcPct val="90000"/>
              </a:lnSpc>
              <a:spcAft>
                <a:spcPts val="600"/>
              </a:spcAft>
              <a:buFont typeface="Arial" panose="020B0604020202020204" pitchFamily="34" charset="0"/>
              <a:buChar char="•"/>
            </a:pPr>
            <a:r>
              <a:rPr lang="en-US" dirty="0">
                <a:effectLst/>
              </a:rPr>
              <a:t>Knotting and tangles express confusion, complications and disorder</a:t>
            </a: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11668986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172367" y="297649"/>
            <a:ext cx="2736304" cy="2950332"/>
          </a:xfrm>
        </p:spPr>
      </p:pic>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23993" y="3429001"/>
            <a:ext cx="2537025" cy="3096344"/>
          </a:xfrm>
          <a:prstGeom prst="rect">
            <a:avLst/>
          </a:prstGeom>
        </p:spPr>
      </p:pic>
      <p:pic>
        <p:nvPicPr>
          <p:cNvPr id="3" name="Picture 2"/>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rot="16200000">
            <a:off x="1371377" y="4265194"/>
            <a:ext cx="3112546" cy="1440161"/>
          </a:xfrm>
          <a:prstGeom prst="rect">
            <a:avLst/>
          </a:prstGeom>
        </p:spPr>
      </p:pic>
      <p:pic>
        <p:nvPicPr>
          <p:cNvPr id="7" name="Picture 6"/>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8616280" y="3429001"/>
            <a:ext cx="1734498" cy="3096344"/>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8328248" y="285995"/>
            <a:ext cx="1944216" cy="2927247"/>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rot="16200000">
            <a:off x="4173374" y="1146597"/>
            <a:ext cx="2945651" cy="1187635"/>
          </a:xfrm>
          <a:prstGeom prst="rect">
            <a:avLst/>
          </a:prstGeom>
        </p:spPr>
      </p:pic>
      <p:pic>
        <p:nvPicPr>
          <p:cNvPr id="11" name="Picture 10"/>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3791744" y="3429000"/>
            <a:ext cx="2205360" cy="3084496"/>
          </a:xfrm>
          <a:prstGeom prst="rect">
            <a:avLst/>
          </a:prstGeom>
        </p:spPr>
      </p:pic>
      <p:pic>
        <p:nvPicPr>
          <p:cNvPr id="5" name="Picture 4"/>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rot="5400000">
            <a:off x="5810337" y="762335"/>
            <a:ext cx="2987824" cy="1984450"/>
          </a:xfrm>
          <a:prstGeom prst="rect">
            <a:avLst/>
          </a:prstGeom>
        </p:spPr>
      </p:pic>
    </p:spTree>
    <p:extLst>
      <p:ext uri="{BB962C8B-B14F-4D97-AF65-F5344CB8AC3E}">
        <p14:creationId xmlns:p14="http://schemas.microsoft.com/office/powerpoint/2010/main" val="137706390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436921" y="643467"/>
            <a:ext cx="3704758" cy="5571066"/>
          </a:xfrm>
          <a:prstGeom prst="rect">
            <a:avLst/>
          </a:prstGeom>
        </p:spPr>
      </p:pic>
      <p:pic>
        <p:nvPicPr>
          <p:cNvPr id="3" name="Picture 2" descr="A spider on a web&#10;&#10;Description automatically generated with low confidence">
            <a:extLst>
              <a:ext uri="{FF2B5EF4-FFF2-40B4-BE49-F238E27FC236}">
                <a16:creationId xmlns:a16="http://schemas.microsoft.com/office/drawing/2014/main" id="{FA704414-CBC5-185B-73D0-5EC93854812B}"/>
              </a:ext>
            </a:extLst>
          </p:cNvPr>
          <p:cNvPicPr>
            <a:picLocks noChangeAspect="1"/>
          </p:cNvPicPr>
          <p:nvPr/>
        </p:nvPicPr>
        <p:blipFill>
          <a:blip r:embed="rId4"/>
          <a:stretch>
            <a:fillRect/>
          </a:stretch>
        </p:blipFill>
        <p:spPr>
          <a:xfrm>
            <a:off x="6256865" y="783166"/>
            <a:ext cx="5291667" cy="5291667"/>
          </a:xfrm>
          <a:prstGeom prst="rect">
            <a:avLst/>
          </a:prstGeom>
        </p:spPr>
      </p:pic>
    </p:spTree>
    <p:extLst>
      <p:ext uri="{BB962C8B-B14F-4D97-AF65-F5344CB8AC3E}">
        <p14:creationId xmlns:p14="http://schemas.microsoft.com/office/powerpoint/2010/main" val="29428662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4104" y="119543"/>
            <a:ext cx="2443250" cy="325766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5611" y="3519225"/>
            <a:ext cx="2421743" cy="322898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15838" y="119543"/>
            <a:ext cx="2426723" cy="3235631"/>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02194" y="119543"/>
            <a:ext cx="2426720" cy="3235627"/>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89461" y="3509971"/>
            <a:ext cx="2443252" cy="3257671"/>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15838" y="3509971"/>
            <a:ext cx="2426723" cy="3235628"/>
          </a:xfrm>
          <a:prstGeom prst="rect">
            <a:avLst/>
          </a:prstGeom>
        </p:spPr>
      </p:pic>
      <p:pic>
        <p:nvPicPr>
          <p:cNvPr id="13" name="Picture 1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977912" y="3532015"/>
            <a:ext cx="2426721" cy="3235627"/>
          </a:xfrm>
          <a:prstGeom prst="rect">
            <a:avLst/>
          </a:prstGeom>
        </p:spPr>
      </p:pic>
      <p:pic>
        <p:nvPicPr>
          <p:cNvPr id="14" name="Picture 1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955160" y="141584"/>
            <a:ext cx="2441845" cy="3255791"/>
          </a:xfrm>
          <a:prstGeom prst="rect">
            <a:avLst/>
          </a:prstGeom>
        </p:spPr>
      </p:pic>
      <p:sp>
        <p:nvSpPr>
          <p:cNvPr id="3" name="Rectangle 2"/>
          <p:cNvSpPr/>
          <p:nvPr/>
        </p:nvSpPr>
        <p:spPr>
          <a:xfrm>
            <a:off x="25778" y="0"/>
            <a:ext cx="1990203" cy="7017306"/>
          </a:xfrm>
          <a:prstGeom prst="rect">
            <a:avLst/>
          </a:prstGeom>
        </p:spPr>
        <p:txBody>
          <a:bodyPr wrap="square">
            <a:spAutoFit/>
          </a:bodyPr>
          <a:lstStyle/>
          <a:p>
            <a:r>
              <a:rPr lang="en-GB" b="1" dirty="0"/>
              <a:t>Performing Textile (still _moving sequence)</a:t>
            </a:r>
            <a:endParaRPr lang="en-US" b="1" dirty="0"/>
          </a:p>
          <a:p>
            <a:endParaRPr lang="en-US" dirty="0"/>
          </a:p>
          <a:p>
            <a:r>
              <a:rPr lang="en-US" dirty="0"/>
              <a:t>In a gesture towards considering the ‘technological transitional object’, (borrowing from the child psychologist Donald </a:t>
            </a:r>
            <a:r>
              <a:rPr lang="en-US" dirty="0" err="1"/>
              <a:t>Winnicott’s</a:t>
            </a:r>
            <a:r>
              <a:rPr lang="en-US" dirty="0"/>
              <a:t> term, Transitional object) this project therefore might be considered as textile performing, to narrate ourselves. If nothing else, it did provide a rupture, or break form the habitual routine of virtual working. </a:t>
            </a:r>
          </a:p>
        </p:txBody>
      </p:sp>
    </p:spTree>
    <p:extLst>
      <p:ext uri="{BB962C8B-B14F-4D97-AF65-F5344CB8AC3E}">
        <p14:creationId xmlns:p14="http://schemas.microsoft.com/office/powerpoint/2010/main" val="764034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a mask&#10;&#10;Description automatically generated with low confidence">
            <a:extLst>
              <a:ext uri="{FF2B5EF4-FFF2-40B4-BE49-F238E27FC236}">
                <a16:creationId xmlns:a16="http://schemas.microsoft.com/office/drawing/2014/main" id="{0A6B9B76-6C74-C53C-22D8-A65A3D3F8AF1}"/>
              </a:ext>
            </a:extLst>
          </p:cNvPr>
          <p:cNvPicPr>
            <a:picLocks noChangeAspect="1"/>
          </p:cNvPicPr>
          <p:nvPr/>
        </p:nvPicPr>
        <p:blipFill>
          <a:blip r:embed="rId2"/>
          <a:stretch>
            <a:fillRect/>
          </a:stretch>
        </p:blipFill>
        <p:spPr>
          <a:xfrm>
            <a:off x="2895576" y="2096682"/>
            <a:ext cx="3109923" cy="2332443"/>
          </a:xfrm>
          <a:prstGeom prst="rect">
            <a:avLst/>
          </a:prstGeom>
        </p:spPr>
      </p:pic>
      <p:pic>
        <p:nvPicPr>
          <p:cNvPr id="7" name="Picture 6" descr="A screenshot of a cell phone&#10;&#10;Description automatically generated with low confidence">
            <a:extLst>
              <a:ext uri="{FF2B5EF4-FFF2-40B4-BE49-F238E27FC236}">
                <a16:creationId xmlns:a16="http://schemas.microsoft.com/office/drawing/2014/main" id="{4A82E7A3-0301-B207-019D-DA374538AA04}"/>
              </a:ext>
            </a:extLst>
          </p:cNvPr>
          <p:cNvPicPr>
            <a:picLocks noChangeAspect="1"/>
          </p:cNvPicPr>
          <p:nvPr/>
        </p:nvPicPr>
        <p:blipFill>
          <a:blip r:embed="rId3"/>
          <a:stretch>
            <a:fillRect/>
          </a:stretch>
        </p:blipFill>
        <p:spPr>
          <a:xfrm>
            <a:off x="6005500" y="2096682"/>
            <a:ext cx="3109925" cy="2332443"/>
          </a:xfrm>
          <a:prstGeom prst="rect">
            <a:avLst/>
          </a:prstGeom>
        </p:spPr>
      </p:pic>
      <p:pic>
        <p:nvPicPr>
          <p:cNvPr id="9" name="Picture 8" descr="A close-up of a drop of water on a drop of water&#10;&#10;Description automatically generated with low confidence">
            <a:extLst>
              <a:ext uri="{FF2B5EF4-FFF2-40B4-BE49-F238E27FC236}">
                <a16:creationId xmlns:a16="http://schemas.microsoft.com/office/drawing/2014/main" id="{02DCDDA3-4916-5AFB-8706-9D4BD5E68C2C}"/>
              </a:ext>
            </a:extLst>
          </p:cNvPr>
          <p:cNvPicPr>
            <a:picLocks noChangeAspect="1"/>
          </p:cNvPicPr>
          <p:nvPr/>
        </p:nvPicPr>
        <p:blipFill>
          <a:blip r:embed="rId4"/>
          <a:stretch>
            <a:fillRect/>
          </a:stretch>
        </p:blipFill>
        <p:spPr>
          <a:xfrm>
            <a:off x="9115425" y="2096682"/>
            <a:ext cx="3109924" cy="2332443"/>
          </a:xfrm>
          <a:prstGeom prst="rect">
            <a:avLst/>
          </a:prstGeom>
        </p:spPr>
      </p:pic>
      <p:pic>
        <p:nvPicPr>
          <p:cNvPr id="10" name="Picture 9" descr="A person with the hair blowing in the wind&#10;&#10;Description automatically generated with low confidence">
            <a:extLst>
              <a:ext uri="{FF2B5EF4-FFF2-40B4-BE49-F238E27FC236}">
                <a16:creationId xmlns:a16="http://schemas.microsoft.com/office/drawing/2014/main" id="{5AFE18BD-0069-2EE2-19F4-E100571781C5}"/>
              </a:ext>
            </a:extLst>
          </p:cNvPr>
          <p:cNvPicPr>
            <a:picLocks noChangeAspect="1"/>
          </p:cNvPicPr>
          <p:nvPr/>
        </p:nvPicPr>
        <p:blipFill>
          <a:blip r:embed="rId5"/>
          <a:stretch>
            <a:fillRect/>
          </a:stretch>
        </p:blipFill>
        <p:spPr>
          <a:xfrm>
            <a:off x="0" y="2096687"/>
            <a:ext cx="3109917" cy="2332438"/>
          </a:xfrm>
          <a:prstGeom prst="rect">
            <a:avLst/>
          </a:prstGeom>
        </p:spPr>
      </p:pic>
      <p:sp>
        <p:nvSpPr>
          <p:cNvPr id="11" name="TextBox 10">
            <a:extLst>
              <a:ext uri="{FF2B5EF4-FFF2-40B4-BE49-F238E27FC236}">
                <a16:creationId xmlns:a16="http://schemas.microsoft.com/office/drawing/2014/main" id="{B7D111D3-F175-ED68-077D-48C687548F27}"/>
              </a:ext>
            </a:extLst>
          </p:cNvPr>
          <p:cNvSpPr txBox="1"/>
          <p:nvPr/>
        </p:nvSpPr>
        <p:spPr>
          <a:xfrm>
            <a:off x="123879" y="427393"/>
            <a:ext cx="12101470" cy="954107"/>
          </a:xfrm>
          <a:prstGeom prst="rect">
            <a:avLst/>
          </a:prstGeom>
          <a:noFill/>
        </p:spPr>
        <p:txBody>
          <a:bodyPr wrap="square" rtlCol="0">
            <a:spAutoFit/>
          </a:bodyPr>
          <a:lstStyle/>
          <a:p>
            <a:r>
              <a:rPr lang="en-US" sz="2800" dirty="0" err="1">
                <a:latin typeface="Helvetica" pitchFamily="2" charset="0"/>
              </a:rPr>
              <a:t>i.e</a:t>
            </a:r>
            <a:r>
              <a:rPr lang="en-US" sz="2800" dirty="0">
                <a:latin typeface="Helvetica" pitchFamily="2" charset="0"/>
              </a:rPr>
              <a:t> Using yourself (and others) as (performative) material</a:t>
            </a:r>
          </a:p>
          <a:p>
            <a:r>
              <a:rPr lang="en-US" sz="2800" dirty="0">
                <a:latin typeface="Helvetica" pitchFamily="2" charset="0"/>
              </a:rPr>
              <a:t>In visual, textual form</a:t>
            </a:r>
          </a:p>
        </p:txBody>
      </p:sp>
      <p:sp>
        <p:nvSpPr>
          <p:cNvPr id="2" name="TextBox 1">
            <a:extLst>
              <a:ext uri="{FF2B5EF4-FFF2-40B4-BE49-F238E27FC236}">
                <a16:creationId xmlns:a16="http://schemas.microsoft.com/office/drawing/2014/main" id="{A63DBE50-A53F-C414-6A0D-B5134A277DD3}"/>
              </a:ext>
            </a:extLst>
          </p:cNvPr>
          <p:cNvSpPr txBox="1"/>
          <p:nvPr/>
        </p:nvSpPr>
        <p:spPr>
          <a:xfrm>
            <a:off x="132179" y="5857662"/>
            <a:ext cx="12005146" cy="830997"/>
          </a:xfrm>
          <a:prstGeom prst="rect">
            <a:avLst/>
          </a:prstGeom>
          <a:noFill/>
        </p:spPr>
        <p:txBody>
          <a:bodyPr wrap="none" rtlCol="0">
            <a:spAutoFit/>
          </a:bodyPr>
          <a:lstStyle/>
          <a:p>
            <a:r>
              <a:rPr lang="en-GB" sz="2400" b="0" dirty="0">
                <a:effectLst/>
                <a:latin typeface="Helvetica" pitchFamily="2" charset="0"/>
                <a:ea typeface="Times New Roman" panose="02020603050405020304" pitchFamily="18" charset="0"/>
              </a:rPr>
              <a:t>Bricolage’ which is described ‘as the piecing and patching of disparate things to create </a:t>
            </a:r>
          </a:p>
          <a:p>
            <a:r>
              <a:rPr lang="en-GB" sz="2400" b="0" dirty="0">
                <a:effectLst/>
                <a:latin typeface="Helvetica" pitchFamily="2" charset="0"/>
                <a:ea typeface="Times New Roman" panose="02020603050405020304" pitchFamily="18" charset="0"/>
              </a:rPr>
              <a:t>something anew” (Denzin and Lincoln) is a relevant method here to explore.</a:t>
            </a:r>
            <a:endParaRPr lang="en-US" sz="2400" dirty="0">
              <a:latin typeface="Helvetica" pitchFamily="2" charset="0"/>
            </a:endParaRPr>
          </a:p>
        </p:txBody>
      </p:sp>
      <p:sp>
        <p:nvSpPr>
          <p:cNvPr id="3" name="TextBox 2">
            <a:extLst>
              <a:ext uri="{FF2B5EF4-FFF2-40B4-BE49-F238E27FC236}">
                <a16:creationId xmlns:a16="http://schemas.microsoft.com/office/drawing/2014/main" id="{C5A6B168-529F-9F5B-DE3B-3CF2EE302E4E}"/>
              </a:ext>
            </a:extLst>
          </p:cNvPr>
          <p:cNvSpPr txBox="1"/>
          <p:nvPr/>
        </p:nvSpPr>
        <p:spPr>
          <a:xfrm>
            <a:off x="132179" y="4591174"/>
            <a:ext cx="5622052" cy="369332"/>
          </a:xfrm>
          <a:prstGeom prst="rect">
            <a:avLst/>
          </a:prstGeom>
          <a:noFill/>
        </p:spPr>
        <p:txBody>
          <a:bodyPr wrap="none" rtlCol="0">
            <a:spAutoFit/>
          </a:bodyPr>
          <a:lstStyle/>
          <a:p>
            <a:r>
              <a:rPr lang="en-US" dirty="0">
                <a:latin typeface="Helvetica" pitchFamily="2" charset="0"/>
              </a:rPr>
              <a:t>As a</a:t>
            </a:r>
            <a:r>
              <a:rPr lang="en-US" sz="1800" dirty="0">
                <a:latin typeface="Helvetica" pitchFamily="2" charset="0"/>
              </a:rPr>
              <a:t> series of moving stills, using the laptop camera. </a:t>
            </a:r>
            <a:endParaRPr lang="en-US" dirty="0"/>
          </a:p>
        </p:txBody>
      </p:sp>
    </p:spTree>
    <p:extLst>
      <p:ext uri="{BB962C8B-B14F-4D97-AF65-F5344CB8AC3E}">
        <p14:creationId xmlns:p14="http://schemas.microsoft.com/office/powerpoint/2010/main" val="2170339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BF311B-46C3-5080-F7DC-D6DCCFECCEE6}"/>
              </a:ext>
            </a:extLst>
          </p:cNvPr>
          <p:cNvSpPr txBox="1"/>
          <p:nvPr/>
        </p:nvSpPr>
        <p:spPr>
          <a:xfrm>
            <a:off x="6809013" y="5275083"/>
            <a:ext cx="4637314" cy="1384995"/>
          </a:xfrm>
          <a:prstGeom prst="rect">
            <a:avLst/>
          </a:prstGeom>
          <a:noFill/>
        </p:spPr>
        <p:txBody>
          <a:bodyPr wrap="square">
            <a:spAutoFit/>
          </a:bodyPr>
          <a:lstStyle/>
          <a:p>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Naomi Pearce’s notion of D.I.Y. as “</a:t>
            </a:r>
            <a:r>
              <a:rPr lang="en-GB" sz="2800" b="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 messy affair, both ‘sticky and knotty” (Pearce, 2021)</a:t>
            </a:r>
            <a:r>
              <a:rPr lang="en-GB" sz="2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US" sz="2800" dirty="0"/>
          </a:p>
        </p:txBody>
      </p:sp>
      <p:pic>
        <p:nvPicPr>
          <p:cNvPr id="2" name="Picture 1">
            <a:extLst>
              <a:ext uri="{FF2B5EF4-FFF2-40B4-BE49-F238E27FC236}">
                <a16:creationId xmlns:a16="http://schemas.microsoft.com/office/drawing/2014/main" id="{0040AF8B-A4BD-9017-CFE7-91F9D17881DD}"/>
              </a:ext>
            </a:extLst>
          </p:cNvPr>
          <p:cNvPicPr>
            <a:picLocks noChangeAspect="1"/>
          </p:cNvPicPr>
          <p:nvPr/>
        </p:nvPicPr>
        <p:blipFill>
          <a:blip r:embed="rId2"/>
          <a:stretch>
            <a:fillRect/>
          </a:stretch>
        </p:blipFill>
        <p:spPr>
          <a:xfrm>
            <a:off x="6696153" y="1424929"/>
            <a:ext cx="4863034" cy="3647276"/>
          </a:xfrm>
          <a:prstGeom prst="rect">
            <a:avLst/>
          </a:prstGeom>
        </p:spPr>
      </p:pic>
      <p:sp>
        <p:nvSpPr>
          <p:cNvPr id="4" name="TextBox 3">
            <a:extLst>
              <a:ext uri="{FF2B5EF4-FFF2-40B4-BE49-F238E27FC236}">
                <a16:creationId xmlns:a16="http://schemas.microsoft.com/office/drawing/2014/main" id="{B1C65480-8499-D58E-75FF-9136F4621935}"/>
              </a:ext>
            </a:extLst>
          </p:cNvPr>
          <p:cNvSpPr txBox="1"/>
          <p:nvPr/>
        </p:nvSpPr>
        <p:spPr>
          <a:xfrm>
            <a:off x="600153" y="1424929"/>
            <a:ext cx="6096000" cy="2301977"/>
          </a:xfrm>
          <a:prstGeom prst="rect">
            <a:avLst/>
          </a:prstGeom>
          <a:noFill/>
        </p:spPr>
        <p:txBody>
          <a:bodyPr wrap="square">
            <a:spAutoFit/>
          </a:bodyPr>
          <a:lstStyle/>
          <a:p>
            <a:pPr>
              <a:lnSpc>
                <a:spcPct val="115000"/>
              </a:lnSpc>
            </a:pPr>
            <a:r>
              <a:rPr lang="en-US" sz="1800" b="1" dirty="0">
                <a:solidFill>
                  <a:srgbClr val="000000"/>
                </a:solidFill>
                <a:effectLst/>
                <a:latin typeface="Calibri" panose="020F0502020204030204" pitchFamily="34" charset="0"/>
                <a:ea typeface="Times New Roman" panose="02020603050405020304" pitchFamily="18" charset="0"/>
              </a:rPr>
              <a:t>Bricolage, </a:t>
            </a:r>
            <a:r>
              <a:rPr lang="en-US" sz="1800" dirty="0">
                <a:solidFill>
                  <a:srgbClr val="000000"/>
                </a:solidFill>
                <a:effectLst/>
                <a:latin typeface="Calibri" panose="020F0502020204030204" pitchFamily="34" charset="0"/>
                <a:ea typeface="Times New Roman" panose="02020603050405020304" pitchFamily="18" charset="0"/>
              </a:rPr>
              <a:t>described as, </a:t>
            </a:r>
            <a:endParaRPr lang="en-GB" sz="1800" dirty="0">
              <a:effectLst/>
              <a:latin typeface="Times New Roman" panose="02020603050405020304" pitchFamily="18" charset="0"/>
              <a:ea typeface="Times New Roman" panose="02020603050405020304" pitchFamily="18" charset="0"/>
            </a:endParaRPr>
          </a:p>
          <a:p>
            <a:pPr>
              <a:lnSpc>
                <a:spcPct val="115000"/>
              </a:lnSpc>
            </a:pPr>
            <a:r>
              <a:rPr lang="en-US"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lnSpc>
                <a:spcPct val="115000"/>
              </a:lnSpc>
            </a:pPr>
            <a:r>
              <a:rPr lang="en-US" sz="1800" dirty="0">
                <a:solidFill>
                  <a:srgbClr val="000000"/>
                </a:solidFill>
                <a:effectLst/>
                <a:latin typeface="Calibri" panose="020F0502020204030204" pitchFamily="34" charset="0"/>
                <a:ea typeface="Times New Roman" panose="02020603050405020304" pitchFamily="18" charset="0"/>
              </a:rPr>
              <a:t>“the central cultural style of the postmodern [</a:t>
            </a:r>
            <a:r>
              <a:rPr lang="en-US" sz="1800" dirty="0" err="1">
                <a:solidFill>
                  <a:srgbClr val="000000"/>
                </a:solidFill>
                <a:effectLst/>
                <a:latin typeface="Calibri" panose="020F0502020204030204" pitchFamily="34" charset="0"/>
                <a:ea typeface="Times New Roman" panose="02020603050405020304" pitchFamily="18" charset="0"/>
              </a:rPr>
              <a:t>characterised</a:t>
            </a:r>
            <a:r>
              <a:rPr lang="en-US" sz="1800" dirty="0">
                <a:solidFill>
                  <a:srgbClr val="000000"/>
                </a:solidFill>
                <a:effectLst/>
                <a:latin typeface="Calibri" panose="020F0502020204030204" pitchFamily="34" charset="0"/>
                <a:ea typeface="Times New Roman" panose="02020603050405020304" pitchFamily="18" charset="0"/>
              </a:rPr>
              <a:t> by a continual flow of images] a juxtaposition/montage, paradox, ambiguity and the blurring of the boundaries of genre, style and history.” (Barker, 2004: 157),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45914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EB3B9-FB88-E07B-1378-67AF4C4EC4F9}"/>
              </a:ext>
            </a:extLst>
          </p:cNvPr>
          <p:cNvSpPr>
            <a:spLocks noGrp="1"/>
          </p:cNvSpPr>
          <p:nvPr>
            <p:ph type="title"/>
          </p:nvPr>
        </p:nvSpPr>
        <p:spPr>
          <a:xfrm>
            <a:off x="97118" y="-33263"/>
            <a:ext cx="11609295" cy="1325563"/>
          </a:xfrm>
        </p:spPr>
        <p:txBody>
          <a:bodyPr/>
          <a:lstStyle/>
          <a:p>
            <a:r>
              <a:rPr lang="en-US" dirty="0">
                <a:latin typeface="Helvetica" pitchFamily="2" charset="0"/>
              </a:rPr>
              <a:t>Responding to themes of domesticity – </a:t>
            </a:r>
          </a:p>
        </p:txBody>
      </p:sp>
      <p:sp>
        <p:nvSpPr>
          <p:cNvPr id="4" name="TextBox 3">
            <a:extLst>
              <a:ext uri="{FF2B5EF4-FFF2-40B4-BE49-F238E27FC236}">
                <a16:creationId xmlns:a16="http://schemas.microsoft.com/office/drawing/2014/main" id="{11A7954B-FFC6-EA0C-B9ED-6F7F76FEB451}"/>
              </a:ext>
            </a:extLst>
          </p:cNvPr>
          <p:cNvSpPr txBox="1"/>
          <p:nvPr/>
        </p:nvSpPr>
        <p:spPr>
          <a:xfrm>
            <a:off x="97118" y="872121"/>
            <a:ext cx="12094882" cy="1384995"/>
          </a:xfrm>
          <a:prstGeom prst="rect">
            <a:avLst/>
          </a:prstGeom>
          <a:noFill/>
        </p:spPr>
        <p:txBody>
          <a:bodyPr wrap="square">
            <a:spAutoFit/>
          </a:bodyPr>
          <a:lstStyle/>
          <a:p>
            <a:pPr>
              <a:spcAft>
                <a:spcPts val="800"/>
              </a:spcAft>
            </a:pPr>
            <a:r>
              <a:rPr lang="en-GB" sz="2800" b="1" kern="1200" dirty="0">
                <a:solidFill>
                  <a:srgbClr val="000000"/>
                </a:solidFill>
                <a:effectLst/>
                <a:latin typeface="Helvetica" pitchFamily="2" charset="0"/>
                <a:ea typeface="Times New Roman" panose="02020603050405020304" pitchFamily="18" charset="0"/>
              </a:rPr>
              <a:t>Mary Kelly’s Lint works which </a:t>
            </a:r>
            <a:r>
              <a:rPr lang="en-GB" sz="2800" kern="1200" dirty="0">
                <a:solidFill>
                  <a:srgbClr val="000000"/>
                </a:solidFill>
                <a:effectLst/>
                <a:latin typeface="Helvetica" pitchFamily="2" charset="0"/>
                <a:ea typeface="Times New Roman" panose="02020603050405020304" pitchFamily="18" charset="0"/>
              </a:rPr>
              <a:t>act </a:t>
            </a:r>
            <a:r>
              <a:rPr lang="en-GB" sz="2800" dirty="0">
                <a:solidFill>
                  <a:srgbClr val="000000"/>
                </a:solidFill>
                <a:effectLst/>
                <a:latin typeface="Helvetica" pitchFamily="2" charset="0"/>
                <a:ea typeface="Times New Roman" panose="02020603050405020304" pitchFamily="18" charset="0"/>
                <a:cs typeface="Times New Roman" panose="02020603050405020304" pitchFamily="18" charset="0"/>
              </a:rPr>
              <a:t>“as an ephemeral reminder of daily life or, more specifically</a:t>
            </a:r>
            <a:r>
              <a:rPr lang="en-GB" sz="2800" dirty="0">
                <a:solidFill>
                  <a:srgbClr val="000000"/>
                </a:solidFill>
                <a:effectLst/>
                <a:latin typeface="Helvetica" pitchFamily="2" charset="0"/>
                <a:ea typeface="Times New Roman" panose="02020603050405020304" pitchFamily="18" charset="0"/>
              </a:rPr>
              <a:t>, of the never-ending rhythms of women’s domestic </a:t>
            </a:r>
            <a:r>
              <a:rPr lang="en-GB" sz="2800" dirty="0" err="1">
                <a:solidFill>
                  <a:srgbClr val="000000"/>
                </a:solidFill>
                <a:effectLst/>
                <a:latin typeface="Helvetica" pitchFamily="2" charset="0"/>
                <a:ea typeface="Times New Roman" panose="02020603050405020304" pitchFamily="18" charset="0"/>
              </a:rPr>
              <a:t>labor</a:t>
            </a:r>
            <a:r>
              <a:rPr lang="en-GB" sz="2800" dirty="0">
                <a:solidFill>
                  <a:srgbClr val="000000"/>
                </a:solidFill>
                <a:effectLst/>
                <a:latin typeface="Helvetica" pitchFamily="2" charset="0"/>
                <a:ea typeface="Times New Roman" panose="02020603050405020304" pitchFamily="18" charset="0"/>
              </a:rPr>
              <a:t>.” </a:t>
            </a:r>
            <a:r>
              <a:rPr lang="en-GB" sz="2000" kern="1200" dirty="0">
                <a:solidFill>
                  <a:srgbClr val="000000"/>
                </a:solidFill>
                <a:effectLst/>
                <a:latin typeface="Helvetica" pitchFamily="2" charset="0"/>
                <a:ea typeface="Times New Roman" panose="02020603050405020304" pitchFamily="18" charset="0"/>
              </a:rPr>
              <a:t>(Finkel) </a:t>
            </a:r>
            <a:r>
              <a:rPr lang="en-GB" sz="2000" dirty="0">
                <a:solidFill>
                  <a:srgbClr val="000000"/>
                </a:solidFill>
                <a:effectLst/>
                <a:latin typeface="Helvetica" pitchFamily="2" charset="0"/>
                <a:ea typeface="Times New Roman" panose="02020603050405020304" pitchFamily="18" charset="0"/>
              </a:rPr>
              <a:t>[accessed 21.08.2021]. </a:t>
            </a:r>
            <a:endParaRPr lang="en-GB" sz="2000" dirty="0">
              <a:effectLst/>
              <a:latin typeface="Helvetica" pitchFamily="2" charset="0"/>
              <a:ea typeface="Times New Roman" panose="02020603050405020304" pitchFamily="18" charset="0"/>
            </a:endParaRPr>
          </a:p>
        </p:txBody>
      </p:sp>
      <p:pic>
        <p:nvPicPr>
          <p:cNvPr id="5" name="Picture 4">
            <a:extLst>
              <a:ext uri="{FF2B5EF4-FFF2-40B4-BE49-F238E27FC236}">
                <a16:creationId xmlns:a16="http://schemas.microsoft.com/office/drawing/2014/main" id="{421227EF-0DE6-35FE-14F3-F9FD1CB41D31}"/>
              </a:ext>
            </a:extLst>
          </p:cNvPr>
          <p:cNvPicPr>
            <a:picLocks noChangeAspect="1"/>
          </p:cNvPicPr>
          <p:nvPr/>
        </p:nvPicPr>
        <p:blipFill>
          <a:blip r:embed="rId2"/>
          <a:stretch>
            <a:fillRect/>
          </a:stretch>
        </p:blipFill>
        <p:spPr>
          <a:xfrm>
            <a:off x="264147" y="2382622"/>
            <a:ext cx="5295153" cy="3971365"/>
          </a:xfrm>
          <a:prstGeom prst="rect">
            <a:avLst/>
          </a:prstGeom>
        </p:spPr>
      </p:pic>
      <p:sp>
        <p:nvSpPr>
          <p:cNvPr id="6" name="TextBox 5">
            <a:extLst>
              <a:ext uri="{FF2B5EF4-FFF2-40B4-BE49-F238E27FC236}">
                <a16:creationId xmlns:a16="http://schemas.microsoft.com/office/drawing/2014/main" id="{9FAED866-1C8C-E377-2ECA-06126477459B}"/>
              </a:ext>
            </a:extLst>
          </p:cNvPr>
          <p:cNvSpPr txBox="1"/>
          <p:nvPr/>
        </p:nvSpPr>
        <p:spPr>
          <a:xfrm>
            <a:off x="5901765" y="2257116"/>
            <a:ext cx="2277035" cy="3570208"/>
          </a:xfrm>
          <a:prstGeom prst="rect">
            <a:avLst/>
          </a:prstGeom>
          <a:noFill/>
        </p:spPr>
        <p:txBody>
          <a:bodyPr wrap="square" rtlCol="0">
            <a:spAutoFit/>
          </a:bodyPr>
          <a:lstStyle/>
          <a:p>
            <a:r>
              <a:rPr lang="en-GB" sz="3200" b="0" i="0" dirty="0">
                <a:effectLst/>
                <a:latin typeface="nyt-cheltenham"/>
              </a:rPr>
              <a:t>Art Lurks in an Unlikely Place for Mary Kelly: the Dryer</a:t>
            </a:r>
          </a:p>
          <a:p>
            <a:r>
              <a:rPr lang="en-GB" sz="1600" b="0" i="0" dirty="0">
                <a:effectLst/>
                <a:latin typeface="nyt-cheltenham"/>
              </a:rPr>
              <a:t>https://</a:t>
            </a:r>
            <a:r>
              <a:rPr lang="en-GB" sz="1600" b="0" i="0" dirty="0" err="1">
                <a:effectLst/>
                <a:latin typeface="nyt-cheltenham"/>
              </a:rPr>
              <a:t>www.nytimes.com</a:t>
            </a:r>
            <a:r>
              <a:rPr lang="en-GB" sz="1600" b="0" i="0" dirty="0">
                <a:effectLst/>
                <a:latin typeface="nyt-cheltenham"/>
              </a:rPr>
              <a:t>/2017/10/21/arts/</a:t>
            </a:r>
            <a:r>
              <a:rPr lang="en-GB" sz="1600" b="0" i="0" dirty="0" err="1">
                <a:effectLst/>
                <a:latin typeface="nyt-cheltenham"/>
              </a:rPr>
              <a:t>mary</a:t>
            </a:r>
            <a:r>
              <a:rPr lang="en-GB" sz="1600" b="0" i="0" dirty="0">
                <a:effectLst/>
                <a:latin typeface="nyt-cheltenham"/>
              </a:rPr>
              <a:t>-</a:t>
            </a:r>
            <a:r>
              <a:rPr lang="en-GB" sz="1600" b="0" i="0" dirty="0" err="1">
                <a:effectLst/>
                <a:latin typeface="nyt-cheltenham"/>
              </a:rPr>
              <a:t>kelly</a:t>
            </a:r>
            <a:r>
              <a:rPr lang="en-GB" sz="1600" b="0" i="0" dirty="0">
                <a:effectLst/>
                <a:latin typeface="nyt-cheltenham"/>
              </a:rPr>
              <a:t>-lint-</a:t>
            </a:r>
            <a:r>
              <a:rPr lang="en-GB" sz="1600" b="0" i="0" dirty="0" err="1">
                <a:effectLst/>
                <a:latin typeface="nyt-cheltenham"/>
              </a:rPr>
              <a:t>art.html</a:t>
            </a:r>
            <a:endParaRPr lang="en-GB" sz="1600" b="0" i="0" dirty="0">
              <a:effectLst/>
              <a:latin typeface="nyt-cheltenham"/>
            </a:endParaRPr>
          </a:p>
          <a:p>
            <a:endParaRPr lang="en-US" dirty="0"/>
          </a:p>
        </p:txBody>
      </p:sp>
      <p:pic>
        <p:nvPicPr>
          <p:cNvPr id="7" name="Picture 6">
            <a:extLst>
              <a:ext uri="{FF2B5EF4-FFF2-40B4-BE49-F238E27FC236}">
                <a16:creationId xmlns:a16="http://schemas.microsoft.com/office/drawing/2014/main" id="{40C51BAF-A2B3-8E18-1F96-EBAEC0EAD39C}"/>
              </a:ext>
            </a:extLst>
          </p:cNvPr>
          <p:cNvPicPr>
            <a:picLocks noChangeAspect="1"/>
          </p:cNvPicPr>
          <p:nvPr/>
        </p:nvPicPr>
        <p:blipFill>
          <a:blip r:embed="rId3"/>
          <a:stretch>
            <a:fillRect/>
          </a:stretch>
        </p:blipFill>
        <p:spPr>
          <a:xfrm>
            <a:off x="8390965" y="1875390"/>
            <a:ext cx="3626165" cy="4823798"/>
          </a:xfrm>
          <a:prstGeom prst="rect">
            <a:avLst/>
          </a:prstGeom>
        </p:spPr>
      </p:pic>
    </p:spTree>
    <p:extLst>
      <p:ext uri="{BB962C8B-B14F-4D97-AF65-F5344CB8AC3E}">
        <p14:creationId xmlns:p14="http://schemas.microsoft.com/office/powerpoint/2010/main" val="17600269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MG_3208.JPG"/>
          <p:cNvPicPr>
            <a:picLocks noChangeAspect="1"/>
          </p:cNvPicPr>
          <p:nvPr/>
        </p:nvPicPr>
        <p:blipFill rotWithShape="1">
          <a:blip r:embed="rId3" cstate="email">
            <a:extLst>
              <a:ext uri="{28A0092B-C50C-407E-A947-70E740481C1C}">
                <a14:useLocalDpi xmlns:a14="http://schemas.microsoft.com/office/drawing/2010/main"/>
              </a:ext>
            </a:extLst>
          </a:blip>
          <a:srcRect l="10562" r="31574" b="3"/>
          <a:stretch/>
        </p:blipFill>
        <p:spPr>
          <a:xfrm>
            <a:off x="-1" y="10"/>
            <a:ext cx="3003123" cy="3892380"/>
          </a:xfrm>
          <a:prstGeom prst="rect">
            <a:avLst/>
          </a:prstGeom>
        </p:spPr>
      </p:pic>
      <p:pic>
        <p:nvPicPr>
          <p:cNvPr id="5" name="Content Placeholder 4" descr="IMG_3202.JPG"/>
          <p:cNvPicPr>
            <a:picLocks noChangeAspect="1"/>
          </p:cNvPicPr>
          <p:nvPr/>
        </p:nvPicPr>
        <p:blipFill rotWithShape="1">
          <a:blip r:embed="rId4" cstate="email">
            <a:extLst>
              <a:ext uri="{28A0092B-C50C-407E-A947-70E740481C1C}">
                <a14:useLocalDpi xmlns:a14="http://schemas.microsoft.com/office/drawing/2010/main"/>
              </a:ext>
            </a:extLst>
          </a:blip>
          <a:srcRect r="24479" b="-4"/>
          <a:stretch/>
        </p:blipFill>
        <p:spPr>
          <a:xfrm>
            <a:off x="3180257" y="10"/>
            <a:ext cx="3016307" cy="2785935"/>
          </a:xfrm>
          <a:prstGeom prst="rect">
            <a:avLst/>
          </a:prstGeom>
        </p:spPr>
      </p:pic>
      <p:pic>
        <p:nvPicPr>
          <p:cNvPr id="4" name="Picture 3" descr="IMG_3204.JPG"/>
          <p:cNvPicPr>
            <a:picLocks noChangeAspect="1"/>
          </p:cNvPicPr>
          <p:nvPr/>
        </p:nvPicPr>
        <p:blipFill rotWithShape="1">
          <a:blip r:embed="rId5" cstate="email">
            <a:extLst>
              <a:ext uri="{28A0092B-C50C-407E-A947-70E740481C1C}">
                <a14:useLocalDpi xmlns:a14="http://schemas.microsoft.com/office/drawing/2010/main"/>
              </a:ext>
            </a:extLst>
          </a:blip>
          <a:srcRect l="12698" r="6224"/>
          <a:stretch/>
        </p:blipFill>
        <p:spPr>
          <a:xfrm>
            <a:off x="-1" y="4079988"/>
            <a:ext cx="3003123" cy="2778013"/>
          </a:xfrm>
          <a:prstGeom prst="rect">
            <a:avLst/>
          </a:prstGeom>
        </p:spPr>
      </p:pic>
      <p:pic>
        <p:nvPicPr>
          <p:cNvPr id="7" name="Picture 6" descr="IMG_3201.JPG"/>
          <p:cNvPicPr>
            <a:picLocks noChangeAspect="1"/>
          </p:cNvPicPr>
          <p:nvPr/>
        </p:nvPicPr>
        <p:blipFill rotWithShape="1">
          <a:blip r:embed="rId6" cstate="email">
            <a:extLst>
              <a:ext uri="{28A0092B-C50C-407E-A947-70E740481C1C}">
                <a14:useLocalDpi xmlns:a14="http://schemas.microsoft.com/office/drawing/2010/main"/>
              </a:ext>
            </a:extLst>
          </a:blip>
          <a:srcRect l="36747" r="8539" b="-1"/>
          <a:stretch/>
        </p:blipFill>
        <p:spPr>
          <a:xfrm>
            <a:off x="3180257" y="2957665"/>
            <a:ext cx="3016307" cy="3900335"/>
          </a:xfrm>
          <a:prstGeom prst="rect">
            <a:avLst/>
          </a:prstGeom>
        </p:spPr>
      </p:pic>
      <p:sp>
        <p:nvSpPr>
          <p:cNvPr id="11" name="Content Placeholder 10">
            <a:extLst>
              <a:ext uri="{FF2B5EF4-FFF2-40B4-BE49-F238E27FC236}">
                <a16:creationId xmlns:a16="http://schemas.microsoft.com/office/drawing/2014/main" id="{F2F6560C-ECCE-FEB4-64C3-255D74DF6EE8}"/>
              </a:ext>
            </a:extLst>
          </p:cNvPr>
          <p:cNvSpPr>
            <a:spLocks noGrp="1"/>
          </p:cNvSpPr>
          <p:nvPr>
            <p:ph idx="1"/>
          </p:nvPr>
        </p:nvSpPr>
        <p:spPr>
          <a:xfrm>
            <a:off x="6551550" y="2957665"/>
            <a:ext cx="4802249" cy="3178562"/>
          </a:xfrm>
        </p:spPr>
        <p:txBody>
          <a:bodyPr>
            <a:normAutofit/>
          </a:bodyPr>
          <a:lstStyle/>
          <a:p>
            <a:r>
              <a:rPr lang="en-US" dirty="0"/>
              <a:t>Sensory experience / absence in relationships and use of found and domestic objects. </a:t>
            </a:r>
          </a:p>
        </p:txBody>
      </p:sp>
    </p:spTree>
    <p:extLst>
      <p:ext uri="{BB962C8B-B14F-4D97-AF65-F5344CB8AC3E}">
        <p14:creationId xmlns:p14="http://schemas.microsoft.com/office/powerpoint/2010/main" val="1168986358"/>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72B6-10DA-F1BB-169A-47852872F40C}"/>
              </a:ext>
            </a:extLst>
          </p:cNvPr>
          <p:cNvSpPr>
            <a:spLocks noGrp="1"/>
          </p:cNvSpPr>
          <p:nvPr>
            <p:ph type="title"/>
          </p:nvPr>
        </p:nvSpPr>
        <p:spPr>
          <a:xfrm>
            <a:off x="25966" y="-317977"/>
            <a:ext cx="12166034" cy="1325563"/>
          </a:xfrm>
        </p:spPr>
        <p:txBody>
          <a:bodyPr>
            <a:normAutofit fontScale="90000"/>
          </a:bodyPr>
          <a:lstStyle/>
          <a:p>
            <a:br>
              <a:rPr lang="en-US" dirty="0"/>
            </a:br>
            <a:br>
              <a:rPr lang="en-US" dirty="0"/>
            </a:br>
            <a:r>
              <a:rPr lang="en-US" sz="3600" dirty="0">
                <a:latin typeface="Helvetica" pitchFamily="2" charset="0"/>
              </a:rPr>
              <a:t>An </a:t>
            </a:r>
            <a:r>
              <a:rPr lang="en-US" sz="3600" dirty="0" err="1">
                <a:latin typeface="Helvetica" pitchFamily="2" charset="0"/>
              </a:rPr>
              <a:t>anarchival</a:t>
            </a:r>
            <a:r>
              <a:rPr lang="en-US" sz="3600" dirty="0">
                <a:latin typeface="Helvetica" pitchFamily="2" charset="0"/>
              </a:rPr>
              <a:t> Impulse - in the </a:t>
            </a:r>
            <a:br>
              <a:rPr lang="en-US" sz="3600" dirty="0">
                <a:latin typeface="Helvetica" pitchFamily="2" charset="0"/>
              </a:rPr>
            </a:br>
            <a:r>
              <a:rPr lang="en-US" sz="3600" dirty="0">
                <a:latin typeface="Helvetica" pitchFamily="2" charset="0"/>
              </a:rPr>
              <a:t>work of Susan Hiller - a response to the Sigmund Freud’s Collection</a:t>
            </a:r>
            <a:br>
              <a:rPr lang="en-US" dirty="0"/>
            </a:br>
            <a:endParaRPr lang="en-US" dirty="0"/>
          </a:p>
        </p:txBody>
      </p:sp>
      <p:sp>
        <p:nvSpPr>
          <p:cNvPr id="4" name="TextBox 3">
            <a:extLst>
              <a:ext uri="{FF2B5EF4-FFF2-40B4-BE49-F238E27FC236}">
                <a16:creationId xmlns:a16="http://schemas.microsoft.com/office/drawing/2014/main" id="{89E387E8-1F1F-1E12-6D92-35D8DB8517E3}"/>
              </a:ext>
            </a:extLst>
          </p:cNvPr>
          <p:cNvSpPr txBox="1"/>
          <p:nvPr/>
        </p:nvSpPr>
        <p:spPr>
          <a:xfrm>
            <a:off x="419100" y="1108829"/>
            <a:ext cx="184731" cy="369332"/>
          </a:xfrm>
          <a:prstGeom prst="rect">
            <a:avLst/>
          </a:prstGeom>
          <a:noFill/>
        </p:spPr>
        <p:txBody>
          <a:bodyPr wrap="none" rtlCol="0">
            <a:spAutoFit/>
          </a:bodyPr>
          <a:lstStyle/>
          <a:p>
            <a:endParaRPr lang="en-US" dirty="0"/>
          </a:p>
        </p:txBody>
      </p:sp>
      <p:sp>
        <p:nvSpPr>
          <p:cNvPr id="6" name="TextBox 5">
            <a:extLst>
              <a:ext uri="{FF2B5EF4-FFF2-40B4-BE49-F238E27FC236}">
                <a16:creationId xmlns:a16="http://schemas.microsoft.com/office/drawing/2014/main" id="{FB2F475F-9828-71B7-D1A8-9E1C564E1328}"/>
              </a:ext>
            </a:extLst>
          </p:cNvPr>
          <p:cNvSpPr txBox="1"/>
          <p:nvPr/>
        </p:nvSpPr>
        <p:spPr>
          <a:xfrm>
            <a:off x="178366" y="2635210"/>
            <a:ext cx="4050734" cy="4247317"/>
          </a:xfrm>
          <a:prstGeom prst="rect">
            <a:avLst/>
          </a:prstGeom>
          <a:noFill/>
        </p:spPr>
        <p:txBody>
          <a:bodyPr wrap="square">
            <a:spAutoFit/>
          </a:bodyPr>
          <a:lstStyle/>
          <a:p>
            <a:pPr algn="l"/>
            <a:r>
              <a:rPr lang="en-GB" sz="2400" b="0" i="0" dirty="0">
                <a:solidFill>
                  <a:srgbClr val="313131"/>
                </a:solidFill>
                <a:effectLst/>
                <a:latin typeface="Helvetica" pitchFamily="2" charset="0"/>
              </a:rPr>
              <a:t>Artistic knowledge is materialised in </a:t>
            </a:r>
            <a:r>
              <a:rPr lang="en-GB" sz="2400" b="0" i="1" dirty="0">
                <a:solidFill>
                  <a:srgbClr val="313131"/>
                </a:solidFill>
                <a:effectLst/>
                <a:latin typeface="Helvetica" pitchFamily="2" charset="0"/>
              </a:rPr>
              <a:t>From the Freud Museum</a:t>
            </a:r>
            <a:r>
              <a:rPr lang="en-GB" sz="2400" b="0" i="0" dirty="0">
                <a:solidFill>
                  <a:srgbClr val="313131"/>
                </a:solidFill>
                <a:effectLst/>
                <a:latin typeface="Helvetica" pitchFamily="2" charset="0"/>
              </a:rPr>
              <a:t>, captured in its boxes and in between them. The specificity of that knowledge is difficult to describe, as it exists not as concrete realisation but as intersubjective potentiality. </a:t>
            </a:r>
          </a:p>
          <a:p>
            <a:pPr algn="l"/>
            <a:r>
              <a:rPr lang="en-GB" b="0" i="0" dirty="0">
                <a:solidFill>
                  <a:srgbClr val="313131"/>
                </a:solidFill>
                <a:effectLst/>
                <a:latin typeface="Helvetica" pitchFamily="2" charset="0"/>
              </a:rPr>
              <a:t>https://</a:t>
            </a:r>
            <a:r>
              <a:rPr lang="en-GB" b="0" i="0" dirty="0" err="1">
                <a:solidFill>
                  <a:srgbClr val="313131"/>
                </a:solidFill>
                <a:effectLst/>
                <a:latin typeface="Helvetica" pitchFamily="2" charset="0"/>
              </a:rPr>
              <a:t>www.tate.org.uk</a:t>
            </a:r>
            <a:r>
              <a:rPr lang="en-GB" b="0" i="0" dirty="0">
                <a:solidFill>
                  <a:srgbClr val="313131"/>
                </a:solidFill>
                <a:effectLst/>
                <a:latin typeface="Helvetica" pitchFamily="2" charset="0"/>
              </a:rPr>
              <a:t>/research/in-focus/from-the-</a:t>
            </a:r>
            <a:r>
              <a:rPr lang="en-GB" b="0" i="0" dirty="0" err="1">
                <a:solidFill>
                  <a:srgbClr val="313131"/>
                </a:solidFill>
                <a:effectLst/>
                <a:latin typeface="Helvetica" pitchFamily="2" charset="0"/>
              </a:rPr>
              <a:t>freud</a:t>
            </a:r>
            <a:r>
              <a:rPr lang="en-GB" b="0" i="0" dirty="0">
                <a:solidFill>
                  <a:srgbClr val="313131"/>
                </a:solidFill>
                <a:effectLst/>
                <a:latin typeface="Helvetica" pitchFamily="2" charset="0"/>
              </a:rPr>
              <a:t>-museum-</a:t>
            </a:r>
            <a:r>
              <a:rPr lang="en-GB" b="0" i="0" dirty="0" err="1">
                <a:solidFill>
                  <a:srgbClr val="313131"/>
                </a:solidFill>
                <a:effectLst/>
                <a:latin typeface="Helvetica" pitchFamily="2" charset="0"/>
              </a:rPr>
              <a:t>susan</a:t>
            </a:r>
            <a:r>
              <a:rPr lang="en-GB" b="0" i="0" dirty="0">
                <a:solidFill>
                  <a:srgbClr val="313131"/>
                </a:solidFill>
                <a:effectLst/>
                <a:latin typeface="Helvetica" pitchFamily="2" charset="0"/>
              </a:rPr>
              <a:t>-hiller/hillers-</a:t>
            </a:r>
            <a:r>
              <a:rPr lang="en-GB" b="0" i="0" dirty="0" err="1">
                <a:solidFill>
                  <a:srgbClr val="313131"/>
                </a:solidFill>
                <a:effectLst/>
                <a:latin typeface="Helvetica" pitchFamily="2" charset="0"/>
              </a:rPr>
              <a:t>anarchival</a:t>
            </a:r>
            <a:r>
              <a:rPr lang="en-GB" b="0" i="0" dirty="0">
                <a:solidFill>
                  <a:srgbClr val="313131"/>
                </a:solidFill>
                <a:effectLst/>
                <a:latin typeface="Helvetica" pitchFamily="2" charset="0"/>
              </a:rPr>
              <a:t>-impulse</a:t>
            </a:r>
          </a:p>
        </p:txBody>
      </p:sp>
      <p:pic>
        <p:nvPicPr>
          <p:cNvPr id="7" name="Picture 6">
            <a:extLst>
              <a:ext uri="{FF2B5EF4-FFF2-40B4-BE49-F238E27FC236}">
                <a16:creationId xmlns:a16="http://schemas.microsoft.com/office/drawing/2014/main" id="{79E477E6-65A5-6145-050E-483F065D3F1F}"/>
              </a:ext>
            </a:extLst>
          </p:cNvPr>
          <p:cNvPicPr>
            <a:picLocks noChangeAspect="1"/>
          </p:cNvPicPr>
          <p:nvPr/>
        </p:nvPicPr>
        <p:blipFill>
          <a:blip r:embed="rId3"/>
          <a:stretch>
            <a:fillRect/>
          </a:stretch>
        </p:blipFill>
        <p:spPr>
          <a:xfrm>
            <a:off x="4393634" y="1293495"/>
            <a:ext cx="7620000" cy="5219700"/>
          </a:xfrm>
          <a:prstGeom prst="rect">
            <a:avLst/>
          </a:prstGeom>
        </p:spPr>
      </p:pic>
    </p:spTree>
    <p:extLst>
      <p:ext uri="{BB962C8B-B14F-4D97-AF65-F5344CB8AC3E}">
        <p14:creationId xmlns:p14="http://schemas.microsoft.com/office/powerpoint/2010/main" val="24393931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204301" y="1602364"/>
            <a:ext cx="2652285" cy="415184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56587" y="1602362"/>
            <a:ext cx="2335413" cy="4151846"/>
          </a:xfrm>
          <a:prstGeom prst="rect">
            <a:avLst/>
          </a:prstGeom>
        </p:spPr>
      </p:pic>
      <p:sp>
        <p:nvSpPr>
          <p:cNvPr id="6" name="Rectangle 5"/>
          <p:cNvSpPr/>
          <p:nvPr/>
        </p:nvSpPr>
        <p:spPr>
          <a:xfrm>
            <a:off x="0" y="5961549"/>
            <a:ext cx="11815482" cy="707886"/>
          </a:xfrm>
          <a:prstGeom prst="rect">
            <a:avLst/>
          </a:prstGeom>
        </p:spPr>
        <p:txBody>
          <a:bodyPr wrap="square">
            <a:spAutoFit/>
          </a:bodyPr>
          <a:lstStyle/>
          <a:p>
            <a:r>
              <a:rPr lang="en-GB" sz="2000" dirty="0" err="1">
                <a:latin typeface="Helvetica" pitchFamily="2" charset="0"/>
                <a:ea typeface="Calibri" charset="0"/>
                <a:cs typeface="Times New Roman" charset="0"/>
              </a:rPr>
              <a:t>Ele</a:t>
            </a:r>
            <a:r>
              <a:rPr lang="en-GB" sz="2000" dirty="0">
                <a:latin typeface="Helvetica" pitchFamily="2" charset="0"/>
                <a:ea typeface="Calibri" charset="0"/>
                <a:cs typeface="Times New Roman" charset="0"/>
              </a:rPr>
              <a:t> </a:t>
            </a:r>
            <a:r>
              <a:rPr lang="en-GB" sz="2000" dirty="0" err="1">
                <a:latin typeface="Helvetica" pitchFamily="2" charset="0"/>
                <a:ea typeface="Calibri" charset="0"/>
                <a:cs typeface="Times New Roman" charset="0"/>
              </a:rPr>
              <a:t>Carpernter</a:t>
            </a:r>
            <a:r>
              <a:rPr lang="en-GB" sz="2000" dirty="0">
                <a:latin typeface="Helvetica" pitchFamily="2" charset="0"/>
                <a:ea typeface="Calibri" charset="0"/>
                <a:cs typeface="Times New Roman" charset="0"/>
              </a:rPr>
              <a:t>, </a:t>
            </a:r>
            <a:r>
              <a:rPr lang="en-US" sz="2000" dirty="0">
                <a:latin typeface="Helvetica" pitchFamily="2" charset="0"/>
                <a:hlinkClick r:id="rId5"/>
              </a:rPr>
              <a:t>https://craftspace.co.uk/digcommons/</a:t>
            </a:r>
            <a:r>
              <a:rPr lang="en-US" sz="2000" dirty="0">
                <a:latin typeface="Helvetica" pitchFamily="2" charset="0"/>
              </a:rPr>
              <a:t> </a:t>
            </a:r>
            <a:r>
              <a:rPr lang="en-GB" sz="2000" dirty="0">
                <a:latin typeface="Helvetica" pitchFamily="2" charset="0"/>
                <a:ea typeface="Calibri" charset="0"/>
                <a:cs typeface="Times New Roman" charset="0"/>
              </a:rPr>
              <a:t>Susan Collis, Sequined paint splashed rag</a:t>
            </a:r>
          </a:p>
          <a:p>
            <a:r>
              <a:rPr lang="en-US" sz="2000" dirty="0">
                <a:latin typeface="Helvetica" pitchFamily="2" charset="0"/>
              </a:rPr>
              <a:t>My Hand stitched Paella Serviettes </a:t>
            </a:r>
            <a:endParaRPr lang="en-US" sz="2000" dirty="0">
              <a:latin typeface="Helvetica" pitchFamily="2" charset="0"/>
              <a:ea typeface="Calibri" charset="0"/>
              <a:cs typeface="Times New Roman" charset="0"/>
            </a:endParaRPr>
          </a:p>
        </p:txBody>
      </p:sp>
      <p:sp>
        <p:nvSpPr>
          <p:cNvPr id="7" name="Rectangle 6"/>
          <p:cNvSpPr/>
          <p:nvPr/>
        </p:nvSpPr>
        <p:spPr>
          <a:xfrm>
            <a:off x="0" y="240860"/>
            <a:ext cx="12021302" cy="1154162"/>
          </a:xfrm>
          <a:prstGeom prst="rect">
            <a:avLst/>
          </a:prstGeom>
        </p:spPr>
        <p:txBody>
          <a:bodyPr wrap="square">
            <a:spAutoFit/>
          </a:bodyPr>
          <a:lstStyle/>
          <a:p>
            <a:pPr>
              <a:lnSpc>
                <a:spcPct val="115000"/>
              </a:lnSpc>
              <a:tabLst>
                <a:tab pos="628650" algn="l"/>
              </a:tabLst>
            </a:pPr>
            <a:r>
              <a:rPr lang="en-US" sz="2000" u="sng" dirty="0">
                <a:latin typeface="Helvetica" pitchFamily="2" charset="0"/>
                <a:ea typeface="Calibri" charset="0"/>
              </a:rPr>
              <a:t>Key words: </a:t>
            </a:r>
            <a:endParaRPr lang="en-US" sz="2000" dirty="0">
              <a:latin typeface="Helvetica" pitchFamily="2" charset="0"/>
              <a:ea typeface="Calibri" charset="0"/>
            </a:endParaRPr>
          </a:p>
          <a:p>
            <a:pPr>
              <a:lnSpc>
                <a:spcPct val="115000"/>
              </a:lnSpc>
            </a:pPr>
            <a:r>
              <a:rPr lang="en-US" sz="2000" dirty="0">
                <a:latin typeface="Helvetica" pitchFamily="2" charset="0"/>
                <a:ea typeface="Calibri" charset="0"/>
              </a:rPr>
              <a:t>digital: virtual: textiles: </a:t>
            </a:r>
            <a:r>
              <a:rPr lang="en-US" sz="2000" dirty="0" err="1">
                <a:latin typeface="Helvetica" pitchFamily="2" charset="0"/>
                <a:ea typeface="Calibri" charset="0"/>
              </a:rPr>
              <a:t>domestic:liminal</a:t>
            </a:r>
            <a:r>
              <a:rPr lang="en-US" sz="2000" dirty="0">
                <a:latin typeface="Helvetica" pitchFamily="2" charset="0"/>
                <a:ea typeface="Calibri" charset="0"/>
              </a:rPr>
              <a:t>: arterial: homespun: coding: fact/fiction: documentation: web: space and place: conceptual: myth: archive: networks </a:t>
            </a:r>
          </a:p>
        </p:txBody>
      </p:sp>
      <p:pic>
        <p:nvPicPr>
          <p:cNvPr id="8" name="Picture 2" descr="leCarpenter_EDC"/>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368" y="1714178"/>
            <a:ext cx="7238669" cy="4112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233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white shelf with objects on it&#10;&#10;Description automatically generated with low confidence">
            <a:extLst>
              <a:ext uri="{FF2B5EF4-FFF2-40B4-BE49-F238E27FC236}">
                <a16:creationId xmlns:a16="http://schemas.microsoft.com/office/drawing/2014/main" id="{90FBE657-D558-3C41-A049-8C36E289D268}"/>
              </a:ext>
            </a:extLst>
          </p:cNvPr>
          <p:cNvPicPr>
            <a:picLocks noChangeAspect="1"/>
          </p:cNvPicPr>
          <p:nvPr/>
        </p:nvPicPr>
        <p:blipFill>
          <a:blip r:embed="rId3"/>
          <a:stretch>
            <a:fillRect/>
          </a:stretch>
        </p:blipFill>
        <p:spPr>
          <a:xfrm>
            <a:off x="7005805" y="-28463"/>
            <a:ext cx="5186195" cy="6914926"/>
          </a:xfrm>
          <a:prstGeom prst="rect">
            <a:avLst/>
          </a:prstGeom>
        </p:spPr>
      </p:pic>
      <p:sp>
        <p:nvSpPr>
          <p:cNvPr id="13" name="Title 1">
            <a:extLst>
              <a:ext uri="{FF2B5EF4-FFF2-40B4-BE49-F238E27FC236}">
                <a16:creationId xmlns:a16="http://schemas.microsoft.com/office/drawing/2014/main" id="{1AA49400-3159-C941-A6FB-0A4CDC3CA3CD}"/>
              </a:ext>
            </a:extLst>
          </p:cNvPr>
          <p:cNvSpPr>
            <a:spLocks noGrp="1"/>
          </p:cNvSpPr>
          <p:nvPr>
            <p:ph type="title"/>
          </p:nvPr>
        </p:nvSpPr>
        <p:spPr>
          <a:xfrm>
            <a:off x="270164" y="311022"/>
            <a:ext cx="11921836" cy="1325563"/>
          </a:xfrm>
        </p:spPr>
        <p:txBody>
          <a:bodyPr>
            <a:normAutofit fontScale="90000"/>
          </a:bodyPr>
          <a:lstStyle/>
          <a:p>
            <a:r>
              <a:rPr lang="en-US" dirty="0">
                <a:latin typeface="Helvetica" pitchFamily="2" charset="0"/>
              </a:rPr>
              <a:t>The Exhibition. </a:t>
            </a:r>
            <a:br>
              <a:rPr lang="en-US" dirty="0">
                <a:latin typeface="Helvetica" pitchFamily="2" charset="0"/>
              </a:rPr>
            </a:br>
            <a:r>
              <a:rPr lang="en-US" dirty="0">
                <a:latin typeface="Helvetica" pitchFamily="2" charset="0"/>
              </a:rPr>
              <a:t>Veronica Ryan’s ‘Sculptural Vocabulary’ </a:t>
            </a:r>
            <a:br>
              <a:rPr lang="en-US" dirty="0">
                <a:latin typeface="Helvetica" pitchFamily="2" charset="0"/>
              </a:rPr>
            </a:br>
            <a:r>
              <a:rPr lang="en-GB" dirty="0">
                <a:solidFill>
                  <a:srgbClr val="000000"/>
                </a:solidFill>
                <a:latin typeface="Helvetica" pitchFamily="2" charset="0"/>
                <a:ea typeface="Times New Roman" panose="02020603050405020304" pitchFamily="18" charset="0"/>
              </a:rPr>
              <a:t>Along A Spectrum: Spike Island, Bristol, Sept 2021.</a:t>
            </a:r>
            <a:r>
              <a:rPr lang="en-US" dirty="0">
                <a:latin typeface="Helvetica" pitchFamily="2" charset="0"/>
              </a:rPr>
              <a:t> </a:t>
            </a:r>
          </a:p>
        </p:txBody>
      </p:sp>
      <p:sp>
        <p:nvSpPr>
          <p:cNvPr id="14" name="Rectangle 13">
            <a:extLst>
              <a:ext uri="{FF2B5EF4-FFF2-40B4-BE49-F238E27FC236}">
                <a16:creationId xmlns:a16="http://schemas.microsoft.com/office/drawing/2014/main" id="{E976BF76-E35D-A040-8045-A81BF1768DCD}"/>
              </a:ext>
            </a:extLst>
          </p:cNvPr>
          <p:cNvSpPr/>
          <p:nvPr/>
        </p:nvSpPr>
        <p:spPr>
          <a:xfrm>
            <a:off x="270164" y="2145773"/>
            <a:ext cx="6735641" cy="4832092"/>
          </a:xfrm>
          <a:prstGeom prst="rect">
            <a:avLst/>
          </a:prstGeom>
        </p:spPr>
        <p:txBody>
          <a:bodyPr wrap="square">
            <a:spAutoFit/>
          </a:bodyPr>
          <a:lstStyle/>
          <a:p>
            <a:r>
              <a:rPr lang="en-GB" sz="2800" dirty="0">
                <a:solidFill>
                  <a:srgbClr val="000000"/>
                </a:solidFill>
                <a:latin typeface="Helvetica" pitchFamily="2" charset="0"/>
                <a:ea typeface="Times New Roman" panose="02020603050405020304" pitchFamily="18" charset="0"/>
              </a:rPr>
              <a:t>Ryan utilises textile processes such as sewing which she suggests, </a:t>
            </a:r>
          </a:p>
          <a:p>
            <a:endParaRPr lang="en-GB" sz="2800" dirty="0">
              <a:solidFill>
                <a:srgbClr val="000000"/>
              </a:solidFill>
              <a:latin typeface="Helvetica" pitchFamily="2" charset="0"/>
              <a:ea typeface="Times New Roman" panose="02020603050405020304" pitchFamily="18" charset="0"/>
            </a:endParaRPr>
          </a:p>
          <a:p>
            <a:r>
              <a:rPr lang="en-GB" sz="2800" dirty="0">
                <a:solidFill>
                  <a:srgbClr val="000000"/>
                </a:solidFill>
                <a:latin typeface="Helvetica" pitchFamily="2" charset="0"/>
                <a:ea typeface="Times New Roman" panose="02020603050405020304" pitchFamily="18" charset="0"/>
              </a:rPr>
              <a:t>“acts as a metaphor for mapping the contours of mindscapes, hinting at the connections between one’s interior world and external </a:t>
            </a:r>
            <a:r>
              <a:rPr lang="en-GB" sz="2800" dirty="0">
                <a:latin typeface="Helvetica" pitchFamily="2" charset="0"/>
                <a:ea typeface="Times New Roman" panose="02020603050405020304" pitchFamily="18" charset="0"/>
              </a:rPr>
              <a:t>objects….sewing </a:t>
            </a:r>
            <a:r>
              <a:rPr lang="en-GB" sz="2800" dirty="0">
                <a:solidFill>
                  <a:srgbClr val="000000"/>
                </a:solidFill>
                <a:latin typeface="Helvetica" pitchFamily="2" charset="0"/>
                <a:ea typeface="Times New Roman" panose="02020603050405020304" pitchFamily="18" charset="0"/>
              </a:rPr>
              <a:t>is a way to connect different parts together…connecting the past and the present” </a:t>
            </a:r>
          </a:p>
          <a:p>
            <a:r>
              <a:rPr lang="en-GB" sz="2800" dirty="0">
                <a:solidFill>
                  <a:srgbClr val="000000"/>
                </a:solidFill>
                <a:latin typeface="Helvetica" pitchFamily="2" charset="0"/>
                <a:ea typeface="Times New Roman" panose="02020603050405020304" pitchFamily="18" charset="0"/>
              </a:rPr>
              <a:t>(Ryan: 2021)</a:t>
            </a:r>
            <a:endParaRPr lang="en-GB" sz="2800" dirty="0">
              <a:latin typeface="Helvetica" pitchFamily="2" charset="0"/>
              <a:ea typeface="Times New Roman" panose="02020603050405020304" pitchFamily="18" charset="0"/>
            </a:endParaRPr>
          </a:p>
        </p:txBody>
      </p:sp>
    </p:spTree>
    <p:extLst>
      <p:ext uri="{BB962C8B-B14F-4D97-AF65-F5344CB8AC3E}">
        <p14:creationId xmlns:p14="http://schemas.microsoft.com/office/powerpoint/2010/main" val="6381924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92187" y="2363985"/>
            <a:ext cx="4064000" cy="30480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28000" y="2363985"/>
            <a:ext cx="4064000" cy="3048000"/>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7419641" y="2746757"/>
            <a:ext cx="3062177" cy="2296633"/>
          </a:xfrm>
          <a:prstGeom prst="rect">
            <a:avLst/>
          </a:prstGeom>
        </p:spPr>
      </p:pic>
      <p:pic>
        <p:nvPicPr>
          <p:cNvPr id="11" name="Picture 10"/>
          <p:cNvPicPr>
            <a:picLocks noChangeAspect="1"/>
          </p:cNvPicPr>
          <p:nvPr/>
        </p:nvPicPr>
        <p:blipFill>
          <a:blip r:embed="rId6">
            <a:alphaModFix amt="50000"/>
            <a:extLst>
              <a:ext uri="{28A0092B-C50C-407E-A947-70E740481C1C}">
                <a14:useLocalDpi xmlns:a14="http://schemas.microsoft.com/office/drawing/2010/main" val="0"/>
              </a:ext>
            </a:extLst>
          </a:blip>
          <a:stretch>
            <a:fillRect/>
          </a:stretch>
        </p:blipFill>
        <p:spPr>
          <a:xfrm rot="16200000">
            <a:off x="6202196" y="2739093"/>
            <a:ext cx="3046532" cy="2267963"/>
          </a:xfrm>
          <a:prstGeom prst="rect">
            <a:avLst/>
          </a:prstGeom>
        </p:spPr>
      </p:pic>
      <p:pic>
        <p:nvPicPr>
          <p:cNvPr id="12" name="Picture 11"/>
          <p:cNvPicPr>
            <a:picLocks noChangeAspect="1"/>
          </p:cNvPicPr>
          <p:nvPr/>
        </p:nvPicPr>
        <p:blipFill>
          <a:blip r:embed="rId7">
            <a:alphaModFix amt="66000"/>
            <a:extLst>
              <a:ext uri="{28A0092B-C50C-407E-A947-70E740481C1C}">
                <a14:useLocalDpi xmlns:a14="http://schemas.microsoft.com/office/drawing/2010/main" val="0"/>
              </a:ext>
            </a:extLst>
          </a:blip>
          <a:stretch>
            <a:fillRect/>
          </a:stretch>
        </p:blipFill>
        <p:spPr>
          <a:xfrm rot="10800000">
            <a:off x="0" y="2349809"/>
            <a:ext cx="4064000" cy="3048000"/>
          </a:xfrm>
          <a:prstGeom prst="rect">
            <a:avLst/>
          </a:prstGeom>
        </p:spPr>
      </p:pic>
      <p:sp>
        <p:nvSpPr>
          <p:cNvPr id="2" name="Rectangle 1"/>
          <p:cNvSpPr/>
          <p:nvPr/>
        </p:nvSpPr>
        <p:spPr>
          <a:xfrm>
            <a:off x="44187" y="948372"/>
            <a:ext cx="6096000" cy="1323439"/>
          </a:xfrm>
          <a:prstGeom prst="rect">
            <a:avLst/>
          </a:prstGeom>
        </p:spPr>
        <p:txBody>
          <a:bodyPr>
            <a:spAutoFit/>
          </a:bodyPr>
          <a:lstStyle/>
          <a:p>
            <a:r>
              <a:rPr lang="en-US" sz="2000" b="1" dirty="0">
                <a:latin typeface="+mj-lt"/>
              </a:rPr>
              <a:t>In the space of a piece of fabric</a:t>
            </a:r>
          </a:p>
          <a:p>
            <a:r>
              <a:rPr lang="en-US" sz="2000" b="1" dirty="0">
                <a:latin typeface="+mj-lt"/>
              </a:rPr>
              <a:t>A place a go to</a:t>
            </a:r>
          </a:p>
          <a:p>
            <a:r>
              <a:rPr lang="en-US" sz="2000" b="1" dirty="0">
                <a:latin typeface="+mj-lt"/>
              </a:rPr>
              <a:t>A place to go from </a:t>
            </a:r>
          </a:p>
          <a:p>
            <a:r>
              <a:rPr lang="en-US" sz="2000" b="1" dirty="0">
                <a:latin typeface="+mj-lt"/>
              </a:rPr>
              <a:t>(fort – da) </a:t>
            </a:r>
          </a:p>
        </p:txBody>
      </p:sp>
      <p:sp>
        <p:nvSpPr>
          <p:cNvPr id="3" name="Rectangle 2"/>
          <p:cNvSpPr/>
          <p:nvPr/>
        </p:nvSpPr>
        <p:spPr>
          <a:xfrm>
            <a:off x="0" y="458603"/>
            <a:ext cx="9853980" cy="584775"/>
          </a:xfrm>
          <a:prstGeom prst="rect">
            <a:avLst/>
          </a:prstGeom>
        </p:spPr>
        <p:txBody>
          <a:bodyPr wrap="none">
            <a:spAutoFit/>
          </a:bodyPr>
          <a:lstStyle/>
          <a:p>
            <a:r>
              <a:rPr lang="en-US" sz="3200" dirty="0">
                <a:latin typeface="+mj-lt"/>
              </a:rPr>
              <a:t>Where we cross borders</a:t>
            </a:r>
            <a:r>
              <a:rPr lang="is-IS" sz="3200" dirty="0">
                <a:latin typeface="+mj-lt"/>
              </a:rPr>
              <a:t>…..possible collaborative projects.</a:t>
            </a:r>
            <a:endParaRPr lang="en-US" sz="3200" dirty="0">
              <a:latin typeface="+mj-lt"/>
            </a:endParaRPr>
          </a:p>
        </p:txBody>
      </p:sp>
      <p:sp>
        <p:nvSpPr>
          <p:cNvPr id="6" name="Rectangle 5"/>
          <p:cNvSpPr/>
          <p:nvPr/>
        </p:nvSpPr>
        <p:spPr>
          <a:xfrm>
            <a:off x="0" y="5504159"/>
            <a:ext cx="12192000" cy="1323439"/>
          </a:xfrm>
          <a:prstGeom prst="rect">
            <a:avLst/>
          </a:prstGeom>
        </p:spPr>
        <p:txBody>
          <a:bodyPr wrap="square">
            <a:spAutoFit/>
          </a:bodyPr>
          <a:lstStyle/>
          <a:p>
            <a:r>
              <a:rPr lang="en-US" sz="2000" dirty="0">
                <a:latin typeface="+mj-lt"/>
              </a:rPr>
              <a:t>The term </a:t>
            </a:r>
            <a:r>
              <a:rPr lang="en-US" sz="2000" i="1" dirty="0">
                <a:latin typeface="+mj-lt"/>
              </a:rPr>
              <a:t>Border </a:t>
            </a:r>
            <a:r>
              <a:rPr lang="en-US" sz="2000" dirty="0">
                <a:latin typeface="+mj-lt"/>
              </a:rPr>
              <a:t>describes literal or invisible lines: edges that separate and divide, that contain and limit. </a:t>
            </a:r>
            <a:r>
              <a:rPr lang="en-US" sz="2000" i="1" dirty="0">
                <a:latin typeface="+mj-lt"/>
              </a:rPr>
              <a:t>Without Borders </a:t>
            </a:r>
            <a:r>
              <a:rPr lang="en-US" sz="2000" dirty="0">
                <a:latin typeface="+mj-lt"/>
              </a:rPr>
              <a:t>is particularly evocative and redolent in these current times  [</a:t>
            </a:r>
            <a:r>
              <a:rPr lang="is-IS" sz="2000" dirty="0">
                <a:latin typeface="+mj-lt"/>
              </a:rPr>
              <a:t>….]</a:t>
            </a:r>
            <a:r>
              <a:rPr lang="en-US" sz="2000" dirty="0">
                <a:latin typeface="+mj-lt"/>
              </a:rPr>
              <a:t>Physical, geographical, and social borders, together with the fragile, permeable border between life and death have also been highlighted by the recent pandemic, </a:t>
            </a:r>
            <a:r>
              <a:rPr lang="en-US" sz="2000" b="1" dirty="0">
                <a:solidFill>
                  <a:srgbClr val="515151"/>
                </a:solidFill>
                <a:latin typeface="+mj-lt"/>
              </a:rPr>
              <a:t>(Without Borders: call out, 2020 for 2021, Elysium Gallery, Swansea)  </a:t>
            </a:r>
            <a:endParaRPr lang="en-US" sz="2000" dirty="0">
              <a:solidFill>
                <a:srgbClr val="515151"/>
              </a:solidFill>
              <a:latin typeface="+mj-lt"/>
            </a:endParaRPr>
          </a:p>
        </p:txBody>
      </p:sp>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2335633"/>
            <a:ext cx="2284194" cy="3045593"/>
          </a:xfrm>
          <a:prstGeom prst="rect">
            <a:avLst/>
          </a:prstGeom>
        </p:spPr>
      </p:pic>
      <p:pic>
        <p:nvPicPr>
          <p:cNvPr id="14" name="Picture 13"/>
          <p:cNvPicPr>
            <a:picLocks noChangeAspect="1"/>
          </p:cNvPicPr>
          <p:nvPr/>
        </p:nvPicPr>
        <p:blipFill>
          <a:blip r:embed="rId9">
            <a:alphaModFix amt="47000"/>
            <a:extLst>
              <a:ext uri="{28A0092B-C50C-407E-A947-70E740481C1C}">
                <a14:useLocalDpi xmlns:a14="http://schemas.microsoft.com/office/drawing/2010/main" val="0"/>
              </a:ext>
            </a:extLst>
          </a:blip>
          <a:stretch>
            <a:fillRect/>
          </a:stretch>
        </p:blipFill>
        <p:spPr>
          <a:xfrm>
            <a:off x="9288809" y="2366513"/>
            <a:ext cx="2261035" cy="3014713"/>
          </a:xfrm>
          <a:prstGeom prst="rect">
            <a:avLst/>
          </a:prstGeom>
        </p:spPr>
      </p:pic>
    </p:spTree>
    <p:extLst>
      <p:ext uri="{BB962C8B-B14F-4D97-AF65-F5344CB8AC3E}">
        <p14:creationId xmlns:p14="http://schemas.microsoft.com/office/powerpoint/2010/main" val="2696168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2025" y="486833"/>
            <a:ext cx="11223810" cy="4093428"/>
          </a:xfrm>
          <a:prstGeom prst="rect">
            <a:avLst/>
          </a:prstGeom>
        </p:spPr>
        <p:txBody>
          <a:bodyPr wrap="square">
            <a:spAutoFit/>
          </a:bodyPr>
          <a:lstStyle/>
          <a:p>
            <a:endParaRPr lang="is-IS" sz="2000" dirty="0">
              <a:latin typeface="+mj-lt"/>
              <a:ea typeface="Calibri" charset="0"/>
              <a:cs typeface="Times New Roman" charset="0"/>
            </a:endParaRPr>
          </a:p>
          <a:p>
            <a:endParaRPr lang="is-IS" sz="2400" dirty="0">
              <a:latin typeface="+mj-lt"/>
              <a:ea typeface="Calibri" charset="0"/>
              <a:cs typeface="Times New Roman" charset="0"/>
            </a:endParaRPr>
          </a:p>
          <a:p>
            <a:r>
              <a:rPr lang="en-US" sz="2400" dirty="0">
                <a:effectLst/>
                <a:latin typeface="Helvetica" pitchFamily="2" charset="0"/>
                <a:ea typeface="Calibri" charset="0"/>
                <a:cs typeface="Times New Roman" charset="0"/>
              </a:rPr>
              <a:t>T</a:t>
            </a:r>
            <a:r>
              <a:rPr lang="is-IS" sz="2400" dirty="0">
                <a:effectLst/>
                <a:latin typeface="Helvetica" pitchFamily="2" charset="0"/>
                <a:ea typeface="Calibri" charset="0"/>
                <a:cs typeface="Times New Roman" charset="0"/>
              </a:rPr>
              <a:t>he fold and folding is capable of establishing multiple and altering permutations - it is a process of exchange. </a:t>
            </a:r>
            <a:r>
              <a:rPr lang="en-US" sz="2400" dirty="0">
                <a:effectLst/>
                <a:latin typeface="Helvetica" pitchFamily="2" charset="0"/>
                <a:ea typeface="Calibri" charset="0"/>
                <a:cs typeface="Times New Roman" charset="0"/>
              </a:rPr>
              <a:t>In</a:t>
            </a:r>
            <a:r>
              <a:rPr lang="is-IS" sz="2400" dirty="0">
                <a:effectLst/>
                <a:latin typeface="Helvetica" pitchFamily="2" charset="0"/>
                <a:ea typeface="Calibri" charset="0"/>
                <a:cs typeface="Times New Roman" charset="0"/>
              </a:rPr>
              <a:t> folding between textile practice and theory, meaning is transferred through layering and pleating, which enables an extended sense of meaning through the temporal to-ing and fro-ing between and within the folds. </a:t>
            </a:r>
            <a:r>
              <a:rPr lang="en-US" sz="2400" dirty="0">
                <a:latin typeface="Helvetica" pitchFamily="2" charset="0"/>
                <a:ea typeface="Calibri" charset="0"/>
                <a:cs typeface="Times New Roman" charset="0"/>
              </a:rPr>
              <a:t>This recognizes the processes of meaning- making that take place between words as signifiers of meaning. Such multiplicity and metamorphosing together mean that folding involves repeated and ongoing sending out and bringing back of meaning: it is reflexive and duplicitous. </a:t>
            </a:r>
            <a:endParaRPr lang="is-IS" sz="2000" dirty="0">
              <a:effectLst/>
              <a:latin typeface="Helvetica" pitchFamily="2" charset="0"/>
              <a:ea typeface="Calibri" charset="0"/>
              <a:cs typeface="Times New Roman" charset="0"/>
            </a:endParaRPr>
          </a:p>
          <a:p>
            <a:r>
              <a:rPr lang="is-IS" sz="2400" dirty="0">
                <a:latin typeface="Helvetica" pitchFamily="2" charset="0"/>
                <a:ea typeface="Calibri" charset="0"/>
                <a:cs typeface="Times New Roman" charset="0"/>
              </a:rPr>
              <a:t>(Dormer, 2020: 12/13) </a:t>
            </a:r>
          </a:p>
        </p:txBody>
      </p:sp>
    </p:spTree>
    <p:extLst>
      <p:ext uri="{BB962C8B-B14F-4D97-AF65-F5344CB8AC3E}">
        <p14:creationId xmlns:p14="http://schemas.microsoft.com/office/powerpoint/2010/main" val="7142546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8585166" y="753661"/>
            <a:ext cx="3606834" cy="4748999"/>
          </a:xfrm>
          <a:prstGeom prst="rect">
            <a:avLst/>
          </a:prstGeom>
        </p:spPr>
      </p:pic>
      <p:pic>
        <p:nvPicPr>
          <p:cNvPr id="6" name="Picture 5"/>
          <p:cNvPicPr>
            <a:picLocks noChangeAspect="1"/>
          </p:cNvPicPr>
          <p:nvPr/>
        </p:nvPicPr>
        <p:blipFill>
          <a:blip r:embed="rId4"/>
          <a:stretch>
            <a:fillRect/>
          </a:stretch>
        </p:blipFill>
        <p:spPr>
          <a:xfrm>
            <a:off x="377598" y="1175550"/>
            <a:ext cx="7187609" cy="4875774"/>
          </a:xfrm>
          <a:prstGeom prst="rect">
            <a:avLst/>
          </a:prstGeom>
        </p:spPr>
      </p:pic>
      <p:sp>
        <p:nvSpPr>
          <p:cNvPr id="7" name="Rectangle 6"/>
          <p:cNvSpPr/>
          <p:nvPr/>
        </p:nvSpPr>
        <p:spPr>
          <a:xfrm>
            <a:off x="0" y="5502660"/>
            <a:ext cx="12202523" cy="1231106"/>
          </a:xfrm>
          <a:prstGeom prst="rect">
            <a:avLst/>
          </a:prstGeom>
        </p:spPr>
        <p:txBody>
          <a:bodyPr wrap="square">
            <a:spAutoFit/>
          </a:bodyPr>
          <a:lstStyle/>
          <a:p>
            <a:r>
              <a:rPr lang="en-US" sz="2000" b="1" dirty="0">
                <a:latin typeface="+mj-lt"/>
              </a:rPr>
              <a:t>Seth </a:t>
            </a:r>
            <a:r>
              <a:rPr lang="en-US" sz="2000" b="1" dirty="0" err="1">
                <a:latin typeface="+mj-lt"/>
              </a:rPr>
              <a:t>Siegelaub</a:t>
            </a:r>
            <a:r>
              <a:rPr lang="en-US" sz="2000" b="1" dirty="0">
                <a:latin typeface="+mj-lt"/>
              </a:rPr>
              <a:t> </a:t>
            </a:r>
            <a:r>
              <a:rPr lang="en-US" sz="2000" dirty="0">
                <a:latin typeface="+mj-lt"/>
              </a:rPr>
              <a:t>(1941-2013) Art Dealer, Collector, Curator, Bibliographer, Researcher </a:t>
            </a:r>
          </a:p>
          <a:p>
            <a:r>
              <a:rPr lang="en-US" sz="2000" dirty="0">
                <a:latin typeface="+mj-lt"/>
              </a:rPr>
              <a:t>For </a:t>
            </a:r>
            <a:r>
              <a:rPr lang="en-US" sz="2000" dirty="0" err="1">
                <a:latin typeface="+mj-lt"/>
              </a:rPr>
              <a:t>Siegelaub</a:t>
            </a:r>
            <a:r>
              <a:rPr lang="en-US" sz="2000" dirty="0">
                <a:latin typeface="+mj-lt"/>
              </a:rPr>
              <a:t>, who wanted to record the history of books on textiles in the form of a list, the bibliography was akin to a loom - a computing machine that interlaces the warp and the weft of a weave to create a tissue of information.</a:t>
            </a:r>
          </a:p>
          <a:p>
            <a:r>
              <a:rPr lang="en-US" sz="1400" dirty="0">
                <a:latin typeface="+mj-lt"/>
              </a:rPr>
              <a:t>Tinker, Tailor, Soldier, Soldier, Sailor, Sara </a:t>
            </a:r>
            <a:r>
              <a:rPr lang="en-US" sz="1400" dirty="0" err="1">
                <a:latin typeface="+mj-lt"/>
              </a:rPr>
              <a:t>Martinetti</a:t>
            </a:r>
            <a:r>
              <a:rPr lang="en-US" sz="1400" dirty="0">
                <a:latin typeface="+mj-lt"/>
              </a:rPr>
              <a:t> found in The Xerox Book, pp19   </a:t>
            </a:r>
          </a:p>
        </p:txBody>
      </p:sp>
      <p:sp>
        <p:nvSpPr>
          <p:cNvPr id="9" name="TextBox 8"/>
          <p:cNvSpPr txBox="1"/>
          <p:nvPr/>
        </p:nvSpPr>
        <p:spPr>
          <a:xfrm>
            <a:off x="0" y="0"/>
            <a:ext cx="12192000" cy="1015663"/>
          </a:xfrm>
          <a:prstGeom prst="rect">
            <a:avLst/>
          </a:prstGeom>
          <a:noFill/>
        </p:spPr>
        <p:txBody>
          <a:bodyPr wrap="square" rtlCol="0">
            <a:spAutoFit/>
          </a:bodyPr>
          <a:lstStyle/>
          <a:p>
            <a:r>
              <a:rPr lang="en-US" sz="2000" b="1" dirty="0">
                <a:latin typeface="+mj-lt"/>
              </a:rPr>
              <a:t>Seth </a:t>
            </a:r>
            <a:r>
              <a:rPr lang="en-US" sz="2000" b="1" dirty="0" err="1">
                <a:latin typeface="+mj-lt"/>
              </a:rPr>
              <a:t>Siegelaub</a:t>
            </a:r>
            <a:r>
              <a:rPr lang="en-US" sz="2000" b="1" dirty="0">
                <a:latin typeface="+mj-lt"/>
              </a:rPr>
              <a:t>: Beyond Conceptual Art </a:t>
            </a:r>
          </a:p>
          <a:p>
            <a:r>
              <a:rPr lang="en-US" sz="2000" cap="all" dirty="0">
                <a:latin typeface="+mj-lt"/>
              </a:rPr>
              <a:t>12/12/2015 - 17/05/2016, </a:t>
            </a:r>
            <a:r>
              <a:rPr lang="en-US" sz="2000" dirty="0" err="1">
                <a:latin typeface="+mj-lt"/>
              </a:rPr>
              <a:t>Stedelijk</a:t>
            </a:r>
            <a:r>
              <a:rPr lang="en-US" sz="2000" dirty="0">
                <a:latin typeface="+mj-lt"/>
              </a:rPr>
              <a:t> Museum, Amsterdam, </a:t>
            </a:r>
            <a:r>
              <a:rPr lang="en-US" sz="2000" dirty="0" err="1">
                <a:latin typeface="+mj-lt"/>
              </a:rPr>
              <a:t>Stichting</a:t>
            </a:r>
            <a:r>
              <a:rPr lang="en-US" sz="2000" dirty="0">
                <a:latin typeface="+mj-lt"/>
              </a:rPr>
              <a:t> </a:t>
            </a:r>
            <a:r>
              <a:rPr lang="en-US" sz="2000" dirty="0" err="1">
                <a:latin typeface="+mj-lt"/>
              </a:rPr>
              <a:t>Egres</a:t>
            </a:r>
            <a:r>
              <a:rPr lang="en-US" sz="2000" dirty="0">
                <a:latin typeface="+mj-lt"/>
              </a:rPr>
              <a:t> Foundation, Amsterdam </a:t>
            </a:r>
            <a:r>
              <a:rPr lang="en-US" sz="2000" dirty="0">
                <a:latin typeface="+mj-lt"/>
                <a:hlinkClick r:id="rId5"/>
              </a:rPr>
              <a:t>http://www.egressfoundation.net</a:t>
            </a:r>
            <a:endParaRPr lang="en-US" sz="2000" dirty="0">
              <a:latin typeface="+mj-lt"/>
            </a:endParaRPr>
          </a:p>
        </p:txBody>
      </p:sp>
    </p:spTree>
    <p:extLst>
      <p:ext uri="{BB962C8B-B14F-4D97-AF65-F5344CB8AC3E}">
        <p14:creationId xmlns:p14="http://schemas.microsoft.com/office/powerpoint/2010/main" val="427257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2EDC-15FC-60FB-8789-C2D27407CB2E}"/>
              </a:ext>
            </a:extLst>
          </p:cNvPr>
          <p:cNvSpPr>
            <a:spLocks noGrp="1"/>
          </p:cNvSpPr>
          <p:nvPr>
            <p:ph type="title"/>
          </p:nvPr>
        </p:nvSpPr>
        <p:spPr>
          <a:xfrm>
            <a:off x="339436" y="0"/>
            <a:ext cx="11852564" cy="1325563"/>
          </a:xfrm>
        </p:spPr>
        <p:txBody>
          <a:bodyPr>
            <a:normAutofit/>
          </a:bodyPr>
          <a:lstStyle/>
          <a:p>
            <a:r>
              <a:rPr lang="en-US" dirty="0" err="1">
                <a:solidFill>
                  <a:srgbClr val="000000"/>
                </a:solidFill>
                <a:effectLst/>
                <a:latin typeface="Helvetica" pitchFamily="2" charset="0"/>
                <a:ea typeface="Calibri" panose="020F0502020204030204" pitchFamily="34" charset="0"/>
              </a:rPr>
              <a:t>Bracha</a:t>
            </a:r>
            <a:r>
              <a:rPr lang="en-US" dirty="0">
                <a:solidFill>
                  <a:srgbClr val="000000"/>
                </a:solidFill>
                <a:effectLst/>
                <a:latin typeface="Helvetica" pitchFamily="2" charset="0"/>
                <a:ea typeface="Calibri" panose="020F0502020204030204" pitchFamily="34" charset="0"/>
              </a:rPr>
              <a:t> L. Ettinger’s theory of the ‘matrixial’</a:t>
            </a:r>
            <a:endParaRPr lang="en-US" dirty="0">
              <a:latin typeface="Helvetica" pitchFamily="2" charset="0"/>
            </a:endParaRPr>
          </a:p>
        </p:txBody>
      </p:sp>
      <p:pic>
        <p:nvPicPr>
          <p:cNvPr id="4" name="Picture 3" descr="A close-up of a document&#10;&#10;Description automatically generated with medium confidence">
            <a:extLst>
              <a:ext uri="{FF2B5EF4-FFF2-40B4-BE49-F238E27FC236}">
                <a16:creationId xmlns:a16="http://schemas.microsoft.com/office/drawing/2014/main" id="{7640E9AC-89A8-AECB-8D83-22E12528460A}"/>
              </a:ext>
            </a:extLst>
          </p:cNvPr>
          <p:cNvPicPr>
            <a:picLocks noChangeAspect="1"/>
          </p:cNvPicPr>
          <p:nvPr/>
        </p:nvPicPr>
        <p:blipFill>
          <a:blip r:embed="rId2"/>
          <a:stretch>
            <a:fillRect/>
          </a:stretch>
        </p:blipFill>
        <p:spPr>
          <a:xfrm>
            <a:off x="183509" y="1325563"/>
            <a:ext cx="7544067" cy="4740456"/>
          </a:xfrm>
          <a:prstGeom prst="rect">
            <a:avLst/>
          </a:prstGeom>
        </p:spPr>
      </p:pic>
      <p:sp>
        <p:nvSpPr>
          <p:cNvPr id="3" name="TextBox 2">
            <a:extLst>
              <a:ext uri="{FF2B5EF4-FFF2-40B4-BE49-F238E27FC236}">
                <a16:creationId xmlns:a16="http://schemas.microsoft.com/office/drawing/2014/main" id="{741103D4-3801-23D9-1DF2-3628D53D833C}"/>
              </a:ext>
            </a:extLst>
          </p:cNvPr>
          <p:cNvSpPr txBox="1"/>
          <p:nvPr/>
        </p:nvSpPr>
        <p:spPr>
          <a:xfrm>
            <a:off x="339436" y="6357142"/>
            <a:ext cx="7994496" cy="369332"/>
          </a:xfrm>
          <a:prstGeom prst="rect">
            <a:avLst/>
          </a:prstGeom>
          <a:noFill/>
        </p:spPr>
        <p:txBody>
          <a:bodyPr wrap="none" rtlCol="0">
            <a:spAutoFit/>
          </a:bodyPr>
          <a:lstStyle/>
          <a:p>
            <a:r>
              <a:rPr lang="en-GB" sz="1800" dirty="0">
                <a:solidFill>
                  <a:srgbClr val="000000"/>
                </a:solidFill>
                <a:effectLst/>
                <a:latin typeface="Helvetica" pitchFamily="2" charset="0"/>
                <a:ea typeface="Times New Roman" panose="02020603050405020304" pitchFamily="18" charset="0"/>
                <a:cs typeface="Times New Roman" panose="02020603050405020304" pitchFamily="18" charset="0"/>
              </a:rPr>
              <a:t>Matrixial Theory Term Cloud Glossary, based on </a:t>
            </a:r>
            <a:r>
              <a:rPr lang="en-GB" sz="1800" dirty="0" err="1">
                <a:solidFill>
                  <a:srgbClr val="000000"/>
                </a:solidFill>
                <a:effectLst/>
                <a:latin typeface="Helvetica" pitchFamily="2" charset="0"/>
                <a:ea typeface="Times New Roman" panose="02020603050405020304" pitchFamily="18" charset="0"/>
                <a:cs typeface="Times New Roman" panose="02020603050405020304" pitchFamily="18" charset="0"/>
              </a:rPr>
              <a:t>Bracha</a:t>
            </a:r>
            <a:r>
              <a:rPr lang="en-GB" sz="1800" dirty="0">
                <a:solidFill>
                  <a:srgbClr val="000000"/>
                </a:solidFill>
                <a:effectLst/>
                <a:latin typeface="Helvetica" pitchFamily="2" charset="0"/>
                <a:ea typeface="Times New Roman" panose="02020603050405020304" pitchFamily="18" charset="0"/>
                <a:cs typeface="Times New Roman" panose="02020603050405020304" pitchFamily="18" charset="0"/>
              </a:rPr>
              <a:t> L Ettinger’s theory. </a:t>
            </a:r>
            <a:endParaRPr lang="en-GB" sz="1800" dirty="0">
              <a:effectLst/>
              <a:latin typeface="Helvetica" pitchFamily="2" charset="0"/>
              <a:ea typeface="Times New Roman" panose="02020603050405020304" pitchFamily="18" charset="0"/>
            </a:endParaRPr>
          </a:p>
        </p:txBody>
      </p:sp>
      <p:pic>
        <p:nvPicPr>
          <p:cNvPr id="6" name="Picture 5" descr="A picture containing text, bedclothes&#10;&#10;Description automatically generated">
            <a:extLst>
              <a:ext uri="{FF2B5EF4-FFF2-40B4-BE49-F238E27FC236}">
                <a16:creationId xmlns:a16="http://schemas.microsoft.com/office/drawing/2014/main" id="{AF30A4D3-603F-3B56-EF82-B8441F5A804E}"/>
              </a:ext>
            </a:extLst>
          </p:cNvPr>
          <p:cNvPicPr>
            <a:picLocks noChangeAspect="1"/>
          </p:cNvPicPr>
          <p:nvPr/>
        </p:nvPicPr>
        <p:blipFill>
          <a:blip r:embed="rId3">
            <a:alphaModFix/>
          </a:blip>
          <a:stretch>
            <a:fillRect/>
          </a:stretch>
        </p:blipFill>
        <p:spPr>
          <a:xfrm>
            <a:off x="5880847" y="1919268"/>
            <a:ext cx="5912491" cy="3310995"/>
          </a:xfrm>
          <a:prstGeom prst="rect">
            <a:avLst/>
          </a:prstGeom>
        </p:spPr>
      </p:pic>
    </p:spTree>
    <p:extLst>
      <p:ext uri="{BB962C8B-B14F-4D97-AF65-F5344CB8AC3E}">
        <p14:creationId xmlns:p14="http://schemas.microsoft.com/office/powerpoint/2010/main" val="7273525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B6102E-E652-E06C-B0B5-6FE15BC1C2E1}"/>
              </a:ext>
            </a:extLst>
          </p:cNvPr>
          <p:cNvSpPr txBox="1"/>
          <p:nvPr/>
        </p:nvSpPr>
        <p:spPr>
          <a:xfrm>
            <a:off x="60942" y="6284482"/>
            <a:ext cx="284052" cy="523220"/>
          </a:xfrm>
          <a:prstGeom prst="rect">
            <a:avLst/>
          </a:prstGeom>
          <a:noFill/>
        </p:spPr>
        <p:txBody>
          <a:bodyPr wrap="none" rtlCol="0">
            <a:spAutoFit/>
          </a:bodyPr>
          <a:lstStyle/>
          <a:p>
            <a:r>
              <a:rPr lang="en-US" sz="2800" dirty="0">
                <a:latin typeface="Helvetica" pitchFamily="2" charset="0"/>
              </a:rPr>
              <a:t> </a:t>
            </a:r>
          </a:p>
        </p:txBody>
      </p:sp>
      <p:pic>
        <p:nvPicPr>
          <p:cNvPr id="8" name="Picture 7" descr="Timeline&#10;&#10;Description automatically generated">
            <a:extLst>
              <a:ext uri="{FF2B5EF4-FFF2-40B4-BE49-F238E27FC236}">
                <a16:creationId xmlns:a16="http://schemas.microsoft.com/office/drawing/2014/main" id="{57DE61AD-2E80-CA6E-AB15-449F61C654F5}"/>
              </a:ext>
            </a:extLst>
          </p:cNvPr>
          <p:cNvPicPr>
            <a:picLocks noChangeAspect="1"/>
          </p:cNvPicPr>
          <p:nvPr/>
        </p:nvPicPr>
        <p:blipFill>
          <a:blip r:embed="rId2">
            <a:alphaModFix amt="62000"/>
          </a:blip>
          <a:stretch>
            <a:fillRect/>
          </a:stretch>
        </p:blipFill>
        <p:spPr>
          <a:xfrm>
            <a:off x="4848659" y="243257"/>
            <a:ext cx="6490435" cy="4867826"/>
          </a:xfrm>
          <a:prstGeom prst="rect">
            <a:avLst/>
          </a:prstGeom>
        </p:spPr>
      </p:pic>
      <p:sp>
        <p:nvSpPr>
          <p:cNvPr id="5" name="TextBox 4">
            <a:extLst>
              <a:ext uri="{FF2B5EF4-FFF2-40B4-BE49-F238E27FC236}">
                <a16:creationId xmlns:a16="http://schemas.microsoft.com/office/drawing/2014/main" id="{F1B2F5CE-6D6C-0F13-2E93-A905652E04F2}"/>
              </a:ext>
            </a:extLst>
          </p:cNvPr>
          <p:cNvSpPr txBox="1"/>
          <p:nvPr/>
        </p:nvSpPr>
        <p:spPr>
          <a:xfrm>
            <a:off x="3704022" y="2677170"/>
            <a:ext cx="6102626" cy="369332"/>
          </a:xfrm>
          <a:prstGeom prst="rect">
            <a:avLst/>
          </a:prstGeom>
          <a:noFill/>
        </p:spPr>
        <p:txBody>
          <a:bodyPr wrap="square">
            <a:spAutoFit/>
          </a:bodyPr>
          <a:lstStyle/>
          <a:p>
            <a:r>
              <a:rPr lang="en-US" sz="1800" b="1" dirty="0">
                <a:solidFill>
                  <a:srgbClr val="000000"/>
                </a:solidFill>
                <a:effectLst/>
                <a:latin typeface="Calibri" panose="020F0502020204030204" pitchFamily="34" charset="0"/>
                <a:ea typeface="Calibri" panose="020F0502020204030204" pitchFamily="34" charset="0"/>
              </a:rPr>
              <a:t>’ </a:t>
            </a:r>
            <a:endParaRPr lang="en-US" dirty="0"/>
          </a:p>
        </p:txBody>
      </p:sp>
      <p:sp>
        <p:nvSpPr>
          <p:cNvPr id="6" name="TextBox 5">
            <a:extLst>
              <a:ext uri="{FF2B5EF4-FFF2-40B4-BE49-F238E27FC236}">
                <a16:creationId xmlns:a16="http://schemas.microsoft.com/office/drawing/2014/main" id="{B33A1ABE-268C-A32C-8105-A10F1B702DBC}"/>
              </a:ext>
            </a:extLst>
          </p:cNvPr>
          <p:cNvSpPr txBox="1"/>
          <p:nvPr/>
        </p:nvSpPr>
        <p:spPr>
          <a:xfrm>
            <a:off x="190424" y="544449"/>
            <a:ext cx="4389855" cy="5693866"/>
          </a:xfrm>
          <a:prstGeom prst="rect">
            <a:avLst/>
          </a:prstGeom>
          <a:noFill/>
        </p:spPr>
        <p:txBody>
          <a:bodyPr wrap="square">
            <a:spAutoFit/>
          </a:bodyPr>
          <a:lstStyle/>
          <a:p>
            <a:r>
              <a:rPr lang="en-US" sz="2800" dirty="0">
                <a:latin typeface="Helvetica" pitchFamily="2" charset="0"/>
              </a:rPr>
              <a:t>Ettinger’s theory and practice have been </a:t>
            </a:r>
            <a:r>
              <a:rPr lang="en-US" sz="2800" dirty="0" err="1">
                <a:latin typeface="Helvetica" pitchFamily="2" charset="0"/>
              </a:rPr>
              <a:t>utilsed</a:t>
            </a:r>
            <a:r>
              <a:rPr lang="en-US" sz="2800" dirty="0">
                <a:latin typeface="Helvetica" pitchFamily="2" charset="0"/>
              </a:rPr>
              <a:t> to explore </a:t>
            </a:r>
          </a:p>
          <a:p>
            <a:r>
              <a:rPr lang="en-US" sz="2800" dirty="0">
                <a:latin typeface="Helvetica" pitchFamily="2" charset="0"/>
              </a:rPr>
              <a:t>the effect or affect of ‘</a:t>
            </a:r>
            <a:r>
              <a:rPr lang="en-US" sz="2800" dirty="0">
                <a:solidFill>
                  <a:srgbClr val="000000"/>
                </a:solidFill>
                <a:effectLst/>
                <a:latin typeface="Helvetica" pitchFamily="2" charset="0"/>
                <a:ea typeface="Calibri" panose="020F0502020204030204" pitchFamily="34" charset="0"/>
              </a:rPr>
              <a:t>co-emergence. This involves utilizing mixed methods including film </a:t>
            </a:r>
            <a:r>
              <a:rPr lang="en-US" sz="2800" dirty="0">
                <a:solidFill>
                  <a:srgbClr val="000000"/>
                </a:solidFill>
                <a:latin typeface="Helvetica" pitchFamily="2" charset="0"/>
                <a:ea typeface="Calibri" panose="020F0502020204030204" pitchFamily="34" charset="0"/>
              </a:rPr>
              <a:t>stills, image and text, photocopy, collage, letter press, </a:t>
            </a:r>
            <a:r>
              <a:rPr lang="en-US" sz="2800" dirty="0" err="1">
                <a:solidFill>
                  <a:srgbClr val="000000"/>
                </a:solidFill>
                <a:latin typeface="Helvetica" pitchFamily="2" charset="0"/>
                <a:ea typeface="Calibri" panose="020F0502020204030204" pitchFamily="34" charset="0"/>
              </a:rPr>
              <a:t>riso</a:t>
            </a:r>
            <a:r>
              <a:rPr lang="en-US" sz="2800" dirty="0">
                <a:solidFill>
                  <a:srgbClr val="000000"/>
                </a:solidFill>
                <a:latin typeface="Helvetica" pitchFamily="2" charset="0"/>
                <a:ea typeface="Calibri" panose="020F0502020204030204" pitchFamily="34" charset="0"/>
              </a:rPr>
              <a:t> print and </a:t>
            </a:r>
            <a:r>
              <a:rPr lang="en-US" sz="2800" dirty="0">
                <a:solidFill>
                  <a:srgbClr val="000000"/>
                </a:solidFill>
                <a:effectLst/>
                <a:latin typeface="Helvetica" pitchFamily="2" charset="0"/>
                <a:ea typeface="Calibri" panose="020F0502020204030204" pitchFamily="34" charset="0"/>
              </a:rPr>
              <a:t>digital montage to bring together disparate aspects of daily life into a shared screen space. </a:t>
            </a:r>
            <a:endParaRPr lang="en-US" sz="2800" dirty="0">
              <a:latin typeface="Helvetica" pitchFamily="2" charset="0"/>
            </a:endParaRPr>
          </a:p>
        </p:txBody>
      </p:sp>
      <p:pic>
        <p:nvPicPr>
          <p:cNvPr id="7" name="Picture 6" descr="A picture containing indoor&#10;&#10;Description automatically generated">
            <a:extLst>
              <a:ext uri="{FF2B5EF4-FFF2-40B4-BE49-F238E27FC236}">
                <a16:creationId xmlns:a16="http://schemas.microsoft.com/office/drawing/2014/main" id="{219EDA92-08AD-EF0E-97D6-C604774B9557}"/>
              </a:ext>
            </a:extLst>
          </p:cNvPr>
          <p:cNvPicPr>
            <a:picLocks noChangeAspect="1"/>
          </p:cNvPicPr>
          <p:nvPr/>
        </p:nvPicPr>
        <p:blipFill>
          <a:blip r:embed="rId3">
            <a:alphaModFix amt="97000"/>
          </a:blip>
          <a:stretch>
            <a:fillRect/>
          </a:stretch>
        </p:blipFill>
        <p:spPr>
          <a:xfrm>
            <a:off x="6755335" y="2861836"/>
            <a:ext cx="5200732" cy="3629025"/>
          </a:xfrm>
          <a:prstGeom prst="rect">
            <a:avLst/>
          </a:prstGeom>
        </p:spPr>
      </p:pic>
      <p:pic>
        <p:nvPicPr>
          <p:cNvPr id="10" name="Picture 9" descr="A picture containing text, bedclothes&#10;&#10;Description automatically generated">
            <a:extLst>
              <a:ext uri="{FF2B5EF4-FFF2-40B4-BE49-F238E27FC236}">
                <a16:creationId xmlns:a16="http://schemas.microsoft.com/office/drawing/2014/main" id="{F2C9B7A1-739D-788B-49B1-F8058AFB361B}"/>
              </a:ext>
            </a:extLst>
          </p:cNvPr>
          <p:cNvPicPr>
            <a:picLocks noChangeAspect="1"/>
          </p:cNvPicPr>
          <p:nvPr/>
        </p:nvPicPr>
        <p:blipFill>
          <a:blip r:embed="rId4">
            <a:alphaModFix amt="53000"/>
          </a:blip>
          <a:stretch>
            <a:fillRect/>
          </a:stretch>
        </p:blipFill>
        <p:spPr>
          <a:xfrm>
            <a:off x="7396972" y="1070693"/>
            <a:ext cx="4559095" cy="2553093"/>
          </a:xfrm>
          <a:prstGeom prst="rect">
            <a:avLst/>
          </a:prstGeom>
        </p:spPr>
      </p:pic>
      <p:sp>
        <p:nvSpPr>
          <p:cNvPr id="12" name="TextBox 11">
            <a:extLst>
              <a:ext uri="{FF2B5EF4-FFF2-40B4-BE49-F238E27FC236}">
                <a16:creationId xmlns:a16="http://schemas.microsoft.com/office/drawing/2014/main" id="{FC3313DC-5436-7F72-15FD-2474D4A05CA8}"/>
              </a:ext>
            </a:extLst>
          </p:cNvPr>
          <p:cNvSpPr txBox="1"/>
          <p:nvPr/>
        </p:nvSpPr>
        <p:spPr>
          <a:xfrm>
            <a:off x="190424" y="6284896"/>
            <a:ext cx="3392211" cy="369332"/>
          </a:xfrm>
          <a:prstGeom prst="rect">
            <a:avLst/>
          </a:prstGeom>
          <a:noFill/>
        </p:spPr>
        <p:txBody>
          <a:bodyPr wrap="none" rtlCol="0">
            <a:spAutoFit/>
          </a:bodyPr>
          <a:lstStyle/>
          <a:p>
            <a:r>
              <a:rPr lang="en-US" dirty="0"/>
              <a:t>Examples here included opposite. </a:t>
            </a:r>
          </a:p>
        </p:txBody>
      </p:sp>
      <p:pic>
        <p:nvPicPr>
          <p:cNvPr id="13" name="Picture 12" descr="Map&#10;&#10;Description automatically generated">
            <a:extLst>
              <a:ext uri="{FF2B5EF4-FFF2-40B4-BE49-F238E27FC236}">
                <a16:creationId xmlns:a16="http://schemas.microsoft.com/office/drawing/2014/main" id="{858CE621-EAD0-07AD-F92D-F1985545D2A7}"/>
              </a:ext>
            </a:extLst>
          </p:cNvPr>
          <p:cNvPicPr>
            <a:picLocks noChangeAspect="1"/>
          </p:cNvPicPr>
          <p:nvPr/>
        </p:nvPicPr>
        <p:blipFill>
          <a:blip r:embed="rId5"/>
          <a:stretch>
            <a:fillRect/>
          </a:stretch>
        </p:blipFill>
        <p:spPr>
          <a:xfrm>
            <a:off x="4479877" y="2347240"/>
            <a:ext cx="4838700" cy="3629025"/>
          </a:xfrm>
          <a:prstGeom prst="rect">
            <a:avLst/>
          </a:prstGeom>
        </p:spPr>
      </p:pic>
    </p:spTree>
    <p:extLst>
      <p:ext uri="{BB962C8B-B14F-4D97-AF65-F5344CB8AC3E}">
        <p14:creationId xmlns:p14="http://schemas.microsoft.com/office/powerpoint/2010/main" val="37357404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57B0E-6897-D085-D176-0F89616EF0BF}"/>
              </a:ext>
            </a:extLst>
          </p:cNvPr>
          <p:cNvSpPr>
            <a:spLocks noGrp="1"/>
          </p:cNvSpPr>
          <p:nvPr>
            <p:ph type="title"/>
          </p:nvPr>
        </p:nvSpPr>
        <p:spPr/>
        <p:txBody>
          <a:bodyPr/>
          <a:lstStyle/>
          <a:p>
            <a:r>
              <a:rPr lang="en-US" dirty="0"/>
              <a:t>Further </a:t>
            </a:r>
            <a:r>
              <a:rPr lang="en-US" dirty="0" err="1"/>
              <a:t>hostorial</a:t>
            </a:r>
            <a:r>
              <a:rPr lang="en-US" dirty="0"/>
              <a:t> context for appropriation if we need it? (below)….</a:t>
            </a:r>
          </a:p>
        </p:txBody>
      </p:sp>
      <p:sp>
        <p:nvSpPr>
          <p:cNvPr id="3" name="Content Placeholder 2">
            <a:extLst>
              <a:ext uri="{FF2B5EF4-FFF2-40B4-BE49-F238E27FC236}">
                <a16:creationId xmlns:a16="http://schemas.microsoft.com/office/drawing/2014/main" id="{5452B5FD-C37E-A59F-47FE-D73F5D370D4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839596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218383-BB9A-2CE0-B7DD-AEF9451FAB19}"/>
              </a:ext>
            </a:extLst>
          </p:cNvPr>
          <p:cNvSpPr txBox="1"/>
          <p:nvPr/>
        </p:nvSpPr>
        <p:spPr>
          <a:xfrm>
            <a:off x="6096000" y="0"/>
            <a:ext cx="6096000" cy="6832640"/>
          </a:xfrm>
          <a:prstGeom prst="rect">
            <a:avLst/>
          </a:prstGeom>
          <a:noFill/>
        </p:spPr>
        <p:txBody>
          <a:bodyPr wrap="square">
            <a:spAutoFit/>
          </a:bodyPr>
          <a:lstStyle/>
          <a:p>
            <a:pPr algn="r"/>
            <a:r>
              <a:rPr lang="en-GB" sz="2400" b="0" i="0" dirty="0">
                <a:solidFill>
                  <a:srgbClr val="000000"/>
                </a:solidFill>
                <a:effectLst/>
                <a:latin typeface="Sabon MT W02"/>
              </a:rPr>
              <a:t>The transformation of the commodity to emblem—a phenomenon Benjamin observed in the poetry of Baudelaire—came full circle in the Ready-mades of Duchamp, where the </a:t>
            </a:r>
            <a:r>
              <a:rPr lang="en-GB" sz="2400" b="0" i="0" dirty="0" err="1">
                <a:solidFill>
                  <a:srgbClr val="000000"/>
                </a:solidFill>
                <a:effectLst/>
                <a:latin typeface="Sabon MT W02"/>
              </a:rPr>
              <a:t>willful</a:t>
            </a:r>
            <a:r>
              <a:rPr lang="en-GB" sz="2400" b="0" i="0" dirty="0">
                <a:solidFill>
                  <a:srgbClr val="000000"/>
                </a:solidFill>
                <a:effectLst/>
                <a:latin typeface="Sabon MT W02"/>
              </a:rPr>
              <a:t> declaration of the unaltered object as meaningful and the act of its appropriation allegorized creation by bracketing it with the anonymous mass-produced object. With Duchamp’s Ready-mades it seems that the traditional separation of the pictorial or sculptural construct into procedures and materials of construction, a pictorial signifier, and a signified does not occur—rather, all three coalesce in the allegorical gesture of appropriating the object and of negating the actual construction of the sign.</a:t>
            </a:r>
          </a:p>
          <a:p>
            <a:pPr algn="r"/>
            <a:r>
              <a:rPr lang="en-US" dirty="0"/>
              <a:t>https://</a:t>
            </a:r>
            <a:r>
              <a:rPr lang="en-US" dirty="0" err="1"/>
              <a:t>www.artforum.com</a:t>
            </a:r>
            <a:r>
              <a:rPr lang="en-US" dirty="0"/>
              <a:t>/print/198207/allegorical-procedures-appropriation-and-montage-in-contemporary-art-35570</a:t>
            </a:r>
          </a:p>
        </p:txBody>
      </p:sp>
    </p:spTree>
    <p:extLst>
      <p:ext uri="{BB962C8B-B14F-4D97-AF65-F5344CB8AC3E}">
        <p14:creationId xmlns:p14="http://schemas.microsoft.com/office/powerpoint/2010/main" val="31476470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2A865-0625-3CA0-AFB7-C2FAE87BE536}"/>
              </a:ext>
            </a:extLst>
          </p:cNvPr>
          <p:cNvSpPr>
            <a:spLocks noGrp="1"/>
          </p:cNvSpPr>
          <p:nvPr>
            <p:ph type="title"/>
          </p:nvPr>
        </p:nvSpPr>
        <p:spPr/>
        <p:txBody>
          <a:bodyPr/>
          <a:lstStyle/>
          <a:p>
            <a:endParaRPr lang="en-US" dirty="0"/>
          </a:p>
        </p:txBody>
      </p:sp>
      <p:sp>
        <p:nvSpPr>
          <p:cNvPr id="4" name="TextBox 3">
            <a:extLst>
              <a:ext uri="{FF2B5EF4-FFF2-40B4-BE49-F238E27FC236}">
                <a16:creationId xmlns:a16="http://schemas.microsoft.com/office/drawing/2014/main" id="{6A18FD81-8855-745B-D4F9-D7097CB18B71}"/>
              </a:ext>
            </a:extLst>
          </p:cNvPr>
          <p:cNvSpPr txBox="1"/>
          <p:nvPr/>
        </p:nvSpPr>
        <p:spPr>
          <a:xfrm>
            <a:off x="986118" y="2522557"/>
            <a:ext cx="6096000" cy="3970318"/>
          </a:xfrm>
          <a:prstGeom prst="rect">
            <a:avLst/>
          </a:prstGeom>
          <a:noFill/>
        </p:spPr>
        <p:txBody>
          <a:bodyPr wrap="square">
            <a:spAutoFit/>
          </a:bodyPr>
          <a:lstStyle/>
          <a:p>
            <a:pPr algn="l"/>
            <a:r>
              <a:rPr lang="en-GB" b="0" i="0" dirty="0">
                <a:solidFill>
                  <a:srgbClr val="212121"/>
                </a:solidFill>
                <a:effectLst/>
                <a:latin typeface="Helvetica" pitchFamily="2" charset="0"/>
              </a:rPr>
              <a:t>The first artist to successfully demonstrate forms of appropriation within his or her work is widely considered to be Marcel Duchamp. He devised the concept of the ‘readymade’, which essentially involved an item being chosen by the artist, signed by the artist and repositioned into a gallery context.</a:t>
            </a:r>
          </a:p>
          <a:p>
            <a:pPr algn="l"/>
            <a:r>
              <a:rPr lang="en-GB" b="0" i="0" dirty="0">
                <a:solidFill>
                  <a:srgbClr val="212121"/>
                </a:solidFill>
                <a:effectLst/>
                <a:latin typeface="Helvetica" pitchFamily="2" charset="0"/>
              </a:rPr>
              <a:t>By asking the viewer to consider the object as art, Duchamp was appropriating it. For Duchamp, the work of the artist was in selecting the object. Whilst the beginnings of appropriation can be located to the beginning of the 20th century through the innovations of Duchamp, it is often said that if the art of the 1980’s could be epitomised by any one technique or practice, it would be appropriation.</a:t>
            </a:r>
            <a:r>
              <a:rPr lang="en-GB" b="0" i="0" baseline="30000" dirty="0">
                <a:solidFill>
                  <a:srgbClr val="212121"/>
                </a:solidFill>
                <a:effectLst/>
                <a:latin typeface="Helvetica" pitchFamily="2" charset="0"/>
              </a:rPr>
              <a:t>4</a:t>
            </a:r>
            <a:endParaRPr lang="en-GB" b="0" i="0" dirty="0">
              <a:solidFill>
                <a:srgbClr val="212121"/>
              </a:solidFill>
              <a:effectLst/>
              <a:latin typeface="Helvetica" pitchFamily="2" charset="0"/>
            </a:endParaRPr>
          </a:p>
        </p:txBody>
      </p:sp>
    </p:spTree>
    <p:extLst>
      <p:ext uri="{BB962C8B-B14F-4D97-AF65-F5344CB8AC3E}">
        <p14:creationId xmlns:p14="http://schemas.microsoft.com/office/powerpoint/2010/main" val="11723219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871</TotalTime>
  <Words>8017</Words>
  <Application>Microsoft Macintosh PowerPoint</Application>
  <PresentationFormat>Widescreen</PresentationFormat>
  <Paragraphs>348</Paragraphs>
  <Slides>43</Slides>
  <Notes>23</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43</vt:i4>
      </vt:variant>
    </vt:vector>
  </HeadingPairs>
  <TitlesOfParts>
    <vt:vector size="60" baseType="lpstr">
      <vt:lpstr>Arial</vt:lpstr>
      <vt:lpstr>Calibri</vt:lpstr>
      <vt:lpstr>Calibri Light</vt:lpstr>
      <vt:lpstr>Droid Serif</vt:lpstr>
      <vt:lpstr>GH Guardian Headline</vt:lpstr>
      <vt:lpstr>GuardianTextEgyptian</vt:lpstr>
      <vt:lpstr>Helvetica</vt:lpstr>
      <vt:lpstr>inherit</vt:lpstr>
      <vt:lpstr>nyt-cheltenham</vt:lpstr>
      <vt:lpstr>open sans</vt:lpstr>
      <vt:lpstr>Raleway</vt:lpstr>
      <vt:lpstr>Sabon MT W02</vt:lpstr>
      <vt:lpstr>Söhne</vt:lpstr>
      <vt:lpstr>Source Code Pro</vt:lpstr>
      <vt:lpstr>Tate regular</vt:lpstr>
      <vt:lpstr>Times New Roman</vt:lpstr>
      <vt:lpstr>Office Theme</vt:lpstr>
      <vt:lpstr>Call to entry for MA – Part 1 WIP selected Exhibition 2023.</vt:lpstr>
      <vt:lpstr>Appropriation, Autoethnography &amp; Archive</vt:lpstr>
      <vt:lpstr>(is) appropriation as an artistic post- modern method? (https://chat.openai.com/chat)</vt:lpstr>
      <vt:lpstr>(cont)</vt:lpstr>
      <vt:lpstr>More articles and examples of appropriation</vt:lpstr>
      <vt:lpstr>PowerPoint Presentation</vt:lpstr>
      <vt:lpstr>PowerPoint Presentation</vt:lpstr>
      <vt:lpstr>I made some collages in response to this exhibition to include here. </vt:lpstr>
      <vt:lpstr>Is appropriation a practice – based research method. Example One (https://chat.openai.com/chat)  </vt:lpstr>
      <vt:lpstr>Is appropriation a practice – based research method. Example Two  (https://chat.openai.com/chat) </vt:lpstr>
      <vt:lpstr>Autoethnography and appropriation in visual arts practice</vt:lpstr>
      <vt:lpstr>PowerPoint Presentation</vt:lpstr>
      <vt:lpstr> </vt:lpstr>
      <vt:lpstr>‘Moderate autoethnography’ paired with ‘Controlled Rummaging as research methodology in the work of Danica Maier  </vt:lpstr>
      <vt:lpstr>PowerPoint Presentation</vt:lpstr>
      <vt:lpstr>PowerPoint Presentation</vt:lpstr>
      <vt:lpstr>PowerPoint Presentation</vt:lpstr>
      <vt:lpstr>Appropriation, Autoethnography and the Archive</vt:lpstr>
      <vt:lpstr>PowerPoint Presentation</vt:lpstr>
      <vt:lpstr>PowerPoint Presentation</vt:lpstr>
      <vt:lpstr>Cath’s sketchbook whilst pregnant!</vt:lpstr>
      <vt:lpstr>PowerPoint Presentation</vt:lpstr>
      <vt:lpstr>PowerPoint Presentation</vt:lpstr>
      <vt:lpstr>Screen printed porcelain</vt:lpstr>
      <vt:lpstr>PowerPoint Presentation</vt:lpstr>
      <vt:lpstr>PowerPoint Presentation</vt:lpstr>
      <vt:lpstr>PowerPoint Presentation</vt:lpstr>
      <vt:lpstr>PowerPoint Presentation</vt:lpstr>
      <vt:lpstr>PowerPoint Presentation</vt:lpstr>
      <vt:lpstr>PowerPoint Presentation</vt:lpstr>
      <vt:lpstr>Responding to themes of domesticity – </vt:lpstr>
      <vt:lpstr>PowerPoint Presentation</vt:lpstr>
      <vt:lpstr>  An anarchival Impulse - in the  work of Susan Hiller - a response to the Sigmund Freud’s Collection </vt:lpstr>
      <vt:lpstr>PowerPoint Presentation</vt:lpstr>
      <vt:lpstr>The Exhibition.  Veronica Ryan’s ‘Sculptural Vocabulary’  Along A Spectrum: Spike Island, Bristol, Sept 2021. </vt:lpstr>
      <vt:lpstr>PowerPoint Presentation</vt:lpstr>
      <vt:lpstr>PowerPoint Presentation</vt:lpstr>
      <vt:lpstr>PowerPoint Presentation</vt:lpstr>
      <vt:lpstr>Bracha L. Ettinger’s theory of the ‘matrixial’</vt:lpstr>
      <vt:lpstr>PowerPoint Presentation</vt:lpstr>
      <vt:lpstr>Further hostorial context for appropriation if we need it? (below)….</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Shellie Holden</dc:creator>
  <cp:lastModifiedBy>Catherine Brown</cp:lastModifiedBy>
  <cp:revision>27</cp:revision>
  <dcterms:created xsi:type="dcterms:W3CDTF">2021-01-10T10:23:22Z</dcterms:created>
  <dcterms:modified xsi:type="dcterms:W3CDTF">2023-03-22T13:10:11Z</dcterms:modified>
</cp:coreProperties>
</file>