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1" r:id="rId4"/>
    <p:sldId id="265" r:id="rId5"/>
    <p:sldId id="259" r:id="rId6"/>
    <p:sldId id="260" r:id="rId7"/>
    <p:sldId id="262" r:id="rId8"/>
    <p:sldId id="264" r:id="rId9"/>
    <p:sldId id="263" r:id="rId10"/>
    <p:sldId id="268"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2E7D2DD-FB41-4D6A-99A0-0EDB4C6E6AFB}">
          <p14:sldIdLst>
            <p14:sldId id="256"/>
            <p14:sldId id="257"/>
            <p14:sldId id="261"/>
            <p14:sldId id="265"/>
            <p14:sldId id="259"/>
            <p14:sldId id="260"/>
            <p14:sldId id="262"/>
            <p14:sldId id="264"/>
            <p14:sldId id="263"/>
            <p14:sldId id="268"/>
            <p14:sldId id="266"/>
            <p14:sldId id="26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7A1967-975B-47DC-9F85-1518077CB516}" v="1" dt="2021-02-22T14:39:13.6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264" autoAdjust="0"/>
    <p:restoredTop sz="94660"/>
  </p:normalViewPr>
  <p:slideViewPr>
    <p:cSldViewPr snapToGrid="0">
      <p:cViewPr varScale="1">
        <p:scale>
          <a:sx n="67" d="100"/>
          <a:sy n="67" d="100"/>
        </p:scale>
        <p:origin x="4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h Delloy" userId="6d84a74f82e6bd9a" providerId="LiveId" clId="{847A1967-975B-47DC-9F85-1518077CB516}"/>
    <pc:docChg chg="undo custSel modSld">
      <pc:chgData name="Leah Delloy" userId="6d84a74f82e6bd9a" providerId="LiveId" clId="{847A1967-975B-47DC-9F85-1518077CB516}" dt="2021-02-22T15:06:54.262" v="179" actId="20577"/>
      <pc:docMkLst>
        <pc:docMk/>
      </pc:docMkLst>
      <pc:sldChg chg="modSp mod">
        <pc:chgData name="Leah Delloy" userId="6d84a74f82e6bd9a" providerId="LiveId" clId="{847A1967-975B-47DC-9F85-1518077CB516}" dt="2021-02-22T14:45:55.332" v="43" actId="20577"/>
        <pc:sldMkLst>
          <pc:docMk/>
          <pc:sldMk cId="2661220579" sldId="257"/>
        </pc:sldMkLst>
        <pc:spChg chg="mod">
          <ac:chgData name="Leah Delloy" userId="6d84a74f82e6bd9a" providerId="LiveId" clId="{847A1967-975B-47DC-9F85-1518077CB516}" dt="2021-02-22T14:45:55.332" v="43" actId="20577"/>
          <ac:spMkLst>
            <pc:docMk/>
            <pc:sldMk cId="2661220579" sldId="257"/>
            <ac:spMk id="3" creationId="{861DC0F9-AFD1-4E18-84D6-FF552A85A337}"/>
          </ac:spMkLst>
        </pc:spChg>
      </pc:sldChg>
      <pc:sldChg chg="modSp mod">
        <pc:chgData name="Leah Delloy" userId="6d84a74f82e6bd9a" providerId="LiveId" clId="{847A1967-975B-47DC-9F85-1518077CB516}" dt="2021-02-22T15:01:23.067" v="134" actId="20577"/>
        <pc:sldMkLst>
          <pc:docMk/>
          <pc:sldMk cId="3933091544" sldId="259"/>
        </pc:sldMkLst>
        <pc:spChg chg="mod">
          <ac:chgData name="Leah Delloy" userId="6d84a74f82e6bd9a" providerId="LiveId" clId="{847A1967-975B-47DC-9F85-1518077CB516}" dt="2021-02-22T14:59:47.150" v="127" actId="20577"/>
          <ac:spMkLst>
            <pc:docMk/>
            <pc:sldMk cId="3933091544" sldId="259"/>
            <ac:spMk id="3" creationId="{BF91F9C7-0622-4152-8752-D0D036192DD5}"/>
          </ac:spMkLst>
        </pc:spChg>
        <pc:spChg chg="mod">
          <ac:chgData name="Leah Delloy" userId="6d84a74f82e6bd9a" providerId="LiveId" clId="{847A1967-975B-47DC-9F85-1518077CB516}" dt="2021-02-22T15:01:23.067" v="134" actId="20577"/>
          <ac:spMkLst>
            <pc:docMk/>
            <pc:sldMk cId="3933091544" sldId="259"/>
            <ac:spMk id="5" creationId="{8B007BCC-CCFD-43D8-84AA-D3595C4FF492}"/>
          </ac:spMkLst>
        </pc:spChg>
      </pc:sldChg>
      <pc:sldChg chg="modSp mod">
        <pc:chgData name="Leah Delloy" userId="6d84a74f82e6bd9a" providerId="LiveId" clId="{847A1967-975B-47DC-9F85-1518077CB516}" dt="2021-02-22T15:01:32.291" v="141" actId="20577"/>
        <pc:sldMkLst>
          <pc:docMk/>
          <pc:sldMk cId="8625236" sldId="260"/>
        </pc:sldMkLst>
        <pc:spChg chg="mod">
          <ac:chgData name="Leah Delloy" userId="6d84a74f82e6bd9a" providerId="LiveId" clId="{847A1967-975B-47DC-9F85-1518077CB516}" dt="2021-02-22T15:01:32.291" v="141" actId="20577"/>
          <ac:spMkLst>
            <pc:docMk/>
            <pc:sldMk cId="8625236" sldId="260"/>
            <ac:spMk id="3" creationId="{209F9337-84C4-4398-ACCC-0B75B9B0A32D}"/>
          </ac:spMkLst>
        </pc:spChg>
      </pc:sldChg>
      <pc:sldChg chg="modSp mod">
        <pc:chgData name="Leah Delloy" userId="6d84a74f82e6bd9a" providerId="LiveId" clId="{847A1967-975B-47DC-9F85-1518077CB516}" dt="2021-02-22T14:55:05.419" v="89" actId="20577"/>
        <pc:sldMkLst>
          <pc:docMk/>
          <pc:sldMk cId="866422713" sldId="261"/>
        </pc:sldMkLst>
        <pc:spChg chg="mod">
          <ac:chgData name="Leah Delloy" userId="6d84a74f82e6bd9a" providerId="LiveId" clId="{847A1967-975B-47DC-9F85-1518077CB516}" dt="2021-02-22T14:55:05.419" v="89" actId="20577"/>
          <ac:spMkLst>
            <pc:docMk/>
            <pc:sldMk cId="866422713" sldId="261"/>
            <ac:spMk id="4" creationId="{58BD5C3D-5EE0-462A-8836-75E9972A827C}"/>
          </ac:spMkLst>
        </pc:spChg>
        <pc:spChg chg="mod">
          <ac:chgData name="Leah Delloy" userId="6d84a74f82e6bd9a" providerId="LiveId" clId="{847A1967-975B-47DC-9F85-1518077CB516}" dt="2021-02-22T14:53:33.227" v="75" actId="20577"/>
          <ac:spMkLst>
            <pc:docMk/>
            <pc:sldMk cId="866422713" sldId="261"/>
            <ac:spMk id="5" creationId="{261E02F6-DE56-4B0B-8354-A4F6ED639DA5}"/>
          </ac:spMkLst>
        </pc:spChg>
      </pc:sldChg>
      <pc:sldChg chg="modSp mod">
        <pc:chgData name="Leah Delloy" userId="6d84a74f82e6bd9a" providerId="LiveId" clId="{847A1967-975B-47DC-9F85-1518077CB516}" dt="2021-02-22T15:06:41.763" v="172" actId="1076"/>
        <pc:sldMkLst>
          <pc:docMk/>
          <pc:sldMk cId="658640580" sldId="262"/>
        </pc:sldMkLst>
        <pc:spChg chg="mod">
          <ac:chgData name="Leah Delloy" userId="6d84a74f82e6bd9a" providerId="LiveId" clId="{847A1967-975B-47DC-9F85-1518077CB516}" dt="2021-02-22T15:03:12.909" v="164" actId="20577"/>
          <ac:spMkLst>
            <pc:docMk/>
            <pc:sldMk cId="658640580" sldId="262"/>
            <ac:spMk id="3" creationId="{F178F66F-2FAB-42F8-80F1-5B39B9BAB37C}"/>
          </ac:spMkLst>
        </pc:spChg>
        <pc:spChg chg="mod">
          <ac:chgData name="Leah Delloy" userId="6d84a74f82e6bd9a" providerId="LiveId" clId="{847A1967-975B-47DC-9F85-1518077CB516}" dt="2021-02-22T15:06:41.763" v="172" actId="1076"/>
          <ac:spMkLst>
            <pc:docMk/>
            <pc:sldMk cId="658640580" sldId="262"/>
            <ac:spMk id="4" creationId="{B966514C-D588-480C-BBD6-1BD18B3FF36B}"/>
          </ac:spMkLst>
        </pc:spChg>
      </pc:sldChg>
      <pc:sldChg chg="modSp mod">
        <pc:chgData name="Leah Delloy" userId="6d84a74f82e6bd9a" providerId="LiveId" clId="{847A1967-975B-47DC-9F85-1518077CB516}" dt="2021-02-22T15:03:24.945" v="171" actId="20577"/>
        <pc:sldMkLst>
          <pc:docMk/>
          <pc:sldMk cId="2066811599" sldId="263"/>
        </pc:sldMkLst>
        <pc:spChg chg="mod">
          <ac:chgData name="Leah Delloy" userId="6d84a74f82e6bd9a" providerId="LiveId" clId="{847A1967-975B-47DC-9F85-1518077CB516}" dt="2021-02-22T15:03:24.945" v="171" actId="20577"/>
          <ac:spMkLst>
            <pc:docMk/>
            <pc:sldMk cId="2066811599" sldId="263"/>
            <ac:spMk id="3" creationId="{9EC0A267-566D-4AA3-AFE5-939196D968DE}"/>
          </ac:spMkLst>
        </pc:spChg>
      </pc:sldChg>
      <pc:sldChg chg="modSp mod">
        <pc:chgData name="Leah Delloy" userId="6d84a74f82e6bd9a" providerId="LiveId" clId="{847A1967-975B-47DC-9F85-1518077CB516}" dt="2021-02-22T15:06:54.262" v="179" actId="20577"/>
        <pc:sldMkLst>
          <pc:docMk/>
          <pc:sldMk cId="1569399324" sldId="264"/>
        </pc:sldMkLst>
        <pc:spChg chg="mod">
          <ac:chgData name="Leah Delloy" userId="6d84a74f82e6bd9a" providerId="LiveId" clId="{847A1967-975B-47DC-9F85-1518077CB516}" dt="2021-02-22T15:06:54.262" v="179" actId="20577"/>
          <ac:spMkLst>
            <pc:docMk/>
            <pc:sldMk cId="1569399324" sldId="264"/>
            <ac:spMk id="3" creationId="{7FA98440-1FAB-4CEA-B96A-B7B0DFE74934}"/>
          </ac:spMkLst>
        </pc:spChg>
      </pc:sldChg>
      <pc:sldChg chg="modSp mod">
        <pc:chgData name="Leah Delloy" userId="6d84a74f82e6bd9a" providerId="LiveId" clId="{847A1967-975B-47DC-9F85-1518077CB516}" dt="2021-02-22T14:57:00.754" v="113" actId="20577"/>
        <pc:sldMkLst>
          <pc:docMk/>
          <pc:sldMk cId="3702062572" sldId="265"/>
        </pc:sldMkLst>
        <pc:spChg chg="mod">
          <ac:chgData name="Leah Delloy" userId="6d84a74f82e6bd9a" providerId="LiveId" clId="{847A1967-975B-47DC-9F85-1518077CB516}" dt="2021-02-22T14:57:00.754" v="113" actId="20577"/>
          <ac:spMkLst>
            <pc:docMk/>
            <pc:sldMk cId="3702062572" sldId="265"/>
            <ac:spMk id="3" creationId="{B365623F-41A5-45D2-BF51-20F7BEF850BB}"/>
          </ac:spMkLst>
        </pc:spChg>
      </pc:sldChg>
      <pc:sldChg chg="modSp mod">
        <pc:chgData name="Leah Delloy" userId="6d84a74f82e6bd9a" providerId="LiveId" clId="{847A1967-975B-47DC-9F85-1518077CB516}" dt="2021-02-22T14:56:33.688" v="108" actId="20577"/>
        <pc:sldMkLst>
          <pc:docMk/>
          <pc:sldMk cId="561385504" sldId="267"/>
        </pc:sldMkLst>
        <pc:spChg chg="mod">
          <ac:chgData name="Leah Delloy" userId="6d84a74f82e6bd9a" providerId="LiveId" clId="{847A1967-975B-47DC-9F85-1518077CB516}" dt="2021-02-22T14:56:33.688" v="108" actId="20577"/>
          <ac:spMkLst>
            <pc:docMk/>
            <pc:sldMk cId="561385504" sldId="267"/>
            <ac:spMk id="3" creationId="{D828BC17-1A9F-4EDE-91E0-8EA6784D39F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3478C-BFDB-485D-A604-0EC280BC2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6036B9-836B-4B1B-B33A-00291A4D08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9560C76-3CE8-4CA9-AB4B-28A2FBC94C1F}"/>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5" name="Footer Placeholder 4">
            <a:extLst>
              <a:ext uri="{FF2B5EF4-FFF2-40B4-BE49-F238E27FC236}">
                <a16:creationId xmlns:a16="http://schemas.microsoft.com/office/drawing/2014/main" id="{6153F919-3211-4F69-B4A5-8728DC8D76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B9C5CF-2E89-42C8-BD4D-77BC50EB6A74}"/>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75821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5D892-9331-4AD3-B438-3350F5E5101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3A27CA-69CC-4B4C-B060-E8BBF67EF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6C30FE-01AE-406D-A1F4-B793BA9AC323}"/>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5" name="Footer Placeholder 4">
            <a:extLst>
              <a:ext uri="{FF2B5EF4-FFF2-40B4-BE49-F238E27FC236}">
                <a16:creationId xmlns:a16="http://schemas.microsoft.com/office/drawing/2014/main" id="{31C1C96C-46FE-4E98-8D24-4BB0ED3C3C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630060-0968-4155-9211-87E2326CC8EE}"/>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418957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09875-8310-4EF8-88A7-ADA8DDF512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C7D825-9E87-48CB-931C-66B779CBD2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232382-02DC-4F53-A9F2-255501A9CAC1}"/>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5" name="Footer Placeholder 4">
            <a:extLst>
              <a:ext uri="{FF2B5EF4-FFF2-40B4-BE49-F238E27FC236}">
                <a16:creationId xmlns:a16="http://schemas.microsoft.com/office/drawing/2014/main" id="{283A2CEA-6ECE-44EA-9EE3-7973015643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61468D-98B1-4A8C-B01A-2E718C379998}"/>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96193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606B8-2D21-4BB6-BD11-B07230035B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EB109F-69D6-4927-828F-D51F9BF8479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AFAA8D-1ABE-4ADE-B06D-D728FBA049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94C848E-658C-4F49-8B65-BB480E878D48}"/>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6" name="Footer Placeholder 5">
            <a:extLst>
              <a:ext uri="{FF2B5EF4-FFF2-40B4-BE49-F238E27FC236}">
                <a16:creationId xmlns:a16="http://schemas.microsoft.com/office/drawing/2014/main" id="{FEEC3A3D-B0BB-430C-BD52-0EB4F33E80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D708C6-3AF5-4C09-AA5D-05D026829418}"/>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94976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38F5D-62F9-441C-8395-B4A159216B6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DCC816-764F-47C8-B30D-5327366A72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F8144F-464D-4A2F-B8EA-6F885E8017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BA54B0D-5E19-4FE1-81C1-3478F528BE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78CF0E-FBEE-43FF-829B-5764EBF059D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F53C525-098A-464B-9D87-457586BFB3A6}"/>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8" name="Footer Placeholder 7">
            <a:extLst>
              <a:ext uri="{FF2B5EF4-FFF2-40B4-BE49-F238E27FC236}">
                <a16:creationId xmlns:a16="http://schemas.microsoft.com/office/drawing/2014/main" id="{68B0D685-6971-4622-98E0-7B6A66879F5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2C56F6-589C-4509-A3DE-8BEC1CAD3152}"/>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778977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2AA4C-8711-42EB-BDF0-852B0E8D286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13A1C0-B02A-4B85-BE6C-661ECA5CD7D2}"/>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4" name="Footer Placeholder 3">
            <a:extLst>
              <a:ext uri="{FF2B5EF4-FFF2-40B4-BE49-F238E27FC236}">
                <a16:creationId xmlns:a16="http://schemas.microsoft.com/office/drawing/2014/main" id="{844E957A-0926-4368-B3AB-D3FDB04B92D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C706439-7149-4235-9C4E-8B825C01BEC5}"/>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626198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39E9E6-95E0-47AC-B80D-3CFFA866F106}"/>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3" name="Footer Placeholder 2">
            <a:extLst>
              <a:ext uri="{FF2B5EF4-FFF2-40B4-BE49-F238E27FC236}">
                <a16:creationId xmlns:a16="http://schemas.microsoft.com/office/drawing/2014/main" id="{DBDA637D-6A7D-4B64-BEBB-92E341E814E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2C612AB-46C4-4C3C-A027-2C7E8A75E7E3}"/>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896864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9A71-7657-4485-ADB0-B10EE4A8A2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E239CF7-2A14-4BBF-A5B6-E6B77C2AAC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259D190-AEF3-4A57-A4DB-1FE0C7729B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9F0F15-CE04-4765-84CA-C36792858142}"/>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6" name="Footer Placeholder 5">
            <a:extLst>
              <a:ext uri="{FF2B5EF4-FFF2-40B4-BE49-F238E27FC236}">
                <a16:creationId xmlns:a16="http://schemas.microsoft.com/office/drawing/2014/main" id="{9BCD7F34-741F-4564-96B3-C4A58BE271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AE5BC1-8CB8-4121-9630-123E15BDDAB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846953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738CB-E50F-4E35-ABA7-70B836C1A6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47494C-1A6B-40E2-A258-7E5A5DF7A8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677F636-B1D8-4010-BD09-9E1A160AC6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E24584-93DC-44E1-8E01-5234D8B55179}"/>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6" name="Footer Placeholder 5">
            <a:extLst>
              <a:ext uri="{FF2B5EF4-FFF2-40B4-BE49-F238E27FC236}">
                <a16:creationId xmlns:a16="http://schemas.microsoft.com/office/drawing/2014/main" id="{0167E5AC-E0BF-40D4-BB79-336B7D4E81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1298B9-90A8-4B77-ACBC-AB8DA1B5F3B2}"/>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353664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46447-674F-48C1-8F3D-DA2E14B6543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371F40C-0115-4081-8538-C7E722E660A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9B80C2-2E1B-4C03-8E20-A20577D2E2A4}"/>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5" name="Footer Placeholder 4">
            <a:extLst>
              <a:ext uri="{FF2B5EF4-FFF2-40B4-BE49-F238E27FC236}">
                <a16:creationId xmlns:a16="http://schemas.microsoft.com/office/drawing/2014/main" id="{A219A882-58CE-44EA-A77B-D41B466876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D04E1B-AC3D-482A-AE93-1EE6CFC8C7AA}"/>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024282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482D18-EDB3-4AF0-A03A-29E88703EF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C461D9F-E388-48A4-8BEA-378573C6ED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3D2969-6900-4DEA-B67B-3503A2FC653F}"/>
              </a:ext>
            </a:extLst>
          </p:cNvPr>
          <p:cNvSpPr>
            <a:spLocks noGrp="1"/>
          </p:cNvSpPr>
          <p:nvPr>
            <p:ph type="dt" sz="half" idx="10"/>
          </p:nvPr>
        </p:nvSpPr>
        <p:spPr/>
        <p:txBody>
          <a:bodyPr/>
          <a:lstStyle/>
          <a:p>
            <a:fld id="{2F3E8B1C-86EF-43CF-8304-249481088644}" type="datetimeFigureOut">
              <a:rPr lang="en-US" smtClean="0"/>
              <a:t>2/22/2021</a:t>
            </a:fld>
            <a:endParaRPr lang="en-US"/>
          </a:p>
        </p:txBody>
      </p:sp>
      <p:sp>
        <p:nvSpPr>
          <p:cNvPr id="5" name="Footer Placeholder 4">
            <a:extLst>
              <a:ext uri="{FF2B5EF4-FFF2-40B4-BE49-F238E27FC236}">
                <a16:creationId xmlns:a16="http://schemas.microsoft.com/office/drawing/2014/main" id="{A0237AA5-202B-497F-8C0E-3AC1287F92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3CF77E-1E51-44B3-8BA5-7A88DE5AB890}"/>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440825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E9E7E0-E620-4570-843B-3D7D929E06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ECDB36-34F0-4FD4-97BB-0C6F132A78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394636-4CE2-47E7-8A71-CF2CD64D2A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3E8B1C-86EF-43CF-8304-249481088644}" type="datetimeFigureOut">
              <a:rPr lang="en-US" smtClean="0"/>
              <a:pPr/>
              <a:t>2/22/2021</a:t>
            </a:fld>
            <a:endParaRPr lang="en-US" dirty="0"/>
          </a:p>
        </p:txBody>
      </p:sp>
      <p:sp>
        <p:nvSpPr>
          <p:cNvPr id="5" name="Footer Placeholder 4">
            <a:extLst>
              <a:ext uri="{FF2B5EF4-FFF2-40B4-BE49-F238E27FC236}">
                <a16:creationId xmlns:a16="http://schemas.microsoft.com/office/drawing/2014/main" id="{0E8448B9-68CC-40C0-A35C-53231DFA35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887BADC-7497-459B-82DD-DC442C0E9F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3813150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sdgs.un.org/goals" TargetMode="External"/><Relationship Id="rId2" Type="http://schemas.openxmlformats.org/officeDocument/2006/relationships/hyperlink" Target="https://www.savethechildren.org.uk/what-we-do/" TargetMode="External"/><Relationship Id="rId1" Type="http://schemas.openxmlformats.org/officeDocument/2006/relationships/slideLayout" Target="../slideLayouts/slideLayout2.xml"/><Relationship Id="rId6" Type="http://schemas.openxmlformats.org/officeDocument/2006/relationships/hyperlink" Target="https://www.un-page.org/page-and-sustainable-development-goals" TargetMode="External"/><Relationship Id="rId5" Type="http://schemas.openxmlformats.org/officeDocument/2006/relationships/image" Target="../media/image4.jpe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avethechildren.org.uk/content/dam/gb/reports/humanitarian/uncrc19-child-friendly.pdf"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eco-schools.org.uk/" TargetMode="External"/><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hyperlink" Target="https://www.keepwalestidy.cymru/pages/category/eco-school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eco-schools.org.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savethechildren.org.uk/content/dam/gb/reports/humanitarian/uncrc19-child-friendly.pdf" TargetMode="External"/><Relationship Id="rId2" Type="http://schemas.openxmlformats.org/officeDocument/2006/relationships/hyperlink" Target="https://www.keepwalestidy.cymru/pages/category/eco-schools" TargetMode="External"/><Relationship Id="rId1" Type="http://schemas.openxmlformats.org/officeDocument/2006/relationships/slideLayout" Target="../slideLayouts/slideLayout2.xml"/><Relationship Id="rId6" Type="http://schemas.openxmlformats.org/officeDocument/2006/relationships/hyperlink" Target="https://hwb.gov.wales/curriculum-for-wales/designing-your-curriculum/developing-a-vision-for-curriculum-design/#curriculum-design-and-the-four-purposes" TargetMode="External"/><Relationship Id="rId5" Type="http://schemas.openxmlformats.org/officeDocument/2006/relationships/hyperlink" Target="https://sdgs.un.org/goals" TargetMode="External"/><Relationship Id="rId4" Type="http://schemas.openxmlformats.org/officeDocument/2006/relationships/hyperlink" Target="https://www.savethechildren.org.uk/what-we-do/childrens-rights/united-nations-convention-of-the-rights-of-the-chil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1" descr="Spacial view of digital earth">
            <a:extLst>
              <a:ext uri="{FF2B5EF4-FFF2-40B4-BE49-F238E27FC236}">
                <a16:creationId xmlns:a16="http://schemas.microsoft.com/office/drawing/2014/main" id="{6BCD6BFB-2546-46CC-B930-C5749FD9B415}"/>
              </a:ext>
            </a:extLst>
          </p:cNvPr>
          <p:cNvPicPr>
            <a:picLocks noChangeAspect="1"/>
          </p:cNvPicPr>
          <p:nvPr/>
        </p:nvPicPr>
        <p:blipFill rotWithShape="1">
          <a:blip r:embed="rId2">
            <a:alphaModFix/>
          </a:blip>
          <a:srcRect t="15413"/>
          <a:stretch/>
        </p:blipFill>
        <p:spPr>
          <a:xfrm>
            <a:off x="21" y="0"/>
            <a:ext cx="12191979" cy="6857989"/>
          </a:xfrm>
          <a:prstGeom prst="rect">
            <a:avLst/>
          </a:prstGeom>
        </p:spPr>
      </p:pic>
      <p:sp>
        <p:nvSpPr>
          <p:cNvPr id="5" name="TextBox 4">
            <a:extLst>
              <a:ext uri="{FF2B5EF4-FFF2-40B4-BE49-F238E27FC236}">
                <a16:creationId xmlns:a16="http://schemas.microsoft.com/office/drawing/2014/main" id="{4A4A2090-82C4-4984-BFDD-907A532E9535}"/>
              </a:ext>
            </a:extLst>
          </p:cNvPr>
          <p:cNvSpPr txBox="1"/>
          <p:nvPr/>
        </p:nvSpPr>
        <p:spPr>
          <a:xfrm>
            <a:off x="2482532" y="715218"/>
            <a:ext cx="7226935" cy="3785652"/>
          </a:xfrm>
          <a:prstGeom prst="rect">
            <a:avLst/>
          </a:prstGeom>
          <a:noFill/>
        </p:spPr>
        <p:txBody>
          <a:bodyPr wrap="square" rtlCol="0">
            <a:spAutoFit/>
          </a:bodyPr>
          <a:lstStyle/>
          <a:p>
            <a:pPr algn="ctr"/>
            <a:r>
              <a:rPr lang="en-GB" sz="6000" dirty="0">
                <a:solidFill>
                  <a:schemeClr val="bg1"/>
                </a:solidFill>
                <a:latin typeface="Century Gothic" panose="020B0502020202020204" pitchFamily="34" charset="0"/>
              </a:rPr>
              <a:t>Education for Sustainable Development and Global Citizenship </a:t>
            </a:r>
          </a:p>
        </p:txBody>
      </p:sp>
      <p:sp>
        <p:nvSpPr>
          <p:cNvPr id="6" name="TextBox 5">
            <a:extLst>
              <a:ext uri="{FF2B5EF4-FFF2-40B4-BE49-F238E27FC236}">
                <a16:creationId xmlns:a16="http://schemas.microsoft.com/office/drawing/2014/main" id="{4FF0B58A-60EB-47E0-8EED-D008277C5303}"/>
              </a:ext>
            </a:extLst>
          </p:cNvPr>
          <p:cNvSpPr txBox="1"/>
          <p:nvPr/>
        </p:nvSpPr>
        <p:spPr>
          <a:xfrm>
            <a:off x="4488654" y="5033098"/>
            <a:ext cx="3214689" cy="646331"/>
          </a:xfrm>
          <a:prstGeom prst="rect">
            <a:avLst/>
          </a:prstGeom>
          <a:noFill/>
        </p:spPr>
        <p:txBody>
          <a:bodyPr wrap="square" rtlCol="0">
            <a:spAutoFit/>
          </a:bodyPr>
          <a:lstStyle/>
          <a:p>
            <a:pPr algn="ctr"/>
            <a:r>
              <a:rPr lang="en-GB" sz="3600" dirty="0">
                <a:solidFill>
                  <a:schemeClr val="bg1"/>
                </a:solidFill>
                <a:latin typeface="Century Gothic" panose="020B0502020202020204" pitchFamily="34" charset="0"/>
              </a:rPr>
              <a:t>Leah Delloy</a:t>
            </a:r>
          </a:p>
        </p:txBody>
      </p:sp>
    </p:spTree>
    <p:extLst>
      <p:ext uri="{BB962C8B-B14F-4D97-AF65-F5344CB8AC3E}">
        <p14:creationId xmlns:p14="http://schemas.microsoft.com/office/powerpoint/2010/main" val="690871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 name="Rectangle 79">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32A4D1-C0B2-44C6-94C0-6124E947CCB4}"/>
              </a:ext>
            </a:extLst>
          </p:cNvPr>
          <p:cNvSpPr>
            <a:spLocks noGrp="1"/>
          </p:cNvSpPr>
          <p:nvPr>
            <p:ph type="title"/>
          </p:nvPr>
        </p:nvSpPr>
        <p:spPr>
          <a:xfrm>
            <a:off x="572493" y="238539"/>
            <a:ext cx="11047013" cy="1434415"/>
          </a:xfrm>
        </p:spPr>
        <p:txBody>
          <a:bodyPr anchor="b">
            <a:normAutofit/>
          </a:bodyPr>
          <a:lstStyle/>
          <a:p>
            <a:r>
              <a:rPr lang="en-GB" sz="4600"/>
              <a:t>What is Education for Sustainable Development and Global Citizenship (ESDGC)? </a:t>
            </a:r>
          </a:p>
        </p:txBody>
      </p:sp>
      <p:sp>
        <p:nvSpPr>
          <p:cNvPr id="93"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7D16A18-54DD-4870-ADBD-9B354D9EEDAA}"/>
              </a:ext>
            </a:extLst>
          </p:cNvPr>
          <p:cNvPicPr>
            <a:picLocks noChangeAspect="1"/>
          </p:cNvPicPr>
          <p:nvPr/>
        </p:nvPicPr>
        <p:blipFill rotWithShape="1">
          <a:blip r:embed="rId2"/>
          <a:srcRect l="5741" r="-1" b="-1"/>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3" name="Content Placeholder 2">
            <a:extLst>
              <a:ext uri="{FF2B5EF4-FFF2-40B4-BE49-F238E27FC236}">
                <a16:creationId xmlns:a16="http://schemas.microsoft.com/office/drawing/2014/main" id="{861DC0F9-AFD1-4E18-84D6-FF552A85A337}"/>
              </a:ext>
            </a:extLst>
          </p:cNvPr>
          <p:cNvSpPr>
            <a:spLocks noGrp="1"/>
          </p:cNvSpPr>
          <p:nvPr>
            <p:ph idx="1"/>
          </p:nvPr>
        </p:nvSpPr>
        <p:spPr>
          <a:xfrm>
            <a:off x="4905955" y="2071316"/>
            <a:ext cx="6713552" cy="4114800"/>
          </a:xfrm>
        </p:spPr>
        <p:txBody>
          <a:bodyPr anchor="t">
            <a:normAutofit lnSpcReduction="10000"/>
          </a:bodyPr>
          <a:lstStyle/>
          <a:p>
            <a:pPr marL="0" indent="0">
              <a:buNone/>
            </a:pPr>
            <a:r>
              <a:rPr lang="en-GB" sz="2000" dirty="0"/>
              <a:t>“Education for Sustainable Development and Global Citizenship (ESDGC) is education that will prepare young people for life in the 21st century” (Wales. Department for Children, Education, Lifelong Learning and Skills, 2008a, pg. 4). The ESDGC aims to achieve this through values, attitudes, skills and understanding.</a:t>
            </a:r>
          </a:p>
          <a:p>
            <a:pPr marL="0" indent="0">
              <a:buNone/>
            </a:pPr>
            <a:r>
              <a:rPr lang="en-GB" sz="2000" dirty="0"/>
              <a:t>It aims to teach young people “about the big issues in the world - such as climate change, trade, resource and environmental depletion, human rights, conflict and democracy, - and about how they relate to each other and to us” (Wales. Department for Children, Education, Lifelong Learning and Skills, 2008b, pg. 4).  </a:t>
            </a:r>
          </a:p>
          <a:p>
            <a:pPr marL="0" indent="0">
              <a:buNone/>
            </a:pPr>
            <a:r>
              <a:rPr lang="en-GB" sz="2000" dirty="0"/>
              <a:t>ESDGC places an emphasis on the importance of how we treat one another, no matter where we live and states that everyone has an important role to play.  </a:t>
            </a:r>
          </a:p>
          <a:p>
            <a:endParaRPr lang="en-GB" sz="2000" dirty="0"/>
          </a:p>
        </p:txBody>
      </p:sp>
      <p:sp>
        <p:nvSpPr>
          <p:cNvPr id="4" name="TextBox 3">
            <a:extLst>
              <a:ext uri="{FF2B5EF4-FFF2-40B4-BE49-F238E27FC236}">
                <a16:creationId xmlns:a16="http://schemas.microsoft.com/office/drawing/2014/main" id="{5B8642F5-FA73-4351-B8C4-CEF6E9FD6FA9}"/>
              </a:ext>
            </a:extLst>
          </p:cNvPr>
          <p:cNvSpPr txBox="1"/>
          <p:nvPr/>
        </p:nvSpPr>
        <p:spPr>
          <a:xfrm>
            <a:off x="438150" y="6186116"/>
            <a:ext cx="3943849" cy="369332"/>
          </a:xfrm>
          <a:prstGeom prst="rect">
            <a:avLst/>
          </a:prstGeom>
          <a:noFill/>
        </p:spPr>
        <p:txBody>
          <a:bodyPr wrap="square" rtlCol="0">
            <a:spAutoFit/>
          </a:bodyPr>
          <a:lstStyle/>
          <a:p>
            <a:r>
              <a:rPr lang="en-GB" dirty="0"/>
              <a:t>(Kannsma, 2021)</a:t>
            </a:r>
          </a:p>
        </p:txBody>
      </p:sp>
    </p:spTree>
    <p:extLst>
      <p:ext uri="{BB962C8B-B14F-4D97-AF65-F5344CB8AC3E}">
        <p14:creationId xmlns:p14="http://schemas.microsoft.com/office/powerpoint/2010/main" val="2661220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99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C94856-200D-405A-AB35-F9553D46E0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567AA3-003C-4DEB-92FC-B63D5ED6B394}"/>
              </a:ext>
            </a:extLst>
          </p:cNvPr>
          <p:cNvSpPr>
            <a:spLocks noGrp="1"/>
          </p:cNvSpPr>
          <p:nvPr>
            <p:ph type="title"/>
          </p:nvPr>
        </p:nvSpPr>
        <p:spPr>
          <a:xfrm>
            <a:off x="534925" y="130835"/>
            <a:ext cx="11122149" cy="680126"/>
          </a:xfrm>
        </p:spPr>
        <p:txBody>
          <a:bodyPr anchor="t">
            <a:normAutofit/>
          </a:bodyPr>
          <a:lstStyle/>
          <a:p>
            <a:pPr algn="ctr"/>
            <a:r>
              <a:rPr lang="en-GB" sz="3400" u="sng" dirty="0">
                <a:solidFill>
                  <a:schemeClr val="tx1">
                    <a:lumMod val="65000"/>
                    <a:lumOff val="35000"/>
                  </a:schemeClr>
                </a:solidFill>
              </a:rPr>
              <a:t>International Policies that Link to  ESDGC </a:t>
            </a:r>
          </a:p>
        </p:txBody>
      </p:sp>
      <p:sp>
        <p:nvSpPr>
          <p:cNvPr id="5" name="Content Placeholder 4">
            <a:extLst>
              <a:ext uri="{FF2B5EF4-FFF2-40B4-BE49-F238E27FC236}">
                <a16:creationId xmlns:a16="http://schemas.microsoft.com/office/drawing/2014/main" id="{261E02F6-DE56-4B0B-8354-A4F6ED639DA5}"/>
              </a:ext>
            </a:extLst>
          </p:cNvPr>
          <p:cNvSpPr>
            <a:spLocks noGrp="1"/>
          </p:cNvSpPr>
          <p:nvPr>
            <p:ph idx="1"/>
          </p:nvPr>
        </p:nvSpPr>
        <p:spPr>
          <a:xfrm>
            <a:off x="2677742" y="805815"/>
            <a:ext cx="9345984" cy="2638425"/>
          </a:xfrm>
        </p:spPr>
        <p:txBody>
          <a:bodyPr>
            <a:normAutofit lnSpcReduction="10000"/>
          </a:bodyPr>
          <a:lstStyle/>
          <a:p>
            <a:pPr marL="0" indent="0" algn="ctr">
              <a:buNone/>
            </a:pPr>
            <a:r>
              <a:rPr lang="en-GB" sz="1600" b="0" i="0" u="sng" dirty="0">
                <a:solidFill>
                  <a:schemeClr val="bg2">
                    <a:lumMod val="25000"/>
                    <a:alpha val="60000"/>
                  </a:schemeClr>
                </a:solidFill>
                <a:effectLst/>
              </a:rPr>
              <a:t>UNCRC</a:t>
            </a:r>
          </a:p>
          <a:p>
            <a:pPr marL="0" indent="0" algn="ctr">
              <a:buNone/>
            </a:pPr>
            <a:r>
              <a:rPr lang="en-GB" sz="1600" b="0" i="0" dirty="0">
                <a:solidFill>
                  <a:schemeClr val="bg2">
                    <a:lumMod val="25000"/>
                    <a:alpha val="60000"/>
                  </a:schemeClr>
                </a:solidFill>
                <a:effectLst/>
              </a:rPr>
              <a:t>“The United Nations Convention on the Rights of the Child (UNCRC) is an international agreement setting out the rights of children” (Wales. Department for Children’s Rights, 2019, pg.1). </a:t>
            </a:r>
          </a:p>
          <a:p>
            <a:pPr marL="0" indent="0" algn="ctr">
              <a:buNone/>
            </a:pPr>
            <a:r>
              <a:rPr lang="en-GB" sz="1600" dirty="0">
                <a:solidFill>
                  <a:schemeClr val="bg2">
                    <a:lumMod val="25000"/>
                    <a:alpha val="60000"/>
                  </a:schemeClr>
                </a:solidFill>
              </a:rPr>
              <a:t>Wales became the first country to make the UNCRC a part of the domestic law in 2011 (Children’s Commissioner for Wales, 2021, pg.1).</a:t>
            </a:r>
            <a:endParaRPr lang="en-GB" sz="1600" b="0" i="0" dirty="0">
              <a:solidFill>
                <a:schemeClr val="bg2">
                  <a:lumMod val="25000"/>
                  <a:alpha val="60000"/>
                </a:schemeClr>
              </a:solidFill>
              <a:effectLst/>
            </a:endParaRPr>
          </a:p>
          <a:p>
            <a:pPr marL="0" indent="0" algn="ctr">
              <a:buNone/>
            </a:pPr>
            <a:r>
              <a:rPr lang="en-GB" sz="1600" b="0" i="0" dirty="0">
                <a:solidFill>
                  <a:schemeClr val="bg2">
                    <a:lumMod val="25000"/>
                    <a:alpha val="60000"/>
                  </a:schemeClr>
                </a:solidFill>
                <a:effectLst/>
              </a:rPr>
              <a:t>The UNCRC sets out “civil, political, economic, social and cultural rights of every child, regardless of their race, religion or abilities” (</a:t>
            </a:r>
            <a:r>
              <a:rPr lang="en-GB" sz="1600" b="0" i="0" dirty="0">
                <a:solidFill>
                  <a:schemeClr val="bg2">
                    <a:lumMod val="25000"/>
                    <a:alpha val="60000"/>
                  </a:schemeClr>
                </a:solidFill>
                <a:effectLst/>
                <a:hlinkClick r:id="rId2">
                  <a:extLst>
                    <a:ext uri="{A12FA001-AC4F-418D-AE19-62706E023703}">
                      <ahyp:hlinkClr xmlns:ahyp="http://schemas.microsoft.com/office/drawing/2018/hyperlinkcolor" val="tx"/>
                    </a:ext>
                  </a:extLst>
                </a:hlinkClick>
              </a:rPr>
              <a:t>https://www.savethechildren.org.uk/what-we-do/</a:t>
            </a:r>
            <a:r>
              <a:rPr lang="en-GB" sz="1600" b="0" i="0" dirty="0">
                <a:solidFill>
                  <a:schemeClr val="bg2">
                    <a:lumMod val="25000"/>
                    <a:alpha val="60000"/>
                  </a:schemeClr>
                </a:solidFill>
                <a:effectLst/>
              </a:rPr>
              <a:t>, </a:t>
            </a:r>
            <a:r>
              <a:rPr lang="en-GB" sz="1600" dirty="0">
                <a:solidFill>
                  <a:schemeClr val="bg2">
                    <a:lumMod val="25000"/>
                    <a:alpha val="60000"/>
                  </a:schemeClr>
                </a:solidFill>
              </a:rPr>
              <a:t>no date, pg. 1) </a:t>
            </a:r>
            <a:r>
              <a:rPr lang="en-GB" sz="1600" b="0" i="0" dirty="0">
                <a:solidFill>
                  <a:schemeClr val="bg2">
                    <a:lumMod val="25000"/>
                    <a:alpha val="60000"/>
                  </a:schemeClr>
                </a:solidFill>
                <a:effectLst/>
              </a:rPr>
              <a:t>which often supports ESDGC.  </a:t>
            </a:r>
          </a:p>
          <a:p>
            <a:pPr marL="0" indent="0" algn="ctr">
              <a:buNone/>
            </a:pPr>
            <a:r>
              <a:rPr lang="en-GB" sz="1600" dirty="0">
                <a:solidFill>
                  <a:schemeClr val="bg2">
                    <a:lumMod val="25000"/>
                    <a:alpha val="60000"/>
                  </a:schemeClr>
                </a:solidFill>
              </a:rPr>
              <a:t>The 42 rights are put in place to ensure children and young people grow up safely, healthy and happily (Children’s Commissioner for Wales, 2021, pg.1). </a:t>
            </a:r>
          </a:p>
          <a:p>
            <a:pPr marL="0" indent="0">
              <a:buNone/>
            </a:pPr>
            <a:endParaRPr lang="en-GB" sz="1700" b="0" i="0" dirty="0">
              <a:solidFill>
                <a:schemeClr val="tx1">
                  <a:alpha val="60000"/>
                </a:schemeClr>
              </a:solidFill>
              <a:effectLst/>
              <a:latin typeface="Arial" panose="020B0604020202020204" pitchFamily="34" charset="0"/>
            </a:endParaRPr>
          </a:p>
        </p:txBody>
      </p:sp>
      <p:sp>
        <p:nvSpPr>
          <p:cNvPr id="4" name="TextBox 3">
            <a:extLst>
              <a:ext uri="{FF2B5EF4-FFF2-40B4-BE49-F238E27FC236}">
                <a16:creationId xmlns:a16="http://schemas.microsoft.com/office/drawing/2014/main" id="{58BD5C3D-5EE0-462A-8836-75E9972A827C}"/>
              </a:ext>
            </a:extLst>
          </p:cNvPr>
          <p:cNvSpPr txBox="1"/>
          <p:nvPr/>
        </p:nvSpPr>
        <p:spPr>
          <a:xfrm>
            <a:off x="461583" y="3602519"/>
            <a:ext cx="7528120" cy="2800767"/>
          </a:xfrm>
          <a:prstGeom prst="rect">
            <a:avLst/>
          </a:prstGeom>
          <a:noFill/>
        </p:spPr>
        <p:txBody>
          <a:bodyPr wrap="square" rtlCol="0">
            <a:spAutoFit/>
          </a:bodyPr>
          <a:lstStyle/>
          <a:p>
            <a:pPr algn="ctr"/>
            <a:r>
              <a:rPr lang="en-GB" sz="1600" u="sng" dirty="0">
                <a:solidFill>
                  <a:schemeClr val="bg2">
                    <a:lumMod val="50000"/>
                  </a:schemeClr>
                </a:solidFill>
              </a:rPr>
              <a:t>Sustainable Development Goals</a:t>
            </a:r>
          </a:p>
          <a:p>
            <a:pPr algn="ctr"/>
            <a:endParaRPr lang="en-GB" sz="1600" dirty="0">
              <a:solidFill>
                <a:schemeClr val="bg2">
                  <a:lumMod val="50000"/>
                </a:schemeClr>
              </a:solidFill>
            </a:endParaRPr>
          </a:p>
          <a:p>
            <a:pPr algn="ctr"/>
            <a:r>
              <a:rPr lang="en-GB" sz="1600" dirty="0">
                <a:solidFill>
                  <a:schemeClr val="bg2">
                    <a:lumMod val="50000"/>
                  </a:schemeClr>
                </a:solidFill>
              </a:rPr>
              <a:t>The Sustainable Development Goals (SDGs) were “</a:t>
            </a:r>
            <a:r>
              <a:rPr lang="en-GB" sz="1600" b="0" i="0" dirty="0">
                <a:solidFill>
                  <a:schemeClr val="bg2">
                    <a:lumMod val="50000"/>
                  </a:schemeClr>
                </a:solidFill>
                <a:effectLst/>
              </a:rPr>
              <a:t>adopted by all United Nations Member States in 2015, it provides a shared blueprint for peace and prosperity for people and the planet, now and into the future” (</a:t>
            </a:r>
            <a:r>
              <a:rPr lang="en-GB" sz="1600" b="0" i="0" dirty="0">
                <a:solidFill>
                  <a:schemeClr val="bg2">
                    <a:lumMod val="50000"/>
                  </a:schemeClr>
                </a:solidFill>
                <a:effectLst/>
                <a:hlinkClick r:id="rId3">
                  <a:extLst>
                    <a:ext uri="{A12FA001-AC4F-418D-AE19-62706E023703}">
                      <ahyp:hlinkClr xmlns:ahyp="http://schemas.microsoft.com/office/drawing/2018/hyperlinkcolor" val="tx"/>
                    </a:ext>
                  </a:extLst>
                </a:hlinkClick>
              </a:rPr>
              <a:t>https://sdgs.un.org/goals</a:t>
            </a:r>
            <a:r>
              <a:rPr lang="en-GB" sz="1600" b="0" i="0" dirty="0">
                <a:solidFill>
                  <a:schemeClr val="bg2">
                    <a:lumMod val="50000"/>
                  </a:schemeClr>
                </a:solidFill>
                <a:effectLst/>
              </a:rPr>
              <a:t>, no date, pg.1).</a:t>
            </a:r>
          </a:p>
          <a:p>
            <a:pPr algn="ctr"/>
            <a:endParaRPr lang="en-GB" sz="1600" b="0" i="0" dirty="0">
              <a:solidFill>
                <a:schemeClr val="bg2">
                  <a:lumMod val="50000"/>
                </a:schemeClr>
              </a:solidFill>
              <a:effectLst/>
            </a:endParaRPr>
          </a:p>
          <a:p>
            <a:pPr algn="ctr"/>
            <a:r>
              <a:rPr lang="en-GB" sz="1600" b="0" i="0" dirty="0">
                <a:solidFill>
                  <a:schemeClr val="bg2">
                    <a:lumMod val="50000"/>
                  </a:schemeClr>
                </a:solidFill>
                <a:effectLst/>
              </a:rPr>
              <a:t> The 17 goals “recognize that ending poverty and other deprivations must go hand-in-hand with strategies that improve health and education, reduce inequality, and spur economic growth – all while tackling climate change and working to preserve our oceans and forests”</a:t>
            </a:r>
            <a:r>
              <a:rPr kumimoji="0" lang="en-GB" sz="1600" b="0" i="0" u="none" strike="noStrike" kern="1200" cap="none" spc="0" normalizeH="0" baseline="0" noProof="0" dirty="0">
                <a:ln>
                  <a:noFill/>
                </a:ln>
                <a:solidFill>
                  <a:schemeClr val="bg2">
                    <a:lumMod val="50000"/>
                  </a:schemeClr>
                </a:solidFill>
                <a:effectLst/>
                <a:uLnTx/>
                <a:uFillTx/>
                <a:ea typeface="+mn-ea"/>
                <a:cs typeface="+mn-cs"/>
              </a:rPr>
              <a:t> (</a:t>
            </a:r>
            <a:r>
              <a:rPr kumimoji="0" lang="en-GB" sz="1600" b="0" i="0" u="none" strike="noStrike" kern="1200" cap="none" spc="0" normalizeH="0" baseline="0" noProof="0" dirty="0">
                <a:ln>
                  <a:noFill/>
                </a:ln>
                <a:solidFill>
                  <a:schemeClr val="bg2">
                    <a:lumMod val="50000"/>
                  </a:schemeClr>
                </a:solidFill>
                <a:effectLst/>
                <a:uLnTx/>
                <a:uFillTx/>
                <a:ea typeface="+mn-ea"/>
                <a:cs typeface="+mn-cs"/>
                <a:hlinkClick r:id="rId3">
                  <a:extLst>
                    <a:ext uri="{A12FA001-AC4F-418D-AE19-62706E023703}">
                      <ahyp:hlinkClr xmlns:ahyp="http://schemas.microsoft.com/office/drawing/2018/hyperlinkcolor" val="tx"/>
                    </a:ext>
                  </a:extLst>
                </a:hlinkClick>
              </a:rPr>
              <a:t>https://sdgs.un.org/goals</a:t>
            </a:r>
            <a:r>
              <a:rPr kumimoji="0" lang="en-GB" sz="1600" b="0" i="0" u="none" strike="noStrike" kern="1200" cap="none" spc="0" normalizeH="0" baseline="0" noProof="0" dirty="0">
                <a:ln>
                  <a:noFill/>
                </a:ln>
                <a:solidFill>
                  <a:schemeClr val="bg2">
                    <a:lumMod val="50000"/>
                  </a:schemeClr>
                </a:solidFill>
                <a:effectLst/>
                <a:uLnTx/>
                <a:uFillTx/>
                <a:ea typeface="+mn-ea"/>
                <a:cs typeface="+mn-cs"/>
              </a:rPr>
              <a:t>, no date, pg.1)</a:t>
            </a:r>
            <a:r>
              <a:rPr lang="en-GB" sz="1600" b="0" i="0" dirty="0">
                <a:solidFill>
                  <a:schemeClr val="bg2">
                    <a:lumMod val="50000"/>
                  </a:schemeClr>
                </a:solidFill>
                <a:effectLst/>
              </a:rPr>
              <a:t>.</a:t>
            </a:r>
          </a:p>
        </p:txBody>
      </p:sp>
      <p:pic>
        <p:nvPicPr>
          <p:cNvPr id="1026" name="Picture 2" descr="Image result for uncrc">
            <a:extLst>
              <a:ext uri="{FF2B5EF4-FFF2-40B4-BE49-F238E27FC236}">
                <a16:creationId xmlns:a16="http://schemas.microsoft.com/office/drawing/2014/main" id="{5AABF1C8-3BF0-4CFE-A08C-BE4846E2AA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583" y="805815"/>
            <a:ext cx="2160796" cy="288106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17 sustainable development goals">
            <a:extLst>
              <a:ext uri="{FF2B5EF4-FFF2-40B4-BE49-F238E27FC236}">
                <a16:creationId xmlns:a16="http://schemas.microsoft.com/office/drawing/2014/main" id="{213DDDE1-1D48-4104-856B-48450FF9E2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49920" y="4079784"/>
            <a:ext cx="3701099" cy="188524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ACB86B4-756B-4E37-B565-1DCD9C2EC2D0}"/>
              </a:ext>
            </a:extLst>
          </p:cNvPr>
          <p:cNvSpPr txBox="1"/>
          <p:nvPr/>
        </p:nvSpPr>
        <p:spPr>
          <a:xfrm>
            <a:off x="429523" y="405705"/>
            <a:ext cx="1881567" cy="400110"/>
          </a:xfrm>
          <a:prstGeom prst="rect">
            <a:avLst/>
          </a:prstGeom>
          <a:noFill/>
        </p:spPr>
        <p:txBody>
          <a:bodyPr wrap="square" rtlCol="0">
            <a:spAutoFit/>
          </a:bodyPr>
          <a:lstStyle/>
          <a:p>
            <a:r>
              <a:rPr lang="en-GB" sz="1000" dirty="0"/>
              <a:t>(Association for Young People’s Rights, 2019)</a:t>
            </a:r>
          </a:p>
        </p:txBody>
      </p:sp>
      <p:sp>
        <p:nvSpPr>
          <p:cNvPr id="6" name="TextBox 5">
            <a:extLst>
              <a:ext uri="{FF2B5EF4-FFF2-40B4-BE49-F238E27FC236}">
                <a16:creationId xmlns:a16="http://schemas.microsoft.com/office/drawing/2014/main" id="{0B582A66-0A60-4421-91FE-17F166C29120}"/>
              </a:ext>
            </a:extLst>
          </p:cNvPr>
          <p:cNvSpPr txBox="1"/>
          <p:nvPr/>
        </p:nvSpPr>
        <p:spPr>
          <a:xfrm>
            <a:off x="8249920" y="6157064"/>
            <a:ext cx="3701099" cy="430887"/>
          </a:xfrm>
          <a:prstGeom prst="rect">
            <a:avLst/>
          </a:prstGeom>
          <a:noFill/>
        </p:spPr>
        <p:txBody>
          <a:bodyPr wrap="square" rtlCol="0">
            <a:spAutoFit/>
          </a:bodyPr>
          <a:lstStyle/>
          <a:p>
            <a:pPr algn="ctr"/>
            <a:r>
              <a:rPr lang="en-GB" sz="1100" dirty="0">
                <a:hlinkClick r:id="rId6"/>
              </a:rPr>
              <a:t>https://www.un-page.org/page-and-sustainable-development-goals</a:t>
            </a:r>
            <a:r>
              <a:rPr lang="en-GB" sz="1100" dirty="0"/>
              <a:t>, no date)</a:t>
            </a:r>
          </a:p>
        </p:txBody>
      </p:sp>
    </p:spTree>
    <p:extLst>
      <p:ext uri="{BB962C8B-B14F-4D97-AF65-F5344CB8AC3E}">
        <p14:creationId xmlns:p14="http://schemas.microsoft.com/office/powerpoint/2010/main" val="866422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2A00452-33FC-415F-BB2A-31F9C735AD5F}"/>
              </a:ext>
            </a:extLst>
          </p:cNvPr>
          <p:cNvPicPr>
            <a:picLocks noChangeAspect="1"/>
          </p:cNvPicPr>
          <p:nvPr/>
        </p:nvPicPr>
        <p:blipFill rotWithShape="1">
          <a:blip r:embed="rId2">
            <a:alphaModFix amt="35000"/>
          </a:blip>
          <a:srcRect l="6270" r="12367" b="-1"/>
          <a:stretch/>
        </p:blipFill>
        <p:spPr>
          <a:xfrm>
            <a:off x="0" y="18403"/>
            <a:ext cx="12196243" cy="6857990"/>
          </a:xfrm>
          <a:prstGeom prst="rect">
            <a:avLst/>
          </a:prstGeom>
        </p:spPr>
      </p:pic>
      <p:sp>
        <p:nvSpPr>
          <p:cNvPr id="2" name="Title 1">
            <a:extLst>
              <a:ext uri="{FF2B5EF4-FFF2-40B4-BE49-F238E27FC236}">
                <a16:creationId xmlns:a16="http://schemas.microsoft.com/office/drawing/2014/main" id="{E4E29D31-1B83-4217-B4F4-E7E8E0D95C92}"/>
              </a:ext>
            </a:extLst>
          </p:cNvPr>
          <p:cNvSpPr>
            <a:spLocks noGrp="1"/>
          </p:cNvSpPr>
          <p:nvPr>
            <p:ph type="title"/>
          </p:nvPr>
        </p:nvSpPr>
        <p:spPr>
          <a:xfrm>
            <a:off x="643467" y="321734"/>
            <a:ext cx="10905066" cy="1135737"/>
          </a:xfrm>
        </p:spPr>
        <p:txBody>
          <a:bodyPr>
            <a:normAutofit/>
          </a:bodyPr>
          <a:lstStyle/>
          <a:p>
            <a:pPr algn="ctr"/>
            <a:r>
              <a:rPr lang="en-GB" sz="4000" u="sng" dirty="0"/>
              <a:t>Policies in Wales that link to ESDGC</a:t>
            </a:r>
          </a:p>
        </p:txBody>
      </p:sp>
      <p:sp>
        <p:nvSpPr>
          <p:cNvPr id="3" name="Content Placeholder 2">
            <a:extLst>
              <a:ext uri="{FF2B5EF4-FFF2-40B4-BE49-F238E27FC236}">
                <a16:creationId xmlns:a16="http://schemas.microsoft.com/office/drawing/2014/main" id="{B365623F-41A5-45D2-BF51-20F7BEF850BB}"/>
              </a:ext>
            </a:extLst>
          </p:cNvPr>
          <p:cNvSpPr>
            <a:spLocks noGrp="1"/>
          </p:cNvSpPr>
          <p:nvPr>
            <p:ph idx="1"/>
          </p:nvPr>
        </p:nvSpPr>
        <p:spPr>
          <a:xfrm>
            <a:off x="643467" y="1475874"/>
            <a:ext cx="10905066" cy="4701089"/>
          </a:xfrm>
        </p:spPr>
        <p:txBody>
          <a:bodyPr>
            <a:normAutofit lnSpcReduction="10000"/>
          </a:bodyPr>
          <a:lstStyle/>
          <a:p>
            <a:pPr marL="0" indent="0" algn="ctr">
              <a:buNone/>
            </a:pPr>
            <a:r>
              <a:rPr lang="en-GB" sz="1800" b="1" u="sng" dirty="0"/>
              <a:t>Well-being of Future Generations (Wales) Act 2015</a:t>
            </a:r>
          </a:p>
          <a:p>
            <a:pPr marL="0" indent="0" algn="ctr">
              <a:buNone/>
            </a:pPr>
            <a:r>
              <a:rPr lang="en-GB" sz="1800" b="1" dirty="0"/>
              <a:t>“The Well-being of Future Generations Act gives us the ambition, permission and legal obligation to improve our social, cultural, environmental and economic well-being” (Future Generations Commissioner for Wales, 2021, pg. 1).</a:t>
            </a:r>
          </a:p>
          <a:p>
            <a:pPr marL="0" indent="0" algn="ctr">
              <a:buNone/>
            </a:pPr>
            <a:r>
              <a:rPr lang="en-GB" sz="1800" b="1" dirty="0"/>
              <a:t>The act demands public bodies in Wales to consider how their decisions can have a long term effect, whilst encouraging them to work better with others to prevent problems such as climate change, poverty and health inequalities (Future Generations Commissioner for Wales, 2021, pg. 1). </a:t>
            </a:r>
          </a:p>
          <a:p>
            <a:pPr marL="0" indent="0" algn="ctr">
              <a:buNone/>
            </a:pPr>
            <a:r>
              <a:rPr lang="en-GB" sz="1800" b="1" u="sng" dirty="0"/>
              <a:t>Successful Futures </a:t>
            </a:r>
          </a:p>
          <a:p>
            <a:pPr marL="0" indent="0" algn="ctr">
              <a:buNone/>
            </a:pPr>
            <a:r>
              <a:rPr lang="en-GB" sz="1800" b="1" dirty="0"/>
              <a:t>In 2014, Professor Graham Donaldson was asked by the Welsh Government to review the National Curriculum (Donaldson, 2015, pg. 3). Donaldson created 4 purposes that he believes all young children should be. The 4 purposes are: </a:t>
            </a:r>
          </a:p>
          <a:p>
            <a:pPr algn="ctr"/>
            <a:r>
              <a:rPr lang="en-GB" sz="1800" b="1" dirty="0"/>
              <a:t>“ambitious, capable learners, ready to learn throughout their lives</a:t>
            </a:r>
          </a:p>
          <a:p>
            <a:pPr algn="ctr"/>
            <a:r>
              <a:rPr lang="en-GB" sz="1800" b="1" dirty="0"/>
              <a:t>enterprising, creative contributors, ready to play a full part in life and work</a:t>
            </a:r>
          </a:p>
          <a:p>
            <a:pPr algn="ctr"/>
            <a:r>
              <a:rPr lang="en-GB" sz="1800" b="1" dirty="0"/>
              <a:t>ethical, informed citizens of Wales and the world</a:t>
            </a:r>
          </a:p>
          <a:p>
            <a:pPr algn="ctr"/>
            <a:r>
              <a:rPr lang="en-GB" sz="1800" b="1" dirty="0"/>
              <a:t>healthy, confident individuals, ready to lead fulfilling lives as valued members of society” (Wales. Department for Curriculum for Wales, 2020, pg. 1). </a:t>
            </a:r>
          </a:p>
        </p:txBody>
      </p:sp>
      <p:sp>
        <p:nvSpPr>
          <p:cNvPr id="26"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3FEFBA8-889E-4170-9972-3BAEFC4B2A73}"/>
              </a:ext>
            </a:extLst>
          </p:cNvPr>
          <p:cNvSpPr txBox="1"/>
          <p:nvPr/>
        </p:nvSpPr>
        <p:spPr>
          <a:xfrm>
            <a:off x="8562064" y="6244131"/>
            <a:ext cx="4010025" cy="307777"/>
          </a:xfrm>
          <a:prstGeom prst="rect">
            <a:avLst/>
          </a:prstGeom>
          <a:noFill/>
        </p:spPr>
        <p:txBody>
          <a:bodyPr wrap="square" rtlCol="0">
            <a:spAutoFit/>
          </a:bodyPr>
          <a:lstStyle/>
          <a:p>
            <a:r>
              <a:rPr lang="en-GB" sz="1400" dirty="0"/>
              <a:t>(Emmaculate Care Services, 2021)</a:t>
            </a:r>
          </a:p>
        </p:txBody>
      </p:sp>
    </p:spTree>
    <p:extLst>
      <p:ext uri="{BB962C8B-B14F-4D97-AF65-F5344CB8AC3E}">
        <p14:creationId xmlns:p14="http://schemas.microsoft.com/office/powerpoint/2010/main" val="370206257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8">
            <a:extLst>
              <a:ext uri="{FF2B5EF4-FFF2-40B4-BE49-F238E27FC236}">
                <a16:creationId xmlns:a16="http://schemas.microsoft.com/office/drawing/2014/main" id="{CEB41C5C-0F34-4DDA-9D7C-5E717F35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283915-716D-4BE1-A916-2C16CC1FB72B}"/>
              </a:ext>
            </a:extLst>
          </p:cNvPr>
          <p:cNvSpPr>
            <a:spLocks noGrp="1"/>
          </p:cNvSpPr>
          <p:nvPr>
            <p:ph type="title"/>
          </p:nvPr>
        </p:nvSpPr>
        <p:spPr>
          <a:xfrm>
            <a:off x="594360" y="640263"/>
            <a:ext cx="3822192" cy="1344975"/>
          </a:xfrm>
        </p:spPr>
        <p:txBody>
          <a:bodyPr>
            <a:normAutofit/>
          </a:bodyPr>
          <a:lstStyle/>
          <a:p>
            <a:r>
              <a:rPr lang="en-GB" sz="2800">
                <a:solidFill>
                  <a:schemeClr val="bg1"/>
                </a:solidFill>
              </a:rPr>
              <a:t>How is the ESDGC Implemented Within Schools? </a:t>
            </a:r>
          </a:p>
        </p:txBody>
      </p:sp>
      <p:cxnSp>
        <p:nvCxnSpPr>
          <p:cNvPr id="14" name="Straight Connector 10">
            <a:extLst>
              <a:ext uri="{FF2B5EF4-FFF2-40B4-BE49-F238E27FC236}">
                <a16:creationId xmlns:a16="http://schemas.microsoft.com/office/drawing/2014/main" id="{57E1E5E6-F385-4E9C-B201-BA5BDE5CA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F91F9C7-0622-4152-8752-D0D036192DD5}"/>
              </a:ext>
            </a:extLst>
          </p:cNvPr>
          <p:cNvSpPr>
            <a:spLocks noGrp="1"/>
          </p:cNvSpPr>
          <p:nvPr>
            <p:ph idx="1"/>
          </p:nvPr>
        </p:nvSpPr>
        <p:spPr>
          <a:xfrm>
            <a:off x="593610" y="2121763"/>
            <a:ext cx="3822192" cy="3773010"/>
          </a:xfrm>
        </p:spPr>
        <p:txBody>
          <a:bodyPr>
            <a:normAutofit/>
          </a:bodyPr>
          <a:lstStyle/>
          <a:p>
            <a:pPr marL="0" indent="0">
              <a:buNone/>
            </a:pPr>
            <a:r>
              <a:rPr lang="en-GB" sz="1600" dirty="0">
                <a:solidFill>
                  <a:schemeClr val="bg1"/>
                </a:solidFill>
              </a:rPr>
              <a:t>ESDGC should not been seen as an additional subject to be taught within schools, but should be seen as a way of life. It is embedded within schools through discrete changes to the National Curriculum and should be implemented into all aspects of learning (Wales. Department for Children, Education, Lifelong Learning and Skills, 2008a, pg. 4). </a:t>
            </a:r>
          </a:p>
          <a:p>
            <a:pPr marL="0" indent="0">
              <a:buNone/>
            </a:pPr>
            <a:r>
              <a:rPr lang="en-GB" sz="1600" dirty="0">
                <a:solidFill>
                  <a:schemeClr val="bg1"/>
                </a:solidFill>
              </a:rPr>
              <a:t>ESDGC recognises that the world is unequal and unjust, although it aims to teach young people that this can be amended by the attitudes, values and behaviours of the citizens that live within it (Wales. Department for Children, Education, Lifelong Learning and Skills, 2008a, pg. 4). </a:t>
            </a:r>
          </a:p>
          <a:p>
            <a:pPr marL="0" indent="0">
              <a:buNone/>
            </a:pPr>
            <a:endParaRPr lang="en-GB" sz="1600" dirty="0">
              <a:solidFill>
                <a:schemeClr val="bg1"/>
              </a:solidFill>
            </a:endParaRPr>
          </a:p>
        </p:txBody>
      </p:sp>
      <p:pic>
        <p:nvPicPr>
          <p:cNvPr id="4" name="Picture 3">
            <a:extLst>
              <a:ext uri="{FF2B5EF4-FFF2-40B4-BE49-F238E27FC236}">
                <a16:creationId xmlns:a16="http://schemas.microsoft.com/office/drawing/2014/main" id="{C8C3B360-3838-4160-87F6-A612AC0DA20C}"/>
              </a:ext>
            </a:extLst>
          </p:cNvPr>
          <p:cNvPicPr>
            <a:picLocks noChangeAspect="1"/>
          </p:cNvPicPr>
          <p:nvPr/>
        </p:nvPicPr>
        <p:blipFill rotWithShape="1">
          <a:blip r:embed="rId2"/>
          <a:srcRect l="35000" t="18519" r="12833" b="9930"/>
          <a:stretch/>
        </p:blipFill>
        <p:spPr>
          <a:xfrm>
            <a:off x="5110716" y="806580"/>
            <a:ext cx="6596652" cy="5089391"/>
          </a:xfrm>
          <a:prstGeom prst="rect">
            <a:avLst/>
          </a:prstGeom>
        </p:spPr>
      </p:pic>
      <p:sp>
        <p:nvSpPr>
          <p:cNvPr id="5" name="TextBox 4">
            <a:extLst>
              <a:ext uri="{FF2B5EF4-FFF2-40B4-BE49-F238E27FC236}">
                <a16:creationId xmlns:a16="http://schemas.microsoft.com/office/drawing/2014/main" id="{8B007BCC-CCFD-43D8-84AA-D3595C4FF492}"/>
              </a:ext>
            </a:extLst>
          </p:cNvPr>
          <p:cNvSpPr txBox="1"/>
          <p:nvPr/>
        </p:nvSpPr>
        <p:spPr>
          <a:xfrm>
            <a:off x="6096000" y="6133659"/>
            <a:ext cx="5162931" cy="523220"/>
          </a:xfrm>
          <a:prstGeom prst="rect">
            <a:avLst/>
          </a:prstGeom>
          <a:noFill/>
        </p:spPr>
        <p:txBody>
          <a:bodyPr wrap="square" rtlCol="0">
            <a:spAutoFit/>
          </a:bodyPr>
          <a:lstStyle/>
          <a:p>
            <a:r>
              <a:rPr lang="en-GB" sz="1400" dirty="0"/>
              <a:t>(Wales. Department for Children, Education, Lifelong Learning and Skills, 2008b, pg. 5). </a:t>
            </a:r>
          </a:p>
        </p:txBody>
      </p:sp>
    </p:spTree>
    <p:extLst>
      <p:ext uri="{BB962C8B-B14F-4D97-AF65-F5344CB8AC3E}">
        <p14:creationId xmlns:p14="http://schemas.microsoft.com/office/powerpoint/2010/main" val="3933091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Image result for pupil voice">
            <a:extLst>
              <a:ext uri="{FF2B5EF4-FFF2-40B4-BE49-F238E27FC236}">
                <a16:creationId xmlns:a16="http://schemas.microsoft.com/office/drawing/2014/main" id="{56A8BA51-71A0-4D81-9F74-FF376AF4884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112" b="1"/>
          <a:stretch/>
        </p:blipFill>
        <p:spPr bwMode="auto">
          <a:xfrm>
            <a:off x="19" y="10"/>
            <a:ext cx="12191981" cy="6857990"/>
          </a:xfrm>
          <a:prstGeom prst="rect">
            <a:avLst/>
          </a:prstGeom>
          <a:noFill/>
          <a:extLst>
            <a:ext uri="{909E8E84-426E-40DD-AFC4-6F175D3DCCD1}">
              <a14:hiddenFill xmlns:a14="http://schemas.microsoft.com/office/drawing/2010/main">
                <a:solidFill>
                  <a:srgbClr val="FFFFFF"/>
                </a:solidFill>
              </a14:hiddenFill>
            </a:ext>
          </a:extLst>
        </p:spPr>
      </p:pic>
      <p:sp>
        <p:nvSpPr>
          <p:cNvPr id="192" name="Rectangle 19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32DC0E1-FFE4-49BA-8D55-3999EA6677AB}"/>
              </a:ext>
            </a:extLst>
          </p:cNvPr>
          <p:cNvSpPr>
            <a:spLocks noGrp="1"/>
          </p:cNvSpPr>
          <p:nvPr>
            <p:ph type="title"/>
          </p:nvPr>
        </p:nvSpPr>
        <p:spPr>
          <a:xfrm>
            <a:off x="643467" y="321734"/>
            <a:ext cx="6891186" cy="1135737"/>
          </a:xfrm>
        </p:spPr>
        <p:txBody>
          <a:bodyPr>
            <a:normAutofit/>
          </a:bodyPr>
          <a:lstStyle/>
          <a:p>
            <a:pPr algn="ctr"/>
            <a:r>
              <a:rPr lang="en-GB" sz="3600" b="1" dirty="0"/>
              <a:t>Pupil Voice</a:t>
            </a:r>
          </a:p>
        </p:txBody>
      </p:sp>
      <p:sp>
        <p:nvSpPr>
          <p:cNvPr id="3" name="Content Placeholder 2">
            <a:extLst>
              <a:ext uri="{FF2B5EF4-FFF2-40B4-BE49-F238E27FC236}">
                <a16:creationId xmlns:a16="http://schemas.microsoft.com/office/drawing/2014/main" id="{209F9337-84C4-4398-ACCC-0B75B9B0A32D}"/>
              </a:ext>
            </a:extLst>
          </p:cNvPr>
          <p:cNvSpPr>
            <a:spLocks noGrp="1"/>
          </p:cNvSpPr>
          <p:nvPr>
            <p:ph idx="1"/>
          </p:nvPr>
        </p:nvSpPr>
        <p:spPr>
          <a:xfrm>
            <a:off x="643467" y="1200150"/>
            <a:ext cx="6891187" cy="4976813"/>
          </a:xfrm>
        </p:spPr>
        <p:txBody>
          <a:bodyPr>
            <a:normAutofit lnSpcReduction="10000"/>
          </a:bodyPr>
          <a:lstStyle/>
          <a:p>
            <a:pPr marL="0" indent="0" algn="ctr">
              <a:buNone/>
            </a:pPr>
            <a:r>
              <a:rPr lang="en-GB" sz="1800" b="1" dirty="0"/>
              <a:t>Within a setting, children from year 2 up to year 6 are involved in pupil voice groups. There are 10 pupil voice groups based on different responsibilities within schools such as Healthy Heroes and Safety Squad. The pupil voice groups meet once a fortnight to discuss ideas on how to make improvements to the school based on the topic of their group. </a:t>
            </a:r>
          </a:p>
          <a:p>
            <a:pPr marL="0" indent="0" algn="ctr">
              <a:buNone/>
            </a:pPr>
            <a:r>
              <a:rPr lang="en-GB" sz="1800" b="1" dirty="0"/>
              <a:t>Children from nursery up to year 6 also have pupil voice sessions in class. Before each topic all children are given the opportunity to have a discussion with the class teacher on what they would like to learn from the topic and how they would like to learn it. Foundation phase children also have the opportunity to plan and design what they would like in their role play area based on the topic. </a:t>
            </a:r>
          </a:p>
          <a:p>
            <a:pPr marL="0" indent="0" algn="ctr">
              <a:buNone/>
            </a:pPr>
            <a:r>
              <a:rPr lang="en-GB" sz="1800" b="1" dirty="0"/>
              <a:t>This links with the choices and decisions theme of the ESDGC as the children are given the opportunity to make changes within the school and make decisions about their learning.</a:t>
            </a:r>
          </a:p>
          <a:p>
            <a:pPr marL="0" indent="0" algn="ctr">
              <a:buNone/>
            </a:pPr>
            <a:r>
              <a:rPr lang="en-GB" sz="1800" b="1" dirty="0"/>
              <a:t>This also links to Article 12 of the UNCRC which states “when important decisions are being made that affect you, you have the right to give your opinion and to be taken seriously” (</a:t>
            </a:r>
            <a:r>
              <a:rPr lang="en-GB" sz="1800" b="1" dirty="0">
                <a:hlinkClick r:id="rId3"/>
              </a:rPr>
              <a:t>https://www.savethechildren.org.uk/content/dam/gb/reports/humanitarian/uncrc19-child-friendly.pdf</a:t>
            </a:r>
            <a:r>
              <a:rPr lang="en-GB" sz="1800" b="1" dirty="0"/>
              <a:t>, no date, pg. 1). </a:t>
            </a:r>
          </a:p>
        </p:txBody>
      </p:sp>
      <p:grpSp>
        <p:nvGrpSpPr>
          <p:cNvPr id="193" name="Group 192">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194" name="Rectangle 19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Isosceles Triangle 19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6" name="Isosceles Triangle 19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Rectangle 19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5FDFBE1-ACD5-4385-9FA7-06F4A7014AA9}"/>
              </a:ext>
            </a:extLst>
          </p:cNvPr>
          <p:cNvSpPr txBox="1"/>
          <p:nvPr/>
        </p:nvSpPr>
        <p:spPr>
          <a:xfrm>
            <a:off x="8458200" y="95250"/>
            <a:ext cx="3228975" cy="646331"/>
          </a:xfrm>
          <a:prstGeom prst="rect">
            <a:avLst/>
          </a:prstGeom>
          <a:noFill/>
        </p:spPr>
        <p:txBody>
          <a:bodyPr wrap="square" rtlCol="0">
            <a:spAutoFit/>
          </a:bodyPr>
          <a:lstStyle/>
          <a:p>
            <a:r>
              <a:rPr lang="en-GB" dirty="0"/>
              <a:t>(The Federation of Bursledon Schools, 2015)</a:t>
            </a:r>
          </a:p>
        </p:txBody>
      </p:sp>
    </p:spTree>
    <p:extLst>
      <p:ext uri="{BB962C8B-B14F-4D97-AF65-F5344CB8AC3E}">
        <p14:creationId xmlns:p14="http://schemas.microsoft.com/office/powerpoint/2010/main" val="8625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7" name="Rectangle 206">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8" name="Rectangle 208">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Image result for eco schools">
            <a:extLst>
              <a:ext uri="{FF2B5EF4-FFF2-40B4-BE49-F238E27FC236}">
                <a16:creationId xmlns:a16="http://schemas.microsoft.com/office/drawing/2014/main" id="{5D056EC6-E66B-46A9-8AD5-9D7535239172}"/>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t="19316" b="2774"/>
          <a:stretch/>
        </p:blipFill>
        <p:spPr bwMode="auto">
          <a:xfrm>
            <a:off x="0" y="10"/>
            <a:ext cx="8450297"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7E316B2-1518-4AAA-80C6-CAD71065A9CC}"/>
              </a:ext>
            </a:extLst>
          </p:cNvPr>
          <p:cNvSpPr>
            <a:spLocks noGrp="1"/>
          </p:cNvSpPr>
          <p:nvPr>
            <p:ph type="title"/>
          </p:nvPr>
        </p:nvSpPr>
        <p:spPr>
          <a:xfrm>
            <a:off x="644821" y="0"/>
            <a:ext cx="5251316" cy="1627636"/>
          </a:xfrm>
        </p:spPr>
        <p:txBody>
          <a:bodyPr>
            <a:normAutofit/>
          </a:bodyPr>
          <a:lstStyle/>
          <a:p>
            <a:r>
              <a:rPr lang="en-GB" dirty="0">
                <a:solidFill>
                  <a:srgbClr val="FFFFFF"/>
                </a:solidFill>
              </a:rPr>
              <a:t>Eco Schools</a:t>
            </a:r>
          </a:p>
        </p:txBody>
      </p:sp>
      <p:sp>
        <p:nvSpPr>
          <p:cNvPr id="3" name="Content Placeholder 2">
            <a:extLst>
              <a:ext uri="{FF2B5EF4-FFF2-40B4-BE49-F238E27FC236}">
                <a16:creationId xmlns:a16="http://schemas.microsoft.com/office/drawing/2014/main" id="{F178F66F-2FAB-42F8-80F1-5B39B9BAB37C}"/>
              </a:ext>
            </a:extLst>
          </p:cNvPr>
          <p:cNvSpPr>
            <a:spLocks noGrp="1"/>
          </p:cNvSpPr>
          <p:nvPr>
            <p:ph idx="1"/>
          </p:nvPr>
        </p:nvSpPr>
        <p:spPr>
          <a:xfrm>
            <a:off x="257810" y="1101090"/>
            <a:ext cx="5962785" cy="5566410"/>
          </a:xfrm>
        </p:spPr>
        <p:txBody>
          <a:bodyPr>
            <a:normAutofit fontScale="92500" lnSpcReduction="10000"/>
          </a:bodyPr>
          <a:lstStyle/>
          <a:p>
            <a:pPr marL="0" indent="0">
              <a:buNone/>
            </a:pPr>
            <a:r>
              <a:rPr lang="en-GB" sz="1600" b="1" dirty="0">
                <a:solidFill>
                  <a:srgbClr val="FFFFFF"/>
                </a:solidFill>
              </a:rPr>
              <a:t>“</a:t>
            </a:r>
            <a:r>
              <a:rPr lang="en-GB" sz="1600" b="1" dirty="0">
                <a:solidFill>
                  <a:srgbClr val="FFFFFF"/>
                </a:solidFill>
                <a:effectLst/>
              </a:rPr>
              <a:t>Eco-Schools is a global programme engaging 19.5 million children across 67 countries, making it the largest educational programme on the planet” (</a:t>
            </a:r>
            <a:r>
              <a:rPr lang="en-GB" sz="1600" b="1" dirty="0">
                <a:solidFill>
                  <a:srgbClr val="FFFFFF"/>
                </a:solidFill>
                <a:effectLst/>
                <a:hlinkClick r:id="rId3"/>
              </a:rPr>
              <a:t>https://www.eco-schools.org.uk/</a:t>
            </a:r>
            <a:r>
              <a:rPr lang="en-GB" sz="1600" b="1" dirty="0">
                <a:solidFill>
                  <a:srgbClr val="FFFFFF"/>
                </a:solidFill>
                <a:effectLst/>
              </a:rPr>
              <a:t>, no date, pg. 1). </a:t>
            </a:r>
          </a:p>
          <a:p>
            <a:pPr marL="0" indent="0">
              <a:buNone/>
            </a:pPr>
            <a:r>
              <a:rPr lang="en-GB" sz="1600" b="1" dirty="0">
                <a:solidFill>
                  <a:srgbClr val="FFFFFF"/>
                </a:solidFill>
              </a:rPr>
              <a:t>Eco-Schools aim to inspire children and young people to make positive changes to their school and surrounding area, as well as encouraging them to make positive decisions in order to achieve an environmentally sustainable world (Eco-Schools Northern Ireland, 2019).  Eco-Schools can also help children and young people to improve on other key skills such as literacy and numeracy, whilst supporting ESDGC (</a:t>
            </a:r>
            <a:r>
              <a:rPr lang="en-GB" sz="1600" b="1" dirty="0">
                <a:solidFill>
                  <a:srgbClr val="FFFFFF"/>
                </a:solidFill>
                <a:hlinkClick r:id="rId4"/>
              </a:rPr>
              <a:t>https://www.keepwalestidy.cymru/pages/category/eco-schools</a:t>
            </a:r>
            <a:r>
              <a:rPr lang="en-GB" sz="1600" b="1" dirty="0">
                <a:solidFill>
                  <a:srgbClr val="FFFFFF"/>
                </a:solidFill>
              </a:rPr>
              <a:t>, no date, pg. 1). </a:t>
            </a:r>
          </a:p>
          <a:p>
            <a:pPr marL="0" indent="0">
              <a:buNone/>
            </a:pPr>
            <a:r>
              <a:rPr lang="en-GB" sz="1600" b="1" dirty="0">
                <a:solidFill>
                  <a:srgbClr val="FFFFFF"/>
                </a:solidFill>
              </a:rPr>
              <a:t>Within a setting there is a pupil voice group called Eco Warriors. Children within that group have discussions with one another and a member of staff about what the school is already doing to be eco friendly and areas that need developing. </a:t>
            </a:r>
          </a:p>
          <a:p>
            <a:pPr marL="0" indent="0">
              <a:buNone/>
            </a:pPr>
            <a:r>
              <a:rPr lang="en-GB" sz="1600" b="1" dirty="0">
                <a:solidFill>
                  <a:srgbClr val="FFFFFF"/>
                </a:solidFill>
              </a:rPr>
              <a:t>As a result of what the setting already has in place to be eco friendly and gaining the Eco-Schools award they are meeting a number of the 7 themes within ESDGC:</a:t>
            </a:r>
          </a:p>
          <a:p>
            <a:r>
              <a:rPr lang="en-GB" sz="1600" b="1" dirty="0">
                <a:solidFill>
                  <a:srgbClr val="FFFFFF"/>
                </a:solidFill>
              </a:rPr>
              <a:t>“Consumption and waste</a:t>
            </a:r>
          </a:p>
          <a:p>
            <a:r>
              <a:rPr lang="en-GB" sz="1600" b="1" dirty="0">
                <a:solidFill>
                  <a:srgbClr val="FFFFFF"/>
                </a:solidFill>
              </a:rPr>
              <a:t>Choices and decisions</a:t>
            </a:r>
          </a:p>
          <a:p>
            <a:r>
              <a:rPr lang="en-GB" sz="1600" b="1" dirty="0">
                <a:solidFill>
                  <a:srgbClr val="FFFFFF"/>
                </a:solidFill>
              </a:rPr>
              <a:t>Health</a:t>
            </a:r>
          </a:p>
          <a:p>
            <a:r>
              <a:rPr lang="en-GB" sz="1600" b="1" dirty="0">
                <a:solidFill>
                  <a:srgbClr val="FFFFFF"/>
                </a:solidFill>
              </a:rPr>
              <a:t>Climate change</a:t>
            </a:r>
          </a:p>
          <a:p>
            <a:r>
              <a:rPr lang="en-GB" sz="1600" b="1" dirty="0">
                <a:solidFill>
                  <a:srgbClr val="FFFFFF"/>
                </a:solidFill>
              </a:rPr>
              <a:t>The natural environment” (Wales. Department for Children, Education, Lifelong Learning and Skills, 2008b, pg. 5). </a:t>
            </a:r>
          </a:p>
          <a:p>
            <a:endParaRPr lang="en-GB" sz="1600" b="1" dirty="0">
              <a:solidFill>
                <a:srgbClr val="FFFFFF"/>
              </a:solidFill>
            </a:endParaRPr>
          </a:p>
          <a:p>
            <a:pPr marL="0" indent="0">
              <a:buNone/>
            </a:pPr>
            <a:endParaRPr lang="en-GB" sz="1000" dirty="0">
              <a:solidFill>
                <a:srgbClr val="FFFFFF"/>
              </a:solidFill>
            </a:endParaRPr>
          </a:p>
          <a:p>
            <a:endParaRPr lang="en-GB" sz="1000" dirty="0">
              <a:solidFill>
                <a:srgbClr val="FFFFFF"/>
              </a:solidFill>
            </a:endParaRPr>
          </a:p>
          <a:p>
            <a:endParaRPr lang="en-GB" sz="1000" dirty="0">
              <a:solidFill>
                <a:srgbClr val="FFFFFF"/>
              </a:solidFill>
            </a:endParaRPr>
          </a:p>
          <a:p>
            <a:pPr marL="0" indent="0">
              <a:buNone/>
            </a:pPr>
            <a:endParaRPr lang="en-GB" sz="1000" dirty="0">
              <a:solidFill>
                <a:srgbClr val="FFFFFF"/>
              </a:solidFill>
            </a:endParaRPr>
          </a:p>
          <a:p>
            <a:endParaRPr lang="en-GB" sz="1000" dirty="0">
              <a:solidFill>
                <a:srgbClr val="FFFFFF"/>
              </a:solidFill>
            </a:endParaRPr>
          </a:p>
        </p:txBody>
      </p:sp>
      <p:pic>
        <p:nvPicPr>
          <p:cNvPr id="1026" name="Picture 2" descr="Image result for children planting vegetables">
            <a:extLst>
              <a:ext uri="{FF2B5EF4-FFF2-40B4-BE49-F238E27FC236}">
                <a16:creationId xmlns:a16="http://schemas.microsoft.com/office/drawing/2014/main" id="{F0F71B46-EC3F-45BC-9C11-89401B6023F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7645" r="38881"/>
          <a:stretch/>
        </p:blipFill>
        <p:spPr bwMode="auto">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966514C-D588-480C-BBD6-1BD18B3FF36B}"/>
              </a:ext>
            </a:extLst>
          </p:cNvPr>
          <p:cNvSpPr txBox="1"/>
          <p:nvPr/>
        </p:nvSpPr>
        <p:spPr>
          <a:xfrm>
            <a:off x="4677545" y="6424196"/>
            <a:ext cx="3086100" cy="338554"/>
          </a:xfrm>
          <a:prstGeom prst="rect">
            <a:avLst/>
          </a:prstGeom>
          <a:noFill/>
        </p:spPr>
        <p:txBody>
          <a:bodyPr wrap="square" rtlCol="0">
            <a:spAutoFit/>
          </a:bodyPr>
          <a:lstStyle/>
          <a:p>
            <a:r>
              <a:rPr lang="en-GB" sz="1600" dirty="0">
                <a:solidFill>
                  <a:schemeClr val="bg1"/>
                </a:solidFill>
              </a:rPr>
              <a:t>(St Blaise CE Primary School, 2015)</a:t>
            </a:r>
          </a:p>
        </p:txBody>
      </p:sp>
      <p:sp>
        <p:nvSpPr>
          <p:cNvPr id="5" name="TextBox 4">
            <a:extLst>
              <a:ext uri="{FF2B5EF4-FFF2-40B4-BE49-F238E27FC236}">
                <a16:creationId xmlns:a16="http://schemas.microsoft.com/office/drawing/2014/main" id="{EFF2C782-6128-453D-BD69-9501C087799A}"/>
              </a:ext>
            </a:extLst>
          </p:cNvPr>
          <p:cNvSpPr txBox="1"/>
          <p:nvPr/>
        </p:nvSpPr>
        <p:spPr>
          <a:xfrm>
            <a:off x="10220325" y="72509"/>
            <a:ext cx="2473309" cy="369332"/>
          </a:xfrm>
          <a:prstGeom prst="rect">
            <a:avLst/>
          </a:prstGeom>
          <a:noFill/>
        </p:spPr>
        <p:txBody>
          <a:bodyPr wrap="square" rtlCol="0">
            <a:spAutoFit/>
          </a:bodyPr>
          <a:lstStyle/>
          <a:p>
            <a:r>
              <a:rPr lang="en-GB" dirty="0">
                <a:solidFill>
                  <a:schemeClr val="bg1"/>
                </a:solidFill>
              </a:rPr>
              <a:t>(Bradbury, 2021) </a:t>
            </a:r>
          </a:p>
        </p:txBody>
      </p:sp>
    </p:spTree>
    <p:extLst>
      <p:ext uri="{BB962C8B-B14F-4D97-AF65-F5344CB8AC3E}">
        <p14:creationId xmlns:p14="http://schemas.microsoft.com/office/powerpoint/2010/main" val="658640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9" name="Rectangle 138">
            <a:extLst>
              <a:ext uri="{FF2B5EF4-FFF2-40B4-BE49-F238E27FC236}">
                <a16:creationId xmlns:a16="http://schemas.microsoft.com/office/drawing/2014/main" id="{00577199-D9FE-4544-88A4-9B6F9A98B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35AC97AC-0DB0-471A-A425-3671446F69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40E39B-1AB0-4DAD-912B-754B17AB8DDC}"/>
              </a:ext>
            </a:extLst>
          </p:cNvPr>
          <p:cNvSpPr>
            <a:spLocks noGrp="1"/>
          </p:cNvSpPr>
          <p:nvPr>
            <p:ph type="title"/>
          </p:nvPr>
        </p:nvSpPr>
        <p:spPr>
          <a:xfrm>
            <a:off x="4654296" y="329184"/>
            <a:ext cx="6894576" cy="1783080"/>
          </a:xfrm>
        </p:spPr>
        <p:txBody>
          <a:bodyPr anchor="b">
            <a:normAutofit/>
          </a:bodyPr>
          <a:lstStyle/>
          <a:p>
            <a:r>
              <a:rPr lang="en-GB" sz="5400">
                <a:solidFill>
                  <a:srgbClr val="FFFFFF"/>
                </a:solidFill>
              </a:rPr>
              <a:t>Walking Bus and Cycle Training </a:t>
            </a:r>
          </a:p>
        </p:txBody>
      </p:sp>
      <p:pic>
        <p:nvPicPr>
          <p:cNvPr id="9" name="Picture 8" descr="A picture containing text, doll&#10;&#10;Description automatically generated">
            <a:extLst>
              <a:ext uri="{FF2B5EF4-FFF2-40B4-BE49-F238E27FC236}">
                <a16:creationId xmlns:a16="http://schemas.microsoft.com/office/drawing/2014/main" id="{26642AAC-1B2C-4ECA-AFBE-0B7B05853AAE}"/>
              </a:ext>
            </a:extLst>
          </p:cNvPr>
          <p:cNvPicPr>
            <a:picLocks noChangeAspect="1"/>
          </p:cNvPicPr>
          <p:nvPr/>
        </p:nvPicPr>
        <p:blipFill rotWithShape="1">
          <a:blip r:embed="rId2">
            <a:extLst>
              <a:ext uri="{28A0092B-C50C-407E-A947-70E740481C1C}">
                <a14:useLocalDpi xmlns:a14="http://schemas.microsoft.com/office/drawing/2010/main" val="0"/>
              </a:ext>
            </a:extLst>
          </a:blip>
          <a:srcRect t="28478" b="23600"/>
          <a:stretch/>
        </p:blipFill>
        <p:spPr>
          <a:xfrm>
            <a:off x="20" y="10"/>
            <a:ext cx="4042788" cy="4188930"/>
          </a:xfrm>
          <a:custGeom>
            <a:avLst/>
            <a:gdLst/>
            <a:ahLst/>
            <a:cxnLst/>
            <a:rect l="l" t="t" r="r" b="b"/>
            <a:pathLst>
              <a:path w="4042808" h="4188940">
                <a:moveTo>
                  <a:pt x="0" y="0"/>
                </a:moveTo>
                <a:lnTo>
                  <a:pt x="4021321" y="0"/>
                </a:lnTo>
                <a:lnTo>
                  <a:pt x="4022667" y="11419"/>
                </a:lnTo>
                <a:cubicBezTo>
                  <a:pt x="4037617" y="95184"/>
                  <a:pt x="4035083" y="180091"/>
                  <a:pt x="4039137" y="264364"/>
                </a:cubicBezTo>
                <a:cubicBezTo>
                  <a:pt x="4043952" y="367421"/>
                  <a:pt x="4037871" y="470858"/>
                  <a:pt x="4035590" y="574168"/>
                </a:cubicBezTo>
                <a:cubicBezTo>
                  <a:pt x="4033816" y="662121"/>
                  <a:pt x="4025074" y="749948"/>
                  <a:pt x="4027735" y="838028"/>
                </a:cubicBezTo>
                <a:cubicBezTo>
                  <a:pt x="4027925" y="841074"/>
                  <a:pt x="4027925" y="844120"/>
                  <a:pt x="4027735" y="847166"/>
                </a:cubicBezTo>
                <a:cubicBezTo>
                  <a:pt x="4019626" y="944003"/>
                  <a:pt x="4019626" y="1041348"/>
                  <a:pt x="4027735" y="1138186"/>
                </a:cubicBezTo>
                <a:cubicBezTo>
                  <a:pt x="4030307" y="1178494"/>
                  <a:pt x="4029585" y="1218943"/>
                  <a:pt x="4025581" y="1259137"/>
                </a:cubicBezTo>
                <a:cubicBezTo>
                  <a:pt x="4021780" y="1310285"/>
                  <a:pt x="4009617" y="1362194"/>
                  <a:pt x="4018359" y="1412960"/>
                </a:cubicBezTo>
                <a:cubicBezTo>
                  <a:pt x="4024048" y="1454780"/>
                  <a:pt x="4027177" y="1496916"/>
                  <a:pt x="4027735" y="1539116"/>
                </a:cubicBezTo>
                <a:cubicBezTo>
                  <a:pt x="4032169" y="1633542"/>
                  <a:pt x="4027988" y="1728475"/>
                  <a:pt x="4026341" y="1823155"/>
                </a:cubicBezTo>
                <a:cubicBezTo>
                  <a:pt x="4024567" y="1933446"/>
                  <a:pt x="4027355" y="2043737"/>
                  <a:pt x="4018486" y="2154154"/>
                </a:cubicBezTo>
                <a:cubicBezTo>
                  <a:pt x="4013608" y="2243351"/>
                  <a:pt x="4013608" y="2332751"/>
                  <a:pt x="4018486" y="2421948"/>
                </a:cubicBezTo>
                <a:cubicBezTo>
                  <a:pt x="4020893" y="2503683"/>
                  <a:pt x="4033183" y="2584656"/>
                  <a:pt x="4031156" y="2667279"/>
                </a:cubicBezTo>
                <a:cubicBezTo>
                  <a:pt x="4028748" y="2763608"/>
                  <a:pt x="4017346" y="2859684"/>
                  <a:pt x="4020893" y="2956268"/>
                </a:cubicBezTo>
                <a:cubicBezTo>
                  <a:pt x="4022540" y="3002339"/>
                  <a:pt x="4022667" y="3048410"/>
                  <a:pt x="4023554" y="3094480"/>
                </a:cubicBezTo>
                <a:cubicBezTo>
                  <a:pt x="4024694" y="3149943"/>
                  <a:pt x="4034703" y="3205278"/>
                  <a:pt x="4029128" y="3260614"/>
                </a:cubicBezTo>
                <a:cubicBezTo>
                  <a:pt x="4019880" y="3352883"/>
                  <a:pt x="3995934" y="3443628"/>
                  <a:pt x="4010884" y="3538181"/>
                </a:cubicBezTo>
                <a:cubicBezTo>
                  <a:pt x="4019119" y="3590217"/>
                  <a:pt x="4028368" y="3642380"/>
                  <a:pt x="4033183" y="3694923"/>
                </a:cubicBezTo>
                <a:cubicBezTo>
                  <a:pt x="4037364" y="3741882"/>
                  <a:pt x="4047879" y="3789603"/>
                  <a:pt x="4039897" y="3836308"/>
                </a:cubicBezTo>
                <a:cubicBezTo>
                  <a:pt x="4033056" y="3876287"/>
                  <a:pt x="4036603" y="3916266"/>
                  <a:pt x="4031282" y="3956245"/>
                </a:cubicBezTo>
                <a:cubicBezTo>
                  <a:pt x="4024314" y="4008661"/>
                  <a:pt x="4020640" y="4061966"/>
                  <a:pt x="4015319" y="4114764"/>
                </a:cubicBezTo>
                <a:lnTo>
                  <a:pt x="4012644" y="4158593"/>
                </a:lnTo>
                <a:lnTo>
                  <a:pt x="3985220" y="4159157"/>
                </a:lnTo>
                <a:cubicBezTo>
                  <a:pt x="3740115" y="4173914"/>
                  <a:pt x="3494738" y="4167253"/>
                  <a:pt x="3249632" y="4170518"/>
                </a:cubicBezTo>
                <a:cubicBezTo>
                  <a:pt x="2921739" y="4174959"/>
                  <a:pt x="2594117" y="4163597"/>
                  <a:pt x="2266360" y="4162553"/>
                </a:cubicBezTo>
                <a:cubicBezTo>
                  <a:pt x="2199180" y="4162292"/>
                  <a:pt x="2131728" y="4165687"/>
                  <a:pt x="2064820" y="4170910"/>
                </a:cubicBezTo>
                <a:cubicBezTo>
                  <a:pt x="1972125" y="4177963"/>
                  <a:pt x="1880651" y="4169082"/>
                  <a:pt x="1788771" y="4160724"/>
                </a:cubicBezTo>
                <a:cubicBezTo>
                  <a:pt x="1678025" y="4150669"/>
                  <a:pt x="1567551" y="4159549"/>
                  <a:pt x="1457485" y="4171172"/>
                </a:cubicBezTo>
                <a:cubicBezTo>
                  <a:pt x="1268526" y="4190748"/>
                  <a:pt x="1078142" y="4194156"/>
                  <a:pt x="888558" y="4181358"/>
                </a:cubicBezTo>
                <a:cubicBezTo>
                  <a:pt x="679145" y="4167645"/>
                  <a:pt x="469870" y="4170127"/>
                  <a:pt x="260458" y="4171172"/>
                </a:cubicBezTo>
                <a:lnTo>
                  <a:pt x="0" y="4170529"/>
                </a:lnTo>
                <a:close/>
              </a:path>
            </a:pathLst>
          </a:custGeom>
        </p:spPr>
      </p:pic>
      <p:sp>
        <p:nvSpPr>
          <p:cNvPr id="143" name="sketch line">
            <a:extLst>
              <a:ext uri="{FF2B5EF4-FFF2-40B4-BE49-F238E27FC236}">
                <a16:creationId xmlns:a16="http://schemas.microsoft.com/office/drawing/2014/main" id="{55AD70A5-3112-41F8-9B90-BDD3ADD8A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Image result for cycle training wales">
            <a:extLst>
              <a:ext uri="{FF2B5EF4-FFF2-40B4-BE49-F238E27FC236}">
                <a16:creationId xmlns:a16="http://schemas.microsoft.com/office/drawing/2014/main" id="{0F8EDF8C-3365-4E6E-8396-9C2A5CF76E3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07" r="5364" b="4"/>
          <a:stretch/>
        </p:blipFill>
        <p:spPr bwMode="auto">
          <a:xfrm>
            <a:off x="20" y="4267200"/>
            <a:ext cx="4052533" cy="2590800"/>
          </a:xfrm>
          <a:custGeom>
            <a:avLst/>
            <a:gdLst/>
            <a:ahLst/>
            <a:cxnLst/>
            <a:rect l="l" t="t" r="r" b="b"/>
            <a:pathLst>
              <a:path w="4052553" h="2496312">
                <a:moveTo>
                  <a:pt x="327729" y="0"/>
                </a:moveTo>
                <a:lnTo>
                  <a:pt x="345817" y="0"/>
                </a:lnTo>
                <a:lnTo>
                  <a:pt x="572607" y="13207"/>
                </a:lnTo>
                <a:cubicBezTo>
                  <a:pt x="681087" y="20899"/>
                  <a:pt x="790054" y="19672"/>
                  <a:pt x="898329" y="9551"/>
                </a:cubicBezTo>
                <a:cubicBezTo>
                  <a:pt x="1097019" y="-6252"/>
                  <a:pt x="1295302" y="6417"/>
                  <a:pt x="1493586" y="17125"/>
                </a:cubicBezTo>
                <a:cubicBezTo>
                  <a:pt x="1685626" y="27572"/>
                  <a:pt x="1877530" y="19867"/>
                  <a:pt x="2069570" y="12946"/>
                </a:cubicBezTo>
                <a:lnTo>
                  <a:pt x="2333068" y="0"/>
                </a:lnTo>
                <a:lnTo>
                  <a:pt x="2641088" y="0"/>
                </a:lnTo>
                <a:lnTo>
                  <a:pt x="2879227" y="12375"/>
                </a:lnTo>
                <a:cubicBezTo>
                  <a:pt x="2959435" y="14007"/>
                  <a:pt x="3039698" y="13109"/>
                  <a:pt x="3119887" y="9681"/>
                </a:cubicBezTo>
                <a:cubicBezTo>
                  <a:pt x="3248764" y="1153"/>
                  <a:pt x="3378034" y="-336"/>
                  <a:pt x="3507088" y="5241"/>
                </a:cubicBezTo>
                <a:cubicBezTo>
                  <a:pt x="3627333" y="11901"/>
                  <a:pt x="3747579" y="18692"/>
                  <a:pt x="3868232" y="14774"/>
                </a:cubicBezTo>
                <a:cubicBezTo>
                  <a:pt x="3916275" y="13207"/>
                  <a:pt x="3963641" y="11248"/>
                  <a:pt x="4011278" y="8636"/>
                </a:cubicBezTo>
                <a:lnTo>
                  <a:pt x="4035470" y="7710"/>
                </a:lnTo>
                <a:lnTo>
                  <a:pt x="4036842" y="62785"/>
                </a:lnTo>
                <a:cubicBezTo>
                  <a:pt x="4035021" y="119072"/>
                  <a:pt x="4027862" y="175265"/>
                  <a:pt x="4022034" y="231425"/>
                </a:cubicBezTo>
                <a:cubicBezTo>
                  <a:pt x="4016332" y="285999"/>
                  <a:pt x="4007970" y="343746"/>
                  <a:pt x="4020640" y="393752"/>
                </a:cubicBezTo>
                <a:cubicBezTo>
                  <a:pt x="4043952" y="482466"/>
                  <a:pt x="4025708" y="566739"/>
                  <a:pt x="4015572" y="651900"/>
                </a:cubicBezTo>
                <a:cubicBezTo>
                  <a:pt x="4003346" y="735208"/>
                  <a:pt x="4005107" y="819963"/>
                  <a:pt x="4020767" y="902688"/>
                </a:cubicBezTo>
                <a:cubicBezTo>
                  <a:pt x="4033183" y="961069"/>
                  <a:pt x="4033183" y="1020466"/>
                  <a:pt x="4034703" y="1079228"/>
                </a:cubicBezTo>
                <a:cubicBezTo>
                  <a:pt x="4035590" y="1116035"/>
                  <a:pt x="4022034" y="1153475"/>
                  <a:pt x="4013038" y="1190154"/>
                </a:cubicBezTo>
                <a:cubicBezTo>
                  <a:pt x="3996948" y="1256405"/>
                  <a:pt x="3991120" y="1323670"/>
                  <a:pt x="4013038" y="1388271"/>
                </a:cubicBezTo>
                <a:cubicBezTo>
                  <a:pt x="4043572" y="1477747"/>
                  <a:pt x="4061056" y="1567223"/>
                  <a:pt x="4048386" y="1661904"/>
                </a:cubicBezTo>
                <a:cubicBezTo>
                  <a:pt x="4041038" y="1720285"/>
                  <a:pt x="4039391" y="1779936"/>
                  <a:pt x="4028368" y="1837556"/>
                </a:cubicBezTo>
                <a:cubicBezTo>
                  <a:pt x="4010251" y="1933125"/>
                  <a:pt x="4016712" y="2028058"/>
                  <a:pt x="4031156" y="2122230"/>
                </a:cubicBezTo>
                <a:cubicBezTo>
                  <a:pt x="4041304" y="2200919"/>
                  <a:pt x="4042406" y="2280508"/>
                  <a:pt x="4034450" y="2359437"/>
                </a:cubicBezTo>
                <a:lnTo>
                  <a:pt x="4024990" y="2496312"/>
                </a:lnTo>
                <a:lnTo>
                  <a:pt x="0" y="2496312"/>
                </a:lnTo>
                <a:lnTo>
                  <a:pt x="0" y="7059"/>
                </a:lnTo>
                <a:lnTo>
                  <a:pt x="111169" y="3283"/>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FA98440-1FAB-4CEA-B96A-B7B0DFE74934}"/>
              </a:ext>
            </a:extLst>
          </p:cNvPr>
          <p:cNvSpPr>
            <a:spLocks noGrp="1"/>
          </p:cNvSpPr>
          <p:nvPr>
            <p:ph idx="1"/>
          </p:nvPr>
        </p:nvSpPr>
        <p:spPr>
          <a:xfrm>
            <a:off x="4052553" y="2478024"/>
            <a:ext cx="8139447" cy="4417530"/>
          </a:xfrm>
        </p:spPr>
        <p:txBody>
          <a:bodyPr>
            <a:normAutofit fontScale="77500" lnSpcReduction="20000"/>
          </a:bodyPr>
          <a:lstStyle/>
          <a:p>
            <a:pPr marL="0" indent="0" algn="ctr">
              <a:buNone/>
            </a:pPr>
            <a:r>
              <a:rPr lang="en-GB" sz="1900" dirty="0">
                <a:solidFill>
                  <a:srgbClr val="FFFFFF"/>
                </a:solidFill>
              </a:rPr>
              <a:t>To support the Eco-Schools programme, children are encouraged use more eco friendly ways to travel to school.  </a:t>
            </a:r>
          </a:p>
          <a:p>
            <a:pPr marL="0" indent="0" algn="ctr">
              <a:buNone/>
            </a:pPr>
            <a:r>
              <a:rPr lang="en-GB" sz="1900" u="sng" dirty="0">
                <a:solidFill>
                  <a:srgbClr val="FFFFFF"/>
                </a:solidFill>
              </a:rPr>
              <a:t>Walking Bus</a:t>
            </a:r>
          </a:p>
          <a:p>
            <a:pPr marL="0" indent="0" algn="ctr">
              <a:buNone/>
            </a:pPr>
            <a:r>
              <a:rPr lang="en-GB" sz="1900" dirty="0">
                <a:solidFill>
                  <a:srgbClr val="FFFFFF"/>
                </a:solidFill>
              </a:rPr>
              <a:t>For one week a year the school sets up a walking bus. Before the week of the walking bus, children are educated on climate change and how traveling by car affects the climate. The school decides on a convenient spot in the local area where all students attending the school are encouraged to meet to walk to school together. The children that attend the walking bus are greeted by the character Rocky the Rooster and receive Dojo Points as a reward for not traveling to school by car. </a:t>
            </a:r>
          </a:p>
          <a:p>
            <a:pPr marL="0" indent="0" algn="ctr">
              <a:buNone/>
            </a:pPr>
            <a:r>
              <a:rPr lang="en-GB" sz="1900" u="sng" dirty="0">
                <a:solidFill>
                  <a:srgbClr val="FFFFFF"/>
                </a:solidFill>
              </a:rPr>
              <a:t>Cycling Training </a:t>
            </a:r>
          </a:p>
          <a:p>
            <a:pPr marL="0" indent="0" algn="ctr">
              <a:buNone/>
            </a:pPr>
            <a:r>
              <a:rPr lang="en-GB" sz="1900" dirty="0">
                <a:solidFill>
                  <a:srgbClr val="FFFFFF"/>
                </a:solidFill>
              </a:rPr>
              <a:t>Children in year 5 and 6 are also offered cycle training to educate them on how to cycle safely to school. The training starts off with the children learning how to cycle safely on the school yard and then progresses to the instructors taking the children out on to the streets. This gives the children more confidence when cycling and has proven to encourage children to cycle to school on a daily basis. </a:t>
            </a:r>
          </a:p>
          <a:p>
            <a:pPr marL="0" indent="0" algn="ctr">
              <a:buNone/>
            </a:pPr>
            <a:r>
              <a:rPr lang="en-GB" sz="1900" dirty="0">
                <a:solidFill>
                  <a:srgbClr val="FFFFFF"/>
                </a:solidFill>
              </a:rPr>
              <a:t>Both of these interventions not only support Eco-Schools, but also link to the theme climate change within ESDGC. By giving the children an alternative method of travel, the school is teaching the children to take responsibility for making the world a better place and to consider how their actions can affect climate change. </a:t>
            </a:r>
          </a:p>
          <a:p>
            <a:pPr marL="0" indent="0" algn="ctr">
              <a:buNone/>
            </a:pPr>
            <a:endParaRPr lang="en-GB" sz="1900" dirty="0">
              <a:solidFill>
                <a:srgbClr val="FFFFFF"/>
              </a:solidFill>
            </a:endParaRPr>
          </a:p>
          <a:p>
            <a:pPr marL="0" indent="0" algn="ctr">
              <a:buNone/>
            </a:pPr>
            <a:r>
              <a:rPr lang="en-GB" sz="1900" dirty="0">
                <a:solidFill>
                  <a:srgbClr val="FFFFFF"/>
                </a:solidFill>
              </a:rPr>
              <a:t>Links to the UNCRC- Article 6 “You have the right to grow up and be healthy” (Children’s Commissioner for Wales, 2021, pg. 1). </a:t>
            </a:r>
          </a:p>
          <a:p>
            <a:pPr marL="0" indent="0">
              <a:buNone/>
            </a:pPr>
            <a:endParaRPr lang="en-GB" sz="1000" dirty="0">
              <a:solidFill>
                <a:srgbClr val="FFFFFF"/>
              </a:solidFill>
            </a:endParaRPr>
          </a:p>
          <a:p>
            <a:pPr marL="0" indent="0">
              <a:buNone/>
            </a:pPr>
            <a:endParaRPr lang="en-GB" sz="1000" dirty="0">
              <a:solidFill>
                <a:srgbClr val="FFFFFF"/>
              </a:solidFill>
            </a:endParaRPr>
          </a:p>
        </p:txBody>
      </p:sp>
      <p:sp>
        <p:nvSpPr>
          <p:cNvPr id="7" name="AutoShape 4">
            <a:extLst>
              <a:ext uri="{FF2B5EF4-FFF2-40B4-BE49-F238E27FC236}">
                <a16:creationId xmlns:a16="http://schemas.microsoft.com/office/drawing/2014/main" id="{13EA6E57-B6C3-49AE-BC1D-55C61D1B9B53}"/>
              </a:ext>
            </a:extLst>
          </p:cNvPr>
          <p:cNvSpPr>
            <a:spLocks noChangeAspect="1" noChangeArrowheads="1"/>
          </p:cNvSpPr>
          <p:nvPr/>
        </p:nvSpPr>
        <p:spPr bwMode="auto">
          <a:xfrm>
            <a:off x="7848600" y="2752725"/>
            <a:ext cx="1371600" cy="1371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extBox 3">
            <a:extLst>
              <a:ext uri="{FF2B5EF4-FFF2-40B4-BE49-F238E27FC236}">
                <a16:creationId xmlns:a16="http://schemas.microsoft.com/office/drawing/2014/main" id="{5696EFB6-963B-4BBA-941E-D0EC587D0F4E}"/>
              </a:ext>
            </a:extLst>
          </p:cNvPr>
          <p:cNvSpPr txBox="1"/>
          <p:nvPr/>
        </p:nvSpPr>
        <p:spPr>
          <a:xfrm>
            <a:off x="425742" y="3819608"/>
            <a:ext cx="3457575" cy="369332"/>
          </a:xfrm>
          <a:prstGeom prst="rect">
            <a:avLst/>
          </a:prstGeom>
          <a:noFill/>
        </p:spPr>
        <p:txBody>
          <a:bodyPr wrap="square" rtlCol="0">
            <a:spAutoFit/>
          </a:bodyPr>
          <a:lstStyle/>
          <a:p>
            <a:r>
              <a:rPr lang="en-GB" dirty="0"/>
              <a:t>(Cycling Training Wales, 2021) </a:t>
            </a:r>
          </a:p>
        </p:txBody>
      </p:sp>
    </p:spTree>
    <p:extLst>
      <p:ext uri="{BB962C8B-B14F-4D97-AF65-F5344CB8AC3E}">
        <p14:creationId xmlns:p14="http://schemas.microsoft.com/office/powerpoint/2010/main" val="1569399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Image result for languages">
            <a:extLst>
              <a:ext uri="{FF2B5EF4-FFF2-40B4-BE49-F238E27FC236}">
                <a16:creationId xmlns:a16="http://schemas.microsoft.com/office/drawing/2014/main" id="{F213F761-4940-42A8-8915-F4195A6E26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091" t="19236" b="12582"/>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3" name="Rectangle 70">
            <a:extLst>
              <a:ext uri="{FF2B5EF4-FFF2-40B4-BE49-F238E27FC236}">
                <a16:creationId xmlns:a16="http://schemas.microsoft.com/office/drawing/2014/main" id="{2B1D4F77-A17C-43D7-B7FA-545148E4E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492064" y="321176"/>
            <a:ext cx="4332307"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0923CF-E694-42FF-AF38-2CC8662C7D39}"/>
              </a:ext>
            </a:extLst>
          </p:cNvPr>
          <p:cNvSpPr>
            <a:spLocks noGrp="1"/>
          </p:cNvSpPr>
          <p:nvPr>
            <p:ph type="title"/>
          </p:nvPr>
        </p:nvSpPr>
        <p:spPr>
          <a:xfrm>
            <a:off x="7749985" y="640263"/>
            <a:ext cx="3759240" cy="1344975"/>
          </a:xfrm>
        </p:spPr>
        <p:txBody>
          <a:bodyPr>
            <a:normAutofit/>
          </a:bodyPr>
          <a:lstStyle/>
          <a:p>
            <a:pPr algn="ctr"/>
            <a:r>
              <a:rPr lang="en-GB" sz="4000" dirty="0"/>
              <a:t>Language of the Month </a:t>
            </a:r>
          </a:p>
        </p:txBody>
      </p:sp>
      <p:sp>
        <p:nvSpPr>
          <p:cNvPr id="3" name="Content Placeholder 2">
            <a:extLst>
              <a:ext uri="{FF2B5EF4-FFF2-40B4-BE49-F238E27FC236}">
                <a16:creationId xmlns:a16="http://schemas.microsoft.com/office/drawing/2014/main" id="{9EC0A267-566D-4AA3-AFE5-939196D968DE}"/>
              </a:ext>
            </a:extLst>
          </p:cNvPr>
          <p:cNvSpPr>
            <a:spLocks noGrp="1"/>
          </p:cNvSpPr>
          <p:nvPr>
            <p:ph idx="1"/>
          </p:nvPr>
        </p:nvSpPr>
        <p:spPr>
          <a:xfrm>
            <a:off x="7749984" y="1809750"/>
            <a:ext cx="3764131" cy="4407987"/>
          </a:xfrm>
        </p:spPr>
        <p:txBody>
          <a:bodyPr>
            <a:normAutofit lnSpcReduction="10000"/>
          </a:bodyPr>
          <a:lstStyle/>
          <a:p>
            <a:pPr marL="0" indent="0" algn="ctr">
              <a:buNone/>
            </a:pPr>
            <a:r>
              <a:rPr lang="en-GB" sz="1400" dirty="0"/>
              <a:t>In practice, one primary school celebrates language of the month. One member of staff picks a different language to be celebrated each month which is often based on the different languages children speak within the school. </a:t>
            </a:r>
          </a:p>
          <a:p>
            <a:pPr marL="0" indent="0" algn="ctr">
              <a:buNone/>
            </a:pPr>
            <a:r>
              <a:rPr lang="en-GB" sz="1400" dirty="0"/>
              <a:t>There is an assembly at the beginning of the month to introduce the language, and any children within the school that speak that language are invited to stand at the front of the assembly to help the teacher introduce it. The parents of the children are often also invited to watch and/or participate within the assembly.  </a:t>
            </a:r>
          </a:p>
          <a:p>
            <a:pPr marL="0" indent="0" algn="ctr">
              <a:buNone/>
            </a:pPr>
            <a:r>
              <a:rPr lang="en-GB" sz="1400" dirty="0"/>
              <a:t>Within the assembly the children learn about what country the language is spoken in, traditions within that country and how to say simple words such as ‘hello’ and ‘thank you’. </a:t>
            </a:r>
          </a:p>
          <a:p>
            <a:pPr marL="0" indent="0" algn="ctr">
              <a:buNone/>
            </a:pPr>
            <a:r>
              <a:rPr lang="en-GB" sz="1400" dirty="0"/>
              <a:t>Language of the month shows significant links to the identity and culture theme within ESDGC as it helps children to respect and value diversity. It also links to Article 30 of the UNCRC which states “Your right to use your own language” (Children’s Commissioner for Wales, 2021, pg. 1). </a:t>
            </a:r>
          </a:p>
        </p:txBody>
      </p:sp>
      <p:sp>
        <p:nvSpPr>
          <p:cNvPr id="4" name="TextBox 3">
            <a:extLst>
              <a:ext uri="{FF2B5EF4-FFF2-40B4-BE49-F238E27FC236}">
                <a16:creationId xmlns:a16="http://schemas.microsoft.com/office/drawing/2014/main" id="{7E873EAD-6DDC-4419-B5B7-C3FC10A474BE}"/>
              </a:ext>
            </a:extLst>
          </p:cNvPr>
          <p:cNvSpPr txBox="1"/>
          <p:nvPr/>
        </p:nvSpPr>
        <p:spPr>
          <a:xfrm>
            <a:off x="400050" y="6217737"/>
            <a:ext cx="4743450" cy="369332"/>
          </a:xfrm>
          <a:prstGeom prst="rect">
            <a:avLst/>
          </a:prstGeom>
          <a:noFill/>
        </p:spPr>
        <p:txBody>
          <a:bodyPr wrap="square" rtlCol="0">
            <a:spAutoFit/>
          </a:bodyPr>
          <a:lstStyle/>
          <a:p>
            <a:r>
              <a:rPr lang="en-GB" dirty="0"/>
              <a:t>(Katsarova, 2017)</a:t>
            </a:r>
          </a:p>
        </p:txBody>
      </p:sp>
    </p:spTree>
    <p:extLst>
      <p:ext uri="{BB962C8B-B14F-4D97-AF65-F5344CB8AC3E}">
        <p14:creationId xmlns:p14="http://schemas.microsoft.com/office/powerpoint/2010/main" val="20668115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6">
            <a:extLst>
              <a:ext uri="{FF2B5EF4-FFF2-40B4-BE49-F238E27FC236}">
                <a16:creationId xmlns:a16="http://schemas.microsoft.com/office/drawing/2014/main" id="{9A3F5928-D955-456A-97B5-AA390B8CE9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189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35E29CAB-C7B0-4B81-ACDD-3D28808DAA33}"/>
              </a:ext>
            </a:extLst>
          </p:cNvPr>
          <p:cNvSpPr>
            <a:spLocks noGrp="1"/>
          </p:cNvSpPr>
          <p:nvPr>
            <p:ph type="title"/>
          </p:nvPr>
        </p:nvSpPr>
        <p:spPr>
          <a:xfrm>
            <a:off x="1256275" y="2271449"/>
            <a:ext cx="9679449" cy="2847058"/>
          </a:xfrm>
        </p:spPr>
        <p:txBody>
          <a:bodyPr vert="horz" lIns="91440" tIns="45720" rIns="91440" bIns="45720" rtlCol="0" anchor="b">
            <a:normAutofit/>
          </a:bodyPr>
          <a:lstStyle/>
          <a:p>
            <a:r>
              <a:rPr lang="en-US" sz="8000" kern="1200">
                <a:solidFill>
                  <a:srgbClr val="FFFFFF"/>
                </a:solidFill>
                <a:latin typeface="+mj-lt"/>
                <a:ea typeface="+mj-ea"/>
                <a:cs typeface="+mj-cs"/>
              </a:rPr>
              <a:t>Thank you for listening!</a:t>
            </a:r>
          </a:p>
        </p:txBody>
      </p:sp>
      <p:cxnSp>
        <p:nvCxnSpPr>
          <p:cNvPr id="22" name="Straight Connector 8">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78" y="806470"/>
            <a:ext cx="8453437" cy="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23"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954" y="2875093"/>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24"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3734" y="310438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25"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414" y="361953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3758332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2AEB8-3245-43B2-87C3-8BEDE02211B1}"/>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E5DE53B4-1441-4E5A-BD04-94B92EB16609}"/>
              </a:ext>
            </a:extLst>
          </p:cNvPr>
          <p:cNvSpPr>
            <a:spLocks noGrp="1"/>
          </p:cNvSpPr>
          <p:nvPr>
            <p:ph idx="1"/>
          </p:nvPr>
        </p:nvSpPr>
        <p:spPr>
          <a:xfrm>
            <a:off x="838200" y="1352550"/>
            <a:ext cx="10515600" cy="4824413"/>
          </a:xfrm>
        </p:spPr>
        <p:txBody>
          <a:bodyPr>
            <a:normAutofit fontScale="77500" lnSpcReduction="20000"/>
          </a:bodyPr>
          <a:lstStyle/>
          <a:p>
            <a:pPr>
              <a:tabLst>
                <a:tab pos="457200" algn="l"/>
              </a:tabLst>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Association for Young People’s Health (2019) </a:t>
            </a:r>
            <a:r>
              <a:rPr lang="en-GB" sz="1800" i="1" dirty="0">
                <a:effectLst/>
                <a:latin typeface="Calibri" panose="020F0502020204030204" pitchFamily="34" charset="0"/>
                <a:ea typeface="Times New Roman" panose="02020603050405020304" pitchFamily="18" charset="0"/>
                <a:cs typeface="Times New Roman" panose="02020603050405020304" pitchFamily="18" charset="0"/>
              </a:rPr>
              <a:t>30 years of the United Nations Convention on the Rights of the Child </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[Online]. Available at: https://www.youngpeopleshealth.org.uk/30-years-of-the-united-nations-convention-on-the-rights-of-the-child (Accessed: 18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Bradbury, K. (2021)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Fruit &amp; veg for kids to grow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https://www.bbcgoodfood.com/howto/guide/easy-crops-kids-grow (Accessed: 18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Children’s Commissioner for Wales (2021)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UNCRC.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Available at: https://www.childcomwales.org.uk/uncrc-childrens-rights/uncrc/ (Accessed: 18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Cycle Training Wales (2021)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Cycle Training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https://www.cycletrainingwales.org.uk/ (Accessed: 18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Donaldson, D Prof. (2015)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Successful Futures.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Available at: https://gov.wales/sites/default/files/publications/2018-03/successful-futures.pdf  (Accessed: 21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Eco-Schools </a:t>
            </a:r>
            <a:r>
              <a:rPr lang="en-GB" sz="1800" u="none" strike="noStrike"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hlinkClick r:id="rId2"/>
              </a:rPr>
              <a:t>https://www.eco-schools.org.uk/</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(no date) (Accessed: 17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Emmaculate Care Services (2021)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Key Policies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https://www.emmaculatecareservices.co.uk/courses/key-policies/  (Accessed: 21 February 2021).</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Future Generations Commissioner for Wales (2021)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Well-being of Future Generations (Wales) Act 2015).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Available at: https://www.futuregenerations.wales/about-us/future-generations-act/#:~:text=The%20Well%2Dbeing%20of%20Future%20Generations%20Act%20requires%20public%20bodies,health%20inequalities%20and%20climate%20change (Accessed: 21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Kannsma (2021) </a:t>
            </a:r>
            <a:r>
              <a:rPr lang="en-GB" sz="1800" i="1" dirty="0">
                <a:effectLst/>
                <a:latin typeface="Calibri" panose="020F0502020204030204" pitchFamily="34" charset="0"/>
                <a:ea typeface="Times New Roman" panose="02020603050405020304" pitchFamily="18" charset="0"/>
                <a:cs typeface="Times New Roman" panose="02020603050405020304" pitchFamily="18" charset="0"/>
              </a:rPr>
              <a:t>Kids around the World - Europe &amp; Africa</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[Online]. Available at: https://www.dreamstime.com/stock-illustration-kids-around-world-europe-africa-holding-hands-globe-objects-grouped-separate-layers-image42299504 (Accessed: 16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Katsarova, I. (2017)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Celebrating The European Day Of Languages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https://epthinktank.eu/2017/09/25/celebrating-the-european-day-of-languages/ (Accessed: 18 February 2021). </a:t>
            </a:r>
            <a:endParaRPr lang="en-GB" dirty="0"/>
          </a:p>
        </p:txBody>
      </p:sp>
    </p:spTree>
    <p:extLst>
      <p:ext uri="{BB962C8B-B14F-4D97-AF65-F5344CB8AC3E}">
        <p14:creationId xmlns:p14="http://schemas.microsoft.com/office/powerpoint/2010/main" val="20012615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28BC17-1A9F-4EDE-91E0-8EA6784D39FE}"/>
              </a:ext>
            </a:extLst>
          </p:cNvPr>
          <p:cNvSpPr>
            <a:spLocks noGrp="1"/>
          </p:cNvSpPr>
          <p:nvPr>
            <p:ph idx="1"/>
          </p:nvPr>
        </p:nvSpPr>
        <p:spPr>
          <a:xfrm>
            <a:off x="838200" y="371475"/>
            <a:ext cx="10515600" cy="5805488"/>
          </a:xfrm>
        </p:spPr>
        <p:txBody>
          <a:bodyPr>
            <a:normAutofit fontScale="92500" lnSpcReduction="20000"/>
          </a:bodyPr>
          <a:lstStyle/>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Keep Schools Tidy </a:t>
            </a:r>
            <a:r>
              <a:rPr lang="en-GB" sz="1800" u="sng"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hlinkClick r:id="rId2"/>
              </a:rPr>
              <a:t>https://www.keepwalestidy.cymru/pages/category/eco-schools</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(no date) (Accessed: 18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Save the Children </a:t>
            </a:r>
            <a:r>
              <a:rPr lang="en-GB" sz="1800" u="sng"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hlinkClick r:id="rId3"/>
              </a:rPr>
              <a:t>https://www.savethechildren.org.uk/content/dam/gb/reports/humanitarian/uncrc19-child-friendly.pdf</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(no date) (Accessed: 17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Save the Children </a:t>
            </a:r>
            <a:r>
              <a:rPr lang="en-GB" sz="1800" u="sng"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hlinkClick r:id="rId4"/>
              </a:rPr>
              <a:t>https://www.savethechildren.org.uk/what-we-do/childrens-rights/united-nations-convention-of-the-rights-of-the-child</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(no date) (Accessed: 19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 Blaise CE Primary School (2018)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Eco School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https://www.st-blaise.oxon.sch.uk/eco-school/ (Accessed: 18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 Federation of Bursledon Schools (2015)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Pupil Voice Week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https://www.bursledonschools.co.uk/news/?pid=3&amp;nid=1&amp;storyid=42 (Accessed: 19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United Nations </a:t>
            </a:r>
            <a:r>
              <a:rPr lang="en-GB" sz="1800" u="sng"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hlinkClick r:id="rId5"/>
              </a:rPr>
              <a:t>https://sdgs.un.org/goals</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(no date) (Accessed: 20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Wales. Department for Children, Education, Lifelong Learning and Skills (2008a)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Education for Sustainable Development and Global Citizenship- A Common Understanding for Schools.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https://hwb.gov.wales/api/storage/eaf467e6-30fe-45c9-93ef-cb30f31f1c90/common-understanding-for-school.pdf (Accessed: 16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Wales. Department for Children, Education, Lifelong Learning and Skills (2008b)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Education for Sustainable Development and Global Citizenships- Information for Teacher Trainees and New Teachers in Wales.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https://hwb.gov.wales/api/storage/66a188a2-144c-4584-a223-b371b40f6632/information-for-teacher-trainees-and-new-teachers.pdf (Accessed: 16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Wales. Department for Children’s Rights (2019)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Children’s rights in Wales.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https://gov.wales/childrens-rights-in-wales (Accessed: 18 February 2021).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Wales. Department for Curriculum for Wales (2020) </a:t>
            </a:r>
            <a:r>
              <a:rPr lang="en-GB" sz="1800" i="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Developing a vision for curriculum design. </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[Online]. Available at: </a:t>
            </a:r>
            <a:r>
              <a:rPr lang="en-GB" sz="1800" u="sng"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hlinkClick r:id="rId6"/>
              </a:rPr>
              <a:t>https://hwb.gov.wales/curriculum-for-wales/designing-your-curriculum/developing-a-vision-for-curriculum-design/#curriculum-design-and-the-four-purposes</a:t>
            </a: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(Accessed: 21 February 2021).</a:t>
            </a:r>
            <a:endParaRPr lang="en-GB" dirty="0"/>
          </a:p>
        </p:txBody>
      </p:sp>
    </p:spTree>
    <p:extLst>
      <p:ext uri="{BB962C8B-B14F-4D97-AF65-F5344CB8AC3E}">
        <p14:creationId xmlns:p14="http://schemas.microsoft.com/office/powerpoint/2010/main" val="5613855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1028</TotalTime>
  <Words>2660</Words>
  <Application>Microsoft Office PowerPoint</Application>
  <PresentationFormat>Widescreen</PresentationFormat>
  <Paragraphs>95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Century Gothic</vt:lpstr>
      <vt:lpstr>Times New Roman</vt:lpstr>
      <vt:lpstr>Office Theme</vt:lpstr>
      <vt:lpstr>PowerPoint Presentation</vt:lpstr>
      <vt:lpstr>What is Education for Sustainable Development and Global Citizenship (ESDGC)? </vt:lpstr>
      <vt:lpstr>International Policies that Link to  ESDGC </vt:lpstr>
      <vt:lpstr>Policies in Wales that link to ESDGC</vt:lpstr>
      <vt:lpstr>How is the ESDGC Implemented Within Schools? </vt:lpstr>
      <vt:lpstr>Pupil Voice</vt:lpstr>
      <vt:lpstr>Eco Schools</vt:lpstr>
      <vt:lpstr>Walking Bus and Cycle Training </vt:lpstr>
      <vt:lpstr>Language of the Month </vt:lpstr>
      <vt:lpstr>Thank you for listening!</vt:lpstr>
      <vt:lpstr>Reference List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Leah Delloy</dc:creator>
  <cp:lastModifiedBy>Leah Delloy</cp:lastModifiedBy>
  <cp:revision>14</cp:revision>
  <dcterms:created xsi:type="dcterms:W3CDTF">2021-02-11T16:02:29Z</dcterms:created>
  <dcterms:modified xsi:type="dcterms:W3CDTF">2021-02-22T15:07:08Z</dcterms:modified>
</cp:coreProperties>
</file>