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660641-FD74-4A6A-A4FB-9E323E4DBCC8}" v="2" dt="2026-07-29T14:56:11.4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AC7D30-790A-4E61-AF2A-7E028487A40A}" type="doc">
      <dgm:prSet loTypeId="urn:microsoft.com/office/officeart/2005/8/layout/orgChart1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25644FF-DAD5-4F2A-85CC-1B2E2A244D73}">
      <dgm:prSet/>
      <dgm:spPr/>
      <dgm:t>
        <a:bodyPr/>
        <a:lstStyle/>
        <a:p>
          <a:r>
            <a:rPr lang="en-GB"/>
            <a:t>Based on NHS and NICE guidance, I would recommend:</a:t>
          </a:r>
          <a:endParaRPr lang="en-US"/>
        </a:p>
      </dgm:t>
    </dgm:pt>
    <dgm:pt modelId="{5316566F-7469-41C4-888E-C0C104E8A6AC}" type="parTrans" cxnId="{1288920A-478C-4F3C-AEBB-0DBCE1C6E96E}">
      <dgm:prSet/>
      <dgm:spPr/>
      <dgm:t>
        <a:bodyPr/>
        <a:lstStyle/>
        <a:p>
          <a:endParaRPr lang="en-US"/>
        </a:p>
      </dgm:t>
    </dgm:pt>
    <dgm:pt modelId="{7789499B-EFE1-488C-8615-E3E48437BBEA}" type="sibTrans" cxnId="{1288920A-478C-4F3C-AEBB-0DBCE1C6E96E}">
      <dgm:prSet/>
      <dgm:spPr/>
      <dgm:t>
        <a:bodyPr/>
        <a:lstStyle/>
        <a:p>
          <a:endParaRPr lang="en-US"/>
        </a:p>
      </dgm:t>
    </dgm:pt>
    <dgm:pt modelId="{86D7BEDF-529D-4826-981C-F16C8592E03F}">
      <dgm:prSet/>
      <dgm:spPr/>
      <dgm:t>
        <a:bodyPr/>
        <a:lstStyle/>
        <a:p>
          <a:r>
            <a:rPr lang="en-GB"/>
            <a:t>Pulmonary rehabilitation to improve breathing and stamina (NICE, 2023).</a:t>
          </a:r>
          <a:endParaRPr lang="en-US"/>
        </a:p>
      </dgm:t>
    </dgm:pt>
    <dgm:pt modelId="{D6EBB557-DD52-42A4-BC98-F3E698FFCD2E}" type="parTrans" cxnId="{D3833E1F-C787-4C61-BCDD-8404005E55F1}">
      <dgm:prSet/>
      <dgm:spPr/>
      <dgm:t>
        <a:bodyPr/>
        <a:lstStyle/>
        <a:p>
          <a:endParaRPr lang="en-US"/>
        </a:p>
      </dgm:t>
    </dgm:pt>
    <dgm:pt modelId="{9386EC66-942A-4E1A-9C83-8D80AC09F2AE}" type="sibTrans" cxnId="{D3833E1F-C787-4C61-BCDD-8404005E55F1}">
      <dgm:prSet/>
      <dgm:spPr/>
      <dgm:t>
        <a:bodyPr/>
        <a:lstStyle/>
        <a:p>
          <a:endParaRPr lang="en-US"/>
        </a:p>
      </dgm:t>
    </dgm:pt>
    <dgm:pt modelId="{8ACCDFFC-1432-406B-B796-6C1CD4287CD7}">
      <dgm:prSet/>
      <dgm:spPr/>
      <dgm:t>
        <a:bodyPr/>
        <a:lstStyle/>
        <a:p>
          <a:r>
            <a:rPr lang="en-GB"/>
            <a:t>Regular inhaler reviews to check technique.</a:t>
          </a:r>
          <a:endParaRPr lang="en-US"/>
        </a:p>
      </dgm:t>
    </dgm:pt>
    <dgm:pt modelId="{F12C5BD4-B2BE-4CB2-A547-6301A77ED10C}" type="parTrans" cxnId="{AFCE35B8-EAEA-4B7C-80E0-A3F41D1A6CF6}">
      <dgm:prSet/>
      <dgm:spPr/>
      <dgm:t>
        <a:bodyPr/>
        <a:lstStyle/>
        <a:p>
          <a:endParaRPr lang="en-US"/>
        </a:p>
      </dgm:t>
    </dgm:pt>
    <dgm:pt modelId="{B832818A-B812-49BB-8A7A-C2522028776E}" type="sibTrans" cxnId="{AFCE35B8-EAEA-4B7C-80E0-A3F41D1A6CF6}">
      <dgm:prSet/>
      <dgm:spPr/>
      <dgm:t>
        <a:bodyPr/>
        <a:lstStyle/>
        <a:p>
          <a:endParaRPr lang="en-US"/>
        </a:p>
      </dgm:t>
    </dgm:pt>
    <dgm:pt modelId="{178ABED3-F2D8-47C2-AB81-AAF89016797F}">
      <dgm:prSet/>
      <dgm:spPr/>
      <dgm:t>
        <a:bodyPr/>
        <a:lstStyle/>
        <a:p>
          <a:r>
            <a:rPr lang="en-GB"/>
            <a:t>Weight management support through dietitian referral.</a:t>
          </a:r>
          <a:endParaRPr lang="en-US"/>
        </a:p>
      </dgm:t>
    </dgm:pt>
    <dgm:pt modelId="{540862CD-1435-4E19-A4E4-3D50E37EC595}" type="parTrans" cxnId="{8904C87F-6B60-409F-A50D-A6F0E1950968}">
      <dgm:prSet/>
      <dgm:spPr/>
      <dgm:t>
        <a:bodyPr/>
        <a:lstStyle/>
        <a:p>
          <a:endParaRPr lang="en-US"/>
        </a:p>
      </dgm:t>
    </dgm:pt>
    <dgm:pt modelId="{BA0EA6A5-2185-437A-86B6-2D9F9D9BBF19}" type="sibTrans" cxnId="{8904C87F-6B60-409F-A50D-A6F0E1950968}">
      <dgm:prSet/>
      <dgm:spPr/>
      <dgm:t>
        <a:bodyPr/>
        <a:lstStyle/>
        <a:p>
          <a:endParaRPr lang="en-US"/>
        </a:p>
      </dgm:t>
    </dgm:pt>
    <dgm:pt modelId="{F5572F40-37B5-457B-8541-0317CF5D9655}">
      <dgm:prSet/>
      <dgm:spPr/>
      <dgm:t>
        <a:bodyPr/>
        <a:lstStyle/>
        <a:p>
          <a:r>
            <a:rPr lang="en-GB"/>
            <a:t>Gentle daily exercise, like walking or chair based workouts.</a:t>
          </a:r>
          <a:endParaRPr lang="en-US"/>
        </a:p>
      </dgm:t>
    </dgm:pt>
    <dgm:pt modelId="{F204DF0B-8A67-4A61-BC32-02C683CC510E}" type="parTrans" cxnId="{299522AF-0778-4F19-9CC4-0892F12D7219}">
      <dgm:prSet/>
      <dgm:spPr/>
      <dgm:t>
        <a:bodyPr/>
        <a:lstStyle/>
        <a:p>
          <a:endParaRPr lang="en-US"/>
        </a:p>
      </dgm:t>
    </dgm:pt>
    <dgm:pt modelId="{3AE26D20-6C2F-45E1-A671-6AC833D3AC6C}" type="sibTrans" cxnId="{299522AF-0778-4F19-9CC4-0892F12D7219}">
      <dgm:prSet/>
      <dgm:spPr/>
      <dgm:t>
        <a:bodyPr/>
        <a:lstStyle/>
        <a:p>
          <a:endParaRPr lang="en-US"/>
        </a:p>
      </dgm:t>
    </dgm:pt>
    <dgm:pt modelId="{C0A7E50A-0B3B-4309-9A6E-33008A269185}">
      <dgm:prSet/>
      <dgm:spPr/>
      <dgm:t>
        <a:bodyPr/>
        <a:lstStyle/>
        <a:p>
          <a:r>
            <a:rPr lang="en-GB"/>
            <a:t>Annual COPD review with spirometry.</a:t>
          </a:r>
          <a:endParaRPr lang="en-US"/>
        </a:p>
      </dgm:t>
    </dgm:pt>
    <dgm:pt modelId="{CD05A3EE-DB28-44E4-9CCE-825DDE4DD3B0}" type="parTrans" cxnId="{58F98EC5-6FDA-44AD-BA99-1FA5282F7411}">
      <dgm:prSet/>
      <dgm:spPr/>
      <dgm:t>
        <a:bodyPr/>
        <a:lstStyle/>
        <a:p>
          <a:endParaRPr lang="en-US"/>
        </a:p>
      </dgm:t>
    </dgm:pt>
    <dgm:pt modelId="{6539EB10-6322-4948-BB85-89E33A00CFD9}" type="sibTrans" cxnId="{58F98EC5-6FDA-44AD-BA99-1FA5282F7411}">
      <dgm:prSet/>
      <dgm:spPr/>
      <dgm:t>
        <a:bodyPr/>
        <a:lstStyle/>
        <a:p>
          <a:endParaRPr lang="en-US"/>
        </a:p>
      </dgm:t>
    </dgm:pt>
    <dgm:pt modelId="{0301BDBC-CA80-4082-9963-50AA05649A64}">
      <dgm:prSet/>
      <dgm:spPr/>
      <dgm:t>
        <a:bodyPr/>
        <a:lstStyle/>
        <a:p>
          <a:r>
            <a:rPr lang="en-GB"/>
            <a:t>Vaccinations (flu, pneumonia) to reduce infection risk.</a:t>
          </a:r>
          <a:endParaRPr lang="en-US"/>
        </a:p>
      </dgm:t>
    </dgm:pt>
    <dgm:pt modelId="{836C7DB5-E151-4CB8-9AEF-8991DB6126AE}" type="parTrans" cxnId="{7A1BBA17-C818-442B-A4EB-2BDB5572FFA2}">
      <dgm:prSet/>
      <dgm:spPr/>
      <dgm:t>
        <a:bodyPr/>
        <a:lstStyle/>
        <a:p>
          <a:endParaRPr lang="en-US"/>
        </a:p>
      </dgm:t>
    </dgm:pt>
    <dgm:pt modelId="{0AD5D411-C050-4560-8B93-6C30C06221E1}" type="sibTrans" cxnId="{7A1BBA17-C818-442B-A4EB-2BDB5572FFA2}">
      <dgm:prSet/>
      <dgm:spPr/>
      <dgm:t>
        <a:bodyPr/>
        <a:lstStyle/>
        <a:p>
          <a:endParaRPr lang="en-US"/>
        </a:p>
      </dgm:t>
    </dgm:pt>
    <dgm:pt modelId="{CDC38E81-C00C-4FA1-8769-0E1C8BA1FE1C}">
      <dgm:prSet/>
      <dgm:spPr/>
      <dgm:t>
        <a:bodyPr/>
        <a:lstStyle/>
        <a:p>
          <a:r>
            <a:rPr lang="en-GB"/>
            <a:t>Home environment checks, especially ventilation and cleaning products.</a:t>
          </a:r>
          <a:endParaRPr lang="en-US"/>
        </a:p>
      </dgm:t>
    </dgm:pt>
    <dgm:pt modelId="{8764E733-D73B-4F01-8161-9E7B4A8287AD}" type="parTrans" cxnId="{86F4FA1C-F71E-4539-B956-46AB08BE32A6}">
      <dgm:prSet/>
      <dgm:spPr/>
      <dgm:t>
        <a:bodyPr/>
        <a:lstStyle/>
        <a:p>
          <a:endParaRPr lang="en-US"/>
        </a:p>
      </dgm:t>
    </dgm:pt>
    <dgm:pt modelId="{80A1F19B-A34D-4996-BEB4-B13F31035460}" type="sibTrans" cxnId="{86F4FA1C-F71E-4539-B956-46AB08BE32A6}">
      <dgm:prSet/>
      <dgm:spPr/>
      <dgm:t>
        <a:bodyPr/>
        <a:lstStyle/>
        <a:p>
          <a:endParaRPr lang="en-US"/>
        </a:p>
      </dgm:t>
    </dgm:pt>
    <dgm:pt modelId="{BCA7B5A8-10A9-4D24-B77E-9AF8454241FF}">
      <dgm:prSet/>
      <dgm:spPr/>
      <dgm:t>
        <a:bodyPr/>
        <a:lstStyle/>
        <a:p>
          <a:r>
            <a:rPr lang="en-GB"/>
            <a:t>These steps can help Simran manage her symptoms and stay independent.</a:t>
          </a:r>
          <a:endParaRPr lang="en-US"/>
        </a:p>
      </dgm:t>
    </dgm:pt>
    <dgm:pt modelId="{6CB78F02-6E69-443B-9EB7-3E96B9F89C6A}" type="parTrans" cxnId="{A852295F-4A3B-4FF2-9580-7459C376BB40}">
      <dgm:prSet/>
      <dgm:spPr/>
      <dgm:t>
        <a:bodyPr/>
        <a:lstStyle/>
        <a:p>
          <a:endParaRPr lang="en-US"/>
        </a:p>
      </dgm:t>
    </dgm:pt>
    <dgm:pt modelId="{77FBD569-4C81-4310-AB24-BAA5B6F67AC6}" type="sibTrans" cxnId="{A852295F-4A3B-4FF2-9580-7459C376BB40}">
      <dgm:prSet/>
      <dgm:spPr/>
      <dgm:t>
        <a:bodyPr/>
        <a:lstStyle/>
        <a:p>
          <a:endParaRPr lang="en-US"/>
        </a:p>
      </dgm:t>
    </dgm:pt>
    <dgm:pt modelId="{D87225A8-32A4-4A19-85C4-1FDB586F88D7}" type="pres">
      <dgm:prSet presAssocID="{EDAC7D30-790A-4E61-AF2A-7E028487A40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F9E00DC-7F18-4B5A-9FBF-2AF6601FB40D}" type="pres">
      <dgm:prSet presAssocID="{F25644FF-DAD5-4F2A-85CC-1B2E2A244D73}" presName="hierRoot1" presStyleCnt="0">
        <dgm:presLayoutVars>
          <dgm:hierBranch val="init"/>
        </dgm:presLayoutVars>
      </dgm:prSet>
      <dgm:spPr/>
    </dgm:pt>
    <dgm:pt modelId="{94338E56-B5FB-41D5-9D0F-5F7EC4C8CC2C}" type="pres">
      <dgm:prSet presAssocID="{F25644FF-DAD5-4F2A-85CC-1B2E2A244D73}" presName="rootComposite1" presStyleCnt="0"/>
      <dgm:spPr/>
    </dgm:pt>
    <dgm:pt modelId="{F1497A8A-7EF7-4CD2-AA9B-EDD365566F81}" type="pres">
      <dgm:prSet presAssocID="{F25644FF-DAD5-4F2A-85CC-1B2E2A244D73}" presName="rootText1" presStyleLbl="node0" presStyleIdx="0" presStyleCnt="2">
        <dgm:presLayoutVars>
          <dgm:chPref val="3"/>
        </dgm:presLayoutVars>
      </dgm:prSet>
      <dgm:spPr/>
    </dgm:pt>
    <dgm:pt modelId="{D0237C6D-441E-4404-8BFF-FE1DC0ED6D90}" type="pres">
      <dgm:prSet presAssocID="{F25644FF-DAD5-4F2A-85CC-1B2E2A244D73}" presName="rootConnector1" presStyleLbl="node1" presStyleIdx="0" presStyleCnt="0"/>
      <dgm:spPr/>
    </dgm:pt>
    <dgm:pt modelId="{1A810052-1C0E-4B31-A182-06795B8B5E2D}" type="pres">
      <dgm:prSet presAssocID="{F25644FF-DAD5-4F2A-85CC-1B2E2A244D73}" presName="hierChild2" presStyleCnt="0"/>
      <dgm:spPr/>
    </dgm:pt>
    <dgm:pt modelId="{16781DE4-DCF8-4558-B9DD-67E512C8B676}" type="pres">
      <dgm:prSet presAssocID="{D6EBB557-DD52-42A4-BC98-F3E698FFCD2E}" presName="Name37" presStyleLbl="parChTrans1D2" presStyleIdx="0" presStyleCnt="7"/>
      <dgm:spPr/>
    </dgm:pt>
    <dgm:pt modelId="{3B4117D8-A6BB-40D4-9955-C470F1AE4F22}" type="pres">
      <dgm:prSet presAssocID="{86D7BEDF-529D-4826-981C-F16C8592E03F}" presName="hierRoot2" presStyleCnt="0">
        <dgm:presLayoutVars>
          <dgm:hierBranch val="init"/>
        </dgm:presLayoutVars>
      </dgm:prSet>
      <dgm:spPr/>
    </dgm:pt>
    <dgm:pt modelId="{0B121B9F-4B55-460D-9D94-80FD0DE8A77A}" type="pres">
      <dgm:prSet presAssocID="{86D7BEDF-529D-4826-981C-F16C8592E03F}" presName="rootComposite" presStyleCnt="0"/>
      <dgm:spPr/>
    </dgm:pt>
    <dgm:pt modelId="{AEAED87A-7B54-4975-A4D6-58AFB80063A2}" type="pres">
      <dgm:prSet presAssocID="{86D7BEDF-529D-4826-981C-F16C8592E03F}" presName="rootText" presStyleLbl="node2" presStyleIdx="0" presStyleCnt="7">
        <dgm:presLayoutVars>
          <dgm:chPref val="3"/>
        </dgm:presLayoutVars>
      </dgm:prSet>
      <dgm:spPr/>
    </dgm:pt>
    <dgm:pt modelId="{ED531129-1BE9-46B2-8847-F628022461B4}" type="pres">
      <dgm:prSet presAssocID="{86D7BEDF-529D-4826-981C-F16C8592E03F}" presName="rootConnector" presStyleLbl="node2" presStyleIdx="0" presStyleCnt="7"/>
      <dgm:spPr/>
    </dgm:pt>
    <dgm:pt modelId="{32EBCC87-0690-4D20-ACB6-C04C8C63C441}" type="pres">
      <dgm:prSet presAssocID="{86D7BEDF-529D-4826-981C-F16C8592E03F}" presName="hierChild4" presStyleCnt="0"/>
      <dgm:spPr/>
    </dgm:pt>
    <dgm:pt modelId="{D76A8326-04EC-4BB8-A6F7-2979A273365D}" type="pres">
      <dgm:prSet presAssocID="{86D7BEDF-529D-4826-981C-F16C8592E03F}" presName="hierChild5" presStyleCnt="0"/>
      <dgm:spPr/>
    </dgm:pt>
    <dgm:pt modelId="{1A3B2285-BCCB-4B3B-B0D5-9EDDB987C8ED}" type="pres">
      <dgm:prSet presAssocID="{F12C5BD4-B2BE-4CB2-A547-6301A77ED10C}" presName="Name37" presStyleLbl="parChTrans1D2" presStyleIdx="1" presStyleCnt="7"/>
      <dgm:spPr/>
    </dgm:pt>
    <dgm:pt modelId="{10120562-26D2-4F93-8F3B-E14A0E5647CA}" type="pres">
      <dgm:prSet presAssocID="{8ACCDFFC-1432-406B-B796-6C1CD4287CD7}" presName="hierRoot2" presStyleCnt="0">
        <dgm:presLayoutVars>
          <dgm:hierBranch val="init"/>
        </dgm:presLayoutVars>
      </dgm:prSet>
      <dgm:spPr/>
    </dgm:pt>
    <dgm:pt modelId="{EB16DCF6-159A-4AA3-99E8-315A827ABF21}" type="pres">
      <dgm:prSet presAssocID="{8ACCDFFC-1432-406B-B796-6C1CD4287CD7}" presName="rootComposite" presStyleCnt="0"/>
      <dgm:spPr/>
    </dgm:pt>
    <dgm:pt modelId="{8CC5FEF2-8390-43D8-AA25-5FD9911B0C4D}" type="pres">
      <dgm:prSet presAssocID="{8ACCDFFC-1432-406B-B796-6C1CD4287CD7}" presName="rootText" presStyleLbl="node2" presStyleIdx="1" presStyleCnt="7">
        <dgm:presLayoutVars>
          <dgm:chPref val="3"/>
        </dgm:presLayoutVars>
      </dgm:prSet>
      <dgm:spPr/>
    </dgm:pt>
    <dgm:pt modelId="{7DA3482B-9F29-40CB-989F-E5A93A64BD65}" type="pres">
      <dgm:prSet presAssocID="{8ACCDFFC-1432-406B-B796-6C1CD4287CD7}" presName="rootConnector" presStyleLbl="node2" presStyleIdx="1" presStyleCnt="7"/>
      <dgm:spPr/>
    </dgm:pt>
    <dgm:pt modelId="{857312FC-4873-4E6C-A891-478E4DBDA0BF}" type="pres">
      <dgm:prSet presAssocID="{8ACCDFFC-1432-406B-B796-6C1CD4287CD7}" presName="hierChild4" presStyleCnt="0"/>
      <dgm:spPr/>
    </dgm:pt>
    <dgm:pt modelId="{A6E85040-E138-44ED-B77C-B30C99979B69}" type="pres">
      <dgm:prSet presAssocID="{8ACCDFFC-1432-406B-B796-6C1CD4287CD7}" presName="hierChild5" presStyleCnt="0"/>
      <dgm:spPr/>
    </dgm:pt>
    <dgm:pt modelId="{E2E37273-14B3-4BCB-8F27-91CA686B7013}" type="pres">
      <dgm:prSet presAssocID="{540862CD-1435-4E19-A4E4-3D50E37EC595}" presName="Name37" presStyleLbl="parChTrans1D2" presStyleIdx="2" presStyleCnt="7"/>
      <dgm:spPr/>
    </dgm:pt>
    <dgm:pt modelId="{8ED04104-50AC-457F-87B6-89A316E95318}" type="pres">
      <dgm:prSet presAssocID="{178ABED3-F2D8-47C2-AB81-AAF89016797F}" presName="hierRoot2" presStyleCnt="0">
        <dgm:presLayoutVars>
          <dgm:hierBranch val="init"/>
        </dgm:presLayoutVars>
      </dgm:prSet>
      <dgm:spPr/>
    </dgm:pt>
    <dgm:pt modelId="{FE2ACD5C-20A4-41CD-B0F7-FFBD4D997697}" type="pres">
      <dgm:prSet presAssocID="{178ABED3-F2D8-47C2-AB81-AAF89016797F}" presName="rootComposite" presStyleCnt="0"/>
      <dgm:spPr/>
    </dgm:pt>
    <dgm:pt modelId="{62A88A87-BC61-47A0-9781-F4D60884D77E}" type="pres">
      <dgm:prSet presAssocID="{178ABED3-F2D8-47C2-AB81-AAF89016797F}" presName="rootText" presStyleLbl="node2" presStyleIdx="2" presStyleCnt="7">
        <dgm:presLayoutVars>
          <dgm:chPref val="3"/>
        </dgm:presLayoutVars>
      </dgm:prSet>
      <dgm:spPr/>
    </dgm:pt>
    <dgm:pt modelId="{DBD3B8B3-FB2C-47C0-8CE6-2EB81FF1C73F}" type="pres">
      <dgm:prSet presAssocID="{178ABED3-F2D8-47C2-AB81-AAF89016797F}" presName="rootConnector" presStyleLbl="node2" presStyleIdx="2" presStyleCnt="7"/>
      <dgm:spPr/>
    </dgm:pt>
    <dgm:pt modelId="{62225B10-55AA-46F1-B180-9D42D9CF0739}" type="pres">
      <dgm:prSet presAssocID="{178ABED3-F2D8-47C2-AB81-AAF89016797F}" presName="hierChild4" presStyleCnt="0"/>
      <dgm:spPr/>
    </dgm:pt>
    <dgm:pt modelId="{9EC26BAD-508E-4C95-ABBD-613C4A97535E}" type="pres">
      <dgm:prSet presAssocID="{178ABED3-F2D8-47C2-AB81-AAF89016797F}" presName="hierChild5" presStyleCnt="0"/>
      <dgm:spPr/>
    </dgm:pt>
    <dgm:pt modelId="{D8FC0295-5E1E-4C75-8F2C-DE9235D95137}" type="pres">
      <dgm:prSet presAssocID="{F204DF0B-8A67-4A61-BC32-02C683CC510E}" presName="Name37" presStyleLbl="parChTrans1D2" presStyleIdx="3" presStyleCnt="7"/>
      <dgm:spPr/>
    </dgm:pt>
    <dgm:pt modelId="{D91F4B1D-F0BE-4791-BAB8-0EE14A93F81E}" type="pres">
      <dgm:prSet presAssocID="{F5572F40-37B5-457B-8541-0317CF5D9655}" presName="hierRoot2" presStyleCnt="0">
        <dgm:presLayoutVars>
          <dgm:hierBranch val="init"/>
        </dgm:presLayoutVars>
      </dgm:prSet>
      <dgm:spPr/>
    </dgm:pt>
    <dgm:pt modelId="{723BF441-4978-4553-8A13-3CE97D2FE88D}" type="pres">
      <dgm:prSet presAssocID="{F5572F40-37B5-457B-8541-0317CF5D9655}" presName="rootComposite" presStyleCnt="0"/>
      <dgm:spPr/>
    </dgm:pt>
    <dgm:pt modelId="{0B34B6B8-0149-477C-940B-B1FCE0955B52}" type="pres">
      <dgm:prSet presAssocID="{F5572F40-37B5-457B-8541-0317CF5D9655}" presName="rootText" presStyleLbl="node2" presStyleIdx="3" presStyleCnt="7">
        <dgm:presLayoutVars>
          <dgm:chPref val="3"/>
        </dgm:presLayoutVars>
      </dgm:prSet>
      <dgm:spPr/>
    </dgm:pt>
    <dgm:pt modelId="{89CEAC8F-9A3A-453D-BCE2-A95C99A2FC9F}" type="pres">
      <dgm:prSet presAssocID="{F5572F40-37B5-457B-8541-0317CF5D9655}" presName="rootConnector" presStyleLbl="node2" presStyleIdx="3" presStyleCnt="7"/>
      <dgm:spPr/>
    </dgm:pt>
    <dgm:pt modelId="{F9960B21-3C41-404C-843E-DCC13E800C47}" type="pres">
      <dgm:prSet presAssocID="{F5572F40-37B5-457B-8541-0317CF5D9655}" presName="hierChild4" presStyleCnt="0"/>
      <dgm:spPr/>
    </dgm:pt>
    <dgm:pt modelId="{0DDC89A0-3D94-4188-8102-EB9A3D13798F}" type="pres">
      <dgm:prSet presAssocID="{F5572F40-37B5-457B-8541-0317CF5D9655}" presName="hierChild5" presStyleCnt="0"/>
      <dgm:spPr/>
    </dgm:pt>
    <dgm:pt modelId="{1CC43D93-30D0-4971-9028-0AAA4DE80EE0}" type="pres">
      <dgm:prSet presAssocID="{CD05A3EE-DB28-44E4-9CCE-825DDE4DD3B0}" presName="Name37" presStyleLbl="parChTrans1D2" presStyleIdx="4" presStyleCnt="7"/>
      <dgm:spPr/>
    </dgm:pt>
    <dgm:pt modelId="{D399E142-0698-4C6C-A1DA-28903281F813}" type="pres">
      <dgm:prSet presAssocID="{C0A7E50A-0B3B-4309-9A6E-33008A269185}" presName="hierRoot2" presStyleCnt="0">
        <dgm:presLayoutVars>
          <dgm:hierBranch val="init"/>
        </dgm:presLayoutVars>
      </dgm:prSet>
      <dgm:spPr/>
    </dgm:pt>
    <dgm:pt modelId="{EF517B5A-E68E-41B1-9203-E3B70DED1497}" type="pres">
      <dgm:prSet presAssocID="{C0A7E50A-0B3B-4309-9A6E-33008A269185}" presName="rootComposite" presStyleCnt="0"/>
      <dgm:spPr/>
    </dgm:pt>
    <dgm:pt modelId="{BCC60289-5074-4778-8D95-FA49C8A43401}" type="pres">
      <dgm:prSet presAssocID="{C0A7E50A-0B3B-4309-9A6E-33008A269185}" presName="rootText" presStyleLbl="node2" presStyleIdx="4" presStyleCnt="7">
        <dgm:presLayoutVars>
          <dgm:chPref val="3"/>
        </dgm:presLayoutVars>
      </dgm:prSet>
      <dgm:spPr/>
    </dgm:pt>
    <dgm:pt modelId="{5FBD14EF-2B10-4807-893A-B45BB9AF9650}" type="pres">
      <dgm:prSet presAssocID="{C0A7E50A-0B3B-4309-9A6E-33008A269185}" presName="rootConnector" presStyleLbl="node2" presStyleIdx="4" presStyleCnt="7"/>
      <dgm:spPr/>
    </dgm:pt>
    <dgm:pt modelId="{BC24FAAD-41DA-4287-A7C2-548030D37D1E}" type="pres">
      <dgm:prSet presAssocID="{C0A7E50A-0B3B-4309-9A6E-33008A269185}" presName="hierChild4" presStyleCnt="0"/>
      <dgm:spPr/>
    </dgm:pt>
    <dgm:pt modelId="{9E6D6A02-51A8-40E4-A92C-4005F6843692}" type="pres">
      <dgm:prSet presAssocID="{C0A7E50A-0B3B-4309-9A6E-33008A269185}" presName="hierChild5" presStyleCnt="0"/>
      <dgm:spPr/>
    </dgm:pt>
    <dgm:pt modelId="{AAF37E3A-43D6-4A53-AC52-1478CFB524BB}" type="pres">
      <dgm:prSet presAssocID="{836C7DB5-E151-4CB8-9AEF-8991DB6126AE}" presName="Name37" presStyleLbl="parChTrans1D2" presStyleIdx="5" presStyleCnt="7"/>
      <dgm:spPr/>
    </dgm:pt>
    <dgm:pt modelId="{D4829A3C-EEBD-4375-9C7D-2E27AC746541}" type="pres">
      <dgm:prSet presAssocID="{0301BDBC-CA80-4082-9963-50AA05649A64}" presName="hierRoot2" presStyleCnt="0">
        <dgm:presLayoutVars>
          <dgm:hierBranch val="init"/>
        </dgm:presLayoutVars>
      </dgm:prSet>
      <dgm:spPr/>
    </dgm:pt>
    <dgm:pt modelId="{4001ED95-4338-4A07-97A5-B2B98389610A}" type="pres">
      <dgm:prSet presAssocID="{0301BDBC-CA80-4082-9963-50AA05649A64}" presName="rootComposite" presStyleCnt="0"/>
      <dgm:spPr/>
    </dgm:pt>
    <dgm:pt modelId="{3EA0B063-C904-4BC5-BD84-D4F41A790195}" type="pres">
      <dgm:prSet presAssocID="{0301BDBC-CA80-4082-9963-50AA05649A64}" presName="rootText" presStyleLbl="node2" presStyleIdx="5" presStyleCnt="7">
        <dgm:presLayoutVars>
          <dgm:chPref val="3"/>
        </dgm:presLayoutVars>
      </dgm:prSet>
      <dgm:spPr/>
    </dgm:pt>
    <dgm:pt modelId="{F8A4C12B-9A74-45E9-ACF5-5491E3887604}" type="pres">
      <dgm:prSet presAssocID="{0301BDBC-CA80-4082-9963-50AA05649A64}" presName="rootConnector" presStyleLbl="node2" presStyleIdx="5" presStyleCnt="7"/>
      <dgm:spPr/>
    </dgm:pt>
    <dgm:pt modelId="{873A573B-9239-458E-92D8-651DF5BF18DE}" type="pres">
      <dgm:prSet presAssocID="{0301BDBC-CA80-4082-9963-50AA05649A64}" presName="hierChild4" presStyleCnt="0"/>
      <dgm:spPr/>
    </dgm:pt>
    <dgm:pt modelId="{5CDA88B4-0DC4-44A7-9C65-557880D785AE}" type="pres">
      <dgm:prSet presAssocID="{0301BDBC-CA80-4082-9963-50AA05649A64}" presName="hierChild5" presStyleCnt="0"/>
      <dgm:spPr/>
    </dgm:pt>
    <dgm:pt modelId="{EAAD2C3B-5CF0-41CC-8708-36A1B7FF29E6}" type="pres">
      <dgm:prSet presAssocID="{8764E733-D73B-4F01-8161-9E7B4A8287AD}" presName="Name37" presStyleLbl="parChTrans1D2" presStyleIdx="6" presStyleCnt="7"/>
      <dgm:spPr/>
    </dgm:pt>
    <dgm:pt modelId="{1749E7B0-CECB-42AF-A91B-B2AA3A59D69B}" type="pres">
      <dgm:prSet presAssocID="{CDC38E81-C00C-4FA1-8769-0E1C8BA1FE1C}" presName="hierRoot2" presStyleCnt="0">
        <dgm:presLayoutVars>
          <dgm:hierBranch val="init"/>
        </dgm:presLayoutVars>
      </dgm:prSet>
      <dgm:spPr/>
    </dgm:pt>
    <dgm:pt modelId="{EB14BEE2-7A7B-40CB-AB3C-CC00324670A9}" type="pres">
      <dgm:prSet presAssocID="{CDC38E81-C00C-4FA1-8769-0E1C8BA1FE1C}" presName="rootComposite" presStyleCnt="0"/>
      <dgm:spPr/>
    </dgm:pt>
    <dgm:pt modelId="{09CBABFE-B18B-43DD-ADE4-49C7BC49A411}" type="pres">
      <dgm:prSet presAssocID="{CDC38E81-C00C-4FA1-8769-0E1C8BA1FE1C}" presName="rootText" presStyleLbl="node2" presStyleIdx="6" presStyleCnt="7">
        <dgm:presLayoutVars>
          <dgm:chPref val="3"/>
        </dgm:presLayoutVars>
      </dgm:prSet>
      <dgm:spPr/>
    </dgm:pt>
    <dgm:pt modelId="{DF1A7ADE-5683-4F42-8196-F4A093688C4A}" type="pres">
      <dgm:prSet presAssocID="{CDC38E81-C00C-4FA1-8769-0E1C8BA1FE1C}" presName="rootConnector" presStyleLbl="node2" presStyleIdx="6" presStyleCnt="7"/>
      <dgm:spPr/>
    </dgm:pt>
    <dgm:pt modelId="{397EFE8D-1B1C-4EF9-9AAC-F461BEE94BAA}" type="pres">
      <dgm:prSet presAssocID="{CDC38E81-C00C-4FA1-8769-0E1C8BA1FE1C}" presName="hierChild4" presStyleCnt="0"/>
      <dgm:spPr/>
    </dgm:pt>
    <dgm:pt modelId="{1DB3519D-A030-49FD-A58D-B47C4BDD0B06}" type="pres">
      <dgm:prSet presAssocID="{CDC38E81-C00C-4FA1-8769-0E1C8BA1FE1C}" presName="hierChild5" presStyleCnt="0"/>
      <dgm:spPr/>
    </dgm:pt>
    <dgm:pt modelId="{65D1F4E8-EB18-4E3D-9EF3-93FA19AFAE47}" type="pres">
      <dgm:prSet presAssocID="{F25644FF-DAD5-4F2A-85CC-1B2E2A244D73}" presName="hierChild3" presStyleCnt="0"/>
      <dgm:spPr/>
    </dgm:pt>
    <dgm:pt modelId="{D738972E-FA59-4A94-A40F-3BF3DE545C08}" type="pres">
      <dgm:prSet presAssocID="{BCA7B5A8-10A9-4D24-B77E-9AF8454241FF}" presName="hierRoot1" presStyleCnt="0">
        <dgm:presLayoutVars>
          <dgm:hierBranch val="init"/>
        </dgm:presLayoutVars>
      </dgm:prSet>
      <dgm:spPr/>
    </dgm:pt>
    <dgm:pt modelId="{CF6DC208-95BC-4895-AB8C-25E8BC3D5882}" type="pres">
      <dgm:prSet presAssocID="{BCA7B5A8-10A9-4D24-B77E-9AF8454241FF}" presName="rootComposite1" presStyleCnt="0"/>
      <dgm:spPr/>
    </dgm:pt>
    <dgm:pt modelId="{A67811C6-745A-4A48-91A4-9CE0374715A2}" type="pres">
      <dgm:prSet presAssocID="{BCA7B5A8-10A9-4D24-B77E-9AF8454241FF}" presName="rootText1" presStyleLbl="node0" presStyleIdx="1" presStyleCnt="2">
        <dgm:presLayoutVars>
          <dgm:chPref val="3"/>
        </dgm:presLayoutVars>
      </dgm:prSet>
      <dgm:spPr/>
    </dgm:pt>
    <dgm:pt modelId="{D176E050-6BFC-4B61-B887-ACEBBE5D2388}" type="pres">
      <dgm:prSet presAssocID="{BCA7B5A8-10A9-4D24-B77E-9AF8454241FF}" presName="rootConnector1" presStyleLbl="node1" presStyleIdx="0" presStyleCnt="0"/>
      <dgm:spPr/>
    </dgm:pt>
    <dgm:pt modelId="{2EF1ED8A-E0D2-4E3C-95E2-786A66EE9DC8}" type="pres">
      <dgm:prSet presAssocID="{BCA7B5A8-10A9-4D24-B77E-9AF8454241FF}" presName="hierChild2" presStyleCnt="0"/>
      <dgm:spPr/>
    </dgm:pt>
    <dgm:pt modelId="{288052B9-570F-4E14-B632-6049EBD2BECE}" type="pres">
      <dgm:prSet presAssocID="{BCA7B5A8-10A9-4D24-B77E-9AF8454241FF}" presName="hierChild3" presStyleCnt="0"/>
      <dgm:spPr/>
    </dgm:pt>
  </dgm:ptLst>
  <dgm:cxnLst>
    <dgm:cxn modelId="{1288920A-478C-4F3C-AEBB-0DBCE1C6E96E}" srcId="{EDAC7D30-790A-4E61-AF2A-7E028487A40A}" destId="{F25644FF-DAD5-4F2A-85CC-1B2E2A244D73}" srcOrd="0" destOrd="0" parTransId="{5316566F-7469-41C4-888E-C0C104E8A6AC}" sibTransId="{7789499B-EFE1-488C-8615-E3E48437BBEA}"/>
    <dgm:cxn modelId="{BD93300E-B82F-46D1-B99E-48BD7636F817}" type="presOf" srcId="{178ABED3-F2D8-47C2-AB81-AAF89016797F}" destId="{62A88A87-BC61-47A0-9781-F4D60884D77E}" srcOrd="0" destOrd="0" presId="urn:microsoft.com/office/officeart/2005/8/layout/orgChart1"/>
    <dgm:cxn modelId="{7A1BBA17-C818-442B-A4EB-2BDB5572FFA2}" srcId="{F25644FF-DAD5-4F2A-85CC-1B2E2A244D73}" destId="{0301BDBC-CA80-4082-9963-50AA05649A64}" srcOrd="5" destOrd="0" parTransId="{836C7DB5-E151-4CB8-9AEF-8991DB6126AE}" sibTransId="{0AD5D411-C050-4560-8B93-6C30C06221E1}"/>
    <dgm:cxn modelId="{6E50621C-55DA-46B9-BE7E-D090A0D4E084}" type="presOf" srcId="{C0A7E50A-0B3B-4309-9A6E-33008A269185}" destId="{5FBD14EF-2B10-4807-893A-B45BB9AF9650}" srcOrd="1" destOrd="0" presId="urn:microsoft.com/office/officeart/2005/8/layout/orgChart1"/>
    <dgm:cxn modelId="{86F4FA1C-F71E-4539-B956-46AB08BE32A6}" srcId="{F25644FF-DAD5-4F2A-85CC-1B2E2A244D73}" destId="{CDC38E81-C00C-4FA1-8769-0E1C8BA1FE1C}" srcOrd="6" destOrd="0" parTransId="{8764E733-D73B-4F01-8161-9E7B4A8287AD}" sibTransId="{80A1F19B-A34D-4996-BEB4-B13F31035460}"/>
    <dgm:cxn modelId="{D3833E1F-C787-4C61-BCDD-8404005E55F1}" srcId="{F25644FF-DAD5-4F2A-85CC-1B2E2A244D73}" destId="{86D7BEDF-529D-4826-981C-F16C8592E03F}" srcOrd="0" destOrd="0" parTransId="{D6EBB557-DD52-42A4-BC98-F3E698FFCD2E}" sibTransId="{9386EC66-942A-4E1A-9C83-8D80AC09F2AE}"/>
    <dgm:cxn modelId="{C069671F-CF44-431C-974C-D392D708C1E0}" type="presOf" srcId="{EDAC7D30-790A-4E61-AF2A-7E028487A40A}" destId="{D87225A8-32A4-4A19-85C4-1FDB586F88D7}" srcOrd="0" destOrd="0" presId="urn:microsoft.com/office/officeart/2005/8/layout/orgChart1"/>
    <dgm:cxn modelId="{A3A22C2F-9E61-4E5E-A906-AA2910881FD7}" type="presOf" srcId="{8ACCDFFC-1432-406B-B796-6C1CD4287CD7}" destId="{8CC5FEF2-8390-43D8-AA25-5FD9911B0C4D}" srcOrd="0" destOrd="0" presId="urn:microsoft.com/office/officeart/2005/8/layout/orgChart1"/>
    <dgm:cxn modelId="{D24F1638-E9DE-4FE3-A62C-2FE6287E5564}" type="presOf" srcId="{0301BDBC-CA80-4082-9963-50AA05649A64}" destId="{F8A4C12B-9A74-45E9-ACF5-5491E3887604}" srcOrd="1" destOrd="0" presId="urn:microsoft.com/office/officeart/2005/8/layout/orgChart1"/>
    <dgm:cxn modelId="{D1D82340-E6BC-4116-B6CC-81DC2D2CBCDB}" type="presOf" srcId="{BCA7B5A8-10A9-4D24-B77E-9AF8454241FF}" destId="{D176E050-6BFC-4B61-B887-ACEBBE5D2388}" srcOrd="1" destOrd="0" presId="urn:microsoft.com/office/officeart/2005/8/layout/orgChart1"/>
    <dgm:cxn modelId="{A852295F-4A3B-4FF2-9580-7459C376BB40}" srcId="{EDAC7D30-790A-4E61-AF2A-7E028487A40A}" destId="{BCA7B5A8-10A9-4D24-B77E-9AF8454241FF}" srcOrd="1" destOrd="0" parTransId="{6CB78F02-6E69-443B-9EB7-3E96B9F89C6A}" sibTransId="{77FBD569-4C81-4310-AB24-BAA5B6F67AC6}"/>
    <dgm:cxn modelId="{34802D44-1F73-45F9-8F60-13EE17DEFAEF}" type="presOf" srcId="{F25644FF-DAD5-4F2A-85CC-1B2E2A244D73}" destId="{D0237C6D-441E-4404-8BFF-FE1DC0ED6D90}" srcOrd="1" destOrd="0" presId="urn:microsoft.com/office/officeart/2005/8/layout/orgChart1"/>
    <dgm:cxn modelId="{15A85C6A-420A-467F-A28B-707FE3AC49C0}" type="presOf" srcId="{BCA7B5A8-10A9-4D24-B77E-9AF8454241FF}" destId="{A67811C6-745A-4A48-91A4-9CE0374715A2}" srcOrd="0" destOrd="0" presId="urn:microsoft.com/office/officeart/2005/8/layout/orgChart1"/>
    <dgm:cxn modelId="{BA9A264D-2BAB-499F-BD7E-7FF0D5F6BB90}" type="presOf" srcId="{F5572F40-37B5-457B-8541-0317CF5D9655}" destId="{0B34B6B8-0149-477C-940B-B1FCE0955B52}" srcOrd="0" destOrd="0" presId="urn:microsoft.com/office/officeart/2005/8/layout/orgChart1"/>
    <dgm:cxn modelId="{D4B4C14F-D8B4-4B53-8AE4-E0502BFEA717}" type="presOf" srcId="{0301BDBC-CA80-4082-9963-50AA05649A64}" destId="{3EA0B063-C904-4BC5-BD84-D4F41A790195}" srcOrd="0" destOrd="0" presId="urn:microsoft.com/office/officeart/2005/8/layout/orgChart1"/>
    <dgm:cxn modelId="{79958C56-499F-48FA-8846-ECC7543D2769}" type="presOf" srcId="{86D7BEDF-529D-4826-981C-F16C8592E03F}" destId="{ED531129-1BE9-46B2-8847-F628022461B4}" srcOrd="1" destOrd="0" presId="urn:microsoft.com/office/officeart/2005/8/layout/orgChart1"/>
    <dgm:cxn modelId="{A110FA5A-EAF4-49B9-92FB-F0D58540077C}" type="presOf" srcId="{F25644FF-DAD5-4F2A-85CC-1B2E2A244D73}" destId="{F1497A8A-7EF7-4CD2-AA9B-EDD365566F81}" srcOrd="0" destOrd="0" presId="urn:microsoft.com/office/officeart/2005/8/layout/orgChart1"/>
    <dgm:cxn modelId="{8904C87F-6B60-409F-A50D-A6F0E1950968}" srcId="{F25644FF-DAD5-4F2A-85CC-1B2E2A244D73}" destId="{178ABED3-F2D8-47C2-AB81-AAF89016797F}" srcOrd="2" destOrd="0" parTransId="{540862CD-1435-4E19-A4E4-3D50E37EC595}" sibTransId="{BA0EA6A5-2185-437A-86B6-2D9F9D9BBF19}"/>
    <dgm:cxn modelId="{FF61FF9E-90B8-4A29-975F-9351D480F041}" type="presOf" srcId="{F5572F40-37B5-457B-8541-0317CF5D9655}" destId="{89CEAC8F-9A3A-453D-BCE2-A95C99A2FC9F}" srcOrd="1" destOrd="0" presId="urn:microsoft.com/office/officeart/2005/8/layout/orgChart1"/>
    <dgm:cxn modelId="{24A766A2-F1E3-4AE3-90E1-B45973C35DF0}" type="presOf" srcId="{178ABED3-F2D8-47C2-AB81-AAF89016797F}" destId="{DBD3B8B3-FB2C-47C0-8CE6-2EB81FF1C73F}" srcOrd="1" destOrd="0" presId="urn:microsoft.com/office/officeart/2005/8/layout/orgChart1"/>
    <dgm:cxn modelId="{4B1212AF-F19D-4B1F-82B4-761330946A11}" type="presOf" srcId="{D6EBB557-DD52-42A4-BC98-F3E698FFCD2E}" destId="{16781DE4-DCF8-4558-B9DD-67E512C8B676}" srcOrd="0" destOrd="0" presId="urn:microsoft.com/office/officeart/2005/8/layout/orgChart1"/>
    <dgm:cxn modelId="{299522AF-0778-4F19-9CC4-0892F12D7219}" srcId="{F25644FF-DAD5-4F2A-85CC-1B2E2A244D73}" destId="{F5572F40-37B5-457B-8541-0317CF5D9655}" srcOrd="3" destOrd="0" parTransId="{F204DF0B-8A67-4A61-BC32-02C683CC510E}" sibTransId="{3AE26D20-6C2F-45E1-A671-6AC833D3AC6C}"/>
    <dgm:cxn modelId="{386E2BAF-5202-44CF-A18B-4C5CF808F3C1}" type="presOf" srcId="{836C7DB5-E151-4CB8-9AEF-8991DB6126AE}" destId="{AAF37E3A-43D6-4A53-AC52-1478CFB524BB}" srcOrd="0" destOrd="0" presId="urn:microsoft.com/office/officeart/2005/8/layout/orgChart1"/>
    <dgm:cxn modelId="{FE17B3B0-CF51-4615-B103-9538793BEF0C}" type="presOf" srcId="{F204DF0B-8A67-4A61-BC32-02C683CC510E}" destId="{D8FC0295-5E1E-4C75-8F2C-DE9235D95137}" srcOrd="0" destOrd="0" presId="urn:microsoft.com/office/officeart/2005/8/layout/orgChart1"/>
    <dgm:cxn modelId="{EA3BD7B4-5AD4-4B60-AD4C-CC57741B5744}" type="presOf" srcId="{86D7BEDF-529D-4826-981C-F16C8592E03F}" destId="{AEAED87A-7B54-4975-A4D6-58AFB80063A2}" srcOrd="0" destOrd="0" presId="urn:microsoft.com/office/officeart/2005/8/layout/orgChart1"/>
    <dgm:cxn modelId="{AFCE35B8-EAEA-4B7C-80E0-A3F41D1A6CF6}" srcId="{F25644FF-DAD5-4F2A-85CC-1B2E2A244D73}" destId="{8ACCDFFC-1432-406B-B796-6C1CD4287CD7}" srcOrd="1" destOrd="0" parTransId="{F12C5BD4-B2BE-4CB2-A547-6301A77ED10C}" sibTransId="{B832818A-B812-49BB-8A7A-C2522028776E}"/>
    <dgm:cxn modelId="{5F2E13BB-32E9-4B13-8EB2-0E1C39E0F0AC}" type="presOf" srcId="{540862CD-1435-4E19-A4E4-3D50E37EC595}" destId="{E2E37273-14B3-4BCB-8F27-91CA686B7013}" srcOrd="0" destOrd="0" presId="urn:microsoft.com/office/officeart/2005/8/layout/orgChart1"/>
    <dgm:cxn modelId="{DD82EDBB-51AE-44A0-B3FD-50C4003FA33C}" type="presOf" srcId="{C0A7E50A-0B3B-4309-9A6E-33008A269185}" destId="{BCC60289-5074-4778-8D95-FA49C8A43401}" srcOrd="0" destOrd="0" presId="urn:microsoft.com/office/officeart/2005/8/layout/orgChart1"/>
    <dgm:cxn modelId="{58F98EC5-6FDA-44AD-BA99-1FA5282F7411}" srcId="{F25644FF-DAD5-4F2A-85CC-1B2E2A244D73}" destId="{C0A7E50A-0B3B-4309-9A6E-33008A269185}" srcOrd="4" destOrd="0" parTransId="{CD05A3EE-DB28-44E4-9CCE-825DDE4DD3B0}" sibTransId="{6539EB10-6322-4948-BB85-89E33A00CFD9}"/>
    <dgm:cxn modelId="{C98446D2-F5A6-4019-AF04-9D3D137C93C2}" type="presOf" srcId="{CDC38E81-C00C-4FA1-8769-0E1C8BA1FE1C}" destId="{09CBABFE-B18B-43DD-ADE4-49C7BC49A411}" srcOrd="0" destOrd="0" presId="urn:microsoft.com/office/officeart/2005/8/layout/orgChart1"/>
    <dgm:cxn modelId="{47F803D7-1A74-46E1-A654-E444102B4840}" type="presOf" srcId="{CDC38E81-C00C-4FA1-8769-0E1C8BA1FE1C}" destId="{DF1A7ADE-5683-4F42-8196-F4A093688C4A}" srcOrd="1" destOrd="0" presId="urn:microsoft.com/office/officeart/2005/8/layout/orgChart1"/>
    <dgm:cxn modelId="{13C14DE3-E322-4551-ACB2-42F294CEF187}" type="presOf" srcId="{8ACCDFFC-1432-406B-B796-6C1CD4287CD7}" destId="{7DA3482B-9F29-40CB-989F-E5A93A64BD65}" srcOrd="1" destOrd="0" presId="urn:microsoft.com/office/officeart/2005/8/layout/orgChart1"/>
    <dgm:cxn modelId="{D26E7CE8-4944-4215-9751-D0380CD4DBF9}" type="presOf" srcId="{F12C5BD4-B2BE-4CB2-A547-6301A77ED10C}" destId="{1A3B2285-BCCB-4B3B-B0D5-9EDDB987C8ED}" srcOrd="0" destOrd="0" presId="urn:microsoft.com/office/officeart/2005/8/layout/orgChart1"/>
    <dgm:cxn modelId="{758A00F8-E774-4B9F-88DD-EE203F02A8B2}" type="presOf" srcId="{CD05A3EE-DB28-44E4-9CCE-825DDE4DD3B0}" destId="{1CC43D93-30D0-4971-9028-0AAA4DE80EE0}" srcOrd="0" destOrd="0" presId="urn:microsoft.com/office/officeart/2005/8/layout/orgChart1"/>
    <dgm:cxn modelId="{92CFC3FC-D22D-4132-AC7A-C19B8D3C243D}" type="presOf" srcId="{8764E733-D73B-4F01-8161-9E7B4A8287AD}" destId="{EAAD2C3B-5CF0-41CC-8708-36A1B7FF29E6}" srcOrd="0" destOrd="0" presId="urn:microsoft.com/office/officeart/2005/8/layout/orgChart1"/>
    <dgm:cxn modelId="{D951A93F-3878-420F-8C28-9A0580E2EC2F}" type="presParOf" srcId="{D87225A8-32A4-4A19-85C4-1FDB586F88D7}" destId="{4F9E00DC-7F18-4B5A-9FBF-2AF6601FB40D}" srcOrd="0" destOrd="0" presId="urn:microsoft.com/office/officeart/2005/8/layout/orgChart1"/>
    <dgm:cxn modelId="{8D84DC1B-525C-40EA-A6F5-ADFB0333104E}" type="presParOf" srcId="{4F9E00DC-7F18-4B5A-9FBF-2AF6601FB40D}" destId="{94338E56-B5FB-41D5-9D0F-5F7EC4C8CC2C}" srcOrd="0" destOrd="0" presId="urn:microsoft.com/office/officeart/2005/8/layout/orgChart1"/>
    <dgm:cxn modelId="{15BC140C-21C2-4E1A-A1ED-2D0A7E62A580}" type="presParOf" srcId="{94338E56-B5FB-41D5-9D0F-5F7EC4C8CC2C}" destId="{F1497A8A-7EF7-4CD2-AA9B-EDD365566F81}" srcOrd="0" destOrd="0" presId="urn:microsoft.com/office/officeart/2005/8/layout/orgChart1"/>
    <dgm:cxn modelId="{EDB45762-4491-4F48-97E4-D1F05C4DF7CE}" type="presParOf" srcId="{94338E56-B5FB-41D5-9D0F-5F7EC4C8CC2C}" destId="{D0237C6D-441E-4404-8BFF-FE1DC0ED6D90}" srcOrd="1" destOrd="0" presId="urn:microsoft.com/office/officeart/2005/8/layout/orgChart1"/>
    <dgm:cxn modelId="{8F0BD155-7988-4F71-9F8C-1B503ED4D0ED}" type="presParOf" srcId="{4F9E00DC-7F18-4B5A-9FBF-2AF6601FB40D}" destId="{1A810052-1C0E-4B31-A182-06795B8B5E2D}" srcOrd="1" destOrd="0" presId="urn:microsoft.com/office/officeart/2005/8/layout/orgChart1"/>
    <dgm:cxn modelId="{ABE26C6D-C2CC-4869-A590-0E748EEA729A}" type="presParOf" srcId="{1A810052-1C0E-4B31-A182-06795B8B5E2D}" destId="{16781DE4-DCF8-4558-B9DD-67E512C8B676}" srcOrd="0" destOrd="0" presId="urn:microsoft.com/office/officeart/2005/8/layout/orgChart1"/>
    <dgm:cxn modelId="{6473D92C-6DC1-451B-B226-FAB4F91F46A4}" type="presParOf" srcId="{1A810052-1C0E-4B31-A182-06795B8B5E2D}" destId="{3B4117D8-A6BB-40D4-9955-C470F1AE4F22}" srcOrd="1" destOrd="0" presId="urn:microsoft.com/office/officeart/2005/8/layout/orgChart1"/>
    <dgm:cxn modelId="{6CDDB5BF-A84D-4F21-8DFC-2B0213740EB8}" type="presParOf" srcId="{3B4117D8-A6BB-40D4-9955-C470F1AE4F22}" destId="{0B121B9F-4B55-460D-9D94-80FD0DE8A77A}" srcOrd="0" destOrd="0" presId="urn:microsoft.com/office/officeart/2005/8/layout/orgChart1"/>
    <dgm:cxn modelId="{66E594EB-2420-4F8E-B30B-F3D71FD1828C}" type="presParOf" srcId="{0B121B9F-4B55-460D-9D94-80FD0DE8A77A}" destId="{AEAED87A-7B54-4975-A4D6-58AFB80063A2}" srcOrd="0" destOrd="0" presId="urn:microsoft.com/office/officeart/2005/8/layout/orgChart1"/>
    <dgm:cxn modelId="{53F74DEC-B183-4D16-B899-4C908485B1D9}" type="presParOf" srcId="{0B121B9F-4B55-460D-9D94-80FD0DE8A77A}" destId="{ED531129-1BE9-46B2-8847-F628022461B4}" srcOrd="1" destOrd="0" presId="urn:microsoft.com/office/officeart/2005/8/layout/orgChart1"/>
    <dgm:cxn modelId="{447750E7-311F-4A76-A46D-7CA96073167C}" type="presParOf" srcId="{3B4117D8-A6BB-40D4-9955-C470F1AE4F22}" destId="{32EBCC87-0690-4D20-ACB6-C04C8C63C441}" srcOrd="1" destOrd="0" presId="urn:microsoft.com/office/officeart/2005/8/layout/orgChart1"/>
    <dgm:cxn modelId="{021C3CA4-DFF0-48EE-82FE-C8E0462C6F2B}" type="presParOf" srcId="{3B4117D8-A6BB-40D4-9955-C470F1AE4F22}" destId="{D76A8326-04EC-4BB8-A6F7-2979A273365D}" srcOrd="2" destOrd="0" presId="urn:microsoft.com/office/officeart/2005/8/layout/orgChart1"/>
    <dgm:cxn modelId="{6DD26AD7-6B21-4C1C-A9E9-CEA8835F11FE}" type="presParOf" srcId="{1A810052-1C0E-4B31-A182-06795B8B5E2D}" destId="{1A3B2285-BCCB-4B3B-B0D5-9EDDB987C8ED}" srcOrd="2" destOrd="0" presId="urn:microsoft.com/office/officeart/2005/8/layout/orgChart1"/>
    <dgm:cxn modelId="{6D53B959-0176-4CA7-9821-8A632A6F13DE}" type="presParOf" srcId="{1A810052-1C0E-4B31-A182-06795B8B5E2D}" destId="{10120562-26D2-4F93-8F3B-E14A0E5647CA}" srcOrd="3" destOrd="0" presId="urn:microsoft.com/office/officeart/2005/8/layout/orgChart1"/>
    <dgm:cxn modelId="{DC284168-3586-48A8-ACA4-DFCDFFF8BC85}" type="presParOf" srcId="{10120562-26D2-4F93-8F3B-E14A0E5647CA}" destId="{EB16DCF6-159A-4AA3-99E8-315A827ABF21}" srcOrd="0" destOrd="0" presId="urn:microsoft.com/office/officeart/2005/8/layout/orgChart1"/>
    <dgm:cxn modelId="{BC1ED6F7-8CAC-4D92-9DC7-6C764521C33B}" type="presParOf" srcId="{EB16DCF6-159A-4AA3-99E8-315A827ABF21}" destId="{8CC5FEF2-8390-43D8-AA25-5FD9911B0C4D}" srcOrd="0" destOrd="0" presId="urn:microsoft.com/office/officeart/2005/8/layout/orgChart1"/>
    <dgm:cxn modelId="{74B2832B-6D56-49AB-A2FF-B60359C4152E}" type="presParOf" srcId="{EB16DCF6-159A-4AA3-99E8-315A827ABF21}" destId="{7DA3482B-9F29-40CB-989F-E5A93A64BD65}" srcOrd="1" destOrd="0" presId="urn:microsoft.com/office/officeart/2005/8/layout/orgChart1"/>
    <dgm:cxn modelId="{47CE1181-B564-4D06-A1D4-819B93889EC4}" type="presParOf" srcId="{10120562-26D2-4F93-8F3B-E14A0E5647CA}" destId="{857312FC-4873-4E6C-A891-478E4DBDA0BF}" srcOrd="1" destOrd="0" presId="urn:microsoft.com/office/officeart/2005/8/layout/orgChart1"/>
    <dgm:cxn modelId="{F2D15C47-55B8-46E3-94E1-90A4B2969B24}" type="presParOf" srcId="{10120562-26D2-4F93-8F3B-E14A0E5647CA}" destId="{A6E85040-E138-44ED-B77C-B30C99979B69}" srcOrd="2" destOrd="0" presId="urn:microsoft.com/office/officeart/2005/8/layout/orgChart1"/>
    <dgm:cxn modelId="{725D6CC9-A860-4365-B84B-7452198325C1}" type="presParOf" srcId="{1A810052-1C0E-4B31-A182-06795B8B5E2D}" destId="{E2E37273-14B3-4BCB-8F27-91CA686B7013}" srcOrd="4" destOrd="0" presId="urn:microsoft.com/office/officeart/2005/8/layout/orgChart1"/>
    <dgm:cxn modelId="{C5362D14-9062-4F7A-881C-BF8107B80FDC}" type="presParOf" srcId="{1A810052-1C0E-4B31-A182-06795B8B5E2D}" destId="{8ED04104-50AC-457F-87B6-89A316E95318}" srcOrd="5" destOrd="0" presId="urn:microsoft.com/office/officeart/2005/8/layout/orgChart1"/>
    <dgm:cxn modelId="{13FF6EEB-C2A9-49A4-8B6D-0C2F8409B3A8}" type="presParOf" srcId="{8ED04104-50AC-457F-87B6-89A316E95318}" destId="{FE2ACD5C-20A4-41CD-B0F7-FFBD4D997697}" srcOrd="0" destOrd="0" presId="urn:microsoft.com/office/officeart/2005/8/layout/orgChart1"/>
    <dgm:cxn modelId="{EE1B12D0-8A85-4785-8391-3C48671A98C8}" type="presParOf" srcId="{FE2ACD5C-20A4-41CD-B0F7-FFBD4D997697}" destId="{62A88A87-BC61-47A0-9781-F4D60884D77E}" srcOrd="0" destOrd="0" presId="urn:microsoft.com/office/officeart/2005/8/layout/orgChart1"/>
    <dgm:cxn modelId="{A9A390B9-1EE5-457F-9254-C7E3936FCD16}" type="presParOf" srcId="{FE2ACD5C-20A4-41CD-B0F7-FFBD4D997697}" destId="{DBD3B8B3-FB2C-47C0-8CE6-2EB81FF1C73F}" srcOrd="1" destOrd="0" presId="urn:microsoft.com/office/officeart/2005/8/layout/orgChart1"/>
    <dgm:cxn modelId="{B8E47B3F-F152-4FB5-85E3-2F2B18D6B16F}" type="presParOf" srcId="{8ED04104-50AC-457F-87B6-89A316E95318}" destId="{62225B10-55AA-46F1-B180-9D42D9CF0739}" srcOrd="1" destOrd="0" presId="urn:microsoft.com/office/officeart/2005/8/layout/orgChart1"/>
    <dgm:cxn modelId="{C8E843A4-6B3E-4755-8D12-318D1132C4CB}" type="presParOf" srcId="{8ED04104-50AC-457F-87B6-89A316E95318}" destId="{9EC26BAD-508E-4C95-ABBD-613C4A97535E}" srcOrd="2" destOrd="0" presId="urn:microsoft.com/office/officeart/2005/8/layout/orgChart1"/>
    <dgm:cxn modelId="{2005C078-6164-43B8-BD4D-98867F771A22}" type="presParOf" srcId="{1A810052-1C0E-4B31-A182-06795B8B5E2D}" destId="{D8FC0295-5E1E-4C75-8F2C-DE9235D95137}" srcOrd="6" destOrd="0" presId="urn:microsoft.com/office/officeart/2005/8/layout/orgChart1"/>
    <dgm:cxn modelId="{85EA9630-A7EA-4862-B980-3343B6357220}" type="presParOf" srcId="{1A810052-1C0E-4B31-A182-06795B8B5E2D}" destId="{D91F4B1D-F0BE-4791-BAB8-0EE14A93F81E}" srcOrd="7" destOrd="0" presId="urn:microsoft.com/office/officeart/2005/8/layout/orgChart1"/>
    <dgm:cxn modelId="{C8862F37-F28F-4273-BD95-B9248A87A0C8}" type="presParOf" srcId="{D91F4B1D-F0BE-4791-BAB8-0EE14A93F81E}" destId="{723BF441-4978-4553-8A13-3CE97D2FE88D}" srcOrd="0" destOrd="0" presId="urn:microsoft.com/office/officeart/2005/8/layout/orgChart1"/>
    <dgm:cxn modelId="{0C45D96A-EA5B-4EAD-BA4F-374A0FB2E44C}" type="presParOf" srcId="{723BF441-4978-4553-8A13-3CE97D2FE88D}" destId="{0B34B6B8-0149-477C-940B-B1FCE0955B52}" srcOrd="0" destOrd="0" presId="urn:microsoft.com/office/officeart/2005/8/layout/orgChart1"/>
    <dgm:cxn modelId="{F5C8FE5E-45D1-4D81-A406-69AC370D4B08}" type="presParOf" srcId="{723BF441-4978-4553-8A13-3CE97D2FE88D}" destId="{89CEAC8F-9A3A-453D-BCE2-A95C99A2FC9F}" srcOrd="1" destOrd="0" presId="urn:microsoft.com/office/officeart/2005/8/layout/orgChart1"/>
    <dgm:cxn modelId="{7C968AF9-EE30-4B04-9D2D-0A0F02581039}" type="presParOf" srcId="{D91F4B1D-F0BE-4791-BAB8-0EE14A93F81E}" destId="{F9960B21-3C41-404C-843E-DCC13E800C47}" srcOrd="1" destOrd="0" presId="urn:microsoft.com/office/officeart/2005/8/layout/orgChart1"/>
    <dgm:cxn modelId="{908952E6-FD3B-455F-BF05-037CE974FFEC}" type="presParOf" srcId="{D91F4B1D-F0BE-4791-BAB8-0EE14A93F81E}" destId="{0DDC89A0-3D94-4188-8102-EB9A3D13798F}" srcOrd="2" destOrd="0" presId="urn:microsoft.com/office/officeart/2005/8/layout/orgChart1"/>
    <dgm:cxn modelId="{C221A9D7-7012-4A94-B51C-45017519D38E}" type="presParOf" srcId="{1A810052-1C0E-4B31-A182-06795B8B5E2D}" destId="{1CC43D93-30D0-4971-9028-0AAA4DE80EE0}" srcOrd="8" destOrd="0" presId="urn:microsoft.com/office/officeart/2005/8/layout/orgChart1"/>
    <dgm:cxn modelId="{AC11B490-E69F-4FC1-B6B3-4D4F90F8FAFA}" type="presParOf" srcId="{1A810052-1C0E-4B31-A182-06795B8B5E2D}" destId="{D399E142-0698-4C6C-A1DA-28903281F813}" srcOrd="9" destOrd="0" presId="urn:microsoft.com/office/officeart/2005/8/layout/orgChart1"/>
    <dgm:cxn modelId="{DB03C87E-D2AE-4087-A22D-36738514E94D}" type="presParOf" srcId="{D399E142-0698-4C6C-A1DA-28903281F813}" destId="{EF517B5A-E68E-41B1-9203-E3B70DED1497}" srcOrd="0" destOrd="0" presId="urn:microsoft.com/office/officeart/2005/8/layout/orgChart1"/>
    <dgm:cxn modelId="{1B1F00F0-6A23-4F93-9246-96F1C21CD6F0}" type="presParOf" srcId="{EF517B5A-E68E-41B1-9203-E3B70DED1497}" destId="{BCC60289-5074-4778-8D95-FA49C8A43401}" srcOrd="0" destOrd="0" presId="urn:microsoft.com/office/officeart/2005/8/layout/orgChart1"/>
    <dgm:cxn modelId="{7922DA39-79C5-4058-A4C8-5BAA8BCE9CE5}" type="presParOf" srcId="{EF517B5A-E68E-41B1-9203-E3B70DED1497}" destId="{5FBD14EF-2B10-4807-893A-B45BB9AF9650}" srcOrd="1" destOrd="0" presId="urn:microsoft.com/office/officeart/2005/8/layout/orgChart1"/>
    <dgm:cxn modelId="{E821F7E7-D120-4883-8214-997F86850D00}" type="presParOf" srcId="{D399E142-0698-4C6C-A1DA-28903281F813}" destId="{BC24FAAD-41DA-4287-A7C2-548030D37D1E}" srcOrd="1" destOrd="0" presId="urn:microsoft.com/office/officeart/2005/8/layout/orgChart1"/>
    <dgm:cxn modelId="{109C54F8-73B8-4EBF-84AC-8FC83EFFAB18}" type="presParOf" srcId="{D399E142-0698-4C6C-A1DA-28903281F813}" destId="{9E6D6A02-51A8-40E4-A92C-4005F6843692}" srcOrd="2" destOrd="0" presId="urn:microsoft.com/office/officeart/2005/8/layout/orgChart1"/>
    <dgm:cxn modelId="{34CA4A34-64CC-4431-8AE2-4DBB46CCD640}" type="presParOf" srcId="{1A810052-1C0E-4B31-A182-06795B8B5E2D}" destId="{AAF37E3A-43D6-4A53-AC52-1478CFB524BB}" srcOrd="10" destOrd="0" presId="urn:microsoft.com/office/officeart/2005/8/layout/orgChart1"/>
    <dgm:cxn modelId="{D8162312-F988-4A48-9305-71D71CCE2D03}" type="presParOf" srcId="{1A810052-1C0E-4B31-A182-06795B8B5E2D}" destId="{D4829A3C-EEBD-4375-9C7D-2E27AC746541}" srcOrd="11" destOrd="0" presId="urn:microsoft.com/office/officeart/2005/8/layout/orgChart1"/>
    <dgm:cxn modelId="{9D22F699-FEE1-4B9E-874C-2C231D824F0C}" type="presParOf" srcId="{D4829A3C-EEBD-4375-9C7D-2E27AC746541}" destId="{4001ED95-4338-4A07-97A5-B2B98389610A}" srcOrd="0" destOrd="0" presId="urn:microsoft.com/office/officeart/2005/8/layout/orgChart1"/>
    <dgm:cxn modelId="{58BDDC76-98C0-42F0-BBE2-19FDF2F5466C}" type="presParOf" srcId="{4001ED95-4338-4A07-97A5-B2B98389610A}" destId="{3EA0B063-C904-4BC5-BD84-D4F41A790195}" srcOrd="0" destOrd="0" presId="urn:microsoft.com/office/officeart/2005/8/layout/orgChart1"/>
    <dgm:cxn modelId="{7BB78EE2-BAFC-477C-A464-BBE941ABC517}" type="presParOf" srcId="{4001ED95-4338-4A07-97A5-B2B98389610A}" destId="{F8A4C12B-9A74-45E9-ACF5-5491E3887604}" srcOrd="1" destOrd="0" presId="urn:microsoft.com/office/officeart/2005/8/layout/orgChart1"/>
    <dgm:cxn modelId="{C2B66729-A095-4752-BE55-58B5BE84756B}" type="presParOf" srcId="{D4829A3C-EEBD-4375-9C7D-2E27AC746541}" destId="{873A573B-9239-458E-92D8-651DF5BF18DE}" srcOrd="1" destOrd="0" presId="urn:microsoft.com/office/officeart/2005/8/layout/orgChart1"/>
    <dgm:cxn modelId="{1200C1B7-03B0-4941-B842-A5836D4AF9B3}" type="presParOf" srcId="{D4829A3C-EEBD-4375-9C7D-2E27AC746541}" destId="{5CDA88B4-0DC4-44A7-9C65-557880D785AE}" srcOrd="2" destOrd="0" presId="urn:microsoft.com/office/officeart/2005/8/layout/orgChart1"/>
    <dgm:cxn modelId="{D1EF2971-D780-4267-B2ED-17BD76B806DF}" type="presParOf" srcId="{1A810052-1C0E-4B31-A182-06795B8B5E2D}" destId="{EAAD2C3B-5CF0-41CC-8708-36A1B7FF29E6}" srcOrd="12" destOrd="0" presId="urn:microsoft.com/office/officeart/2005/8/layout/orgChart1"/>
    <dgm:cxn modelId="{31F2AC8E-B9C4-4052-A952-E803C16A8EA3}" type="presParOf" srcId="{1A810052-1C0E-4B31-A182-06795B8B5E2D}" destId="{1749E7B0-CECB-42AF-A91B-B2AA3A59D69B}" srcOrd="13" destOrd="0" presId="urn:microsoft.com/office/officeart/2005/8/layout/orgChart1"/>
    <dgm:cxn modelId="{E96E9E05-4A94-4DF9-87FD-2B38174DA8F9}" type="presParOf" srcId="{1749E7B0-CECB-42AF-A91B-B2AA3A59D69B}" destId="{EB14BEE2-7A7B-40CB-AB3C-CC00324670A9}" srcOrd="0" destOrd="0" presId="urn:microsoft.com/office/officeart/2005/8/layout/orgChart1"/>
    <dgm:cxn modelId="{25F092A6-8040-4283-AC9A-B858C375F0EA}" type="presParOf" srcId="{EB14BEE2-7A7B-40CB-AB3C-CC00324670A9}" destId="{09CBABFE-B18B-43DD-ADE4-49C7BC49A411}" srcOrd="0" destOrd="0" presId="urn:microsoft.com/office/officeart/2005/8/layout/orgChart1"/>
    <dgm:cxn modelId="{9227C087-1D5B-4E66-94AF-F7B1DA9C6546}" type="presParOf" srcId="{EB14BEE2-7A7B-40CB-AB3C-CC00324670A9}" destId="{DF1A7ADE-5683-4F42-8196-F4A093688C4A}" srcOrd="1" destOrd="0" presId="urn:microsoft.com/office/officeart/2005/8/layout/orgChart1"/>
    <dgm:cxn modelId="{C424E980-CCDA-40B8-B9EB-D26AC7D8231F}" type="presParOf" srcId="{1749E7B0-CECB-42AF-A91B-B2AA3A59D69B}" destId="{397EFE8D-1B1C-4EF9-9AAC-F461BEE94BAA}" srcOrd="1" destOrd="0" presId="urn:microsoft.com/office/officeart/2005/8/layout/orgChart1"/>
    <dgm:cxn modelId="{DDFCB5F6-2606-4D20-85D6-9BC91271AC68}" type="presParOf" srcId="{1749E7B0-CECB-42AF-A91B-B2AA3A59D69B}" destId="{1DB3519D-A030-49FD-A58D-B47C4BDD0B06}" srcOrd="2" destOrd="0" presId="urn:microsoft.com/office/officeart/2005/8/layout/orgChart1"/>
    <dgm:cxn modelId="{16628E32-F369-480F-87CC-B60AE62C8208}" type="presParOf" srcId="{4F9E00DC-7F18-4B5A-9FBF-2AF6601FB40D}" destId="{65D1F4E8-EB18-4E3D-9EF3-93FA19AFAE47}" srcOrd="2" destOrd="0" presId="urn:microsoft.com/office/officeart/2005/8/layout/orgChart1"/>
    <dgm:cxn modelId="{A1A7E5FF-F1E6-4231-A98E-49EF088F608D}" type="presParOf" srcId="{D87225A8-32A4-4A19-85C4-1FDB586F88D7}" destId="{D738972E-FA59-4A94-A40F-3BF3DE545C08}" srcOrd="1" destOrd="0" presId="urn:microsoft.com/office/officeart/2005/8/layout/orgChart1"/>
    <dgm:cxn modelId="{1A8610BC-BD87-49DB-8A59-DF3D8FCA72D3}" type="presParOf" srcId="{D738972E-FA59-4A94-A40F-3BF3DE545C08}" destId="{CF6DC208-95BC-4895-AB8C-25E8BC3D5882}" srcOrd="0" destOrd="0" presId="urn:microsoft.com/office/officeart/2005/8/layout/orgChart1"/>
    <dgm:cxn modelId="{4EA836DF-65C9-4B57-812E-89E9449D1FEA}" type="presParOf" srcId="{CF6DC208-95BC-4895-AB8C-25E8BC3D5882}" destId="{A67811C6-745A-4A48-91A4-9CE0374715A2}" srcOrd="0" destOrd="0" presId="urn:microsoft.com/office/officeart/2005/8/layout/orgChart1"/>
    <dgm:cxn modelId="{74887FB1-23EF-4870-AF7D-4E6F113457C5}" type="presParOf" srcId="{CF6DC208-95BC-4895-AB8C-25E8BC3D5882}" destId="{D176E050-6BFC-4B61-B887-ACEBBE5D2388}" srcOrd="1" destOrd="0" presId="urn:microsoft.com/office/officeart/2005/8/layout/orgChart1"/>
    <dgm:cxn modelId="{8092780A-11CA-4FAD-8F27-2FB78954F87D}" type="presParOf" srcId="{D738972E-FA59-4A94-A40F-3BF3DE545C08}" destId="{2EF1ED8A-E0D2-4E3C-95E2-786A66EE9DC8}" srcOrd="1" destOrd="0" presId="urn:microsoft.com/office/officeart/2005/8/layout/orgChart1"/>
    <dgm:cxn modelId="{6EE35580-C80D-4D5E-A09A-67D93D877DF3}" type="presParOf" srcId="{D738972E-FA59-4A94-A40F-3BF3DE545C08}" destId="{288052B9-570F-4E14-B632-6049EBD2BEC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D2C3B-5CF0-41CC-8708-36A1B7FF29E6}">
      <dsp:nvSpPr>
        <dsp:cNvPr id="0" name=""/>
        <dsp:cNvSpPr/>
      </dsp:nvSpPr>
      <dsp:spPr>
        <a:xfrm>
          <a:off x="5257800" y="2042065"/>
          <a:ext cx="4618850" cy="2672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603"/>
              </a:lnTo>
              <a:lnTo>
                <a:pt x="4618850" y="133603"/>
              </a:lnTo>
              <a:lnTo>
                <a:pt x="4618850" y="26720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F37E3A-43D6-4A53-AC52-1478CFB524BB}">
      <dsp:nvSpPr>
        <dsp:cNvPr id="0" name=""/>
        <dsp:cNvSpPr/>
      </dsp:nvSpPr>
      <dsp:spPr>
        <a:xfrm>
          <a:off x="5257800" y="2042065"/>
          <a:ext cx="3079233" cy="2672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603"/>
              </a:lnTo>
              <a:lnTo>
                <a:pt x="3079233" y="133603"/>
              </a:lnTo>
              <a:lnTo>
                <a:pt x="3079233" y="26720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C43D93-30D0-4971-9028-0AAA4DE80EE0}">
      <dsp:nvSpPr>
        <dsp:cNvPr id="0" name=""/>
        <dsp:cNvSpPr/>
      </dsp:nvSpPr>
      <dsp:spPr>
        <a:xfrm>
          <a:off x="5257800" y="2042065"/>
          <a:ext cx="1539616" cy="2672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603"/>
              </a:lnTo>
              <a:lnTo>
                <a:pt x="1539616" y="133603"/>
              </a:lnTo>
              <a:lnTo>
                <a:pt x="1539616" y="26720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FC0295-5E1E-4C75-8F2C-DE9235D95137}">
      <dsp:nvSpPr>
        <dsp:cNvPr id="0" name=""/>
        <dsp:cNvSpPr/>
      </dsp:nvSpPr>
      <dsp:spPr>
        <a:xfrm>
          <a:off x="5212079" y="2042065"/>
          <a:ext cx="91440" cy="26720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720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E37273-14B3-4BCB-8F27-91CA686B7013}">
      <dsp:nvSpPr>
        <dsp:cNvPr id="0" name=""/>
        <dsp:cNvSpPr/>
      </dsp:nvSpPr>
      <dsp:spPr>
        <a:xfrm>
          <a:off x="3718183" y="2042065"/>
          <a:ext cx="1539616" cy="267206"/>
        </a:xfrm>
        <a:custGeom>
          <a:avLst/>
          <a:gdLst/>
          <a:ahLst/>
          <a:cxnLst/>
          <a:rect l="0" t="0" r="0" b="0"/>
          <a:pathLst>
            <a:path>
              <a:moveTo>
                <a:pt x="1539616" y="0"/>
              </a:moveTo>
              <a:lnTo>
                <a:pt x="1539616" y="133603"/>
              </a:lnTo>
              <a:lnTo>
                <a:pt x="0" y="133603"/>
              </a:lnTo>
              <a:lnTo>
                <a:pt x="0" y="26720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3B2285-BCCB-4B3B-B0D5-9EDDB987C8ED}">
      <dsp:nvSpPr>
        <dsp:cNvPr id="0" name=""/>
        <dsp:cNvSpPr/>
      </dsp:nvSpPr>
      <dsp:spPr>
        <a:xfrm>
          <a:off x="2178566" y="2042065"/>
          <a:ext cx="3079233" cy="267206"/>
        </a:xfrm>
        <a:custGeom>
          <a:avLst/>
          <a:gdLst/>
          <a:ahLst/>
          <a:cxnLst/>
          <a:rect l="0" t="0" r="0" b="0"/>
          <a:pathLst>
            <a:path>
              <a:moveTo>
                <a:pt x="3079233" y="0"/>
              </a:moveTo>
              <a:lnTo>
                <a:pt x="3079233" y="133603"/>
              </a:lnTo>
              <a:lnTo>
                <a:pt x="0" y="133603"/>
              </a:lnTo>
              <a:lnTo>
                <a:pt x="0" y="26720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781DE4-DCF8-4558-B9DD-67E512C8B676}">
      <dsp:nvSpPr>
        <dsp:cNvPr id="0" name=""/>
        <dsp:cNvSpPr/>
      </dsp:nvSpPr>
      <dsp:spPr>
        <a:xfrm>
          <a:off x="638949" y="2042065"/>
          <a:ext cx="4618850" cy="267206"/>
        </a:xfrm>
        <a:custGeom>
          <a:avLst/>
          <a:gdLst/>
          <a:ahLst/>
          <a:cxnLst/>
          <a:rect l="0" t="0" r="0" b="0"/>
          <a:pathLst>
            <a:path>
              <a:moveTo>
                <a:pt x="4618850" y="0"/>
              </a:moveTo>
              <a:lnTo>
                <a:pt x="4618850" y="133603"/>
              </a:lnTo>
              <a:lnTo>
                <a:pt x="0" y="133603"/>
              </a:lnTo>
              <a:lnTo>
                <a:pt x="0" y="26720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497A8A-7EF7-4CD2-AA9B-EDD365566F81}">
      <dsp:nvSpPr>
        <dsp:cNvPr id="0" name=""/>
        <dsp:cNvSpPr/>
      </dsp:nvSpPr>
      <dsp:spPr>
        <a:xfrm>
          <a:off x="4621594" y="1405860"/>
          <a:ext cx="1272410" cy="63620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Based on NHS and NICE guidance, I would recommend:</a:t>
          </a:r>
          <a:endParaRPr lang="en-US" sz="1000" kern="1200"/>
        </a:p>
      </dsp:txBody>
      <dsp:txXfrm>
        <a:off x="4621594" y="1405860"/>
        <a:ext cx="1272410" cy="636205"/>
      </dsp:txXfrm>
    </dsp:sp>
    <dsp:sp modelId="{AEAED87A-7B54-4975-A4D6-58AFB80063A2}">
      <dsp:nvSpPr>
        <dsp:cNvPr id="0" name=""/>
        <dsp:cNvSpPr/>
      </dsp:nvSpPr>
      <dsp:spPr>
        <a:xfrm>
          <a:off x="2743" y="2309272"/>
          <a:ext cx="1272410" cy="6362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Pulmonary rehabilitation to improve breathing and stamina (NICE, 2023).</a:t>
          </a:r>
          <a:endParaRPr lang="en-US" sz="1000" kern="1200"/>
        </a:p>
      </dsp:txBody>
      <dsp:txXfrm>
        <a:off x="2743" y="2309272"/>
        <a:ext cx="1272410" cy="636205"/>
      </dsp:txXfrm>
    </dsp:sp>
    <dsp:sp modelId="{8CC5FEF2-8390-43D8-AA25-5FD9911B0C4D}">
      <dsp:nvSpPr>
        <dsp:cNvPr id="0" name=""/>
        <dsp:cNvSpPr/>
      </dsp:nvSpPr>
      <dsp:spPr>
        <a:xfrm>
          <a:off x="1542360" y="2309272"/>
          <a:ext cx="1272410" cy="6362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Regular inhaler reviews to check technique.</a:t>
          </a:r>
          <a:endParaRPr lang="en-US" sz="1000" kern="1200"/>
        </a:p>
      </dsp:txBody>
      <dsp:txXfrm>
        <a:off x="1542360" y="2309272"/>
        <a:ext cx="1272410" cy="636205"/>
      </dsp:txXfrm>
    </dsp:sp>
    <dsp:sp modelId="{62A88A87-BC61-47A0-9781-F4D60884D77E}">
      <dsp:nvSpPr>
        <dsp:cNvPr id="0" name=""/>
        <dsp:cNvSpPr/>
      </dsp:nvSpPr>
      <dsp:spPr>
        <a:xfrm>
          <a:off x="3081977" y="2309272"/>
          <a:ext cx="1272410" cy="6362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Weight management support through dietitian referral.</a:t>
          </a:r>
          <a:endParaRPr lang="en-US" sz="1000" kern="1200"/>
        </a:p>
      </dsp:txBody>
      <dsp:txXfrm>
        <a:off x="3081977" y="2309272"/>
        <a:ext cx="1272410" cy="636205"/>
      </dsp:txXfrm>
    </dsp:sp>
    <dsp:sp modelId="{0B34B6B8-0149-477C-940B-B1FCE0955B52}">
      <dsp:nvSpPr>
        <dsp:cNvPr id="0" name=""/>
        <dsp:cNvSpPr/>
      </dsp:nvSpPr>
      <dsp:spPr>
        <a:xfrm>
          <a:off x="4621594" y="2309272"/>
          <a:ext cx="1272410" cy="6362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Gentle daily exercise, like walking or chair based workouts.</a:t>
          </a:r>
          <a:endParaRPr lang="en-US" sz="1000" kern="1200"/>
        </a:p>
      </dsp:txBody>
      <dsp:txXfrm>
        <a:off x="4621594" y="2309272"/>
        <a:ext cx="1272410" cy="636205"/>
      </dsp:txXfrm>
    </dsp:sp>
    <dsp:sp modelId="{BCC60289-5074-4778-8D95-FA49C8A43401}">
      <dsp:nvSpPr>
        <dsp:cNvPr id="0" name=""/>
        <dsp:cNvSpPr/>
      </dsp:nvSpPr>
      <dsp:spPr>
        <a:xfrm>
          <a:off x="6161211" y="2309272"/>
          <a:ext cx="1272410" cy="6362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Annual COPD review with spirometry.</a:t>
          </a:r>
          <a:endParaRPr lang="en-US" sz="1000" kern="1200"/>
        </a:p>
      </dsp:txBody>
      <dsp:txXfrm>
        <a:off x="6161211" y="2309272"/>
        <a:ext cx="1272410" cy="636205"/>
      </dsp:txXfrm>
    </dsp:sp>
    <dsp:sp modelId="{3EA0B063-C904-4BC5-BD84-D4F41A790195}">
      <dsp:nvSpPr>
        <dsp:cNvPr id="0" name=""/>
        <dsp:cNvSpPr/>
      </dsp:nvSpPr>
      <dsp:spPr>
        <a:xfrm>
          <a:off x="7700828" y="2309272"/>
          <a:ext cx="1272410" cy="6362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Vaccinations (flu, pneumonia) to reduce infection risk.</a:t>
          </a:r>
          <a:endParaRPr lang="en-US" sz="1000" kern="1200"/>
        </a:p>
      </dsp:txBody>
      <dsp:txXfrm>
        <a:off x="7700828" y="2309272"/>
        <a:ext cx="1272410" cy="636205"/>
      </dsp:txXfrm>
    </dsp:sp>
    <dsp:sp modelId="{09CBABFE-B18B-43DD-ADE4-49C7BC49A411}">
      <dsp:nvSpPr>
        <dsp:cNvPr id="0" name=""/>
        <dsp:cNvSpPr/>
      </dsp:nvSpPr>
      <dsp:spPr>
        <a:xfrm>
          <a:off x="9240445" y="2309272"/>
          <a:ext cx="1272410" cy="6362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Home environment checks, especially ventilation and cleaning products.</a:t>
          </a:r>
          <a:endParaRPr lang="en-US" sz="1000" kern="1200"/>
        </a:p>
      </dsp:txBody>
      <dsp:txXfrm>
        <a:off x="9240445" y="2309272"/>
        <a:ext cx="1272410" cy="636205"/>
      </dsp:txXfrm>
    </dsp:sp>
    <dsp:sp modelId="{A67811C6-745A-4A48-91A4-9CE0374715A2}">
      <dsp:nvSpPr>
        <dsp:cNvPr id="0" name=""/>
        <dsp:cNvSpPr/>
      </dsp:nvSpPr>
      <dsp:spPr>
        <a:xfrm>
          <a:off x="6161211" y="1405860"/>
          <a:ext cx="1272410" cy="63620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These steps can help Simran manage her symptoms and stay independent.</a:t>
          </a:r>
          <a:endParaRPr lang="en-US" sz="1000" kern="1200"/>
        </a:p>
      </dsp:txBody>
      <dsp:txXfrm>
        <a:off x="6161211" y="1405860"/>
        <a:ext cx="1272410" cy="6362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02A51-FA0D-7F00-701E-1F9656CD2D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35ECD5-F49C-77DD-4DA7-3845F3AC91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11A1B-BBF7-D734-1A6B-5457BEEBD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5792D-1B01-94AD-0664-79736A48A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67B8C-C631-A90C-2EC2-E29050C71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75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E3725-65AF-3055-BB9B-270554C23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9F39A-3866-98CC-6AE6-C92F1E229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35E05-AD5D-82B9-3A31-E7D1878B2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C8738-1FCE-AC2A-8339-B0BDA7D43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63AB2-E35F-7CE1-DBCF-16FDEB9F0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05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DF178-BB94-9491-3348-06A500920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957CF-99EC-62E3-46F0-12BED9D9E9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61606-3CDE-1B8B-9611-22D72F066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48252-090A-DFA5-4332-03155DC3B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9331F-FBF1-6082-9723-8FFB3D4D5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349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21184-0DD8-B0E0-97EC-E9CEF1F7E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BCDE0-2DAF-6AFF-3010-1BED5BC9EC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D84B9-1643-6ACC-A26D-604E0DD0A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A9005-3415-FF87-01AE-3E2E157B8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13C94D-D03D-7A65-8E39-03136F301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2ED432-AAF5-EF13-C3A5-34E2F364E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25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8F313-9CC5-EB40-3568-6C2EB4982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0904D6-FC77-863D-895C-ACC6E553C3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716FA-C63C-0BC5-756B-7B401B3DB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D3BC73-C6FA-4653-25D9-0571C69C5F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35EC6-BB66-33E5-2931-3E183FD2CB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38EA71-D980-7CF9-45A2-56E979780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D088E9-5090-CA68-A318-742CA96C5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96FC32-7A64-C66B-6531-00949A1B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10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C5A1A-5139-89AF-1523-4AD41B37C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5D2A1E-7447-3BFF-C1BA-D047462F1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ABEEF8-BD9D-5182-A646-0A1FA00DB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363833-CF51-3DB1-5A6D-3BF933DEB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68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310DE1-54EA-0971-DFEF-94C17D9A3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2DCCE8-F009-55BA-1E97-FA49E0012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69E721-1D0B-9481-3157-CA6C6BDB9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444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3D592-9BAA-20EE-6CA2-130A9F93C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E27CB-46EE-944A-4115-8DA7A248E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18CF1-02C6-B2B9-6AA3-6B845DB9F9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86ACE-F94F-4570-5EDD-1844C6EBD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EDDAE-F4E6-65FD-3F12-37D3379B9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A77475-2B09-95A5-EF29-7B98D2882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40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36A6E-760B-DD3E-E0A2-2EA0D114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B14E48-021F-294B-2B34-073F06548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3890BE-F0A4-8C22-B274-170C0E897E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FE5B94-D62D-101B-CEB4-F9F05C3E4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2B8BDA-E85B-2A7F-7EA8-88655B7BD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83989E-92F5-3A87-5083-91278B18E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889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90E6F-E9FC-B3F8-70E3-CA3F32471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22B9CA-037A-2784-D667-006C15F44C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9EA88-68BD-5C0C-E5FE-A3F56023B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F1B7A-056A-A378-56E1-F46B409F1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EC99E9-4D98-945E-B460-6619FBE11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8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DA8D14-2AF2-53FE-982F-29EB962FA5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3081F-2BAA-22BC-0E5F-C709F44299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22A7A-918C-5036-51F6-47413B4F3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FC887-9A4D-8709-47CB-E928899AC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B8ABA-53EB-F2E9-F800-35BDE533D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44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047A4E-092F-B47A-FA27-C9502E849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1F8BA-CC65-3133-0EF9-A184322183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197FD-2B6D-F2EF-285F-064B1F7D37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A45912-B145-4B08-B28D-3DDDC4D13D66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D6EC2-57DB-AE79-9D55-9EDBF7C0BA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C9A47-FC7B-1CDF-DDC4-E40EB73C0F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64C1AF-F487-4DCA-9FEF-BE6E15EC3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086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image" Target="../media/image8.jpeg"/><Relationship Id="rId9" Type="http://schemas.microsoft.com/office/2007/relationships/diagramDrawing" Target="../diagrams/drawin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conditions/copd/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nhs.uk/" TargetMode="External"/><Relationship Id="rId5" Type="http://schemas.openxmlformats.org/officeDocument/2006/relationships/hyperlink" Target="https://www.diabetes.org.uk/" TargetMode="External"/><Relationship Id="rId4" Type="http://schemas.openxmlformats.org/officeDocument/2006/relationships/hyperlink" Target="https://www.blf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8C7D7-D021-E9B3-08F4-731C619A9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1200" b="1" dirty="0">
                <a:solidFill>
                  <a:schemeClr val="bg1"/>
                </a:solidFill>
              </a:rPr>
              <a:t>BMHP5032 Introduction to Physiology</a:t>
            </a:r>
            <a:br>
              <a:rPr lang="en-GB" altLang="en-US" sz="1200" b="1" dirty="0">
                <a:solidFill>
                  <a:schemeClr val="bg1"/>
                </a:solidFill>
              </a:rPr>
            </a:br>
            <a:r>
              <a:rPr lang="en-GB" altLang="en-US" sz="1200" b="1" dirty="0">
                <a:solidFill>
                  <a:schemeClr val="bg1"/>
                </a:solidFill>
              </a:rPr>
              <a:t>Component 2 – Presentation XDXX</a:t>
            </a:r>
            <a:br>
              <a:rPr lang="en-GB" altLang="en-US" sz="1200" b="1" dirty="0">
                <a:solidFill>
                  <a:schemeClr val="bg1"/>
                </a:solidFill>
              </a:rPr>
            </a:br>
            <a:r>
              <a:rPr lang="en-GB" altLang="en-US" sz="1200" b="1" dirty="0">
                <a:solidFill>
                  <a:schemeClr val="bg1"/>
                </a:solidFill>
              </a:rPr>
              <a:t>Care Pla</a:t>
            </a:r>
            <a:br>
              <a:rPr lang="en-GB" altLang="en-US" sz="1200" b="1" dirty="0">
                <a:solidFill>
                  <a:schemeClr val="bg1"/>
                </a:solidFill>
              </a:rPr>
            </a:br>
            <a:r>
              <a:rPr lang="en-GB" altLang="en-US" sz="1200" b="1" dirty="0">
                <a:solidFill>
                  <a:schemeClr val="bg1"/>
                </a:solidFill>
              </a:rPr>
              <a:t>KKVVVVVkkKQQ1W3W3D-9O3WQDE08UI3R	2=R4DKFOPACEN LDKS&lt;</a:t>
            </a:r>
            <a:r>
              <a:rPr lang="en-GB" altLang="en-US" sz="1200" b="1" dirty="0" err="1">
                <a:solidFill>
                  <a:schemeClr val="bg1"/>
                </a:solidFill>
              </a:rPr>
              <a:t>xPlaLKKK</a:t>
            </a:r>
            <a:br>
              <a:rPr lang="en-GB" altLang="en-US" sz="1200" b="1" dirty="0">
                <a:solidFill>
                  <a:schemeClr val="bg1"/>
                </a:solidFill>
              </a:rPr>
            </a:br>
            <a:endParaRPr lang="en-GB" sz="1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26C45-83DA-AA10-CE1F-A156156A1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80103"/>
            <a:ext cx="10515600" cy="5596860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Introduction to Physiology </a:t>
            </a:r>
          </a:p>
          <a:p>
            <a:pPr marL="0" indent="0">
              <a:buNone/>
            </a:pPr>
            <a:r>
              <a:rPr lang="en-GB" b="1" dirty="0"/>
              <a:t>BMHP5032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Component 2 </a:t>
            </a:r>
            <a:r>
              <a:rPr lang="en-GB" dirty="0"/>
              <a:t>– Presentation</a:t>
            </a:r>
          </a:p>
          <a:p>
            <a:pPr marL="0" indent="0">
              <a:buNone/>
            </a:pPr>
            <a:r>
              <a:rPr lang="en-GB" b="1" dirty="0"/>
              <a:t>Care Plan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ID: </a:t>
            </a:r>
            <a:r>
              <a:rPr lang="en-GB" dirty="0"/>
              <a:t>2320803</a:t>
            </a:r>
          </a:p>
          <a:p>
            <a:pPr marL="0" indent="0">
              <a:buNone/>
            </a:pPr>
            <a:r>
              <a:rPr lang="en-GB" b="1" dirty="0"/>
              <a:t>Student Name: </a:t>
            </a:r>
            <a:r>
              <a:rPr lang="en-GB" dirty="0"/>
              <a:t>Jose Paulino Carlos Ngonga</a:t>
            </a:r>
          </a:p>
          <a:p>
            <a:pPr marL="0" indent="0">
              <a:buNone/>
            </a:pPr>
            <a:r>
              <a:rPr lang="en-GB" b="1" dirty="0"/>
              <a:t>Lecture Name</a:t>
            </a:r>
            <a:r>
              <a:rPr lang="en-GB" dirty="0"/>
              <a:t>: Shaila Hussain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F7CA912-8348-00C6-6C5F-93679AD78D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1207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93"/>
    </mc:Choice>
    <mc:Fallback>
      <p:transition spd="slow" advTm="46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ormal lung anatomy PI - UpToDate">
            <a:extLst>
              <a:ext uri="{FF2B5EF4-FFF2-40B4-BE49-F238E27FC236}">
                <a16:creationId xmlns:a16="http://schemas.microsoft.com/office/drawing/2014/main" id="{0790C73A-036A-8EC5-D653-316D47C5D6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3" r="2" b="7145"/>
          <a:stretch>
            <a:fillRect/>
          </a:stretch>
        </p:blipFill>
        <p:spPr bwMode="auto"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  <a:noFill/>
        </p:spPr>
      </p:pic>
      <p:sp useBgFill="1">
        <p:nvSpPr>
          <p:cNvPr id="41" name="Freeform: Shape 4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3" name="Freeform: Shape 4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CE940-01BF-1C60-74E9-4B58DA7013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1200" b="1" dirty="0"/>
              <a:t> </a:t>
            </a:r>
            <a:r>
              <a:rPr lang="en-GB" sz="1300" b="1" dirty="0"/>
              <a:t>Chronic Respiratory Disease – COPD</a:t>
            </a:r>
            <a:br>
              <a:rPr lang="en-GB" sz="1300" dirty="0"/>
            </a:br>
            <a:r>
              <a:rPr lang="en-GB" sz="1300" b="1" dirty="0"/>
              <a:t> </a:t>
            </a:r>
            <a:br>
              <a:rPr lang="en-GB" sz="1300" dirty="0"/>
            </a:br>
            <a:r>
              <a:rPr lang="en-GB" sz="1300" b="1" dirty="0"/>
              <a:t>Slide 1 – Introduction</a:t>
            </a:r>
            <a:br>
              <a:rPr lang="en-GB" sz="1300" b="1" dirty="0"/>
            </a:br>
            <a:br>
              <a:rPr lang="en-GB" sz="1300" dirty="0"/>
            </a:br>
            <a:r>
              <a:rPr lang="en-GB" sz="1300" b="1" dirty="0"/>
              <a:t>Title: </a:t>
            </a:r>
            <a:r>
              <a:rPr lang="en-GB" sz="1300" i="1" dirty="0"/>
              <a:t>Chronic Respiratory Diseases: Case Study of a Fictional Patient.</a:t>
            </a:r>
            <a:br>
              <a:rPr lang="en-GB" sz="1300" i="1" dirty="0"/>
            </a:br>
            <a:r>
              <a:rPr lang="en-GB" sz="1300" i="1" dirty="0"/>
              <a:t>	</a:t>
            </a:r>
            <a:br>
              <a:rPr lang="en-GB" sz="1300" dirty="0"/>
            </a:br>
            <a:r>
              <a:rPr lang="en-GB" sz="1300" dirty="0"/>
              <a:t>This presentation concentrates on chronic respiratory diseases, particularly COPD (Chronic Obstructive Pulmonary Disease).</a:t>
            </a:r>
            <a:br>
              <a:rPr lang="en-GB" sz="1300" dirty="0"/>
            </a:br>
            <a:r>
              <a:rPr lang="en-GB" sz="1300" dirty="0"/>
              <a:t> The case study features Simran Begum, a 58-year-old woman from Bangladesh living in London with her adult daughter. She formerly worked in a garment factory and now works part-time as a cleaner.</a:t>
            </a:r>
            <a:br>
              <a:rPr lang="en-GB" sz="1300" dirty="0"/>
            </a:br>
            <a:r>
              <a:rPr lang="en-GB" sz="1300" dirty="0"/>
              <a:t>COPD is a critical condition in health and social care since it impacts millions, particularly older adults and those with a history of smoking.</a:t>
            </a:r>
            <a:br>
              <a:rPr lang="en-GB" sz="1300" dirty="0"/>
            </a:br>
            <a:r>
              <a:rPr lang="en-GB" sz="1300" dirty="0"/>
              <a:t> It ranks among the top causes of hospital admissions and long-term disability in the UK (NHS, 2023).</a:t>
            </a:r>
            <a:br>
              <a:rPr lang="en-GB" sz="1200" dirty="0"/>
            </a:br>
            <a:br>
              <a:rPr lang="en-GB" sz="1200" dirty="0"/>
            </a:br>
            <a:endParaRPr lang="en-GB" sz="1200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A691286-E3DD-F50E-C974-B603A4A2A4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65366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48"/>
    </mc:Choice>
    <mc:Fallback>
      <p:transition spd="slow" advTm="72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429BD-EEB4-6091-0E9C-216DEEAA5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3564" y="647700"/>
            <a:ext cx="3800901" cy="5557838"/>
          </a:xfrm>
        </p:spPr>
        <p:txBody>
          <a:bodyPr anchor="ctr">
            <a:normAutofit/>
          </a:bodyPr>
          <a:lstStyle/>
          <a:p>
            <a:br>
              <a:rPr lang="en-GB" sz="2300" dirty="0"/>
            </a:br>
            <a:br>
              <a:rPr lang="en-GB" sz="2300" dirty="0"/>
            </a:br>
            <a:br>
              <a:rPr lang="en-GB" sz="2300" dirty="0"/>
            </a:br>
            <a:r>
              <a:rPr lang="en-GB" sz="2300" b="1" dirty="0"/>
              <a:t>Slide 2</a:t>
            </a:r>
            <a:br>
              <a:rPr lang="en-GB" sz="2300" dirty="0"/>
            </a:br>
            <a:r>
              <a:rPr lang="en-GB" sz="2300" dirty="0"/>
              <a:t> Information About the Person</a:t>
            </a:r>
            <a:br>
              <a:rPr lang="en-GB" sz="2300" dirty="0"/>
            </a:br>
            <a:r>
              <a:rPr lang="en-GB" sz="2300" b="1" dirty="0"/>
              <a:t>Title: </a:t>
            </a:r>
            <a:r>
              <a:rPr lang="en-GB" sz="2300" dirty="0"/>
              <a:t>Patient Profile &amp; Health Measurements</a:t>
            </a:r>
            <a:br>
              <a:rPr lang="en-GB" sz="2300" dirty="0"/>
            </a:br>
            <a:r>
              <a:rPr lang="en-GB" sz="2300" dirty="0"/>
              <a:t>Demographics:</a:t>
            </a:r>
            <a:br>
              <a:rPr lang="en-GB" sz="2300" dirty="0"/>
            </a:br>
            <a:r>
              <a:rPr lang="en-GB" sz="2300" dirty="0"/>
              <a:t>Name: Simran Begum</a:t>
            </a:r>
            <a:br>
              <a:rPr lang="en-GB" sz="2300" dirty="0"/>
            </a:br>
            <a:r>
              <a:rPr lang="en-GB" sz="2300" dirty="0"/>
              <a:t>Age: 58</a:t>
            </a:r>
            <a:br>
              <a:rPr lang="en-GB" sz="2300" dirty="0"/>
            </a:br>
            <a:r>
              <a:rPr lang="en-GB" sz="2300" dirty="0"/>
              <a:t>Gender: Female</a:t>
            </a:r>
            <a:br>
              <a:rPr lang="en-GB" sz="2300" dirty="0"/>
            </a:br>
            <a:r>
              <a:rPr lang="en-GB" sz="2300" dirty="0"/>
              <a:t>Occupation: Part-time cleaner</a:t>
            </a:r>
            <a:br>
              <a:rPr lang="en-GB" sz="2300" dirty="0"/>
            </a:br>
            <a:br>
              <a:rPr lang="en-GB" sz="2300" dirty="0"/>
            </a:br>
            <a:br>
              <a:rPr lang="en-GB" sz="2300" dirty="0"/>
            </a:br>
            <a:br>
              <a:rPr lang="en-GB" sz="2300" dirty="0"/>
            </a:br>
            <a:endParaRPr lang="en-GB" sz="2300" dirty="0"/>
          </a:p>
        </p:txBody>
      </p:sp>
      <p:pic>
        <p:nvPicPr>
          <p:cNvPr id="9" name="Picture 8" descr="Body Metrics With Normal Reference Ranges Explained Clearly Your body  metrics tell more than your weight alone. This chart covers: • BMI • Waist  circumference • Blood pressure • Oxygen saturation •">
            <a:extLst>
              <a:ext uri="{FF2B5EF4-FFF2-40B4-BE49-F238E27FC236}">
                <a16:creationId xmlns:a16="http://schemas.microsoft.com/office/drawing/2014/main" id="{FEC3287C-E2C9-A39C-A128-60A2C2568F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93" r="9929"/>
          <a:stretch>
            <a:fillRect/>
          </a:stretch>
        </p:blipFill>
        <p:spPr bwMode="auto">
          <a:xfrm>
            <a:off x="20" y="-1"/>
            <a:ext cx="4143544" cy="6856413"/>
          </a:xfrm>
          <a:custGeom>
            <a:avLst/>
            <a:gdLst/>
            <a:ahLst/>
            <a:cxnLst/>
            <a:rect l="l" t="t" r="r" b="b"/>
            <a:pathLst>
              <a:path w="4143564" h="6856413">
                <a:moveTo>
                  <a:pt x="0" y="0"/>
                </a:moveTo>
                <a:lnTo>
                  <a:pt x="4141667" y="0"/>
                </a:lnTo>
                <a:lnTo>
                  <a:pt x="4141086" y="145208"/>
                </a:lnTo>
                <a:cubicBezTo>
                  <a:pt x="4109790" y="1611281"/>
                  <a:pt x="3796834" y="3077353"/>
                  <a:pt x="4047199" y="4543426"/>
                </a:cubicBezTo>
                <a:cubicBezTo>
                  <a:pt x="4172382" y="5276463"/>
                  <a:pt x="4156734" y="6009499"/>
                  <a:pt x="4105878" y="6742536"/>
                </a:cubicBezTo>
                <a:lnTo>
                  <a:pt x="4096763" y="6856413"/>
                </a:lnTo>
                <a:lnTo>
                  <a:pt x="0" y="6856413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7483A-0CC1-C438-F377-D93870AD1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509" y="647700"/>
            <a:ext cx="3662891" cy="55578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/>
              <a:t>Title; </a:t>
            </a:r>
            <a:r>
              <a:rPr lang="en-GB" sz="1500" i="1"/>
              <a:t>Patient Profile &amp; Health Measurements •	</a:t>
            </a:r>
          </a:p>
          <a:p>
            <a:pPr marL="0" indent="0">
              <a:buNone/>
            </a:pPr>
            <a:r>
              <a:rPr lang="en-GB" sz="1500" i="1"/>
              <a:t>Living situation: Lives with her daughter in a rented flat in East London</a:t>
            </a:r>
          </a:p>
          <a:p>
            <a:pPr marL="0" indent="0">
              <a:buNone/>
            </a:pPr>
            <a:r>
              <a:rPr lang="en-GB" sz="1500" i="1"/>
              <a:t>Key Health Measurements:</a:t>
            </a:r>
          </a:p>
          <a:p>
            <a:pPr marL="0" indent="0">
              <a:buNone/>
            </a:pPr>
            <a:r>
              <a:rPr lang="en-GB" sz="1500"/>
              <a:t>Measurement	Simran’s Result	Healthy Range</a:t>
            </a:r>
          </a:p>
          <a:p>
            <a:pPr marL="0" indent="0">
              <a:buNone/>
            </a:pPr>
            <a:r>
              <a:rPr lang="en-GB" sz="1500"/>
              <a:t>Blood Pressure	148/92 mmHg	120/80 mmHg (NHS, 2022)</a:t>
            </a:r>
          </a:p>
          <a:p>
            <a:pPr marL="0" indent="0">
              <a:buNone/>
            </a:pPr>
            <a:r>
              <a:rPr lang="en-GB" sz="1500"/>
              <a:t>BMI	29.4 (Overweight)	18.5–24.9 (NICE, 2021)</a:t>
            </a:r>
          </a:p>
          <a:p>
            <a:pPr marL="0" indent="0">
              <a:buNone/>
            </a:pPr>
            <a:r>
              <a:rPr lang="en-GB" sz="1500"/>
              <a:t>Blood Glucose (fasting)	6.8 mmol/L	4–5.4 mmol/L (Diabetes UK, 2022)</a:t>
            </a:r>
          </a:p>
          <a:p>
            <a:pPr marL="0" indent="0">
              <a:buNone/>
            </a:pPr>
            <a:r>
              <a:rPr lang="en-GB" sz="1500"/>
              <a:t>Oxygen Saturation	91%	95–100% (NHS, 2023)</a:t>
            </a:r>
          </a:p>
          <a:p>
            <a:pPr marL="0" indent="0">
              <a:buNone/>
            </a:pPr>
            <a:r>
              <a:rPr lang="en-GB" sz="1500"/>
              <a:t>Her results show she’s above healthy ranges in most areas, which increases her risk of complications.</a:t>
            </a:r>
          </a:p>
          <a:p>
            <a:pPr marL="0" indent="0">
              <a:buNone/>
            </a:pPr>
            <a:r>
              <a:rPr lang="en-GB" sz="1500"/>
              <a:t>(Add a table or chart and reference the source of normal ranges.)</a:t>
            </a:r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endParaRPr lang="en-GB" sz="15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E90F0C2-9675-AB00-C7F4-148697355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197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61"/>
    </mc:Choice>
    <mc:Fallback>
      <p:transition spd="slow" advTm="53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heck in - Why is it important to know what happens to your lungs with COPD?">
            <a:extLst>
              <a:ext uri="{FF2B5EF4-FFF2-40B4-BE49-F238E27FC236}">
                <a16:creationId xmlns:a16="http://schemas.microsoft.com/office/drawing/2014/main" id="{C7C19040-6BC9-95F4-B6E6-E10E978F19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" r="5168"/>
          <a:stretch>
            <a:fillRect/>
          </a:stretch>
        </p:blipFill>
        <p:spPr bwMode="auto">
          <a:xfrm>
            <a:off x="3480619" y="1587"/>
            <a:ext cx="46727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076188-D5F6-4E42-E9AC-1292FFADD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315" y="485775"/>
            <a:ext cx="3234813" cy="5719762"/>
          </a:xfrm>
        </p:spPr>
        <p:txBody>
          <a:bodyPr>
            <a:normAutofit/>
          </a:bodyPr>
          <a:lstStyle/>
          <a:p>
            <a:r>
              <a:rPr lang="en-GB" sz="2500" b="1" dirty="0"/>
              <a:t>Slide 3 </a:t>
            </a:r>
            <a:r>
              <a:rPr lang="en-GB" sz="2500" dirty="0"/>
              <a:t>– Anatomy &amp; Physiology</a:t>
            </a:r>
            <a:br>
              <a:rPr lang="en-GB" sz="2500" dirty="0"/>
            </a:br>
            <a:r>
              <a:rPr lang="en-GB" sz="2500" b="1" dirty="0"/>
              <a:t>Title: </a:t>
            </a:r>
            <a:r>
              <a:rPr lang="en-GB" sz="2500" dirty="0"/>
              <a:t>How COPD Affects the Respiratory System</a:t>
            </a:r>
            <a:br>
              <a:rPr lang="en-GB" sz="2500" dirty="0"/>
            </a:br>
            <a:r>
              <a:rPr lang="en-GB" sz="2500" dirty="0"/>
              <a:t>COPD mainly affects the respiratory system, especially the lungs, bronchi, bronchioles, and alveoli.</a:t>
            </a:r>
            <a:br>
              <a:rPr lang="en-GB" sz="2500" dirty="0"/>
            </a:br>
            <a:r>
              <a:rPr lang="en-GB" sz="25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1C0FF-213C-9CDE-36F0-53D651E5B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pPr lvl="0"/>
            <a:r>
              <a:rPr lang="en-GB" sz="1500"/>
              <a:t> </a:t>
            </a:r>
            <a:r>
              <a:rPr lang="en-GB" sz="1500" b="1"/>
              <a:t>Bronchi &amp; bronchioles:</a:t>
            </a:r>
            <a:r>
              <a:rPr lang="en-GB" sz="1500"/>
              <a:t> Carry air in and out of the lungs.</a:t>
            </a:r>
          </a:p>
          <a:p>
            <a:pPr lvl="0"/>
            <a:r>
              <a:rPr lang="en-GB" sz="1500" b="1"/>
              <a:t>Alveoli:</a:t>
            </a:r>
            <a:r>
              <a:rPr lang="en-GB" sz="1500"/>
              <a:t> Tiny air sacs where oxygen enters the blood and carbon dioxide leaves.</a:t>
            </a:r>
          </a:p>
          <a:p>
            <a:pPr lvl="0"/>
            <a:r>
              <a:rPr lang="en-GB" sz="1500" b="1"/>
              <a:t>Diaphragm:</a:t>
            </a:r>
            <a:r>
              <a:rPr lang="en-GB" sz="1500"/>
              <a:t> Helps with breathing by expanding the lungs.</a:t>
            </a:r>
          </a:p>
          <a:p>
            <a:r>
              <a:rPr lang="en-GB" sz="1500" b="1"/>
              <a:t>What COPD Does:</a:t>
            </a:r>
            <a:endParaRPr lang="en-GB" sz="1500"/>
          </a:p>
          <a:p>
            <a:pPr lvl="0"/>
            <a:r>
              <a:rPr lang="en-GB" sz="1500"/>
              <a:t>The airways become </a:t>
            </a:r>
            <a:r>
              <a:rPr lang="en-GB" sz="1500" b="1"/>
              <a:t>narrowed</a:t>
            </a:r>
            <a:r>
              <a:rPr lang="en-GB" sz="1500"/>
              <a:t> and </a:t>
            </a:r>
            <a:r>
              <a:rPr lang="en-GB" sz="1500" b="1"/>
              <a:t>inflamed</a:t>
            </a:r>
            <a:r>
              <a:rPr lang="en-GB" sz="1500"/>
              <a:t>.</a:t>
            </a:r>
          </a:p>
          <a:p>
            <a:pPr lvl="0"/>
            <a:r>
              <a:rPr lang="en-GB" sz="1500"/>
              <a:t>The alveoli lose their elasticity, making it harder to breathe out fully.</a:t>
            </a:r>
          </a:p>
          <a:p>
            <a:pPr lvl="0"/>
            <a:r>
              <a:rPr lang="en-GB" sz="1500"/>
              <a:t>Mucus builds up, causing coughing and breathlessness.</a:t>
            </a:r>
          </a:p>
          <a:p>
            <a:pPr lvl="0"/>
            <a:r>
              <a:rPr lang="en-GB" sz="1500"/>
              <a:t>Gas exchange becomes less efficient, leading to low oxygen levels.</a:t>
            </a:r>
          </a:p>
          <a:p>
            <a:r>
              <a:rPr lang="en-GB" sz="1500"/>
              <a:t>(NICE, 2023)</a:t>
            </a:r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endParaRPr lang="en-GB" sz="15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FB682D1-2BB5-6175-C58F-F6073DA3B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0056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366"/>
    </mc:Choice>
    <mc:Fallback>
      <p:transition spd="slow" advTm="84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2E161-056E-EE7F-C16F-8589B4DFA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1600" b="1" dirty="0"/>
              <a:t>Slide 4 </a:t>
            </a:r>
            <a:r>
              <a:rPr lang="en-GB" sz="1600" dirty="0"/>
              <a:t>– Care Plan (1/3): Lifestyle &amp; Health Behaviour</a:t>
            </a:r>
            <a:br>
              <a:rPr lang="en-GB" sz="1600" dirty="0"/>
            </a:br>
            <a:r>
              <a:rPr lang="en-GB" sz="1600" b="1" dirty="0"/>
              <a:t>Title: </a:t>
            </a:r>
            <a:r>
              <a:rPr lang="en-GB" sz="1600" dirty="0"/>
              <a:t>Lifestyle Factors Affecting COPD</a:t>
            </a:r>
            <a:br>
              <a:rPr lang="en-GB" sz="1600" dirty="0"/>
            </a:br>
            <a:endParaRPr lang="en-GB" sz="16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1A208-9EC9-0DFA-4F0F-01401DE7B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/>
              <a:t>                                Simran’s lifestyle plays a big part in her condition:</a:t>
            </a:r>
          </a:p>
          <a:p>
            <a:pPr lvl="0"/>
            <a:r>
              <a:rPr lang="en-GB" sz="1600" b="1"/>
              <a:t>Diet:</a:t>
            </a:r>
            <a:r>
              <a:rPr lang="en-GB" sz="1600"/>
              <a:t> High in fried foods and sugary drinks.</a:t>
            </a:r>
          </a:p>
          <a:p>
            <a:pPr lvl="0"/>
            <a:r>
              <a:rPr lang="en-GB" sz="1600" b="1"/>
              <a:t>Exercise:</a:t>
            </a:r>
            <a:r>
              <a:rPr lang="en-GB" sz="1600"/>
              <a:t> Very low — she gets breathless easily.</a:t>
            </a:r>
          </a:p>
          <a:p>
            <a:pPr lvl="0"/>
            <a:r>
              <a:rPr lang="en-GB" sz="1600" b="1"/>
              <a:t>Smoking:</a:t>
            </a:r>
            <a:r>
              <a:rPr lang="en-GB" sz="1600"/>
              <a:t> Smoked for 25 years; quit 5 years ago.</a:t>
            </a:r>
          </a:p>
          <a:p>
            <a:pPr lvl="0"/>
            <a:r>
              <a:rPr lang="en-GB" sz="1600" b="1"/>
              <a:t>Alcohol:</a:t>
            </a:r>
            <a:r>
              <a:rPr lang="en-GB" sz="1600"/>
              <a:t> Rarely drinks.</a:t>
            </a:r>
          </a:p>
          <a:p>
            <a:pPr lvl="0"/>
            <a:r>
              <a:rPr lang="en-GB" sz="1600" b="1"/>
              <a:t>Sleep:</a:t>
            </a:r>
            <a:r>
              <a:rPr lang="en-GB" sz="1600"/>
              <a:t> Poor sleep due to night‑time coughing.</a:t>
            </a:r>
          </a:p>
          <a:p>
            <a:pPr marL="0" indent="0">
              <a:buNone/>
            </a:pPr>
            <a:r>
              <a:rPr lang="en-GB" sz="1600"/>
              <a:t>Research shows smoking is the biggest risk factor for COPD (NHS, 2023), and low physical activity worsens symptoms (NICE, 2023). Her diet and weight also make breathing harder</a:t>
            </a:r>
          </a:p>
          <a:p>
            <a:pPr marL="0" indent="0">
              <a:buNone/>
            </a:pPr>
            <a:endParaRPr lang="en-GB" sz="16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B95275-29FB-7975-D34A-92658DBBD3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897" r="3219" b="1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64C2A7E-F3D2-C13E-E7E3-0BA9D80144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8433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848"/>
    </mc:Choice>
    <mc:Fallback>
      <p:transition spd="slow" advTm="64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6F9E5-9139-36DF-D4C5-BA96DBC48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2600" b="1"/>
              <a:t>Slide 5 – Care Plan (2/3): Daily Routine</a:t>
            </a:r>
            <a:br>
              <a:rPr lang="en-GB" sz="2600"/>
            </a:br>
            <a:r>
              <a:rPr lang="en-GB" sz="2600" b="1"/>
              <a:t>Title:</a:t>
            </a:r>
            <a:r>
              <a:rPr lang="en-GB" sz="2600"/>
              <a:t> </a:t>
            </a:r>
            <a:r>
              <a:rPr lang="en-GB" sz="2600" i="1"/>
              <a:t>Daily Routine &amp; Care Needs</a:t>
            </a:r>
            <a:br>
              <a:rPr lang="en-GB" sz="2600"/>
            </a:br>
            <a:endParaRPr lang="en-GB" sz="26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86A06-CAB1-ABFA-DFD7-D85D0D1B6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100"/>
              <a:t>	A typical day for Simran includes:</a:t>
            </a:r>
          </a:p>
          <a:p>
            <a:pPr lvl="0"/>
            <a:r>
              <a:rPr lang="en-GB" sz="1100"/>
              <a:t>Waking up early due to coughing</a:t>
            </a:r>
          </a:p>
          <a:p>
            <a:pPr lvl="0"/>
            <a:r>
              <a:rPr lang="en-GB" sz="1100"/>
              <a:t>Using her inhaler (salbutamol)</a:t>
            </a:r>
          </a:p>
          <a:p>
            <a:pPr lvl="0"/>
            <a:r>
              <a:rPr lang="en-GB" sz="1100"/>
              <a:t>Going to her cleaning job for 3–4 hours</a:t>
            </a:r>
          </a:p>
          <a:p>
            <a:pPr lvl="0"/>
            <a:r>
              <a:rPr lang="en-GB" sz="1100"/>
              <a:t>Resting at home due to breathlessness</a:t>
            </a:r>
          </a:p>
          <a:p>
            <a:pPr lvl="0"/>
            <a:r>
              <a:rPr lang="en-GB" sz="1100"/>
              <a:t>Preparing meals with her daughter</a:t>
            </a:r>
          </a:p>
          <a:p>
            <a:pPr lvl="0"/>
            <a:r>
              <a:rPr lang="en-GB" sz="1100"/>
              <a:t>Using her preventer inhaler (steroid inhaler)</a:t>
            </a:r>
          </a:p>
          <a:p>
            <a:pPr lvl="0"/>
            <a:r>
              <a:rPr lang="en-GB" sz="1100"/>
              <a:t>Struggling with stairs and long walks</a:t>
            </a:r>
          </a:p>
          <a:p>
            <a:pPr lvl="0"/>
            <a:r>
              <a:rPr lang="en-GB" sz="1100"/>
              <a:t>Sleeping with extra pillows to help breathing</a:t>
            </a:r>
          </a:p>
          <a:p>
            <a:pPr marL="0" indent="0">
              <a:buNone/>
            </a:pPr>
            <a:r>
              <a:rPr lang="en-GB" sz="1100"/>
              <a:t>Her COPD impacts nearly all her activities </a:t>
            </a:r>
          </a:p>
          <a:p>
            <a:pPr marL="0" indent="0">
              <a:buNone/>
            </a:pPr>
            <a:r>
              <a:rPr lang="en-GB" sz="1100"/>
              <a:t>even basic tasks like showering or carrying shopping bags.</a:t>
            </a:r>
          </a:p>
          <a:p>
            <a:pPr marL="0" indent="0">
              <a:buNone/>
            </a:pPr>
            <a:r>
              <a:rPr lang="en-GB" sz="1100"/>
              <a:t> She gains from support such as pulmonary rehabilitation,</a:t>
            </a:r>
          </a:p>
          <a:p>
            <a:pPr marL="0" indent="0">
              <a:buNone/>
            </a:pPr>
            <a:r>
              <a:rPr lang="en-GB" sz="1100"/>
              <a:t> regular GP visits, and assistance with managing medications.</a:t>
            </a:r>
          </a:p>
          <a:p>
            <a:pPr marL="0" lvl="0" indent="0">
              <a:buNone/>
            </a:pPr>
            <a:endParaRPr lang="en-GB" sz="1100"/>
          </a:p>
          <a:p>
            <a:pPr marL="0" indent="0">
              <a:buNone/>
            </a:pPr>
            <a:endParaRPr lang="en-GB" sz="1100"/>
          </a:p>
        </p:txBody>
      </p:sp>
      <p:pic>
        <p:nvPicPr>
          <p:cNvPr id="4" name="Picture 3" descr="Visual Timetable - Getting Ready For Bed - Girl Illustrations">
            <a:extLst>
              <a:ext uri="{FF2B5EF4-FFF2-40B4-BE49-F238E27FC236}">
                <a16:creationId xmlns:a16="http://schemas.microsoft.com/office/drawing/2014/main" id="{9DC568B8-211E-2193-27BE-AC0CADEB14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053808"/>
            <a:ext cx="5150277" cy="2575138"/>
          </a:xfrm>
          <a:prstGeom prst="rect">
            <a:avLst/>
          </a:prstGeom>
          <a:noFill/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4242ABF-6B9E-2774-276E-FA6F6B6B57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46428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184"/>
    </mc:Choice>
    <mc:Fallback>
      <p:transition spd="slow" advTm="54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B3F88-C961-5BF0-DB86-CF271E706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3100" b="1" dirty="0">
                <a:solidFill>
                  <a:srgbClr val="FFFFFF"/>
                </a:solidFill>
              </a:rPr>
              <a:t>Slide 6 </a:t>
            </a:r>
            <a:r>
              <a:rPr lang="en-GB" sz="3100" dirty="0">
                <a:solidFill>
                  <a:srgbClr val="FFFFFF"/>
                </a:solidFill>
              </a:rPr>
              <a:t>– Care Plan (3/3): Communication &amp; Ethics</a:t>
            </a:r>
            <a:br>
              <a:rPr lang="en-GB" sz="3100" dirty="0">
                <a:solidFill>
                  <a:srgbClr val="FFFFFF"/>
                </a:solidFill>
              </a:rPr>
            </a:br>
            <a:r>
              <a:rPr lang="en-GB" sz="3100" b="1" dirty="0">
                <a:solidFill>
                  <a:srgbClr val="FFFFFF"/>
                </a:solidFill>
              </a:rPr>
              <a:t>Title: </a:t>
            </a:r>
            <a:r>
              <a:rPr lang="en-GB" sz="3100" dirty="0">
                <a:solidFill>
                  <a:srgbClr val="FFFFFF"/>
                </a:solidFill>
              </a:rPr>
              <a:t>Communication &amp; Ethical Considerations</a:t>
            </a:r>
            <a:br>
              <a:rPr lang="en-GB" sz="3100" dirty="0">
                <a:solidFill>
                  <a:srgbClr val="FFFFFF"/>
                </a:solidFill>
              </a:rPr>
            </a:br>
            <a:endParaRPr lang="en-GB" sz="3100" dirty="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CAB04-89DC-7873-01DF-C72E36501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	</a:t>
            </a:r>
          </a:p>
          <a:p>
            <a:pPr marL="0" indent="0">
              <a:buNone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When supporting Simran, communication needs to be:</a:t>
            </a:r>
          </a:p>
          <a:p>
            <a:pPr marL="0" indent="0">
              <a:buNone/>
            </a:pP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pPr lvl="0"/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Clear and calm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, especially when she’s breathless</a:t>
            </a:r>
          </a:p>
          <a:p>
            <a:pPr lvl="0"/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Culturally sensitive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, considering her background</a:t>
            </a:r>
          </a:p>
          <a:p>
            <a:pPr lvl="0"/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Inclusive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, involving her daughter in decisions (with consent)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Ethical considerations include:</a:t>
            </a:r>
          </a:p>
          <a:p>
            <a:pPr lvl="0"/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Consent: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Making sure she understands her treatment options.</a:t>
            </a:r>
          </a:p>
          <a:p>
            <a:pPr lvl="0"/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Confidentiality: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Keeping her health information private.</a:t>
            </a:r>
          </a:p>
          <a:p>
            <a:pPr lvl="0"/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Dignity: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Respecting her independence.</a:t>
            </a:r>
          </a:p>
          <a:p>
            <a:pPr lvl="0"/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Autonomy: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Allowing her to make her own choices.</a:t>
            </a:r>
          </a:p>
          <a:p>
            <a:pPr marL="0" indent="0">
              <a:buNone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NHS and NICE guidelines emphasise person‑centred care and shared decision‑making (NICE, 2023).</a:t>
            </a:r>
          </a:p>
          <a:p>
            <a:pPr marL="0" indent="0">
              <a:buNone/>
            </a:pPr>
            <a:endParaRPr lang="en-GB" sz="14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311A10C-FE52-7154-21B2-D53DB275AF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4006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31"/>
    </mc:Choice>
    <mc:Fallback>
      <p:transition spd="slow" advTm="100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291618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ADF309-8119-86FE-3DDA-192B9FDBB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8891"/>
            <a:ext cx="4259731" cy="1985085"/>
          </a:xfrm>
        </p:spPr>
        <p:txBody>
          <a:bodyPr anchor="b">
            <a:normAutofit/>
          </a:bodyPr>
          <a:lstStyle/>
          <a:p>
            <a:pPr algn="ctr"/>
            <a:r>
              <a:rPr lang="en-GB" sz="3100" dirty="0"/>
              <a:t>Slide 7 – Risk Factors</a:t>
            </a:r>
            <a:br>
              <a:rPr lang="en-GB" sz="3100" dirty="0"/>
            </a:br>
            <a:r>
              <a:rPr lang="en-GB" sz="3100" b="1" dirty="0"/>
              <a:t>Title: </a:t>
            </a:r>
            <a:r>
              <a:rPr lang="en-GB" sz="3100" dirty="0"/>
              <a:t>Risk Factors Affecting Simran’s Health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664" y="3440576"/>
            <a:ext cx="41148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061414-2729-FD26-01DC-EB3DC78665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9617" y="3903221"/>
            <a:ext cx="3836894" cy="1755379"/>
          </a:xfrm>
          <a:prstGeom prst="rect">
            <a:avLst/>
          </a:prstGeom>
        </p:spPr>
      </p:pic>
      <p:sp>
        <p:nvSpPr>
          <p:cNvPr id="23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4188" y="5840345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02483-A220-5C5E-3322-B1C4F5FA1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6415" y="501445"/>
            <a:ext cx="4555782" cy="56141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/>
              <a:t>Lifestyle Risk Factors:</a:t>
            </a:r>
          </a:p>
          <a:p>
            <a:pPr marL="0" indent="0">
              <a:buNone/>
            </a:pPr>
            <a:r>
              <a:rPr lang="en-GB" sz="1600" dirty="0"/>
              <a:t>	Past smoking</a:t>
            </a:r>
          </a:p>
          <a:p>
            <a:pPr marL="0" indent="0">
              <a:buNone/>
            </a:pPr>
            <a:r>
              <a:rPr lang="en-GB" sz="1600" dirty="0"/>
              <a:t>	Low physical activity</a:t>
            </a:r>
          </a:p>
          <a:p>
            <a:pPr marL="0" indent="0">
              <a:buNone/>
            </a:pPr>
            <a:r>
              <a:rPr lang="en-GB" sz="1600" dirty="0"/>
              <a:t>	High BMI</a:t>
            </a:r>
          </a:p>
          <a:p>
            <a:pPr marL="0" indent="0">
              <a:buNone/>
            </a:pPr>
            <a:r>
              <a:rPr lang="en-GB" sz="1600" dirty="0"/>
              <a:t>	Poor diet</a:t>
            </a:r>
          </a:p>
          <a:p>
            <a:pPr marL="0" indent="0">
              <a:buNone/>
            </a:pPr>
            <a:r>
              <a:rPr lang="en-GB" sz="1600" dirty="0"/>
              <a:t>Condition Related Risk Factors:</a:t>
            </a:r>
          </a:p>
          <a:p>
            <a:pPr marL="0" indent="0">
              <a:buNone/>
            </a:pPr>
            <a:r>
              <a:rPr lang="en-GB" sz="1600" dirty="0"/>
              <a:t>	Age (58)</a:t>
            </a:r>
          </a:p>
          <a:p>
            <a:pPr marL="0" indent="0">
              <a:buNone/>
            </a:pPr>
            <a:r>
              <a:rPr lang="en-GB" sz="1600" dirty="0"/>
              <a:t>	Family history of respiratory illness</a:t>
            </a:r>
          </a:p>
          <a:p>
            <a:pPr marL="0" indent="0">
              <a:buNone/>
            </a:pPr>
            <a:r>
              <a:rPr lang="en-GB" sz="1600" dirty="0"/>
              <a:t>	Long term exposure to cleaning chemicals at work </a:t>
            </a:r>
          </a:p>
          <a:p>
            <a:pPr marL="0" indent="0">
              <a:buNone/>
            </a:pPr>
            <a:r>
              <a:rPr lang="en-GB" sz="1600" dirty="0"/>
              <a:t>Manageable Risks:</a:t>
            </a:r>
          </a:p>
          <a:p>
            <a:pPr marL="0" indent="0">
              <a:buNone/>
            </a:pPr>
            <a:r>
              <a:rPr lang="en-GB" sz="1600" dirty="0"/>
              <a:t>	Improving diet</a:t>
            </a:r>
          </a:p>
          <a:p>
            <a:pPr marL="0" indent="0">
              <a:buNone/>
            </a:pPr>
            <a:r>
              <a:rPr lang="en-GB" sz="1600" dirty="0"/>
              <a:t>	Increasing gentle exercise</a:t>
            </a:r>
          </a:p>
          <a:p>
            <a:pPr marL="0" indent="0">
              <a:buNone/>
            </a:pPr>
            <a:r>
              <a:rPr lang="en-GB" sz="1600" dirty="0"/>
              <a:t>	Weight management</a:t>
            </a:r>
          </a:p>
          <a:p>
            <a:pPr marL="0" indent="0">
              <a:buNone/>
            </a:pPr>
            <a:r>
              <a:rPr lang="en-GB" sz="1600" dirty="0"/>
              <a:t>	Better inhaler technique</a:t>
            </a:r>
          </a:p>
          <a:p>
            <a:pPr marL="0" indent="0">
              <a:buNone/>
            </a:pPr>
            <a:r>
              <a:rPr lang="en-GB" sz="1600" dirty="0"/>
              <a:t>	Attending pulmonary rehab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3FF148C-5E91-0C05-C8A5-17FE244387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0458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61"/>
    </mc:Choice>
    <mc:Fallback>
      <p:transition spd="slow" advTm="62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09F7B22-B283-DB3F-C422-C7D5645ECAD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017" r="9091" b="1137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CEC1A-248C-B7BA-E289-EEB3A5D8D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Slide 8 – Recommendations</a:t>
            </a:r>
            <a:br>
              <a:rPr lang="en-GB" sz="2800" dirty="0"/>
            </a:br>
            <a:r>
              <a:rPr lang="en-GB" sz="2800" b="1" dirty="0"/>
              <a:t>Title: </a:t>
            </a:r>
            <a:r>
              <a:rPr lang="en-GB" sz="2800" dirty="0"/>
              <a:t>Evidence Based Care Recommendations</a:t>
            </a:r>
            <a:br>
              <a:rPr lang="en-GB" sz="2800" dirty="0"/>
            </a:br>
            <a:endParaRPr lang="en-GB" sz="2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FEACCA-C9FB-CC23-DBF9-274E5A5D71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89584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E6CDAA8-0B4D-56B1-5719-768075EBD6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85751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147"/>
    </mc:Choice>
    <mc:Fallback>
      <p:transition spd="slow" advTm="95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57D6C-E555-6604-C222-9546D933F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Slide 9: Additional Considerations</a:t>
            </a:r>
            <a:br>
              <a:rPr lang="en-GB" sz="3700" dirty="0">
                <a:solidFill>
                  <a:srgbClr val="FFFFFF"/>
                </a:solidFill>
              </a:rPr>
            </a:br>
            <a:r>
              <a:rPr lang="en-GB" sz="3700" b="1" dirty="0">
                <a:solidFill>
                  <a:srgbClr val="FFFFFF"/>
                </a:solidFill>
              </a:rPr>
              <a:t>Title: </a:t>
            </a:r>
            <a:r>
              <a:rPr lang="en-GB" sz="3700" dirty="0">
                <a:solidFill>
                  <a:srgbClr val="FFFFFF"/>
                </a:solidFill>
              </a:rPr>
              <a:t>Other Important Care Plan Information</a:t>
            </a:r>
            <a:br>
              <a:rPr lang="en-GB" sz="3700" dirty="0">
                <a:solidFill>
                  <a:srgbClr val="FFFFFF"/>
                </a:solidFill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C7255-DBBD-7724-033D-D41DA68AA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	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Other things that matter for Simran’s care:</a:t>
            </a:r>
          </a:p>
          <a:p>
            <a:pPr marL="0" indent="0">
              <a:buNone/>
            </a:pPr>
            <a:r>
              <a:rPr lang="en-GB" sz="1800" dirty="0"/>
              <a:t>	Mental health support, as COPD can cause anxiety.</a:t>
            </a:r>
          </a:p>
          <a:p>
            <a:pPr marL="0" indent="0">
              <a:buNone/>
            </a:pPr>
            <a:r>
              <a:rPr lang="en-GB" sz="1800" dirty="0"/>
              <a:t>	Social support, especially since she works part-time and may struggle financially.</a:t>
            </a:r>
          </a:p>
          <a:p>
            <a:pPr marL="0" indent="0">
              <a:buNone/>
            </a:pPr>
            <a:r>
              <a:rPr lang="en-GB" sz="1800" dirty="0"/>
              <a:t>	Language support, if she prefers Bengali for medical explanations.</a:t>
            </a:r>
          </a:p>
          <a:p>
            <a:pPr marL="0" indent="0">
              <a:buNone/>
            </a:pPr>
            <a:r>
              <a:rPr lang="en-GB" sz="1800" dirty="0"/>
              <a:t>	Emergency plan, including when to call 999 or seek urgent GP help.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49944DE-D2A5-C213-9EB4-A1BE462843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216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148"/>
    </mc:Choice>
    <mc:Fallback>
      <p:transition spd="slow" advTm="661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49BB3-1947-0D32-6140-36618BC44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Slide 10  Conclusion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F0AAF-3953-4A44-40E2-55A12E4B5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 </a:t>
            </a:r>
            <a:endParaRPr lang="en-GB" sz="1700" b="1" dirty="0"/>
          </a:p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700" dirty="0"/>
              <a:t> COPD impacts the respiratory system, causing breathing challenges.</a:t>
            </a:r>
          </a:p>
          <a:p>
            <a:pPr marL="0" indent="0">
              <a:buNone/>
            </a:pPr>
            <a:r>
              <a:rPr lang="en-GB" sz="1700" dirty="0"/>
              <a:t> Simran’s lifestyle, former smoking habits, and health metrics all influence her symptoms.</a:t>
            </a:r>
          </a:p>
          <a:p>
            <a:pPr marL="0" indent="0">
              <a:buNone/>
            </a:pPr>
            <a:r>
              <a:rPr lang="en-GB" sz="1700" dirty="0"/>
              <a:t> Knowing how the lungs function guides us to develop better care strategies.</a:t>
            </a:r>
          </a:p>
          <a:p>
            <a:pPr marL="0" indent="0">
              <a:buNone/>
            </a:pPr>
            <a:r>
              <a:rPr lang="en-GB" sz="1700" dirty="0"/>
              <a:t> Proper support, routines, and open communication enable Simran to manage her condition and maintain independence.</a:t>
            </a:r>
          </a:p>
          <a:p>
            <a:pPr marL="0" indent="0">
              <a:buNone/>
            </a:pPr>
            <a:r>
              <a:rPr lang="en-GB" sz="1700" dirty="0"/>
              <a:t> This highlights the importance of person-centred care in current health and social services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F0C0E3E-26EA-9D73-0160-EB927A78F2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51697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264"/>
    </mc:Choice>
    <mc:Fallback>
      <p:transition spd="slow" advTm="612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D3F12-6A4B-1B80-58DB-CF149E726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References	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BF801-F193-B8E2-434B-64A199A7B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dirty="0"/>
              <a:t>British Lung Foundation (2022) </a:t>
            </a:r>
            <a:r>
              <a:rPr lang="en-GB" sz="1500" i="1" dirty="0"/>
              <a:t>COPD symptoms and treatment</a:t>
            </a:r>
            <a:r>
              <a:rPr lang="en-GB" sz="1500" dirty="0"/>
              <a:t>. </a:t>
            </a:r>
            <a:r>
              <a:rPr lang="en-GB" sz="1500"/>
              <a:t>Available at: </a:t>
            </a:r>
            <a:r>
              <a:rPr lang="en-GB" sz="1500">
                <a:hlinkClick r:id="rId4"/>
              </a:rPr>
              <a:t>https://www.blf.org.uk/</a:t>
            </a:r>
            <a:r>
              <a:rPr lang="en-GB" sz="1500"/>
              <a:t> (Accessed: 19 July 2026).</a:t>
            </a:r>
          </a:p>
          <a:p>
            <a:pPr marL="0" indent="0">
              <a:buNone/>
            </a:pPr>
            <a:r>
              <a:rPr lang="en-GB" sz="1500" dirty="0"/>
              <a:t>Diabetes UK (2022) </a:t>
            </a:r>
            <a:r>
              <a:rPr lang="en-GB" sz="1500" i="1" dirty="0"/>
              <a:t>Blood glucose ranges</a:t>
            </a:r>
            <a:r>
              <a:rPr lang="en-GB" sz="1500" dirty="0"/>
              <a:t>. Available at: </a:t>
            </a:r>
            <a:r>
              <a:rPr lang="en-GB" sz="1500" dirty="0">
                <a:hlinkClick r:id="rId5"/>
              </a:rPr>
              <a:t>https://www.diabetes.org.uk/</a:t>
            </a:r>
            <a:r>
              <a:rPr lang="en-GB" sz="1500" dirty="0"/>
              <a:t> (Accessed: 19 July 2026).</a:t>
            </a:r>
          </a:p>
          <a:p>
            <a:pPr marL="0" indent="0">
              <a:buNone/>
            </a:pPr>
            <a:r>
              <a:rPr lang="en-GB" sz="1500" dirty="0"/>
              <a:t>Johnson, M. (2020) ‘Lifestyle factors and COPD progression’, </a:t>
            </a:r>
            <a:r>
              <a:rPr lang="en-GB" sz="1500" i="1" dirty="0"/>
              <a:t>Respiratory Medicine Journal</a:t>
            </a:r>
            <a:r>
              <a:rPr lang="en-GB" sz="1500" dirty="0"/>
              <a:t>, 114(3), pp. 45–52.</a:t>
            </a:r>
          </a:p>
          <a:p>
            <a:pPr marL="0" indent="0">
              <a:buNone/>
            </a:pPr>
            <a:r>
              <a:rPr lang="en-GB" sz="1500" dirty="0"/>
              <a:t>NHS (2022) </a:t>
            </a:r>
            <a:r>
              <a:rPr lang="en-GB" sz="1500" i="1" dirty="0"/>
              <a:t>Blood pressure – What is normal?</a:t>
            </a:r>
            <a:r>
              <a:rPr lang="en-GB" sz="1500" dirty="0"/>
              <a:t> Available at: </a:t>
            </a:r>
            <a:r>
              <a:rPr lang="en-GB" sz="1500" dirty="0">
                <a:hlinkClick r:id="rId6"/>
              </a:rPr>
              <a:t>https://www.nhs.uk/</a:t>
            </a:r>
            <a:r>
              <a:rPr lang="en-GB" sz="1500" dirty="0"/>
              <a:t> (Accessed: 19 July 2026).</a:t>
            </a:r>
          </a:p>
          <a:p>
            <a:pPr marL="0" indent="0">
              <a:buNone/>
            </a:pPr>
            <a:r>
              <a:rPr lang="en-GB" sz="1500" dirty="0"/>
              <a:t>NHS (2023) </a:t>
            </a:r>
            <a:r>
              <a:rPr lang="en-GB" sz="1500" i="1" dirty="0"/>
              <a:t>COPD – Overview</a:t>
            </a:r>
            <a:r>
              <a:rPr lang="en-GB" sz="1500" dirty="0"/>
              <a:t>. Available at: </a:t>
            </a:r>
            <a:r>
              <a:rPr lang="en-GB" sz="1500" dirty="0">
                <a:hlinkClick r:id="rId7"/>
              </a:rPr>
              <a:t>https://www.nhs.uk/conditions/copd/</a:t>
            </a:r>
            <a:r>
              <a:rPr lang="en-GB" sz="1500" dirty="0"/>
              <a:t> (Accessed: 19 July 2026).</a:t>
            </a:r>
          </a:p>
          <a:p>
            <a:pPr marL="0" indent="0">
              <a:buNone/>
            </a:pPr>
            <a:r>
              <a:rPr lang="en-GB" sz="1500" dirty="0"/>
              <a:t>NICE (2021) </a:t>
            </a:r>
            <a:r>
              <a:rPr lang="en-GB" sz="1500" i="1" dirty="0"/>
              <a:t>Obesity: identification, assessment and management</a:t>
            </a:r>
            <a:r>
              <a:rPr lang="en-GB" sz="1500" dirty="0"/>
              <a:t>. NICE guideline CG189.</a:t>
            </a:r>
          </a:p>
          <a:p>
            <a:pPr marL="0" indent="0">
              <a:buNone/>
            </a:pPr>
            <a:r>
              <a:rPr lang="en-GB" sz="1500" dirty="0"/>
              <a:t>NICE (2023) </a:t>
            </a:r>
            <a:r>
              <a:rPr lang="en-GB" sz="1500" i="1" dirty="0"/>
              <a:t>Chronic obstructive pulmonary disease in over 16s: diagnosis and management</a:t>
            </a:r>
            <a:r>
              <a:rPr lang="en-GB" sz="1500" dirty="0"/>
              <a:t>. NICE guideline NG115.</a:t>
            </a:r>
          </a:p>
          <a:p>
            <a:pPr marL="0" indent="0">
              <a:buNone/>
            </a:pPr>
            <a:r>
              <a:rPr lang="en-GB" sz="1500" dirty="0"/>
              <a:t>Tortora, G. and Derrickson, B. (2017) </a:t>
            </a:r>
            <a:r>
              <a:rPr lang="en-GB" sz="1500" i="1" dirty="0"/>
              <a:t>Principles of Anatomy and Physiology</a:t>
            </a:r>
            <a:r>
              <a:rPr lang="en-GB" sz="1500" dirty="0"/>
              <a:t>. 15th </a:t>
            </a:r>
            <a:r>
              <a:rPr lang="en-GB" sz="1500" dirty="0" err="1"/>
              <a:t>edn</a:t>
            </a:r>
            <a:r>
              <a:rPr lang="en-GB" sz="1500" dirty="0"/>
              <a:t>. Wiley.</a:t>
            </a: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3BF4FC4-B205-1B35-F03B-2E36B5599A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009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410"/>
    </mc:Choice>
    <mc:Fallback>
      <p:transition spd="slow" advTm="35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1355</Words>
  <Application>Microsoft Office PowerPoint</Application>
  <PresentationFormat>Widescreen</PresentationFormat>
  <Paragraphs>129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BMHP5032 Introduction to Physiology Component 2 – Presentation XDXX Care Pla KKVVVVVkkKQQ1W3W3D-9O3WQDE08UI3R 2=R4DKFOPACEN LDKS&lt;xPlaLKKK </vt:lpstr>
      <vt:lpstr> Chronic Respiratory Disease – COPD   Slide 1 – Introduction  Title: Chronic Respiratory Diseases: Case Study of a Fictional Patient.   This presentation concentrates on chronic respiratory diseases, particularly COPD (Chronic Obstructive Pulmonary Disease).  The case study features Simran Begum, a 58-year-old woman from Bangladesh living in London with her adult daughter. She formerly worked in a garment factory and now works part-time as a cleaner. COPD is a critical condition in health and social care since it impacts millions, particularly older adults and those with a history of smoking.  It ranks among the top causes of hospital admissions and long-term disability in the UK (NHS, 2023).  </vt:lpstr>
      <vt:lpstr>   Slide 2  Information About the Person Title: Patient Profile &amp; Health Measurements Demographics: Name: Simran Begum Age: 58 Gender: Female Occupation: Part-time cleaner    </vt:lpstr>
      <vt:lpstr>Slide 3 – Anatomy &amp; Physiology Title: How COPD Affects the Respiratory System COPD mainly affects the respiratory system, especially the lungs, bronchi, bronchioles, and alveoli.  </vt:lpstr>
      <vt:lpstr>Slide 4 – Care Plan (1/3): Lifestyle &amp; Health Behaviour Title: Lifestyle Factors Affecting COPD </vt:lpstr>
      <vt:lpstr>Slide 5 – Care Plan (2/3): Daily Routine Title: Daily Routine &amp; Care Needs </vt:lpstr>
      <vt:lpstr>Slide 6 – Care Plan (3/3): Communication &amp; Ethics Title: Communication &amp; Ethical Considerations </vt:lpstr>
      <vt:lpstr>Slide 7 – Risk Factors Title: Risk Factors Affecting Simran’s Health </vt:lpstr>
      <vt:lpstr>Slide 8 – Recommendations Title: Evidence Based Care Recommendations </vt:lpstr>
      <vt:lpstr>Slide 9: Additional Considerations Title: Other Important Care Plan Information </vt:lpstr>
      <vt:lpstr>Slide 10  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 ngonga</dc:creator>
  <cp:lastModifiedBy>jose ngonga</cp:lastModifiedBy>
  <cp:revision>2</cp:revision>
  <dcterms:created xsi:type="dcterms:W3CDTF">2026-07-20T14:55:28Z</dcterms:created>
  <dcterms:modified xsi:type="dcterms:W3CDTF">2026-07-29T14:57:05Z</dcterms:modified>
</cp:coreProperties>
</file>