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3" r:id="rId3"/>
    <p:sldId id="257" r:id="rId4"/>
    <p:sldId id="260" r:id="rId5"/>
    <p:sldId id="262" r:id="rId6"/>
    <p:sldId id="259" r:id="rId7"/>
    <p:sldId id="258" r:id="rId8"/>
    <p:sldId id="261" r:id="rId9"/>
    <p:sldId id="264" r:id="rId10"/>
    <p:sldId id="265" r:id="rId11"/>
    <p:sldId id="266" r:id="rId12"/>
    <p:sldId id="267" r:id="rId13"/>
    <p:sldId id="268" r:id="rId14"/>
    <p:sldId id="28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60" d="100"/>
          <a:sy n="60" d="100"/>
        </p:scale>
        <p:origin x="402" y="6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2/6/2017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2/6/2017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2/6/2017</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2/6/2017</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2/6/2017</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2/6/2017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2/6/2017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2/6/2017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2/6/2017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2/6/2017</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1"/>
            <a:ext cx="8825658" cy="2573482"/>
          </a:xfrm>
        </p:spPr>
        <p:txBody>
          <a:bodyPr/>
          <a:lstStyle/>
          <a:p>
            <a:r>
              <a:rPr lang="en-GB" dirty="0" smtClean="0"/>
              <a:t>Heritage Tourism in </a:t>
            </a:r>
            <a:r>
              <a:rPr lang="en-GB" dirty="0" smtClean="0"/>
              <a:t>the Heritage Sector</a:t>
            </a:r>
            <a:endParaRPr lang="en-GB" dirty="0"/>
          </a:p>
        </p:txBody>
      </p:sp>
      <p:sp>
        <p:nvSpPr>
          <p:cNvPr id="3" name="Subtitle 2"/>
          <p:cNvSpPr>
            <a:spLocks noGrp="1"/>
          </p:cNvSpPr>
          <p:nvPr>
            <p:ph type="subTitle" idx="1"/>
          </p:nvPr>
        </p:nvSpPr>
        <p:spPr>
          <a:xfrm>
            <a:off x="1246909" y="4777379"/>
            <a:ext cx="8582891" cy="1779285"/>
          </a:xfrm>
        </p:spPr>
        <p:txBody>
          <a:bodyPr>
            <a:normAutofit/>
          </a:bodyPr>
          <a:lstStyle/>
          <a:p>
            <a:r>
              <a:rPr lang="en-GB" sz="3200" cap="none" dirty="0" smtClean="0"/>
              <a:t>Dr Geraint Coles</a:t>
            </a:r>
            <a:endParaRPr lang="en-GB" sz="3200" cap="none" dirty="0"/>
          </a:p>
        </p:txBody>
      </p:sp>
    </p:spTree>
    <p:extLst>
      <p:ext uri="{BB962C8B-B14F-4D97-AF65-F5344CB8AC3E}">
        <p14:creationId xmlns:p14="http://schemas.microsoft.com/office/powerpoint/2010/main" val="39618914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dirty="0" smtClean="0">
                <a:latin typeface="Century Gothic" panose="020B0502020202020204" pitchFamily="34" charset="0"/>
              </a:rPr>
              <a:t>Structure</a:t>
            </a:r>
          </a:p>
        </p:txBody>
      </p:sp>
      <p:sp>
        <p:nvSpPr>
          <p:cNvPr id="4099" name="Rectangle 3"/>
          <p:cNvSpPr>
            <a:spLocks noGrp="1" noChangeArrowheads="1"/>
          </p:cNvSpPr>
          <p:nvPr>
            <p:ph type="body" idx="1"/>
          </p:nvPr>
        </p:nvSpPr>
        <p:spPr>
          <a:xfrm>
            <a:off x="1169233" y="1853248"/>
            <a:ext cx="9247943" cy="4599941"/>
          </a:xfrm>
        </p:spPr>
        <p:txBody>
          <a:bodyPr>
            <a:normAutofit/>
          </a:bodyPr>
          <a:lstStyle/>
          <a:p>
            <a:pPr>
              <a:spcAft>
                <a:spcPct val="25000"/>
              </a:spcAft>
            </a:pPr>
            <a:r>
              <a:rPr lang="en-GB" altLang="en-US" sz="2400" dirty="0" smtClean="0">
                <a:latin typeface="+mn-lt"/>
              </a:rPr>
              <a:t>What is Heritage?</a:t>
            </a:r>
          </a:p>
          <a:p>
            <a:pPr>
              <a:spcAft>
                <a:spcPct val="25000"/>
              </a:spcAft>
            </a:pPr>
            <a:r>
              <a:rPr lang="en-GB" altLang="en-US" sz="2400" dirty="0" smtClean="0">
                <a:latin typeface="+mn-lt"/>
              </a:rPr>
              <a:t>What is the Heritage Sector? </a:t>
            </a:r>
          </a:p>
          <a:p>
            <a:pPr>
              <a:spcAft>
                <a:spcPct val="25000"/>
              </a:spcAft>
            </a:pPr>
            <a:r>
              <a:rPr lang="en-GB" altLang="en-US" sz="2400" dirty="0" smtClean="0">
                <a:latin typeface="+mn-lt"/>
              </a:rPr>
              <a:t>Public Sector Organisations</a:t>
            </a:r>
          </a:p>
          <a:p>
            <a:pPr>
              <a:spcAft>
                <a:spcPct val="25000"/>
              </a:spcAft>
            </a:pPr>
            <a:r>
              <a:rPr lang="en-GB" altLang="en-US" sz="2400" dirty="0" smtClean="0">
                <a:latin typeface="+mn-lt"/>
              </a:rPr>
              <a:t>Private Sector Organisations</a:t>
            </a:r>
          </a:p>
          <a:p>
            <a:pPr>
              <a:spcAft>
                <a:spcPct val="25000"/>
              </a:spcAft>
            </a:pPr>
            <a:r>
              <a:rPr lang="en-GB" altLang="en-US" sz="2400" dirty="0" smtClean="0">
                <a:latin typeface="+mn-lt"/>
              </a:rPr>
              <a:t>Private Sector Not-for-Profit Organisations (The “third sector”)</a:t>
            </a:r>
          </a:p>
          <a:p>
            <a:pPr>
              <a:spcAft>
                <a:spcPct val="25000"/>
              </a:spcAft>
            </a:pPr>
            <a:r>
              <a:rPr lang="en-GB" altLang="en-US" sz="2400" dirty="0" smtClean="0">
                <a:latin typeface="+mn-lt"/>
              </a:rPr>
              <a:t>Case Study – </a:t>
            </a:r>
            <a:r>
              <a:rPr lang="en-GB" altLang="en-US" sz="2400" smtClean="0">
                <a:latin typeface="+mn-lt"/>
              </a:rPr>
              <a:t>“Cultural Heritage </a:t>
            </a:r>
            <a:r>
              <a:rPr lang="en-GB" altLang="en-US" sz="2400" dirty="0" smtClean="0">
                <a:latin typeface="+mn-lt"/>
              </a:rPr>
              <a:t>Tourism”</a:t>
            </a:r>
          </a:p>
          <a:p>
            <a:pPr>
              <a:spcAft>
                <a:spcPct val="25000"/>
              </a:spcAft>
            </a:pPr>
            <a:r>
              <a:rPr lang="en-GB" altLang="en-US" sz="2400" dirty="0" smtClean="0">
                <a:latin typeface="+mn-lt"/>
              </a:rPr>
              <a:t>Exploring the Suffolk offer - how structured and delivered</a:t>
            </a:r>
          </a:p>
          <a:p>
            <a:endParaRPr lang="en-GB" altLang="en-US" dirty="0" smtClean="0"/>
          </a:p>
        </p:txBody>
      </p:sp>
    </p:spTree>
    <p:extLst>
      <p:ext uri="{BB962C8B-B14F-4D97-AF65-F5344CB8AC3E}">
        <p14:creationId xmlns:p14="http://schemas.microsoft.com/office/powerpoint/2010/main" val="13904329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Heritage?</a:t>
            </a:r>
            <a:endParaRPr lang="en-GB" dirty="0"/>
          </a:p>
        </p:txBody>
      </p:sp>
      <p:sp>
        <p:nvSpPr>
          <p:cNvPr id="3" name="Content Placeholder 2"/>
          <p:cNvSpPr>
            <a:spLocks noGrp="1"/>
          </p:cNvSpPr>
          <p:nvPr>
            <p:ph idx="1"/>
          </p:nvPr>
        </p:nvSpPr>
        <p:spPr>
          <a:xfrm>
            <a:off x="1103312" y="1853248"/>
            <a:ext cx="8946541" cy="4562542"/>
          </a:xfrm>
        </p:spPr>
        <p:txBody>
          <a:bodyPr>
            <a:normAutofit lnSpcReduction="10000"/>
          </a:bodyPr>
          <a:lstStyle/>
          <a:p>
            <a:pPr marL="0" indent="0">
              <a:buNone/>
            </a:pPr>
            <a:r>
              <a:rPr lang="en-GB" sz="3200" dirty="0" smtClean="0"/>
              <a:t>“Time</a:t>
            </a:r>
            <a:r>
              <a:rPr lang="en-GB" sz="3200" dirty="0"/>
              <a:t>, which antiquates antiquities, hath yet spared these minor monuments”  </a:t>
            </a:r>
          </a:p>
          <a:p>
            <a:pPr marL="0" indent="0">
              <a:spcBef>
                <a:spcPts val="1800"/>
              </a:spcBef>
              <a:buNone/>
            </a:pPr>
            <a:r>
              <a:rPr lang="en-GB" dirty="0"/>
              <a:t>Sir Thomas brown (1658) “</a:t>
            </a:r>
            <a:r>
              <a:rPr lang="en-GB" dirty="0" err="1"/>
              <a:t>Hydriotaphia</a:t>
            </a:r>
            <a:r>
              <a:rPr lang="en-GB" dirty="0"/>
              <a:t>, Urn Burial, or, a Discourse of the Sepulchral Urns lately found in Norfolk”</a:t>
            </a:r>
          </a:p>
          <a:p>
            <a:pPr marL="0" indent="0">
              <a:spcBef>
                <a:spcPts val="2400"/>
              </a:spcBef>
              <a:buNone/>
            </a:pPr>
            <a:r>
              <a:rPr lang="en-GB" sz="2400" dirty="0" smtClean="0"/>
              <a:t>Characteristics</a:t>
            </a:r>
          </a:p>
          <a:p>
            <a:r>
              <a:rPr lang="en-GB" dirty="0"/>
              <a:t>From the past</a:t>
            </a:r>
          </a:p>
          <a:p>
            <a:r>
              <a:rPr lang="en-GB" dirty="0" smtClean="0"/>
              <a:t>Monuments - Major and Minor</a:t>
            </a:r>
          </a:p>
          <a:p>
            <a:r>
              <a:rPr lang="en-GB" dirty="0" smtClean="0"/>
              <a:t>It is both Tangible and Intangible</a:t>
            </a:r>
          </a:p>
          <a:p>
            <a:r>
              <a:rPr lang="en-GB" dirty="0" smtClean="0"/>
              <a:t>Subject to interpretations which differ and bearing quite different narratives</a:t>
            </a:r>
          </a:p>
          <a:p>
            <a:pPr marL="0" indent="0">
              <a:buNone/>
            </a:pPr>
            <a:endParaRPr lang="en-GB" dirty="0"/>
          </a:p>
        </p:txBody>
      </p:sp>
    </p:spTree>
    <p:extLst>
      <p:ext uri="{BB962C8B-B14F-4D97-AF65-F5344CB8AC3E}">
        <p14:creationId xmlns:p14="http://schemas.microsoft.com/office/powerpoint/2010/main" val="15573051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Unesco</a:t>
            </a:r>
            <a:r>
              <a:rPr lang="en-GB" dirty="0" smtClean="0"/>
              <a:t> describes it as</a:t>
            </a:r>
            <a:endParaRPr lang="en-GB" dirty="0"/>
          </a:p>
        </p:txBody>
      </p:sp>
      <p:sp>
        <p:nvSpPr>
          <p:cNvPr id="3" name="Content Placeholder 2"/>
          <p:cNvSpPr>
            <a:spLocks noGrp="1"/>
          </p:cNvSpPr>
          <p:nvPr>
            <p:ph idx="1"/>
          </p:nvPr>
        </p:nvSpPr>
        <p:spPr/>
        <p:txBody>
          <a:bodyPr/>
          <a:lstStyle/>
          <a:p>
            <a:pPr>
              <a:spcAft>
                <a:spcPts val="1800"/>
              </a:spcAft>
            </a:pPr>
            <a:r>
              <a:rPr lang="en-GB" sz="2400" dirty="0" smtClean="0"/>
              <a:t>“Heritage </a:t>
            </a:r>
            <a:r>
              <a:rPr lang="en-GB" sz="2400" dirty="0"/>
              <a:t>is our legacy from the past, what we live with today, and what we pass on to future generations. Our cultural and natural heritage are both irreplaceable sources of life and inspiration. Places as unique and diverse as the wilds of East Africa’s Serengeti, the Pyramids of Egypt, the Great Barrier Reef in Australia and the Baroque cathedrals of Latin America make up our world’s </a:t>
            </a:r>
            <a:r>
              <a:rPr lang="en-GB" sz="2400" dirty="0" smtClean="0"/>
              <a:t>heritage”</a:t>
            </a:r>
            <a:endParaRPr lang="en-GB" sz="2400" dirty="0"/>
          </a:p>
          <a:p>
            <a:r>
              <a:rPr lang="en-GB" sz="2400" dirty="0"/>
              <a:t>(</a:t>
            </a:r>
            <a:r>
              <a:rPr lang="en-GB" sz="2400" dirty="0" err="1"/>
              <a:t>Unesco</a:t>
            </a:r>
            <a:r>
              <a:rPr lang="en-GB" sz="2400" dirty="0"/>
              <a:t> http://whc.unesco.org/en/about/)</a:t>
            </a:r>
          </a:p>
          <a:p>
            <a:endParaRPr lang="en-GB" dirty="0"/>
          </a:p>
        </p:txBody>
      </p:sp>
    </p:spTree>
    <p:extLst>
      <p:ext uri="{BB962C8B-B14F-4D97-AF65-F5344CB8AC3E}">
        <p14:creationId xmlns:p14="http://schemas.microsoft.com/office/powerpoint/2010/main" val="254899451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Heritage Record</a:t>
            </a:r>
            <a:endParaRPr lang="en-GB" dirty="0"/>
          </a:p>
        </p:txBody>
      </p:sp>
      <p:sp>
        <p:nvSpPr>
          <p:cNvPr id="3" name="Content Placeholder 2"/>
          <p:cNvSpPr>
            <a:spLocks noGrp="1"/>
          </p:cNvSpPr>
          <p:nvPr>
            <p:ph idx="1"/>
          </p:nvPr>
        </p:nvSpPr>
        <p:spPr>
          <a:xfrm>
            <a:off x="1103312" y="2052918"/>
            <a:ext cx="8946541" cy="4377862"/>
          </a:xfrm>
        </p:spPr>
        <p:txBody>
          <a:bodyPr/>
          <a:lstStyle/>
          <a:p>
            <a:r>
              <a:rPr lang="en-GB" sz="2400" dirty="0" smtClean="0"/>
              <a:t>Archaeological Heritage </a:t>
            </a:r>
          </a:p>
          <a:p>
            <a:r>
              <a:rPr lang="en-GB" sz="2400" dirty="0" smtClean="0"/>
              <a:t>Built Heritage</a:t>
            </a:r>
          </a:p>
          <a:p>
            <a:r>
              <a:rPr lang="en-GB" sz="2400" dirty="0" smtClean="0"/>
              <a:t>Anthropogenic landscapes </a:t>
            </a:r>
          </a:p>
          <a:p>
            <a:r>
              <a:rPr lang="en-GB" sz="2400" dirty="0" smtClean="0"/>
              <a:t>Culturally significant landscapes  </a:t>
            </a:r>
          </a:p>
          <a:p>
            <a:r>
              <a:rPr lang="en-GB" sz="2400" dirty="0" smtClean="0"/>
              <a:t>Natural Environment</a:t>
            </a:r>
          </a:p>
          <a:p>
            <a:endParaRPr lang="en-GB" dirty="0" smtClean="0"/>
          </a:p>
          <a:p>
            <a:r>
              <a:rPr lang="en-GB" sz="2400" dirty="0" smtClean="0"/>
              <a:t>Intangible Heritage</a:t>
            </a:r>
          </a:p>
          <a:p>
            <a:r>
              <a:rPr lang="en-GB" sz="2400" dirty="0" smtClean="0"/>
              <a:t>Cultural Heritage </a:t>
            </a:r>
            <a:endParaRPr lang="en-GB" sz="2400" dirty="0"/>
          </a:p>
        </p:txBody>
      </p:sp>
    </p:spTree>
    <p:extLst>
      <p:ext uri="{BB962C8B-B14F-4D97-AF65-F5344CB8AC3E}">
        <p14:creationId xmlns:p14="http://schemas.microsoft.com/office/powerpoint/2010/main" val="183505639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we mean by narratives?</a:t>
            </a:r>
            <a:endParaRPr lang="en-GB" dirty="0"/>
          </a:p>
        </p:txBody>
      </p:sp>
      <p:sp>
        <p:nvSpPr>
          <p:cNvPr id="3" name="Content Placeholder 2"/>
          <p:cNvSpPr>
            <a:spLocks noGrp="1"/>
          </p:cNvSpPr>
          <p:nvPr>
            <p:ph idx="1"/>
          </p:nvPr>
        </p:nvSpPr>
        <p:spPr>
          <a:xfrm>
            <a:off x="1103312" y="6011056"/>
            <a:ext cx="8946541" cy="659567"/>
          </a:xfrm>
        </p:spPr>
        <p:txBody>
          <a:bodyPr>
            <a:normAutofit/>
          </a:bodyPr>
          <a:lstStyle/>
          <a:p>
            <a:r>
              <a:rPr lang="en-GB" dirty="0" smtClean="0"/>
              <a:t>Image of bath crescent</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0648" y="1317884"/>
            <a:ext cx="7746029" cy="44645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056828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34715"/>
            <a:ext cx="9404723" cy="1184223"/>
          </a:xfrm>
        </p:spPr>
        <p:txBody>
          <a:bodyPr/>
          <a:lstStyle/>
          <a:p>
            <a:r>
              <a:rPr lang="en-GB" dirty="0" smtClean="0"/>
              <a:t>Definitions (?)</a:t>
            </a:r>
            <a:endParaRPr lang="en-GB" dirty="0"/>
          </a:p>
        </p:txBody>
      </p:sp>
      <p:sp>
        <p:nvSpPr>
          <p:cNvPr id="3" name="Content Placeholder 2"/>
          <p:cNvSpPr>
            <a:spLocks noGrp="1"/>
          </p:cNvSpPr>
          <p:nvPr>
            <p:ph idx="1"/>
          </p:nvPr>
        </p:nvSpPr>
        <p:spPr>
          <a:xfrm>
            <a:off x="1103312" y="1798820"/>
            <a:ext cx="8700255" cy="4721901"/>
          </a:xfrm>
        </p:spPr>
        <p:txBody>
          <a:bodyPr>
            <a:normAutofit/>
          </a:bodyPr>
          <a:lstStyle/>
          <a:p>
            <a:r>
              <a:rPr lang="en-GB" sz="2400" dirty="0"/>
              <a:t>Heritage is everything which we have inherited from the </a:t>
            </a:r>
            <a:r>
              <a:rPr lang="en-GB" sz="2400" dirty="0" smtClean="0"/>
              <a:t>past.</a:t>
            </a:r>
          </a:p>
          <a:p>
            <a:endParaRPr lang="en-GB" sz="2400" dirty="0" smtClean="0"/>
          </a:p>
          <a:p>
            <a:r>
              <a:rPr lang="en-GB" sz="2400" dirty="0" smtClean="0"/>
              <a:t>It takes many forms </a:t>
            </a:r>
          </a:p>
          <a:p>
            <a:r>
              <a:rPr lang="en-GB" sz="2400" dirty="0" smtClean="0"/>
              <a:t>It is scale free</a:t>
            </a:r>
          </a:p>
          <a:p>
            <a:r>
              <a:rPr lang="en-GB" sz="2400" dirty="0" smtClean="0"/>
              <a:t>It </a:t>
            </a:r>
            <a:r>
              <a:rPr lang="en-GB" sz="2400" dirty="0"/>
              <a:t>is both tangible and intangible </a:t>
            </a:r>
            <a:endParaRPr lang="en-GB" sz="2400" dirty="0" smtClean="0"/>
          </a:p>
          <a:p>
            <a:endParaRPr lang="en-GB" sz="2400" dirty="0"/>
          </a:p>
          <a:p>
            <a:r>
              <a:rPr lang="en-GB" sz="2400" dirty="0" smtClean="0"/>
              <a:t>Heritage </a:t>
            </a:r>
            <a:r>
              <a:rPr lang="en-GB" sz="2400" dirty="0"/>
              <a:t>Management is about how we can explore, protect, conserve, steward and interpret that inheritance to give it a sustainable future.</a:t>
            </a:r>
          </a:p>
          <a:p>
            <a:endParaRPr lang="en-GB" dirty="0"/>
          </a:p>
        </p:txBody>
      </p:sp>
    </p:spTree>
    <p:extLst>
      <p:ext uri="{BB962C8B-B14F-4D97-AF65-F5344CB8AC3E}">
        <p14:creationId xmlns:p14="http://schemas.microsoft.com/office/powerpoint/2010/main" val="134146777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“Heritage Sector”?</a:t>
            </a:r>
            <a:endParaRPr lang="en-GB" dirty="0"/>
          </a:p>
        </p:txBody>
      </p:sp>
      <p:sp>
        <p:nvSpPr>
          <p:cNvPr id="3" name="Content Placeholder 2"/>
          <p:cNvSpPr>
            <a:spLocks noGrp="1"/>
          </p:cNvSpPr>
          <p:nvPr>
            <p:ph idx="1"/>
          </p:nvPr>
        </p:nvSpPr>
        <p:spPr/>
        <p:txBody>
          <a:bodyPr>
            <a:normAutofit/>
          </a:bodyPr>
          <a:lstStyle/>
          <a:p>
            <a:r>
              <a:rPr lang="en-GB" sz="2800" dirty="0" smtClean="0"/>
              <a:t>The heritage sector comprises all those organisations, bodies and businesses that exist for the purpose or protecting </a:t>
            </a:r>
            <a:r>
              <a:rPr lang="en-GB" sz="2800" i="1" dirty="0" smtClean="0"/>
              <a:t>or exploiting </a:t>
            </a:r>
            <a:r>
              <a:rPr lang="en-GB" sz="2800" dirty="0" smtClean="0"/>
              <a:t>the heritage record </a:t>
            </a:r>
          </a:p>
          <a:p>
            <a:endParaRPr lang="en-GB" sz="2800" dirty="0"/>
          </a:p>
          <a:p>
            <a:r>
              <a:rPr lang="en-GB" sz="2800" dirty="0" smtClean="0"/>
              <a:t>(NB definition is </a:t>
            </a:r>
            <a:r>
              <a:rPr lang="en-GB" sz="2800" i="1" dirty="0" smtClean="0"/>
              <a:t>value</a:t>
            </a:r>
            <a:r>
              <a:rPr lang="en-GB" sz="2800" dirty="0" smtClean="0"/>
              <a:t> free)</a:t>
            </a:r>
            <a:endParaRPr lang="en-GB" sz="2800" dirty="0"/>
          </a:p>
        </p:txBody>
      </p:sp>
    </p:spTree>
    <p:extLst>
      <p:ext uri="{BB962C8B-B14F-4D97-AF65-F5344CB8AC3E}">
        <p14:creationId xmlns:p14="http://schemas.microsoft.com/office/powerpoint/2010/main" val="75056128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Stakeholders</a:t>
            </a:r>
            <a:br>
              <a:rPr lang="en-GB" dirty="0"/>
            </a:br>
            <a:endParaRPr lang="en-GB" dirty="0"/>
          </a:p>
        </p:txBody>
      </p:sp>
      <p:sp>
        <p:nvSpPr>
          <p:cNvPr id="3" name="Content Placeholder 2"/>
          <p:cNvSpPr>
            <a:spLocks noGrp="1"/>
          </p:cNvSpPr>
          <p:nvPr>
            <p:ph idx="1"/>
          </p:nvPr>
        </p:nvSpPr>
        <p:spPr>
          <a:xfrm>
            <a:off x="1103312" y="1573967"/>
            <a:ext cx="8946541" cy="5111645"/>
          </a:xfrm>
        </p:spPr>
        <p:txBody>
          <a:bodyPr>
            <a:normAutofit lnSpcReduction="10000"/>
          </a:bodyPr>
          <a:lstStyle/>
          <a:p>
            <a:r>
              <a:rPr lang="en-GB" sz="2400" dirty="0"/>
              <a:t>Market (customer)</a:t>
            </a:r>
          </a:p>
          <a:p>
            <a:r>
              <a:rPr lang="en-GB" sz="2400" dirty="0"/>
              <a:t>Public sector (government)</a:t>
            </a:r>
          </a:p>
          <a:p>
            <a:pPr lvl="1">
              <a:buFont typeface="Wingdings" panose="05000000000000000000" pitchFamily="2" charset="2"/>
              <a:buChar char="§"/>
            </a:pPr>
            <a:r>
              <a:rPr lang="en-GB" dirty="0"/>
              <a:t>International</a:t>
            </a:r>
          </a:p>
          <a:p>
            <a:pPr lvl="1">
              <a:buFont typeface="Wingdings" panose="05000000000000000000" pitchFamily="2" charset="2"/>
              <a:buChar char="§"/>
            </a:pPr>
            <a:r>
              <a:rPr lang="en-GB" dirty="0"/>
              <a:t>National</a:t>
            </a:r>
          </a:p>
          <a:p>
            <a:pPr lvl="1">
              <a:buFont typeface="Wingdings" panose="05000000000000000000" pitchFamily="2" charset="2"/>
              <a:buChar char="§"/>
            </a:pPr>
            <a:r>
              <a:rPr lang="en-GB" dirty="0"/>
              <a:t>Regional/local</a:t>
            </a:r>
          </a:p>
          <a:p>
            <a:r>
              <a:rPr lang="en-GB" sz="2400" dirty="0"/>
              <a:t>Private sector (large, medium and small businesses)</a:t>
            </a:r>
          </a:p>
          <a:p>
            <a:pPr lvl="1">
              <a:buFont typeface="Wingdings" panose="05000000000000000000" pitchFamily="2" charset="2"/>
              <a:buChar char="§"/>
            </a:pPr>
            <a:r>
              <a:rPr lang="en-GB" dirty="0"/>
              <a:t>Multinational</a:t>
            </a:r>
          </a:p>
          <a:p>
            <a:pPr lvl="1">
              <a:buFont typeface="Wingdings" panose="05000000000000000000" pitchFamily="2" charset="2"/>
              <a:buChar char="§"/>
            </a:pPr>
            <a:r>
              <a:rPr lang="en-GB" dirty="0"/>
              <a:t>National</a:t>
            </a:r>
          </a:p>
          <a:p>
            <a:pPr lvl="1">
              <a:buFont typeface="Wingdings" panose="05000000000000000000" pitchFamily="2" charset="2"/>
              <a:buChar char="§"/>
            </a:pPr>
            <a:r>
              <a:rPr lang="en-GB" dirty="0"/>
              <a:t>Regional/local</a:t>
            </a:r>
          </a:p>
          <a:p>
            <a:r>
              <a:rPr lang="en-GB" sz="2400" dirty="0"/>
              <a:t>NGOs</a:t>
            </a:r>
          </a:p>
          <a:p>
            <a:r>
              <a:rPr lang="en-GB" sz="2400" dirty="0"/>
              <a:t>Employees</a:t>
            </a:r>
          </a:p>
          <a:p>
            <a:r>
              <a:rPr lang="en-GB" sz="2400" dirty="0"/>
              <a:t>Host population</a:t>
            </a:r>
          </a:p>
          <a:p>
            <a:endParaRPr lang="en-GB" dirty="0"/>
          </a:p>
        </p:txBody>
      </p:sp>
    </p:spTree>
    <p:extLst>
      <p:ext uri="{BB962C8B-B14F-4D97-AF65-F5344CB8AC3E}">
        <p14:creationId xmlns:p14="http://schemas.microsoft.com/office/powerpoint/2010/main" val="386613305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Sector Organisations</a:t>
            </a:r>
          </a:p>
        </p:txBody>
      </p:sp>
      <p:sp>
        <p:nvSpPr>
          <p:cNvPr id="3" name="Content Placeholder 2"/>
          <p:cNvSpPr>
            <a:spLocks noGrp="1"/>
          </p:cNvSpPr>
          <p:nvPr>
            <p:ph idx="1"/>
          </p:nvPr>
        </p:nvSpPr>
        <p:spPr/>
        <p:txBody>
          <a:bodyPr>
            <a:normAutofit/>
          </a:bodyPr>
          <a:lstStyle/>
          <a:p>
            <a:pPr>
              <a:spcAft>
                <a:spcPts val="1200"/>
              </a:spcAft>
            </a:pPr>
            <a:r>
              <a:rPr lang="en-GB" sz="2400" dirty="0"/>
              <a:t>Government</a:t>
            </a:r>
          </a:p>
          <a:p>
            <a:pPr>
              <a:spcAft>
                <a:spcPts val="1200"/>
              </a:spcAft>
            </a:pPr>
            <a:r>
              <a:rPr lang="en-GB" sz="2400" dirty="0"/>
              <a:t>Local Government</a:t>
            </a:r>
          </a:p>
          <a:p>
            <a:pPr>
              <a:spcAft>
                <a:spcPts val="1200"/>
              </a:spcAft>
            </a:pPr>
            <a:r>
              <a:rPr lang="en-GB" sz="2400" dirty="0"/>
              <a:t>Community </a:t>
            </a:r>
          </a:p>
          <a:p>
            <a:endParaRPr lang="en-GB" sz="2400" dirty="0"/>
          </a:p>
          <a:p>
            <a:r>
              <a:rPr lang="en-GB" sz="2400" dirty="0"/>
              <a:t>“Arms Length Bodies” – usually described as Quasi Autonomous Governmental Organisations (Quangos)</a:t>
            </a:r>
          </a:p>
          <a:p>
            <a:endParaRPr lang="en-GB" sz="2400" dirty="0"/>
          </a:p>
        </p:txBody>
      </p:sp>
    </p:spTree>
    <p:extLst>
      <p:ext uri="{BB962C8B-B14F-4D97-AF65-F5344CB8AC3E}">
        <p14:creationId xmlns:p14="http://schemas.microsoft.com/office/powerpoint/2010/main" val="348049521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Private Sector Organisations</a:t>
            </a:r>
          </a:p>
        </p:txBody>
      </p:sp>
      <p:sp>
        <p:nvSpPr>
          <p:cNvPr id="3" name="Content Placeholder 2"/>
          <p:cNvSpPr>
            <a:spLocks noGrp="1"/>
          </p:cNvSpPr>
          <p:nvPr>
            <p:ph idx="1"/>
          </p:nvPr>
        </p:nvSpPr>
        <p:spPr/>
        <p:txBody>
          <a:bodyPr/>
          <a:lstStyle/>
          <a:p>
            <a:pPr>
              <a:spcAft>
                <a:spcPts val="1200"/>
              </a:spcAft>
            </a:pPr>
            <a:r>
              <a:rPr lang="en-GB" sz="2400" dirty="0"/>
              <a:t>Profit making organisations</a:t>
            </a:r>
          </a:p>
          <a:p>
            <a:pPr>
              <a:spcAft>
                <a:spcPts val="1200"/>
              </a:spcAft>
            </a:pPr>
            <a:r>
              <a:rPr lang="en-GB" sz="2400" dirty="0"/>
              <a:t>Unlimited Liability</a:t>
            </a:r>
          </a:p>
          <a:p>
            <a:pPr>
              <a:spcAft>
                <a:spcPts val="1200"/>
              </a:spcAft>
            </a:pPr>
            <a:r>
              <a:rPr lang="en-GB" sz="2400" dirty="0"/>
              <a:t>Limited Liability </a:t>
            </a:r>
          </a:p>
          <a:p>
            <a:pPr>
              <a:spcAft>
                <a:spcPts val="1200"/>
              </a:spcAft>
            </a:pPr>
            <a:r>
              <a:rPr lang="en-GB" sz="2400" dirty="0"/>
              <a:t>Private Companies</a:t>
            </a:r>
          </a:p>
          <a:p>
            <a:pPr>
              <a:spcAft>
                <a:spcPts val="1200"/>
              </a:spcAft>
            </a:pPr>
            <a:r>
              <a:rPr lang="en-GB" sz="2400" dirty="0"/>
              <a:t>Public Companies (listed)</a:t>
            </a:r>
          </a:p>
          <a:p>
            <a:endParaRPr lang="en-GB" dirty="0"/>
          </a:p>
        </p:txBody>
      </p:sp>
    </p:spTree>
    <p:extLst>
      <p:ext uri="{BB962C8B-B14F-4D97-AF65-F5344CB8AC3E}">
        <p14:creationId xmlns:p14="http://schemas.microsoft.com/office/powerpoint/2010/main" val="96222117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Not-for-Profit / Third Sector Organisations</a:t>
            </a:r>
          </a:p>
        </p:txBody>
      </p:sp>
      <p:sp>
        <p:nvSpPr>
          <p:cNvPr id="3" name="Content Placeholder 2"/>
          <p:cNvSpPr>
            <a:spLocks noGrp="1"/>
          </p:cNvSpPr>
          <p:nvPr>
            <p:ph idx="1"/>
          </p:nvPr>
        </p:nvSpPr>
        <p:spPr/>
        <p:txBody>
          <a:bodyPr/>
          <a:lstStyle/>
          <a:p>
            <a:pPr>
              <a:spcAft>
                <a:spcPts val="1200"/>
              </a:spcAft>
            </a:pPr>
            <a:r>
              <a:rPr lang="en-GB" sz="2400" dirty="0"/>
              <a:t>Very varied in form and structure – some are international others are national or local</a:t>
            </a:r>
          </a:p>
          <a:p>
            <a:pPr>
              <a:spcAft>
                <a:spcPts val="1200"/>
              </a:spcAft>
            </a:pPr>
            <a:r>
              <a:rPr lang="en-GB" sz="2400" dirty="0"/>
              <a:t>Many have “trading arms” with strong business profiles</a:t>
            </a:r>
          </a:p>
          <a:p>
            <a:pPr>
              <a:spcAft>
                <a:spcPts val="1200"/>
              </a:spcAft>
            </a:pPr>
            <a:r>
              <a:rPr lang="en-GB" sz="2400" dirty="0"/>
              <a:t>Many with strong position in </a:t>
            </a:r>
            <a:r>
              <a:rPr lang="en-GB" sz="2400" dirty="0" smtClean="0"/>
              <a:t>T&amp;L </a:t>
            </a:r>
            <a:r>
              <a:rPr lang="en-GB" sz="2400" dirty="0"/>
              <a:t>sector were not set up for </a:t>
            </a:r>
            <a:r>
              <a:rPr lang="en-GB" sz="2400" dirty="0" smtClean="0"/>
              <a:t>T&amp;L </a:t>
            </a:r>
            <a:r>
              <a:rPr lang="en-GB" sz="2400" dirty="0"/>
              <a:t>but have evolved into major players </a:t>
            </a:r>
          </a:p>
          <a:p>
            <a:endParaRPr lang="en-GB" dirty="0"/>
          </a:p>
        </p:txBody>
      </p:sp>
    </p:spTree>
    <p:extLst>
      <p:ext uri="{BB962C8B-B14F-4D97-AF65-F5344CB8AC3E}">
        <p14:creationId xmlns:p14="http://schemas.microsoft.com/office/powerpoint/2010/main" val="319027534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Hybrid Organisations</a:t>
            </a:r>
          </a:p>
        </p:txBody>
      </p:sp>
      <p:sp>
        <p:nvSpPr>
          <p:cNvPr id="3" name="Content Placeholder 2"/>
          <p:cNvSpPr>
            <a:spLocks noGrp="1"/>
          </p:cNvSpPr>
          <p:nvPr>
            <p:ph idx="1"/>
          </p:nvPr>
        </p:nvSpPr>
        <p:spPr>
          <a:xfrm>
            <a:off x="1103312" y="1853248"/>
            <a:ext cx="8946541" cy="4395151"/>
          </a:xfrm>
        </p:spPr>
        <p:txBody>
          <a:bodyPr/>
          <a:lstStyle/>
          <a:p>
            <a:pPr>
              <a:spcAft>
                <a:spcPts val="1200"/>
              </a:spcAft>
            </a:pPr>
            <a:r>
              <a:rPr lang="en-GB" sz="2400" dirty="0"/>
              <a:t>Partnerships – all forms, from Advisory to legally binding (and variants of all)</a:t>
            </a:r>
          </a:p>
          <a:p>
            <a:pPr>
              <a:spcAft>
                <a:spcPts val="1200"/>
              </a:spcAft>
            </a:pPr>
            <a:r>
              <a:rPr lang="en-GB" sz="2400" dirty="0"/>
              <a:t>Most common is a mixed Public / Private partnership (e.g. DMOs)</a:t>
            </a:r>
          </a:p>
          <a:p>
            <a:pPr>
              <a:spcAft>
                <a:spcPts val="1200"/>
              </a:spcAft>
            </a:pPr>
            <a:r>
              <a:rPr lang="en-GB" sz="2400" dirty="0"/>
              <a:t>In </a:t>
            </a:r>
            <a:r>
              <a:rPr lang="en-GB" sz="2400" dirty="0" smtClean="0"/>
              <a:t>Heritage </a:t>
            </a:r>
            <a:r>
              <a:rPr lang="en-GB" sz="2400" dirty="0"/>
              <a:t>Partnerships Local Government is often the “driver” to bring the group together</a:t>
            </a:r>
          </a:p>
          <a:p>
            <a:pPr>
              <a:spcAft>
                <a:spcPts val="1200"/>
              </a:spcAft>
            </a:pPr>
            <a:r>
              <a:rPr lang="en-GB" sz="2400" dirty="0"/>
              <a:t>In </a:t>
            </a:r>
            <a:r>
              <a:rPr lang="en-GB" sz="2400" dirty="0" smtClean="0"/>
              <a:t>Heritage-Led Regeneration business </a:t>
            </a:r>
            <a:r>
              <a:rPr lang="en-GB" sz="2400" dirty="0"/>
              <a:t>is more likely to be the driver and there are greater numbers of Private/Private Partnerships </a:t>
            </a:r>
          </a:p>
          <a:p>
            <a:endParaRPr lang="en-GB" dirty="0"/>
          </a:p>
        </p:txBody>
      </p:sp>
    </p:spTree>
    <p:extLst>
      <p:ext uri="{BB962C8B-B14F-4D97-AF65-F5344CB8AC3E}">
        <p14:creationId xmlns:p14="http://schemas.microsoft.com/office/powerpoint/2010/main" val="330334058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96645906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88</TotalTime>
  <Words>510</Words>
  <Application>Microsoft Office PowerPoint</Application>
  <PresentationFormat>Widescreen</PresentationFormat>
  <Paragraphs>78</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Century Gothic</vt:lpstr>
      <vt:lpstr>Wingdings</vt:lpstr>
      <vt:lpstr>Wingdings 3</vt:lpstr>
      <vt:lpstr>Ion</vt:lpstr>
      <vt:lpstr>Heritage Tourism in the Heritage Sector</vt:lpstr>
      <vt:lpstr>Structure</vt:lpstr>
      <vt:lpstr>What is Heritage?</vt:lpstr>
      <vt:lpstr>Unesco describes it as</vt:lpstr>
      <vt:lpstr>The Heritage Record</vt:lpstr>
      <vt:lpstr>What do we mean by narratives?</vt:lpstr>
      <vt:lpstr>Definitions (?)</vt:lpstr>
      <vt:lpstr>What is the “Heritage Sector”?</vt:lpstr>
      <vt:lpstr>Stakeholders </vt:lpstr>
      <vt:lpstr>Public Sector Organisations</vt:lpstr>
      <vt:lpstr>Private Sector Organisations</vt:lpstr>
      <vt:lpstr>Not-for-Profit / Third Sector Organisations</vt:lpstr>
      <vt:lpstr>Hybrid Organisations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Heritage Sector</dc:title>
  <dc:creator>Geraint Coles</dc:creator>
  <cp:lastModifiedBy>Geraint Coles</cp:lastModifiedBy>
  <cp:revision>14</cp:revision>
  <dcterms:created xsi:type="dcterms:W3CDTF">2014-11-18T23:39:06Z</dcterms:created>
  <dcterms:modified xsi:type="dcterms:W3CDTF">2017-02-06T10:31:52Z</dcterms:modified>
</cp:coreProperties>
</file>