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6" r:id="rId3"/>
    <p:sldId id="257" r:id="rId4"/>
    <p:sldId id="258" r:id="rId5"/>
    <p:sldId id="261"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1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9EB524-9997-4033-8FCE-F0125F11F78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472D049-1580-4F9C-8C87-6088DE6E9C27}">
      <dgm:prSet/>
      <dgm:spPr/>
      <dgm:t>
        <a:bodyPr/>
        <a:lstStyle/>
        <a:p>
          <a:r>
            <a:rPr lang="en-GB"/>
            <a:t>In the mid of 20</a:t>
          </a:r>
          <a:r>
            <a:rPr lang="en-GB" baseline="30000"/>
            <a:t>th</a:t>
          </a:r>
          <a:r>
            <a:rPr lang="en-GB"/>
            <a:t> century people normally give birth at home -base and medical intervention was limited therefore they focused on the natural birth processes. </a:t>
          </a:r>
          <a:endParaRPr lang="en-US"/>
        </a:p>
      </dgm:t>
    </dgm:pt>
    <dgm:pt modelId="{D9AE575A-D55A-47DF-B217-C83DD56E0CC5}" type="parTrans" cxnId="{62D1E2C1-BFD9-4AF5-929E-7EC19DC698A0}">
      <dgm:prSet/>
      <dgm:spPr/>
      <dgm:t>
        <a:bodyPr/>
        <a:lstStyle/>
        <a:p>
          <a:endParaRPr lang="en-US"/>
        </a:p>
      </dgm:t>
    </dgm:pt>
    <dgm:pt modelId="{D40209F1-F509-45FB-991E-E1162EFAC4A3}" type="sibTrans" cxnId="{62D1E2C1-BFD9-4AF5-929E-7EC19DC698A0}">
      <dgm:prSet/>
      <dgm:spPr/>
      <dgm:t>
        <a:bodyPr/>
        <a:lstStyle/>
        <a:p>
          <a:endParaRPr lang="en-US"/>
        </a:p>
      </dgm:t>
    </dgm:pt>
    <dgm:pt modelId="{1B8C836C-8BC5-435B-AE06-E3F0B3AEDB6A}">
      <dgm:prSet/>
      <dgm:spPr/>
      <dgm:t>
        <a:bodyPr/>
        <a:lstStyle/>
        <a:p>
          <a:r>
            <a:rPr lang="en-GB"/>
            <a:t>In the current situation midwife had to assist their patient with care and with a remarkable observation throughout the labour procedure. Midwife will carry out a required medical intervention and aid to the delivery procedure and they also assist mother and newborn with breastfeeding and provide all support and care needed.</a:t>
          </a:r>
          <a:endParaRPr lang="en-US"/>
        </a:p>
      </dgm:t>
    </dgm:pt>
    <dgm:pt modelId="{F4862860-C171-4119-84E7-4069BE8E552C}" type="parTrans" cxnId="{11AE0F8D-134D-4995-B82C-F60987124C7D}">
      <dgm:prSet/>
      <dgm:spPr/>
      <dgm:t>
        <a:bodyPr/>
        <a:lstStyle/>
        <a:p>
          <a:endParaRPr lang="en-US"/>
        </a:p>
      </dgm:t>
    </dgm:pt>
    <dgm:pt modelId="{6CD8878C-F080-428F-B1C0-CDFAD296EAD0}" type="sibTrans" cxnId="{11AE0F8D-134D-4995-B82C-F60987124C7D}">
      <dgm:prSet/>
      <dgm:spPr/>
      <dgm:t>
        <a:bodyPr/>
        <a:lstStyle/>
        <a:p>
          <a:endParaRPr lang="en-US"/>
        </a:p>
      </dgm:t>
    </dgm:pt>
    <dgm:pt modelId="{4E698DD1-22AF-4259-9FE2-8AF89BFAD5EF}">
      <dgm:prSet/>
      <dgm:spPr/>
      <dgm:t>
        <a:bodyPr/>
        <a:lstStyle/>
        <a:p>
          <a:r>
            <a:rPr lang="en-GB" i="1"/>
            <a:t>The history of midwifery</a:t>
          </a:r>
          <a:r>
            <a:rPr lang="en-GB"/>
            <a:t> (2023)</a:t>
          </a:r>
          <a:endParaRPr lang="en-US"/>
        </a:p>
      </dgm:t>
    </dgm:pt>
    <dgm:pt modelId="{B222D187-8CA6-4C49-9CEC-96BD22D04EAF}" type="parTrans" cxnId="{141036E8-C43F-46BF-864D-3607E603B9EA}">
      <dgm:prSet/>
      <dgm:spPr/>
      <dgm:t>
        <a:bodyPr/>
        <a:lstStyle/>
        <a:p>
          <a:endParaRPr lang="en-US"/>
        </a:p>
      </dgm:t>
    </dgm:pt>
    <dgm:pt modelId="{2489E253-900A-4475-BEE0-E2C9112F11C1}" type="sibTrans" cxnId="{141036E8-C43F-46BF-864D-3607E603B9EA}">
      <dgm:prSet/>
      <dgm:spPr/>
      <dgm:t>
        <a:bodyPr/>
        <a:lstStyle/>
        <a:p>
          <a:endParaRPr lang="en-US"/>
        </a:p>
      </dgm:t>
    </dgm:pt>
    <dgm:pt modelId="{79709C8B-FB01-4F77-BADF-6E91BD007D22}" type="pres">
      <dgm:prSet presAssocID="{309EB524-9997-4033-8FCE-F0125F11F788}" presName="linear" presStyleCnt="0">
        <dgm:presLayoutVars>
          <dgm:animLvl val="lvl"/>
          <dgm:resizeHandles val="exact"/>
        </dgm:presLayoutVars>
      </dgm:prSet>
      <dgm:spPr/>
    </dgm:pt>
    <dgm:pt modelId="{80F8A8EF-3087-447D-B114-83C08E60DF55}" type="pres">
      <dgm:prSet presAssocID="{9472D049-1580-4F9C-8C87-6088DE6E9C27}" presName="parentText" presStyleLbl="node1" presStyleIdx="0" presStyleCnt="3">
        <dgm:presLayoutVars>
          <dgm:chMax val="0"/>
          <dgm:bulletEnabled val="1"/>
        </dgm:presLayoutVars>
      </dgm:prSet>
      <dgm:spPr/>
    </dgm:pt>
    <dgm:pt modelId="{42CF639E-F641-4240-B023-BFE09868F86D}" type="pres">
      <dgm:prSet presAssocID="{D40209F1-F509-45FB-991E-E1162EFAC4A3}" presName="spacer" presStyleCnt="0"/>
      <dgm:spPr/>
    </dgm:pt>
    <dgm:pt modelId="{E508E410-ED6D-4B60-9531-85C40B36E06E}" type="pres">
      <dgm:prSet presAssocID="{1B8C836C-8BC5-435B-AE06-E3F0B3AEDB6A}" presName="parentText" presStyleLbl="node1" presStyleIdx="1" presStyleCnt="3">
        <dgm:presLayoutVars>
          <dgm:chMax val="0"/>
          <dgm:bulletEnabled val="1"/>
        </dgm:presLayoutVars>
      </dgm:prSet>
      <dgm:spPr/>
    </dgm:pt>
    <dgm:pt modelId="{9002A98D-F5B8-4A57-973E-2328DB04EF55}" type="pres">
      <dgm:prSet presAssocID="{6CD8878C-F080-428F-B1C0-CDFAD296EAD0}" presName="spacer" presStyleCnt="0"/>
      <dgm:spPr/>
    </dgm:pt>
    <dgm:pt modelId="{7B3FE158-A0A3-41F1-BE54-9845026167C1}" type="pres">
      <dgm:prSet presAssocID="{4E698DD1-22AF-4259-9FE2-8AF89BFAD5EF}" presName="parentText" presStyleLbl="node1" presStyleIdx="2" presStyleCnt="3">
        <dgm:presLayoutVars>
          <dgm:chMax val="0"/>
          <dgm:bulletEnabled val="1"/>
        </dgm:presLayoutVars>
      </dgm:prSet>
      <dgm:spPr/>
    </dgm:pt>
  </dgm:ptLst>
  <dgm:cxnLst>
    <dgm:cxn modelId="{0E2A4A3F-7D23-49DB-A663-7EC48440DE7B}" type="presOf" srcId="{1B8C836C-8BC5-435B-AE06-E3F0B3AEDB6A}" destId="{E508E410-ED6D-4B60-9531-85C40B36E06E}" srcOrd="0" destOrd="0" presId="urn:microsoft.com/office/officeart/2005/8/layout/vList2"/>
    <dgm:cxn modelId="{11AE0F8D-134D-4995-B82C-F60987124C7D}" srcId="{309EB524-9997-4033-8FCE-F0125F11F788}" destId="{1B8C836C-8BC5-435B-AE06-E3F0B3AEDB6A}" srcOrd="1" destOrd="0" parTransId="{F4862860-C171-4119-84E7-4069BE8E552C}" sibTransId="{6CD8878C-F080-428F-B1C0-CDFAD296EAD0}"/>
    <dgm:cxn modelId="{540F0E92-57C7-41FB-B464-1A7CE171B686}" type="presOf" srcId="{4E698DD1-22AF-4259-9FE2-8AF89BFAD5EF}" destId="{7B3FE158-A0A3-41F1-BE54-9845026167C1}" srcOrd="0" destOrd="0" presId="urn:microsoft.com/office/officeart/2005/8/layout/vList2"/>
    <dgm:cxn modelId="{FD7AB693-51BE-4ACE-BE2C-205D1A5CCFC1}" type="presOf" srcId="{9472D049-1580-4F9C-8C87-6088DE6E9C27}" destId="{80F8A8EF-3087-447D-B114-83C08E60DF55}" srcOrd="0" destOrd="0" presId="urn:microsoft.com/office/officeart/2005/8/layout/vList2"/>
    <dgm:cxn modelId="{62D1E2C1-BFD9-4AF5-929E-7EC19DC698A0}" srcId="{309EB524-9997-4033-8FCE-F0125F11F788}" destId="{9472D049-1580-4F9C-8C87-6088DE6E9C27}" srcOrd="0" destOrd="0" parTransId="{D9AE575A-D55A-47DF-B217-C83DD56E0CC5}" sibTransId="{D40209F1-F509-45FB-991E-E1162EFAC4A3}"/>
    <dgm:cxn modelId="{F17D0DCC-FFE6-40EB-A14B-C413B725C8EF}" type="presOf" srcId="{309EB524-9997-4033-8FCE-F0125F11F788}" destId="{79709C8B-FB01-4F77-BADF-6E91BD007D22}" srcOrd="0" destOrd="0" presId="urn:microsoft.com/office/officeart/2005/8/layout/vList2"/>
    <dgm:cxn modelId="{141036E8-C43F-46BF-864D-3607E603B9EA}" srcId="{309EB524-9997-4033-8FCE-F0125F11F788}" destId="{4E698DD1-22AF-4259-9FE2-8AF89BFAD5EF}" srcOrd="2" destOrd="0" parTransId="{B222D187-8CA6-4C49-9CEC-96BD22D04EAF}" sibTransId="{2489E253-900A-4475-BEE0-E2C9112F11C1}"/>
    <dgm:cxn modelId="{59630B15-6D7F-4D64-B1A3-B33945535CB1}" type="presParOf" srcId="{79709C8B-FB01-4F77-BADF-6E91BD007D22}" destId="{80F8A8EF-3087-447D-B114-83C08E60DF55}" srcOrd="0" destOrd="0" presId="urn:microsoft.com/office/officeart/2005/8/layout/vList2"/>
    <dgm:cxn modelId="{9352C2CF-1471-43E8-8D32-3EE72BB98D47}" type="presParOf" srcId="{79709C8B-FB01-4F77-BADF-6E91BD007D22}" destId="{42CF639E-F641-4240-B023-BFE09868F86D}" srcOrd="1" destOrd="0" presId="urn:microsoft.com/office/officeart/2005/8/layout/vList2"/>
    <dgm:cxn modelId="{E5C44420-D93B-406C-9D1C-70A56FD919F9}" type="presParOf" srcId="{79709C8B-FB01-4F77-BADF-6E91BD007D22}" destId="{E508E410-ED6D-4B60-9531-85C40B36E06E}" srcOrd="2" destOrd="0" presId="urn:microsoft.com/office/officeart/2005/8/layout/vList2"/>
    <dgm:cxn modelId="{D24FC449-37DD-4E99-A7A7-A84F56C0D61E}" type="presParOf" srcId="{79709C8B-FB01-4F77-BADF-6E91BD007D22}" destId="{9002A98D-F5B8-4A57-973E-2328DB04EF55}" srcOrd="3" destOrd="0" presId="urn:microsoft.com/office/officeart/2005/8/layout/vList2"/>
    <dgm:cxn modelId="{2DCFF05E-714B-4510-A8D4-B70E9514C5FE}" type="presParOf" srcId="{79709C8B-FB01-4F77-BADF-6E91BD007D22}" destId="{7B3FE158-A0A3-41F1-BE54-9845026167C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6AC54D7-9F11-47E3-904C-860AC7DE555A}"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4F7454C5-D688-41B2-97B9-1BE1FCE75AC9}">
      <dgm:prSet/>
      <dgm:spPr/>
      <dgm:t>
        <a:bodyPr/>
        <a:lstStyle/>
        <a:p>
          <a:pPr>
            <a:lnSpc>
              <a:spcPct val="100000"/>
            </a:lnSpc>
          </a:pPr>
          <a:r>
            <a:rPr lang="en-GB"/>
            <a:t>Education and training</a:t>
          </a:r>
          <a:endParaRPr lang="en-US"/>
        </a:p>
      </dgm:t>
    </dgm:pt>
    <dgm:pt modelId="{D89281CE-2361-4F6F-B65B-452AED56E962}" type="parTrans" cxnId="{43A13202-F6DF-444B-8604-2D4706B48DF3}">
      <dgm:prSet/>
      <dgm:spPr/>
      <dgm:t>
        <a:bodyPr/>
        <a:lstStyle/>
        <a:p>
          <a:endParaRPr lang="en-US"/>
        </a:p>
      </dgm:t>
    </dgm:pt>
    <dgm:pt modelId="{AF556EE1-DB5B-4499-8C98-4B6495BF3EA8}" type="sibTrans" cxnId="{43A13202-F6DF-444B-8604-2D4706B48DF3}">
      <dgm:prSet/>
      <dgm:spPr/>
      <dgm:t>
        <a:bodyPr/>
        <a:lstStyle/>
        <a:p>
          <a:pPr>
            <a:lnSpc>
              <a:spcPct val="100000"/>
            </a:lnSpc>
          </a:pPr>
          <a:endParaRPr lang="en-US"/>
        </a:p>
      </dgm:t>
    </dgm:pt>
    <dgm:pt modelId="{31E738E8-8811-4C38-84D3-33FA36DA8EF9}">
      <dgm:prSet/>
      <dgm:spPr/>
      <dgm:t>
        <a:bodyPr/>
        <a:lstStyle/>
        <a:p>
          <a:pPr>
            <a:lnSpc>
              <a:spcPct val="100000"/>
            </a:lnSpc>
          </a:pPr>
          <a:r>
            <a:rPr lang="en-GB"/>
            <a:t>Midwife learning was through apprenticeship, they worked independently with just a formal training. While the current service, midwifes had to through to an advanced formal education to pass exam practice.</a:t>
          </a:r>
          <a:endParaRPr lang="en-US"/>
        </a:p>
      </dgm:t>
    </dgm:pt>
    <dgm:pt modelId="{720DD587-B9DB-4413-85C3-4AC0A6209684}" type="parTrans" cxnId="{BA44D5D6-C2DA-412B-AE3D-67A54A7BC7A4}">
      <dgm:prSet/>
      <dgm:spPr/>
      <dgm:t>
        <a:bodyPr/>
        <a:lstStyle/>
        <a:p>
          <a:endParaRPr lang="en-US"/>
        </a:p>
      </dgm:t>
    </dgm:pt>
    <dgm:pt modelId="{D473C1DC-3434-41CE-9536-D9183363C2C0}" type="sibTrans" cxnId="{BA44D5D6-C2DA-412B-AE3D-67A54A7BC7A4}">
      <dgm:prSet/>
      <dgm:spPr/>
      <dgm:t>
        <a:bodyPr/>
        <a:lstStyle/>
        <a:p>
          <a:pPr>
            <a:lnSpc>
              <a:spcPct val="100000"/>
            </a:lnSpc>
          </a:pPr>
          <a:endParaRPr lang="en-US"/>
        </a:p>
      </dgm:t>
    </dgm:pt>
    <dgm:pt modelId="{3E5E05AB-08EF-42C4-9440-FBFCDD6DFD07}">
      <dgm:prSet/>
      <dgm:spPr/>
      <dgm:t>
        <a:bodyPr/>
        <a:lstStyle/>
        <a:p>
          <a:pPr>
            <a:lnSpc>
              <a:spcPct val="100000"/>
            </a:lnSpc>
          </a:pPr>
          <a:r>
            <a:rPr lang="en-GB"/>
            <a:t>Hospital birth has increased significantly in the past decades with the advancement of medical care and technology.</a:t>
          </a:r>
          <a:endParaRPr lang="en-US"/>
        </a:p>
      </dgm:t>
    </dgm:pt>
    <dgm:pt modelId="{B5CA5C0B-1236-4A35-BCBF-ADF1C410C23D}" type="parTrans" cxnId="{89DDE876-01B0-402F-A860-E9A54A254E01}">
      <dgm:prSet/>
      <dgm:spPr/>
      <dgm:t>
        <a:bodyPr/>
        <a:lstStyle/>
        <a:p>
          <a:endParaRPr lang="en-US"/>
        </a:p>
      </dgm:t>
    </dgm:pt>
    <dgm:pt modelId="{B483260B-ADF8-4B7B-A432-BC0DC5E9D4BF}" type="sibTrans" cxnId="{89DDE876-01B0-402F-A860-E9A54A254E01}">
      <dgm:prSet/>
      <dgm:spPr/>
      <dgm:t>
        <a:bodyPr/>
        <a:lstStyle/>
        <a:p>
          <a:pPr>
            <a:lnSpc>
              <a:spcPct val="100000"/>
            </a:lnSpc>
          </a:pPr>
          <a:endParaRPr lang="en-US"/>
        </a:p>
      </dgm:t>
    </dgm:pt>
    <dgm:pt modelId="{C21F5CA4-5CFC-434A-B641-98B995F5894F}">
      <dgm:prSet/>
      <dgm:spPr/>
      <dgm:t>
        <a:bodyPr/>
        <a:lstStyle/>
        <a:p>
          <a:pPr>
            <a:lnSpc>
              <a:spcPct val="100000"/>
            </a:lnSpc>
          </a:pPr>
          <a:r>
            <a:rPr lang="en-GB"/>
            <a:t>Jules (1018)</a:t>
          </a:r>
          <a:endParaRPr lang="en-US"/>
        </a:p>
      </dgm:t>
    </dgm:pt>
    <dgm:pt modelId="{585AAA28-1C6A-4642-A012-A07235B54E89}" type="parTrans" cxnId="{ACA0461B-90B1-45DC-9F47-7377C90C6B07}">
      <dgm:prSet/>
      <dgm:spPr/>
      <dgm:t>
        <a:bodyPr/>
        <a:lstStyle/>
        <a:p>
          <a:endParaRPr lang="en-US"/>
        </a:p>
      </dgm:t>
    </dgm:pt>
    <dgm:pt modelId="{0DC5E605-5CDF-4B57-9F96-B1EA5F1A35F7}" type="sibTrans" cxnId="{ACA0461B-90B1-45DC-9F47-7377C90C6B07}">
      <dgm:prSet/>
      <dgm:spPr/>
      <dgm:t>
        <a:bodyPr/>
        <a:lstStyle/>
        <a:p>
          <a:endParaRPr lang="en-US"/>
        </a:p>
      </dgm:t>
    </dgm:pt>
    <dgm:pt modelId="{B939482B-E968-4BA3-81FD-01FABC44D16B}" type="pres">
      <dgm:prSet presAssocID="{26AC54D7-9F11-47E3-904C-860AC7DE555A}" presName="diagram" presStyleCnt="0">
        <dgm:presLayoutVars>
          <dgm:dir/>
          <dgm:resizeHandles val="exact"/>
        </dgm:presLayoutVars>
      </dgm:prSet>
      <dgm:spPr/>
    </dgm:pt>
    <dgm:pt modelId="{B1B98E98-1732-49C5-816D-D832D452096A}" type="pres">
      <dgm:prSet presAssocID="{4F7454C5-D688-41B2-97B9-1BE1FCE75AC9}" presName="node" presStyleLbl="node1" presStyleIdx="0" presStyleCnt="4">
        <dgm:presLayoutVars>
          <dgm:bulletEnabled val="1"/>
        </dgm:presLayoutVars>
      </dgm:prSet>
      <dgm:spPr/>
    </dgm:pt>
    <dgm:pt modelId="{7F861001-DD75-422B-B318-D4370538E538}" type="pres">
      <dgm:prSet presAssocID="{AF556EE1-DB5B-4499-8C98-4B6495BF3EA8}" presName="sibTrans" presStyleCnt="0"/>
      <dgm:spPr/>
    </dgm:pt>
    <dgm:pt modelId="{CC6CB2BA-C7F1-4D90-9FF6-661BE4148820}" type="pres">
      <dgm:prSet presAssocID="{31E738E8-8811-4C38-84D3-33FA36DA8EF9}" presName="node" presStyleLbl="node1" presStyleIdx="1" presStyleCnt="4">
        <dgm:presLayoutVars>
          <dgm:bulletEnabled val="1"/>
        </dgm:presLayoutVars>
      </dgm:prSet>
      <dgm:spPr/>
    </dgm:pt>
    <dgm:pt modelId="{824D1EC4-69DB-4872-812E-2A687C4D4F09}" type="pres">
      <dgm:prSet presAssocID="{D473C1DC-3434-41CE-9536-D9183363C2C0}" presName="sibTrans" presStyleCnt="0"/>
      <dgm:spPr/>
    </dgm:pt>
    <dgm:pt modelId="{82DDB033-7F94-4FA4-970F-E81FBB7921F9}" type="pres">
      <dgm:prSet presAssocID="{3E5E05AB-08EF-42C4-9440-FBFCDD6DFD07}" presName="node" presStyleLbl="node1" presStyleIdx="2" presStyleCnt="4">
        <dgm:presLayoutVars>
          <dgm:bulletEnabled val="1"/>
        </dgm:presLayoutVars>
      </dgm:prSet>
      <dgm:spPr/>
    </dgm:pt>
    <dgm:pt modelId="{6BAE0532-BAC3-4643-9328-1CF120491707}" type="pres">
      <dgm:prSet presAssocID="{B483260B-ADF8-4B7B-A432-BC0DC5E9D4BF}" presName="sibTrans" presStyleCnt="0"/>
      <dgm:spPr/>
    </dgm:pt>
    <dgm:pt modelId="{7C997C5A-B2DC-452D-ACD9-197C73887B4C}" type="pres">
      <dgm:prSet presAssocID="{C21F5CA4-5CFC-434A-B641-98B995F5894F}" presName="node" presStyleLbl="node1" presStyleIdx="3" presStyleCnt="4">
        <dgm:presLayoutVars>
          <dgm:bulletEnabled val="1"/>
        </dgm:presLayoutVars>
      </dgm:prSet>
      <dgm:spPr/>
    </dgm:pt>
  </dgm:ptLst>
  <dgm:cxnLst>
    <dgm:cxn modelId="{43A13202-F6DF-444B-8604-2D4706B48DF3}" srcId="{26AC54D7-9F11-47E3-904C-860AC7DE555A}" destId="{4F7454C5-D688-41B2-97B9-1BE1FCE75AC9}" srcOrd="0" destOrd="0" parTransId="{D89281CE-2361-4F6F-B65B-452AED56E962}" sibTransId="{AF556EE1-DB5B-4499-8C98-4B6495BF3EA8}"/>
    <dgm:cxn modelId="{ACA0461B-90B1-45DC-9F47-7377C90C6B07}" srcId="{26AC54D7-9F11-47E3-904C-860AC7DE555A}" destId="{C21F5CA4-5CFC-434A-B641-98B995F5894F}" srcOrd="3" destOrd="0" parTransId="{585AAA28-1C6A-4642-A012-A07235B54E89}" sibTransId="{0DC5E605-5CDF-4B57-9F96-B1EA5F1A35F7}"/>
    <dgm:cxn modelId="{9C2E8B46-0B66-4FA1-B08E-E83BCFEA4231}" type="presOf" srcId="{26AC54D7-9F11-47E3-904C-860AC7DE555A}" destId="{B939482B-E968-4BA3-81FD-01FABC44D16B}" srcOrd="0" destOrd="0" presId="urn:microsoft.com/office/officeart/2005/8/layout/default"/>
    <dgm:cxn modelId="{89DDE876-01B0-402F-A860-E9A54A254E01}" srcId="{26AC54D7-9F11-47E3-904C-860AC7DE555A}" destId="{3E5E05AB-08EF-42C4-9440-FBFCDD6DFD07}" srcOrd="2" destOrd="0" parTransId="{B5CA5C0B-1236-4A35-BCBF-ADF1C410C23D}" sibTransId="{B483260B-ADF8-4B7B-A432-BC0DC5E9D4BF}"/>
    <dgm:cxn modelId="{1545C688-451D-4A02-BE22-045AB57A246F}" type="presOf" srcId="{31E738E8-8811-4C38-84D3-33FA36DA8EF9}" destId="{CC6CB2BA-C7F1-4D90-9FF6-661BE4148820}" srcOrd="0" destOrd="0" presId="urn:microsoft.com/office/officeart/2005/8/layout/default"/>
    <dgm:cxn modelId="{6DBFAC8B-B989-449B-B811-7D0A46830169}" type="presOf" srcId="{4F7454C5-D688-41B2-97B9-1BE1FCE75AC9}" destId="{B1B98E98-1732-49C5-816D-D832D452096A}" srcOrd="0" destOrd="0" presId="urn:microsoft.com/office/officeart/2005/8/layout/default"/>
    <dgm:cxn modelId="{5AD97D92-46A5-4E2B-BB1D-3E124FB67146}" type="presOf" srcId="{C21F5CA4-5CFC-434A-B641-98B995F5894F}" destId="{7C997C5A-B2DC-452D-ACD9-197C73887B4C}" srcOrd="0" destOrd="0" presId="urn:microsoft.com/office/officeart/2005/8/layout/default"/>
    <dgm:cxn modelId="{BF1BDC99-FB8B-4806-BC6E-1164E2877F75}" type="presOf" srcId="{3E5E05AB-08EF-42C4-9440-FBFCDD6DFD07}" destId="{82DDB033-7F94-4FA4-970F-E81FBB7921F9}" srcOrd="0" destOrd="0" presId="urn:microsoft.com/office/officeart/2005/8/layout/default"/>
    <dgm:cxn modelId="{BA44D5D6-C2DA-412B-AE3D-67A54A7BC7A4}" srcId="{26AC54D7-9F11-47E3-904C-860AC7DE555A}" destId="{31E738E8-8811-4C38-84D3-33FA36DA8EF9}" srcOrd="1" destOrd="0" parTransId="{720DD587-B9DB-4413-85C3-4AC0A6209684}" sibTransId="{D473C1DC-3434-41CE-9536-D9183363C2C0}"/>
    <dgm:cxn modelId="{216479F8-582E-4000-93BB-02A782771CB7}" type="presParOf" srcId="{B939482B-E968-4BA3-81FD-01FABC44D16B}" destId="{B1B98E98-1732-49C5-816D-D832D452096A}" srcOrd="0" destOrd="0" presId="urn:microsoft.com/office/officeart/2005/8/layout/default"/>
    <dgm:cxn modelId="{F897AAFA-CCEB-49AD-A028-1067F1E77EF4}" type="presParOf" srcId="{B939482B-E968-4BA3-81FD-01FABC44D16B}" destId="{7F861001-DD75-422B-B318-D4370538E538}" srcOrd="1" destOrd="0" presId="urn:microsoft.com/office/officeart/2005/8/layout/default"/>
    <dgm:cxn modelId="{12B32BB2-9600-4D6F-B802-4C78C8879818}" type="presParOf" srcId="{B939482B-E968-4BA3-81FD-01FABC44D16B}" destId="{CC6CB2BA-C7F1-4D90-9FF6-661BE4148820}" srcOrd="2" destOrd="0" presId="urn:microsoft.com/office/officeart/2005/8/layout/default"/>
    <dgm:cxn modelId="{057D60EB-61FA-4B6D-B833-9CB3A3390C8B}" type="presParOf" srcId="{B939482B-E968-4BA3-81FD-01FABC44D16B}" destId="{824D1EC4-69DB-4872-812E-2A687C4D4F09}" srcOrd="3" destOrd="0" presId="urn:microsoft.com/office/officeart/2005/8/layout/default"/>
    <dgm:cxn modelId="{24101591-68BB-4A5A-86F3-88FB61631CA4}" type="presParOf" srcId="{B939482B-E968-4BA3-81FD-01FABC44D16B}" destId="{82DDB033-7F94-4FA4-970F-E81FBB7921F9}" srcOrd="4" destOrd="0" presId="urn:microsoft.com/office/officeart/2005/8/layout/default"/>
    <dgm:cxn modelId="{90A2B4AA-BE15-491E-BFA3-C943EDC69754}" type="presParOf" srcId="{B939482B-E968-4BA3-81FD-01FABC44D16B}" destId="{6BAE0532-BAC3-4643-9328-1CF120491707}" srcOrd="5" destOrd="0" presId="urn:microsoft.com/office/officeart/2005/8/layout/default"/>
    <dgm:cxn modelId="{A43E0B9D-B9CA-4712-B839-B40AA682100D}" type="presParOf" srcId="{B939482B-E968-4BA3-81FD-01FABC44D16B}" destId="{7C997C5A-B2DC-452D-ACD9-197C73887B4C}"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F8A8EF-3087-447D-B114-83C08E60DF55}">
      <dsp:nvSpPr>
        <dsp:cNvPr id="0" name=""/>
        <dsp:cNvSpPr/>
      </dsp:nvSpPr>
      <dsp:spPr>
        <a:xfrm>
          <a:off x="0" y="101492"/>
          <a:ext cx="10515600" cy="134630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In the mid of 20</a:t>
          </a:r>
          <a:r>
            <a:rPr lang="en-GB" sz="1900" kern="1200" baseline="30000"/>
            <a:t>th</a:t>
          </a:r>
          <a:r>
            <a:rPr lang="en-GB" sz="1900" kern="1200"/>
            <a:t> century people normally give birth at home -base and medical intervention was limited therefore they focused on the natural birth processes. </a:t>
          </a:r>
          <a:endParaRPr lang="en-US" sz="1900" kern="1200"/>
        </a:p>
      </dsp:txBody>
      <dsp:txXfrm>
        <a:off x="65721" y="167213"/>
        <a:ext cx="10384158" cy="1214862"/>
      </dsp:txXfrm>
    </dsp:sp>
    <dsp:sp modelId="{E508E410-ED6D-4B60-9531-85C40B36E06E}">
      <dsp:nvSpPr>
        <dsp:cNvPr id="0" name=""/>
        <dsp:cNvSpPr/>
      </dsp:nvSpPr>
      <dsp:spPr>
        <a:xfrm>
          <a:off x="0" y="1502516"/>
          <a:ext cx="10515600" cy="134630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In the current situation midwife had to assist their patient with care and with a remarkable observation throughout the labour procedure. Midwife will carry out a required medical intervention and aid to the delivery procedure and they also assist mother and newborn with breastfeeding and provide all support and care needed.</a:t>
          </a:r>
          <a:endParaRPr lang="en-US" sz="1900" kern="1200"/>
        </a:p>
      </dsp:txBody>
      <dsp:txXfrm>
        <a:off x="65721" y="1568237"/>
        <a:ext cx="10384158" cy="1214862"/>
      </dsp:txXfrm>
    </dsp:sp>
    <dsp:sp modelId="{7B3FE158-A0A3-41F1-BE54-9845026167C1}">
      <dsp:nvSpPr>
        <dsp:cNvPr id="0" name=""/>
        <dsp:cNvSpPr/>
      </dsp:nvSpPr>
      <dsp:spPr>
        <a:xfrm>
          <a:off x="0" y="2903541"/>
          <a:ext cx="10515600" cy="1346304"/>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i="1" kern="1200"/>
            <a:t>The history of midwifery</a:t>
          </a:r>
          <a:r>
            <a:rPr lang="en-GB" sz="1900" kern="1200"/>
            <a:t> (2023)</a:t>
          </a:r>
          <a:endParaRPr lang="en-US" sz="1900" kern="1200"/>
        </a:p>
      </dsp:txBody>
      <dsp:txXfrm>
        <a:off x="65721" y="2969262"/>
        <a:ext cx="10384158" cy="12148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B98E98-1732-49C5-816D-D832D452096A}">
      <dsp:nvSpPr>
        <dsp:cNvPr id="0" name=""/>
        <dsp:cNvSpPr/>
      </dsp:nvSpPr>
      <dsp:spPr>
        <a:xfrm>
          <a:off x="930572" y="3032"/>
          <a:ext cx="2833338" cy="1700003"/>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00000"/>
            </a:lnSpc>
            <a:spcBef>
              <a:spcPct val="0"/>
            </a:spcBef>
            <a:spcAft>
              <a:spcPct val="35000"/>
            </a:spcAft>
            <a:buNone/>
          </a:pPr>
          <a:r>
            <a:rPr lang="en-GB" sz="1400" kern="1200"/>
            <a:t>Education and training</a:t>
          </a:r>
          <a:endParaRPr lang="en-US" sz="1400" kern="1200"/>
        </a:p>
      </dsp:txBody>
      <dsp:txXfrm>
        <a:off x="930572" y="3032"/>
        <a:ext cx="2833338" cy="1700003"/>
      </dsp:txXfrm>
    </dsp:sp>
    <dsp:sp modelId="{CC6CB2BA-C7F1-4D90-9FF6-661BE4148820}">
      <dsp:nvSpPr>
        <dsp:cNvPr id="0" name=""/>
        <dsp:cNvSpPr/>
      </dsp:nvSpPr>
      <dsp:spPr>
        <a:xfrm>
          <a:off x="4047245" y="3032"/>
          <a:ext cx="2833338" cy="1700003"/>
        </a:xfrm>
        <a:prstGeom prst="rect">
          <a:avLst/>
        </a:prstGeom>
        <a:solidFill>
          <a:schemeClr val="accent5">
            <a:hueOff val="-4050717"/>
            <a:satOff val="-275"/>
            <a:lumOff val="65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00000"/>
            </a:lnSpc>
            <a:spcBef>
              <a:spcPct val="0"/>
            </a:spcBef>
            <a:spcAft>
              <a:spcPct val="35000"/>
            </a:spcAft>
            <a:buNone/>
          </a:pPr>
          <a:r>
            <a:rPr lang="en-GB" sz="1400" kern="1200"/>
            <a:t>Midwife learning was through apprenticeship, they worked independently with just a formal training. While the current service, midwifes had to through to an advanced formal education to pass exam practice.</a:t>
          </a:r>
          <a:endParaRPr lang="en-US" sz="1400" kern="1200"/>
        </a:p>
      </dsp:txBody>
      <dsp:txXfrm>
        <a:off x="4047245" y="3032"/>
        <a:ext cx="2833338" cy="1700003"/>
      </dsp:txXfrm>
    </dsp:sp>
    <dsp:sp modelId="{82DDB033-7F94-4FA4-970F-E81FBB7921F9}">
      <dsp:nvSpPr>
        <dsp:cNvPr id="0" name=""/>
        <dsp:cNvSpPr/>
      </dsp:nvSpPr>
      <dsp:spPr>
        <a:xfrm>
          <a:off x="7163917" y="3032"/>
          <a:ext cx="2833338" cy="1700003"/>
        </a:xfrm>
        <a:prstGeom prst="rect">
          <a:avLst/>
        </a:prstGeom>
        <a:solidFill>
          <a:schemeClr val="accent5">
            <a:hueOff val="-8101434"/>
            <a:satOff val="-551"/>
            <a:lumOff val="13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00000"/>
            </a:lnSpc>
            <a:spcBef>
              <a:spcPct val="0"/>
            </a:spcBef>
            <a:spcAft>
              <a:spcPct val="35000"/>
            </a:spcAft>
            <a:buNone/>
          </a:pPr>
          <a:r>
            <a:rPr lang="en-GB" sz="1400" kern="1200"/>
            <a:t>Hospital birth has increased significantly in the past decades with the advancement of medical care and technology.</a:t>
          </a:r>
          <a:endParaRPr lang="en-US" sz="1400" kern="1200"/>
        </a:p>
      </dsp:txBody>
      <dsp:txXfrm>
        <a:off x="7163917" y="3032"/>
        <a:ext cx="2833338" cy="1700003"/>
      </dsp:txXfrm>
    </dsp:sp>
    <dsp:sp modelId="{7C997C5A-B2DC-452D-ACD9-197C73887B4C}">
      <dsp:nvSpPr>
        <dsp:cNvPr id="0" name=""/>
        <dsp:cNvSpPr/>
      </dsp:nvSpPr>
      <dsp:spPr>
        <a:xfrm>
          <a:off x="4047245" y="1986369"/>
          <a:ext cx="2833338" cy="1700003"/>
        </a:xfrm>
        <a:prstGeom prst="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00000"/>
            </a:lnSpc>
            <a:spcBef>
              <a:spcPct val="0"/>
            </a:spcBef>
            <a:spcAft>
              <a:spcPct val="35000"/>
            </a:spcAft>
            <a:buNone/>
          </a:pPr>
          <a:r>
            <a:rPr lang="en-GB" sz="1400" kern="1200"/>
            <a:t>Jules (1018)</a:t>
          </a:r>
          <a:endParaRPr lang="en-US" sz="1400" kern="1200"/>
        </a:p>
      </dsp:txBody>
      <dsp:txXfrm>
        <a:off x="4047245" y="1986369"/>
        <a:ext cx="2833338" cy="170000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1B38A-BF65-D65F-AC41-4EC579A2560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AD10903B-A929-5F53-FF64-8C0E5ED847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62B9894-F7B1-E47F-E303-BA1D34526789}"/>
              </a:ext>
            </a:extLst>
          </p:cNvPr>
          <p:cNvSpPr>
            <a:spLocks noGrp="1"/>
          </p:cNvSpPr>
          <p:nvPr>
            <p:ph type="dt" sz="half" idx="10"/>
          </p:nvPr>
        </p:nvSpPr>
        <p:spPr/>
        <p:txBody>
          <a:bodyPr/>
          <a:lstStyle/>
          <a:p>
            <a:fld id="{B169B7FA-413D-4470-AAE1-9AF8C2634F5C}" type="datetimeFigureOut">
              <a:rPr lang="en-GB" smtClean="0"/>
              <a:t>06/07/2024</a:t>
            </a:fld>
            <a:endParaRPr lang="en-GB"/>
          </a:p>
        </p:txBody>
      </p:sp>
      <p:sp>
        <p:nvSpPr>
          <p:cNvPr id="5" name="Footer Placeholder 4">
            <a:extLst>
              <a:ext uri="{FF2B5EF4-FFF2-40B4-BE49-F238E27FC236}">
                <a16:creationId xmlns:a16="http://schemas.microsoft.com/office/drawing/2014/main" id="{61A1AD3E-FE12-7766-1F33-65081DBDDE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2C3C89-7643-A247-B0D4-C81AA516D7DE}"/>
              </a:ext>
            </a:extLst>
          </p:cNvPr>
          <p:cNvSpPr>
            <a:spLocks noGrp="1"/>
          </p:cNvSpPr>
          <p:nvPr>
            <p:ph type="sldNum" sz="quarter" idx="12"/>
          </p:nvPr>
        </p:nvSpPr>
        <p:spPr/>
        <p:txBody>
          <a:bodyPr/>
          <a:lstStyle/>
          <a:p>
            <a:fld id="{14CC3A60-7C65-4ED7-9737-9A8FCE40FFBC}" type="slidenum">
              <a:rPr lang="en-GB" smtClean="0"/>
              <a:t>‹#›</a:t>
            </a:fld>
            <a:endParaRPr lang="en-GB"/>
          </a:p>
        </p:txBody>
      </p:sp>
    </p:spTree>
    <p:extLst>
      <p:ext uri="{BB962C8B-B14F-4D97-AF65-F5344CB8AC3E}">
        <p14:creationId xmlns:p14="http://schemas.microsoft.com/office/powerpoint/2010/main" val="2715681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9EC44-E0FD-D13E-957A-7404A92A89B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0637420-C0CC-C807-443B-154F3713A7B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26D1613-7200-6AD8-31E2-E2245250FD88}"/>
              </a:ext>
            </a:extLst>
          </p:cNvPr>
          <p:cNvSpPr>
            <a:spLocks noGrp="1"/>
          </p:cNvSpPr>
          <p:nvPr>
            <p:ph type="dt" sz="half" idx="10"/>
          </p:nvPr>
        </p:nvSpPr>
        <p:spPr/>
        <p:txBody>
          <a:bodyPr/>
          <a:lstStyle/>
          <a:p>
            <a:fld id="{B169B7FA-413D-4470-AAE1-9AF8C2634F5C}" type="datetimeFigureOut">
              <a:rPr lang="en-GB" smtClean="0"/>
              <a:t>06/07/2024</a:t>
            </a:fld>
            <a:endParaRPr lang="en-GB"/>
          </a:p>
        </p:txBody>
      </p:sp>
      <p:sp>
        <p:nvSpPr>
          <p:cNvPr id="5" name="Footer Placeholder 4">
            <a:extLst>
              <a:ext uri="{FF2B5EF4-FFF2-40B4-BE49-F238E27FC236}">
                <a16:creationId xmlns:a16="http://schemas.microsoft.com/office/drawing/2014/main" id="{4EFE9B04-FAEC-BE1E-8C7D-D0AAA7BBA6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B82A9A-83D5-21B0-1DD5-DCECA7C8E5CF}"/>
              </a:ext>
            </a:extLst>
          </p:cNvPr>
          <p:cNvSpPr>
            <a:spLocks noGrp="1"/>
          </p:cNvSpPr>
          <p:nvPr>
            <p:ph type="sldNum" sz="quarter" idx="12"/>
          </p:nvPr>
        </p:nvSpPr>
        <p:spPr/>
        <p:txBody>
          <a:bodyPr/>
          <a:lstStyle/>
          <a:p>
            <a:fld id="{14CC3A60-7C65-4ED7-9737-9A8FCE40FFBC}" type="slidenum">
              <a:rPr lang="en-GB" smtClean="0"/>
              <a:t>‹#›</a:t>
            </a:fld>
            <a:endParaRPr lang="en-GB"/>
          </a:p>
        </p:txBody>
      </p:sp>
    </p:spTree>
    <p:extLst>
      <p:ext uri="{BB962C8B-B14F-4D97-AF65-F5344CB8AC3E}">
        <p14:creationId xmlns:p14="http://schemas.microsoft.com/office/powerpoint/2010/main" val="4161266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B5C9F-1161-A180-C1E7-99E4645FAAB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2B08F3A-2EDF-9A75-781A-15259749B13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13A5C18-BDA0-0152-70AD-A2E5EFD6D649}"/>
              </a:ext>
            </a:extLst>
          </p:cNvPr>
          <p:cNvSpPr>
            <a:spLocks noGrp="1"/>
          </p:cNvSpPr>
          <p:nvPr>
            <p:ph type="dt" sz="half" idx="10"/>
          </p:nvPr>
        </p:nvSpPr>
        <p:spPr/>
        <p:txBody>
          <a:bodyPr/>
          <a:lstStyle/>
          <a:p>
            <a:fld id="{B169B7FA-413D-4470-AAE1-9AF8C2634F5C}" type="datetimeFigureOut">
              <a:rPr lang="en-GB" smtClean="0"/>
              <a:t>06/07/2024</a:t>
            </a:fld>
            <a:endParaRPr lang="en-GB"/>
          </a:p>
        </p:txBody>
      </p:sp>
      <p:sp>
        <p:nvSpPr>
          <p:cNvPr id="5" name="Footer Placeholder 4">
            <a:extLst>
              <a:ext uri="{FF2B5EF4-FFF2-40B4-BE49-F238E27FC236}">
                <a16:creationId xmlns:a16="http://schemas.microsoft.com/office/drawing/2014/main" id="{EC60BA36-BF91-4100-5A04-47D2300360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BA2020-6FBF-EA0B-D904-6451B218A818}"/>
              </a:ext>
            </a:extLst>
          </p:cNvPr>
          <p:cNvSpPr>
            <a:spLocks noGrp="1"/>
          </p:cNvSpPr>
          <p:nvPr>
            <p:ph type="sldNum" sz="quarter" idx="12"/>
          </p:nvPr>
        </p:nvSpPr>
        <p:spPr/>
        <p:txBody>
          <a:bodyPr/>
          <a:lstStyle/>
          <a:p>
            <a:fld id="{14CC3A60-7C65-4ED7-9737-9A8FCE40FFBC}" type="slidenum">
              <a:rPr lang="en-GB" smtClean="0"/>
              <a:t>‹#›</a:t>
            </a:fld>
            <a:endParaRPr lang="en-GB"/>
          </a:p>
        </p:txBody>
      </p:sp>
    </p:spTree>
    <p:extLst>
      <p:ext uri="{BB962C8B-B14F-4D97-AF65-F5344CB8AC3E}">
        <p14:creationId xmlns:p14="http://schemas.microsoft.com/office/powerpoint/2010/main" val="1727651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0A28B-FAEB-5E78-A2A4-72B51CFAE16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4642B97-08E9-5F43-0F4F-4B9D4DAE1CD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E82D18E5-3119-1CED-DA45-4872634B594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9C096F79-7066-0F08-EAA4-4E5C634B46B9}"/>
              </a:ext>
            </a:extLst>
          </p:cNvPr>
          <p:cNvSpPr>
            <a:spLocks noGrp="1"/>
          </p:cNvSpPr>
          <p:nvPr>
            <p:ph type="dt" sz="half" idx="10"/>
          </p:nvPr>
        </p:nvSpPr>
        <p:spPr/>
        <p:txBody>
          <a:bodyPr/>
          <a:lstStyle/>
          <a:p>
            <a:fld id="{B169B7FA-413D-4470-AAE1-9AF8C2634F5C}" type="datetimeFigureOut">
              <a:rPr lang="en-GB" smtClean="0"/>
              <a:t>06/07/2024</a:t>
            </a:fld>
            <a:endParaRPr lang="en-GB"/>
          </a:p>
        </p:txBody>
      </p:sp>
      <p:sp>
        <p:nvSpPr>
          <p:cNvPr id="6" name="Footer Placeholder 5">
            <a:extLst>
              <a:ext uri="{FF2B5EF4-FFF2-40B4-BE49-F238E27FC236}">
                <a16:creationId xmlns:a16="http://schemas.microsoft.com/office/drawing/2014/main" id="{2E87D7B7-5AEA-84C5-3C11-3080BA7C61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B548F3-1281-C42C-7D7D-D721C2BB31A6}"/>
              </a:ext>
            </a:extLst>
          </p:cNvPr>
          <p:cNvSpPr>
            <a:spLocks noGrp="1"/>
          </p:cNvSpPr>
          <p:nvPr>
            <p:ph type="sldNum" sz="quarter" idx="12"/>
          </p:nvPr>
        </p:nvSpPr>
        <p:spPr/>
        <p:txBody>
          <a:bodyPr/>
          <a:lstStyle/>
          <a:p>
            <a:fld id="{14CC3A60-7C65-4ED7-9737-9A8FCE40FFBC}" type="slidenum">
              <a:rPr lang="en-GB" smtClean="0"/>
              <a:t>‹#›</a:t>
            </a:fld>
            <a:endParaRPr lang="en-GB"/>
          </a:p>
        </p:txBody>
      </p:sp>
    </p:spTree>
    <p:extLst>
      <p:ext uri="{BB962C8B-B14F-4D97-AF65-F5344CB8AC3E}">
        <p14:creationId xmlns:p14="http://schemas.microsoft.com/office/powerpoint/2010/main" val="4051580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CE02E-D6E9-AA6C-963C-EC84AEFBDD54}"/>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60508D2-6F8A-235D-BED5-8B3A2D4C84E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55972D1-AB91-393D-3F3A-873769AEB7E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2F4FD35-F300-6B9E-2F36-BA01F30B3F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DEBCA07-9DD0-57BD-EC49-CA379BBA776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1AF6C132-6A88-1D9E-381E-D51208502D43}"/>
              </a:ext>
            </a:extLst>
          </p:cNvPr>
          <p:cNvSpPr>
            <a:spLocks noGrp="1"/>
          </p:cNvSpPr>
          <p:nvPr>
            <p:ph type="dt" sz="half" idx="10"/>
          </p:nvPr>
        </p:nvSpPr>
        <p:spPr/>
        <p:txBody>
          <a:bodyPr/>
          <a:lstStyle/>
          <a:p>
            <a:fld id="{B169B7FA-413D-4470-AAE1-9AF8C2634F5C}" type="datetimeFigureOut">
              <a:rPr lang="en-GB" smtClean="0"/>
              <a:t>06/07/2024</a:t>
            </a:fld>
            <a:endParaRPr lang="en-GB"/>
          </a:p>
        </p:txBody>
      </p:sp>
      <p:sp>
        <p:nvSpPr>
          <p:cNvPr id="8" name="Footer Placeholder 7">
            <a:extLst>
              <a:ext uri="{FF2B5EF4-FFF2-40B4-BE49-F238E27FC236}">
                <a16:creationId xmlns:a16="http://schemas.microsoft.com/office/drawing/2014/main" id="{AB370CAE-C072-C060-7739-DC422BC54C6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F77FABF-E989-41DF-11F4-212C3A1490BE}"/>
              </a:ext>
            </a:extLst>
          </p:cNvPr>
          <p:cNvSpPr>
            <a:spLocks noGrp="1"/>
          </p:cNvSpPr>
          <p:nvPr>
            <p:ph type="sldNum" sz="quarter" idx="12"/>
          </p:nvPr>
        </p:nvSpPr>
        <p:spPr/>
        <p:txBody>
          <a:bodyPr/>
          <a:lstStyle/>
          <a:p>
            <a:fld id="{14CC3A60-7C65-4ED7-9737-9A8FCE40FFBC}" type="slidenum">
              <a:rPr lang="en-GB" smtClean="0"/>
              <a:t>‹#›</a:t>
            </a:fld>
            <a:endParaRPr lang="en-GB"/>
          </a:p>
        </p:txBody>
      </p:sp>
    </p:spTree>
    <p:extLst>
      <p:ext uri="{BB962C8B-B14F-4D97-AF65-F5344CB8AC3E}">
        <p14:creationId xmlns:p14="http://schemas.microsoft.com/office/powerpoint/2010/main" val="3275517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D46A7-641A-87CC-9E13-57F441BD0A5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747009F-9BE9-5F82-65E5-DB8F2ED7D3E5}"/>
              </a:ext>
            </a:extLst>
          </p:cNvPr>
          <p:cNvSpPr>
            <a:spLocks noGrp="1"/>
          </p:cNvSpPr>
          <p:nvPr>
            <p:ph type="dt" sz="half" idx="10"/>
          </p:nvPr>
        </p:nvSpPr>
        <p:spPr/>
        <p:txBody>
          <a:bodyPr/>
          <a:lstStyle/>
          <a:p>
            <a:fld id="{B169B7FA-413D-4470-AAE1-9AF8C2634F5C}" type="datetimeFigureOut">
              <a:rPr lang="en-GB" smtClean="0"/>
              <a:t>06/07/2024</a:t>
            </a:fld>
            <a:endParaRPr lang="en-GB"/>
          </a:p>
        </p:txBody>
      </p:sp>
      <p:sp>
        <p:nvSpPr>
          <p:cNvPr id="4" name="Footer Placeholder 3">
            <a:extLst>
              <a:ext uri="{FF2B5EF4-FFF2-40B4-BE49-F238E27FC236}">
                <a16:creationId xmlns:a16="http://schemas.microsoft.com/office/drawing/2014/main" id="{83A5E0CB-CA9B-A32E-84D4-59F090C707E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01F20AB-3FCC-E355-245D-7B14690CFF0B}"/>
              </a:ext>
            </a:extLst>
          </p:cNvPr>
          <p:cNvSpPr>
            <a:spLocks noGrp="1"/>
          </p:cNvSpPr>
          <p:nvPr>
            <p:ph type="sldNum" sz="quarter" idx="12"/>
          </p:nvPr>
        </p:nvSpPr>
        <p:spPr/>
        <p:txBody>
          <a:bodyPr/>
          <a:lstStyle/>
          <a:p>
            <a:fld id="{14CC3A60-7C65-4ED7-9737-9A8FCE40FFBC}" type="slidenum">
              <a:rPr lang="en-GB" smtClean="0"/>
              <a:t>‹#›</a:t>
            </a:fld>
            <a:endParaRPr lang="en-GB"/>
          </a:p>
        </p:txBody>
      </p:sp>
    </p:spTree>
    <p:extLst>
      <p:ext uri="{BB962C8B-B14F-4D97-AF65-F5344CB8AC3E}">
        <p14:creationId xmlns:p14="http://schemas.microsoft.com/office/powerpoint/2010/main" val="2524282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194163-E388-2D1F-7403-66BADED20B6E}"/>
              </a:ext>
            </a:extLst>
          </p:cNvPr>
          <p:cNvSpPr>
            <a:spLocks noGrp="1"/>
          </p:cNvSpPr>
          <p:nvPr>
            <p:ph type="dt" sz="half" idx="10"/>
          </p:nvPr>
        </p:nvSpPr>
        <p:spPr/>
        <p:txBody>
          <a:bodyPr/>
          <a:lstStyle/>
          <a:p>
            <a:fld id="{B169B7FA-413D-4470-AAE1-9AF8C2634F5C}" type="datetimeFigureOut">
              <a:rPr lang="en-GB" smtClean="0"/>
              <a:t>06/07/2024</a:t>
            </a:fld>
            <a:endParaRPr lang="en-GB"/>
          </a:p>
        </p:txBody>
      </p:sp>
      <p:sp>
        <p:nvSpPr>
          <p:cNvPr id="3" name="Footer Placeholder 2">
            <a:extLst>
              <a:ext uri="{FF2B5EF4-FFF2-40B4-BE49-F238E27FC236}">
                <a16:creationId xmlns:a16="http://schemas.microsoft.com/office/drawing/2014/main" id="{ADAE2522-6537-6D5B-3948-A189267C6D7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50D709D-C3C3-342F-6525-047279952F7D}"/>
              </a:ext>
            </a:extLst>
          </p:cNvPr>
          <p:cNvSpPr>
            <a:spLocks noGrp="1"/>
          </p:cNvSpPr>
          <p:nvPr>
            <p:ph type="sldNum" sz="quarter" idx="12"/>
          </p:nvPr>
        </p:nvSpPr>
        <p:spPr/>
        <p:txBody>
          <a:bodyPr/>
          <a:lstStyle/>
          <a:p>
            <a:fld id="{14CC3A60-7C65-4ED7-9737-9A8FCE40FFBC}" type="slidenum">
              <a:rPr lang="en-GB" smtClean="0"/>
              <a:t>‹#›</a:t>
            </a:fld>
            <a:endParaRPr lang="en-GB"/>
          </a:p>
        </p:txBody>
      </p:sp>
    </p:spTree>
    <p:extLst>
      <p:ext uri="{BB962C8B-B14F-4D97-AF65-F5344CB8AC3E}">
        <p14:creationId xmlns:p14="http://schemas.microsoft.com/office/powerpoint/2010/main" val="3402598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16EC4-3408-8F22-230C-6124218D3E9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ABD4DA57-880C-FED7-DE52-7C2CE65A5B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F774A04-ADC5-8CFC-3C8E-CA2A24EFFA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875359A-5530-9F5A-47AF-44370A66E6A0}"/>
              </a:ext>
            </a:extLst>
          </p:cNvPr>
          <p:cNvSpPr>
            <a:spLocks noGrp="1"/>
          </p:cNvSpPr>
          <p:nvPr>
            <p:ph type="dt" sz="half" idx="10"/>
          </p:nvPr>
        </p:nvSpPr>
        <p:spPr/>
        <p:txBody>
          <a:bodyPr/>
          <a:lstStyle/>
          <a:p>
            <a:fld id="{B169B7FA-413D-4470-AAE1-9AF8C2634F5C}" type="datetimeFigureOut">
              <a:rPr lang="en-GB" smtClean="0"/>
              <a:t>06/07/2024</a:t>
            </a:fld>
            <a:endParaRPr lang="en-GB"/>
          </a:p>
        </p:txBody>
      </p:sp>
      <p:sp>
        <p:nvSpPr>
          <p:cNvPr id="6" name="Footer Placeholder 5">
            <a:extLst>
              <a:ext uri="{FF2B5EF4-FFF2-40B4-BE49-F238E27FC236}">
                <a16:creationId xmlns:a16="http://schemas.microsoft.com/office/drawing/2014/main" id="{82EB695C-1C00-DCC0-1207-B076C83D38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380E22-2269-1BDA-3397-C7ECB71C9E89}"/>
              </a:ext>
            </a:extLst>
          </p:cNvPr>
          <p:cNvSpPr>
            <a:spLocks noGrp="1"/>
          </p:cNvSpPr>
          <p:nvPr>
            <p:ph type="sldNum" sz="quarter" idx="12"/>
          </p:nvPr>
        </p:nvSpPr>
        <p:spPr/>
        <p:txBody>
          <a:bodyPr/>
          <a:lstStyle/>
          <a:p>
            <a:fld id="{14CC3A60-7C65-4ED7-9737-9A8FCE40FFBC}" type="slidenum">
              <a:rPr lang="en-GB" smtClean="0"/>
              <a:t>‹#›</a:t>
            </a:fld>
            <a:endParaRPr lang="en-GB"/>
          </a:p>
        </p:txBody>
      </p:sp>
    </p:spTree>
    <p:extLst>
      <p:ext uri="{BB962C8B-B14F-4D97-AF65-F5344CB8AC3E}">
        <p14:creationId xmlns:p14="http://schemas.microsoft.com/office/powerpoint/2010/main" val="2705085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0C0CC-1CD9-B02A-79C3-453CCCCEBAF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7192D052-B42F-1573-301E-A336B4EA98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7630601-0B31-3F5F-1A51-2550C912AD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D89F311-F686-AAF4-494B-1A2EFADB090B}"/>
              </a:ext>
            </a:extLst>
          </p:cNvPr>
          <p:cNvSpPr>
            <a:spLocks noGrp="1"/>
          </p:cNvSpPr>
          <p:nvPr>
            <p:ph type="dt" sz="half" idx="10"/>
          </p:nvPr>
        </p:nvSpPr>
        <p:spPr/>
        <p:txBody>
          <a:bodyPr/>
          <a:lstStyle/>
          <a:p>
            <a:fld id="{B169B7FA-413D-4470-AAE1-9AF8C2634F5C}" type="datetimeFigureOut">
              <a:rPr lang="en-GB" smtClean="0"/>
              <a:t>06/07/2024</a:t>
            </a:fld>
            <a:endParaRPr lang="en-GB"/>
          </a:p>
        </p:txBody>
      </p:sp>
      <p:sp>
        <p:nvSpPr>
          <p:cNvPr id="6" name="Footer Placeholder 5">
            <a:extLst>
              <a:ext uri="{FF2B5EF4-FFF2-40B4-BE49-F238E27FC236}">
                <a16:creationId xmlns:a16="http://schemas.microsoft.com/office/drawing/2014/main" id="{139024D6-6B53-D6B5-9EA2-8011186E6A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A5C766-C6D6-E438-46C4-7F073835E949}"/>
              </a:ext>
            </a:extLst>
          </p:cNvPr>
          <p:cNvSpPr>
            <a:spLocks noGrp="1"/>
          </p:cNvSpPr>
          <p:nvPr>
            <p:ph type="sldNum" sz="quarter" idx="12"/>
          </p:nvPr>
        </p:nvSpPr>
        <p:spPr/>
        <p:txBody>
          <a:bodyPr/>
          <a:lstStyle/>
          <a:p>
            <a:fld id="{14CC3A60-7C65-4ED7-9737-9A8FCE40FFBC}" type="slidenum">
              <a:rPr lang="en-GB" smtClean="0"/>
              <a:t>‹#›</a:t>
            </a:fld>
            <a:endParaRPr lang="en-GB"/>
          </a:p>
        </p:txBody>
      </p:sp>
    </p:spTree>
    <p:extLst>
      <p:ext uri="{BB962C8B-B14F-4D97-AF65-F5344CB8AC3E}">
        <p14:creationId xmlns:p14="http://schemas.microsoft.com/office/powerpoint/2010/main" val="41265226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C0E3F-4748-FD95-849F-437D76DD36A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304B4A27-FF8C-D30F-F058-754FF2CF41F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9796F03-77BB-3ADE-4E76-F0F669262BEB}"/>
              </a:ext>
            </a:extLst>
          </p:cNvPr>
          <p:cNvSpPr>
            <a:spLocks noGrp="1"/>
          </p:cNvSpPr>
          <p:nvPr>
            <p:ph type="dt" sz="half" idx="10"/>
          </p:nvPr>
        </p:nvSpPr>
        <p:spPr/>
        <p:txBody>
          <a:bodyPr/>
          <a:lstStyle/>
          <a:p>
            <a:fld id="{B169B7FA-413D-4470-AAE1-9AF8C2634F5C}" type="datetimeFigureOut">
              <a:rPr lang="en-GB" smtClean="0"/>
              <a:t>06/07/2024</a:t>
            </a:fld>
            <a:endParaRPr lang="en-GB"/>
          </a:p>
        </p:txBody>
      </p:sp>
      <p:sp>
        <p:nvSpPr>
          <p:cNvPr id="5" name="Footer Placeholder 4">
            <a:extLst>
              <a:ext uri="{FF2B5EF4-FFF2-40B4-BE49-F238E27FC236}">
                <a16:creationId xmlns:a16="http://schemas.microsoft.com/office/drawing/2014/main" id="{214BDF2A-216A-7746-03C8-1A8516E8B6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970F45-174B-3FC9-B8F7-53ABC6B744DF}"/>
              </a:ext>
            </a:extLst>
          </p:cNvPr>
          <p:cNvSpPr>
            <a:spLocks noGrp="1"/>
          </p:cNvSpPr>
          <p:nvPr>
            <p:ph type="sldNum" sz="quarter" idx="12"/>
          </p:nvPr>
        </p:nvSpPr>
        <p:spPr/>
        <p:txBody>
          <a:bodyPr/>
          <a:lstStyle/>
          <a:p>
            <a:fld id="{14CC3A60-7C65-4ED7-9737-9A8FCE40FFBC}" type="slidenum">
              <a:rPr lang="en-GB" smtClean="0"/>
              <a:t>‹#›</a:t>
            </a:fld>
            <a:endParaRPr lang="en-GB"/>
          </a:p>
        </p:txBody>
      </p:sp>
    </p:spTree>
    <p:extLst>
      <p:ext uri="{BB962C8B-B14F-4D97-AF65-F5344CB8AC3E}">
        <p14:creationId xmlns:p14="http://schemas.microsoft.com/office/powerpoint/2010/main" val="1570842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031D67-5D0B-4B0F-8E2F-7D32C46874DD}"/>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F2210F7-B5FD-9D10-878C-64455880EEC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F2529C3-290B-0266-7C7D-CF527FC08ECF}"/>
              </a:ext>
            </a:extLst>
          </p:cNvPr>
          <p:cNvSpPr>
            <a:spLocks noGrp="1"/>
          </p:cNvSpPr>
          <p:nvPr>
            <p:ph type="dt" sz="half" idx="10"/>
          </p:nvPr>
        </p:nvSpPr>
        <p:spPr/>
        <p:txBody>
          <a:bodyPr/>
          <a:lstStyle/>
          <a:p>
            <a:fld id="{B169B7FA-413D-4470-AAE1-9AF8C2634F5C}" type="datetimeFigureOut">
              <a:rPr lang="en-GB" smtClean="0"/>
              <a:t>06/07/2024</a:t>
            </a:fld>
            <a:endParaRPr lang="en-GB"/>
          </a:p>
        </p:txBody>
      </p:sp>
      <p:sp>
        <p:nvSpPr>
          <p:cNvPr id="5" name="Footer Placeholder 4">
            <a:extLst>
              <a:ext uri="{FF2B5EF4-FFF2-40B4-BE49-F238E27FC236}">
                <a16:creationId xmlns:a16="http://schemas.microsoft.com/office/drawing/2014/main" id="{1CD818E1-16ED-12BD-DAB7-9EFA788445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71B9ED-B28E-DC92-E844-3A4F2F11DC41}"/>
              </a:ext>
            </a:extLst>
          </p:cNvPr>
          <p:cNvSpPr>
            <a:spLocks noGrp="1"/>
          </p:cNvSpPr>
          <p:nvPr>
            <p:ph type="sldNum" sz="quarter" idx="12"/>
          </p:nvPr>
        </p:nvSpPr>
        <p:spPr/>
        <p:txBody>
          <a:bodyPr/>
          <a:lstStyle/>
          <a:p>
            <a:fld id="{14CC3A60-7C65-4ED7-9737-9A8FCE40FFBC}" type="slidenum">
              <a:rPr lang="en-GB" smtClean="0"/>
              <a:t>‹#›</a:t>
            </a:fld>
            <a:endParaRPr lang="en-GB"/>
          </a:p>
        </p:txBody>
      </p:sp>
    </p:spTree>
    <p:extLst>
      <p:ext uri="{BB962C8B-B14F-4D97-AF65-F5344CB8AC3E}">
        <p14:creationId xmlns:p14="http://schemas.microsoft.com/office/powerpoint/2010/main" val="2767951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27E693-2420-0E72-4505-3C5FABFD79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5115356-0B16-7252-69B6-239693A306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F9D1D97-83F2-8299-ED8B-31261EEBF21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169B7FA-413D-4470-AAE1-9AF8C2634F5C}" type="datetimeFigureOut">
              <a:rPr lang="en-GB" smtClean="0"/>
              <a:t>06/07/2024</a:t>
            </a:fld>
            <a:endParaRPr lang="en-GB"/>
          </a:p>
        </p:txBody>
      </p:sp>
      <p:sp>
        <p:nvSpPr>
          <p:cNvPr id="5" name="Footer Placeholder 4">
            <a:extLst>
              <a:ext uri="{FF2B5EF4-FFF2-40B4-BE49-F238E27FC236}">
                <a16:creationId xmlns:a16="http://schemas.microsoft.com/office/drawing/2014/main" id="{4184ED09-D2CD-87DE-DEC2-57FBBE98FD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A6815AF-0EAA-AF41-E1C3-C8FE03596A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4CC3A60-7C65-4ED7-9737-9A8FCE40FFBC}" type="slidenum">
              <a:rPr lang="en-GB" smtClean="0"/>
              <a:t>‹#›</a:t>
            </a:fld>
            <a:endParaRPr lang="en-GB"/>
          </a:p>
        </p:txBody>
      </p:sp>
    </p:spTree>
    <p:extLst>
      <p:ext uri="{BB962C8B-B14F-4D97-AF65-F5344CB8AC3E}">
        <p14:creationId xmlns:p14="http://schemas.microsoft.com/office/powerpoint/2010/main" val="40004200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england.nhs.uk/mat-transformation/matrons-handbook/service-improvement-and-transformation/" TargetMode="External"/><Relationship Id="rId2" Type="http://schemas.openxmlformats.org/officeDocument/2006/relationships/hyperlink" Target="https://www.rcm.org.uk/news-views/news/2020/the-history-of-midwifery-how-far-weve-come/"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hyperlink" Target="https://www.gov.uk/government/publications/commissioning-of-public-health-services-for-children/care-continuity-between-midwifery-and-health-visiting-services-principles-for-practice#introduction" TargetMode="External"/><Relationship Id="rId4" Type="http://schemas.openxmlformats.org/officeDocument/2006/relationships/hyperlink" Target="https://digital.nhs.uk/blog/transformation-blog/2018/call-the-midwife---the-past-present-and-future-of-innovation-in-maternity-servic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D2BC0-38AB-FFDE-5B04-AA25E9BA380B}"/>
              </a:ext>
            </a:extLst>
          </p:cNvPr>
          <p:cNvSpPr>
            <a:spLocks noGrp="1"/>
          </p:cNvSpPr>
          <p:nvPr>
            <p:ph type="title"/>
          </p:nvPr>
        </p:nvSpPr>
        <p:spPr/>
        <p:txBody>
          <a:bodyPr/>
          <a:lstStyle/>
          <a:p>
            <a:r>
              <a:rPr lang="en-GB" dirty="0"/>
              <a:t>Introduction </a:t>
            </a:r>
          </a:p>
        </p:txBody>
      </p:sp>
      <p:sp>
        <p:nvSpPr>
          <p:cNvPr id="3" name="Content Placeholder 2">
            <a:extLst>
              <a:ext uri="{FF2B5EF4-FFF2-40B4-BE49-F238E27FC236}">
                <a16:creationId xmlns:a16="http://schemas.microsoft.com/office/drawing/2014/main" id="{8DB3BCB0-5211-DFB8-E55C-9DA5551AA36E}"/>
              </a:ext>
            </a:extLst>
          </p:cNvPr>
          <p:cNvSpPr>
            <a:spLocks noGrp="1"/>
          </p:cNvSpPr>
          <p:nvPr>
            <p:ph idx="1"/>
          </p:nvPr>
        </p:nvSpPr>
        <p:spPr/>
        <p:txBody>
          <a:bodyPr/>
          <a:lstStyle/>
          <a:p>
            <a:r>
              <a:rPr lang="en-GB" dirty="0"/>
              <a:t> student name: Fatoumata Diallo</a:t>
            </a:r>
          </a:p>
          <a:p>
            <a:r>
              <a:rPr lang="en-GB" dirty="0"/>
              <a:t>Student ID:2327996</a:t>
            </a:r>
          </a:p>
          <a:p>
            <a:r>
              <a:rPr lang="en-GB" dirty="0"/>
              <a:t>Module Code :LCHS4003</a:t>
            </a:r>
          </a:p>
          <a:p>
            <a:r>
              <a:rPr lang="en-GB" dirty="0"/>
              <a:t>Lecturer Name: </a:t>
            </a:r>
          </a:p>
          <a:p>
            <a:endParaRPr lang="en-GB" dirty="0"/>
          </a:p>
          <a:p>
            <a:endParaRPr lang="en-GB" dirty="0"/>
          </a:p>
        </p:txBody>
      </p:sp>
    </p:spTree>
    <p:extLst>
      <p:ext uri="{BB962C8B-B14F-4D97-AF65-F5344CB8AC3E}">
        <p14:creationId xmlns:p14="http://schemas.microsoft.com/office/powerpoint/2010/main" val="1679363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8930EBA3-4D2E-42E8-B828-834555328D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8" name="Picture 17">
            <a:extLst>
              <a:ext uri="{FF2B5EF4-FFF2-40B4-BE49-F238E27FC236}">
                <a16:creationId xmlns:a16="http://schemas.microsoft.com/office/drawing/2014/main" id="{00CF1802-C372-A31B-0AA8-0ABF8D9BD224}"/>
              </a:ext>
            </a:extLst>
          </p:cNvPr>
          <p:cNvPicPr>
            <a:picLocks noChangeAspect="1"/>
          </p:cNvPicPr>
          <p:nvPr/>
        </p:nvPicPr>
        <p:blipFill>
          <a:blip r:embed="rId2"/>
          <a:stretch>
            <a:fillRect/>
          </a:stretch>
        </p:blipFill>
        <p:spPr>
          <a:xfrm>
            <a:off x="0" y="1439869"/>
            <a:ext cx="5850384" cy="3978261"/>
          </a:xfrm>
          <a:custGeom>
            <a:avLst/>
            <a:gdLst/>
            <a:ahLst/>
            <a:cxnLst/>
            <a:rect l="l" t="t" r="r" b="b"/>
            <a:pathLst>
              <a:path w="6094252" h="6857998">
                <a:moveTo>
                  <a:pt x="0" y="0"/>
                </a:moveTo>
                <a:lnTo>
                  <a:pt x="5898122" y="0"/>
                </a:lnTo>
                <a:cubicBezTo>
                  <a:pt x="6006442" y="0"/>
                  <a:pt x="6094252" y="87810"/>
                  <a:pt x="6094252" y="196130"/>
                </a:cubicBezTo>
                <a:lnTo>
                  <a:pt x="6094252" y="6661869"/>
                </a:lnTo>
                <a:cubicBezTo>
                  <a:pt x="6094252" y="6756649"/>
                  <a:pt x="6027023" y="6835726"/>
                  <a:pt x="5937649" y="6854015"/>
                </a:cubicBezTo>
                <a:lnTo>
                  <a:pt x="5898132" y="6857998"/>
                </a:lnTo>
                <a:lnTo>
                  <a:pt x="0" y="6857998"/>
                </a:lnTo>
                <a:close/>
              </a:path>
            </a:pathLst>
          </a:custGeom>
        </p:spPr>
      </p:pic>
      <p:sp>
        <p:nvSpPr>
          <p:cNvPr id="19" name="Arc 18">
            <a:extLst>
              <a:ext uri="{FF2B5EF4-FFF2-40B4-BE49-F238E27FC236}">
                <a16:creationId xmlns:a16="http://schemas.microsoft.com/office/drawing/2014/main" id="{E58B2195-5055-402F-A3E7-53FF0E49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5836" y="775849"/>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29EFA1D-4588-01A1-C315-88793BBD6894}"/>
              </a:ext>
            </a:extLst>
          </p:cNvPr>
          <p:cNvSpPr>
            <a:spLocks noGrp="1"/>
          </p:cNvSpPr>
          <p:nvPr>
            <p:ph type="ctrTitle"/>
          </p:nvPr>
        </p:nvSpPr>
        <p:spPr>
          <a:xfrm>
            <a:off x="6417732" y="957715"/>
            <a:ext cx="5130798" cy="2750419"/>
          </a:xfrm>
        </p:spPr>
        <p:txBody>
          <a:bodyPr>
            <a:normAutofit/>
          </a:bodyPr>
          <a:lstStyle/>
          <a:p>
            <a:r>
              <a:rPr lang="en-GB" dirty="0"/>
              <a:t>introduction</a:t>
            </a:r>
          </a:p>
        </p:txBody>
      </p:sp>
      <p:sp>
        <p:nvSpPr>
          <p:cNvPr id="13" name="Oval 12">
            <a:extLst>
              <a:ext uri="{FF2B5EF4-FFF2-40B4-BE49-F238E27FC236}">
                <a16:creationId xmlns:a16="http://schemas.microsoft.com/office/drawing/2014/main" id="{528AA953-F4F9-4DC5-97C7-491F4AF937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97079" y="5607717"/>
            <a:ext cx="513442" cy="49951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F87D88AB-106B-A862-97F3-8C81022A4883}"/>
              </a:ext>
            </a:extLst>
          </p:cNvPr>
          <p:cNvSpPr>
            <a:spLocks noGrp="1"/>
          </p:cNvSpPr>
          <p:nvPr>
            <p:ph type="subTitle" idx="1"/>
          </p:nvPr>
        </p:nvSpPr>
        <p:spPr>
          <a:xfrm>
            <a:off x="6417732" y="3800209"/>
            <a:ext cx="5130798" cy="2307022"/>
          </a:xfrm>
        </p:spPr>
        <p:txBody>
          <a:bodyPr>
            <a:normAutofit fontScale="85000" lnSpcReduction="10000"/>
          </a:bodyPr>
          <a:lstStyle/>
          <a:p>
            <a:pPr>
              <a:spcAft>
                <a:spcPts val="800"/>
              </a:spcAft>
            </a:pP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In the 19th century and earlier, midwifes support women during childbirth in a specific natural training and active learning skill. Midwives were naturally women who gain knowledge through traditional apprenticeship to provide care on natural birth procedure with medical intervention. Perhaps midwife services in the UK today encircle university program or master’s degree in midwifery.</a:t>
            </a:r>
          </a:p>
          <a:p>
            <a:endParaRPr lang="en-GB" sz="1500" dirty="0"/>
          </a:p>
        </p:txBody>
      </p:sp>
    </p:spTree>
    <p:extLst>
      <p:ext uri="{BB962C8B-B14F-4D97-AF65-F5344CB8AC3E}">
        <p14:creationId xmlns:p14="http://schemas.microsoft.com/office/powerpoint/2010/main" val="27211233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AAA73-3FAD-1E7E-6BB0-695DFD48E3F8}"/>
              </a:ext>
            </a:extLst>
          </p:cNvPr>
          <p:cNvSpPr>
            <a:spLocks noGrp="1"/>
          </p:cNvSpPr>
          <p:nvPr>
            <p:ph type="title"/>
          </p:nvPr>
        </p:nvSpPr>
        <p:spPr/>
        <p:txBody>
          <a:bodyPr/>
          <a:lstStyle/>
          <a:p>
            <a:r>
              <a:rPr lang="en-GB" dirty="0"/>
              <a:t>Labor and Support</a:t>
            </a:r>
          </a:p>
        </p:txBody>
      </p:sp>
      <p:graphicFrame>
        <p:nvGraphicFramePr>
          <p:cNvPr id="7" name="Content Placeholder 2">
            <a:extLst>
              <a:ext uri="{FF2B5EF4-FFF2-40B4-BE49-F238E27FC236}">
                <a16:creationId xmlns:a16="http://schemas.microsoft.com/office/drawing/2014/main" id="{0AA6F9E6-860A-CC37-0095-6F7198691A2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293635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CFB199D-0487-F852-BDEE-A322413711CF}"/>
              </a:ext>
            </a:extLst>
          </p:cNvPr>
          <p:cNvSpPr>
            <a:spLocks noGrp="1"/>
          </p:cNvSpPr>
          <p:nvPr>
            <p:ph type="title"/>
          </p:nvPr>
        </p:nvSpPr>
        <p:spPr>
          <a:xfrm>
            <a:off x="1383564" y="348865"/>
            <a:ext cx="9718111" cy="1576446"/>
          </a:xfrm>
        </p:spPr>
        <p:txBody>
          <a:bodyPr anchor="ctr">
            <a:normAutofit/>
          </a:bodyPr>
          <a:lstStyle/>
          <a:p>
            <a:r>
              <a:rPr lang="en-GB" sz="4000">
                <a:solidFill>
                  <a:srgbClr val="FFFFFF"/>
                </a:solidFill>
              </a:rPr>
              <a:t>Education and training</a:t>
            </a:r>
          </a:p>
        </p:txBody>
      </p:sp>
      <p:graphicFrame>
        <p:nvGraphicFramePr>
          <p:cNvPr id="5" name="Content Placeholder 2">
            <a:extLst>
              <a:ext uri="{FF2B5EF4-FFF2-40B4-BE49-F238E27FC236}">
                <a16:creationId xmlns:a16="http://schemas.microsoft.com/office/drawing/2014/main" id="{30644557-477F-AC89-9D27-19CD79224A06}"/>
              </a:ext>
            </a:extLst>
          </p:cNvPr>
          <p:cNvGraphicFramePr>
            <a:graphicFrameLocks noGrp="1"/>
          </p:cNvGraphicFramePr>
          <p:nvPr>
            <p:ph idx="1"/>
            <p:extLst>
              <p:ext uri="{D42A27DB-BD31-4B8C-83A1-F6EECF244321}">
                <p14:modId xmlns:p14="http://schemas.microsoft.com/office/powerpoint/2010/main" val="141897277"/>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91438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D32BBF1-1FD1-BFDF-A122-EC2F5E8358DD}"/>
              </a:ext>
            </a:extLst>
          </p:cNvPr>
          <p:cNvSpPr>
            <a:spLocks noGrp="1"/>
          </p:cNvSpPr>
          <p:nvPr>
            <p:ph type="title"/>
          </p:nvPr>
        </p:nvSpPr>
        <p:spPr>
          <a:xfrm>
            <a:off x="826396" y="586855"/>
            <a:ext cx="4230100" cy="3387497"/>
          </a:xfrm>
        </p:spPr>
        <p:txBody>
          <a:bodyPr anchor="b">
            <a:normAutofit/>
          </a:bodyPr>
          <a:lstStyle/>
          <a:p>
            <a:pPr algn="r"/>
            <a:r>
              <a:rPr lang="en-GB" sz="4000">
                <a:solidFill>
                  <a:srgbClr val="FFFFFF"/>
                </a:solidFill>
              </a:rPr>
              <a:t>Conclusion </a:t>
            </a:r>
          </a:p>
        </p:txBody>
      </p:sp>
      <p:sp>
        <p:nvSpPr>
          <p:cNvPr id="3" name="Content Placeholder 2">
            <a:extLst>
              <a:ext uri="{FF2B5EF4-FFF2-40B4-BE49-F238E27FC236}">
                <a16:creationId xmlns:a16="http://schemas.microsoft.com/office/drawing/2014/main" id="{F675FB35-2FA0-DFA5-5DB7-1E0E24E54AEB}"/>
              </a:ext>
            </a:extLst>
          </p:cNvPr>
          <p:cNvSpPr>
            <a:spLocks noGrp="1"/>
          </p:cNvSpPr>
          <p:nvPr>
            <p:ph idx="1"/>
          </p:nvPr>
        </p:nvSpPr>
        <p:spPr>
          <a:xfrm>
            <a:off x="6503158" y="649480"/>
            <a:ext cx="4862447" cy="5546047"/>
          </a:xfrm>
        </p:spPr>
        <p:txBody>
          <a:bodyPr anchor="ctr">
            <a:normAutofit/>
          </a:bodyPr>
          <a:lstStyle/>
          <a:p>
            <a:pPr>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Midwifery in the 19</a:t>
            </a:r>
            <a:r>
              <a:rPr lang="en-GB" sz="2000" kern="100" baseline="30000" dirty="0">
                <a:effectLst/>
                <a:latin typeface="Aptos" panose="020B0004020202020204" pitchFamily="34" charset="0"/>
                <a:ea typeface="Aptos" panose="020B0004020202020204" pitchFamily="34" charset="0"/>
                <a:cs typeface="Times New Roman" panose="02020603050405020304" pitchFamily="18" charset="0"/>
              </a:rPr>
              <a:t>th</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century and early 20th century was identified by formal training, practices and clear natural childbirth. during the that century childbirth was place for women only and it was considering as female problem, so women alone had a particular understanding and knowledge.</a:t>
            </a:r>
          </a:p>
          <a:p>
            <a:pPr>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 However</a:t>
            </a:r>
            <a:r>
              <a:rPr lang="en-GB" sz="2000" kern="100" dirty="0">
                <a:latin typeface="Aptos" panose="020B0004020202020204" pitchFamily="34" charset="0"/>
                <a:ea typeface="Aptos" panose="020B0004020202020204" pitchFamily="34" charset="0"/>
                <a:cs typeface="Times New Roman" panose="02020603050405020304" pitchFamily="18" charset="0"/>
              </a:rPr>
              <a:t>,</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the current services have change dramatically to the high standard of education and training. Regardless of the dispute with shortages of health care, midwife.</a:t>
            </a:r>
          </a:p>
          <a:p>
            <a:pPr marL="0" indent="0">
              <a:spcAft>
                <a:spcPts val="800"/>
              </a:spcAft>
              <a:buNone/>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 </a:t>
            </a:r>
          </a:p>
          <a:p>
            <a:endParaRPr lang="en-GB" sz="2000" dirty="0"/>
          </a:p>
        </p:txBody>
      </p:sp>
    </p:spTree>
    <p:extLst>
      <p:ext uri="{BB962C8B-B14F-4D97-AF65-F5344CB8AC3E}">
        <p14:creationId xmlns:p14="http://schemas.microsoft.com/office/powerpoint/2010/main" val="37446984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4" name="Rectangle 63">
            <a:extLst>
              <a:ext uri="{FF2B5EF4-FFF2-40B4-BE49-F238E27FC236}">
                <a16:creationId xmlns:a16="http://schemas.microsoft.com/office/drawing/2014/main" id="{2E17E911-875F-4DE5-8699-99D9F1805A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Freeform: Shape 71">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4" name="Rectangle 73">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E7C1A4-8BED-7D09-1D04-4D1CB11342BA}"/>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References </a:t>
            </a:r>
          </a:p>
        </p:txBody>
      </p:sp>
      <p:sp>
        <p:nvSpPr>
          <p:cNvPr id="3" name="Content Placeholder 2">
            <a:extLst>
              <a:ext uri="{FF2B5EF4-FFF2-40B4-BE49-F238E27FC236}">
                <a16:creationId xmlns:a16="http://schemas.microsoft.com/office/drawing/2014/main" id="{B0F8153E-FD46-2130-0C19-8FCD8F8BC556}"/>
              </a:ext>
            </a:extLst>
          </p:cNvPr>
          <p:cNvSpPr>
            <a:spLocks noGrp="1"/>
          </p:cNvSpPr>
          <p:nvPr>
            <p:ph idx="1"/>
          </p:nvPr>
        </p:nvSpPr>
        <p:spPr>
          <a:xfrm>
            <a:off x="4581727" y="649480"/>
            <a:ext cx="3025303" cy="5546047"/>
          </a:xfrm>
        </p:spPr>
        <p:txBody>
          <a:bodyPr anchor="ctr">
            <a:normAutofit/>
          </a:bodyPr>
          <a:lstStyle/>
          <a:p>
            <a:pPr>
              <a:spcAft>
                <a:spcPts val="800"/>
              </a:spcAft>
            </a:pPr>
            <a:r>
              <a:rPr lang="en-GB" sz="1300" i="1" kern="0">
                <a:effectLst/>
                <a:highlight>
                  <a:srgbClr val="FBFBFB"/>
                </a:highlight>
                <a:latin typeface="avenir-regular-class"/>
                <a:ea typeface="Times New Roman" panose="02020603050405020304" pitchFamily="18" charset="0"/>
                <a:cs typeface="Times New Roman" panose="02020603050405020304" pitchFamily="18" charset="0"/>
              </a:rPr>
              <a:t>The history of midwifery</a:t>
            </a:r>
            <a:r>
              <a:rPr lang="en-GB" sz="1300" kern="0">
                <a:effectLst/>
                <a:highlight>
                  <a:srgbClr val="FBFBFB"/>
                </a:highlight>
                <a:latin typeface="avenir-regular-class"/>
                <a:ea typeface="Times New Roman" panose="02020603050405020304" pitchFamily="18" charset="0"/>
                <a:cs typeface="Times New Roman" panose="02020603050405020304" pitchFamily="18" charset="0"/>
              </a:rPr>
              <a:t> (05/10/2023) Available at: </a:t>
            </a:r>
            <a:r>
              <a:rPr lang="en-GB" sz="1300" u="sng" kern="0">
                <a:effectLst/>
                <a:highlight>
                  <a:srgbClr val="FBFBFB"/>
                </a:highlight>
                <a:latin typeface="avenir-regular-class"/>
                <a:ea typeface="Times New Roman" panose="02020603050405020304" pitchFamily="18" charset="0"/>
                <a:cs typeface="Times New Roman" panose="02020603050405020304" pitchFamily="18" charset="0"/>
                <a:hlinkClick r:id="rId2"/>
              </a:rPr>
              <a:t>The History of Midwifery - how far we've come (rcm.org.uk)</a:t>
            </a:r>
            <a:r>
              <a:rPr lang="en-GB" sz="1300" kern="0">
                <a:effectLst/>
                <a:highlight>
                  <a:srgbClr val="FBFBFB"/>
                </a:highlight>
                <a:latin typeface="avenir-regular-class"/>
                <a:ea typeface="Times New Roman" panose="02020603050405020304" pitchFamily="18" charset="0"/>
                <a:cs typeface="Times New Roman" panose="02020603050405020304" pitchFamily="18" charset="0"/>
              </a:rPr>
              <a:t> (Accessed: 05/07/2024).</a:t>
            </a:r>
            <a:endParaRPr lang="en-GB" sz="1300" kern="100">
              <a:effectLst/>
              <a:highlight>
                <a:srgbClr val="FBFBFB"/>
              </a:highlight>
              <a:latin typeface="Aptos" panose="020B0004020202020204" pitchFamily="34" charset="0"/>
              <a:ea typeface="Aptos" panose="020B0004020202020204" pitchFamily="34" charset="0"/>
              <a:cs typeface="Times New Roman" panose="02020603050405020304" pitchFamily="18" charset="0"/>
            </a:endParaRPr>
          </a:p>
          <a:p>
            <a:pPr>
              <a:spcAft>
                <a:spcPts val="800"/>
              </a:spcAft>
            </a:pPr>
            <a:r>
              <a:rPr lang="en-GB" sz="1300" i="1" kern="100">
                <a:effectLst/>
                <a:highlight>
                  <a:srgbClr val="FBFBFB"/>
                </a:highlight>
                <a:latin typeface="avenir-regular-class"/>
                <a:ea typeface="Aptos" panose="020B0004020202020204" pitchFamily="34" charset="0"/>
                <a:cs typeface="Times New Roman" panose="02020603050405020304" pitchFamily="18" charset="0"/>
              </a:rPr>
              <a:t>Service improvement and transformation</a:t>
            </a:r>
            <a:r>
              <a:rPr lang="en-GB" sz="1300" kern="100">
                <a:effectLst/>
                <a:highlight>
                  <a:srgbClr val="FBFBFB"/>
                </a:highlight>
                <a:latin typeface="avenir-regular-class"/>
                <a:ea typeface="Aptos" panose="020B0004020202020204" pitchFamily="34" charset="0"/>
                <a:cs typeface="Times New Roman" panose="02020603050405020304" pitchFamily="18" charset="0"/>
              </a:rPr>
              <a:t>(02/07/2024) Available at: </a:t>
            </a:r>
            <a:r>
              <a:rPr lang="en-GB" sz="1300" u="none" strike="noStrike" kern="100">
                <a:effectLst/>
                <a:highlight>
                  <a:srgbClr val="FBFBFB"/>
                </a:highlight>
                <a:latin typeface="avenir-regular-class"/>
                <a:ea typeface="Aptos" panose="020B0004020202020204" pitchFamily="34" charset="0"/>
                <a:cs typeface="Times New Roman" panose="02020603050405020304" pitchFamily="18" charset="0"/>
                <a:hlinkClick r:id="rId3"/>
              </a:rPr>
              <a:t>NHS England » Service improvement and transformation</a:t>
            </a:r>
            <a:r>
              <a:rPr lang="en-GB" sz="1300" kern="100">
                <a:effectLst/>
                <a:highlight>
                  <a:srgbClr val="FBFBFB"/>
                </a:highlight>
                <a:latin typeface="avenir-regular-class"/>
                <a:ea typeface="Aptos" panose="020B0004020202020204" pitchFamily="34" charset="0"/>
                <a:cs typeface="Times New Roman" panose="02020603050405020304" pitchFamily="18" charset="0"/>
              </a:rPr>
              <a:t> (05/07/2024).</a:t>
            </a:r>
            <a:endParaRPr lang="en-GB" sz="1300" kern="100">
              <a:effectLst/>
              <a:highlight>
                <a:srgbClr val="FBFBFB"/>
              </a:highlight>
              <a:latin typeface="Aptos" panose="020B0004020202020204" pitchFamily="34" charset="0"/>
              <a:ea typeface="Aptos" panose="020B0004020202020204" pitchFamily="34" charset="0"/>
              <a:cs typeface="Times New Roman" panose="02020603050405020304" pitchFamily="18" charset="0"/>
            </a:endParaRPr>
          </a:p>
          <a:p>
            <a:r>
              <a:rPr lang="en-GB" sz="1300" kern="100">
                <a:effectLst/>
                <a:highlight>
                  <a:srgbClr val="FBFBFB"/>
                </a:highlight>
                <a:latin typeface="avenir-regular-class"/>
                <a:ea typeface="Aptos" panose="020B0004020202020204" pitchFamily="34" charset="0"/>
                <a:cs typeface="Times New Roman" panose="02020603050405020304" pitchFamily="18" charset="0"/>
              </a:rPr>
              <a:t>Gudgeon, J. (2018 published/last updated) </a:t>
            </a:r>
            <a:r>
              <a:rPr lang="en-GB" sz="1300" i="1" kern="100">
                <a:effectLst/>
                <a:highlight>
                  <a:srgbClr val="FBFBFB"/>
                </a:highlight>
                <a:latin typeface="avenir-regular-class"/>
                <a:ea typeface="Aptos" panose="020B0004020202020204" pitchFamily="34" charset="0"/>
                <a:cs typeface="Times New Roman" panose="02020603050405020304" pitchFamily="18" charset="0"/>
              </a:rPr>
              <a:t>call the midwife the past ,the present and the future of innovation in maternity services </a:t>
            </a:r>
            <a:r>
              <a:rPr lang="en-GB" sz="1300" kern="100">
                <a:effectLst/>
                <a:highlight>
                  <a:srgbClr val="FBFBFB"/>
                </a:highlight>
                <a:latin typeface="avenir-regular-class"/>
                <a:ea typeface="Aptos" panose="020B0004020202020204" pitchFamily="34" charset="0"/>
                <a:cs typeface="Times New Roman" panose="02020603050405020304" pitchFamily="18" charset="0"/>
              </a:rPr>
              <a:t>. Available at: </a:t>
            </a:r>
            <a:r>
              <a:rPr lang="en-GB" sz="1300" u="none" strike="noStrike" kern="100">
                <a:effectLst/>
                <a:highlight>
                  <a:srgbClr val="FBFBFB"/>
                </a:highlight>
                <a:latin typeface="avenir-regular-class"/>
                <a:ea typeface="Aptos" panose="020B0004020202020204" pitchFamily="34" charset="0"/>
                <a:cs typeface="Times New Roman" panose="02020603050405020304" pitchFamily="18" charset="0"/>
                <a:hlinkClick r:id="rId4"/>
              </a:rPr>
              <a:t>Call the midwife – the past, present and future of innovation in maternity services - NHS England Digital</a:t>
            </a:r>
            <a:r>
              <a:rPr lang="en-GB" sz="1300" kern="100">
                <a:effectLst/>
                <a:highlight>
                  <a:srgbClr val="FBFBFB"/>
                </a:highlight>
                <a:latin typeface="avenir-regular-class"/>
                <a:ea typeface="Aptos" panose="020B0004020202020204" pitchFamily="34" charset="0"/>
                <a:cs typeface="Times New Roman" panose="02020603050405020304" pitchFamily="18" charset="0"/>
              </a:rPr>
              <a:t> (Accessed: 06/0724.</a:t>
            </a:r>
            <a:r>
              <a:rPr lang="en-GB" sz="1300" kern="100">
                <a:effectLst/>
                <a:highlight>
                  <a:srgbClr val="FBFBFB"/>
                </a:highlight>
                <a:latin typeface="Aptos" panose="020B0004020202020204" pitchFamily="34" charset="0"/>
                <a:ea typeface="Aptos" panose="020B0004020202020204" pitchFamily="34" charset="0"/>
                <a:cs typeface="Times New Roman" panose="02020603050405020304" pitchFamily="18" charset="0"/>
              </a:rPr>
              <a:t> </a:t>
            </a:r>
          </a:p>
          <a:p>
            <a:pPr marL="0" indent="0">
              <a:buNone/>
            </a:pPr>
            <a:endParaRPr lang="en-GB" sz="1300" kern="100">
              <a:effectLst/>
              <a:highlight>
                <a:srgbClr val="FBFBFB"/>
              </a:highlight>
              <a:latin typeface="Aptos" panose="020B0004020202020204" pitchFamily="34" charset="0"/>
              <a:ea typeface="Aptos" panose="020B0004020202020204" pitchFamily="34" charset="0"/>
              <a:cs typeface="Times New Roman" panose="02020603050405020304" pitchFamily="18" charset="0"/>
            </a:endParaRPr>
          </a:p>
          <a:p>
            <a:r>
              <a:rPr lang="en-GB" sz="1300" b="0" i="1">
                <a:effectLst/>
                <a:highlight>
                  <a:srgbClr val="FBFBFB"/>
                </a:highlight>
                <a:latin typeface="avenir-regular-class"/>
              </a:rPr>
              <a:t>Care countinuity between midwifery  and health visiting service :principles for practice </a:t>
            </a:r>
            <a:r>
              <a:rPr lang="en-GB" sz="1300" b="0" i="0">
                <a:effectLst/>
                <a:highlight>
                  <a:srgbClr val="FBFBFB"/>
                </a:highlight>
                <a:latin typeface="avenir-regular-class"/>
              </a:rPr>
              <a:t>(March 2021/last published) Available at:</a:t>
            </a:r>
            <a:r>
              <a:rPr lang="en-GB" sz="1300" b="0" i="0" u="none" strike="noStrike">
                <a:effectLst/>
                <a:highlight>
                  <a:srgbClr val="FBFBFB"/>
                </a:highlight>
                <a:latin typeface="avenir-regular-class"/>
                <a:hlinkClick r:id="rId5"/>
              </a:rPr>
              <a:t>Care continuity between midwifery and health visiting services: principles for practice - GOV.UK (www.gov.uk)</a:t>
            </a:r>
            <a:r>
              <a:rPr lang="en-GB" sz="1300" b="0" i="0">
                <a:effectLst/>
                <a:highlight>
                  <a:srgbClr val="FBFBFB"/>
                </a:highlight>
                <a:latin typeface="avenir-regular-class"/>
              </a:rPr>
              <a:t>   (Accessed: 06/07/24).</a:t>
            </a:r>
            <a:endParaRPr lang="en-GB" sz="1300"/>
          </a:p>
        </p:txBody>
      </p:sp>
      <p:pic>
        <p:nvPicPr>
          <p:cNvPr id="45" name="Picture 44" descr="Desk with stethoscope and computer keyboard">
            <a:extLst>
              <a:ext uri="{FF2B5EF4-FFF2-40B4-BE49-F238E27FC236}">
                <a16:creationId xmlns:a16="http://schemas.microsoft.com/office/drawing/2014/main" id="{8339B2B3-9F8C-D8F5-2DCE-9E9CF707F643}"/>
              </a:ext>
            </a:extLst>
          </p:cNvPr>
          <p:cNvPicPr>
            <a:picLocks noChangeAspect="1"/>
          </p:cNvPicPr>
          <p:nvPr/>
        </p:nvPicPr>
        <p:blipFill rotWithShape="1">
          <a:blip r:embed="rId6"/>
          <a:srcRect l="57468" r="2796" b="-1"/>
          <a:stretch/>
        </p:blipFill>
        <p:spPr>
          <a:xfrm>
            <a:off x="8109502" y="511388"/>
            <a:ext cx="3778079" cy="6346612"/>
          </a:xfrm>
          <a:prstGeom prst="rect">
            <a:avLst/>
          </a:prstGeom>
        </p:spPr>
      </p:pic>
    </p:spTree>
    <p:extLst>
      <p:ext uri="{BB962C8B-B14F-4D97-AF65-F5344CB8AC3E}">
        <p14:creationId xmlns:p14="http://schemas.microsoft.com/office/powerpoint/2010/main" val="2096571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212</TotalTime>
  <Words>469</Words>
  <Application>Microsoft Office PowerPoint</Application>
  <PresentationFormat>Widescreen</PresentationFormat>
  <Paragraphs>27</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Aptos</vt:lpstr>
      <vt:lpstr>Aptos Display</vt:lpstr>
      <vt:lpstr>Arial</vt:lpstr>
      <vt:lpstr>avenir-regular-class</vt:lpstr>
      <vt:lpstr>Calibri</vt:lpstr>
      <vt:lpstr>Office Theme</vt:lpstr>
      <vt:lpstr>Introduction </vt:lpstr>
      <vt:lpstr>introduction</vt:lpstr>
      <vt:lpstr>Labor and Support</vt:lpstr>
      <vt:lpstr>Education and training</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fatoumata diallo</dc:creator>
  <cp:lastModifiedBy>fatoumata diallo</cp:lastModifiedBy>
  <cp:revision>1</cp:revision>
  <dcterms:created xsi:type="dcterms:W3CDTF">2024-07-06T13:54:06Z</dcterms:created>
  <dcterms:modified xsi:type="dcterms:W3CDTF">2024-07-06T17:26:54Z</dcterms:modified>
</cp:coreProperties>
</file>