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3220800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4122114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944105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FE3D5A4-E78F-4522-A5C1-41BE1D4FE3C2}"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348930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E3D5A4-E78F-4522-A5C1-41BE1D4FE3C2}" type="datetimeFigureOut">
              <a:rPr lang="en-GB" smtClean="0"/>
              <a:t>14/10/2026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912271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FE3D5A4-E78F-4522-A5C1-41BE1D4FE3C2}" type="datetimeFigureOut">
              <a:rPr lang="en-GB" smtClean="0"/>
              <a:t>14/10/2026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4119583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E3D5A4-E78F-4522-A5C1-41BE1D4FE3C2}" type="datetimeFigureOut">
              <a:rPr lang="en-GB" smtClean="0"/>
              <a:t>14/10/2026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4033291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FE3D5A4-E78F-4522-A5C1-41BE1D4FE3C2}"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744762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058A7-7685-42E8-B3F3-EF200235E12B}" type="slidenum">
              <a:rPr lang="en-GB" smtClean="0"/>
              <a:t>‹#›</a:t>
            </a:fld>
            <a:endParaRPr lang="en-GB"/>
          </a:p>
        </p:txBody>
      </p:sp>
      <p:sp>
        <p:nvSpPr>
          <p:cNvPr id="5" name="Date Placeholder 4"/>
          <p:cNvSpPr>
            <a:spLocks noGrp="1"/>
          </p:cNvSpPr>
          <p:nvPr>
            <p:ph type="dt" sz="half" idx="10"/>
          </p:nvPr>
        </p:nvSpPr>
        <p:spPr/>
        <p:txBody>
          <a:bodyPr/>
          <a:lstStyle/>
          <a:p>
            <a:fld id="{3FE3D5A4-E78F-4522-A5C1-41BE1D4FE3C2}" type="datetimeFigureOut">
              <a:rPr lang="en-GB" smtClean="0"/>
              <a:t>14/10/2026</a:t>
            </a:fld>
            <a:endParaRPr lang="en-GB"/>
          </a:p>
        </p:txBody>
      </p:sp>
    </p:spTree>
    <p:extLst>
      <p:ext uri="{BB962C8B-B14F-4D97-AF65-F5344CB8AC3E}">
        <p14:creationId xmlns:p14="http://schemas.microsoft.com/office/powerpoint/2010/main" val="2660439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460414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8890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2015107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86601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074247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14485120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E3D5A4-E78F-4522-A5C1-41BE1D4FE3C2}"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058A7-7685-42E8-B3F3-EF200235E12B}" type="slidenum">
              <a:rPr lang="en-GB" smtClean="0"/>
              <a:t>‹#›</a:t>
            </a:fld>
            <a:endParaRPr lang="en-GB"/>
          </a:p>
        </p:txBody>
      </p:sp>
    </p:spTree>
    <p:extLst>
      <p:ext uri="{BB962C8B-B14F-4D97-AF65-F5344CB8AC3E}">
        <p14:creationId xmlns:p14="http://schemas.microsoft.com/office/powerpoint/2010/main" val="2068060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FE3D5A4-E78F-4522-A5C1-41BE1D4FE3C2}" type="datetimeFigureOut">
              <a:rPr lang="en-GB" smtClean="0"/>
              <a:t>14/10/2026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BF058A7-7685-42E8-B3F3-EF200235E12B}" type="slidenum">
              <a:rPr lang="en-GB" smtClean="0"/>
              <a:t>‹#›</a:t>
            </a:fld>
            <a:endParaRPr lang="en-GB"/>
          </a:p>
        </p:txBody>
      </p:sp>
    </p:spTree>
    <p:extLst>
      <p:ext uri="{BB962C8B-B14F-4D97-AF65-F5344CB8AC3E}">
        <p14:creationId xmlns:p14="http://schemas.microsoft.com/office/powerpoint/2010/main" val="102223659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7.xml"/><Relationship Id="rId5" Type="http://schemas.openxmlformats.org/officeDocument/2006/relationships/hyperlink" Target="https://www.legislation.gov.uk/" TargetMode="External"/><Relationship Id="rId4" Type="http://schemas.openxmlformats.org/officeDocument/2006/relationships/hyperlink" Target="https://www.gov.uk/government/organisations/office-for-health-improvement-and-dispar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755374" y="462535"/>
            <a:ext cx="9435548" cy="5906104"/>
          </a:xfrm>
          <a:prstGeom prst="rect">
            <a:avLst/>
          </a:prstGeom>
          <a:noFill/>
        </p:spPr>
        <p:txBody>
          <a:bodyPr wrap="square">
            <a:spAutoFit/>
          </a:bodyPr>
          <a:lstStyle/>
          <a:p>
            <a:pPr algn="ctr">
              <a:lnSpc>
                <a:spcPct val="150000"/>
              </a:lnSpc>
            </a:pPr>
            <a:endParaRPr lang="en-GB" sz="2400" b="1" dirty="0">
              <a:effectLst/>
              <a:latin typeface="Arial" panose="020B0604020202020204" pitchFamily="34" charset="0"/>
              <a:ea typeface="Times New Roman" panose="02020603050405020304" pitchFamily="18" charset="0"/>
            </a:endParaRPr>
          </a:p>
          <a:p>
            <a:pPr marL="342900" indent="-342900">
              <a:lnSpc>
                <a:spcPct val="150000"/>
              </a:lnSpc>
              <a:spcBef>
                <a:spcPts val="1000"/>
              </a:spcBef>
              <a:buClr>
                <a:schemeClr val="accent1">
                  <a:lumMod val="75000"/>
                </a:schemeClr>
              </a:buClr>
              <a:buSzPct val="80000"/>
              <a:buFont typeface="Wingdings 3" charset="2"/>
              <a:buChar char=""/>
            </a:pPr>
            <a:endParaRPr lang="en-GB" b="1" dirty="0">
              <a:solidFill>
                <a:srgbClr val="000000"/>
              </a:solidFill>
              <a:latin typeface="Arial" panose="020B0604020202020204" pitchFamily="34" charset="0"/>
            </a:endParaRPr>
          </a:p>
          <a:p>
            <a:pPr marL="342900" indent="-342900">
              <a:lnSpc>
                <a:spcPct val="150000"/>
              </a:lnSpc>
              <a:spcBef>
                <a:spcPts val="1000"/>
              </a:spcBef>
              <a:buClr>
                <a:schemeClr val="accent1">
                  <a:lumMod val="75000"/>
                </a:schemeClr>
              </a:buClr>
              <a:buSzPct val="80000"/>
              <a:buFont typeface="Wingdings 3" charset="2"/>
              <a:buChar char=""/>
            </a:pPr>
            <a:r>
              <a:rPr lang="en-GB" b="1" dirty="0">
                <a:solidFill>
                  <a:srgbClr val="000000"/>
                </a:solidFill>
                <a:latin typeface="Arial" panose="020B0604020202020204" pitchFamily="34" charset="0"/>
              </a:rPr>
              <a:t>Student Name: Jude Adimonye Ubanii</a:t>
            </a:r>
          </a:p>
          <a:p>
            <a:pPr marL="342900" indent="-342900">
              <a:lnSpc>
                <a:spcPct val="150000"/>
              </a:lnSpc>
              <a:spcBef>
                <a:spcPts val="1000"/>
              </a:spcBef>
              <a:buClr>
                <a:schemeClr val="accent1">
                  <a:lumMod val="75000"/>
                </a:schemeClr>
              </a:buClr>
              <a:buSzPct val="80000"/>
              <a:buFont typeface="Wingdings 3" charset="2"/>
              <a:buChar char=""/>
            </a:pPr>
            <a:r>
              <a:rPr lang="en-GB" b="1" dirty="0">
                <a:solidFill>
                  <a:srgbClr val="000000"/>
                </a:solidFill>
                <a:latin typeface="Arial" panose="020B0604020202020204" pitchFamily="34" charset="0"/>
              </a:rPr>
              <a:t>Student ID: 2320539</a:t>
            </a:r>
          </a:p>
          <a:p>
            <a:pPr marL="342900" indent="-342900">
              <a:lnSpc>
                <a:spcPct val="150000"/>
              </a:lnSpc>
              <a:spcBef>
                <a:spcPts val="1000"/>
              </a:spcBef>
              <a:buClr>
                <a:schemeClr val="accent1">
                  <a:lumMod val="75000"/>
                </a:schemeClr>
              </a:buClr>
              <a:buSzPct val="80000"/>
              <a:buFont typeface="Wingdings 3" charset="2"/>
              <a:buChar char=""/>
            </a:pPr>
            <a:r>
              <a:rPr lang="en-GB" b="1" dirty="0">
                <a:solidFill>
                  <a:srgbClr val="000000"/>
                </a:solidFill>
                <a:latin typeface="Arial" panose="020B0604020202020204" pitchFamily="34" charset="0"/>
              </a:rPr>
              <a:t>Programme: BSc (Hons) Health and Care</a:t>
            </a:r>
          </a:p>
          <a:p>
            <a:pPr marL="342900" indent="-342900">
              <a:lnSpc>
                <a:spcPct val="150000"/>
              </a:lnSpc>
              <a:spcBef>
                <a:spcPts val="1000"/>
              </a:spcBef>
              <a:buClr>
                <a:schemeClr val="accent1">
                  <a:lumMod val="75000"/>
                </a:schemeClr>
              </a:buClr>
              <a:buSzPct val="80000"/>
              <a:buFont typeface="Wingdings 3" charset="2"/>
              <a:buChar char=""/>
            </a:pPr>
            <a:r>
              <a:rPr lang="en-GB" b="1" dirty="0">
                <a:solidFill>
                  <a:srgbClr val="000000"/>
                </a:solidFill>
                <a:latin typeface="Arial" panose="020B0604020202020204" pitchFamily="34" charset="0"/>
              </a:rPr>
              <a:t>Module: Health, Well-being and Sustainable Development</a:t>
            </a:r>
          </a:p>
          <a:p>
            <a:pPr marL="342900" indent="-342900">
              <a:lnSpc>
                <a:spcPct val="150000"/>
              </a:lnSpc>
              <a:spcBef>
                <a:spcPts val="1000"/>
              </a:spcBef>
              <a:buClr>
                <a:schemeClr val="accent1">
                  <a:lumMod val="75000"/>
                </a:schemeClr>
              </a:buClr>
              <a:buSzPct val="80000"/>
              <a:buFont typeface="Wingdings 3" charset="2"/>
              <a:buChar char=""/>
            </a:pPr>
            <a:r>
              <a:rPr lang="en-GB" b="1" dirty="0">
                <a:solidFill>
                  <a:srgbClr val="000000"/>
                </a:solidFill>
                <a:latin typeface="Arial" panose="020B0604020202020204" pitchFamily="34" charset="0"/>
              </a:rPr>
              <a:t>Module Code: BMHP6030</a:t>
            </a:r>
          </a:p>
          <a:p>
            <a:pPr marL="342900" indent="-342900">
              <a:lnSpc>
                <a:spcPct val="150000"/>
              </a:lnSpc>
              <a:spcBef>
                <a:spcPts val="1000"/>
              </a:spcBef>
              <a:buClr>
                <a:schemeClr val="accent1">
                  <a:lumMod val="75000"/>
                </a:schemeClr>
              </a:buClr>
              <a:buSzPct val="80000"/>
              <a:buFont typeface="Wingdings 3" charset="2"/>
              <a:buChar char=""/>
            </a:pPr>
            <a:r>
              <a:rPr lang="en-GB" b="1" dirty="0">
                <a:solidFill>
                  <a:srgbClr val="000000"/>
                </a:solidFill>
                <a:latin typeface="Arial" panose="020B0604020202020204" pitchFamily="34" charset="0"/>
              </a:rPr>
              <a:t>Assignment Title: Component 1 (Presentation)</a:t>
            </a:r>
          </a:p>
          <a:p>
            <a:pPr marL="342900" indent="-342900">
              <a:lnSpc>
                <a:spcPct val="150000"/>
              </a:lnSpc>
              <a:spcBef>
                <a:spcPts val="1000"/>
              </a:spcBef>
              <a:buClr>
                <a:schemeClr val="accent1">
                  <a:lumMod val="75000"/>
                </a:schemeClr>
              </a:buClr>
              <a:buSzPct val="80000"/>
              <a:buFont typeface="Wingdings 3" charset="2"/>
              <a:buChar char=""/>
            </a:pPr>
            <a:r>
              <a:rPr lang="en-GB" b="1" dirty="0">
                <a:solidFill>
                  <a:srgbClr val="000000"/>
                </a:solidFill>
                <a:latin typeface="Arial" panose="020B0604020202020204" pitchFamily="34" charset="0"/>
              </a:rPr>
              <a:t>Lecturer Name: Olufemi Oluranti</a:t>
            </a:r>
            <a:br>
              <a:rPr lang="en-GB" b="1" dirty="0">
                <a:solidFill>
                  <a:srgbClr val="000000"/>
                </a:solidFill>
                <a:latin typeface="Arial" panose="020B0604020202020204" pitchFamily="34" charset="0"/>
              </a:rPr>
            </a:br>
            <a:endParaRPr lang="en-GB" b="1" dirty="0">
              <a:solidFill>
                <a:srgbClr val="000000"/>
              </a:solidFill>
              <a:latin typeface="Arial" panose="020B0604020202020204" pitchFamily="34" charset="0"/>
            </a:endParaRPr>
          </a:p>
          <a:p>
            <a:pPr>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6848113"/>
      </p:ext>
    </p:extLst>
  </p:cSld>
  <p:clrMapOvr>
    <a:masterClrMapping/>
  </p:clrMapOvr>
  <mc:AlternateContent xmlns:mc="http://schemas.openxmlformats.org/markup-compatibility/2006" xmlns:p14="http://schemas.microsoft.com/office/powerpoint/2010/main">
    <mc:Choice Requires="p14">
      <p:transition spd="slow" p14:dur="2000" advTm="998403"/>
    </mc:Choice>
    <mc:Fallback xmlns="">
      <p:transition spd="slow" advTm="99840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3044687" y="0"/>
            <a:ext cx="8656983" cy="7591245"/>
          </a:xfrm>
          <a:prstGeom prst="rect">
            <a:avLst/>
          </a:prstGeom>
          <a:noFill/>
        </p:spPr>
        <p:txBody>
          <a:bodyPr wrap="square">
            <a:spAutoFit/>
          </a:bodyPr>
          <a:lstStyle/>
          <a:p>
            <a:pPr algn="ctr">
              <a:lnSpc>
                <a:spcPct val="150000"/>
              </a:lnSpc>
            </a:pPr>
            <a:endParaRPr lang="en-GB" sz="2000" b="1" dirty="0">
              <a:latin typeface="Arial" panose="020B0604020202020204" pitchFamily="34" charset="0"/>
              <a:ea typeface="Calibri" panose="020F0502020204030204" pitchFamily="34" charset="0"/>
              <a:cs typeface="Arial" panose="020B0604020202020204" pitchFamily="34" charset="0"/>
            </a:endParaRPr>
          </a:p>
          <a:p>
            <a:pPr algn="ctr">
              <a:lnSpc>
                <a:spcPct val="150000"/>
              </a:lnSpc>
            </a:pPr>
            <a:r>
              <a:rPr lang="en-GB" sz="2000" b="1" dirty="0">
                <a:solidFill>
                  <a:srgbClr val="00B0F0"/>
                </a:solidFill>
                <a:latin typeface="Arial" panose="020B0604020202020204" pitchFamily="34" charset="0"/>
                <a:ea typeface="Calibri" panose="020F0502020204030204" pitchFamily="34" charset="0"/>
                <a:cs typeface="Arial" panose="020B0604020202020204" pitchFamily="34" charset="0"/>
              </a:rPr>
              <a:t>Definition and Integration of Health, Wellbeing and </a:t>
            </a:r>
          </a:p>
          <a:p>
            <a:pPr algn="ctr">
              <a:lnSpc>
                <a:spcPct val="150000"/>
              </a:lnSpc>
            </a:pPr>
            <a:r>
              <a:rPr lang="en-GB" sz="2000" b="1" dirty="0">
                <a:solidFill>
                  <a:srgbClr val="00B0F0"/>
                </a:solidFill>
                <a:latin typeface="Arial" panose="020B0604020202020204" pitchFamily="34" charset="0"/>
                <a:ea typeface="Calibri" panose="020F0502020204030204" pitchFamily="34" charset="0"/>
                <a:cs typeface="Arial" panose="020B0604020202020204" pitchFamily="34" charset="0"/>
              </a:rPr>
              <a:t>Sustainable Development</a:t>
            </a:r>
          </a:p>
          <a:p>
            <a:pPr algn="ctr">
              <a:lnSpc>
                <a:spcPct val="150000"/>
              </a:lnSpc>
            </a:pPr>
            <a:endParaRPr lang="en-GB" sz="1400" b="1" dirty="0">
              <a:latin typeface="Arial" panose="020B0604020202020204" pitchFamily="34" charset="0"/>
              <a:ea typeface="Calibri" panose="020F0502020204030204" pitchFamily="34" charset="0"/>
              <a:cs typeface="Arial" panose="020B0604020202020204" pitchFamily="34" charset="0"/>
            </a:endParaRPr>
          </a:p>
          <a:p>
            <a:r>
              <a:rPr lang="en-US" sz="1400" b="1" dirty="0">
                <a:latin typeface="Arial" panose="020B0604020202020204" pitchFamily="34" charset="0"/>
                <a:cs typeface="Arial" pitchFamily="34" charset="0"/>
              </a:rPr>
              <a:t>Health</a:t>
            </a:r>
          </a:p>
          <a:p>
            <a:r>
              <a:rPr lang="en-GB" sz="1400" dirty="0">
                <a:latin typeface="Arial" panose="020B0604020202020204" pitchFamily="34" charset="0"/>
                <a:cs typeface="Arial" pitchFamily="34" charset="0"/>
              </a:rPr>
              <a:t>Health is not just the absence of sickness; according to the World Health Organization (WHO), it is a state of physical, mental, and social well-being (WHO, 1948). By acknowledging that social and psychological elements affect health outcomes, this concept encourages a comprehensive view of health. Nonetheless, detractors contend that the idea of "complete wellbeing" is impractical since many people with long-term illnesses manage to have successful and satisfying lives (Huber et al., 2011).</a:t>
            </a:r>
            <a:endParaRPr lang="en-US" sz="1400" dirty="0">
              <a:latin typeface="Arial" panose="020B0604020202020204" pitchFamily="34" charset="0"/>
              <a:cs typeface="Arial" pitchFamily="34" charset="0"/>
            </a:endParaRPr>
          </a:p>
          <a:p>
            <a:endParaRPr lang="en-US" sz="1400" dirty="0">
              <a:latin typeface="Arial" panose="020B0604020202020204" pitchFamily="34" charset="0"/>
              <a:cs typeface="Arial" pitchFamily="34" charset="0"/>
            </a:endParaRPr>
          </a:p>
          <a:p>
            <a:r>
              <a:rPr lang="en-US" sz="1400" b="1" dirty="0">
                <a:latin typeface="Arial" panose="020B0604020202020204" pitchFamily="34" charset="0"/>
                <a:cs typeface="Arial" pitchFamily="34" charset="0"/>
              </a:rPr>
              <a:t>Well-being</a:t>
            </a:r>
            <a:endParaRPr lang="en-GB" sz="1400" dirty="0">
              <a:latin typeface="Arial" panose="020B0604020202020204" pitchFamily="34" charset="0"/>
              <a:cs typeface="Arial" pitchFamily="34" charset="0"/>
            </a:endParaRPr>
          </a:p>
          <a:p>
            <a:pPr marL="171450" indent="-171450">
              <a:buFont typeface="Wingdings" panose="05000000000000000000" pitchFamily="2" charset="2"/>
              <a:buChar char="Ø"/>
            </a:pPr>
            <a:r>
              <a:rPr lang="en-GB" sz="1400" dirty="0">
                <a:latin typeface="Arial" panose="020B0604020202020204" pitchFamily="34" charset="0"/>
                <a:cs typeface="Arial" pitchFamily="34" charset="0"/>
              </a:rPr>
              <a:t>According to Dodge et al. (2012), wellbeing is defined as a person's total quality of life, which includes emotional, social, psychological, and financial aspects that support personal fulfilment and life satisfaction.</a:t>
            </a:r>
          </a:p>
          <a:p>
            <a:pPr marL="171450" indent="-171450">
              <a:buFont typeface="Wingdings" panose="05000000000000000000" pitchFamily="2" charset="2"/>
              <a:buChar char="Ø"/>
            </a:pPr>
            <a:r>
              <a:rPr lang="en-GB" sz="1400" dirty="0">
                <a:latin typeface="Arial" panose="020B0604020202020204" pitchFamily="34" charset="0"/>
                <a:cs typeface="Arial" pitchFamily="34" charset="0"/>
              </a:rPr>
              <a:t> Positive wellbeing is a major emphasis of modern health and social care practice since there is growing evidence that it improves physical and mental health outcomes (OECD, 2023).</a:t>
            </a:r>
          </a:p>
          <a:p>
            <a:pPr marL="285750" indent="-285750">
              <a:buFont typeface="Wingdings" pitchFamily="2" charset="2"/>
              <a:buChar char="v"/>
            </a:pPr>
            <a:endParaRPr lang="en-GB" sz="1400" dirty="0">
              <a:latin typeface="Arial" panose="020B0604020202020204" pitchFamily="34" charset="0"/>
              <a:cs typeface="Arial" pitchFamily="34" charset="0"/>
            </a:endParaRPr>
          </a:p>
          <a:p>
            <a:r>
              <a:rPr lang="en-US" sz="1400" b="1" dirty="0">
                <a:latin typeface="Arial" panose="020B0604020202020204" pitchFamily="34" charset="0"/>
                <a:cs typeface="Arial" pitchFamily="34" charset="0"/>
              </a:rPr>
              <a:t>Sustainable Development</a:t>
            </a:r>
          </a:p>
          <a:p>
            <a:pPr marL="171450" indent="-171450">
              <a:buFont typeface="Wingdings" panose="05000000000000000000" pitchFamily="2" charset="2"/>
              <a:buChar char="Ø"/>
            </a:pPr>
            <a:r>
              <a:rPr lang="en-GB" sz="1400" dirty="0">
                <a:latin typeface="Arial" panose="020B0604020202020204" pitchFamily="34" charset="0"/>
                <a:cs typeface="Arial" pitchFamily="34" charset="0"/>
              </a:rPr>
              <a:t> Meeting current demands without sacrificing the capacity of future generations to meet their own needs is the goal of sustainable development (WCED, 1987).</a:t>
            </a:r>
          </a:p>
          <a:p>
            <a:pPr marL="171450" indent="-171450">
              <a:buFont typeface="Wingdings" panose="05000000000000000000" pitchFamily="2" charset="2"/>
              <a:buChar char="Ø"/>
            </a:pPr>
            <a:r>
              <a:rPr lang="en-GB" sz="1400" dirty="0">
                <a:latin typeface="Arial" panose="020B0604020202020204" pitchFamily="34" charset="0"/>
                <a:cs typeface="Arial" pitchFamily="34" charset="0"/>
              </a:rPr>
              <a:t> To ensure long-term service delivery and better population health, sustainability in healthcare necessitates striking a balance between social equality, environmental responsibility, and economic efficiency (WHO, 2023).</a:t>
            </a:r>
          </a:p>
          <a:p>
            <a:endParaRPr lang="en-US" sz="1400" dirty="0">
              <a:latin typeface="Arial" panose="020B0604020202020204" pitchFamily="34" charset="0"/>
              <a:cs typeface="Arial" pitchFamily="34" charset="0"/>
            </a:endParaRPr>
          </a:p>
          <a:p>
            <a:r>
              <a:rPr lang="en-US" sz="1400" b="1" dirty="0">
                <a:latin typeface="Arial" panose="020B0604020202020204" pitchFamily="34" charset="0"/>
                <a:cs typeface="Arial" pitchFamily="34" charset="0"/>
              </a:rPr>
              <a:t>Critical Analysis</a:t>
            </a:r>
          </a:p>
          <a:p>
            <a:pPr marL="171450" indent="-171450">
              <a:buFont typeface="Wingdings" panose="05000000000000000000" pitchFamily="2" charset="2"/>
              <a:buChar char="Ø"/>
            </a:pPr>
            <a:r>
              <a:rPr lang="en-US" sz="1400" dirty="0">
                <a:latin typeface="Arial" panose="020B0604020202020204" pitchFamily="34" charset="0"/>
                <a:cs typeface="Arial" pitchFamily="34" charset="0"/>
              </a:rPr>
              <a:t>Health, wellbeing and sustainable development are closely interconnected because improving population health requires addressing wider social determinants while ensuring healthcare systems remain sustainable and accessible for future generations (Marmot, 2020).</a:t>
            </a:r>
          </a:p>
          <a:p>
            <a:pPr algn="ctr">
              <a:lnSpc>
                <a:spcPct val="150000"/>
              </a:lnSpc>
            </a:pPr>
            <a:endParaRPr lang="en-GB" sz="2000" b="1" dirty="0">
              <a:effectLst/>
              <a:latin typeface="Arial" panose="020B0604020202020204" pitchFamily="34" charset="0"/>
              <a:ea typeface="Calibri" panose="020F0502020204030204" pitchFamily="34" charset="0"/>
              <a:cs typeface="Arial" panose="020B0604020202020204" pitchFamily="34" charset="0"/>
            </a:endParaRPr>
          </a:p>
        </p:txBody>
      </p:sp>
      <p:pic>
        <p:nvPicPr>
          <p:cNvPr id="1026" name="Picture 2" descr="7 Data Analysis Software Applications You Need to Know | Coursera">
            <a:extLst>
              <a:ext uri="{FF2B5EF4-FFF2-40B4-BE49-F238E27FC236}">
                <a16:creationId xmlns:a16="http://schemas.microsoft.com/office/drawing/2014/main" id="{F3F85A7E-5DA2-4CC6-A75F-467A498814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767" r="54105"/>
          <a:stretch/>
        </p:blipFill>
        <p:spPr bwMode="auto">
          <a:xfrm>
            <a:off x="0" y="0"/>
            <a:ext cx="30446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5673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1668117" y="1028791"/>
            <a:ext cx="8855765" cy="899349"/>
          </a:xfrm>
          <a:prstGeom prst="rect">
            <a:avLst/>
          </a:prstGeom>
          <a:noFill/>
        </p:spPr>
        <p:txBody>
          <a:bodyPr wrap="square">
            <a:spAutoFit/>
          </a:bodyPr>
          <a:lstStyle/>
          <a:p>
            <a:pPr algn="ctr">
              <a:lnSpc>
                <a:spcPct val="150000"/>
              </a:lnSpc>
            </a:pPr>
            <a:r>
              <a:rPr lang="en-US" sz="2000" b="1" dirty="0">
                <a:solidFill>
                  <a:srgbClr val="00B0F0"/>
                </a:solidFill>
                <a:effectLst/>
                <a:latin typeface="Arial" panose="020B0604020202020204" pitchFamily="34" charset="0"/>
                <a:ea typeface="Times New Roman" panose="02020603050405020304" pitchFamily="18" charset="0"/>
              </a:rPr>
              <a:t>Bringing Health and Wellbeing </a:t>
            </a:r>
            <a:r>
              <a:rPr lang="en-US" sz="2000" b="1" dirty="0">
                <a:solidFill>
                  <a:srgbClr val="00B0F0"/>
                </a:solidFill>
                <a:latin typeface="Arial" panose="020B0604020202020204" pitchFamily="34" charset="0"/>
                <a:ea typeface="Times New Roman" panose="02020603050405020304" pitchFamily="18" charset="0"/>
              </a:rPr>
              <a:t>T</a:t>
            </a:r>
            <a:r>
              <a:rPr lang="en-US" sz="2000" b="1" dirty="0">
                <a:solidFill>
                  <a:srgbClr val="00B0F0"/>
                </a:solidFill>
                <a:effectLst/>
                <a:latin typeface="Arial" panose="020B0604020202020204" pitchFamily="34" charset="0"/>
                <a:ea typeface="Times New Roman" panose="02020603050405020304" pitchFamily="18" charset="0"/>
              </a:rPr>
              <a:t>ogether</a:t>
            </a:r>
            <a:endParaRPr lang="en-GB" sz="2000" dirty="0">
              <a:solidFill>
                <a:srgbClr val="00B0F0"/>
              </a:solidFill>
              <a:effectLst/>
              <a:latin typeface="Arial" panose="020B0604020202020204" pitchFamily="34" charset="0"/>
              <a:ea typeface="Times New Roman" panose="02020603050405020304" pitchFamily="18" charset="0"/>
            </a:endParaRPr>
          </a:p>
          <a:p>
            <a:pPr>
              <a:lnSpc>
                <a:spcPct val="150000"/>
              </a:lnSpc>
            </a:pPr>
            <a:endParaRPr lang="en-GB" sz="1700" dirty="0">
              <a:solidFill>
                <a:srgbClr val="00B0F0"/>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F1CFBF1E-F9E1-4079-97B7-459BE9378CB7}"/>
              </a:ext>
            </a:extLst>
          </p:cNvPr>
          <p:cNvSpPr txBox="1"/>
          <p:nvPr/>
        </p:nvSpPr>
        <p:spPr>
          <a:xfrm>
            <a:off x="743778" y="1519439"/>
            <a:ext cx="9780104" cy="5352556"/>
          </a:xfrm>
          <a:prstGeom prst="rect">
            <a:avLst/>
          </a:prstGeom>
          <a:noFill/>
        </p:spPr>
        <p:txBody>
          <a:bodyPr wrap="square">
            <a:spAutoFit/>
          </a:bodyPr>
          <a:lstStyle/>
          <a:p>
            <a:pPr lvl="0">
              <a:lnSpc>
                <a:spcPts val="1950"/>
              </a:lnSpc>
              <a:spcAft>
                <a:spcPts val="800"/>
              </a:spcAft>
              <a:buSzPts val="1000"/>
              <a:tabLst>
                <a:tab pos="457200" algn="l"/>
              </a:tabLst>
            </a:pPr>
            <a:endParaRPr lang="en-GB" sz="1400" b="1" i="0" dirty="0">
              <a:solidFill>
                <a:schemeClr val="tx2"/>
              </a:solidFill>
              <a:effectLst/>
              <a:latin typeface="Arial" panose="020B0604020202020204" pitchFamily="34" charset="0"/>
              <a:cs typeface="Arial" panose="020B0604020202020204" pitchFamily="34" charset="0"/>
            </a:endParaRPr>
          </a:p>
          <a:p>
            <a:pPr lvl="0">
              <a:lnSpc>
                <a:spcPts val="1950"/>
              </a:lnSpc>
              <a:spcAft>
                <a:spcPts val="800"/>
              </a:spcAft>
              <a:buSzPts val="1000"/>
              <a:tabLst>
                <a:tab pos="457200" algn="l"/>
              </a:tabLst>
            </a:pPr>
            <a:r>
              <a:rPr lang="en-GB" sz="1400" b="1" i="0" dirty="0">
                <a:solidFill>
                  <a:schemeClr val="tx2"/>
                </a:solidFill>
                <a:effectLst/>
                <a:latin typeface="Arial" panose="020B0604020202020204" pitchFamily="34" charset="0"/>
                <a:cs typeface="Arial" panose="020B0604020202020204" pitchFamily="34" charset="0"/>
              </a:rPr>
              <a:t>Holistic Health and Wellbeing in Healthcare</a:t>
            </a:r>
          </a:p>
          <a:p>
            <a:pPr marL="285750" lvl="0" indent="-285750">
              <a:lnSpc>
                <a:spcPts val="1950"/>
              </a:lnSpc>
              <a:spcAft>
                <a:spcPts val="800"/>
              </a:spcAft>
              <a:buSzPts val="1000"/>
              <a:buFont typeface="Wingdings" panose="05000000000000000000" pitchFamily="2" charset="2"/>
              <a:buChar char="Ø"/>
              <a:tabLst>
                <a:tab pos="457200" algn="l"/>
              </a:tabLst>
            </a:pPr>
            <a:r>
              <a:rPr lang="en-GB" sz="1400" b="0" i="0" dirty="0">
                <a:solidFill>
                  <a:schemeClr val="tx2"/>
                </a:solidFill>
                <a:effectLst/>
                <a:latin typeface="Arial" panose="020B0604020202020204" pitchFamily="34" charset="0"/>
                <a:cs typeface="Arial" panose="020B0604020202020204" pitchFamily="34" charset="0"/>
              </a:rPr>
              <a:t>Health and wellbeing include more than just being physically healthy. A person's mental health, the way they get along with others, where they live, and their social situation can all play a role in how well they feel overall (WHO, 2024).</a:t>
            </a:r>
            <a:endParaRPr lang="en-GB" sz="1400" dirty="0">
              <a:solidFill>
                <a:schemeClr val="tx2"/>
              </a:solidFill>
              <a:latin typeface="Arial" panose="020B0604020202020204" pitchFamily="34" charset="0"/>
              <a:cs typeface="Arial" panose="020B0604020202020204" pitchFamily="34" charset="0"/>
            </a:endParaRPr>
          </a:p>
          <a:p>
            <a:pPr marL="285750" lvl="0" indent="-285750">
              <a:lnSpc>
                <a:spcPts val="1950"/>
              </a:lnSpc>
              <a:spcAft>
                <a:spcPts val="800"/>
              </a:spcAft>
              <a:buSzPts val="1000"/>
              <a:buFont typeface="Wingdings" panose="05000000000000000000" pitchFamily="2" charset="2"/>
              <a:buChar char="Ø"/>
              <a:tabLst>
                <a:tab pos="457200" algn="l"/>
              </a:tabLst>
            </a:pPr>
            <a:r>
              <a:rPr lang="en-GB" sz="1400" b="0" i="0" dirty="0">
                <a:solidFill>
                  <a:schemeClr val="tx2"/>
                </a:solidFill>
                <a:effectLst/>
                <a:latin typeface="Arial" panose="020B0604020202020204" pitchFamily="34" charset="0"/>
                <a:cs typeface="Arial" panose="020B0604020202020204" pitchFamily="34" charset="0"/>
              </a:rPr>
              <a:t>Holistic care looks at the whole person, not just the sickness they have. It takes into account emotional needs, lifestyle, family support, and social challenges along with medical treatment. This method helps provide care that focuses on the person and follows the biopsychosocial model, which considers how biology, psychology, and social factors all affect health (Engel, 1977).</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When healthcare workers, social care staff, local government teams and community groups work together, they can offer better support and help make life better for people.</a:t>
            </a:r>
            <a:br>
              <a:rPr lang="en-GB" sz="1400" b="0" i="0" dirty="0">
                <a:solidFill>
                  <a:schemeClr val="tx2"/>
                </a:solidFill>
                <a:effectLst/>
                <a:latin typeface="Arial" panose="020B0604020202020204" pitchFamily="34" charset="0"/>
                <a:cs typeface="Arial" panose="020B0604020202020204" pitchFamily="34" charset="0"/>
              </a:rPr>
            </a:br>
            <a:br>
              <a:rPr lang="en-GB" sz="1400" b="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Integrated Care Systems (ICSs)</a:t>
            </a:r>
          </a:p>
          <a:p>
            <a:pPr marL="285750" lvl="0" indent="-285750">
              <a:lnSpc>
                <a:spcPts val="1950"/>
              </a:lnSpc>
              <a:spcAft>
                <a:spcPts val="800"/>
              </a:spcAft>
              <a:buSzPts val="1000"/>
              <a:buFont typeface="Wingdings" panose="05000000000000000000" pitchFamily="2" charset="2"/>
              <a:buChar char="Ø"/>
              <a:tabLst>
                <a:tab pos="457200" algn="l"/>
              </a:tabLst>
            </a:pPr>
            <a:r>
              <a:rPr lang="en-GB" sz="1400" b="0" i="0" dirty="0">
                <a:solidFill>
                  <a:schemeClr val="tx2"/>
                </a:solidFill>
                <a:effectLst/>
                <a:latin typeface="Arial" panose="020B0604020202020204" pitchFamily="34" charset="0"/>
                <a:cs typeface="Arial" panose="020B0604020202020204" pitchFamily="34" charset="0"/>
              </a:rPr>
              <a:t>Integrated Care Systems (ICSs) were created through the Health and Care Act 2022 to unite health and social care organizations. Their main goals are to help local communities stay healthier, cut down on unfair health differences, and make health services work better together (UK Government, 2022).</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By working together, ICSs can help people get better support that covers both their physical and mental health, as well as social issues that might impact their overall well-being.</a:t>
            </a:r>
            <a:br>
              <a:rPr lang="en-GB" sz="1400" b="0" i="0" dirty="0">
                <a:solidFill>
                  <a:schemeClr val="tx2"/>
                </a:solidFill>
                <a:effectLst/>
                <a:latin typeface="Arial" panose="020B0604020202020204" pitchFamily="34" charset="0"/>
                <a:cs typeface="Arial" panose="020B0604020202020204" pitchFamily="34" charset="0"/>
              </a:rPr>
            </a:br>
            <a:br>
              <a:rPr lang="en-GB" sz="1400" b="0" i="0" dirty="0">
                <a:solidFill>
                  <a:schemeClr val="tx2"/>
                </a:solidFill>
                <a:effectLst/>
                <a:latin typeface="Arial" panose="020B0604020202020204" pitchFamily="34" charset="0"/>
                <a:cs typeface="Arial" panose="020B0604020202020204" pitchFamily="34" charset="0"/>
              </a:rPr>
            </a:br>
            <a:endPar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54616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2299958" y="481093"/>
            <a:ext cx="9727093" cy="504305"/>
          </a:xfrm>
          <a:prstGeom prst="rect">
            <a:avLst/>
          </a:prstGeom>
          <a:noFill/>
        </p:spPr>
        <p:txBody>
          <a:bodyPr wrap="square">
            <a:spAutoFit/>
          </a:bodyPr>
          <a:lstStyle/>
          <a:p>
            <a:pPr algn="ctr">
              <a:lnSpc>
                <a:spcPct val="150000"/>
              </a:lnSpc>
            </a:pPr>
            <a:r>
              <a:rPr lang="en-US" sz="2000" b="1" dirty="0">
                <a:solidFill>
                  <a:srgbClr val="00B0F0"/>
                </a:solidFill>
                <a:latin typeface="Arial" pitchFamily="34" charset="0"/>
                <a:cs typeface="Arial" pitchFamily="34" charset="0"/>
              </a:rPr>
              <a:t>Sustainable Development Frameworks in Health Policy</a:t>
            </a:r>
            <a:endParaRPr lang="en-GB" sz="20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What are the Main Types of Medical Robots Used in Healthcare">
            <a:extLst>
              <a:ext uri="{FF2B5EF4-FFF2-40B4-BE49-F238E27FC236}">
                <a16:creationId xmlns:a16="http://schemas.microsoft.com/office/drawing/2014/main" id="{500648C8-6366-4341-A3AF-246CB6EE20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309" t="-8783" r="51140" b="-6207"/>
          <a:stretch/>
        </p:blipFill>
        <p:spPr bwMode="auto">
          <a:xfrm>
            <a:off x="0" y="-43070"/>
            <a:ext cx="2796210" cy="69170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92324C8-F0B9-4C42-B5B4-2A25DF1C56C3}"/>
              </a:ext>
            </a:extLst>
          </p:cNvPr>
          <p:cNvSpPr txBox="1"/>
          <p:nvPr/>
        </p:nvSpPr>
        <p:spPr>
          <a:xfrm>
            <a:off x="2955940" y="733246"/>
            <a:ext cx="8415131" cy="6124754"/>
          </a:xfrm>
          <a:prstGeom prst="rect">
            <a:avLst/>
          </a:prstGeom>
          <a:noFill/>
        </p:spPr>
        <p:txBody>
          <a:bodyPr wrap="square" rtlCol="0">
            <a:spAutoFit/>
          </a:bodyPr>
          <a:lstStyle/>
          <a:p>
            <a:endParaRPr lang="en-GB" sz="1400" b="1" i="0" dirty="0">
              <a:solidFill>
                <a:schemeClr val="tx2"/>
              </a:solidFill>
              <a:effectLst/>
              <a:latin typeface="Arial" panose="020B0604020202020204" pitchFamily="34" charset="0"/>
              <a:cs typeface="Arial" panose="020B0604020202020204" pitchFamily="34" charset="0"/>
            </a:endParaRPr>
          </a:p>
          <a:p>
            <a:endParaRPr lang="en-GB" sz="1400" b="1" dirty="0">
              <a:solidFill>
                <a:schemeClr val="tx2"/>
              </a:solidFill>
              <a:latin typeface="Arial" panose="020B0604020202020204" pitchFamily="34" charset="0"/>
              <a:cs typeface="Arial" panose="020B0604020202020204" pitchFamily="34" charset="0"/>
            </a:endParaRPr>
          </a:p>
          <a:p>
            <a:r>
              <a:rPr lang="en-GB" sz="1400" b="1" i="0" dirty="0">
                <a:solidFill>
                  <a:schemeClr val="tx2"/>
                </a:solidFill>
                <a:effectLst/>
                <a:latin typeface="Arial" panose="020B0604020202020204" pitchFamily="34" charset="0"/>
                <a:cs typeface="Arial" panose="020B0604020202020204" pitchFamily="34" charset="0"/>
              </a:rPr>
              <a:t>Sustainable Development Framework in Health Policy</a:t>
            </a:r>
          </a:p>
          <a:p>
            <a:endParaRPr lang="en-GB" sz="1400" b="1" dirty="0">
              <a:solidFill>
                <a:schemeClr val="tx2"/>
              </a:solidFill>
              <a:latin typeface="Arial" panose="020B0604020202020204" pitchFamily="34" charset="0"/>
              <a:cs typeface="Arial" panose="020B0604020202020204" pitchFamily="34" charset="0"/>
            </a:endParaRPr>
          </a:p>
          <a:p>
            <a:endParaRPr lang="en-GB" sz="1400" b="1" i="0" dirty="0">
              <a:solidFill>
                <a:schemeClr val="tx2"/>
              </a:solidFill>
              <a:effectLst/>
              <a:latin typeface="Arial" panose="020B0604020202020204" pitchFamily="34" charset="0"/>
              <a:cs typeface="Arial" panose="020B0604020202020204" pitchFamily="34" charset="0"/>
            </a:endParaRPr>
          </a:p>
          <a:p>
            <a:r>
              <a:rPr lang="en-GB" sz="1400" b="1" i="0" dirty="0">
                <a:solidFill>
                  <a:schemeClr val="tx2"/>
                </a:solidFill>
                <a:effectLst/>
                <a:latin typeface="Arial" panose="020B0604020202020204" pitchFamily="34" charset="0"/>
                <a:cs typeface="Arial" panose="020B0604020202020204" pitchFamily="34" charset="0"/>
              </a:rPr>
              <a:t>WHO Health in All Policies </a:t>
            </a:r>
            <a:r>
              <a:rPr lang="en-GB" sz="1400" b="0" i="0" dirty="0">
                <a:solidFill>
                  <a:schemeClr val="tx2"/>
                </a:solidFill>
                <a:effectLst/>
                <a:latin typeface="Arial" panose="020B0604020202020204" pitchFamily="34" charset="0"/>
                <a:cs typeface="Arial" panose="020B0604020202020204" pitchFamily="34" charset="0"/>
              </a:rPr>
              <a:t>(HiAP)</a:t>
            </a: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Health in All Policies (HiAP) approach asks governments to think about how their decisions impact people's health in various areas like housing, education, jobs, transportation, and environmental planning (WHO, 2014).</a:t>
            </a:r>
            <a:br>
              <a:rPr lang="en-GB" sz="1400" b="0" i="0" dirty="0">
                <a:solidFill>
                  <a:schemeClr val="tx2"/>
                </a:solidFill>
                <a:effectLst/>
                <a:latin typeface="Arial" panose="020B0604020202020204" pitchFamily="34" charset="0"/>
                <a:cs typeface="Arial" panose="020B0604020202020204" pitchFamily="34" charset="0"/>
              </a:rPr>
            </a:b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HiAP understands that health is affected by factors beyond just healthcare services. Things like where people live, how well they go to school, and the conditions they work in can all influence how happy and healthy they feel. So, various areas need to collaborate to enhance public health and lower health differences.</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For example, making homes safer and cleaner can help stop people from getting lung problems, and having more access to school can teach people about health so they can make better decisions for themselves</a:t>
            </a:r>
          </a:p>
          <a:p>
            <a:r>
              <a:rPr lang="en-GB" sz="1400" dirty="0">
                <a:solidFill>
                  <a:schemeClr val="tx2"/>
                </a:solidFill>
                <a:latin typeface="Arial" panose="020B0604020202020204" pitchFamily="34" charset="0"/>
                <a:cs typeface="Arial" panose="020B0604020202020204" pitchFamily="34" charset="0"/>
              </a:rPr>
              <a:t>	</a:t>
            </a:r>
            <a:r>
              <a:rPr lang="en-GB" sz="1400" b="0" i="0" dirty="0">
                <a:solidFill>
                  <a:schemeClr val="tx2"/>
                </a:solidFill>
                <a:effectLst/>
                <a:latin typeface="Arial" panose="020B0604020202020204" pitchFamily="34" charset="0"/>
                <a:cs typeface="Arial" panose="020B0604020202020204" pitchFamily="34" charset="0"/>
              </a:rPr>
              <a:t>.</a:t>
            </a:r>
            <a:br>
              <a:rPr lang="en-GB" sz="1400" b="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Critical Analysis</a:t>
            </a:r>
          </a:p>
          <a:p>
            <a:endParaRPr lang="en-GB" sz="1400" b="1"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Holistic healthcare and sustainable development show that it's better to stop illness before it happens instead of just focusing on fixing it after it occurs. They also understand the importance of improving happiness and health in all parts of the community. But using these methods in real life can be tough. Success relies on good teamwork across different areas, ongoing investment, and strong support from leaders to deal with the bigger issues that affect health.</a:t>
            </a:r>
            <a:br>
              <a:rPr lang="en-GB" sz="1400" b="0" i="0" dirty="0">
                <a:solidFill>
                  <a:schemeClr val="tx2"/>
                </a:solidFill>
                <a:effectLst/>
                <a:latin typeface="Arial" panose="020B0604020202020204" pitchFamily="34" charset="0"/>
                <a:cs typeface="Arial" panose="020B0604020202020204" pitchFamily="34" charset="0"/>
              </a:rPr>
            </a:br>
            <a:br>
              <a:rPr lang="en-GB" sz="1400" b="0" i="0" dirty="0">
                <a:solidFill>
                  <a:schemeClr val="tx2"/>
                </a:solidFill>
                <a:effectLst/>
                <a:latin typeface="Arial" panose="020B0604020202020204" pitchFamily="34" charset="0"/>
                <a:cs typeface="Arial" panose="020B0604020202020204" pitchFamily="34" charset="0"/>
              </a:rPr>
            </a:b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7686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1024145" y="613639"/>
            <a:ext cx="10143710" cy="6331029"/>
          </a:xfrm>
          <a:prstGeom prst="rect">
            <a:avLst/>
          </a:prstGeom>
          <a:noFill/>
        </p:spPr>
        <p:txBody>
          <a:bodyPr wrap="square">
            <a:spAutoFit/>
          </a:bodyPr>
          <a:lstStyle/>
          <a:p>
            <a:pPr>
              <a:lnSpc>
                <a:spcPct val="150000"/>
              </a:lnSpc>
            </a:pPr>
            <a:r>
              <a:rPr lang="en-US" sz="2000" b="1" dirty="0">
                <a:solidFill>
                  <a:srgbClr val="00B0F0"/>
                </a:solidFill>
                <a:latin typeface="Arial" panose="020B0604020202020204" pitchFamily="34" charset="0"/>
                <a:cs typeface="Arial" pitchFamily="34" charset="0"/>
              </a:rPr>
              <a:t>Theoretical Perspectives and Models of Health</a:t>
            </a:r>
          </a:p>
          <a:p>
            <a:pPr>
              <a:lnSpc>
                <a:spcPct val="150000"/>
              </a:lnSpc>
            </a:pPr>
            <a:br>
              <a:rPr lang="en-GB" sz="140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Biomedical Model</a:t>
            </a: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biomedical model looks at health mostly as not having any disease. It describes sickness as being caused by things like germs, inherited health issues, and changes in how the body works (Wade and Halligan, 2017).</a:t>
            </a:r>
            <a:endParaRPr lang="en-GB" sz="1400" dirty="0">
              <a:solidFill>
                <a:schemeClr val="tx2"/>
              </a:solidFill>
              <a:latin typeface="Arial" panose="020B0604020202020204" pitchFamily="34" charset="0"/>
              <a:cs typeface="Arial" panose="020B0604020202020204" pitchFamily="34" charset="0"/>
            </a:endParaRPr>
          </a:p>
          <a:p>
            <a:pPr>
              <a:lnSpc>
                <a:spcPct val="150000"/>
              </a:lnSpc>
            </a:pPr>
            <a:r>
              <a:rPr lang="en-GB" sz="1400" b="1" i="0" dirty="0">
                <a:solidFill>
                  <a:schemeClr val="tx2"/>
                </a:solidFill>
                <a:effectLst/>
                <a:latin typeface="Arial" panose="020B0604020202020204" pitchFamily="34" charset="0"/>
                <a:cs typeface="Arial" panose="020B0604020202020204" pitchFamily="34" charset="0"/>
              </a:rPr>
              <a:t>Strengths</a:t>
            </a:r>
            <a:endParaRPr lang="en-GB" sz="1400" dirty="0">
              <a:solidFill>
                <a:schemeClr val="tx2"/>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A scientific approach helps in getting the right diagnosis and the correct treatment.</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Medical progress has helped create vaccines, surgeries, and drugs that stop and cure illnesses.</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Good care: Helps doctors and nurses find out what's wrong with a person's body when they are sick.</a:t>
            </a:r>
          </a:p>
          <a:p>
            <a:pPr>
              <a:lnSpc>
                <a:spcPct val="150000"/>
              </a:lnSpc>
            </a:pPr>
            <a:r>
              <a:rPr lang="en-GB" sz="1400" b="1" i="0" dirty="0">
                <a:solidFill>
                  <a:schemeClr val="tx2"/>
                </a:solidFill>
                <a:effectLst/>
                <a:latin typeface="Arial" panose="020B0604020202020204" pitchFamily="34" charset="0"/>
                <a:cs typeface="Arial" panose="020B0604020202020204" pitchFamily="34" charset="0"/>
              </a:rPr>
              <a:t>Limitations</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Limited attention: Might miss out on the effects of mental, social, and surroundings on health.</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Complex conditions: They might not completely explain chronic illnesses and mental health issues.</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Health inequalities: Focuses less on factors like income, housing, and access to healthcare, which affect how healthy people are (Marmot, 2020).</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The biomedical model is good for treating physical sickness, but it's better to use it along with other methods that look at the whole person.</a:t>
            </a:r>
            <a:br>
              <a:rPr lang="en-GB" sz="1400" b="0" i="0" dirty="0">
                <a:solidFill>
                  <a:schemeClr val="tx2"/>
                </a:solidFill>
                <a:effectLst/>
                <a:latin typeface="Arial" panose="020B0604020202020204" pitchFamily="34" charset="0"/>
                <a:cs typeface="Arial" panose="020B0604020202020204" pitchFamily="34" charset="0"/>
              </a:rPr>
            </a:br>
            <a:br>
              <a:rPr lang="en-GB" sz="1400" b="0" i="0" dirty="0">
                <a:solidFill>
                  <a:schemeClr val="tx2"/>
                </a:solidFill>
                <a:effectLst/>
                <a:latin typeface="Arial" panose="020B0604020202020204" pitchFamily="34" charset="0"/>
                <a:cs typeface="Arial" panose="020B0604020202020204" pitchFamily="34" charset="0"/>
              </a:rPr>
            </a:br>
            <a:endParaRPr lang="en-GB" sz="1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97443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573931" y="238130"/>
            <a:ext cx="10885753" cy="7485191"/>
          </a:xfrm>
          <a:prstGeom prst="rect">
            <a:avLst/>
          </a:prstGeom>
          <a:noFill/>
        </p:spPr>
        <p:txBody>
          <a:bodyPr wrap="square">
            <a:spAutoFit/>
          </a:bodyPr>
          <a:lstStyle/>
          <a:p>
            <a:pPr>
              <a:lnSpc>
                <a:spcPct val="150000"/>
              </a:lnSpc>
            </a:pPr>
            <a:r>
              <a:rPr lang="en-US" sz="1400" b="1" dirty="0">
                <a:solidFill>
                  <a:schemeClr val="tx2"/>
                </a:solidFill>
                <a:latin typeface="Arial" pitchFamily="34" charset="0"/>
                <a:cs typeface="Arial" pitchFamily="34" charset="0"/>
              </a:rPr>
              <a:t>Biopsychosocial Model</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Engel created the biopsychosocial model in 1977 to fix the problems with the biomedical approach. The model suggests that health results from the way biological, psychological, and social factors work together.</a:t>
            </a: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model understands that things like stress, behavior, relationships with others, education, where someone lives, and how much money they have can really affect their physical and mental health.</a:t>
            </a:r>
            <a:br>
              <a:rPr lang="en-GB" sz="1400" b="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Strengths</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Supports holistic and person-centred care.</a:t>
            </a: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Promotes using different fields of study to tackle broader factors that affect health.</a:t>
            </a: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Very helpful for handling long-term illnesses and mental health issues.</a:t>
            </a:r>
            <a:br>
              <a:rPr lang="en-GB" sz="1400" b="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Limitations</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It can be hard to put into action because it needs different experts and services to work together.</a:t>
            </a:r>
            <a:br>
              <a:rPr lang="en-GB" sz="1400" b="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Critical Comparison</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biomedical model is still important for diagnosing and treating illness, but the biopsychosocial model gives a more complete picture of health by considering how mental and social factors also play a role.</a:t>
            </a: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It uses medical treatments along with support for mental and social health to help patients get better and feel more well (Borrell-</a:t>
            </a:r>
            <a:r>
              <a:rPr lang="en-GB" sz="1400" b="0" i="0" dirty="0" err="1">
                <a:solidFill>
                  <a:schemeClr val="tx2"/>
                </a:solidFill>
                <a:effectLst/>
                <a:latin typeface="Arial" panose="020B0604020202020204" pitchFamily="34" charset="0"/>
                <a:cs typeface="Arial" panose="020B0604020202020204" pitchFamily="34" charset="0"/>
              </a:rPr>
              <a:t>Carrio</a:t>
            </a:r>
            <a:r>
              <a:rPr lang="en-GB" sz="1400" b="0" i="0" dirty="0">
                <a:solidFill>
                  <a:schemeClr val="tx2"/>
                </a:solidFill>
                <a:effectLst/>
                <a:latin typeface="Arial" panose="020B0604020202020204" pitchFamily="34" charset="0"/>
                <a:cs typeface="Arial" panose="020B0604020202020204" pitchFamily="34" charset="0"/>
              </a:rPr>
              <a:t> et al., 2004).</a:t>
            </a:r>
            <a:br>
              <a:rPr lang="en-GB" sz="1400" b="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Link to Health and Wellbeing</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biopsychosocial model works well with holistic health and wellbeing because it understands that making someone healthier isn't just about fixing sickness. It also means looking at their life situation, how they feel mentally, and the environment they live in.</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a:t>
            </a:r>
            <a:br>
              <a:rPr lang="en-GB" sz="1400" b="0" i="0" dirty="0">
                <a:solidFill>
                  <a:schemeClr val="tx2"/>
                </a:solidFill>
                <a:effectLst/>
                <a:latin typeface="Arial" panose="020B0604020202020204" pitchFamily="34" charset="0"/>
                <a:cs typeface="Arial" panose="020B0604020202020204" pitchFamily="34" charset="0"/>
              </a:rPr>
            </a:br>
            <a:br>
              <a:rPr lang="en-GB" sz="1400" b="0" i="0" dirty="0">
                <a:solidFill>
                  <a:schemeClr val="tx2"/>
                </a:solidFill>
                <a:effectLst/>
                <a:latin typeface="Arial" panose="020B0604020202020204" pitchFamily="34" charset="0"/>
                <a:cs typeface="Arial" panose="020B0604020202020204" pitchFamily="34" charset="0"/>
              </a:rPr>
            </a:br>
            <a:endParaRPr lang="en-GB" sz="1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263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586400" y="850497"/>
            <a:ext cx="10143710" cy="5370701"/>
          </a:xfrm>
          <a:prstGeom prst="rect">
            <a:avLst/>
          </a:prstGeom>
        </p:spPr>
        <p:txBody>
          <a:bodyPr wrap="square">
            <a:spAutoFit/>
          </a:bodyPr>
          <a:lstStyle/>
          <a:p>
            <a:pPr>
              <a:lnSpc>
                <a:spcPct val="150000"/>
              </a:lnSpc>
            </a:pPr>
            <a:endParaRPr lang="en-GB" sz="14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400" b="1" dirty="0">
              <a:solidFill>
                <a:schemeClr val="tx2"/>
              </a:solidFill>
              <a:latin typeface="Arial" panose="020B0604020202020204" pitchFamily="34" charset="0"/>
              <a:cs typeface="Arial" pitchFamily="34" charset="0"/>
            </a:endParaRPr>
          </a:p>
          <a:p>
            <a:pPr>
              <a:lnSpc>
                <a:spcPct val="150000"/>
              </a:lnSpc>
            </a:pPr>
            <a:endParaRPr lang="en-US" sz="1400" b="1" dirty="0">
              <a:solidFill>
                <a:schemeClr val="tx2"/>
              </a:solidFill>
              <a:latin typeface="Arial" panose="020B0604020202020204" pitchFamily="34" charset="0"/>
              <a:cs typeface="Arial" pitchFamily="34" charset="0"/>
            </a:endParaRPr>
          </a:p>
          <a:p>
            <a:pPr marL="0" indent="0">
              <a:buNone/>
            </a:pPr>
            <a:r>
              <a:rPr lang="en-US" sz="1400" b="1" dirty="0">
                <a:solidFill>
                  <a:schemeClr val="tx2"/>
                </a:solidFill>
                <a:latin typeface="Arial" panose="020B0604020202020204" pitchFamily="34" charset="0"/>
                <a:cs typeface="Arial" pitchFamily="34" charset="0"/>
              </a:rPr>
              <a:t>Eudaimonic Model of Wellbeing</a:t>
            </a:r>
          </a:p>
          <a:p>
            <a:pPr marL="285750" indent="-285750">
              <a:buFont typeface="Wingdings" panose="05000000000000000000" pitchFamily="2" charset="2"/>
              <a:buChar char="Ø"/>
            </a:pPr>
            <a:endParaRPr lang="en-US" sz="1400" b="1" dirty="0">
              <a:solidFill>
                <a:schemeClr val="tx2"/>
              </a:solidFill>
              <a:latin typeface="Arial" panose="020B0604020202020204" pitchFamily="34" charset="0"/>
              <a:cs typeface="Arial"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eudaimonic model says that feeling well comes from growing as a person, developing yourself, being independent, having meaningful connections with others, and reaching your full potential, not just feeling happy (Ryff, 2014).</a:t>
            </a:r>
          </a:p>
          <a:p>
            <a:pPr marL="285750" indent="-285750">
              <a:buFont typeface="Wingdings" panose="05000000000000000000" pitchFamily="2" charset="2"/>
              <a:buChar char="Ø"/>
            </a:pP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This model works well with person-centred health and social care because it helps people live fulfilling and useful lives even when they have health</a:t>
            </a:r>
            <a:r>
              <a:rPr lang="en-GB" sz="1400" dirty="0">
                <a:solidFill>
                  <a:schemeClr val="tx2"/>
                </a:solidFill>
                <a:latin typeface="Arial" panose="020B0604020202020204" pitchFamily="34" charset="0"/>
                <a:cs typeface="Arial" panose="020B0604020202020204" pitchFamily="34" charset="0"/>
              </a:rPr>
              <a:t> </a:t>
            </a:r>
            <a:r>
              <a:rPr lang="en-GB" sz="1400" b="0" i="0" dirty="0">
                <a:solidFill>
                  <a:schemeClr val="tx2"/>
                </a:solidFill>
                <a:effectLst/>
                <a:latin typeface="Arial" panose="020B0604020202020204" pitchFamily="34" charset="0"/>
                <a:cs typeface="Arial" panose="020B0604020202020204" pitchFamily="34" charset="0"/>
              </a:rPr>
              <a:t>issues.</a:t>
            </a:r>
            <a:endParaRPr lang="en-GB" sz="1400" dirty="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1400" b="0" i="0" dirty="0">
              <a:solidFill>
                <a:schemeClr val="tx2"/>
              </a:solidFill>
              <a:effectLst/>
              <a:latin typeface="Arial" panose="020B0604020202020204" pitchFamily="34" charset="0"/>
              <a:cs typeface="Arial" panose="020B0604020202020204" pitchFamily="34" charset="0"/>
            </a:endParaRPr>
          </a:p>
          <a:p>
            <a:r>
              <a:rPr lang="en-GB" sz="1400" b="1" i="0" dirty="0">
                <a:solidFill>
                  <a:schemeClr val="tx2"/>
                </a:solidFill>
                <a:effectLst/>
                <a:latin typeface="Arial" panose="020B0604020202020204" pitchFamily="34" charset="0"/>
                <a:cs typeface="Arial" panose="020B0604020202020204" pitchFamily="34" charset="0"/>
              </a:rPr>
              <a:t>Strengths</a:t>
            </a: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Offers a wider and more lasting view of what makes someone feel well.</a:t>
            </a:r>
          </a:p>
          <a:p>
            <a:pPr marL="285750" indent="-285750">
              <a:buFont typeface="Wingdings" panose="05000000000000000000" pitchFamily="2" charset="2"/>
              <a:buChar char="Ø"/>
            </a:pP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Understands the value of having a clear purpose, showing strength through challenges, and making decisions based on personal goals.</a:t>
            </a:r>
            <a:br>
              <a:rPr lang="en-GB" sz="1400" b="0" i="0" dirty="0">
                <a:solidFill>
                  <a:schemeClr val="tx2"/>
                </a:solidFill>
                <a:effectLst/>
                <a:latin typeface="Arial" panose="020B0604020202020204" pitchFamily="34" charset="0"/>
                <a:cs typeface="Arial" panose="020B0604020202020204" pitchFamily="34" charset="0"/>
              </a:rPr>
            </a:br>
            <a:endParaRPr lang="en-GB" sz="1400" b="0" i="0" dirty="0">
              <a:solidFill>
                <a:schemeClr val="tx2"/>
              </a:solidFill>
              <a:effectLst/>
              <a:latin typeface="Arial" panose="020B0604020202020204" pitchFamily="34" charset="0"/>
              <a:cs typeface="Arial" panose="020B0604020202020204" pitchFamily="34" charset="0"/>
            </a:endParaRPr>
          </a:p>
          <a:p>
            <a:r>
              <a:rPr lang="en-GB" sz="1400" b="1" i="0" dirty="0">
                <a:solidFill>
                  <a:schemeClr val="tx2"/>
                </a:solidFill>
                <a:effectLst/>
                <a:latin typeface="Arial" panose="020B0604020202020204" pitchFamily="34" charset="0"/>
                <a:cs typeface="Arial" panose="020B0604020202020204" pitchFamily="34" charset="0"/>
              </a:rPr>
              <a:t>Limitations</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It's harder to measure in a clear, objective way compared to hedonic wellbeing.</a:t>
            </a:r>
          </a:p>
          <a:p>
            <a:pPr marL="285750" indent="-285750">
              <a:buFont typeface="Wingdings" panose="05000000000000000000" pitchFamily="2" charset="2"/>
              <a:buChar char="Ø"/>
            </a:pP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People have different ideas about what gives their life meaning and satisfaction, which can make it harder for policies and actions to work effectively.</a:t>
            </a:r>
            <a:br>
              <a:rPr lang="en-GB" sz="1400" b="0" i="0" dirty="0">
                <a:solidFill>
                  <a:schemeClr val="tx2"/>
                </a:solidFill>
                <a:effectLst/>
                <a:latin typeface="Arial" panose="020B0604020202020204" pitchFamily="34" charset="0"/>
                <a:cs typeface="Arial" panose="020B0604020202020204" pitchFamily="34" charset="0"/>
              </a:rPr>
            </a:br>
            <a:endParaRPr lang="en-GB" sz="1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B68486CA-F7CD-EEF5-6F5F-8ECC5B63C970}"/>
              </a:ext>
            </a:extLst>
          </p:cNvPr>
          <p:cNvSpPr txBox="1"/>
          <p:nvPr/>
        </p:nvSpPr>
        <p:spPr>
          <a:xfrm>
            <a:off x="1598077" y="738186"/>
            <a:ext cx="7806446" cy="496996"/>
          </a:xfrm>
          <a:prstGeom prst="rect">
            <a:avLst/>
          </a:prstGeom>
          <a:noFill/>
        </p:spPr>
        <p:txBody>
          <a:bodyPr wrap="square">
            <a:spAutoFit/>
          </a:bodyPr>
          <a:lstStyle/>
          <a:p>
            <a:pPr>
              <a:lnSpc>
                <a:spcPct val="150000"/>
              </a:lnSpc>
            </a:pPr>
            <a:r>
              <a:rPr lang="en-US" sz="2000" b="1" dirty="0">
                <a:solidFill>
                  <a:srgbClr val="00B0F0"/>
                </a:solidFill>
                <a:latin typeface="Arial" panose="020B0604020202020204" pitchFamily="34" charset="0"/>
                <a:cs typeface="Arial" pitchFamily="34" charset="0"/>
              </a:rPr>
              <a:t>Models of Wellbeing and Sustainable Development Theories</a:t>
            </a:r>
          </a:p>
        </p:txBody>
      </p:sp>
    </p:spTree>
    <p:extLst>
      <p:ext uri="{BB962C8B-B14F-4D97-AF65-F5344CB8AC3E}">
        <p14:creationId xmlns:p14="http://schemas.microsoft.com/office/powerpoint/2010/main" val="2699248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967EBF-EBBA-4FC5-9A6E-DF64172D2BC6}"/>
              </a:ext>
            </a:extLst>
          </p:cNvPr>
          <p:cNvSpPr txBox="1"/>
          <p:nvPr/>
        </p:nvSpPr>
        <p:spPr>
          <a:xfrm>
            <a:off x="3044687" y="147888"/>
            <a:ext cx="9054548" cy="4832092"/>
          </a:xfrm>
          <a:prstGeom prst="rect">
            <a:avLst/>
          </a:prstGeom>
          <a:noFill/>
        </p:spPr>
        <p:txBody>
          <a:bodyPr wrap="square">
            <a:spAutoFit/>
          </a:bodyPr>
          <a:lstStyle/>
          <a:p>
            <a:pPr>
              <a:lnSpc>
                <a:spcPct val="150000"/>
              </a:lnSpc>
            </a:pPr>
            <a:endParaRPr lang="en-GB" sz="14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400" b="1" dirty="0">
              <a:solidFill>
                <a:schemeClr val="tx2"/>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4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4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US" sz="1400" b="1" dirty="0">
                <a:solidFill>
                  <a:schemeClr val="tx2"/>
                </a:solidFill>
                <a:latin typeface="Arial" pitchFamily="34" charset="0"/>
                <a:cs typeface="Arial" pitchFamily="34" charset="0"/>
              </a:rPr>
              <a:t>Hedonic Model of Wellbeing</a:t>
            </a:r>
          </a:p>
          <a:p>
            <a:pPr marL="0" indent="0">
              <a:buNone/>
            </a:pPr>
            <a:endParaRPr lang="en-US" sz="1400" b="1" dirty="0">
              <a:solidFill>
                <a:schemeClr val="tx2"/>
              </a:solidFill>
              <a:latin typeface="Arial" pitchFamily="34" charset="0"/>
              <a:cs typeface="Arial"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hedonic model explains wellbeing by focusing on happiness, pleasure, and how satisfied someone feels with their life. According to this view, people feel happy when they focus on having more good feelings and less bad experiences (Ryan and Deci, 2001).</a:t>
            </a: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In health and social care, the hedonic approach is commonly used to measure patient satisfaction, quality of life, and how people feel about their own wellbeing. This is because it looks at how individuals see and think about their own lives.</a:t>
            </a:r>
            <a:br>
              <a:rPr lang="en-GB" sz="1400" b="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Strengths</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Gives a clear and easy way to understand how someone is doing in terms of their overall happiness and health.</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It highlights how having good experiences and taking care of your feelings is important.</a:t>
            </a:r>
            <a:br>
              <a:rPr lang="en-GB" sz="1400" b="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Limitations</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May fail to consider important parts of wellbeing like personal growth, resilience, and finding meaning in life.</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Short-term happiness doesn't always lead to long-term well-being.</a:t>
            </a:r>
            <a:br>
              <a:rPr lang="en-GB" sz="1400" b="0" i="0" dirty="0">
                <a:solidFill>
                  <a:schemeClr val="tx2"/>
                </a:solidFill>
                <a:effectLst/>
                <a:latin typeface="Arial" panose="020B0604020202020204" pitchFamily="34" charset="0"/>
                <a:cs typeface="Arial" panose="020B0604020202020204" pitchFamily="34" charset="0"/>
              </a:rPr>
            </a:br>
            <a:endParaRPr lang="en-US" sz="1400" b="1" dirty="0">
              <a:solidFill>
                <a:schemeClr val="tx2"/>
              </a:solidFill>
              <a:latin typeface="Arial" panose="020B0604020202020204" pitchFamily="34" charset="0"/>
              <a:cs typeface="Arial" pitchFamily="34" charset="0"/>
            </a:endParaRPr>
          </a:p>
        </p:txBody>
      </p:sp>
      <p:pic>
        <p:nvPicPr>
          <p:cNvPr id="3074" name="Picture 2" descr="Using your Apple Watch to monitor blood pressure">
            <a:extLst>
              <a:ext uri="{FF2B5EF4-FFF2-40B4-BE49-F238E27FC236}">
                <a16:creationId xmlns:a16="http://schemas.microsoft.com/office/drawing/2014/main" id="{477E41FF-B423-43F2-BA66-EE865A76F2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049" r="40978"/>
          <a:stretch/>
        </p:blipFill>
        <p:spPr bwMode="auto">
          <a:xfrm>
            <a:off x="0" y="26504"/>
            <a:ext cx="30446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5038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190748" y="84589"/>
            <a:ext cx="11224590" cy="6613798"/>
          </a:xfrm>
          <a:prstGeom prst="rect">
            <a:avLst/>
          </a:prstGeom>
          <a:noFill/>
        </p:spPr>
        <p:txBody>
          <a:bodyPr wrap="square">
            <a:spAutoFit/>
          </a:bodyPr>
          <a:lstStyle/>
          <a:p>
            <a:endParaRPr lang="en-GB" sz="14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0" indent="0">
              <a:spcBef>
                <a:spcPts val="0"/>
              </a:spcBef>
              <a:buNone/>
            </a:pPr>
            <a:r>
              <a:rPr lang="en-US" sz="1400" b="1" dirty="0">
                <a:solidFill>
                  <a:schemeClr val="tx2"/>
                </a:solidFill>
                <a:latin typeface="Arial" pitchFamily="34" charset="0"/>
                <a:cs typeface="Arial" pitchFamily="34" charset="0"/>
              </a:rPr>
              <a:t>Three Models of Sustainable Development</a:t>
            </a:r>
          </a:p>
          <a:p>
            <a:pPr marL="0" indent="0">
              <a:spcBef>
                <a:spcPts val="0"/>
              </a:spcBef>
              <a:buNone/>
            </a:pPr>
            <a:endParaRPr lang="en-US" sz="1400" b="1" dirty="0">
              <a:solidFill>
                <a:schemeClr val="tx2"/>
              </a:solidFill>
              <a:latin typeface="Arial" pitchFamily="34" charset="0"/>
              <a:cs typeface="Arial" pitchFamily="34" charset="0"/>
            </a:endParaRP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Sustainable development is usually seen as being made up of three linked areas: social sustainability, economic sustainability, and environmental sustainability (Elkington, 1997).</a:t>
            </a: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Social sustainability is about making life better for everyone, cutting down on unfair differences, and making sure that healthcare is available and fair for all people.</a:t>
            </a: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Economic sustainability focuses on using resources wisely so that healthcare systems can keep functioning well and handle the needs of the future.</a:t>
            </a: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Environmental sustainability aims to reduce harm to the environment by using resources wisely, cutting down on waste, and lowering the amount of carbon emissions.</a:t>
            </a:r>
            <a:br>
              <a:rPr lang="en-GB" sz="120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Strengths</a:t>
            </a:r>
            <a:r>
              <a:rPr lang="en-GB" sz="1200" i="0" dirty="0">
                <a:solidFill>
                  <a:schemeClr val="tx2"/>
                </a:solidFill>
                <a:effectLst/>
                <a:latin typeface="Arial" panose="020B0604020202020204" pitchFamily="34" charset="0"/>
                <a:cs typeface="Arial" panose="020B0604020202020204" pitchFamily="34" charset="0"/>
              </a:rPr>
              <a:t>	</a:t>
            </a: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Offers a fair way to plan and make choices about healthcare.</a:t>
            </a: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Helps companies think about the long-term effects on society, money, and the environment.</a:t>
            </a:r>
            <a:br>
              <a:rPr lang="en-GB" sz="1200" i="0" dirty="0">
                <a:solidFill>
                  <a:schemeClr val="tx2"/>
                </a:solidFill>
                <a:effectLst/>
                <a:latin typeface="Arial" panose="020B0604020202020204" pitchFamily="34" charset="0"/>
                <a:cs typeface="Arial" panose="020B0604020202020204" pitchFamily="34" charset="0"/>
              </a:rPr>
            </a:br>
            <a:r>
              <a:rPr lang="en-GB" sz="1200" b="1" i="0" dirty="0">
                <a:solidFill>
                  <a:schemeClr val="tx2"/>
                </a:solidFill>
                <a:effectLst/>
                <a:latin typeface="Arial" panose="020B0604020202020204" pitchFamily="34" charset="0"/>
                <a:cs typeface="Arial" panose="020B0604020202020204" pitchFamily="34" charset="0"/>
              </a:rPr>
              <a:t>Limitations</a:t>
            </a:r>
            <a:endParaRPr lang="en-GB" sz="1200" i="0" dirty="0">
              <a:solidFill>
                <a:schemeClr val="tx2"/>
              </a:solidFill>
              <a:effectLst/>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Balancing the three pillars can be tough because sometimes the priorities don't agree with each other. For example, projects that help the environment might need a lot of money to start and keep going.</a:t>
            </a:r>
            <a:br>
              <a:rPr lang="en-GB" sz="1200" i="0" dirty="0">
                <a:solidFill>
                  <a:schemeClr val="tx2"/>
                </a:solidFill>
                <a:effectLst/>
                <a:latin typeface="Arial" panose="020B0604020202020204" pitchFamily="34" charset="0"/>
                <a:cs typeface="Arial" panose="020B0604020202020204" pitchFamily="34" charset="0"/>
              </a:rPr>
            </a:br>
            <a:r>
              <a:rPr lang="en-GB" sz="1400" b="1" i="0" dirty="0">
                <a:solidFill>
                  <a:schemeClr val="tx2"/>
                </a:solidFill>
                <a:effectLst/>
                <a:latin typeface="Arial" panose="020B0604020202020204" pitchFamily="34" charset="0"/>
                <a:cs typeface="Arial" panose="020B0604020202020204" pitchFamily="34" charset="0"/>
              </a:rPr>
              <a:t>Critical Analysis</a:t>
            </a:r>
            <a:endParaRPr lang="en-GB" sz="1400" i="0" dirty="0">
              <a:solidFill>
                <a:schemeClr val="tx2"/>
              </a:solidFill>
              <a:effectLst/>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Both the hedonic and eudaimonic models offer useful ideas about what makes people feel well. However, the </a:t>
            </a:r>
            <a:r>
              <a:rPr lang="en-GB" sz="1200" i="0" dirty="0" err="1">
                <a:solidFill>
                  <a:schemeClr val="tx2"/>
                </a:solidFill>
                <a:effectLst/>
                <a:latin typeface="Arial" panose="020B0604020202020204" pitchFamily="34" charset="0"/>
                <a:cs typeface="Arial" panose="020B0604020202020204" pitchFamily="34" charset="0"/>
              </a:rPr>
              <a:t>eudaimonic</a:t>
            </a:r>
            <a:r>
              <a:rPr lang="en-GB" sz="1200" i="0" dirty="0">
                <a:solidFill>
                  <a:schemeClr val="tx2"/>
                </a:solidFill>
                <a:effectLst/>
                <a:latin typeface="Arial" panose="020B0604020202020204" pitchFamily="34" charset="0"/>
                <a:cs typeface="Arial" panose="020B0604020202020204" pitchFamily="34" charset="0"/>
              </a:rPr>
              <a:t> model is usually seen as more important in modern health and social care. This is because it focuses on helping people develop long-term happiness, strength, and independence, rather than just looking at short-term feelings of happiness (Ryff, 2014).</a:t>
            </a: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The Three Pillars Model offers a useful way to look at sustainable healthcare. It shows that better health results come from more than just good medical care. </a:t>
            </a: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They also need fairness in society, strong economic support, and care for the environment.</a:t>
            </a:r>
          </a:p>
          <a:p>
            <a:pPr marL="285750" indent="-285750">
              <a:lnSpc>
                <a:spcPct val="150000"/>
              </a:lnSpc>
              <a:buFont typeface="Wingdings" panose="05000000000000000000" pitchFamily="2" charset="2"/>
              <a:buChar char="Ø"/>
            </a:pPr>
            <a:r>
              <a:rPr lang="en-GB" sz="1200" i="0" dirty="0">
                <a:solidFill>
                  <a:schemeClr val="tx2"/>
                </a:solidFill>
                <a:effectLst/>
                <a:latin typeface="Arial" panose="020B0604020202020204" pitchFamily="34" charset="0"/>
                <a:cs typeface="Arial" panose="020B0604020202020204" pitchFamily="34" charset="0"/>
              </a:rPr>
              <a:t>These models help move toward more complete, preventive, and sustainable ways of providing health and social care.</a:t>
            </a:r>
            <a:br>
              <a:rPr lang="en-GB" sz="1200" i="0" dirty="0">
                <a:solidFill>
                  <a:schemeClr val="tx2"/>
                </a:solidFill>
                <a:effectLst/>
                <a:latin typeface="Arial" panose="020B0604020202020204" pitchFamily="34" charset="0"/>
                <a:cs typeface="Arial" panose="020B0604020202020204" pitchFamily="34" charset="0"/>
              </a:rPr>
            </a:br>
            <a:endPar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994888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352738" y="119178"/>
            <a:ext cx="10143710" cy="5228163"/>
          </a:xfrm>
          <a:prstGeom prst="rect">
            <a:avLst/>
          </a:prstGeom>
          <a:noFill/>
        </p:spPr>
        <p:txBody>
          <a:bodyPr wrap="square">
            <a:spAutoFit/>
          </a:bodyPr>
          <a:lstStyle/>
          <a:p>
            <a:pPr>
              <a:lnSpc>
                <a:spcPct val="150000"/>
              </a:lnSpc>
              <a:spcAft>
                <a:spcPts val="800"/>
              </a:spcAft>
            </a:pPr>
            <a:endParaRPr lang="en-US" sz="1400" b="1" dirty="0">
              <a:solidFill>
                <a:schemeClr val="tx2"/>
              </a:solidFill>
              <a:latin typeface="Arial" pitchFamily="34" charset="0"/>
              <a:cs typeface="Arial" pitchFamily="34" charset="0"/>
            </a:endParaRPr>
          </a:p>
          <a:p>
            <a:pPr>
              <a:lnSpc>
                <a:spcPct val="150000"/>
              </a:lnSpc>
              <a:spcAft>
                <a:spcPts val="800"/>
              </a:spcAft>
            </a:pPr>
            <a:endParaRPr lang="en-US" sz="1400" b="1" dirty="0">
              <a:solidFill>
                <a:schemeClr val="tx2"/>
              </a:solidFill>
              <a:latin typeface="Arial" pitchFamily="34" charset="0"/>
              <a:cs typeface="Arial" pitchFamily="34" charset="0"/>
            </a:endParaRPr>
          </a:p>
          <a:p>
            <a:pPr>
              <a:lnSpc>
                <a:spcPct val="150000"/>
              </a:lnSpc>
              <a:spcAft>
                <a:spcPts val="800"/>
              </a:spcAft>
            </a:pPr>
            <a:endParaRPr lang="en-US" sz="1400" b="1" dirty="0">
              <a:solidFill>
                <a:schemeClr val="tx2"/>
              </a:solidFill>
              <a:latin typeface="Arial" pitchFamily="34" charset="0"/>
              <a:cs typeface="Arial" pitchFamily="34" charset="0"/>
            </a:endParaRPr>
          </a:p>
          <a:p>
            <a:pPr algn="ctr">
              <a:lnSpc>
                <a:spcPct val="150000"/>
              </a:lnSpc>
              <a:spcAft>
                <a:spcPts val="800"/>
              </a:spcAft>
            </a:pPr>
            <a:r>
              <a:rPr lang="en-US" sz="2400" b="1" dirty="0">
                <a:solidFill>
                  <a:srgbClr val="00B0F0"/>
                </a:solidFill>
                <a:latin typeface="Arial" pitchFamily="34" charset="0"/>
                <a:ea typeface="+mj-ea"/>
                <a:cs typeface="Arial" pitchFamily="34" charset="0"/>
              </a:rPr>
              <a:t>Policy and Governance in Health, Wellbeing and Sustainable Development</a:t>
            </a:r>
          </a:p>
          <a:p>
            <a:pPr marL="285750" indent="-285750">
              <a:lnSpc>
                <a:spcPct val="150000"/>
              </a:lnSpc>
              <a:spcAft>
                <a:spcPts val="800"/>
              </a:spcAft>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Policy and governance help shape health and social care services by setting up clear guidelines for how decisions are made, how resources are distributed, and how care is provided. Besides helping with health, happiness, and sustainable growth, good governance makes sure healthcare systems stay responsible, fair, and able to meet people's needs (Greer et al., 2022).</a:t>
            </a:r>
          </a:p>
          <a:p>
            <a:pPr marL="285750" indent="-285750">
              <a:lnSpc>
                <a:spcPct val="150000"/>
              </a:lnSpc>
              <a:spcAft>
                <a:spcPts val="800"/>
              </a:spcAft>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Now, instead of just focusing on medical treatment, today's health policies are more aware that better health results come from addressing wider social and economic factors that affect health, like education, jobs, where people live, and the environment (Marmot, 2020).</a:t>
            </a:r>
            <a:br>
              <a:rPr lang="en-GB" sz="1400" b="0" i="0" dirty="0">
                <a:solidFill>
                  <a:schemeClr val="tx2"/>
                </a:solidFill>
                <a:effectLst/>
                <a:latin typeface="Arial" panose="020B0604020202020204" pitchFamily="34" charset="0"/>
                <a:cs typeface="Arial" panose="020B0604020202020204" pitchFamily="34" charset="0"/>
              </a:rPr>
            </a:br>
            <a:endParaRPr lang="en-GB" sz="1400" kern="100" dirty="0">
              <a:solidFill>
                <a:schemeClr val="tx2"/>
              </a:solidFill>
              <a:effectLst/>
              <a:latin typeface="Arial" panose="020B0604020202020204" pitchFamily="34" charset="0"/>
              <a:ea typeface="Aptos"/>
              <a:cs typeface="Arial" panose="020B0604020202020204" pitchFamily="34" charset="0"/>
            </a:endParaRPr>
          </a:p>
        </p:txBody>
      </p:sp>
    </p:spTree>
    <p:extLst>
      <p:ext uri="{BB962C8B-B14F-4D97-AF65-F5344CB8AC3E}">
        <p14:creationId xmlns:p14="http://schemas.microsoft.com/office/powerpoint/2010/main" val="2668495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F14185-31D1-4BB3-915B-E649E97007E0}"/>
              </a:ext>
            </a:extLst>
          </p:cNvPr>
          <p:cNvSpPr txBox="1"/>
          <p:nvPr/>
        </p:nvSpPr>
        <p:spPr>
          <a:xfrm>
            <a:off x="490329" y="587863"/>
            <a:ext cx="10081177" cy="5047536"/>
          </a:xfrm>
          <a:prstGeom prst="rect">
            <a:avLst/>
          </a:prstGeom>
          <a:noFill/>
        </p:spPr>
        <p:txBody>
          <a:bodyPr wrap="square">
            <a:spAutoFit/>
          </a:bodyPr>
          <a:lstStyle/>
          <a:p>
            <a:pPr marL="0" indent="0">
              <a:buNone/>
            </a:pPr>
            <a:endParaRPr lang="en-US" sz="1400" b="1" dirty="0">
              <a:solidFill>
                <a:schemeClr val="tx2"/>
              </a:solidFill>
              <a:latin typeface="Arial" panose="020B0604020202020204" pitchFamily="34" charset="0"/>
              <a:cs typeface="Arial" panose="020B0604020202020204" pitchFamily="34" charset="0"/>
            </a:endParaRPr>
          </a:p>
          <a:p>
            <a:pPr marL="0" indent="0">
              <a:buNone/>
            </a:pPr>
            <a:endParaRPr lang="en-US" sz="1400" b="1" dirty="0">
              <a:solidFill>
                <a:schemeClr val="tx2"/>
              </a:solidFill>
              <a:latin typeface="Arial" panose="020B0604020202020204" pitchFamily="34" charset="0"/>
              <a:cs typeface="Arial" panose="020B0604020202020204" pitchFamily="34" charset="0"/>
            </a:endParaRPr>
          </a:p>
          <a:p>
            <a:pPr marL="0" indent="0">
              <a:buNone/>
            </a:pPr>
            <a:r>
              <a:rPr lang="en-US" sz="1400" b="1" dirty="0">
                <a:solidFill>
                  <a:schemeClr val="tx2"/>
                </a:solidFill>
                <a:latin typeface="Arial" panose="020B0604020202020204" pitchFamily="34" charset="0"/>
                <a:cs typeface="Arial" panose="020B0604020202020204" pitchFamily="34" charset="0"/>
              </a:rPr>
              <a:t>NHS Long Term Plan (2019)</a:t>
            </a:r>
          </a:p>
          <a:p>
            <a:pPr marL="0" indent="0">
              <a:buNone/>
            </a:pPr>
            <a:endParaRPr lang="en-US" sz="1400" b="1" dirty="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The NHS Long Term Plan shows a big change in policy, focusing more on preventing problems, catching issues early, and providing care that works together across different services. The plan is meant to help people be healthier by making sure everyone has better access to health care, supporting mental health more effectively, and offering care that is tailored to each person's needs (NHS England, 2019).</a:t>
            </a:r>
          </a:p>
          <a:p>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The policy shows that it understands how physical health, mental health, and social factors are all connected, and that they need to be dealt with together through teamwork in healthcare.</a:t>
            </a:r>
            <a:br>
              <a:rPr lang="en-GB" sz="1400" b="0" i="0" dirty="0">
                <a:solidFill>
                  <a:schemeClr val="tx2"/>
                </a:solidFill>
                <a:effectLst/>
                <a:latin typeface="Poppins" panose="00000500000000000000" pitchFamily="2" charset="0"/>
              </a:rPr>
            </a:br>
            <a:endParaRPr lang="en-GB" sz="1400" b="0" i="0" dirty="0">
              <a:solidFill>
                <a:schemeClr val="tx2"/>
              </a:solidFill>
              <a:effectLst/>
              <a:latin typeface="Poppins" panose="00000500000000000000" pitchFamily="2" charset="0"/>
            </a:endParaRPr>
          </a:p>
          <a:p>
            <a:r>
              <a:rPr lang="en-GB" sz="1400" b="1" i="0" dirty="0">
                <a:solidFill>
                  <a:schemeClr val="tx2"/>
                </a:solidFill>
                <a:effectLst/>
                <a:latin typeface="Poppins" panose="00000500000000000000" pitchFamily="2" charset="0"/>
              </a:rPr>
              <a:t>Strengths</a:t>
            </a: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Encourages prevention rather than reactive treatment.</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Supports integrated and person-centred care.</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Places greater emphasis on reducing health inequalities.</a:t>
            </a:r>
            <a:br>
              <a:rPr lang="en-GB" sz="1400" b="0" i="0" dirty="0">
                <a:solidFill>
                  <a:schemeClr val="tx2"/>
                </a:solidFill>
                <a:effectLst/>
                <a:latin typeface="Poppins" panose="00000500000000000000" pitchFamily="2" charset="0"/>
              </a:rPr>
            </a:br>
            <a:endParaRPr lang="en-GB" sz="1400" b="0" i="0" dirty="0">
              <a:solidFill>
                <a:schemeClr val="tx2"/>
              </a:solidFill>
              <a:effectLst/>
              <a:latin typeface="Poppins" panose="00000500000000000000" pitchFamily="2" charset="0"/>
            </a:endParaRPr>
          </a:p>
          <a:p>
            <a:r>
              <a:rPr lang="en-GB" sz="1400" b="1" i="0" dirty="0">
                <a:solidFill>
                  <a:schemeClr val="tx2"/>
                </a:solidFill>
                <a:effectLst/>
                <a:latin typeface="Poppins" panose="00000500000000000000" pitchFamily="2" charset="0"/>
              </a:rPr>
              <a:t>Limitations</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A successful project needs enough trained workers and steady money support.</a:t>
            </a:r>
            <a:br>
              <a:rPr lang="en-GB" sz="1400" b="0" i="0" dirty="0">
                <a:solidFill>
                  <a:schemeClr val="tx2"/>
                </a:solidFill>
                <a:effectLst/>
                <a:latin typeface="Poppins" panose="00000500000000000000" pitchFamily="2" charset="0"/>
              </a:rPr>
            </a:br>
            <a:r>
              <a:rPr lang="en-GB" sz="1400" b="0" i="0" dirty="0">
                <a:solidFill>
                  <a:schemeClr val="tx2"/>
                </a:solidFill>
                <a:effectLst/>
                <a:latin typeface="Poppins" panose="00000500000000000000" pitchFamily="2" charset="0"/>
              </a:rPr>
              <a:t>Differences in how services are provided across regions can influence how well a policy works.</a:t>
            </a:r>
            <a:br>
              <a:rPr lang="en-GB" sz="1400" b="0" i="0" dirty="0">
                <a:solidFill>
                  <a:schemeClr val="tx2"/>
                </a:solidFill>
                <a:effectLst/>
                <a:latin typeface="Poppins" panose="00000500000000000000" pitchFamily="2" charset="0"/>
              </a:rPr>
            </a:br>
            <a:br>
              <a:rPr lang="en-GB" sz="1400" b="0" i="0" dirty="0">
                <a:solidFill>
                  <a:schemeClr val="tx2"/>
                </a:solidFill>
                <a:effectLst/>
                <a:latin typeface="Poppins" panose="00000500000000000000" pitchFamily="2" charset="0"/>
              </a:rPr>
            </a:br>
            <a:br>
              <a:rPr lang="en-GB" sz="1400" b="0" i="0" dirty="0">
                <a:solidFill>
                  <a:schemeClr val="tx2"/>
                </a:solidFill>
                <a:effectLst/>
                <a:latin typeface="Poppins" panose="00000500000000000000" pitchFamily="2" charset="0"/>
              </a:rPr>
            </a:br>
            <a:endParaRPr lang="en-US" sz="1400" b="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4035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AC78D1-D98A-4AC1-8638-2D191710248C}"/>
              </a:ext>
            </a:extLst>
          </p:cNvPr>
          <p:cNvSpPr txBox="1"/>
          <p:nvPr/>
        </p:nvSpPr>
        <p:spPr>
          <a:xfrm>
            <a:off x="636104" y="768625"/>
            <a:ext cx="10442713" cy="5693866"/>
          </a:xfrm>
          <a:prstGeom prst="rect">
            <a:avLst/>
          </a:prstGeom>
          <a:noFill/>
        </p:spPr>
        <p:txBody>
          <a:bodyPr wrap="square" rtlCol="0">
            <a:spAutoFit/>
          </a:bodyPr>
          <a:lstStyle/>
          <a:p>
            <a:r>
              <a:rPr lang="en-US" sz="1400" dirty="0">
                <a:solidFill>
                  <a:schemeClr val="tx2"/>
                </a:solidFill>
                <a:latin typeface="Arial" panose="020B0604020202020204" pitchFamily="34" charset="0"/>
                <a:cs typeface="Arial" panose="020B0604020202020204" pitchFamily="34" charset="0"/>
              </a:rPr>
              <a:t>Health and Care Act 2022</a:t>
            </a:r>
          </a:p>
          <a:p>
            <a:pPr marL="285750" indent="-285750">
              <a:buFont typeface="Wingdings" panose="05000000000000000000" pitchFamily="2" charset="2"/>
              <a:buChar char="Ø"/>
            </a:pPr>
            <a:endParaRPr lang="en-US" sz="1400" b="1" dirty="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Health and Care Act 2022 created Integrated Care Systems (ICSs) to help NHS organizations, local authorities, and community groups work together better (UK Government, 2022).</a:t>
            </a:r>
            <a:br>
              <a:rPr lang="en-GB" sz="1400" b="0" i="0" dirty="0">
                <a:solidFill>
                  <a:schemeClr val="tx2"/>
                </a:solidFill>
                <a:effectLst/>
                <a:latin typeface="Arial" panose="020B0604020202020204" pitchFamily="34" charset="0"/>
                <a:cs typeface="Arial" panose="020B0604020202020204" pitchFamily="34" charset="0"/>
              </a:rPr>
            </a:b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law is designed to make services work better together, help patients have better experiences, and tackle bigger factors that affect health by working with others.</a:t>
            </a:r>
            <a:br>
              <a:rPr lang="en-GB" sz="1400" b="0" i="0" dirty="0">
                <a:solidFill>
                  <a:schemeClr val="tx2"/>
                </a:solidFill>
                <a:effectLst/>
                <a:latin typeface="Arial" panose="020B0604020202020204" pitchFamily="34" charset="0"/>
                <a:cs typeface="Arial" panose="020B0604020202020204" pitchFamily="34" charset="0"/>
              </a:rPr>
            </a:br>
            <a:endParaRPr lang="en-GB" sz="1400" b="0" i="0" dirty="0">
              <a:solidFill>
                <a:schemeClr val="tx2"/>
              </a:solidFill>
              <a:effectLst/>
              <a:latin typeface="Arial" panose="020B0604020202020204" pitchFamily="34" charset="0"/>
              <a:cs typeface="Arial" panose="020B0604020202020204" pitchFamily="34" charset="0"/>
            </a:endParaRPr>
          </a:p>
          <a:p>
            <a:r>
              <a:rPr lang="en-GB" sz="1400" b="1" i="0" dirty="0">
                <a:solidFill>
                  <a:schemeClr val="tx2"/>
                </a:solidFill>
                <a:effectLst/>
                <a:latin typeface="Arial" panose="020B0604020202020204" pitchFamily="34" charset="0"/>
                <a:cs typeface="Arial" panose="020B0604020202020204" pitchFamily="34" charset="0"/>
              </a:rPr>
              <a:t>Strengths</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Promotes joined-up care across organisations.</a:t>
            </a: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Supports population health management and preventative healthcare.</a:t>
            </a:r>
          </a:p>
          <a:p>
            <a:endParaRPr lang="en-GB" sz="1400" dirty="0">
              <a:solidFill>
                <a:schemeClr val="tx2"/>
              </a:solidFill>
              <a:latin typeface="Arial" panose="020B0604020202020204" pitchFamily="34" charset="0"/>
              <a:cs typeface="Arial" panose="020B0604020202020204" pitchFamily="34" charset="0"/>
            </a:endParaRPr>
          </a:p>
          <a:p>
            <a:r>
              <a:rPr lang="en-GB" sz="1400" b="1" i="0" dirty="0">
                <a:solidFill>
                  <a:schemeClr val="tx2"/>
                </a:solidFill>
                <a:effectLst/>
                <a:latin typeface="Arial" panose="020B0604020202020204" pitchFamily="34" charset="0"/>
                <a:cs typeface="Arial" panose="020B0604020202020204" pitchFamily="34" charset="0"/>
              </a:rPr>
              <a:t>Limitations</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Organisational complexity may create implementation challenges.</a:t>
            </a: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Getting good results from working together needs time and a lot of support.</a:t>
            </a:r>
            <a:br>
              <a:rPr lang="en-GB" sz="1400" b="0" i="0" dirty="0">
                <a:solidFill>
                  <a:schemeClr val="tx2"/>
                </a:solidFill>
                <a:effectLst/>
                <a:latin typeface="Arial" panose="020B0604020202020204" pitchFamily="34" charset="0"/>
                <a:cs typeface="Arial" panose="020B0604020202020204" pitchFamily="34" charset="0"/>
              </a:rPr>
            </a:br>
            <a:endParaRPr lang="en-GB" sz="1400" dirty="0">
              <a:solidFill>
                <a:schemeClr val="tx2"/>
              </a:solidFill>
              <a:latin typeface="Arial" panose="020B0604020202020204" pitchFamily="34" charset="0"/>
              <a:cs typeface="Arial" panose="020B0604020202020204" pitchFamily="34" charset="0"/>
            </a:endParaRPr>
          </a:p>
          <a:p>
            <a:r>
              <a:rPr lang="en-GB" sz="1400" b="1" i="0" dirty="0">
                <a:solidFill>
                  <a:schemeClr val="tx2"/>
                </a:solidFill>
                <a:effectLst/>
                <a:latin typeface="Arial" panose="020B0604020202020204" pitchFamily="34" charset="0"/>
                <a:cs typeface="Arial" panose="020B0604020202020204" pitchFamily="34" charset="0"/>
              </a:rPr>
              <a:t>WHO Health in All Policies (HiAP)</a:t>
            </a:r>
            <a:br>
              <a:rPr lang="en-GB" sz="1400" b="0" i="0" dirty="0">
                <a:solidFill>
                  <a:schemeClr val="tx2"/>
                </a:solidFill>
                <a:effectLst/>
                <a:latin typeface="Arial" panose="020B0604020202020204" pitchFamily="34" charset="0"/>
                <a:cs typeface="Arial" panose="020B0604020202020204" pitchFamily="34" charset="0"/>
              </a:rPr>
            </a:b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WHO Health in All Policies framework suggests that when making decisions in different areas like transport, housing, education, and environment, health should be </a:t>
            </a:r>
            <a:r>
              <a:rPr lang="en-GB" sz="1400" b="0" i="0" dirty="0" err="1">
                <a:solidFill>
                  <a:schemeClr val="tx2"/>
                </a:solidFill>
                <a:effectLst/>
                <a:latin typeface="Arial" panose="020B0604020202020204" pitchFamily="34" charset="0"/>
                <a:cs typeface="Arial" panose="020B0604020202020204" pitchFamily="34" charset="0"/>
              </a:rPr>
              <a:t>considered.This</a:t>
            </a:r>
            <a:r>
              <a:rPr lang="en-GB" sz="1400" b="0" i="0" dirty="0">
                <a:solidFill>
                  <a:schemeClr val="tx2"/>
                </a:solidFill>
                <a:effectLst/>
                <a:latin typeface="Arial" panose="020B0604020202020204" pitchFamily="34" charset="0"/>
                <a:cs typeface="Arial" panose="020B0604020202020204" pitchFamily="34" charset="0"/>
              </a:rPr>
              <a:t> idea was introduced by WHO in 2014.</a:t>
            </a:r>
            <a:br>
              <a:rPr lang="en-GB" sz="1400" b="0" i="0" dirty="0">
                <a:solidFill>
                  <a:schemeClr val="tx2"/>
                </a:solidFill>
                <a:effectLst/>
                <a:latin typeface="Arial" panose="020B0604020202020204" pitchFamily="34" charset="0"/>
                <a:cs typeface="Arial" panose="020B0604020202020204" pitchFamily="34" charset="0"/>
              </a:rPr>
            </a:b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The framework understands that many things affecting health come from outside the healthcare system, so it needs joined-up policies to deal with them.</a:t>
            </a:r>
            <a:br>
              <a:rPr lang="en-GB" sz="1400" b="0" i="0" dirty="0">
                <a:solidFill>
                  <a:schemeClr val="tx2"/>
                </a:solidFill>
                <a:effectLst/>
                <a:latin typeface="Arial" panose="020B0604020202020204" pitchFamily="34" charset="0"/>
                <a:cs typeface="Arial" panose="020B0604020202020204" pitchFamily="34" charset="0"/>
              </a:rPr>
            </a:br>
            <a:r>
              <a:rPr lang="en-GB" sz="1400" b="0" i="0" dirty="0">
                <a:solidFill>
                  <a:schemeClr val="tx2"/>
                </a:solidFill>
                <a:effectLst/>
                <a:latin typeface="Arial" panose="020B0604020202020204" pitchFamily="34" charset="0"/>
                <a:cs typeface="Arial" panose="020B0604020202020204" pitchFamily="34" charset="0"/>
              </a:rPr>
              <a:t>Investing in affordable housing can help improve health by lowering the chances of respiratory problems, and having good educational policies can boost health knowledge and help people make better choices for their health.</a:t>
            </a:r>
            <a:br>
              <a:rPr lang="en-GB" sz="1400" b="0" i="0" dirty="0">
                <a:solidFill>
                  <a:schemeClr val="tx2"/>
                </a:solidFill>
                <a:effectLst/>
                <a:latin typeface="Arial" panose="020B0604020202020204" pitchFamily="34" charset="0"/>
                <a:cs typeface="Arial" panose="020B0604020202020204" pitchFamily="34" charset="0"/>
              </a:rPr>
            </a:br>
            <a:endParaRPr lang="en-US" sz="1400" b="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4352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5E9EBF-6AA6-4C3B-882B-E53483D3AD9B}"/>
              </a:ext>
            </a:extLst>
          </p:cNvPr>
          <p:cNvSpPr txBox="1"/>
          <p:nvPr/>
        </p:nvSpPr>
        <p:spPr>
          <a:xfrm>
            <a:off x="1378227" y="-251791"/>
            <a:ext cx="9197008" cy="954107"/>
          </a:xfrm>
          <a:prstGeom prst="rect">
            <a:avLst/>
          </a:prstGeom>
          <a:noFill/>
        </p:spPr>
        <p:txBody>
          <a:bodyPr wrap="square" rtlCol="0">
            <a:spAutoFit/>
          </a:bodyPr>
          <a:lstStyle/>
          <a:p>
            <a:endParaRPr lang="en-US" sz="1800" b="1" dirty="0">
              <a:latin typeface="Arial" pitchFamily="34" charset="0"/>
              <a:cs typeface="Arial" pitchFamily="34" charset="0"/>
            </a:endParaRPr>
          </a:p>
          <a:p>
            <a:endParaRPr lang="en-US" sz="1800" b="1" dirty="0">
              <a:latin typeface="Arial" pitchFamily="34" charset="0"/>
              <a:cs typeface="Arial" pitchFamily="34" charset="0"/>
            </a:endParaRPr>
          </a:p>
          <a:p>
            <a:r>
              <a:rPr lang="en-US" sz="2000" b="1" dirty="0">
                <a:solidFill>
                  <a:srgbClr val="00B0F0"/>
                </a:solidFill>
                <a:latin typeface="Arial" pitchFamily="34" charset="0"/>
                <a:cs typeface="Arial" pitchFamily="34" charset="0"/>
              </a:rPr>
              <a:t>Service Delivery in Health and Social Care</a:t>
            </a:r>
            <a:endParaRPr lang="en-GB" sz="2000" dirty="0">
              <a:solidFill>
                <a:srgbClr val="00B0F0"/>
              </a:solidFill>
            </a:endParaRPr>
          </a:p>
        </p:txBody>
      </p:sp>
      <p:sp>
        <p:nvSpPr>
          <p:cNvPr id="7" name="TextBox 6">
            <a:extLst>
              <a:ext uri="{FF2B5EF4-FFF2-40B4-BE49-F238E27FC236}">
                <a16:creationId xmlns:a16="http://schemas.microsoft.com/office/drawing/2014/main" id="{40CF1E8A-8A8B-422C-9992-63D55475A9E6}"/>
              </a:ext>
            </a:extLst>
          </p:cNvPr>
          <p:cNvSpPr txBox="1"/>
          <p:nvPr/>
        </p:nvSpPr>
        <p:spPr>
          <a:xfrm>
            <a:off x="354425" y="1143212"/>
            <a:ext cx="9727095" cy="2677656"/>
          </a:xfrm>
          <a:prstGeom prst="rect">
            <a:avLst/>
          </a:prstGeom>
          <a:noFill/>
        </p:spPr>
        <p:txBody>
          <a:bodyPr wrap="square" rtlCol="0">
            <a:spAutoFit/>
          </a:bodyPr>
          <a:lstStyle/>
          <a:p>
            <a:pPr marL="285750" indent="-285750">
              <a:buFont typeface="Wingdings" panose="05000000000000000000" pitchFamily="2" charset="2"/>
              <a:buChar char="Ø"/>
            </a:pPr>
            <a: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t>The impact of health, wellbeing, and sustainable development on how services are provided.</a:t>
            </a:r>
            <a:b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br>
            <a: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t>Health and social care services now focus more on helping people stay well over time, prevent illness, and provide care that is tailored to each person's needs instead of just treating diseases. </a:t>
            </a:r>
            <a:r>
              <a:rPr lang="en-GB" sz="1400" dirty="0">
                <a:solidFill>
                  <a:schemeClr val="tx2"/>
                </a:solidFill>
                <a:effectLst/>
                <a:latin typeface="Arial" panose="020B0604020202020204" pitchFamily="34" charset="0"/>
                <a:cs typeface="Arial" panose="020B0604020202020204" pitchFamily="34" charset="0"/>
              </a:rPr>
              <a:t>This </a:t>
            </a:r>
            <a: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t>change shows that there's more awareness now that good healthcare isn't just about fixing illness, but also about taking care of a person's social, mental, and physical health (NHS England, 2024)	.</a:t>
            </a:r>
            <a:br>
              <a:rPr lang="en-GB" sz="1400" dirty="0">
                <a:solidFill>
                  <a:schemeClr val="tx2"/>
                </a:solidFill>
                <a:effectLst/>
                <a:latin typeface="Arial" panose="020B0604020202020204" pitchFamily="34" charset="0"/>
                <a:cs typeface="Arial" panose="020B0604020202020204" pitchFamily="34" charset="0"/>
              </a:rPr>
            </a:br>
            <a:endParaRPr lang="en-GB" sz="1400" dirty="0">
              <a:solidFill>
                <a:schemeClr val="tx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dirty="0">
                <a:solidFill>
                  <a:schemeClr val="tx2"/>
                </a:solidFill>
                <a:effectLst/>
                <a:latin typeface="Arial" panose="020B0604020202020204" pitchFamily="34" charset="0"/>
                <a:cs typeface="Arial" panose="020B0604020202020204" pitchFamily="34" charset="0"/>
              </a:rPr>
              <a:t>The </a:t>
            </a:r>
            <a: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t>biopsychosocial model helps doctors and other healthcare workers consider more than just physical health. </a:t>
            </a:r>
            <a:r>
              <a:rPr lang="en-GB" sz="1400" dirty="0">
                <a:solidFill>
                  <a:schemeClr val="tx2"/>
                </a:solidFill>
                <a:effectLst/>
                <a:latin typeface="Arial" panose="020B0604020202020204" pitchFamily="34" charset="0"/>
                <a:cs typeface="Arial" panose="020B0604020202020204" pitchFamily="34" charset="0"/>
              </a:rPr>
              <a:t>They </a:t>
            </a:r>
            <a: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t>also think about things like a person's lifestyle, their social environment, where they live, and their mental health when they plan and give care. </a:t>
            </a:r>
            <a:r>
              <a:rPr lang="en-GB" sz="1400" dirty="0">
                <a:solidFill>
                  <a:schemeClr val="tx2"/>
                </a:solidFill>
                <a:effectLst/>
                <a:latin typeface="Arial" panose="020B0604020202020204" pitchFamily="34" charset="0"/>
                <a:cs typeface="Arial" panose="020B0604020202020204" pitchFamily="34" charset="0"/>
              </a:rPr>
              <a:t>This </a:t>
            </a:r>
            <a: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t>model is becoming more important in how health services are provided today, as shown by Engel in 1977.</a:t>
            </a:r>
            <a:br>
              <a:rPr lang="en-GB" sz="1400" dirty="0">
                <a:solidFill>
                  <a:schemeClr val="tx2"/>
                </a:solidFill>
                <a:effectLst/>
                <a:latin typeface="Arial" panose="020B0604020202020204" pitchFamily="34" charset="0"/>
                <a:cs typeface="Arial" panose="020B0604020202020204" pitchFamily="34" charset="0"/>
              </a:rPr>
            </a:br>
            <a:br>
              <a:rPr lang="en-GB" sz="1400" dirty="0">
                <a:solidFill>
                  <a:schemeClr val="tx2"/>
                </a:solidFill>
                <a:effectLst/>
                <a:latin typeface="Arial" panose="020B0604020202020204" pitchFamily="34" charset="0"/>
                <a:cs typeface="Arial" panose="020B0604020202020204" pitchFamily="34" charset="0"/>
              </a:rPr>
            </a:b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2262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EBE23D-8009-4087-9443-90EE486CC7DC}"/>
              </a:ext>
            </a:extLst>
          </p:cNvPr>
          <p:cNvSpPr txBox="1"/>
          <p:nvPr/>
        </p:nvSpPr>
        <p:spPr>
          <a:xfrm>
            <a:off x="238538" y="424071"/>
            <a:ext cx="10469219" cy="4185761"/>
          </a:xfrm>
          <a:prstGeom prst="rect">
            <a:avLst/>
          </a:prstGeom>
          <a:noFill/>
        </p:spPr>
        <p:txBody>
          <a:bodyPr wrap="square" rtlCol="0">
            <a:spAutoFit/>
          </a:bodyPr>
          <a:lstStyle/>
          <a:p>
            <a:endParaRPr lang="en-GB" sz="1400" b="0" i="0" dirty="0">
              <a:solidFill>
                <a:schemeClr val="tx2"/>
              </a:solidFill>
              <a:effectLst/>
              <a:latin typeface="Poppins" panose="00000500000000000000" pitchFamily="2" charset="0"/>
            </a:endParaRPr>
          </a:p>
          <a:p>
            <a:r>
              <a:rPr lang="en-GB" sz="1400" b="1" i="0" dirty="0">
                <a:solidFill>
                  <a:schemeClr val="tx2"/>
                </a:solidFill>
                <a:effectLst/>
                <a:latin typeface="Poppins" panose="00000500000000000000" pitchFamily="2" charset="0"/>
              </a:rPr>
              <a:t>Integrated Care Systems (ICSs)</a:t>
            </a:r>
          </a:p>
          <a:p>
            <a:pPr marL="285750" indent="-285750">
              <a:buFont typeface="Wingdings" panose="05000000000000000000" pitchFamily="2" charset="2"/>
              <a:buChar char="Ø"/>
            </a:pPr>
            <a:br>
              <a:rPr lang="en-GB" sz="1400" b="0" i="0" dirty="0">
                <a:solidFill>
                  <a:schemeClr val="tx2"/>
                </a:solidFill>
                <a:effectLst/>
                <a:latin typeface="Poppins" panose="00000500000000000000" pitchFamily="2" charset="0"/>
              </a:rPr>
            </a:br>
            <a:r>
              <a:rPr lang="en-GB" sz="1400" b="0" i="0" dirty="0">
                <a:solidFill>
                  <a:schemeClr val="tx2"/>
                </a:solidFill>
                <a:effectLst/>
                <a:latin typeface="Poppins" panose="00000500000000000000" pitchFamily="2" charset="0"/>
              </a:rPr>
              <a:t>Integrated Care Systems are designed to enhance the way services are provided by encouraging teamwork among healthcare professionals, local government bodies, social care agencies, and organizations from the voluntary sector. By working together through shared care plans, ICSs aim to better the health of the whole population and cut down on repeated services and avoidable hospital visits (UK Government, 2022).</a:t>
            </a:r>
            <a:br>
              <a:rPr lang="en-GB" sz="1400" b="0" i="0" dirty="0">
                <a:solidFill>
                  <a:schemeClr val="tx2"/>
                </a:solidFill>
                <a:effectLst/>
                <a:latin typeface="Poppins" panose="00000500000000000000" pitchFamily="2" charset="0"/>
              </a:rPr>
            </a:b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This way of working helps keep care consistent, especially for people with ongoing health issues who need help from several different services and professionals.</a:t>
            </a:r>
            <a:br>
              <a:rPr lang="en-GB" sz="1400" b="0" i="0" dirty="0">
                <a:solidFill>
                  <a:schemeClr val="tx2"/>
                </a:solidFill>
                <a:effectLst/>
                <a:latin typeface="Poppins" panose="00000500000000000000" pitchFamily="2" charset="0"/>
              </a:rPr>
            </a:br>
            <a:endParaRPr lang="en-GB" sz="1400" b="0" i="0" dirty="0">
              <a:solidFill>
                <a:schemeClr val="tx2"/>
              </a:solidFill>
              <a:effectLst/>
              <a:latin typeface="Poppins" panose="00000500000000000000" pitchFamily="2" charset="0"/>
            </a:endParaRPr>
          </a:p>
          <a:p>
            <a:r>
              <a:rPr lang="en-GB" sz="1400" b="1" i="0" dirty="0">
                <a:solidFill>
                  <a:schemeClr val="tx2"/>
                </a:solidFill>
                <a:effectLst/>
                <a:latin typeface="Poppins" panose="00000500000000000000" pitchFamily="2" charset="0"/>
              </a:rPr>
              <a:t>Benefits</a:t>
            </a:r>
            <a:endParaRPr lang="en-GB" sz="1400" b="1" dirty="0">
              <a:solidFill>
                <a:schemeClr val="tx2"/>
              </a:solidFill>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Improved communication between organisations and professionals.</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Better patient experiences come from care that is well-coordinated and tailored to each individual's needs.</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More efficient use of healthcare resources.</a:t>
            </a:r>
            <a:endParaRPr lang="en-GB" sz="1400" dirty="0">
              <a:solidFill>
                <a:schemeClr val="tx2"/>
              </a:solidFill>
              <a:latin typeface="Poppins" panose="00000500000000000000" pitchFamily="2" charset="0"/>
            </a:endParaRPr>
          </a:p>
          <a:p>
            <a:endParaRPr lang="en-GB" sz="1400" b="1" i="0" dirty="0">
              <a:solidFill>
                <a:schemeClr val="tx2"/>
              </a:solidFill>
              <a:effectLst/>
              <a:latin typeface="Poppins" panose="00000500000000000000" pitchFamily="2" charset="0"/>
            </a:endParaRPr>
          </a:p>
          <a:p>
            <a:r>
              <a:rPr lang="en-GB" sz="1400" b="1" i="0" dirty="0">
                <a:solidFill>
                  <a:schemeClr val="tx2"/>
                </a:solidFill>
                <a:effectLst/>
                <a:latin typeface="Poppins" panose="00000500000000000000" pitchFamily="2" charset="0"/>
              </a:rPr>
              <a:t>Challenges</a:t>
            </a: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Workforce shortages and growing service needs could impact how things are carried out.</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Differences in available local resources can lead to unequal access to services.</a:t>
            </a:r>
            <a:endParaRPr lang="en-GB" sz="1400" dirty="0">
              <a:solidFill>
                <a:schemeClr val="tx2"/>
              </a:solidFill>
            </a:endParaRPr>
          </a:p>
        </p:txBody>
      </p:sp>
    </p:spTree>
    <p:extLst>
      <p:ext uri="{BB962C8B-B14F-4D97-AF65-F5344CB8AC3E}">
        <p14:creationId xmlns:p14="http://schemas.microsoft.com/office/powerpoint/2010/main" val="825819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04485E-E5F5-4619-BC13-6AE48A28C9A8}"/>
              </a:ext>
            </a:extLst>
          </p:cNvPr>
          <p:cNvSpPr txBox="1"/>
          <p:nvPr/>
        </p:nvSpPr>
        <p:spPr>
          <a:xfrm>
            <a:off x="477079" y="755374"/>
            <a:ext cx="10243930" cy="5047536"/>
          </a:xfrm>
          <a:prstGeom prst="rect">
            <a:avLst/>
          </a:prstGeom>
          <a:noFill/>
        </p:spPr>
        <p:txBody>
          <a:bodyPr wrap="square" rtlCol="0">
            <a:spAutoFit/>
          </a:bodyPr>
          <a:lstStyle/>
          <a:p>
            <a:pPr marL="0" indent="0">
              <a:spcBef>
                <a:spcPts val="0"/>
              </a:spcBef>
              <a:buNone/>
            </a:pPr>
            <a:r>
              <a:rPr lang="en-US" sz="1600" b="1" dirty="0">
                <a:solidFill>
                  <a:schemeClr val="tx2"/>
                </a:solidFill>
                <a:latin typeface="Arial" pitchFamily="34" charset="0"/>
                <a:cs typeface="Arial" pitchFamily="34" charset="0"/>
              </a:rPr>
              <a:t>Social Prescribing</a:t>
            </a:r>
          </a:p>
          <a:p>
            <a:pPr marL="0" indent="0">
              <a:spcBef>
                <a:spcPts val="0"/>
              </a:spcBef>
              <a:buNone/>
            </a:pPr>
            <a:endParaRPr lang="en-US" sz="1400" b="1" dirty="0">
              <a:solidFill>
                <a:schemeClr val="tx2"/>
              </a:solidFill>
              <a:latin typeface="Arial" pitchFamily="34" charset="0"/>
              <a:cs typeface="Arial" pitchFamily="34"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Poppins" panose="00000500000000000000" pitchFamily="2" charset="0"/>
              </a:rPr>
              <a:t>Social prescribing is a new way of providing care that lets healthcare workers suggest community activities and support programs to people instead of just using medical treatments alone (NHS England, 2024).</a:t>
            </a:r>
          </a:p>
          <a:p>
            <a:pPr marL="285750" indent="-285750">
              <a:spcBef>
                <a:spcPts val="0"/>
              </a:spcBef>
              <a:buFont typeface="Wingdings" panose="05000000000000000000" pitchFamily="2" charset="2"/>
              <a:buChar char="Ø"/>
            </a:pPr>
            <a:r>
              <a:rPr lang="en-GB" sz="1400" b="0" i="0" dirty="0">
                <a:solidFill>
                  <a:schemeClr val="tx2"/>
                </a:solidFill>
                <a:effectLst/>
                <a:latin typeface="Poppins" panose="00000500000000000000" pitchFamily="2" charset="0"/>
              </a:rPr>
              <a:t>Examples are things like exercise plans, chances to volunteer, help with money matters, and groups where people can get support from each other. These actions help deal with loneliness, social isolation, and other non-medical issues that affect health and how people feel.</a:t>
            </a:r>
            <a:br>
              <a:rPr lang="en-GB" sz="1400" b="0" i="0" dirty="0">
                <a:solidFill>
                  <a:schemeClr val="tx2"/>
                </a:solidFill>
                <a:effectLst/>
                <a:latin typeface="Poppins" panose="00000500000000000000" pitchFamily="2" charset="0"/>
              </a:rPr>
            </a:br>
            <a:endParaRPr lang="en-GB" sz="1400" b="0" i="0" dirty="0">
              <a:solidFill>
                <a:schemeClr val="tx2"/>
              </a:solidFill>
              <a:effectLst/>
              <a:latin typeface="Poppins" panose="00000500000000000000" pitchFamily="2" charset="0"/>
            </a:endParaRPr>
          </a:p>
          <a:p>
            <a:pPr>
              <a:spcBef>
                <a:spcPts val="0"/>
              </a:spcBef>
            </a:pPr>
            <a:r>
              <a:rPr lang="en-GB" sz="1400" b="1" i="0" dirty="0">
                <a:solidFill>
                  <a:schemeClr val="tx2"/>
                </a:solidFill>
                <a:effectLst/>
                <a:latin typeface="Poppins" panose="00000500000000000000" pitchFamily="2" charset="0"/>
              </a:rPr>
              <a:t>Effectiveness</a:t>
            </a:r>
            <a:endParaRPr lang="en-GB" sz="1400" b="0" i="0" dirty="0">
              <a:solidFill>
                <a:schemeClr val="tx2"/>
              </a:solidFill>
              <a:effectLst/>
              <a:latin typeface="Poppins" panose="00000500000000000000" pitchFamily="2"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Poppins" panose="00000500000000000000" pitchFamily="2" charset="0"/>
              </a:rPr>
              <a:t>Studies show that social prescribing can help improve mental health, bring people more into the community, and ease the burden on healthcare services by tackling the main reasons behind poor health (Drinkwater et al., 2019).</a:t>
            </a:r>
            <a:endParaRPr lang="en-GB" sz="1400" dirty="0">
              <a:solidFill>
                <a:schemeClr val="tx2"/>
              </a:solidFill>
              <a:latin typeface="Poppins" panose="00000500000000000000" pitchFamily="2" charset="0"/>
            </a:endParaRPr>
          </a:p>
          <a:p>
            <a:pPr marL="285750" indent="-285750">
              <a:spcBef>
                <a:spcPts val="0"/>
              </a:spcBef>
              <a:buFont typeface="Wingdings" panose="05000000000000000000" pitchFamily="2" charset="2"/>
              <a:buChar char="Ø"/>
            </a:pPr>
            <a:endParaRPr lang="en-GB" sz="1400" b="1" i="0" dirty="0">
              <a:solidFill>
                <a:schemeClr val="tx2"/>
              </a:solidFill>
              <a:effectLst/>
              <a:latin typeface="Poppins" panose="00000500000000000000" pitchFamily="2" charset="0"/>
            </a:endParaRPr>
          </a:p>
          <a:p>
            <a:pPr>
              <a:spcBef>
                <a:spcPts val="0"/>
              </a:spcBef>
            </a:pPr>
            <a:r>
              <a:rPr lang="en-GB" sz="1400" b="1" i="0" dirty="0">
                <a:solidFill>
                  <a:schemeClr val="tx2"/>
                </a:solidFill>
                <a:effectLst/>
                <a:latin typeface="Poppins" panose="00000500000000000000" pitchFamily="2" charset="0"/>
              </a:rPr>
              <a:t>Digital Healthcare and Telehealth</a:t>
            </a:r>
            <a:br>
              <a:rPr lang="en-GB" sz="1400" b="0" i="0" dirty="0">
                <a:solidFill>
                  <a:schemeClr val="tx2"/>
                </a:solidFill>
                <a:effectLst/>
                <a:latin typeface="Poppins" panose="00000500000000000000" pitchFamily="2" charset="0"/>
              </a:rPr>
            </a:br>
            <a:endParaRPr lang="en-GB" sz="1400" b="0" i="0" dirty="0">
              <a:solidFill>
                <a:schemeClr val="tx2"/>
              </a:solidFill>
              <a:effectLst/>
              <a:latin typeface="Poppins" panose="00000500000000000000" pitchFamily="2"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Poppins" panose="00000500000000000000" pitchFamily="2" charset="0"/>
              </a:rPr>
              <a:t>Digital healthcare services, like telehealth and virtual doctor visits, have grown a lot in the past few years. These methods make it easier for people to get help, especially those in remote areas or with difficulty moving around (NHS England, 2024).</a:t>
            </a:r>
          </a:p>
          <a:p>
            <a:pPr marL="285750" indent="-285750">
              <a:spcBef>
                <a:spcPts val="0"/>
              </a:spcBef>
              <a:buFont typeface="Wingdings" panose="05000000000000000000" pitchFamily="2" charset="2"/>
              <a:buChar char="Ø"/>
            </a:pPr>
            <a:r>
              <a:rPr lang="en-GB" sz="1400" b="0" i="0" dirty="0">
                <a:solidFill>
                  <a:schemeClr val="tx2"/>
                </a:solidFill>
                <a:effectLst/>
                <a:latin typeface="Poppins" panose="00000500000000000000" pitchFamily="2" charset="0"/>
              </a:rPr>
              <a:t>Telehealth helps with sustainable development by lowering carbon emissions from travel and making healthcare services more efficient.</a:t>
            </a:r>
            <a:br>
              <a:rPr lang="en-GB" sz="1400" b="0" i="0" dirty="0">
                <a:solidFill>
                  <a:schemeClr val="tx2"/>
                </a:solidFill>
                <a:effectLst/>
                <a:latin typeface="Poppins" panose="00000500000000000000" pitchFamily="2" charset="0"/>
              </a:rPr>
            </a:br>
            <a:endParaRPr lang="en-GB" sz="1400" dirty="0">
              <a:solidFill>
                <a:schemeClr val="tx2"/>
              </a:solidFill>
              <a:latin typeface="Poppins" panose="00000500000000000000" pitchFamily="2" charset="0"/>
            </a:endParaRPr>
          </a:p>
          <a:p>
            <a:pPr>
              <a:spcBef>
                <a:spcPts val="0"/>
              </a:spcBef>
            </a:pPr>
            <a:r>
              <a:rPr lang="en-GB" sz="1400" b="1" i="0" dirty="0">
                <a:solidFill>
                  <a:schemeClr val="tx2"/>
                </a:solidFill>
                <a:effectLst/>
                <a:latin typeface="Poppins" panose="00000500000000000000" pitchFamily="2" charset="0"/>
              </a:rPr>
              <a:t>Barriers</a:t>
            </a:r>
            <a:endParaRPr lang="en-GB" sz="1400" b="0" i="0" dirty="0">
              <a:solidFill>
                <a:schemeClr val="tx2"/>
              </a:solidFill>
              <a:effectLst/>
              <a:latin typeface="Poppins" panose="00000500000000000000" pitchFamily="2"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Poppins" panose="00000500000000000000" pitchFamily="2" charset="0"/>
              </a:rPr>
              <a:t>Digital</a:t>
            </a:r>
            <a:endParaRPr lang="en-GB" sz="1400" dirty="0">
              <a:solidFill>
                <a:schemeClr val="tx2"/>
              </a:solidFill>
            </a:endParaRPr>
          </a:p>
        </p:txBody>
      </p:sp>
    </p:spTree>
    <p:extLst>
      <p:ext uri="{BB962C8B-B14F-4D97-AF65-F5344CB8AC3E}">
        <p14:creationId xmlns:p14="http://schemas.microsoft.com/office/powerpoint/2010/main" val="621052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482301-143C-4B52-9EA1-2163944FD35C}"/>
              </a:ext>
            </a:extLst>
          </p:cNvPr>
          <p:cNvSpPr txBox="1"/>
          <p:nvPr/>
        </p:nvSpPr>
        <p:spPr>
          <a:xfrm>
            <a:off x="2199861" y="503583"/>
            <a:ext cx="6135756" cy="1015663"/>
          </a:xfrm>
          <a:prstGeom prst="rect">
            <a:avLst/>
          </a:prstGeom>
          <a:noFill/>
        </p:spPr>
        <p:txBody>
          <a:bodyPr wrap="square" rtlCol="0">
            <a:spAutoFit/>
          </a:bodyPr>
          <a:lstStyle/>
          <a:p>
            <a:r>
              <a:rPr lang="en-US" sz="2000" b="1" dirty="0">
                <a:solidFill>
                  <a:srgbClr val="00B0F0"/>
                </a:solidFill>
                <a:latin typeface="Arial" pitchFamily="34" charset="0"/>
                <a:cs typeface="Arial" pitchFamily="34" charset="0"/>
              </a:rPr>
              <a:t>Public Health Initiatives and Population Wellbeing</a:t>
            </a:r>
          </a:p>
          <a:p>
            <a:endParaRPr lang="en-GB" sz="2000" dirty="0"/>
          </a:p>
        </p:txBody>
      </p:sp>
      <p:sp>
        <p:nvSpPr>
          <p:cNvPr id="5" name="TextBox 4">
            <a:extLst>
              <a:ext uri="{FF2B5EF4-FFF2-40B4-BE49-F238E27FC236}">
                <a16:creationId xmlns:a16="http://schemas.microsoft.com/office/drawing/2014/main" id="{4FE9ED98-8C47-4268-AAF3-621EDA9D16DF}"/>
              </a:ext>
            </a:extLst>
          </p:cNvPr>
          <p:cNvSpPr txBox="1"/>
          <p:nvPr/>
        </p:nvSpPr>
        <p:spPr>
          <a:xfrm>
            <a:off x="357808" y="1152940"/>
            <a:ext cx="10164417" cy="2677656"/>
          </a:xfrm>
          <a:prstGeom prst="rect">
            <a:avLst/>
          </a:prstGeom>
          <a:noFill/>
        </p:spPr>
        <p:txBody>
          <a:bodyPr wrap="square" rtlCol="0">
            <a:spAutoFit/>
          </a:bodyPr>
          <a:lstStyle/>
          <a:p>
            <a:pPr marL="0" indent="0" algn="just">
              <a:buNone/>
            </a:pPr>
            <a:endParaRPr lang="en-US" sz="1400" b="1" dirty="0">
              <a:solidFill>
                <a:schemeClr val="tx2"/>
              </a:solidFill>
              <a:latin typeface="Arial" pitchFamily="34" charset="0"/>
              <a:cs typeface="Arial" pitchFamily="34" charset="0"/>
            </a:endParaRPr>
          </a:p>
          <a:p>
            <a:pPr marL="0" indent="0" algn="just">
              <a:buNone/>
            </a:pPr>
            <a:r>
              <a:rPr lang="en-US" sz="1400" b="1" dirty="0">
                <a:solidFill>
                  <a:schemeClr val="tx2"/>
                </a:solidFill>
                <a:latin typeface="Arial" pitchFamily="34" charset="0"/>
                <a:cs typeface="Arial" pitchFamily="34" charset="0"/>
              </a:rPr>
              <a:t>The Role of Public Health in Improving Health Outcomes</a:t>
            </a:r>
          </a:p>
          <a:p>
            <a:pPr algn="just"/>
            <a:endParaRPr lang="en-GB" sz="1400" b="0" i="0" dirty="0">
              <a:solidFill>
                <a:schemeClr val="tx2"/>
              </a:solidFill>
              <a:effectLst/>
              <a:latin typeface="Poppins" panose="00000500000000000000" pitchFamily="2" charset="0"/>
            </a:endParaRPr>
          </a:p>
          <a:p>
            <a:pPr marL="285750" indent="-285750" algn="just">
              <a:buFont typeface="Wingdings" panose="05000000000000000000" pitchFamily="2" charset="2"/>
              <a:buChar char="Ø"/>
            </a:pPr>
            <a:r>
              <a:rPr lang="en-GB" sz="1400" b="0" i="0" dirty="0">
                <a:solidFill>
                  <a:schemeClr val="tx2"/>
                </a:solidFill>
                <a:effectLst/>
                <a:latin typeface="Poppins" panose="00000500000000000000" pitchFamily="2" charset="0"/>
              </a:rPr>
              <a:t>Public health efforts aim to stop diseases, encourage healthy habits, and make people's overall health better by using teaching, rules and programs that involve the community. Unlike clinical healthcare, which mainly focuses on treating sickness, public health works to solve the main reasons behind bad health and lowers the overall impact of disease in communities (Office for Health Improvement and Disparities (OHID), 2024).</a:t>
            </a:r>
            <a:br>
              <a:rPr lang="en-GB" sz="1400" b="0" i="0" dirty="0">
                <a:solidFill>
                  <a:schemeClr val="tx2"/>
                </a:solidFill>
                <a:effectLst/>
                <a:latin typeface="Poppins" panose="00000500000000000000" pitchFamily="2" charset="0"/>
              </a:rPr>
            </a:br>
            <a:endParaRPr lang="en-GB" sz="1400" b="0" i="0" dirty="0">
              <a:solidFill>
                <a:schemeClr val="tx2"/>
              </a:solidFill>
              <a:effectLst/>
              <a:latin typeface="Poppins" panose="00000500000000000000" pitchFamily="2" charset="0"/>
            </a:endParaRPr>
          </a:p>
          <a:p>
            <a:pPr marL="285750" indent="-285750" algn="just">
              <a:buFont typeface="Wingdings" panose="05000000000000000000" pitchFamily="2" charset="2"/>
              <a:buChar char="Ø"/>
            </a:pPr>
            <a:r>
              <a:rPr lang="en-GB" sz="1400" b="0" i="0" dirty="0">
                <a:solidFill>
                  <a:schemeClr val="tx2"/>
                </a:solidFill>
                <a:effectLst/>
                <a:latin typeface="Poppins" panose="00000500000000000000" pitchFamily="2" charset="0"/>
              </a:rPr>
              <a:t>Public health methods work well with the biopsychosocial model because they understand that health results come from a mix of biological, psychological, social, and environmental influences,  not just personal actions (Marmot,2020).</a:t>
            </a:r>
            <a:br>
              <a:rPr lang="en-GB" sz="1400" b="0" i="0" dirty="0">
                <a:solidFill>
                  <a:schemeClr val="tx2"/>
                </a:solidFill>
                <a:effectLst/>
                <a:latin typeface="Poppins" panose="00000500000000000000" pitchFamily="2" charset="0"/>
              </a:rPr>
            </a:br>
            <a:endParaRPr lang="en-US" sz="1400" b="1" dirty="0">
              <a:solidFill>
                <a:schemeClr val="tx2"/>
              </a:solidFill>
              <a:latin typeface="Arial" pitchFamily="34" charset="0"/>
              <a:cs typeface="Arial" pitchFamily="34" charset="0"/>
            </a:endParaRPr>
          </a:p>
        </p:txBody>
      </p:sp>
    </p:spTree>
    <p:extLst>
      <p:ext uri="{BB962C8B-B14F-4D97-AF65-F5344CB8AC3E}">
        <p14:creationId xmlns:p14="http://schemas.microsoft.com/office/powerpoint/2010/main" val="1967584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DB63EF-043C-4E1C-A06E-95826AF23DA7}"/>
              </a:ext>
            </a:extLst>
          </p:cNvPr>
          <p:cNvSpPr txBox="1"/>
          <p:nvPr/>
        </p:nvSpPr>
        <p:spPr>
          <a:xfrm>
            <a:off x="530087" y="490330"/>
            <a:ext cx="10840278" cy="5693866"/>
          </a:xfrm>
          <a:prstGeom prst="rect">
            <a:avLst/>
          </a:prstGeom>
          <a:noFill/>
        </p:spPr>
        <p:txBody>
          <a:bodyPr wrap="square" rtlCol="0">
            <a:spAutoFit/>
          </a:bodyPr>
          <a:lstStyle/>
          <a:p>
            <a:pPr marL="0" indent="0">
              <a:buNone/>
            </a:pPr>
            <a:r>
              <a:rPr lang="en-US" sz="1400" b="1" dirty="0">
                <a:solidFill>
                  <a:schemeClr val="tx2"/>
                </a:solidFill>
                <a:latin typeface="Arial" pitchFamily="34" charset="0"/>
                <a:cs typeface="Arial" pitchFamily="34" charset="0"/>
              </a:rPr>
              <a:t>Key Public Health Initiatives</a:t>
            </a:r>
          </a:p>
          <a:p>
            <a:pPr marL="0" indent="0">
              <a:buNone/>
            </a:pPr>
            <a:endParaRPr lang="en-US" sz="1400" dirty="0">
              <a:solidFill>
                <a:schemeClr val="tx2"/>
              </a:solidFill>
              <a:latin typeface="Arial" pitchFamily="34" charset="0"/>
              <a:cs typeface="Arial" pitchFamily="34" charset="0"/>
            </a:endParaRPr>
          </a:p>
          <a:p>
            <a:r>
              <a:rPr lang="en-GB" sz="1400" b="1" i="0" dirty="0">
                <a:solidFill>
                  <a:schemeClr val="tx2"/>
                </a:solidFill>
                <a:effectLst/>
                <a:latin typeface="Poppins" panose="00000500000000000000" pitchFamily="2" charset="0"/>
              </a:rPr>
              <a:t>Smoking Cessation</a:t>
            </a:r>
            <a:br>
              <a:rPr lang="en-GB" sz="1400" b="0" i="0" dirty="0">
                <a:solidFill>
                  <a:schemeClr val="tx2"/>
                </a:solidFill>
                <a:effectLst/>
                <a:latin typeface="Poppins" panose="00000500000000000000" pitchFamily="2" charset="0"/>
              </a:rPr>
            </a:b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NHS Stop Smoking Services have helped cut down smoking rates and related illnesses by offering support and treatments to help people quit smoking (NHS England, 2024).</a:t>
            </a:r>
          </a:p>
          <a:p>
            <a:br>
              <a:rPr lang="en-GB" sz="1400" b="0" i="0" dirty="0">
                <a:solidFill>
                  <a:schemeClr val="tx2"/>
                </a:solidFill>
                <a:effectLst/>
                <a:latin typeface="Poppins" panose="00000500000000000000" pitchFamily="2" charset="0"/>
              </a:rPr>
            </a:br>
            <a:r>
              <a:rPr lang="en-GB" sz="1400" b="1" i="0" dirty="0">
                <a:solidFill>
                  <a:schemeClr val="tx2"/>
                </a:solidFill>
                <a:effectLst/>
                <a:latin typeface="Poppins" panose="00000500000000000000" pitchFamily="2" charset="0"/>
              </a:rPr>
              <a:t>Obesity Prevention	</a:t>
            </a: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National strategies encourage people to eat better and be more active to help prevent health problems like diabetes and heart disease, according to the World Health Organization in 2024.</a:t>
            </a:r>
          </a:p>
          <a:p>
            <a:endParaRPr lang="en-GB" sz="1400" dirty="0">
              <a:solidFill>
                <a:schemeClr val="tx2"/>
              </a:solidFill>
              <a:latin typeface="Poppins" panose="00000500000000000000" pitchFamily="2" charset="0"/>
            </a:endParaRPr>
          </a:p>
          <a:p>
            <a:r>
              <a:rPr lang="en-GB" sz="1400" b="1" i="0" dirty="0">
                <a:solidFill>
                  <a:schemeClr val="tx2"/>
                </a:solidFill>
                <a:effectLst/>
                <a:latin typeface="Poppins" panose="00000500000000000000" pitchFamily="2" charset="0"/>
              </a:rPr>
              <a:t>Mental Health Promotion</a:t>
            </a: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Mental health campaigns work to lower the stigma around mental health issues, increase people's understanding of them, and promote getting help early on, which helps people feel better mentally (OHID, 2024).</a:t>
            </a:r>
            <a:br>
              <a:rPr lang="en-GB" sz="1400" b="0" i="0" dirty="0">
                <a:solidFill>
                  <a:schemeClr val="tx2"/>
                </a:solidFill>
                <a:effectLst/>
                <a:latin typeface="Poppins" panose="00000500000000000000" pitchFamily="2" charset="0"/>
              </a:rPr>
            </a:br>
            <a:r>
              <a:rPr lang="en-GB" sz="1400" b="0" i="0" dirty="0">
                <a:solidFill>
                  <a:schemeClr val="tx2"/>
                </a:solidFill>
                <a:effectLst/>
                <a:latin typeface="Poppins" panose="00000500000000000000" pitchFamily="2" charset="0"/>
              </a:rPr>
              <a:t>Critical Evaluation</a:t>
            </a:r>
          </a:p>
          <a:p>
            <a:br>
              <a:rPr lang="en-GB" sz="1400" b="0" i="0" dirty="0">
                <a:solidFill>
                  <a:schemeClr val="tx2"/>
                </a:solidFill>
                <a:effectLst/>
                <a:latin typeface="Poppins" panose="00000500000000000000" pitchFamily="2" charset="0"/>
              </a:rPr>
            </a:br>
            <a:r>
              <a:rPr lang="en-GB" sz="1400" b="1" i="0" dirty="0">
                <a:solidFill>
                  <a:schemeClr val="tx2"/>
                </a:solidFill>
                <a:effectLst/>
                <a:latin typeface="Poppins" panose="00000500000000000000" pitchFamily="2" charset="0"/>
              </a:rPr>
              <a:t>Strengths</a:t>
            </a: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Promotes prevention rather than treatment.</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Improves long-term population health outcomes.</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Reduces healthcare costs through early intervention.</a:t>
            </a:r>
          </a:p>
          <a:p>
            <a:br>
              <a:rPr lang="en-GB" sz="1400" b="0" i="0" dirty="0">
                <a:solidFill>
                  <a:schemeClr val="tx2"/>
                </a:solidFill>
                <a:effectLst/>
                <a:latin typeface="Poppins" panose="00000500000000000000" pitchFamily="2" charset="0"/>
              </a:rPr>
            </a:br>
            <a:r>
              <a:rPr lang="en-GB" sz="1400" b="1" i="0" dirty="0">
                <a:solidFill>
                  <a:schemeClr val="tx2"/>
                </a:solidFill>
                <a:effectLst/>
                <a:latin typeface="Poppins" panose="00000500000000000000" pitchFamily="2" charset="0"/>
              </a:rPr>
              <a:t>Limitations</a:t>
            </a: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Effectiveness is often limited by bigger social factors like poverty, unequal education, and poor housing conditions (Marmot, 2020).</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Changing behavior alone might not fix the bigger problems that cause poor health.</a:t>
            </a:r>
            <a:endParaRPr lang="en-US" sz="1400" dirty="0">
              <a:solidFill>
                <a:schemeClr val="tx2"/>
              </a:solidFill>
              <a:latin typeface="Arial" pitchFamily="34" charset="0"/>
              <a:cs typeface="Arial" pitchFamily="34" charset="0"/>
            </a:endParaRPr>
          </a:p>
        </p:txBody>
      </p:sp>
    </p:spTree>
    <p:extLst>
      <p:ext uri="{BB962C8B-B14F-4D97-AF65-F5344CB8AC3E}">
        <p14:creationId xmlns:p14="http://schemas.microsoft.com/office/powerpoint/2010/main" val="811974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753AF3-04E5-4EC8-8C2B-8A8F014C086C}"/>
              </a:ext>
            </a:extLst>
          </p:cNvPr>
          <p:cNvSpPr txBox="1"/>
          <p:nvPr/>
        </p:nvSpPr>
        <p:spPr>
          <a:xfrm>
            <a:off x="530087" y="781878"/>
            <a:ext cx="11025809" cy="5262979"/>
          </a:xfrm>
          <a:prstGeom prst="rect">
            <a:avLst/>
          </a:prstGeom>
          <a:noFill/>
        </p:spPr>
        <p:txBody>
          <a:bodyPr wrap="square" rtlCol="0">
            <a:spAutoFit/>
          </a:bodyPr>
          <a:lstStyle/>
          <a:p>
            <a:pPr>
              <a:spcBef>
                <a:spcPts val="0"/>
              </a:spcBef>
            </a:pPr>
            <a:r>
              <a:rPr lang="en-GB" sz="1400" b="1" i="0" dirty="0">
                <a:solidFill>
                  <a:schemeClr val="tx2"/>
                </a:solidFill>
                <a:effectLst/>
                <a:latin typeface="Arial" panose="020B0604020202020204" pitchFamily="34" charset="0"/>
                <a:cs typeface="Arial" panose="020B0604020202020204" pitchFamily="34" charset="0"/>
              </a:rPr>
              <a:t>Health Inequalities and Access to Care</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Health inequalities are differences in health outcomes that can be avoided, and they happen because of factors like income, education, where people live, and their jobs (Marmot, 2020).</a:t>
            </a:r>
          </a:p>
          <a:p>
            <a:pPr marL="285750" indent="-285750">
              <a:spcBef>
                <a:spcPts val="0"/>
              </a:spcBef>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Even though the NHS provides healthcare for everyone, there are still differences in how healthy people are and how easily they can get medical help, depending on which group they belong to.</a:t>
            </a:r>
          </a:p>
          <a:p>
            <a:pPr>
              <a:spcBef>
                <a:spcPts val="0"/>
              </a:spcBef>
            </a:pPr>
            <a:endParaRPr lang="en-GB" sz="1400" dirty="0">
              <a:solidFill>
                <a:schemeClr val="tx2"/>
              </a:solidFill>
              <a:latin typeface="Arial" panose="020B0604020202020204" pitchFamily="34" charset="0"/>
              <a:cs typeface="Arial" panose="020B0604020202020204" pitchFamily="34" charset="0"/>
            </a:endParaRPr>
          </a:p>
          <a:p>
            <a:pPr>
              <a:spcBef>
                <a:spcPts val="0"/>
              </a:spcBef>
            </a:pPr>
            <a:r>
              <a:rPr lang="en-GB" sz="1400" b="1" i="0" dirty="0">
                <a:solidFill>
                  <a:schemeClr val="tx2"/>
                </a:solidFill>
                <a:effectLst/>
                <a:latin typeface="Arial" panose="020B0604020202020204" pitchFamily="34" charset="0"/>
                <a:cs typeface="Arial" panose="020B0604020202020204" pitchFamily="34" charset="0"/>
              </a:rPr>
              <a:t>Barriers to Access</a:t>
            </a:r>
          </a:p>
          <a:p>
            <a:pPr>
              <a:spcBef>
                <a:spcPts val="0"/>
              </a:spcBef>
            </a:pPr>
            <a:r>
              <a:rPr lang="en-GB" sz="1400" b="1" dirty="0">
                <a:solidFill>
                  <a:schemeClr val="tx2"/>
                </a:solidFill>
                <a:latin typeface="Arial" panose="020B0604020202020204" pitchFamily="34" charset="0"/>
                <a:cs typeface="Arial" panose="020B0604020202020204" pitchFamily="34" charset="0"/>
              </a:rPr>
              <a:t>	</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People in poorer areas often have worse health and don't live as long as those in more fortunate communities.</a:t>
            </a:r>
          </a:p>
          <a:p>
            <a:pPr marL="285750" indent="-285750">
              <a:spcBef>
                <a:spcPts val="0"/>
              </a:spcBef>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Geographical barriers can make it hard for people living in rural or less served areas to get access to healthcare services.</a:t>
            </a:r>
          </a:p>
          <a:p>
            <a:pPr marL="285750" indent="-285750">
              <a:spcBef>
                <a:spcPts val="0"/>
              </a:spcBef>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Cultural and language differences, along with discrimination, can influence how people use healthcare services and their overall experience as patients.</a:t>
            </a:r>
            <a:r>
              <a:rPr lang="en-GB" sz="1400" dirty="0">
                <a:solidFill>
                  <a:schemeClr val="tx2"/>
                </a:solidFill>
                <a:latin typeface="Arial" panose="020B0604020202020204" pitchFamily="34" charset="0"/>
                <a:cs typeface="Arial" panose="020B0604020202020204" pitchFamily="34" charset="0"/>
              </a:rPr>
              <a:t>	</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Digital exclusion happens when people don't have enough access to technology or the skills to use it, which can stop them from </a:t>
            </a:r>
            <a:r>
              <a:rPr lang="en-GB" sz="1400" i="0" dirty="0">
                <a:solidFill>
                  <a:schemeClr val="tx2"/>
                </a:solidFill>
                <a:effectLst/>
                <a:latin typeface="Arial" panose="020B0604020202020204" pitchFamily="34" charset="0"/>
                <a:cs typeface="Arial" panose="020B0604020202020204" pitchFamily="34" charset="0"/>
              </a:rPr>
              <a:t>getting online healthcare services, as stated by NHS England in 2024.</a:t>
            </a:r>
          </a:p>
          <a:p>
            <a:pPr marL="285750" indent="-285750">
              <a:spcBef>
                <a:spcPts val="0"/>
              </a:spcBef>
              <a:buFont typeface="Wingdings" panose="05000000000000000000" pitchFamily="2" charset="2"/>
              <a:buChar char="Ø"/>
            </a:pPr>
            <a:endParaRPr lang="en-GB" sz="1400" i="0" dirty="0">
              <a:solidFill>
                <a:schemeClr val="tx2"/>
              </a:solidFill>
              <a:effectLst/>
              <a:latin typeface="Arial" panose="020B0604020202020204" pitchFamily="34" charset="0"/>
              <a:cs typeface="Arial" panose="020B0604020202020204" pitchFamily="34" charset="0"/>
            </a:endParaRPr>
          </a:p>
          <a:p>
            <a:pPr>
              <a:spcBef>
                <a:spcPts val="0"/>
              </a:spcBef>
            </a:pPr>
            <a:r>
              <a:rPr lang="en-GB" sz="1400" b="1" i="0" dirty="0">
                <a:solidFill>
                  <a:schemeClr val="tx2"/>
                </a:solidFill>
                <a:effectLst/>
                <a:latin typeface="Arial" panose="020B0604020202020204" pitchFamily="34" charset="0"/>
                <a:cs typeface="Arial" panose="020B0604020202020204" pitchFamily="34" charset="0"/>
              </a:rPr>
              <a:t>Strategies to Promote Equity	</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Targeted public health actions, care that understands different cultures, and better access to education, housing, and jobs can help lower health differences (WHO, 2024).</a:t>
            </a:r>
          </a:p>
          <a:p>
            <a:pPr>
              <a:spcBef>
                <a:spcPts val="0"/>
              </a:spcBef>
            </a:pPr>
            <a:endParaRPr lang="en-GB" sz="1400" b="0" i="0" dirty="0">
              <a:solidFill>
                <a:schemeClr val="tx2"/>
              </a:solidFill>
              <a:effectLst/>
              <a:latin typeface="Arial" panose="020B0604020202020204" pitchFamily="34" charset="0"/>
              <a:cs typeface="Arial" panose="020B0604020202020204" pitchFamily="34" charset="0"/>
            </a:endParaRPr>
          </a:p>
          <a:p>
            <a:pPr>
              <a:spcBef>
                <a:spcPts val="0"/>
              </a:spcBef>
            </a:pPr>
            <a:r>
              <a:rPr lang="en-GB" sz="1400" b="1" i="0" dirty="0">
                <a:solidFill>
                  <a:schemeClr val="tx2"/>
                </a:solidFill>
                <a:effectLst/>
                <a:latin typeface="Arial" panose="020B0604020202020204" pitchFamily="34" charset="0"/>
                <a:cs typeface="Arial" panose="020B0604020202020204" pitchFamily="34" charset="0"/>
              </a:rPr>
              <a:t>Critical Evaluation</a:t>
            </a:r>
            <a:endParaRPr lang="en-GB" sz="1400" b="0" i="0" dirty="0">
              <a:solidFill>
                <a:schemeClr val="tx2"/>
              </a:solidFill>
              <a:effectLst/>
              <a:latin typeface="Arial" panose="020B0604020202020204" pitchFamily="34" charset="0"/>
              <a:cs typeface="Arial" panose="020B0604020202020204" pitchFamily="34" charset="0"/>
            </a:endParaRPr>
          </a:p>
          <a:p>
            <a:pPr marL="285750" indent="-285750">
              <a:spcBef>
                <a:spcPts val="0"/>
              </a:spcBef>
              <a:buFont typeface="Wingdings" panose="05000000000000000000" pitchFamily="2" charset="2"/>
              <a:buChar char="Ø"/>
            </a:pPr>
            <a:r>
              <a:rPr lang="en-GB" sz="1400" b="0" i="0" dirty="0">
                <a:solidFill>
                  <a:schemeClr val="tx2"/>
                </a:solidFill>
                <a:effectLst/>
                <a:latin typeface="Arial" panose="020B0604020202020204" pitchFamily="34" charset="0"/>
                <a:cs typeface="Arial" panose="020B0604020202020204" pitchFamily="34" charset="0"/>
              </a:rPr>
              <a:t>Even though rules that aim to provide fair healthcare have helped more people get access to care, healthcare services by themselves can't fully remove health differences. This is because many factors that affect health come from bigger social and economic issues, as noted by Marmot in 2020.</a:t>
            </a:r>
            <a:br>
              <a:rPr lang="en-GB" sz="1400" b="0" i="0" dirty="0">
                <a:solidFill>
                  <a:schemeClr val="tx2"/>
                </a:solidFill>
                <a:effectLst/>
                <a:latin typeface="Arial" panose="020B0604020202020204" pitchFamily="34" charset="0"/>
                <a:cs typeface="Arial" panose="020B0604020202020204" pitchFamily="34" charset="0"/>
              </a:rPr>
            </a:br>
            <a:endParaRPr lang="en-US" sz="1400" b="1" dirty="0">
              <a:solidFill>
                <a:schemeClr val="tx2"/>
              </a:solidFill>
              <a:latin typeface="Arial" panose="020B0604020202020204" pitchFamily="34" charset="0"/>
              <a:cs typeface="Arial" pitchFamily="34" charset="0"/>
            </a:endParaRPr>
          </a:p>
        </p:txBody>
      </p:sp>
      <p:sp>
        <p:nvSpPr>
          <p:cNvPr id="3" name="TextBox 2">
            <a:extLst>
              <a:ext uri="{FF2B5EF4-FFF2-40B4-BE49-F238E27FC236}">
                <a16:creationId xmlns:a16="http://schemas.microsoft.com/office/drawing/2014/main" id="{ED31B9F6-03EB-4BC4-AFF8-5BBC03564C9A}"/>
              </a:ext>
            </a:extLst>
          </p:cNvPr>
          <p:cNvSpPr txBox="1"/>
          <p:nvPr/>
        </p:nvSpPr>
        <p:spPr>
          <a:xfrm>
            <a:off x="1934817" y="1"/>
            <a:ext cx="6559826" cy="707886"/>
          </a:xfrm>
          <a:prstGeom prst="rect">
            <a:avLst/>
          </a:prstGeom>
          <a:noFill/>
        </p:spPr>
        <p:txBody>
          <a:bodyPr wrap="square" rtlCol="0">
            <a:spAutoFit/>
          </a:bodyPr>
          <a:lstStyle/>
          <a:p>
            <a:endParaRPr lang="en-US" sz="2000" b="1" dirty="0">
              <a:solidFill>
                <a:srgbClr val="00B0F0"/>
              </a:solidFill>
              <a:latin typeface="Arial" pitchFamily="34" charset="0"/>
              <a:cs typeface="Arial" pitchFamily="34" charset="0"/>
            </a:endParaRPr>
          </a:p>
          <a:p>
            <a:r>
              <a:rPr lang="en-US" sz="2000" b="1" dirty="0">
                <a:solidFill>
                  <a:srgbClr val="00B0F0"/>
                </a:solidFill>
                <a:latin typeface="Arial" pitchFamily="34" charset="0"/>
                <a:cs typeface="Arial" pitchFamily="34" charset="0"/>
              </a:rPr>
              <a:t>Equity and Access in Health and Social Care</a:t>
            </a:r>
            <a:endParaRPr lang="en-GB" sz="2000" dirty="0">
              <a:solidFill>
                <a:srgbClr val="00B0F0"/>
              </a:solidFill>
            </a:endParaRPr>
          </a:p>
        </p:txBody>
      </p:sp>
    </p:spTree>
    <p:extLst>
      <p:ext uri="{BB962C8B-B14F-4D97-AF65-F5344CB8AC3E}">
        <p14:creationId xmlns:p14="http://schemas.microsoft.com/office/powerpoint/2010/main" val="1849277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A244AC-B102-41FD-9C01-5110957E23C2}"/>
              </a:ext>
            </a:extLst>
          </p:cNvPr>
          <p:cNvSpPr txBox="1"/>
          <p:nvPr/>
        </p:nvSpPr>
        <p:spPr>
          <a:xfrm>
            <a:off x="1762539" y="344557"/>
            <a:ext cx="6241774" cy="400110"/>
          </a:xfrm>
          <a:prstGeom prst="rect">
            <a:avLst/>
          </a:prstGeom>
          <a:noFill/>
        </p:spPr>
        <p:txBody>
          <a:bodyPr wrap="square" rtlCol="0">
            <a:spAutoFit/>
          </a:bodyPr>
          <a:lstStyle/>
          <a:p>
            <a:r>
              <a:rPr lang="en-US" sz="2000" b="1" dirty="0">
                <a:solidFill>
                  <a:srgbClr val="00B0F0"/>
                </a:solidFill>
                <a:latin typeface="Arial" pitchFamily="34" charset="0"/>
                <a:cs typeface="Arial" pitchFamily="34" charset="0"/>
              </a:rPr>
              <a:t>Conclusion and Recommendations</a:t>
            </a:r>
            <a:endParaRPr lang="en-GB" sz="2000" dirty="0">
              <a:solidFill>
                <a:srgbClr val="00B0F0"/>
              </a:solidFill>
            </a:endParaRPr>
          </a:p>
        </p:txBody>
      </p:sp>
      <p:sp>
        <p:nvSpPr>
          <p:cNvPr id="3" name="TextBox 2">
            <a:extLst>
              <a:ext uri="{FF2B5EF4-FFF2-40B4-BE49-F238E27FC236}">
                <a16:creationId xmlns:a16="http://schemas.microsoft.com/office/drawing/2014/main" id="{EA491FCB-1BC5-4C13-AF08-3A9576497B29}"/>
              </a:ext>
            </a:extLst>
          </p:cNvPr>
          <p:cNvSpPr txBox="1"/>
          <p:nvPr/>
        </p:nvSpPr>
        <p:spPr>
          <a:xfrm>
            <a:off x="424070" y="713889"/>
            <a:ext cx="10482469" cy="4616648"/>
          </a:xfrm>
          <a:prstGeom prst="rect">
            <a:avLst/>
          </a:prstGeom>
          <a:noFill/>
        </p:spPr>
        <p:txBody>
          <a:bodyPr wrap="square" rtlCol="0">
            <a:spAutoFit/>
          </a:bodyPr>
          <a:lstStyle/>
          <a:p>
            <a:endParaRPr lang="en-US" sz="1400" b="1" dirty="0">
              <a:solidFill>
                <a:schemeClr val="tx2"/>
              </a:solidFill>
              <a:latin typeface="Arial" pitchFamily="34" charset="0"/>
              <a:cs typeface="Arial" pitchFamily="34" charset="0"/>
            </a:endParaRPr>
          </a:p>
          <a:p>
            <a:r>
              <a:rPr lang="en-US" sz="1400" b="1" dirty="0">
                <a:solidFill>
                  <a:schemeClr val="tx2"/>
                </a:solidFill>
                <a:latin typeface="Arial" pitchFamily="34" charset="0"/>
                <a:cs typeface="Arial" pitchFamily="34" charset="0"/>
              </a:rPr>
              <a:t>Conclusion</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Health, wellbeing, and sustainable development are linked ideas that form the basis of good health and social care practices.</a:t>
            </a:r>
            <a:r>
              <a:rPr lang="en-GB" sz="1400" dirty="0">
                <a:solidFill>
                  <a:schemeClr val="tx2"/>
                </a:solidFill>
                <a:latin typeface="Poppins" panose="00000500000000000000" pitchFamily="2" charset="0"/>
              </a:rPr>
              <a:t>	</a:t>
            </a:r>
            <a:endParaRPr lang="en-GB" sz="1400" b="0" i="0" dirty="0">
              <a:solidFill>
                <a:schemeClr val="tx2"/>
              </a:solidFill>
              <a:effectLst/>
              <a:latin typeface="Poppins" panose="00000500000000000000" pitchFamily="2" charset="0"/>
            </a:endParaRP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The biomedical, biopsychosocial, wellbeing, and sustainable development models have shaped modern healthcare by encouraging more comprehensive, preventive, and individual-focused approaches.</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Policies like the NHS Long Term Plan, the Health and Care Act 2022, and the WHO's Health in All Policies framework help with providing better care that works across different services, improving health for the whole population, and making sure healthcare services are delivered in a way that can last over time.</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Even though there have been some improvements, problems like unequal access to healthcare, a lack of enough medical staff, and limited resources still impact how well healthcare works.</a:t>
            </a:r>
          </a:p>
          <a:p>
            <a:r>
              <a:rPr lang="en-GB" sz="1400" b="0" i="0" dirty="0">
                <a:solidFill>
                  <a:schemeClr val="tx2"/>
                </a:solidFill>
                <a:effectLst/>
                <a:latin typeface="Poppins" panose="00000500000000000000" pitchFamily="2" charset="0"/>
              </a:rPr>
              <a:t>	</a:t>
            </a:r>
            <a:br>
              <a:rPr lang="en-GB" sz="1400" b="0" i="0" dirty="0">
                <a:solidFill>
                  <a:schemeClr val="tx2"/>
                </a:solidFill>
                <a:effectLst/>
                <a:latin typeface="Poppins" panose="00000500000000000000" pitchFamily="2" charset="0"/>
              </a:rPr>
            </a:br>
            <a:r>
              <a:rPr lang="en-GB" sz="1400" b="1" i="0" dirty="0">
                <a:solidFill>
                  <a:schemeClr val="tx2"/>
                </a:solidFill>
                <a:effectLst/>
                <a:latin typeface="Poppins" panose="00000500000000000000" pitchFamily="2" charset="0"/>
              </a:rPr>
              <a:t>Recommendations</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Increase spending on efforts to prevent problems and improve overall health of the community.</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Work with different sectors to tackle bigger factors that affect health.</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Make healthcare services fairer and more accessible by lowering the challenges people face because of their background, where they live, or their ability to use digital tools.</a:t>
            </a:r>
          </a:p>
          <a:p>
            <a:pPr marL="285750" indent="-285750">
              <a:buFont typeface="Wingdings" panose="05000000000000000000" pitchFamily="2" charset="2"/>
              <a:buChar char="Ø"/>
            </a:pPr>
            <a:r>
              <a:rPr lang="en-GB" sz="1400" b="0" i="0" dirty="0">
                <a:solidFill>
                  <a:schemeClr val="tx2"/>
                </a:solidFill>
                <a:effectLst/>
                <a:latin typeface="Poppins" panose="00000500000000000000" pitchFamily="2" charset="0"/>
              </a:rPr>
              <a:t>Encourage the use of eco-friendly healthcare methods to support better health and overall well-being in the future.</a:t>
            </a:r>
          </a:p>
          <a:p>
            <a:br>
              <a:rPr lang="en-GB" sz="1400" b="0" i="0" dirty="0">
                <a:solidFill>
                  <a:schemeClr val="tx2"/>
                </a:solidFill>
                <a:effectLst/>
                <a:latin typeface="Poppins" panose="00000500000000000000" pitchFamily="2" charset="0"/>
              </a:rPr>
            </a:br>
            <a:endParaRPr lang="en-US" sz="1400" b="1" dirty="0">
              <a:solidFill>
                <a:schemeClr val="tx2"/>
              </a:solidFill>
              <a:latin typeface="Arial" pitchFamily="34" charset="0"/>
              <a:cs typeface="Arial" pitchFamily="34" charset="0"/>
            </a:endParaRPr>
          </a:p>
        </p:txBody>
      </p:sp>
    </p:spTree>
    <p:extLst>
      <p:ext uri="{BB962C8B-B14F-4D97-AF65-F5344CB8AC3E}">
        <p14:creationId xmlns:p14="http://schemas.microsoft.com/office/powerpoint/2010/main" val="3239737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5B7767-3F07-4EF9-9D25-21DDC3050EDE}"/>
              </a:ext>
            </a:extLst>
          </p:cNvPr>
          <p:cNvSpPr txBox="1"/>
          <p:nvPr/>
        </p:nvSpPr>
        <p:spPr>
          <a:xfrm>
            <a:off x="410817" y="715438"/>
            <a:ext cx="10482470" cy="634019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Borrell-</a:t>
            </a:r>
            <a:r>
              <a:rPr lang="en-US" sz="1400" dirty="0" err="1">
                <a:latin typeface="Arial" panose="020B0604020202020204" pitchFamily="34" charset="0"/>
                <a:cs typeface="Arial" panose="020B0604020202020204" pitchFamily="34" charset="0"/>
              </a:rPr>
              <a:t>Carrió</a:t>
            </a:r>
            <a:r>
              <a:rPr lang="en-US" sz="1400" dirty="0">
                <a:latin typeface="Arial" panose="020B0604020202020204" pitchFamily="34" charset="0"/>
                <a:cs typeface="Arial" panose="020B0604020202020204" pitchFamily="34" charset="0"/>
              </a:rPr>
              <a:t>, F., </a:t>
            </a:r>
            <a:r>
              <a:rPr lang="en-US" sz="1400" dirty="0" err="1">
                <a:latin typeface="Arial" panose="020B0604020202020204" pitchFamily="34" charset="0"/>
                <a:cs typeface="Arial" panose="020B0604020202020204" pitchFamily="34" charset="0"/>
              </a:rPr>
              <a:t>Suchman</a:t>
            </a:r>
            <a:r>
              <a:rPr lang="en-US" sz="1400" dirty="0">
                <a:latin typeface="Arial" panose="020B0604020202020204" pitchFamily="34" charset="0"/>
                <a:cs typeface="Arial" panose="020B0604020202020204" pitchFamily="34" charset="0"/>
              </a:rPr>
              <a:t>, A.L. and Epstein, R.M. (2004) ‘The biopsychosocial model 25 years later: principles, practice, and scientific inquiry’, </a:t>
            </a:r>
            <a:r>
              <a:rPr lang="en-US" sz="1400" i="1" dirty="0">
                <a:latin typeface="Arial" panose="020B0604020202020204" pitchFamily="34" charset="0"/>
                <a:cs typeface="Arial" panose="020B0604020202020204" pitchFamily="34" charset="0"/>
              </a:rPr>
              <a:t>Annals of Family Medicine</a:t>
            </a:r>
            <a:r>
              <a:rPr lang="en-US" sz="1400" dirty="0">
                <a:latin typeface="Arial" panose="020B0604020202020204" pitchFamily="34" charset="0"/>
                <a:cs typeface="Arial" panose="020B0604020202020204" pitchFamily="34" charset="0"/>
              </a:rPr>
              <a:t>, 2(6), pp. 576–582.</a:t>
            </a:r>
          </a:p>
          <a:p>
            <a:r>
              <a:rPr lang="en-US" sz="1400" dirty="0">
                <a:latin typeface="Arial" panose="020B0604020202020204" pitchFamily="34" charset="0"/>
                <a:cs typeface="Arial" panose="020B0604020202020204" pitchFamily="34" charset="0"/>
              </a:rPr>
              <a:t>Dodge, R., Daly, A., </a:t>
            </a:r>
            <a:r>
              <a:rPr lang="en-US" sz="1400" dirty="0" err="1">
                <a:latin typeface="Arial" panose="020B0604020202020204" pitchFamily="34" charset="0"/>
                <a:cs typeface="Arial" panose="020B0604020202020204" pitchFamily="34" charset="0"/>
              </a:rPr>
              <a:t>Huyton</a:t>
            </a:r>
            <a:r>
              <a:rPr lang="en-US" sz="1400" dirty="0">
                <a:latin typeface="Arial" panose="020B0604020202020204" pitchFamily="34" charset="0"/>
                <a:cs typeface="Arial" panose="020B0604020202020204" pitchFamily="34" charset="0"/>
              </a:rPr>
              <a:t>, J. and Sanders, L. (2012) ‘The challenge of defining wellbeing’, </a:t>
            </a:r>
            <a:r>
              <a:rPr lang="en-US" sz="1400" i="1" dirty="0">
                <a:latin typeface="Arial" panose="020B0604020202020204" pitchFamily="34" charset="0"/>
                <a:cs typeface="Arial" panose="020B0604020202020204" pitchFamily="34" charset="0"/>
              </a:rPr>
              <a:t>International Journal of Wellbeing</a:t>
            </a:r>
            <a:r>
              <a:rPr lang="en-US" sz="1400" dirty="0">
                <a:latin typeface="Arial" panose="020B0604020202020204" pitchFamily="34" charset="0"/>
                <a:cs typeface="Arial" panose="020B0604020202020204" pitchFamily="34" charset="0"/>
              </a:rPr>
              <a:t>, 2(3), pp. 222–235.</a:t>
            </a:r>
          </a:p>
          <a:p>
            <a:r>
              <a:rPr lang="en-US" sz="1400" dirty="0">
                <a:latin typeface="Arial" panose="020B0604020202020204" pitchFamily="34" charset="0"/>
                <a:cs typeface="Arial" panose="020B0604020202020204" pitchFamily="34" charset="0"/>
              </a:rPr>
              <a:t>Drinkwater, C., Wildman, J. and Moffatt, S. (2019) ‘Social prescribing’, </a:t>
            </a:r>
            <a:r>
              <a:rPr lang="en-US" sz="1400" i="1" dirty="0">
                <a:latin typeface="Arial" panose="020B0604020202020204" pitchFamily="34" charset="0"/>
                <a:cs typeface="Arial" panose="020B0604020202020204" pitchFamily="34" charset="0"/>
              </a:rPr>
              <a:t>BMJ</a:t>
            </a:r>
            <a:r>
              <a:rPr lang="en-US" sz="1400" dirty="0">
                <a:latin typeface="Arial" panose="020B0604020202020204" pitchFamily="34" charset="0"/>
                <a:cs typeface="Arial" panose="020B0604020202020204" pitchFamily="34" charset="0"/>
              </a:rPr>
              <a:t>, 364, l1285.</a:t>
            </a:r>
          </a:p>
          <a:p>
            <a:r>
              <a:rPr lang="en-US" sz="1400" dirty="0">
                <a:latin typeface="Arial" panose="020B0604020202020204" pitchFamily="34" charset="0"/>
                <a:cs typeface="Arial" panose="020B0604020202020204" pitchFamily="34" charset="0"/>
              </a:rPr>
              <a:t>Elkington, J. (1997) </a:t>
            </a:r>
            <a:r>
              <a:rPr lang="en-US" sz="1400" i="1" dirty="0">
                <a:latin typeface="Arial" panose="020B0604020202020204" pitchFamily="34" charset="0"/>
                <a:cs typeface="Arial" panose="020B0604020202020204" pitchFamily="34" charset="0"/>
              </a:rPr>
              <a:t>Cannibals with Forks: The Triple Bottom Line of 21st Century Business</a:t>
            </a:r>
            <a:r>
              <a:rPr lang="en-US" sz="1400" dirty="0">
                <a:latin typeface="Arial" panose="020B0604020202020204" pitchFamily="34" charset="0"/>
                <a:cs typeface="Arial" panose="020B0604020202020204" pitchFamily="34" charset="0"/>
              </a:rPr>
              <a:t>. Oxford: Capstone.</a:t>
            </a:r>
          </a:p>
          <a:p>
            <a:r>
              <a:rPr lang="en-US" sz="1400" dirty="0">
                <a:latin typeface="Arial" panose="020B0604020202020204" pitchFamily="34" charset="0"/>
                <a:cs typeface="Arial" panose="020B0604020202020204" pitchFamily="34" charset="0"/>
              </a:rPr>
              <a:t>Engel, G.L. (1977) ‘The need for a new medical model: a challenge for biomedicine’, </a:t>
            </a:r>
            <a:r>
              <a:rPr lang="en-US" sz="1400" i="1" dirty="0">
                <a:latin typeface="Arial" panose="020B0604020202020204" pitchFamily="34" charset="0"/>
                <a:cs typeface="Arial" panose="020B0604020202020204" pitchFamily="34" charset="0"/>
              </a:rPr>
              <a:t>Science</a:t>
            </a:r>
            <a:r>
              <a:rPr lang="en-US" sz="1400" dirty="0">
                <a:latin typeface="Arial" panose="020B0604020202020204" pitchFamily="34" charset="0"/>
                <a:cs typeface="Arial" panose="020B0604020202020204" pitchFamily="34" charset="0"/>
              </a:rPr>
              <a:t>, 196(4286), pp. 129–136.</a:t>
            </a:r>
          </a:p>
          <a:p>
            <a:r>
              <a:rPr lang="en-US" sz="1400" dirty="0">
                <a:latin typeface="Arial" panose="020B0604020202020204" pitchFamily="34" charset="0"/>
                <a:cs typeface="Arial" panose="020B0604020202020204" pitchFamily="34" charset="0"/>
              </a:rPr>
              <a:t>Greer, S.L., Wismar, M. and </a:t>
            </a:r>
            <a:r>
              <a:rPr lang="en-US" sz="1400" dirty="0" err="1">
                <a:latin typeface="Arial" panose="020B0604020202020204" pitchFamily="34" charset="0"/>
                <a:cs typeface="Arial" panose="020B0604020202020204" pitchFamily="34" charset="0"/>
              </a:rPr>
              <a:t>Figueras</a:t>
            </a:r>
            <a:r>
              <a:rPr lang="en-US" sz="1400" dirty="0">
                <a:latin typeface="Arial" panose="020B0604020202020204" pitchFamily="34" charset="0"/>
                <a:cs typeface="Arial" panose="020B0604020202020204" pitchFamily="34" charset="0"/>
              </a:rPr>
              <a:t>, J. (2022) </a:t>
            </a:r>
            <a:r>
              <a:rPr lang="en-US" sz="1400" i="1" dirty="0">
                <a:latin typeface="Arial" panose="020B0604020202020204" pitchFamily="34" charset="0"/>
                <a:cs typeface="Arial" panose="020B0604020202020204" pitchFamily="34" charset="0"/>
              </a:rPr>
              <a:t>Strengthening Health System Governance</a:t>
            </a:r>
            <a:r>
              <a:rPr lang="en-US" sz="1400" dirty="0">
                <a:latin typeface="Arial" panose="020B0604020202020204" pitchFamily="34" charset="0"/>
                <a:cs typeface="Arial" panose="020B0604020202020204" pitchFamily="34" charset="0"/>
              </a:rPr>
              <a:t>. Copenhagen: WHO Regional Office for Europe.</a:t>
            </a:r>
          </a:p>
          <a:p>
            <a:r>
              <a:rPr lang="en-US" sz="1400" dirty="0">
                <a:latin typeface="Arial" panose="020B0604020202020204" pitchFamily="34" charset="0"/>
                <a:cs typeface="Arial" panose="020B0604020202020204" pitchFamily="34" charset="0"/>
              </a:rPr>
              <a:t>Huber, M., </a:t>
            </a:r>
            <a:r>
              <a:rPr lang="en-US" sz="1400" dirty="0" err="1">
                <a:latin typeface="Arial" panose="020B0604020202020204" pitchFamily="34" charset="0"/>
                <a:cs typeface="Arial" panose="020B0604020202020204" pitchFamily="34" charset="0"/>
              </a:rPr>
              <a:t>Knottnerus</a:t>
            </a:r>
            <a:r>
              <a:rPr lang="en-US" sz="1400" dirty="0">
                <a:latin typeface="Arial" panose="020B0604020202020204" pitchFamily="34" charset="0"/>
                <a:cs typeface="Arial" panose="020B0604020202020204" pitchFamily="34" charset="0"/>
              </a:rPr>
              <a:t>, J.A., Green, L., van der Horst, H. and </a:t>
            </a:r>
            <a:r>
              <a:rPr lang="en-US" sz="1400" dirty="0" err="1">
                <a:latin typeface="Arial" panose="020B0604020202020204" pitchFamily="34" charset="0"/>
                <a:cs typeface="Arial" panose="020B0604020202020204" pitchFamily="34" charset="0"/>
              </a:rPr>
              <a:t>Jadad</a:t>
            </a:r>
            <a:r>
              <a:rPr lang="en-US" sz="1400" dirty="0">
                <a:latin typeface="Arial" panose="020B0604020202020204" pitchFamily="34" charset="0"/>
                <a:cs typeface="Arial" panose="020B0604020202020204" pitchFamily="34" charset="0"/>
              </a:rPr>
              <a:t>, A.R. (2011) ‘How should we define health?’, </a:t>
            </a:r>
            <a:r>
              <a:rPr lang="en-US" sz="1400" i="1" dirty="0">
                <a:latin typeface="Arial" panose="020B0604020202020204" pitchFamily="34" charset="0"/>
                <a:cs typeface="Arial" panose="020B0604020202020204" pitchFamily="34" charset="0"/>
              </a:rPr>
              <a:t>BMJ</a:t>
            </a:r>
            <a:r>
              <a:rPr lang="en-US" sz="1400" dirty="0">
                <a:latin typeface="Arial" panose="020B0604020202020204" pitchFamily="34" charset="0"/>
                <a:cs typeface="Arial" panose="020B0604020202020204" pitchFamily="34" charset="0"/>
              </a:rPr>
              <a:t>, 343, d4163.</a:t>
            </a:r>
          </a:p>
          <a:p>
            <a:r>
              <a:rPr lang="en-US" sz="1400" dirty="0">
                <a:latin typeface="Arial" panose="020B0604020202020204" pitchFamily="34" charset="0"/>
                <a:cs typeface="Arial" panose="020B0604020202020204" pitchFamily="34" charset="0"/>
              </a:rPr>
              <a:t>Marmot, M. (2020) </a:t>
            </a:r>
            <a:r>
              <a:rPr lang="en-US" sz="1400" i="1" dirty="0">
                <a:latin typeface="Arial" panose="020B0604020202020204" pitchFamily="34" charset="0"/>
                <a:cs typeface="Arial" panose="020B0604020202020204" pitchFamily="34" charset="0"/>
              </a:rPr>
              <a:t>Health Equity in England: The Marmot Review 10 Years On</a:t>
            </a:r>
            <a:r>
              <a:rPr lang="en-US" sz="1400" dirty="0">
                <a:latin typeface="Arial" panose="020B0604020202020204" pitchFamily="34" charset="0"/>
                <a:cs typeface="Arial" panose="020B0604020202020204" pitchFamily="34" charset="0"/>
              </a:rPr>
              <a:t>. London: Institute of Health Equity.</a:t>
            </a:r>
          </a:p>
          <a:p>
            <a:r>
              <a:rPr lang="en-US" sz="1400" dirty="0">
                <a:latin typeface="Arial" panose="020B0604020202020204" pitchFamily="34" charset="0"/>
                <a:cs typeface="Arial" panose="020B0604020202020204" pitchFamily="34" charset="0"/>
              </a:rPr>
              <a:t>NHS England (2019) </a:t>
            </a:r>
            <a:r>
              <a:rPr lang="en-US" sz="1400" i="1" dirty="0">
                <a:latin typeface="Arial" panose="020B0604020202020204" pitchFamily="34" charset="0"/>
                <a:cs typeface="Arial" panose="020B0604020202020204" pitchFamily="34" charset="0"/>
              </a:rPr>
              <a:t>The NHS Long Term Plan</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2"/>
              </a:rPr>
              <a:t>https://www.longtermplan.nhs.uk</a:t>
            </a: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NHS England (2024) </a:t>
            </a:r>
            <a:r>
              <a:rPr lang="en-US" sz="1400" i="1" dirty="0">
                <a:latin typeface="Arial" panose="020B0604020202020204" pitchFamily="34" charset="0"/>
                <a:cs typeface="Arial" panose="020B0604020202020204" pitchFamily="34" charset="0"/>
              </a:rPr>
              <a:t>Integrated Care Systems Overview</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3"/>
              </a:rPr>
              <a:t>https://www.england.nhs.uk</a:t>
            </a: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Office for Health Improvement and Disparities (OHID) (2024) </a:t>
            </a:r>
            <a:r>
              <a:rPr lang="en-US" sz="1400" i="1" dirty="0">
                <a:latin typeface="Arial" panose="020B0604020202020204" pitchFamily="34" charset="0"/>
                <a:cs typeface="Arial" panose="020B0604020202020204" pitchFamily="34" charset="0"/>
              </a:rPr>
              <a:t>Public Health Guidance and Reports</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4"/>
              </a:rPr>
              <a:t>https://www.gov.uk/government/organisations/office-for-health-improvement-and-disparities</a:t>
            </a: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OECD (2023) </a:t>
            </a:r>
            <a:r>
              <a:rPr lang="en-US" sz="1400" i="1" dirty="0">
                <a:latin typeface="Arial" panose="020B0604020202020204" pitchFamily="34" charset="0"/>
                <a:cs typeface="Arial" panose="020B0604020202020204" pitchFamily="34" charset="0"/>
              </a:rPr>
              <a:t>Health at a Glance 2023</a:t>
            </a:r>
            <a:r>
              <a:rPr lang="en-US" sz="1400" dirty="0">
                <a:latin typeface="Arial" panose="020B0604020202020204" pitchFamily="34" charset="0"/>
                <a:cs typeface="Arial" panose="020B0604020202020204" pitchFamily="34" charset="0"/>
              </a:rPr>
              <a:t>. Paris: OECD Publishing.</a:t>
            </a:r>
          </a:p>
          <a:p>
            <a:r>
              <a:rPr lang="en-US" sz="1400" dirty="0">
                <a:latin typeface="Arial" panose="020B0604020202020204" pitchFamily="34" charset="0"/>
                <a:cs typeface="Arial" panose="020B0604020202020204" pitchFamily="34" charset="0"/>
              </a:rPr>
              <a:t>Raworth, K. (2017) </a:t>
            </a:r>
            <a:r>
              <a:rPr lang="en-US" sz="1400" i="1" dirty="0">
                <a:latin typeface="Arial" panose="020B0604020202020204" pitchFamily="34" charset="0"/>
                <a:cs typeface="Arial" panose="020B0604020202020204" pitchFamily="34" charset="0"/>
              </a:rPr>
              <a:t>Doughnut Economics: Seven Ways to Think Like a 21st-Century Economist</a:t>
            </a:r>
            <a:r>
              <a:rPr lang="en-US" sz="1400" dirty="0">
                <a:latin typeface="Arial" panose="020B0604020202020204" pitchFamily="34" charset="0"/>
                <a:cs typeface="Arial" panose="020B0604020202020204" pitchFamily="34" charset="0"/>
              </a:rPr>
              <a:t>. London: Penguin.</a:t>
            </a:r>
          </a:p>
          <a:p>
            <a:r>
              <a:rPr lang="en-US" sz="1400" dirty="0">
                <a:latin typeface="Arial" panose="020B0604020202020204" pitchFamily="34" charset="0"/>
                <a:cs typeface="Arial" panose="020B0604020202020204" pitchFamily="34" charset="0"/>
              </a:rPr>
              <a:t>Ryan, R.M. and Deci, E.L. (2001) ‘On happiness and human potentials: a review of research on hedonic and eudaimonic wellbeing’, </a:t>
            </a:r>
            <a:r>
              <a:rPr lang="en-US" sz="1400" i="1" dirty="0">
                <a:latin typeface="Arial" panose="020B0604020202020204" pitchFamily="34" charset="0"/>
                <a:cs typeface="Arial" panose="020B0604020202020204" pitchFamily="34" charset="0"/>
              </a:rPr>
              <a:t>Annual Review of Psychology</a:t>
            </a:r>
            <a:r>
              <a:rPr lang="en-US" sz="1400" dirty="0">
                <a:latin typeface="Arial" panose="020B0604020202020204" pitchFamily="34" charset="0"/>
                <a:cs typeface="Arial" panose="020B0604020202020204" pitchFamily="34" charset="0"/>
              </a:rPr>
              <a:t>, 52, pp. 141–166.</a:t>
            </a:r>
          </a:p>
          <a:p>
            <a:r>
              <a:rPr lang="en-US" sz="1400" dirty="0">
                <a:latin typeface="Arial" panose="020B0604020202020204" pitchFamily="34" charset="0"/>
                <a:cs typeface="Arial" panose="020B0604020202020204" pitchFamily="34" charset="0"/>
              </a:rPr>
              <a:t>Ryff, C.D. (2014) ‘Psychological well-being revisited’, </a:t>
            </a:r>
            <a:r>
              <a:rPr lang="en-US" sz="1400" i="1" dirty="0">
                <a:latin typeface="Arial" panose="020B0604020202020204" pitchFamily="34" charset="0"/>
                <a:cs typeface="Arial" panose="020B0604020202020204" pitchFamily="34" charset="0"/>
              </a:rPr>
              <a:t>Psychotherapy and Psychosomatics</a:t>
            </a:r>
            <a:r>
              <a:rPr lang="en-US" sz="1400" dirty="0">
                <a:latin typeface="Arial" panose="020B0604020202020204" pitchFamily="34" charset="0"/>
                <a:cs typeface="Arial" panose="020B0604020202020204" pitchFamily="34" charset="0"/>
              </a:rPr>
              <a:t>, 83(1), pp. 10–28.</a:t>
            </a:r>
          </a:p>
          <a:p>
            <a:r>
              <a:rPr lang="en-US" sz="1400" dirty="0">
                <a:latin typeface="Arial" panose="020B0604020202020204" pitchFamily="34" charset="0"/>
                <a:cs typeface="Arial" panose="020B0604020202020204" pitchFamily="34" charset="0"/>
              </a:rPr>
              <a:t>UK Government (2022) </a:t>
            </a:r>
            <a:r>
              <a:rPr lang="en-US" sz="1400" i="1" dirty="0">
                <a:latin typeface="Arial" panose="020B0604020202020204" pitchFamily="34" charset="0"/>
                <a:cs typeface="Arial" panose="020B0604020202020204" pitchFamily="34" charset="0"/>
              </a:rPr>
              <a:t>Health and Care Act 2022</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5"/>
              </a:rPr>
              <a:t>https://www.legislation.gov.uk</a:t>
            </a: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World Commission on Environment and Development (WCED) (1987) </a:t>
            </a:r>
            <a:r>
              <a:rPr lang="en-US" sz="1400" i="1" dirty="0">
                <a:latin typeface="Arial" panose="020B0604020202020204" pitchFamily="34" charset="0"/>
                <a:cs typeface="Arial" panose="020B0604020202020204" pitchFamily="34" charset="0"/>
              </a:rPr>
              <a:t>Our Common Future</a:t>
            </a:r>
            <a:r>
              <a:rPr lang="en-US" sz="1400" dirty="0">
                <a:latin typeface="Arial" panose="020B0604020202020204" pitchFamily="34" charset="0"/>
                <a:cs typeface="Arial" panose="020B0604020202020204" pitchFamily="34" charset="0"/>
              </a:rPr>
              <a:t>. Oxford: Oxford University Press.</a:t>
            </a:r>
          </a:p>
          <a:p>
            <a:r>
              <a:rPr lang="en-US" sz="1400" dirty="0">
                <a:latin typeface="Arial" panose="020B0604020202020204" pitchFamily="34" charset="0"/>
                <a:cs typeface="Arial" panose="020B0604020202020204" pitchFamily="34" charset="0"/>
              </a:rPr>
              <a:t>World Health Organization (WHO) (1948) </a:t>
            </a:r>
            <a:r>
              <a:rPr lang="en-US" sz="1400" i="1" dirty="0">
                <a:latin typeface="Arial" panose="020B0604020202020204" pitchFamily="34" charset="0"/>
                <a:cs typeface="Arial" panose="020B0604020202020204" pitchFamily="34" charset="0"/>
              </a:rPr>
              <a:t>Constitution of the World Health Organization</a:t>
            </a:r>
            <a:r>
              <a:rPr lang="en-US" sz="1400" dirty="0">
                <a:latin typeface="Arial" panose="020B0604020202020204" pitchFamily="34" charset="0"/>
                <a:cs typeface="Arial" panose="020B0604020202020204" pitchFamily="34" charset="0"/>
              </a:rPr>
              <a:t>. Geneva: WHO.</a:t>
            </a:r>
          </a:p>
          <a:p>
            <a:r>
              <a:rPr lang="en-US" sz="1400" dirty="0">
                <a:latin typeface="Arial" panose="020B0604020202020204" pitchFamily="34" charset="0"/>
                <a:cs typeface="Arial" panose="020B0604020202020204" pitchFamily="34" charset="0"/>
              </a:rPr>
              <a:t>World Health Organization (WHO) (2014) </a:t>
            </a:r>
            <a:r>
              <a:rPr lang="en-US" sz="1400" i="1" dirty="0">
                <a:latin typeface="Arial" panose="020B0604020202020204" pitchFamily="34" charset="0"/>
                <a:cs typeface="Arial" panose="020B0604020202020204" pitchFamily="34" charset="0"/>
              </a:rPr>
              <a:t>Health in All Policies Framework</a:t>
            </a:r>
            <a:r>
              <a:rPr lang="en-US" sz="1400" dirty="0">
                <a:latin typeface="Arial" panose="020B0604020202020204" pitchFamily="34" charset="0"/>
                <a:cs typeface="Arial" panose="020B0604020202020204" pitchFamily="34" charset="0"/>
              </a:rPr>
              <a:t>. Geneva: WHO.</a:t>
            </a:r>
          </a:p>
          <a:p>
            <a:r>
              <a:rPr lang="en-US" sz="1400" dirty="0">
                <a:latin typeface="Arial" panose="020B0604020202020204" pitchFamily="34" charset="0"/>
                <a:cs typeface="Arial" panose="020B0604020202020204" pitchFamily="34" charset="0"/>
              </a:rPr>
              <a:t>World Health Organization (WHO) (2023) </a:t>
            </a:r>
            <a:r>
              <a:rPr lang="en-US" sz="1400" i="1" dirty="0">
                <a:latin typeface="Arial" panose="020B0604020202020204" pitchFamily="34" charset="0"/>
                <a:cs typeface="Arial" panose="020B0604020202020204" pitchFamily="34" charset="0"/>
              </a:rPr>
              <a:t>Climate Change and Health</a:t>
            </a:r>
            <a:r>
              <a:rPr lang="en-US" sz="1400" dirty="0">
                <a:latin typeface="Arial" panose="020B0604020202020204" pitchFamily="34" charset="0"/>
                <a:cs typeface="Arial" panose="020B0604020202020204" pitchFamily="34" charset="0"/>
              </a:rPr>
              <a:t>. Geneva: WHO.</a:t>
            </a:r>
          </a:p>
          <a:p>
            <a:r>
              <a:rPr lang="en-US" sz="1400" dirty="0">
                <a:latin typeface="Arial" panose="020B0604020202020204" pitchFamily="34" charset="0"/>
                <a:cs typeface="Arial" panose="020B0604020202020204" pitchFamily="34" charset="0"/>
              </a:rPr>
              <a:t>World Health Organization (WHO) (2024) </a:t>
            </a:r>
            <a:r>
              <a:rPr lang="en-US" sz="1400" i="1" dirty="0">
                <a:latin typeface="Arial" panose="020B0604020202020204" pitchFamily="34" charset="0"/>
                <a:cs typeface="Arial" panose="020B0604020202020204" pitchFamily="34" charset="0"/>
              </a:rPr>
              <a:t>Public Health and Health Promotion Guidance</a:t>
            </a:r>
            <a:r>
              <a:rPr lang="en-US" sz="1400" dirty="0">
                <a:latin typeface="Arial" panose="020B0604020202020204" pitchFamily="34" charset="0"/>
                <a:cs typeface="Arial" panose="020B0604020202020204" pitchFamily="34" charset="0"/>
              </a:rPr>
              <a:t>. Geneva: WHO.</a:t>
            </a:r>
          </a:p>
          <a:p>
            <a:r>
              <a:rPr lang="en-US" sz="1400" dirty="0">
                <a:latin typeface="Arial" panose="020B0604020202020204" pitchFamily="34" charset="0"/>
                <a:cs typeface="Arial" panose="020B0604020202020204" pitchFamily="34" charset="0"/>
              </a:rPr>
              <a:t>Wade, D.T. and Halligan, P.W. (2017) ‘The biopsychosocial model of illness: a model whose time has come’, </a:t>
            </a:r>
            <a:r>
              <a:rPr lang="en-US" sz="1400" i="1" dirty="0">
                <a:latin typeface="Arial" panose="020B0604020202020204" pitchFamily="34" charset="0"/>
                <a:cs typeface="Arial" panose="020B0604020202020204" pitchFamily="34" charset="0"/>
              </a:rPr>
              <a:t>Clinical Rehabilitation</a:t>
            </a:r>
            <a:r>
              <a:rPr lang="en-US" sz="1400" dirty="0">
                <a:latin typeface="Arial" panose="020B0604020202020204" pitchFamily="34" charset="0"/>
                <a:cs typeface="Arial" panose="020B0604020202020204" pitchFamily="34" charset="0"/>
              </a:rPr>
              <a:t>, 31(8), pp. 995–1004.</a:t>
            </a:r>
          </a:p>
          <a:p>
            <a:pPr algn="just"/>
            <a:endParaRPr lang="en-US"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D1C394-2EDC-4008-9B9C-30F567E709B4}"/>
              </a:ext>
            </a:extLst>
          </p:cNvPr>
          <p:cNvSpPr txBox="1"/>
          <p:nvPr/>
        </p:nvSpPr>
        <p:spPr>
          <a:xfrm>
            <a:off x="410817" y="315328"/>
            <a:ext cx="5380382" cy="400110"/>
          </a:xfrm>
          <a:prstGeom prst="rect">
            <a:avLst/>
          </a:prstGeom>
          <a:noFill/>
        </p:spPr>
        <p:txBody>
          <a:bodyPr wrap="square" rtlCol="0">
            <a:spAutoFit/>
          </a:bodyPr>
          <a:lstStyle/>
          <a:p>
            <a:r>
              <a:rPr lang="en-US" sz="2000" dirty="0">
                <a:solidFill>
                  <a:srgbClr val="00B0F0"/>
                </a:solidFill>
              </a:rPr>
              <a:t>References</a:t>
            </a:r>
            <a:endParaRPr lang="en-GB" sz="2000" dirty="0">
              <a:solidFill>
                <a:srgbClr val="00B0F0"/>
              </a:solidFill>
            </a:endParaRPr>
          </a:p>
        </p:txBody>
      </p:sp>
    </p:spTree>
    <p:extLst>
      <p:ext uri="{BB962C8B-B14F-4D97-AF65-F5344CB8AC3E}">
        <p14:creationId xmlns:p14="http://schemas.microsoft.com/office/powerpoint/2010/main" val="42722603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
  <TotalTime>157115</TotalTime>
  <Words>4376</Words>
  <Application>Microsoft Office PowerPoint</Application>
  <PresentationFormat>Widescreen</PresentationFormat>
  <Paragraphs>239</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Poppins</vt:lpstr>
      <vt:lpstr>Times New Roman</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Jude Adimonye</dc:creator>
  <cp:lastModifiedBy>Jude Adimonye</cp:lastModifiedBy>
  <cp:revision>65</cp:revision>
  <dcterms:created xsi:type="dcterms:W3CDTF">2026-02-21T18:10:15Z</dcterms:created>
  <dcterms:modified xsi:type="dcterms:W3CDTF">2026-10-14T23:03:25Z</dcterms:modified>
</cp:coreProperties>
</file>