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handoutMasterIdLst>
    <p:handoutMasterId r:id="rId42"/>
  </p:handoutMasterIdLst>
  <p:sldIdLst>
    <p:sldId id="284" r:id="rId2"/>
    <p:sldId id="514" r:id="rId3"/>
    <p:sldId id="501" r:id="rId4"/>
    <p:sldId id="491" r:id="rId5"/>
    <p:sldId id="474" r:id="rId6"/>
    <p:sldId id="494" r:id="rId7"/>
    <p:sldId id="493" r:id="rId8"/>
    <p:sldId id="449" r:id="rId9"/>
    <p:sldId id="515" r:id="rId10"/>
    <p:sldId id="502" r:id="rId11"/>
    <p:sldId id="503" r:id="rId12"/>
    <p:sldId id="448" r:id="rId13"/>
    <p:sldId id="498" r:id="rId14"/>
    <p:sldId id="496" r:id="rId15"/>
    <p:sldId id="488" r:id="rId16"/>
    <p:sldId id="497" r:id="rId17"/>
    <p:sldId id="409" r:id="rId18"/>
    <p:sldId id="410" r:id="rId19"/>
    <p:sldId id="411" r:id="rId20"/>
    <p:sldId id="468" r:id="rId21"/>
    <p:sldId id="517" r:id="rId22"/>
    <p:sldId id="518" r:id="rId23"/>
    <p:sldId id="472" r:id="rId24"/>
    <p:sldId id="516" r:id="rId25"/>
    <p:sldId id="473" r:id="rId26"/>
    <p:sldId id="469" r:id="rId27"/>
    <p:sldId id="519" r:id="rId28"/>
    <p:sldId id="451" r:id="rId29"/>
    <p:sldId id="520" r:id="rId30"/>
    <p:sldId id="467" r:id="rId31"/>
    <p:sldId id="452" r:id="rId32"/>
    <p:sldId id="509" r:id="rId33"/>
    <p:sldId id="508" r:id="rId34"/>
    <p:sldId id="506" r:id="rId35"/>
    <p:sldId id="507" r:id="rId36"/>
    <p:sldId id="510" r:id="rId37"/>
    <p:sldId id="466" r:id="rId38"/>
    <p:sldId id="504" r:id="rId39"/>
    <p:sldId id="505" r:id="rId4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003300"/>
    <a:srgbClr val="0000FF"/>
    <a:srgbClr val="37A5FF"/>
    <a:srgbClr val="006600"/>
    <a:srgbClr val="E1F1DB"/>
    <a:srgbClr val="95DC40"/>
    <a:srgbClr val="BDDFAF"/>
    <a:srgbClr val="477A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647" autoAdjust="0"/>
    <p:restoredTop sz="90503" autoAdjust="0"/>
  </p:normalViewPr>
  <p:slideViewPr>
    <p:cSldViewPr>
      <p:cViewPr varScale="1">
        <p:scale>
          <a:sx n="63" d="100"/>
          <a:sy n="63" d="100"/>
        </p:scale>
        <p:origin x="1684" y="60"/>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50" d="100"/>
          <a:sy n="50"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149D0A2C-0634-4002-B897-EE81C11C54A5}" type="datetimeFigureOut">
              <a:rPr lang="en-GB"/>
              <a:pPr>
                <a:defRPr/>
              </a:pPr>
              <a:t>01/11/2018</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87282E0-2DC1-44CB-A23A-8650DDCA46F7}" type="slidenum">
              <a:rPr lang="en-GB"/>
              <a:pPr>
                <a:defRPr/>
              </a:pPr>
              <a:t>‹#›</a:t>
            </a:fld>
            <a:endParaRPr lang="en-GB" dirty="0"/>
          </a:p>
        </p:txBody>
      </p:sp>
    </p:spTree>
    <p:extLst>
      <p:ext uri="{BB962C8B-B14F-4D97-AF65-F5344CB8AC3E}">
        <p14:creationId xmlns:p14="http://schemas.microsoft.com/office/powerpoint/2010/main" val="16734513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7395FB6-32EF-466C-8062-BBE16F97832D}" type="datetimeFigureOut">
              <a:rPr lang="en-GB"/>
              <a:pPr>
                <a:defRPr/>
              </a:pPr>
              <a:t>01/11/2018</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C7D0D35-DBEC-4E6A-9A2A-4FE41E35371F}" type="slidenum">
              <a:rPr lang="en-GB"/>
              <a:pPr>
                <a:defRPr/>
              </a:pPr>
              <a:t>‹#›</a:t>
            </a:fld>
            <a:endParaRPr lang="en-GB" dirty="0"/>
          </a:p>
        </p:txBody>
      </p:sp>
    </p:spTree>
    <p:extLst>
      <p:ext uri="{BB962C8B-B14F-4D97-AF65-F5344CB8AC3E}">
        <p14:creationId xmlns:p14="http://schemas.microsoft.com/office/powerpoint/2010/main" val="17464182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5</a:t>
            </a:fld>
            <a:endParaRPr lang="en-GB" dirty="0"/>
          </a:p>
        </p:txBody>
      </p:sp>
    </p:spTree>
    <p:extLst>
      <p:ext uri="{BB962C8B-B14F-4D97-AF65-F5344CB8AC3E}">
        <p14:creationId xmlns:p14="http://schemas.microsoft.com/office/powerpoint/2010/main" val="2937219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27</a:t>
            </a:fld>
            <a:endParaRPr lang="en-GB" dirty="0"/>
          </a:p>
        </p:txBody>
      </p:sp>
    </p:spTree>
    <p:extLst>
      <p:ext uri="{BB962C8B-B14F-4D97-AF65-F5344CB8AC3E}">
        <p14:creationId xmlns:p14="http://schemas.microsoft.com/office/powerpoint/2010/main" val="2196113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28</a:t>
            </a:fld>
            <a:endParaRPr lang="en-GB" dirty="0"/>
          </a:p>
        </p:txBody>
      </p:sp>
    </p:spTree>
    <p:extLst>
      <p:ext uri="{BB962C8B-B14F-4D97-AF65-F5344CB8AC3E}">
        <p14:creationId xmlns:p14="http://schemas.microsoft.com/office/powerpoint/2010/main" val="2887443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https://www.roffeypark.com/leadership-and-management/what-is-influence-and-what-are-influencing-skills/</a:t>
            </a:r>
            <a:endParaRPr lang="en-US"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30</a:t>
            </a:fld>
            <a:endParaRPr lang="en-GB" dirty="0"/>
          </a:p>
        </p:txBody>
      </p:sp>
    </p:spTree>
    <p:extLst>
      <p:ext uri="{BB962C8B-B14F-4D97-AF65-F5344CB8AC3E}">
        <p14:creationId xmlns:p14="http://schemas.microsoft.com/office/powerpoint/2010/main" val="2937780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49B68C7-D731-43C2-8A9E-32231DF7CA63}" type="datetimeFigureOut">
              <a:rPr lang="en-GB"/>
              <a:pPr>
                <a:defRPr/>
              </a:pPr>
              <a:t>01/11/2018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3A690C4-03EF-4296-8CB7-A17A361C8349}" type="slidenum">
              <a:rPr lang="en-GB"/>
              <a:pPr>
                <a:defRPr/>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9B6D5BE-0C76-4D2D-980C-7748CCDE32F4}" type="datetimeFigureOut">
              <a:rPr lang="en-GB"/>
              <a:pPr>
                <a:defRPr/>
              </a:pPr>
              <a:t>01/11/2018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45C7549-5D7D-47E2-8646-1067AD66F0F0}"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DE87539E-4F13-43B2-A1E2-E71D1966FA10}" type="datetimeFigureOut">
              <a:rPr lang="en-GB"/>
              <a:pPr>
                <a:defRPr/>
              </a:pPr>
              <a:t>01/11/2018</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2C4E497-29EF-4C4D-BE44-0D033C5B57B6}"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E3D10434-AB93-4F3A-9D38-AB13563B5BC8}" type="datetimeFigureOut">
              <a:rPr lang="en-GB"/>
              <a:pPr>
                <a:defRPr/>
              </a:pPr>
              <a:t>01/11/2018</a:t>
            </a:fld>
            <a:endParaRPr lang="en-GB" dirty="0"/>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D4AB2841-62D8-4A78-9139-66B15027BC42}"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1A73C20E-B3DF-4B4F-B4CA-3E01925B8CDC}" type="datetimeFigureOut">
              <a:rPr lang="en-GB"/>
              <a:pPr>
                <a:defRPr/>
              </a:pPr>
              <a:t>01/11/2018</a:t>
            </a:fld>
            <a:endParaRPr lang="en-GB" dirty="0"/>
          </a:p>
        </p:txBody>
      </p:sp>
      <p:sp>
        <p:nvSpPr>
          <p:cNvPr id="4" name="Slide Number Placeholder 3"/>
          <p:cNvSpPr>
            <a:spLocks noGrp="1"/>
          </p:cNvSpPr>
          <p:nvPr>
            <p:ph type="sldNum" sz="quarter" idx="12"/>
          </p:nvPr>
        </p:nvSpPr>
        <p:spPr>
          <a:xfrm>
            <a:off x="6443663" y="5661025"/>
            <a:ext cx="2133600" cy="365125"/>
          </a:xfrm>
          <a:prstGeom prst="rect">
            <a:avLst/>
          </a:prstGeom>
        </p:spPr>
        <p:txBody>
          <a:bodyPr/>
          <a:lstStyle>
            <a:lvl1pPr fontAlgn="auto">
              <a:spcBef>
                <a:spcPts val="0"/>
              </a:spcBef>
              <a:spcAft>
                <a:spcPts val="0"/>
              </a:spcAft>
              <a:defRPr>
                <a:latin typeface="+mn-lt"/>
              </a:defRPr>
            </a:lvl1pPr>
          </a:lstStyle>
          <a:p>
            <a:pPr>
              <a:defRPr/>
            </a:pPr>
            <a:fld id="{3E8324FA-60AB-4751-918C-87A98AB120D6}"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991BA729-CED0-4DC5-B4E3-3362F89C3DA9}" type="datetimeFigureOut">
              <a:rPr lang="en-GB"/>
              <a:pPr>
                <a:defRPr/>
              </a:pPr>
              <a:t>01/11/2018</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E26D3F4A-7783-4A6B-8AC5-E3D4708733BC}"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B14D898-31F0-4C61-9DC7-819792D9E3E8}" type="datetimeFigureOut">
              <a:rPr lang="en-GB"/>
              <a:pPr>
                <a:defRPr/>
              </a:pPr>
              <a:t>01/11/2018</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B1E4BF97-D24B-471C-AA7C-5048795C318E}"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CE798A1C-9DEC-40AD-877D-BD4DC482305F}" type="datetimeFigureOut">
              <a:rPr lang="en-GB"/>
              <a:pPr>
                <a:defRPr/>
              </a:pPr>
              <a:t>01/11/2018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C5628BA1-C42C-472D-AC73-B84EA4DD091F}"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4EB2AD9-51AF-4631-8862-6F1308D64595}" type="datetimeFigureOut">
              <a:rPr lang="en-GB"/>
              <a:pPr>
                <a:defRPr/>
              </a:pPr>
              <a:t>01/11/2018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9C7E55E-78CF-4411-8BF0-9A786BD4B75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705600" cy="1143000"/>
          </a:xfrm>
          <a:prstGeom prst="rect">
            <a:avLst/>
          </a:prstGeom>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4"/>
          <p:cNvSpPr>
            <a:spLocks noGrp="1"/>
          </p:cNvSpPr>
          <p:nvPr>
            <p:ph type="ftr" sz="quarter" idx="10"/>
          </p:nvPr>
        </p:nvSpPr>
        <p:spPr/>
        <p:txBody>
          <a:bodyPr/>
          <a:lstStyle>
            <a:lvl1pPr>
              <a:defRPr/>
            </a:lvl1pPr>
          </a:lstStyle>
          <a:p>
            <a:pPr>
              <a:defRPr/>
            </a:pPr>
            <a:endParaRPr lang="en-US"/>
          </a:p>
        </p:txBody>
      </p:sp>
      <p:sp>
        <p:nvSpPr>
          <p:cNvPr id="5" name="Slide Number Placeholder 5"/>
          <p:cNvSpPr>
            <a:spLocks noGrp="1"/>
          </p:cNvSpPr>
          <p:nvPr>
            <p:ph type="sldNum" sz="quarter" idx="11"/>
          </p:nvPr>
        </p:nvSpPr>
        <p:spPr>
          <a:xfrm>
            <a:off x="6553200" y="6356350"/>
            <a:ext cx="2133600" cy="365125"/>
          </a:xfrm>
          <a:prstGeom prst="rect">
            <a:avLst/>
          </a:prstGeom>
        </p:spPr>
        <p:txBody>
          <a:bodyPr/>
          <a:lstStyle>
            <a:lvl1pPr>
              <a:defRPr/>
            </a:lvl1pPr>
          </a:lstStyle>
          <a:p>
            <a:pPr>
              <a:defRPr/>
            </a:pPr>
            <a:fld id="{1A049D86-A5EB-4D13-A5BF-CF14B1DDFA38}" type="slidenum">
              <a:rPr lang="en-US"/>
              <a:pPr>
                <a:defRPr/>
              </a:pPr>
              <a:t>‹#›</a:t>
            </a:fld>
            <a:endParaRPr lang="en-US" dirty="0"/>
          </a:p>
        </p:txBody>
      </p:sp>
    </p:spTree>
    <p:extLst>
      <p:ext uri="{BB962C8B-B14F-4D97-AF65-F5344CB8AC3E}">
        <p14:creationId xmlns:p14="http://schemas.microsoft.com/office/powerpoint/2010/main" val="3735322974"/>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dirty="0">
                <a:solidFill>
                  <a:schemeClr val="tx1">
                    <a:tint val="75000"/>
                  </a:schemeClr>
                </a:solidFill>
                <a:latin typeface="+mn-lt"/>
              </a:defRPr>
            </a:lvl1pPr>
          </a:lstStyle>
          <a:p>
            <a:pPr>
              <a:defRPr/>
            </a:pPr>
            <a:endParaRPr lang="en-GB"/>
          </a:p>
        </p:txBody>
      </p:sp>
      <p:cxnSp>
        <p:nvCxnSpPr>
          <p:cNvPr id="12" name="Straight Connector 7"/>
          <p:cNvCxnSpPr/>
          <p:nvPr/>
        </p:nvCxnSpPr>
        <p:spPr>
          <a:xfrm>
            <a:off x="-36513" y="908050"/>
            <a:ext cx="9180513" cy="0"/>
          </a:xfrm>
          <a:prstGeom prst="line">
            <a:avLst/>
          </a:prstGeom>
          <a:ln w="38100">
            <a:solidFill>
              <a:srgbClr val="37A5FF"/>
            </a:solidFill>
          </a:ln>
        </p:spPr>
        <p:style>
          <a:lnRef idx="1">
            <a:schemeClr val="accent1"/>
          </a:lnRef>
          <a:fillRef idx="0">
            <a:schemeClr val="accent1"/>
          </a:fillRef>
          <a:effectRef idx="0">
            <a:schemeClr val="accent1"/>
          </a:effectRef>
          <a:fontRef idx="minor">
            <a:schemeClr val="tx1"/>
          </a:fontRef>
        </p:style>
      </p:cxnSp>
      <p:cxnSp>
        <p:nvCxnSpPr>
          <p:cNvPr id="13" name="Straight Connector 8"/>
          <p:cNvCxnSpPr/>
          <p:nvPr/>
        </p:nvCxnSpPr>
        <p:spPr>
          <a:xfrm>
            <a:off x="-36513" y="1052513"/>
            <a:ext cx="9180513" cy="0"/>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8"/>
          <p:cNvCxnSpPr/>
          <p:nvPr/>
        </p:nvCxnSpPr>
        <p:spPr>
          <a:xfrm>
            <a:off x="0" y="981075"/>
            <a:ext cx="9180513" cy="0"/>
          </a:xfrm>
          <a:prstGeom prst="line">
            <a:avLst/>
          </a:prstGeom>
          <a:ln w="53975">
            <a:solidFill>
              <a:srgbClr val="FFFF00"/>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rotWithShape="1">
          <a:blip r:embed="rId13">
            <a:extLst>
              <a:ext uri="{28A0092B-C50C-407E-A947-70E740481C1C}">
                <a14:useLocalDpi xmlns:a14="http://schemas.microsoft.com/office/drawing/2010/main" val="0"/>
              </a:ext>
            </a:extLst>
          </a:blip>
          <a:srcRect r="52682"/>
          <a:stretch/>
        </p:blipFill>
        <p:spPr>
          <a:xfrm>
            <a:off x="7380312" y="6184950"/>
            <a:ext cx="1536684" cy="594838"/>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felicity.healey-benson@sm.uwtsd.ac.uk" TargetMode="Externa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community.dpgplc.co.uk/learning-professionals/which-of-the-eight-behaviours-do-you-think-are-key-to-your-future" TargetMode="External"/><Relationship Id="rId2" Type="http://schemas.openxmlformats.org/officeDocument/2006/relationships/hyperlink" Target="https://www.peoplemanagement.co.uk/voices/comment/become-successful-hr-professiona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sunnyzhaoblog.wordpress.com/2016/04/03/profession-behaviour-1-driven-to-deliver/" TargetMode="External"/><Relationship Id="rId3" Type="http://schemas.openxmlformats.org/officeDocument/2006/relationships/hyperlink" Target="http://www.hrmagazine.co.uk/article-details/hr-needs-to-harness-curiosity" TargetMode="External"/><Relationship Id="rId7" Type="http://schemas.openxmlformats.org/officeDocument/2006/relationships/hyperlink" Target="https://disruptivehr.com/how-hr-can-build-greater-collaboration/" TargetMode="External"/><Relationship Id="rId2" Type="http://schemas.openxmlformats.org/officeDocument/2006/relationships/hyperlink" Target="https://10eighty.co.uk/curious-hr-professional/" TargetMode="External"/><Relationship Id="rId1" Type="http://schemas.openxmlformats.org/officeDocument/2006/relationships/slideLayout" Target="../slideLayouts/slideLayout11.xml"/><Relationship Id="rId6" Type="http://schemas.openxmlformats.org/officeDocument/2006/relationships/hyperlink" Target="https://sunnyzhaoblog.wordpress.com/2016/05/24/personally-credible/" TargetMode="External"/><Relationship Id="rId5" Type="http://schemas.openxmlformats.org/officeDocument/2006/relationships/hyperlink" Target="https://sunnyzhaoblog.wordpress.com/2016/04/03/profession-behaviour-3-skilled-influencer/" TargetMode="External"/><Relationship Id="rId10" Type="http://schemas.openxmlformats.org/officeDocument/2006/relationships/hyperlink" Target="https://sunnyzhaoblog.wordpress.com/2016/05/24/being-a-successful-role-model/" TargetMode="External"/><Relationship Id="rId4" Type="http://schemas.openxmlformats.org/officeDocument/2006/relationships/hyperlink" Target="https://sunnyzhaoblog.wordpress.com/2016/04/03/profession-behaviour-2-decisive-thinker/" TargetMode="External"/><Relationship Id="rId9" Type="http://schemas.openxmlformats.org/officeDocument/2006/relationships/hyperlink" Target="https://sunnyzhaoblog.wordpress.com/2016/05/24/courage-to-challenge/"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hyperlink" Target="http://www.managementstudyguide.com/types-of-teams.htm" TargetMode="Externa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hyperlink" Target="http://www.cipd.co.uk/hr-resources/podcasts/95-building-best-team.aspx" TargetMode="External"/><Relationship Id="rId2" Type="http://schemas.openxmlformats.org/officeDocument/2006/relationships/image" Target="../media/image5.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hrcouncil.ca/hr-toolkit/workplaces-team-work.cfm" TargetMode="Externa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hyperlink" Target="https://www.mindtools.com/pages/article/newLDR_86.htm" TargetMode="External"/><Relationship Id="rId2" Type="http://schemas.openxmlformats.org/officeDocument/2006/relationships/image" Target="../media/image8.png"/><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efhOLVgEvM" TargetMode="Externa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forbes.com/sites/forbeshumanresourcescouncil/2018/04/10/14-ways-hr-professionals-can-solve-workplace-conflict-efficiently/#bcfe4b01250a" TargetMode="Externa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hyperlink" Target="http://www.explorehr.org/articles/Personal_Development/Developing_Active_Listening_Skills.html" TargetMode="External"/><Relationship Id="rId2" Type="http://schemas.openxmlformats.org/officeDocument/2006/relationships/hyperlink" Target="http://www.skillsyouneed.com/ips/active-listening.html#ixzz3zs2pT0Lh" TargetMode="External"/><Relationship Id="rId1" Type="http://schemas.openxmlformats.org/officeDocument/2006/relationships/slideLayout" Target="../slideLayouts/slideLayout11.xml"/><Relationship Id="rId5" Type="http://schemas.openxmlformats.org/officeDocument/2006/relationships/hyperlink" Target="http://msue.anr.msu.edu/news/use_active_listening_skills_to_effectively_deal_with_conflict" TargetMode="External"/><Relationship Id="rId4" Type="http://schemas.openxmlformats.org/officeDocument/2006/relationships/hyperlink" Target="http://www.cipd.co.uk/NR/rdonlyres/C48D5EF9-D4DB-4952-B380-54A2563BC856/0/ActiveListeningArticle201204.pdf"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1.xml"/><Relationship Id="rId5" Type="http://schemas.openxmlformats.org/officeDocument/2006/relationships/image" Target="../media/image17.png"/><Relationship Id="rId4" Type="http://schemas.openxmlformats.org/officeDocument/2006/relationships/image" Target="../media/image16.png"/></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11.xml"/><Relationship Id="rId5" Type="http://schemas.openxmlformats.org/officeDocument/2006/relationships/image" Target="../media/image22.jpeg"/><Relationship Id="rId4" Type="http://schemas.openxmlformats.org/officeDocument/2006/relationships/image" Target="../media/image21.jpeg"/></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tempositions.com/site/hrnews/HR_Roundtable_May_2007.pdf" TargetMode="External"/><Relationship Id="rId2" Type="http://schemas.openxmlformats.org/officeDocument/2006/relationships/hyperlink" Target="http://www.personneltoday.com/hr/why-hr-needs-good-negotiation-skills-and-how-you-can-build-them/" TargetMode="External"/><Relationship Id="rId1" Type="http://schemas.openxmlformats.org/officeDocument/2006/relationships/slideLayout" Target="../slideLayouts/slideLayout2.xml"/><Relationship Id="rId5" Type="http://schemas.openxmlformats.org/officeDocument/2006/relationships/hyperlink" Target="http://www.notredameonline.com/resources/negotiations/hr-negotiations/#.VrySpVLrAZM" TargetMode="External"/><Relationship Id="rId4" Type="http://schemas.openxmlformats.org/officeDocument/2006/relationships/hyperlink" Target="http://essentialsofbusiness.ufexec.ufl.edu/resources/human-resources/negotiation-skills-control-heated-business-disputes/#.VrySkVLrAZM"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411760" y="5805264"/>
            <a:ext cx="4680520" cy="10527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p:cNvSpPr>
          <p:nvPr/>
        </p:nvSpPr>
        <p:spPr>
          <a:xfrm>
            <a:off x="396473" y="1772816"/>
            <a:ext cx="8351838" cy="3671887"/>
          </a:xfrm>
          <a:prstGeom prst="rect">
            <a:avLst/>
          </a:prstGeom>
        </p:spPr>
        <p:txBody>
          <a:bodyPr>
            <a:normAutofit fontScale="92500" lnSpcReduction="20000"/>
          </a:bodyPr>
          <a:lstStyle/>
          <a:p>
            <a:pPr algn="ctr"/>
            <a:endParaRPr lang="en-GB" sz="3900" b="1" dirty="0">
              <a:solidFill>
                <a:srgbClr val="C00000"/>
              </a:solidFill>
              <a:latin typeface="Calibri" pitchFamily="34" charset="0"/>
            </a:endParaRPr>
          </a:p>
          <a:p>
            <a:pPr algn="ctr"/>
            <a:r>
              <a:rPr lang="en-US" altLang="en-US" sz="3600" b="1" dirty="0" smtClean="0">
                <a:latin typeface="Helvetica" charset="0"/>
                <a:ea typeface="Helvetica" charset="0"/>
                <a:cs typeface="Helvetica" charset="0"/>
                <a:sym typeface="Helvetica" charset="0"/>
              </a:rPr>
              <a:t>Developing Professional Practice </a:t>
            </a:r>
            <a:r>
              <a:rPr lang="en-US" altLang="en-US" sz="3600" dirty="0" smtClean="0">
                <a:latin typeface="Helvetica" charset="0"/>
                <a:ea typeface="Helvetica" charset="0"/>
                <a:cs typeface="Helvetica" charset="0"/>
                <a:sym typeface="Helvetica" charset="0"/>
              </a:rPr>
              <a:t>(5DVP)</a:t>
            </a:r>
          </a:p>
          <a:p>
            <a:pPr algn="ctr"/>
            <a:endParaRPr lang="en-US" sz="3600" dirty="0" smtClean="0">
              <a:solidFill>
                <a:srgbClr val="37A5FF"/>
              </a:solidFill>
              <a:latin typeface="Helvetica" charset="0"/>
              <a:cs typeface="Helvetica" charset="0"/>
              <a:sym typeface="Helvetica" charset="0"/>
            </a:endParaRPr>
          </a:p>
          <a:p>
            <a:pPr algn="ctr"/>
            <a:r>
              <a:rPr lang="en-GB" sz="3600" dirty="0" smtClean="0">
                <a:solidFill>
                  <a:srgbClr val="37A5FF"/>
                </a:solidFill>
                <a:latin typeface="Calibri" pitchFamily="34" charset="0"/>
              </a:rPr>
              <a:t>Felicity Healey-Benson </a:t>
            </a:r>
          </a:p>
          <a:p>
            <a:pPr algn="ctr"/>
            <a:endParaRPr lang="en-GB" sz="2300" dirty="0" smtClean="0">
              <a:latin typeface="Calibri" pitchFamily="34" charset="0"/>
            </a:endParaRPr>
          </a:p>
          <a:p>
            <a:pPr algn="ctr"/>
            <a:r>
              <a:rPr lang="en-GB" sz="2300" b="1" dirty="0" smtClean="0">
                <a:latin typeface="Calibri" pitchFamily="34" charset="0"/>
              </a:rPr>
              <a:t>BSc., MBA., MA (HRM), PGCE., Dip. NLP, Academic Assoc. CIPD</a:t>
            </a:r>
          </a:p>
          <a:p>
            <a:pPr algn="ctr"/>
            <a:endParaRPr lang="en-GB" sz="2300" b="1" dirty="0">
              <a:latin typeface="Calibri" pitchFamily="34" charset="0"/>
            </a:endParaRPr>
          </a:p>
          <a:p>
            <a:pPr algn="ctr"/>
            <a:r>
              <a:rPr lang="fr-FR" sz="2400" b="1" u="sng" dirty="0" smtClean="0">
                <a:hlinkClick r:id="rId2"/>
              </a:rPr>
              <a:t>felicity.healey-benson@sm.uwtsd.ac.uk</a:t>
            </a:r>
            <a:endParaRPr lang="fr-FR" sz="2400" b="1" u="sng" dirty="0" smtClean="0"/>
          </a:p>
          <a:p>
            <a:pPr algn="ctr"/>
            <a:endParaRPr lang="fr-FR" sz="2400" b="1" u="sng" dirty="0"/>
          </a:p>
          <a:p>
            <a:pPr algn="ctr"/>
            <a:r>
              <a:rPr lang="fr-FR" sz="2400" b="1" u="sng" dirty="0" smtClean="0"/>
              <a:t>Lecture 2</a:t>
            </a:r>
          </a:p>
          <a:p>
            <a:pPr algn="ctr"/>
            <a:endParaRPr lang="fr-FR" sz="2400" b="1" u="sng" dirty="0">
              <a:latin typeface="Calibri" pitchFamily="34" charset="0"/>
            </a:endParaRPr>
          </a:p>
        </p:txBody>
      </p:sp>
      <p:sp>
        <p:nvSpPr>
          <p:cNvPr id="16386" name="AutoShape 2"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sz="4400" dirty="0">
              <a:latin typeface="Calibri" pitchFamily="34" charset="0"/>
            </a:endParaRPr>
          </a:p>
        </p:txBody>
      </p:sp>
      <p:sp>
        <p:nvSpPr>
          <p:cNvPr id="16387" name="AutoShape 4"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a:latin typeface="Calibri"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844824"/>
            <a:ext cx="8496944" cy="2031325"/>
          </a:xfrm>
          <a:prstGeom prst="rect">
            <a:avLst/>
          </a:prstGeom>
        </p:spPr>
        <p:txBody>
          <a:bodyPr wrap="square">
            <a:spAutoFit/>
          </a:bodyPr>
          <a:lstStyle/>
          <a:p>
            <a:r>
              <a:rPr lang="en-US" dirty="0">
                <a:hlinkClick r:id="rId2"/>
              </a:rPr>
              <a:t>https://</a:t>
            </a:r>
            <a:r>
              <a:rPr lang="en-US" dirty="0" smtClean="0">
                <a:hlinkClick r:id="rId2"/>
              </a:rPr>
              <a:t>www.peoplemanagement.co.uk/voices/comment/become-successful-hr-professional</a:t>
            </a:r>
            <a:endParaRPr lang="en-US" dirty="0" smtClean="0"/>
          </a:p>
          <a:p>
            <a:endParaRPr lang="en-US" dirty="0"/>
          </a:p>
          <a:p>
            <a:endParaRPr lang="en-US" dirty="0" smtClean="0"/>
          </a:p>
          <a:p>
            <a:r>
              <a:rPr lang="en-US" dirty="0">
                <a:hlinkClick r:id="rId3"/>
              </a:rPr>
              <a:t>https://</a:t>
            </a:r>
            <a:r>
              <a:rPr lang="en-US" dirty="0" smtClean="0">
                <a:hlinkClick r:id="rId3"/>
              </a:rPr>
              <a:t>community.dpgplc.co.uk/learning-professionals/which-of-the-eight-behaviours-do-you-think-are-key-to-your-future</a:t>
            </a:r>
            <a:endParaRPr lang="en-US" dirty="0" smtClean="0"/>
          </a:p>
          <a:p>
            <a:endParaRPr lang="en-US" dirty="0"/>
          </a:p>
        </p:txBody>
      </p:sp>
      <p:sp>
        <p:nvSpPr>
          <p:cNvPr id="3" name="TextBox 2"/>
          <p:cNvSpPr txBox="1"/>
          <p:nvPr/>
        </p:nvSpPr>
        <p:spPr>
          <a:xfrm>
            <a:off x="179512" y="404664"/>
            <a:ext cx="3672408" cy="369332"/>
          </a:xfrm>
          <a:prstGeom prst="rect">
            <a:avLst/>
          </a:prstGeom>
          <a:noFill/>
        </p:spPr>
        <p:txBody>
          <a:bodyPr wrap="square" rtlCol="0">
            <a:spAutoFit/>
          </a:bodyPr>
          <a:lstStyle/>
          <a:p>
            <a:r>
              <a:rPr lang="en-US" dirty="0" smtClean="0"/>
              <a:t>Useful links</a:t>
            </a:r>
            <a:endParaRPr lang="en-US" dirty="0"/>
          </a:p>
        </p:txBody>
      </p:sp>
    </p:spTree>
    <p:extLst>
      <p:ext uri="{BB962C8B-B14F-4D97-AF65-F5344CB8AC3E}">
        <p14:creationId xmlns:p14="http://schemas.microsoft.com/office/powerpoint/2010/main" val="14262374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6705600" cy="1143000"/>
          </a:xfrm>
        </p:spPr>
        <p:txBody>
          <a:bodyPr/>
          <a:lstStyle/>
          <a:p>
            <a:pPr algn="l"/>
            <a:r>
              <a:rPr lang="en-GB" sz="3600" dirty="0" smtClean="0"/>
              <a:t>Behaviours– remapped links</a:t>
            </a:r>
            <a:endParaRPr lang="en-GB" sz="3600" dirty="0"/>
          </a:p>
        </p:txBody>
      </p:sp>
      <p:sp>
        <p:nvSpPr>
          <p:cNvPr id="3" name="Content Placeholder 2"/>
          <p:cNvSpPr>
            <a:spLocks noGrp="1"/>
          </p:cNvSpPr>
          <p:nvPr>
            <p:ph idx="1"/>
          </p:nvPr>
        </p:nvSpPr>
        <p:spPr>
          <a:xfrm>
            <a:off x="251520" y="1196752"/>
            <a:ext cx="8229600" cy="4525963"/>
          </a:xfrm>
        </p:spPr>
        <p:txBody>
          <a:bodyPr/>
          <a:lstStyle/>
          <a:p>
            <a:pPr>
              <a:buAutoNum type="arabicPeriod"/>
            </a:pPr>
            <a:r>
              <a:rPr lang="en-GB" sz="1400" dirty="0" smtClean="0"/>
              <a:t>Curious   </a:t>
            </a:r>
            <a:r>
              <a:rPr lang="en-GB" sz="1400" dirty="0" smtClean="0">
                <a:hlinkClick r:id="rId2"/>
              </a:rPr>
              <a:t>https</a:t>
            </a:r>
            <a:r>
              <a:rPr lang="en-GB" sz="1400" dirty="0">
                <a:hlinkClick r:id="rId2"/>
              </a:rPr>
              <a:t>://10eighty.co.uk/curious-hr-professional</a:t>
            </a:r>
            <a:r>
              <a:rPr lang="en-GB" sz="1400" dirty="0" smtClean="0">
                <a:hlinkClick r:id="rId2"/>
              </a:rPr>
              <a:t>/</a:t>
            </a:r>
            <a:endParaRPr lang="en-GB" sz="1400" dirty="0" smtClean="0"/>
          </a:p>
          <a:p>
            <a:pPr marL="0" indent="0">
              <a:buNone/>
            </a:pPr>
            <a:r>
              <a:rPr lang="en-GB" sz="1400" dirty="0">
                <a:hlinkClick r:id="rId3"/>
              </a:rPr>
              <a:t>http://</a:t>
            </a:r>
            <a:r>
              <a:rPr lang="en-GB" sz="1400" dirty="0" smtClean="0">
                <a:hlinkClick r:id="rId3"/>
              </a:rPr>
              <a:t>www.hrmagazine.co.uk/article-details/hr-needs-to-harness-curiosity</a:t>
            </a:r>
            <a:endParaRPr lang="en-GB" sz="1400" dirty="0" smtClean="0"/>
          </a:p>
          <a:p>
            <a:pPr marL="0" indent="0">
              <a:buNone/>
            </a:pPr>
            <a:endParaRPr lang="en-GB" sz="1400" dirty="0" smtClean="0"/>
          </a:p>
          <a:p>
            <a:pPr marL="0" indent="0">
              <a:buNone/>
            </a:pPr>
            <a:r>
              <a:rPr lang="en-GB" sz="1400" dirty="0" smtClean="0"/>
              <a:t>2. Decisive </a:t>
            </a:r>
            <a:r>
              <a:rPr lang="en-GB" sz="1400" dirty="0"/>
              <a:t>Thinker </a:t>
            </a:r>
            <a:r>
              <a:rPr lang="en-GB" sz="1400" dirty="0">
                <a:hlinkClick r:id="rId4"/>
              </a:rPr>
              <a:t>https://sunnyzhaoblog.wordpress.com/2016/04/03/profession-behaviour-2-decisive-thinker</a:t>
            </a:r>
            <a:r>
              <a:rPr lang="en-GB" sz="1400" dirty="0" smtClean="0">
                <a:hlinkClick r:id="rId4"/>
              </a:rPr>
              <a:t>/</a:t>
            </a:r>
            <a:endParaRPr lang="en-GB" sz="1400" dirty="0" smtClean="0"/>
          </a:p>
          <a:p>
            <a:pPr marL="0" indent="0">
              <a:buNone/>
            </a:pPr>
            <a:endParaRPr lang="en-GB" sz="1400" dirty="0"/>
          </a:p>
          <a:p>
            <a:pPr marL="0" indent="0">
              <a:buNone/>
            </a:pPr>
            <a:r>
              <a:rPr lang="en-GB" sz="1400" dirty="0" smtClean="0"/>
              <a:t>3. </a:t>
            </a:r>
            <a:r>
              <a:rPr lang="en-GB" sz="1400" dirty="0"/>
              <a:t>Skilled Influencer </a:t>
            </a:r>
            <a:r>
              <a:rPr lang="en-GB" sz="1400" dirty="0">
                <a:hlinkClick r:id="rId5"/>
              </a:rPr>
              <a:t>https://sunnyzhaoblog.wordpress.com/2016/04/03/profession-behaviour-3-skilled-influencer</a:t>
            </a:r>
            <a:r>
              <a:rPr lang="en-GB" sz="1400" dirty="0" smtClean="0">
                <a:hlinkClick r:id="rId5"/>
              </a:rPr>
              <a:t>/</a:t>
            </a:r>
            <a:endParaRPr lang="en-GB" sz="1400" dirty="0" smtClean="0"/>
          </a:p>
          <a:p>
            <a:pPr marL="0" indent="0">
              <a:buNone/>
            </a:pPr>
            <a:endParaRPr lang="en-GB" sz="1400" dirty="0"/>
          </a:p>
          <a:p>
            <a:pPr marL="0" indent="0">
              <a:buNone/>
            </a:pPr>
            <a:r>
              <a:rPr lang="en-GB" sz="1400" dirty="0" smtClean="0"/>
              <a:t>4. </a:t>
            </a:r>
            <a:r>
              <a:rPr lang="en-GB" sz="1400" dirty="0"/>
              <a:t>Personally </a:t>
            </a:r>
            <a:r>
              <a:rPr lang="en-GB" sz="1400" dirty="0" smtClean="0"/>
              <a:t>Credible </a:t>
            </a:r>
            <a:r>
              <a:rPr lang="en-GB" sz="1400" dirty="0"/>
              <a:t> </a:t>
            </a:r>
            <a:r>
              <a:rPr lang="en-GB" sz="1400" dirty="0">
                <a:hlinkClick r:id="rId6"/>
              </a:rPr>
              <a:t>https://sunnyzhaoblog.wordpress.com/2016/05/24/personally-credible</a:t>
            </a:r>
            <a:r>
              <a:rPr lang="en-GB" sz="1400" dirty="0" smtClean="0">
                <a:hlinkClick r:id="rId6"/>
              </a:rPr>
              <a:t>/</a:t>
            </a:r>
            <a:endParaRPr lang="en-GB" sz="1400" dirty="0" smtClean="0"/>
          </a:p>
          <a:p>
            <a:pPr marL="0" indent="0">
              <a:buNone/>
            </a:pPr>
            <a:endParaRPr lang="en-GB" sz="1400" dirty="0" smtClean="0"/>
          </a:p>
          <a:p>
            <a:pPr marL="0" indent="0">
              <a:buNone/>
            </a:pPr>
            <a:r>
              <a:rPr lang="en-GB" sz="1400" dirty="0" smtClean="0"/>
              <a:t>5. </a:t>
            </a:r>
            <a:r>
              <a:rPr lang="en-GB" sz="1400" dirty="0"/>
              <a:t>Collaborative </a:t>
            </a:r>
            <a:r>
              <a:rPr lang="en-GB" sz="1400" dirty="0">
                <a:hlinkClick r:id="rId7"/>
              </a:rPr>
              <a:t>https://disruptivehr.com/how-hr-can-build-greater-collaboration</a:t>
            </a:r>
            <a:r>
              <a:rPr lang="en-GB" sz="1400" dirty="0" smtClean="0">
                <a:hlinkClick r:id="rId7"/>
              </a:rPr>
              <a:t>/</a:t>
            </a:r>
            <a:endParaRPr lang="en-GB" sz="1400" dirty="0" smtClean="0"/>
          </a:p>
          <a:p>
            <a:pPr marL="0" indent="0">
              <a:buNone/>
            </a:pPr>
            <a:endParaRPr lang="en-GB" sz="1400" dirty="0" smtClean="0"/>
          </a:p>
          <a:p>
            <a:pPr marL="0" indent="0">
              <a:buNone/>
            </a:pPr>
            <a:endParaRPr lang="en-GB" sz="1400" dirty="0"/>
          </a:p>
          <a:p>
            <a:pPr marL="0" indent="0">
              <a:buNone/>
            </a:pPr>
            <a:r>
              <a:rPr lang="en-GB" sz="1400" dirty="0" smtClean="0"/>
              <a:t>6. Driven to deliver </a:t>
            </a:r>
            <a:r>
              <a:rPr lang="en-GB" sz="1400" dirty="0">
                <a:hlinkClick r:id="rId8"/>
              </a:rPr>
              <a:t>https://sunnyzhaoblog.wordpress.com/2016/04/03/profession-behaviour-1-driven-to-deliver</a:t>
            </a:r>
            <a:r>
              <a:rPr lang="en-GB" sz="1400" dirty="0" smtClean="0">
                <a:hlinkClick r:id="rId8"/>
              </a:rPr>
              <a:t>/</a:t>
            </a:r>
            <a:endParaRPr lang="en-GB" sz="1400" dirty="0" smtClean="0"/>
          </a:p>
          <a:p>
            <a:pPr marL="0" indent="0">
              <a:buNone/>
            </a:pPr>
            <a:endParaRPr lang="en-GB" sz="1400" dirty="0"/>
          </a:p>
          <a:p>
            <a:pPr marL="0" indent="0">
              <a:buNone/>
            </a:pPr>
            <a:r>
              <a:rPr lang="en-GB" sz="1400" dirty="0" smtClean="0"/>
              <a:t>7. Courage to </a:t>
            </a:r>
            <a:r>
              <a:rPr lang="en-GB" sz="1400" dirty="0"/>
              <a:t>challenge </a:t>
            </a:r>
            <a:r>
              <a:rPr lang="en-GB" sz="1400" dirty="0">
                <a:hlinkClick r:id="rId9"/>
              </a:rPr>
              <a:t>https://sunnyzhaoblog.wordpress.com/2016/05/24/courage-to-challenge</a:t>
            </a:r>
            <a:r>
              <a:rPr lang="en-GB" sz="1400" dirty="0" smtClean="0">
                <a:hlinkClick r:id="rId9"/>
              </a:rPr>
              <a:t>/</a:t>
            </a:r>
            <a:endParaRPr lang="en-GB" sz="1400" dirty="0" smtClean="0"/>
          </a:p>
          <a:p>
            <a:pPr marL="0" indent="0">
              <a:buNone/>
            </a:pPr>
            <a:endParaRPr lang="en-GB" sz="1400" dirty="0"/>
          </a:p>
          <a:p>
            <a:pPr marL="0" indent="0">
              <a:buNone/>
            </a:pPr>
            <a:r>
              <a:rPr lang="en-GB" sz="1400" dirty="0" smtClean="0"/>
              <a:t>8. </a:t>
            </a:r>
            <a:r>
              <a:rPr lang="en-GB" sz="1400" dirty="0"/>
              <a:t>Role Model </a:t>
            </a:r>
            <a:r>
              <a:rPr lang="en-GB" sz="1400" dirty="0">
                <a:hlinkClick r:id="rId10"/>
              </a:rPr>
              <a:t>https://sunnyzhaoblog.wordpress.com/2016/05/24/being-a-successful-role-model</a:t>
            </a:r>
            <a:r>
              <a:rPr lang="en-GB" sz="1400" dirty="0" smtClean="0">
                <a:hlinkClick r:id="rId10"/>
              </a:rPr>
              <a:t>/</a:t>
            </a:r>
            <a:endParaRPr lang="en-GB" sz="1400" dirty="0" smtClean="0"/>
          </a:p>
          <a:p>
            <a:pPr marL="0" indent="0">
              <a:buNone/>
            </a:pPr>
            <a:endParaRPr lang="en-GB" sz="1400" dirty="0"/>
          </a:p>
        </p:txBody>
      </p:sp>
    </p:spTree>
    <p:extLst>
      <p:ext uri="{BB962C8B-B14F-4D97-AF65-F5344CB8AC3E}">
        <p14:creationId xmlns:p14="http://schemas.microsoft.com/office/powerpoint/2010/main" val="1435333464"/>
      </p:ext>
    </p:extLst>
  </p:cSld>
  <p:clrMapOvr>
    <a:masterClrMapping/>
  </p:clrMapOvr>
  <p:transition spd="med"/>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6705600" cy="1143000"/>
          </a:xfrm>
        </p:spPr>
        <p:txBody>
          <a:bodyPr/>
          <a:lstStyle/>
          <a:p>
            <a:pPr algn="l"/>
            <a:r>
              <a:rPr lang="en-GB" dirty="0" smtClean="0"/>
              <a:t>Checkpoint</a:t>
            </a:r>
            <a:endParaRPr lang="en-GB" dirty="0"/>
          </a:p>
        </p:txBody>
      </p:sp>
      <p:sp>
        <p:nvSpPr>
          <p:cNvPr id="3" name="Content Placeholder 2"/>
          <p:cNvSpPr>
            <a:spLocks noGrp="1"/>
          </p:cNvSpPr>
          <p:nvPr>
            <p:ph idx="1"/>
          </p:nvPr>
        </p:nvSpPr>
        <p:spPr/>
        <p:txBody>
          <a:bodyPr/>
          <a:lstStyle/>
          <a:p>
            <a:pPr marL="0" indent="0">
              <a:buNone/>
            </a:pPr>
            <a:r>
              <a:rPr lang="en-GB" dirty="0" smtClean="0"/>
              <a:t>Have you identified your preferred learning style?</a:t>
            </a:r>
          </a:p>
          <a:p>
            <a:pPr marL="0" indent="0">
              <a:buNone/>
            </a:pPr>
            <a:endParaRPr lang="en-GB" dirty="0"/>
          </a:p>
          <a:p>
            <a:pPr marL="0" indent="0">
              <a:buNone/>
            </a:pPr>
            <a:endParaRPr lang="en-GB" dirty="0" smtClean="0"/>
          </a:p>
          <a:p>
            <a:pPr marL="0" indent="0">
              <a:buNone/>
            </a:pPr>
            <a:r>
              <a:rPr lang="en-GB" dirty="0" smtClean="0"/>
              <a:t>Have you familiarised yourself with the CIPD Development Plan template</a:t>
            </a:r>
          </a:p>
          <a:p>
            <a:pPr marL="0" indent="0">
              <a:buNone/>
            </a:pPr>
            <a:r>
              <a:rPr lang="en-GB" sz="2400" dirty="0" smtClean="0"/>
              <a:t>(note you should make sure at least some of your entries include types of learning event that reflect your </a:t>
            </a:r>
            <a:r>
              <a:rPr lang="en-GB" sz="2400" dirty="0" err="1" smtClean="0"/>
              <a:t>prefered</a:t>
            </a:r>
            <a:r>
              <a:rPr lang="en-GB" sz="2400" dirty="0" smtClean="0"/>
              <a:t> style of learning) </a:t>
            </a:r>
            <a:endParaRPr lang="en-GB" sz="2400" dirty="0"/>
          </a:p>
        </p:txBody>
      </p:sp>
    </p:spTree>
    <p:extLst>
      <p:ext uri="{BB962C8B-B14F-4D97-AF65-F5344CB8AC3E}">
        <p14:creationId xmlns:p14="http://schemas.microsoft.com/office/powerpoint/2010/main" val="649106648"/>
      </p:ext>
    </p:extLst>
  </p:cSld>
  <p:clrMapOvr>
    <a:masterClrMapping/>
  </p:clrMapOvr>
  <p:transition spd="med"/>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6705600" cy="1143000"/>
          </a:xfrm>
        </p:spPr>
        <p:txBody>
          <a:bodyPr/>
          <a:lstStyle/>
          <a:p>
            <a:pPr algn="l"/>
            <a:r>
              <a:rPr lang="en-GB" sz="3600" dirty="0" smtClean="0"/>
              <a:t>Activity 2</a:t>
            </a:r>
            <a:endParaRPr lang="en-GB" sz="3600" dirty="0"/>
          </a:p>
        </p:txBody>
      </p:sp>
      <p:sp>
        <p:nvSpPr>
          <p:cNvPr id="3" name="Content Placeholder 2"/>
          <p:cNvSpPr>
            <a:spLocks noGrp="1"/>
          </p:cNvSpPr>
          <p:nvPr>
            <p:ph idx="1"/>
          </p:nvPr>
        </p:nvSpPr>
        <p:spPr>
          <a:xfrm>
            <a:off x="251520" y="908720"/>
            <a:ext cx="8229600" cy="4525963"/>
          </a:xfrm>
        </p:spPr>
        <p:txBody>
          <a:bodyPr/>
          <a:lstStyle/>
          <a:p>
            <a:pPr marL="0" indent="0">
              <a:buNone/>
            </a:pPr>
            <a:endParaRPr lang="en-GB" sz="2400" dirty="0"/>
          </a:p>
          <a:p>
            <a:pPr marL="0" indent="0">
              <a:buNone/>
            </a:pPr>
            <a:r>
              <a:rPr lang="en-GB" sz="2400" dirty="0" smtClean="0">
                <a:solidFill>
                  <a:srgbClr val="00B050"/>
                </a:solidFill>
              </a:rPr>
              <a:t>1. You need to describe </a:t>
            </a:r>
            <a:r>
              <a:rPr lang="en-GB" sz="2400" dirty="0">
                <a:solidFill>
                  <a:srgbClr val="00B050"/>
                </a:solidFill>
              </a:rPr>
              <a:t>the elements of group dynamics</a:t>
            </a:r>
            <a:r>
              <a:rPr lang="en-GB" sz="2400" dirty="0"/>
              <a:t>. </a:t>
            </a:r>
            <a:endParaRPr lang="en-GB" sz="2400" dirty="0" smtClean="0"/>
          </a:p>
          <a:p>
            <a:pPr marL="0" indent="0">
              <a:spcBef>
                <a:spcPts val="0"/>
              </a:spcBef>
              <a:buNone/>
            </a:pPr>
            <a:endParaRPr lang="en-GB" sz="2400" dirty="0" smtClean="0"/>
          </a:p>
          <a:p>
            <a:pPr marL="0" indent="0">
              <a:buNone/>
            </a:pPr>
            <a:r>
              <a:rPr lang="en-GB" sz="2400" i="1" dirty="0" smtClean="0"/>
              <a:t>You can choose to do this by </a:t>
            </a:r>
            <a:r>
              <a:rPr lang="en-GB" sz="2400" i="1" dirty="0"/>
              <a:t>referring to </a:t>
            </a:r>
            <a:r>
              <a:rPr lang="en-GB" sz="2400" i="1" dirty="0" smtClean="0"/>
              <a:t>any </a:t>
            </a:r>
            <a:r>
              <a:rPr lang="en-GB" sz="2400" i="1" dirty="0"/>
              <a:t>model of group processes </a:t>
            </a:r>
            <a:r>
              <a:rPr lang="en-GB" sz="2400" i="1" dirty="0" smtClean="0"/>
              <a:t>e.g</a:t>
            </a:r>
            <a:r>
              <a:rPr lang="en-GB" sz="2400" i="1" dirty="0"/>
              <a:t>. Tuckman, or ways of capturing group dynamics </a:t>
            </a:r>
            <a:r>
              <a:rPr lang="en-GB" sz="2400" i="1" dirty="0" smtClean="0"/>
              <a:t>OR interaction </a:t>
            </a:r>
            <a:r>
              <a:rPr lang="en-GB" sz="2400" i="1" dirty="0"/>
              <a:t>analysis tools.  </a:t>
            </a:r>
            <a:br>
              <a:rPr lang="en-GB" sz="2400" i="1" dirty="0"/>
            </a:br>
            <a:endParaRPr lang="en-GB" sz="2400" i="1" dirty="0"/>
          </a:p>
          <a:p>
            <a:pPr marL="0" indent="0">
              <a:buNone/>
            </a:pPr>
            <a:r>
              <a:rPr lang="en-GB" sz="2400" dirty="0" smtClean="0">
                <a:solidFill>
                  <a:srgbClr val="00B050"/>
                </a:solidFill>
              </a:rPr>
              <a:t>2. Proceed to </a:t>
            </a:r>
            <a:r>
              <a:rPr lang="en-GB" sz="2400" dirty="0">
                <a:solidFill>
                  <a:srgbClr val="00B050"/>
                </a:solidFill>
              </a:rPr>
              <a:t>provide </a:t>
            </a:r>
            <a:r>
              <a:rPr lang="en-GB" sz="2400" b="1" dirty="0">
                <a:solidFill>
                  <a:srgbClr val="00B050"/>
                </a:solidFill>
              </a:rPr>
              <a:t>2 </a:t>
            </a:r>
            <a:r>
              <a:rPr lang="en-GB" sz="2400" dirty="0">
                <a:solidFill>
                  <a:srgbClr val="00B050"/>
                </a:solidFill>
              </a:rPr>
              <a:t>examples of conflict resolution methods </a:t>
            </a:r>
            <a:r>
              <a:rPr lang="en-GB" sz="2400" dirty="0" smtClean="0"/>
              <a:t> </a:t>
            </a:r>
            <a:r>
              <a:rPr lang="en-GB" sz="2400" dirty="0" smtClean="0">
                <a:solidFill>
                  <a:srgbClr val="FFFF00"/>
                </a:solidFill>
                <a:effectLst>
                  <a:outerShdw blurRad="38100" dist="38100" dir="2700000" algn="tl">
                    <a:srgbClr val="000000">
                      <a:alpha val="43137"/>
                    </a:srgbClr>
                  </a:outerShdw>
                </a:effectLst>
              </a:rPr>
              <a:t>(MAKE SURE IT IS IN A HR CONTEXT!!!!)</a:t>
            </a:r>
          </a:p>
          <a:p>
            <a:pPr marL="0" indent="0">
              <a:buNone/>
            </a:pPr>
            <a:endParaRPr lang="en-GB" sz="2400" dirty="0" smtClean="0">
              <a:solidFill>
                <a:srgbClr val="FFFF00"/>
              </a:solidFill>
              <a:effectLst>
                <a:outerShdw blurRad="38100" dist="38100" dir="2700000" algn="tl">
                  <a:srgbClr val="000000">
                    <a:alpha val="43137"/>
                  </a:srgbClr>
                </a:outerShdw>
              </a:effectLst>
            </a:endParaRPr>
          </a:p>
          <a:p>
            <a:pPr marL="0" indent="0">
              <a:buNone/>
            </a:pPr>
            <a:r>
              <a:rPr lang="en-GB" sz="1600" i="1" dirty="0" smtClean="0"/>
              <a:t>Methods provided for illustration purposes only – utilise methods you want! e.g</a:t>
            </a:r>
            <a:r>
              <a:rPr lang="en-GB" sz="1600" i="1" dirty="0"/>
              <a:t>. </a:t>
            </a:r>
            <a:endParaRPr lang="en-GB" sz="1600" i="1" dirty="0" smtClean="0"/>
          </a:p>
          <a:p>
            <a:pPr marL="0" indent="0">
              <a:buNone/>
            </a:pPr>
            <a:r>
              <a:rPr lang="en-GB" sz="1600" i="1" dirty="0" smtClean="0"/>
              <a:t>using </a:t>
            </a:r>
            <a:r>
              <a:rPr lang="en-GB" sz="1600" i="1" dirty="0"/>
              <a:t>active listening to understand the nature of the conflict from the perspectives of the different parties </a:t>
            </a:r>
            <a:endParaRPr lang="en-GB" sz="1600" i="1" dirty="0" smtClean="0"/>
          </a:p>
          <a:p>
            <a:pPr marL="0" indent="0">
              <a:buNone/>
            </a:pPr>
            <a:r>
              <a:rPr lang="en-GB" sz="1600" i="1" dirty="0" smtClean="0"/>
              <a:t>using </a:t>
            </a:r>
            <a:r>
              <a:rPr lang="en-GB" sz="1600" i="1" dirty="0"/>
              <a:t>problem-solving skills to try and seek a ‘win-win’ situation; </a:t>
            </a:r>
            <a:endParaRPr lang="en-GB" sz="1600" i="1" dirty="0" smtClean="0"/>
          </a:p>
          <a:p>
            <a:pPr marL="0" indent="0">
              <a:buNone/>
            </a:pPr>
            <a:r>
              <a:rPr lang="en-GB" sz="1600" i="1" dirty="0" smtClean="0"/>
              <a:t>using </a:t>
            </a:r>
            <a:r>
              <a:rPr lang="en-GB" sz="1600" i="1" dirty="0"/>
              <a:t>compromise; </a:t>
            </a:r>
            <a:endParaRPr lang="en-GB" sz="1600" i="1" dirty="0" smtClean="0"/>
          </a:p>
          <a:p>
            <a:pPr marL="0" indent="0">
              <a:buNone/>
            </a:pPr>
            <a:r>
              <a:rPr lang="en-GB" sz="1600" i="1" dirty="0" smtClean="0"/>
              <a:t>using </a:t>
            </a:r>
            <a:r>
              <a:rPr lang="en-GB" sz="1600" i="1" dirty="0"/>
              <a:t>accommodating to provide temporary relief from the conflict.</a:t>
            </a:r>
          </a:p>
          <a:p>
            <a:endParaRPr lang="en-GB" sz="1600" i="1" dirty="0"/>
          </a:p>
        </p:txBody>
      </p:sp>
    </p:spTree>
    <p:extLst>
      <p:ext uri="{BB962C8B-B14F-4D97-AF65-F5344CB8AC3E}">
        <p14:creationId xmlns:p14="http://schemas.microsoft.com/office/powerpoint/2010/main" val="3567985179"/>
      </p:ext>
    </p:extLst>
  </p:cSld>
  <p:clrMapOvr>
    <a:masterClrMapping/>
  </p:clrMapOvr>
  <p:transition spd="med"/>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83568" y="1484784"/>
            <a:ext cx="7248231" cy="3678750"/>
          </a:xfrm>
          <a:prstGeom prst="rect">
            <a:avLst/>
          </a:prstGeom>
        </p:spPr>
      </p:pic>
    </p:spTree>
    <p:extLst>
      <p:ext uri="{BB962C8B-B14F-4D97-AF65-F5344CB8AC3E}">
        <p14:creationId xmlns:p14="http://schemas.microsoft.com/office/powerpoint/2010/main" val="4101229804"/>
      </p:ext>
    </p:extLst>
  </p:cSld>
  <p:clrMapOvr>
    <a:masterClrMapping/>
  </p:clrMapOvr>
  <p:transition spd="med"/>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7504" y="1124744"/>
            <a:ext cx="8928992" cy="4525963"/>
          </a:xfrm>
        </p:spPr>
        <p:txBody>
          <a:bodyPr/>
          <a:lstStyle/>
          <a:p>
            <a:r>
              <a:rPr lang="en-GB" sz="2400" dirty="0"/>
              <a:t>Group dynamics is the study, analysis and understanding of the behaviours and psychology surrounding group </a:t>
            </a:r>
            <a:r>
              <a:rPr lang="en-GB" sz="2400" dirty="0" smtClean="0"/>
              <a:t>interactions (teams). </a:t>
            </a:r>
          </a:p>
          <a:p>
            <a:r>
              <a:rPr lang="en-GB" sz="2400" dirty="0" smtClean="0"/>
              <a:t>The </a:t>
            </a:r>
            <a:r>
              <a:rPr lang="en-GB" sz="2400" dirty="0"/>
              <a:t>field typically differentiates between interactions within a social group (intragroup dynamics) and between social groups (intergroup dynamics</a:t>
            </a:r>
            <a:r>
              <a:rPr lang="en-GB" sz="2400" dirty="0" smtClean="0"/>
              <a:t>).</a:t>
            </a:r>
          </a:p>
          <a:p>
            <a:pPr>
              <a:spcBef>
                <a:spcPts val="0"/>
              </a:spcBef>
            </a:pPr>
            <a:endParaRPr lang="en-GB" sz="2400" dirty="0"/>
          </a:p>
          <a:p>
            <a:r>
              <a:rPr lang="en-GB" sz="2400" dirty="0"/>
              <a:t>The field is based on a belief that the whole is more complex than the sum of the parts, and that an understanding of how groups operate has a fundamental effect on the organisation of society and public policy. </a:t>
            </a:r>
            <a:endParaRPr lang="en-GB" sz="2400" dirty="0" smtClean="0"/>
          </a:p>
          <a:p>
            <a:pPr>
              <a:lnSpc>
                <a:spcPts val="1400"/>
              </a:lnSpc>
              <a:spcBef>
                <a:spcPts val="0"/>
              </a:spcBef>
            </a:pPr>
            <a:endParaRPr lang="en-GB" sz="2400" dirty="0" smtClean="0"/>
          </a:p>
          <a:p>
            <a:r>
              <a:rPr lang="en-GB" sz="2000" dirty="0" smtClean="0"/>
              <a:t>For </a:t>
            </a:r>
            <a:r>
              <a:rPr lang="en-GB" sz="2000" dirty="0"/>
              <a:t>businesses, a greater understanding of what motivates teams, what type of people make up successful teams and what inhibits team success can fuel HR decision-making and help the company create a more successful, happy workforce</a:t>
            </a:r>
            <a:r>
              <a:rPr lang="en-GB" sz="2400" dirty="0"/>
              <a:t>.</a:t>
            </a:r>
          </a:p>
          <a:p>
            <a:endParaRPr lang="en-GB" dirty="0"/>
          </a:p>
        </p:txBody>
      </p:sp>
    </p:spTree>
    <p:extLst>
      <p:ext uri="{BB962C8B-B14F-4D97-AF65-F5344CB8AC3E}">
        <p14:creationId xmlns:p14="http://schemas.microsoft.com/office/powerpoint/2010/main" val="1997728737"/>
      </p:ext>
    </p:extLst>
  </p:cSld>
  <p:clrMapOvr>
    <a:masterClrMapping/>
  </p:clrMapOvr>
  <p:transition spd="med"/>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1484784"/>
            <a:ext cx="8352928" cy="30243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909464" y="188640"/>
            <a:ext cx="6705600" cy="1143000"/>
          </a:xfrm>
        </p:spPr>
        <p:txBody>
          <a:bodyPr/>
          <a:lstStyle/>
          <a:p>
            <a:r>
              <a:rPr lang="en-GB" sz="3600" dirty="0" smtClean="0"/>
              <a:t>Different forms of teams</a:t>
            </a:r>
            <a:endParaRPr lang="en-GB" sz="3600"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sz="2400" dirty="0" smtClean="0"/>
              <a:t>Advice teams (e.g. review committees, quality control circles)</a:t>
            </a:r>
          </a:p>
          <a:p>
            <a:pPr>
              <a:buFont typeface="Wingdings" panose="05000000000000000000" pitchFamily="2" charset="2"/>
              <a:buChar char="§"/>
            </a:pPr>
            <a:r>
              <a:rPr lang="en-GB" sz="2400" dirty="0" smtClean="0"/>
              <a:t>Action teams (negotiating teams)</a:t>
            </a:r>
          </a:p>
          <a:p>
            <a:pPr>
              <a:buFont typeface="Wingdings" panose="05000000000000000000" pitchFamily="2" charset="2"/>
              <a:buChar char="§"/>
            </a:pPr>
            <a:r>
              <a:rPr lang="en-GB" sz="2400" dirty="0" smtClean="0"/>
              <a:t>Project Teams (planning or research teams)</a:t>
            </a:r>
          </a:p>
          <a:p>
            <a:pPr>
              <a:buFont typeface="Wingdings" panose="05000000000000000000" pitchFamily="2" charset="2"/>
              <a:buChar char="§"/>
            </a:pPr>
            <a:r>
              <a:rPr lang="en-GB" sz="2400" dirty="0" smtClean="0"/>
              <a:t>Production teams (assembly or manufacturing teams)</a:t>
            </a:r>
            <a:r>
              <a:rPr lang="en-GB" sz="2400" dirty="0" err="1" smtClean="0"/>
              <a:t>Etc</a:t>
            </a:r>
            <a:r>
              <a:rPr lang="en-GB" sz="2400" dirty="0" smtClean="0"/>
              <a:t>,         </a:t>
            </a:r>
          </a:p>
          <a:p>
            <a:pPr marL="0" indent="0">
              <a:buNone/>
            </a:pPr>
            <a:r>
              <a:rPr lang="en-GB" sz="2400" dirty="0"/>
              <a:t> </a:t>
            </a:r>
            <a:r>
              <a:rPr lang="en-GB" sz="2400" dirty="0" smtClean="0"/>
              <a:t>                                                    </a:t>
            </a:r>
            <a:r>
              <a:rPr lang="en-GB" sz="2400" dirty="0" err="1" smtClean="0"/>
              <a:t>Huczynski</a:t>
            </a:r>
            <a:r>
              <a:rPr lang="en-GB" sz="2400" dirty="0" smtClean="0"/>
              <a:t> &amp; Buchanan (2010)</a:t>
            </a:r>
          </a:p>
          <a:p>
            <a:pPr marL="0" indent="0">
              <a:buNone/>
            </a:pPr>
            <a:endParaRPr lang="en-GB" sz="2400" dirty="0" smtClean="0"/>
          </a:p>
          <a:p>
            <a:pPr marL="0" indent="0">
              <a:buNone/>
            </a:pPr>
            <a:endParaRPr lang="en-GB" sz="2400" dirty="0"/>
          </a:p>
          <a:p>
            <a:pPr marL="0" indent="0">
              <a:buNone/>
            </a:pPr>
            <a:r>
              <a:rPr lang="en-GB" sz="2400" dirty="0"/>
              <a:t>Other types: </a:t>
            </a:r>
            <a:r>
              <a:rPr lang="en-GB" sz="2400" dirty="0">
                <a:hlinkClick r:id="rId2"/>
              </a:rPr>
              <a:t>http://</a:t>
            </a:r>
            <a:r>
              <a:rPr lang="en-GB" sz="2400" dirty="0" smtClean="0">
                <a:hlinkClick r:id="rId2"/>
              </a:rPr>
              <a:t>www.managementstudyguide.com/types-of-teams.htm</a:t>
            </a:r>
            <a:endParaRPr lang="en-GB" sz="2400" dirty="0" smtClean="0"/>
          </a:p>
          <a:p>
            <a:pPr marL="0" indent="0">
              <a:buNone/>
            </a:pPr>
            <a:r>
              <a:rPr lang="en-GB" b="1" dirty="0" smtClean="0"/>
              <a:t>HR professional can be members of different teams at the same time</a:t>
            </a:r>
            <a:endParaRPr lang="en-GB" b="1" dirty="0"/>
          </a:p>
        </p:txBody>
      </p:sp>
    </p:spTree>
    <p:extLst>
      <p:ext uri="{BB962C8B-B14F-4D97-AF65-F5344CB8AC3E}">
        <p14:creationId xmlns:p14="http://schemas.microsoft.com/office/powerpoint/2010/main" val="1523703222"/>
      </p:ext>
    </p:extLst>
  </p:cSld>
  <p:clrMapOvr>
    <a:masterClrMapping/>
  </p:clrMapOvr>
  <p:transition spd="med"/>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teams</a:t>
            </a:r>
            <a:endParaRPr lang="en-US" dirty="0"/>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0" y="1515381"/>
            <a:ext cx="9144000" cy="4610782"/>
          </a:xfrm>
          <a:prstGeom prst="rect">
            <a:avLst/>
          </a:prstGeom>
        </p:spPr>
      </p:pic>
    </p:spTree>
    <p:extLst>
      <p:ext uri="{BB962C8B-B14F-4D97-AF65-F5344CB8AC3E}">
        <p14:creationId xmlns:p14="http://schemas.microsoft.com/office/powerpoint/2010/main" val="1247052448"/>
      </p:ext>
    </p:extLst>
  </p:cSld>
  <p:clrMapOvr>
    <a:masterClrMapping/>
  </p:clrMapOvr>
  <p:transition spd="med"/>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340768"/>
            <a:ext cx="6912768" cy="47383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228184" y="2060848"/>
            <a:ext cx="2448272" cy="646331"/>
          </a:xfrm>
          <a:prstGeom prst="rect">
            <a:avLst/>
          </a:prstGeom>
          <a:noFill/>
        </p:spPr>
        <p:txBody>
          <a:bodyPr wrap="square" rtlCol="0">
            <a:spAutoFit/>
          </a:bodyPr>
          <a:lstStyle/>
          <a:p>
            <a:r>
              <a:rPr lang="en-GB" dirty="0" smtClean="0"/>
              <a:t>From CIPD Factsheet </a:t>
            </a:r>
            <a:r>
              <a:rPr lang="en-GB" dirty="0" err="1" smtClean="0"/>
              <a:t>Teamworking</a:t>
            </a:r>
            <a:endParaRPr lang="en-GB" dirty="0"/>
          </a:p>
        </p:txBody>
      </p:sp>
    </p:spTree>
    <p:extLst>
      <p:ext uri="{BB962C8B-B14F-4D97-AF65-F5344CB8AC3E}">
        <p14:creationId xmlns:p14="http://schemas.microsoft.com/office/powerpoint/2010/main" val="929212271"/>
      </p:ext>
    </p:extLst>
  </p:cSld>
  <p:clrMapOvr>
    <a:masterClrMapping/>
  </p:clrMapOvr>
  <p:transition spd="med"/>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6705600" cy="1143000"/>
          </a:xfrm>
        </p:spPr>
        <p:txBody>
          <a:bodyPr/>
          <a:lstStyle/>
          <a:p>
            <a:pPr algn="l"/>
            <a:r>
              <a:rPr lang="en-GB" sz="3200" dirty="0" smtClean="0"/>
              <a:t>Useful resources: podcasts</a:t>
            </a:r>
            <a:endParaRPr lang="en-GB" sz="3200" dirty="0"/>
          </a:p>
        </p:txBody>
      </p:sp>
      <p:sp>
        <p:nvSpPr>
          <p:cNvPr id="3" name="Content Placeholder 2"/>
          <p:cNvSpPr>
            <a:spLocks noGrp="1"/>
          </p:cNvSpPr>
          <p:nvPr>
            <p:ph idx="1"/>
          </p:nvPr>
        </p:nvSpPr>
        <p:spPr/>
        <p:txBody>
          <a:bodyPr/>
          <a:lstStyle/>
          <a:p>
            <a:r>
              <a:rPr lang="en-GB" dirty="0"/>
              <a:t>http://www.cipd.co.uk/hr-resources/podcasts/95-building-best-team.aspx</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505247"/>
            <a:ext cx="6896100" cy="2924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55576" y="5013176"/>
            <a:ext cx="4572000" cy="923330"/>
          </a:xfrm>
          <a:prstGeom prst="rect">
            <a:avLst/>
          </a:prstGeom>
        </p:spPr>
        <p:txBody>
          <a:bodyPr>
            <a:spAutoFit/>
          </a:bodyPr>
          <a:lstStyle/>
          <a:p>
            <a:r>
              <a:rPr lang="en-GB" dirty="0">
                <a:hlinkClick r:id="rId3"/>
              </a:rPr>
              <a:t>http://www.cipd.co.uk/hr-resources/podcasts/95-building-best-team.aspx</a:t>
            </a:r>
            <a:endParaRPr lang="en-GB" dirty="0"/>
          </a:p>
        </p:txBody>
      </p:sp>
    </p:spTree>
    <p:extLst>
      <p:ext uri="{BB962C8B-B14F-4D97-AF65-F5344CB8AC3E}">
        <p14:creationId xmlns:p14="http://schemas.microsoft.com/office/powerpoint/2010/main" val="1484752977"/>
      </p:ext>
    </p:extLst>
  </p:cSld>
  <p:clrMapOvr>
    <a:masterClrMapping/>
  </p:clrMapOvr>
  <p:transition spd="med"/>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60648"/>
            <a:ext cx="6705600" cy="1143000"/>
          </a:xfrm>
        </p:spPr>
        <p:txBody>
          <a:bodyPr/>
          <a:lstStyle/>
          <a:p>
            <a:r>
              <a:rPr lang="en-GB" sz="3600" dirty="0" smtClean="0"/>
              <a:t>Working in groups/ team working</a:t>
            </a:r>
            <a:endParaRPr lang="en-GB" sz="3600" dirty="0"/>
          </a:p>
        </p:txBody>
      </p:sp>
      <p:sp>
        <p:nvSpPr>
          <p:cNvPr id="3" name="Content Placeholder 2"/>
          <p:cNvSpPr>
            <a:spLocks noGrp="1"/>
          </p:cNvSpPr>
          <p:nvPr>
            <p:ph idx="1"/>
          </p:nvPr>
        </p:nvSpPr>
        <p:spPr>
          <a:xfrm>
            <a:off x="323528" y="1268760"/>
            <a:ext cx="8229600" cy="4525963"/>
          </a:xfrm>
        </p:spPr>
        <p:txBody>
          <a:bodyPr/>
          <a:lstStyle/>
          <a:p>
            <a:pPr>
              <a:buFont typeface="Wingdings" panose="05000000000000000000" pitchFamily="2" charset="2"/>
              <a:buChar char="§"/>
            </a:pPr>
            <a:r>
              <a:rPr lang="en-GB" sz="2300" dirty="0" smtClean="0"/>
              <a:t>All professionals must be able to work with one another</a:t>
            </a:r>
          </a:p>
          <a:p>
            <a:pPr>
              <a:buFont typeface="Wingdings" panose="05000000000000000000" pitchFamily="2" charset="2"/>
              <a:buChar char="§"/>
            </a:pPr>
            <a:r>
              <a:rPr lang="en-GB" sz="2300" dirty="0" smtClean="0"/>
              <a:t>HR professionals must work with colleagues within their function as well as  individuals and groups from other backgrounds</a:t>
            </a:r>
          </a:p>
          <a:p>
            <a:pPr>
              <a:buFont typeface="Wingdings" panose="05000000000000000000" pitchFamily="2" charset="2"/>
              <a:buChar char="§"/>
            </a:pPr>
            <a:r>
              <a:rPr lang="en-GB" sz="2300" dirty="0" smtClean="0"/>
              <a:t>Poor team working can lead to serious losses in organisational productivity and individual motivation. </a:t>
            </a:r>
          </a:p>
          <a:p>
            <a:pPr>
              <a:buFont typeface="Wingdings" panose="05000000000000000000" pitchFamily="2" charset="2"/>
              <a:buChar char="§"/>
            </a:pPr>
            <a:r>
              <a:rPr lang="en-GB" sz="2300" dirty="0" smtClean="0"/>
              <a:t>Crucial to understand the </a:t>
            </a:r>
            <a:r>
              <a:rPr lang="en-GB" sz="2300" b="1" dirty="0" smtClean="0"/>
              <a:t>various dynamics </a:t>
            </a:r>
            <a:r>
              <a:rPr lang="en-GB" sz="2300" dirty="0" smtClean="0"/>
              <a:t>of group situations</a:t>
            </a:r>
            <a:endParaRPr lang="en-GB" sz="2300" dirty="0"/>
          </a:p>
        </p:txBody>
      </p:sp>
      <p:sp>
        <p:nvSpPr>
          <p:cNvPr id="4" name="TextBox 3"/>
          <p:cNvSpPr txBox="1"/>
          <p:nvPr/>
        </p:nvSpPr>
        <p:spPr>
          <a:xfrm>
            <a:off x="611559" y="4941168"/>
            <a:ext cx="2976199" cy="369332"/>
          </a:xfrm>
          <a:prstGeom prst="rect">
            <a:avLst/>
          </a:prstGeom>
          <a:noFill/>
        </p:spPr>
        <p:txBody>
          <a:bodyPr wrap="none" rtlCol="0">
            <a:spAutoFit/>
          </a:bodyPr>
          <a:lstStyle/>
          <a:p>
            <a:r>
              <a:rPr lang="en-GB" dirty="0" smtClean="0"/>
              <a:t>Taylor &amp; </a:t>
            </a:r>
            <a:r>
              <a:rPr lang="en-GB" dirty="0" err="1" smtClean="0"/>
              <a:t>Woodhams</a:t>
            </a:r>
            <a:r>
              <a:rPr lang="en-GB" dirty="0" smtClean="0"/>
              <a:t> (2012)</a:t>
            </a:r>
            <a:endParaRPr lang="en-GB" dirty="0"/>
          </a:p>
        </p:txBody>
      </p:sp>
      <p:sp>
        <p:nvSpPr>
          <p:cNvPr id="5" name="TextBox 4"/>
          <p:cNvSpPr txBox="1"/>
          <p:nvPr/>
        </p:nvSpPr>
        <p:spPr>
          <a:xfrm>
            <a:off x="323528" y="6187871"/>
            <a:ext cx="6712094" cy="646331"/>
          </a:xfrm>
          <a:prstGeom prst="rect">
            <a:avLst/>
          </a:prstGeom>
          <a:noFill/>
        </p:spPr>
        <p:txBody>
          <a:bodyPr wrap="none" rtlCol="0">
            <a:spAutoFit/>
          </a:bodyPr>
          <a:lstStyle/>
          <a:p>
            <a:r>
              <a:rPr lang="en-GB" dirty="0"/>
              <a:t>See also </a:t>
            </a:r>
            <a:r>
              <a:rPr lang="en-GB" dirty="0">
                <a:hlinkClick r:id="rId2"/>
              </a:rPr>
              <a:t>http://</a:t>
            </a:r>
            <a:r>
              <a:rPr lang="en-GB" dirty="0" smtClean="0">
                <a:hlinkClick r:id="rId2"/>
              </a:rPr>
              <a:t>hrcouncil.ca/hr-toolkit/workplaces-team-work.cfm</a:t>
            </a:r>
            <a:endParaRPr lang="en-GB" dirty="0" smtClean="0"/>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4063796"/>
            <a:ext cx="2686050" cy="212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71579375"/>
      </p:ext>
    </p:extLst>
  </p:cSld>
  <p:clrMapOvr>
    <a:masterClrMapping/>
  </p:clrMapOvr>
  <p:transition spd="med"/>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When do group dynamics break down in your organisations?</a:t>
            </a:r>
            <a:endParaRPr lang="en-GB" dirty="0"/>
          </a:p>
        </p:txBody>
      </p:sp>
    </p:spTree>
    <p:extLst>
      <p:ext uri="{BB962C8B-B14F-4D97-AF65-F5344CB8AC3E}">
        <p14:creationId xmlns:p14="http://schemas.microsoft.com/office/powerpoint/2010/main" val="2632870292"/>
      </p:ext>
    </p:extLst>
  </p:cSld>
  <p:clrMapOvr>
    <a:masterClrMapping/>
  </p:clrMapOvr>
  <p:transition spd="med"/>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dirty="0" smtClean="0"/>
              <a:t>Inevitably group dynamics can break down..</a:t>
            </a:r>
          </a:p>
          <a:p>
            <a:pPr marL="0" indent="0">
              <a:buNone/>
            </a:pPr>
            <a:endParaRPr lang="en-GB" dirty="0"/>
          </a:p>
        </p:txBody>
      </p:sp>
      <p:pic>
        <p:nvPicPr>
          <p:cNvPr id="4" name="Picture 2" descr="E:\WIG6e_Converted_art\EW509F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535646"/>
            <a:ext cx="8568952" cy="4299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2782550"/>
      </p:ext>
    </p:extLst>
  </p:cSld>
  <p:clrMapOvr>
    <a:masterClrMapping/>
  </p:clrMapOvr>
  <p:transition spd="med"/>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1520" y="1268760"/>
            <a:ext cx="7776864" cy="1584176"/>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mj-lt"/>
            </a:endParaRPr>
          </a:p>
        </p:txBody>
      </p:sp>
      <p:sp>
        <p:nvSpPr>
          <p:cNvPr id="2" name="Title 1"/>
          <p:cNvSpPr>
            <a:spLocks noGrp="1"/>
          </p:cNvSpPr>
          <p:nvPr>
            <p:ph type="title"/>
          </p:nvPr>
        </p:nvSpPr>
        <p:spPr>
          <a:xfrm>
            <a:off x="234210" y="146922"/>
            <a:ext cx="8147248" cy="1143000"/>
          </a:xfrm>
        </p:spPr>
        <p:txBody>
          <a:bodyPr/>
          <a:lstStyle/>
          <a:p>
            <a:pPr algn="l"/>
            <a:r>
              <a:rPr lang="en-GB" sz="3600" dirty="0" smtClean="0"/>
              <a:t>Factors effecting dynamics of groups</a:t>
            </a:r>
            <a:endParaRPr lang="en-GB" sz="3600" dirty="0"/>
          </a:p>
        </p:txBody>
      </p:sp>
      <p:sp>
        <p:nvSpPr>
          <p:cNvPr id="4" name="TextBox 3"/>
          <p:cNvSpPr txBox="1"/>
          <p:nvPr/>
        </p:nvSpPr>
        <p:spPr>
          <a:xfrm>
            <a:off x="323528" y="963880"/>
            <a:ext cx="8640960" cy="5447645"/>
          </a:xfrm>
          <a:prstGeom prst="rect">
            <a:avLst/>
          </a:prstGeom>
          <a:noFill/>
        </p:spPr>
        <p:txBody>
          <a:bodyPr wrap="square" rtlCol="0">
            <a:spAutoFit/>
          </a:bodyPr>
          <a:lstStyle/>
          <a:p>
            <a:endParaRPr lang="en-GB" dirty="0">
              <a:latin typeface="+mj-lt"/>
            </a:endParaRPr>
          </a:p>
          <a:p>
            <a:pPr marL="285750" indent="-285750">
              <a:buFont typeface="Wingdings" panose="05000000000000000000" pitchFamily="2" charset="2"/>
              <a:buChar char="§"/>
            </a:pPr>
            <a:r>
              <a:rPr lang="en-GB" sz="2000" dirty="0" smtClean="0">
                <a:latin typeface="+mj-lt"/>
              </a:rPr>
              <a:t>The nature of the individuals in the group</a:t>
            </a:r>
          </a:p>
          <a:p>
            <a:pPr marL="285750" indent="-285750">
              <a:buFont typeface="Wingdings" panose="05000000000000000000" pitchFamily="2" charset="2"/>
              <a:buChar char="§"/>
            </a:pPr>
            <a:r>
              <a:rPr lang="en-GB" sz="2000" dirty="0" smtClean="0">
                <a:latin typeface="+mj-lt"/>
              </a:rPr>
              <a:t>Leadership</a:t>
            </a:r>
          </a:p>
          <a:p>
            <a:pPr marL="285750" indent="-285750">
              <a:buFont typeface="Wingdings" panose="05000000000000000000" pitchFamily="2" charset="2"/>
              <a:buChar char="§"/>
            </a:pPr>
            <a:r>
              <a:rPr lang="en-GB" sz="2000" dirty="0" smtClean="0">
                <a:latin typeface="+mj-lt"/>
              </a:rPr>
              <a:t>The structure of the group/team</a:t>
            </a:r>
          </a:p>
          <a:p>
            <a:pPr marL="285750" indent="-285750">
              <a:buFont typeface="Wingdings" panose="05000000000000000000" pitchFamily="2" charset="2"/>
              <a:buChar char="§"/>
            </a:pPr>
            <a:r>
              <a:rPr lang="en-GB" sz="2000" dirty="0" smtClean="0">
                <a:latin typeface="+mj-lt"/>
              </a:rPr>
              <a:t>Power and status issues</a:t>
            </a:r>
          </a:p>
          <a:p>
            <a:pPr marL="285750" indent="-285750">
              <a:buFont typeface="Wingdings" panose="05000000000000000000" pitchFamily="2" charset="2"/>
              <a:buChar char="§"/>
            </a:pPr>
            <a:r>
              <a:rPr lang="en-GB" sz="2000" dirty="0" smtClean="0">
                <a:latin typeface="+mj-lt"/>
              </a:rPr>
              <a:t>Communication structures or processes</a:t>
            </a:r>
          </a:p>
          <a:p>
            <a:pPr marL="285750" indent="-285750">
              <a:buFont typeface="Wingdings" panose="05000000000000000000" pitchFamily="2" charset="2"/>
              <a:buChar char="§"/>
            </a:pPr>
            <a:endParaRPr lang="en-GB" sz="2000" dirty="0">
              <a:latin typeface="+mj-lt"/>
            </a:endParaRPr>
          </a:p>
          <a:p>
            <a:endParaRPr lang="en-GB" sz="2000" dirty="0" smtClean="0">
              <a:latin typeface="+mj-lt"/>
            </a:endParaRPr>
          </a:p>
          <a:p>
            <a:r>
              <a:rPr lang="en-GB" sz="1600" dirty="0" smtClean="0">
                <a:latin typeface="+mj-lt"/>
              </a:rPr>
              <a:t>In order to operate effectively when working with others HR professionals must understand that the presence of different individuals with different agendas and needs will affect the balance of group environment.</a:t>
            </a:r>
          </a:p>
          <a:p>
            <a:endParaRPr lang="en-GB" sz="1600" dirty="0">
              <a:latin typeface="+mj-lt"/>
            </a:endParaRPr>
          </a:p>
          <a:p>
            <a:r>
              <a:rPr lang="en-GB" sz="1600" dirty="0" smtClean="0">
                <a:latin typeface="+mj-lt"/>
              </a:rPr>
              <a:t>Consequently HR professionals must understand the skills associated with </a:t>
            </a:r>
            <a:r>
              <a:rPr lang="en-GB" sz="1600" b="1" dirty="0">
                <a:latin typeface="+mj-lt"/>
              </a:rPr>
              <a:t>c</a:t>
            </a:r>
            <a:r>
              <a:rPr lang="en-GB" sz="1600" b="1" dirty="0" smtClean="0">
                <a:latin typeface="+mj-lt"/>
              </a:rPr>
              <a:t>ollaborative </a:t>
            </a:r>
            <a:r>
              <a:rPr lang="en-GB" sz="1600" b="1" dirty="0">
                <a:latin typeface="+mj-lt"/>
              </a:rPr>
              <a:t>working</a:t>
            </a:r>
          </a:p>
          <a:p>
            <a:r>
              <a:rPr lang="en-GB" sz="1600" b="1" dirty="0" smtClean="0">
                <a:latin typeface="+mj-lt"/>
              </a:rPr>
              <a:t>and </a:t>
            </a:r>
            <a:r>
              <a:rPr lang="en-GB" sz="1600" b="1" dirty="0">
                <a:latin typeface="+mj-lt"/>
              </a:rPr>
              <a:t>conflict resolution.</a:t>
            </a:r>
          </a:p>
          <a:p>
            <a:endParaRPr lang="en-GB" sz="1600" dirty="0">
              <a:latin typeface="+mj-lt"/>
            </a:endParaRPr>
          </a:p>
          <a:p>
            <a:r>
              <a:rPr lang="en-GB" sz="1600" dirty="0" smtClean="0">
                <a:latin typeface="+mj-lt"/>
              </a:rPr>
              <a:t>HR must be clear about the scene and gather relevant info about the other party’s needs and wants</a:t>
            </a:r>
          </a:p>
          <a:p>
            <a:r>
              <a:rPr lang="en-GB" sz="1600" dirty="0" smtClean="0">
                <a:latin typeface="+mj-lt"/>
              </a:rPr>
              <a:t>The problem must be clearly highlighted before brainstorm possible solutions</a:t>
            </a:r>
          </a:p>
          <a:p>
            <a:r>
              <a:rPr lang="en-GB" sz="1600" dirty="0" smtClean="0">
                <a:latin typeface="+mj-lt"/>
              </a:rPr>
              <a:t>After coming up with some options, individuals need to negotiate an effective situation which may</a:t>
            </a:r>
          </a:p>
          <a:p>
            <a:r>
              <a:rPr lang="en-GB" sz="1600" dirty="0">
                <a:latin typeface="+mj-lt"/>
              </a:rPr>
              <a:t>i</a:t>
            </a:r>
            <a:r>
              <a:rPr lang="en-GB" sz="1600" dirty="0" smtClean="0">
                <a:latin typeface="+mj-lt"/>
              </a:rPr>
              <a:t>nvolve compromise in order to achieve a satisfactory outcome.</a:t>
            </a:r>
          </a:p>
          <a:p>
            <a:endParaRPr lang="en-GB" sz="1400" dirty="0">
              <a:latin typeface="+mj-lt"/>
            </a:endParaRPr>
          </a:p>
        </p:txBody>
      </p:sp>
    </p:spTree>
    <p:extLst>
      <p:ext uri="{BB962C8B-B14F-4D97-AF65-F5344CB8AC3E}">
        <p14:creationId xmlns:p14="http://schemas.microsoft.com/office/powerpoint/2010/main" val="1747482100"/>
      </p:ext>
    </p:extLst>
  </p:cSld>
  <p:clrMapOvr>
    <a:masterClrMapping/>
  </p:clrMapOvr>
  <p:transition spd="med"/>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Tools for understanding teams</a:t>
            </a:r>
            <a:endParaRPr lang="en-GB" dirty="0"/>
          </a:p>
        </p:txBody>
      </p:sp>
    </p:spTree>
    <p:extLst>
      <p:ext uri="{BB962C8B-B14F-4D97-AF65-F5344CB8AC3E}">
        <p14:creationId xmlns:p14="http://schemas.microsoft.com/office/powerpoint/2010/main" val="3145672021"/>
      </p:ext>
    </p:extLst>
  </p:cSld>
  <p:clrMapOvr>
    <a:masterClrMapping/>
  </p:clrMapOvr>
  <p:transition spd="med"/>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611" name="Group 11"/>
          <p:cNvGrpSpPr>
            <a:grpSpLocks/>
          </p:cNvGrpSpPr>
          <p:nvPr/>
        </p:nvGrpSpPr>
        <p:grpSpPr bwMode="auto">
          <a:xfrm>
            <a:off x="2818433" y="2836466"/>
            <a:ext cx="2882057" cy="2711277"/>
            <a:chOff x="0" y="0"/>
            <a:chExt cx="323" cy="304"/>
          </a:xfrm>
        </p:grpSpPr>
        <p:sp>
          <p:nvSpPr>
            <p:cNvPr id="25612" name="AutoShape 12"/>
            <p:cNvSpPr>
              <a:spLocks/>
            </p:cNvSpPr>
            <p:nvPr/>
          </p:nvSpPr>
          <p:spPr bwMode="auto">
            <a:xfrm flipH="1">
              <a:off x="0" y="0"/>
              <a:ext cx="323" cy="304"/>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3081" y="0"/>
                  </a:moveTo>
                  <a:lnTo>
                    <a:pt x="0" y="3274"/>
                  </a:lnTo>
                  <a:lnTo>
                    <a:pt x="0" y="21600"/>
                  </a:lnTo>
                  <a:lnTo>
                    <a:pt x="18518" y="21600"/>
                  </a:lnTo>
                  <a:lnTo>
                    <a:pt x="21600" y="18325"/>
                  </a:lnTo>
                  <a:lnTo>
                    <a:pt x="21600" y="0"/>
                  </a:lnTo>
                  <a:close/>
                </a:path>
              </a:pathLst>
            </a:custGeom>
            <a:solidFill>
              <a:srgbClr val="B9CDE5"/>
            </a:solidFill>
            <a:ln w="13546" cap="flat" cmpd="sng">
              <a:solidFill>
                <a:srgbClr val="A6A6A6"/>
              </a:solidFill>
              <a:prstDash val="solid"/>
              <a:round/>
              <a:headEnd/>
              <a:tailEnd/>
            </a:ln>
            <a:effectLst>
              <a:outerShdw blurRad="63500" dist="23000" dir="5400000" algn="ctr" rotWithShape="0">
                <a:srgbClr val="808080">
                  <a:alpha val="34998"/>
                </a:srgbClr>
              </a:outerShdw>
            </a:effectLst>
          </p:spPr>
          <p:txBody>
            <a:bodyPr lIns="72248" tIns="72248" rIns="72248" bIns="72248" anchor="ctr"/>
            <a:lstStyle/>
            <a:p>
              <a:pPr>
                <a:defRPr/>
              </a:pPr>
              <a:endParaRPr lang="en-GB"/>
            </a:p>
          </p:txBody>
        </p:sp>
        <p:sp>
          <p:nvSpPr>
            <p:cNvPr id="19488" name="AutoShape 13"/>
            <p:cNvSpPr>
              <a:spLocks/>
            </p:cNvSpPr>
            <p:nvPr/>
          </p:nvSpPr>
          <p:spPr bwMode="auto">
            <a:xfrm flipH="1">
              <a:off x="0" y="0"/>
              <a:ext cx="323" cy="47"/>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3081" y="0"/>
                  </a:moveTo>
                  <a:lnTo>
                    <a:pt x="0" y="21600"/>
                  </a:lnTo>
                  <a:lnTo>
                    <a:pt x="18518" y="21600"/>
                  </a:lnTo>
                  <a:lnTo>
                    <a:pt x="21600" y="0"/>
                  </a:lnTo>
                  <a:lnTo>
                    <a:pt x="3081" y="0"/>
                  </a:lnTo>
                  <a:close/>
                </a:path>
              </a:pathLst>
            </a:custGeom>
            <a:solidFill>
              <a:srgbClr val="C7D7EA"/>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89" name="AutoShape 14"/>
            <p:cNvSpPr>
              <a:spLocks/>
            </p:cNvSpPr>
            <p:nvPr/>
          </p:nvSpPr>
          <p:spPr bwMode="auto">
            <a:xfrm flipH="1">
              <a:off x="-1" y="0"/>
              <a:ext cx="48" cy="3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4"/>
                  </a:moveTo>
                  <a:lnTo>
                    <a:pt x="0" y="21600"/>
                  </a:lnTo>
                  <a:lnTo>
                    <a:pt x="21600" y="18325"/>
                  </a:lnTo>
                  <a:lnTo>
                    <a:pt x="21600" y="0"/>
                  </a:lnTo>
                  <a:lnTo>
                    <a:pt x="0" y="3274"/>
                  </a:lnTo>
                  <a:close/>
                </a:path>
              </a:pathLst>
            </a:custGeom>
            <a:solidFill>
              <a:srgbClr val="94A4B7"/>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90" name="AutoShape 15"/>
            <p:cNvSpPr>
              <a:spLocks/>
            </p:cNvSpPr>
            <p:nvPr/>
          </p:nvSpPr>
          <p:spPr bwMode="auto">
            <a:xfrm flipH="1">
              <a:off x="0" y="0"/>
              <a:ext cx="323" cy="3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4"/>
                  </a:moveTo>
                  <a:lnTo>
                    <a:pt x="18518" y="3274"/>
                  </a:lnTo>
                  <a:lnTo>
                    <a:pt x="21600" y="0"/>
                  </a:lnTo>
                  <a:moveTo>
                    <a:pt x="18518" y="3274"/>
                  </a:moveTo>
                  <a:lnTo>
                    <a:pt x="18518" y="21600"/>
                  </a:lnTo>
                </a:path>
              </a:pathLst>
            </a:custGeom>
            <a:solidFill>
              <a:srgbClr val="000000">
                <a:alpha val="0"/>
              </a:srgbClr>
            </a:solidFill>
            <a:ln w="13546" cap="flat" cmpd="sng">
              <a:solidFill>
                <a:srgbClr val="A6A6A6"/>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grpSp>
      <p:grpSp>
        <p:nvGrpSpPr>
          <p:cNvPr id="25616" name="Group 16"/>
          <p:cNvGrpSpPr>
            <a:grpSpLocks/>
          </p:cNvGrpSpPr>
          <p:nvPr/>
        </p:nvGrpSpPr>
        <p:grpSpPr bwMode="auto">
          <a:xfrm>
            <a:off x="2816201" y="1196752"/>
            <a:ext cx="2880940" cy="2043782"/>
            <a:chOff x="0" y="0"/>
            <a:chExt cx="323" cy="229"/>
          </a:xfrm>
        </p:grpSpPr>
        <p:sp>
          <p:nvSpPr>
            <p:cNvPr id="25617" name="AutoShape 17"/>
            <p:cNvSpPr>
              <a:spLocks/>
            </p:cNvSpPr>
            <p:nvPr/>
          </p:nvSpPr>
          <p:spPr bwMode="auto">
            <a:xfrm flipH="1">
              <a:off x="0" y="0"/>
              <a:ext cx="323" cy="229"/>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324" y="0"/>
                  </a:moveTo>
                  <a:lnTo>
                    <a:pt x="0" y="3275"/>
                  </a:lnTo>
                  <a:lnTo>
                    <a:pt x="0" y="21600"/>
                  </a:lnTo>
                  <a:lnTo>
                    <a:pt x="19275" y="21600"/>
                  </a:lnTo>
                  <a:lnTo>
                    <a:pt x="21600" y="18325"/>
                  </a:lnTo>
                  <a:lnTo>
                    <a:pt x="21600" y="0"/>
                  </a:lnTo>
                  <a:close/>
                </a:path>
              </a:pathLst>
            </a:custGeom>
            <a:solidFill>
              <a:srgbClr val="D7E4BD"/>
            </a:solidFill>
            <a:ln w="13546" cap="flat" cmpd="sng">
              <a:solidFill>
                <a:srgbClr val="A6A6A6"/>
              </a:solidFill>
              <a:prstDash val="solid"/>
              <a:round/>
              <a:headEnd/>
              <a:tailEnd/>
            </a:ln>
            <a:effectLst>
              <a:outerShdw blurRad="63500" dist="23000" dir="5400000" algn="ctr" rotWithShape="0">
                <a:srgbClr val="808080">
                  <a:alpha val="34998"/>
                </a:srgbClr>
              </a:outerShdw>
            </a:effectLst>
          </p:spPr>
          <p:txBody>
            <a:bodyPr lIns="72248" tIns="72248" rIns="72248" bIns="72248" anchor="ctr"/>
            <a:lstStyle/>
            <a:p>
              <a:pPr>
                <a:defRPr/>
              </a:pPr>
              <a:endParaRPr lang="en-GB"/>
            </a:p>
          </p:txBody>
        </p:sp>
        <p:sp>
          <p:nvSpPr>
            <p:cNvPr id="19484" name="AutoShape 18"/>
            <p:cNvSpPr>
              <a:spLocks/>
            </p:cNvSpPr>
            <p:nvPr/>
          </p:nvSpPr>
          <p:spPr bwMode="auto">
            <a:xfrm flipH="1">
              <a:off x="0" y="0"/>
              <a:ext cx="323" cy="35"/>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2324" y="0"/>
                  </a:moveTo>
                  <a:lnTo>
                    <a:pt x="0" y="21600"/>
                  </a:lnTo>
                  <a:lnTo>
                    <a:pt x="19275" y="21600"/>
                  </a:lnTo>
                  <a:lnTo>
                    <a:pt x="21600" y="0"/>
                  </a:lnTo>
                  <a:lnTo>
                    <a:pt x="2324" y="0"/>
                  </a:lnTo>
                  <a:close/>
                </a:path>
              </a:pathLst>
            </a:custGeom>
            <a:solidFill>
              <a:srgbClr val="DFE9CA"/>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85" name="AutoShape 19"/>
            <p:cNvSpPr>
              <a:spLocks/>
            </p:cNvSpPr>
            <p:nvPr/>
          </p:nvSpPr>
          <p:spPr bwMode="auto">
            <a:xfrm flipH="1">
              <a:off x="0" y="0"/>
              <a:ext cx="35" cy="22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5"/>
                  </a:moveTo>
                  <a:lnTo>
                    <a:pt x="0" y="21600"/>
                  </a:lnTo>
                  <a:lnTo>
                    <a:pt x="21600" y="18325"/>
                  </a:lnTo>
                  <a:lnTo>
                    <a:pt x="21600" y="0"/>
                  </a:lnTo>
                  <a:lnTo>
                    <a:pt x="0" y="3275"/>
                  </a:lnTo>
                  <a:close/>
                </a:path>
              </a:pathLst>
            </a:custGeom>
            <a:solidFill>
              <a:srgbClr val="ACB697"/>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86" name="AutoShape 20"/>
            <p:cNvSpPr>
              <a:spLocks/>
            </p:cNvSpPr>
            <p:nvPr/>
          </p:nvSpPr>
          <p:spPr bwMode="auto">
            <a:xfrm flipH="1">
              <a:off x="0" y="0"/>
              <a:ext cx="323" cy="22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5"/>
                  </a:moveTo>
                  <a:lnTo>
                    <a:pt x="19275" y="3275"/>
                  </a:lnTo>
                  <a:lnTo>
                    <a:pt x="21600" y="0"/>
                  </a:lnTo>
                  <a:moveTo>
                    <a:pt x="19275" y="3275"/>
                  </a:moveTo>
                  <a:lnTo>
                    <a:pt x="19275" y="21600"/>
                  </a:lnTo>
                </a:path>
              </a:pathLst>
            </a:custGeom>
            <a:solidFill>
              <a:srgbClr val="000000">
                <a:alpha val="0"/>
              </a:srgbClr>
            </a:solidFill>
            <a:ln w="13546" cap="flat" cmpd="sng">
              <a:solidFill>
                <a:srgbClr val="A6A6A6"/>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p>
              <a:endParaRPr lang="en-GB"/>
            </a:p>
          </p:txBody>
        </p:sp>
      </p:grpSp>
      <p:grpSp>
        <p:nvGrpSpPr>
          <p:cNvPr id="25621" name="Group 21"/>
          <p:cNvGrpSpPr>
            <a:grpSpLocks/>
          </p:cNvGrpSpPr>
          <p:nvPr/>
        </p:nvGrpSpPr>
        <p:grpSpPr bwMode="auto">
          <a:xfrm>
            <a:off x="275705" y="2836466"/>
            <a:ext cx="2941215" cy="2711277"/>
            <a:chOff x="0" y="0"/>
            <a:chExt cx="330" cy="304"/>
          </a:xfrm>
        </p:grpSpPr>
        <p:sp>
          <p:nvSpPr>
            <p:cNvPr id="25622" name="AutoShape 22"/>
            <p:cNvSpPr>
              <a:spLocks/>
            </p:cNvSpPr>
            <p:nvPr/>
          </p:nvSpPr>
          <p:spPr bwMode="auto">
            <a:xfrm flipH="1">
              <a:off x="0" y="0"/>
              <a:ext cx="330" cy="304"/>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3018" y="0"/>
                  </a:moveTo>
                  <a:lnTo>
                    <a:pt x="0" y="3274"/>
                  </a:lnTo>
                  <a:lnTo>
                    <a:pt x="0" y="21600"/>
                  </a:lnTo>
                  <a:lnTo>
                    <a:pt x="18581" y="21600"/>
                  </a:lnTo>
                  <a:lnTo>
                    <a:pt x="21600" y="18325"/>
                  </a:lnTo>
                  <a:lnTo>
                    <a:pt x="21600" y="0"/>
                  </a:lnTo>
                  <a:close/>
                </a:path>
              </a:pathLst>
            </a:custGeom>
            <a:solidFill>
              <a:srgbClr val="E6B9B8"/>
            </a:solidFill>
            <a:ln w="13546" cap="flat" cmpd="sng">
              <a:solidFill>
                <a:srgbClr val="A6A6A6"/>
              </a:solidFill>
              <a:prstDash val="solid"/>
              <a:round/>
              <a:headEnd/>
              <a:tailEnd/>
            </a:ln>
            <a:effectLst>
              <a:outerShdw blurRad="63500" dist="23000" dir="5400000" algn="ctr" rotWithShape="0">
                <a:srgbClr val="808080">
                  <a:alpha val="34998"/>
                </a:srgbClr>
              </a:outerShdw>
            </a:effectLst>
          </p:spPr>
          <p:txBody>
            <a:bodyPr lIns="72248" tIns="72248" rIns="72248" bIns="72248" anchor="ctr"/>
            <a:lstStyle/>
            <a:p>
              <a:pPr>
                <a:defRPr/>
              </a:pPr>
              <a:endParaRPr lang="en-GB"/>
            </a:p>
          </p:txBody>
        </p:sp>
        <p:sp>
          <p:nvSpPr>
            <p:cNvPr id="19480" name="AutoShape 23"/>
            <p:cNvSpPr>
              <a:spLocks/>
            </p:cNvSpPr>
            <p:nvPr/>
          </p:nvSpPr>
          <p:spPr bwMode="auto">
            <a:xfrm flipH="1">
              <a:off x="0" y="0"/>
              <a:ext cx="330" cy="47"/>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3018" y="0"/>
                  </a:moveTo>
                  <a:lnTo>
                    <a:pt x="0" y="21600"/>
                  </a:lnTo>
                  <a:lnTo>
                    <a:pt x="18581" y="21600"/>
                  </a:lnTo>
                  <a:lnTo>
                    <a:pt x="21600" y="0"/>
                  </a:lnTo>
                  <a:lnTo>
                    <a:pt x="3018" y="0"/>
                  </a:lnTo>
                  <a:close/>
                </a:path>
              </a:pathLst>
            </a:custGeom>
            <a:solidFill>
              <a:srgbClr val="EBC7C6"/>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81" name="AutoShape 24"/>
            <p:cNvSpPr>
              <a:spLocks/>
            </p:cNvSpPr>
            <p:nvPr/>
          </p:nvSpPr>
          <p:spPr bwMode="auto">
            <a:xfrm flipH="1">
              <a:off x="0" y="0"/>
              <a:ext cx="47" cy="3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4"/>
                  </a:moveTo>
                  <a:lnTo>
                    <a:pt x="0" y="21600"/>
                  </a:lnTo>
                  <a:lnTo>
                    <a:pt x="21600" y="18325"/>
                  </a:lnTo>
                  <a:lnTo>
                    <a:pt x="21600" y="0"/>
                  </a:lnTo>
                  <a:lnTo>
                    <a:pt x="0" y="3274"/>
                  </a:lnTo>
                  <a:close/>
                </a:path>
              </a:pathLst>
            </a:custGeom>
            <a:solidFill>
              <a:srgbClr val="B89493"/>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82" name="AutoShape 25"/>
            <p:cNvSpPr>
              <a:spLocks/>
            </p:cNvSpPr>
            <p:nvPr/>
          </p:nvSpPr>
          <p:spPr bwMode="auto">
            <a:xfrm flipH="1">
              <a:off x="0" y="0"/>
              <a:ext cx="330" cy="3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4"/>
                  </a:moveTo>
                  <a:lnTo>
                    <a:pt x="18581" y="3274"/>
                  </a:lnTo>
                  <a:lnTo>
                    <a:pt x="21600" y="0"/>
                  </a:lnTo>
                  <a:moveTo>
                    <a:pt x="18581" y="3274"/>
                  </a:moveTo>
                  <a:lnTo>
                    <a:pt x="18581" y="21600"/>
                  </a:lnTo>
                </a:path>
              </a:pathLst>
            </a:custGeom>
            <a:solidFill>
              <a:srgbClr val="000000">
                <a:alpha val="0"/>
              </a:srgbClr>
            </a:solidFill>
            <a:ln w="13546" cap="flat" cmpd="sng">
              <a:solidFill>
                <a:srgbClr val="A6A6A6"/>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p>
              <a:endParaRPr lang="en-GB"/>
            </a:p>
          </p:txBody>
        </p:sp>
      </p:grpSp>
      <p:grpSp>
        <p:nvGrpSpPr>
          <p:cNvPr id="25626" name="Group 26"/>
          <p:cNvGrpSpPr>
            <a:grpSpLocks/>
          </p:cNvGrpSpPr>
          <p:nvPr/>
        </p:nvGrpSpPr>
        <p:grpSpPr bwMode="auto">
          <a:xfrm>
            <a:off x="267891" y="1196752"/>
            <a:ext cx="2880941" cy="2043782"/>
            <a:chOff x="0" y="0"/>
            <a:chExt cx="323" cy="229"/>
          </a:xfrm>
        </p:grpSpPr>
        <p:sp>
          <p:nvSpPr>
            <p:cNvPr id="25627" name="AutoShape 27"/>
            <p:cNvSpPr>
              <a:spLocks/>
            </p:cNvSpPr>
            <p:nvPr/>
          </p:nvSpPr>
          <p:spPr bwMode="auto">
            <a:xfrm flipH="1">
              <a:off x="0" y="0"/>
              <a:ext cx="323" cy="229"/>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324" y="0"/>
                  </a:moveTo>
                  <a:lnTo>
                    <a:pt x="0" y="3275"/>
                  </a:lnTo>
                  <a:lnTo>
                    <a:pt x="0" y="21600"/>
                  </a:lnTo>
                  <a:lnTo>
                    <a:pt x="19275" y="21600"/>
                  </a:lnTo>
                  <a:lnTo>
                    <a:pt x="21600" y="18325"/>
                  </a:lnTo>
                  <a:lnTo>
                    <a:pt x="21600" y="0"/>
                  </a:lnTo>
                  <a:close/>
                </a:path>
              </a:pathLst>
            </a:custGeom>
            <a:solidFill>
              <a:srgbClr val="CCC1DA"/>
            </a:solidFill>
            <a:ln w="13546" cap="flat" cmpd="sng">
              <a:solidFill>
                <a:srgbClr val="A6A6A6"/>
              </a:solidFill>
              <a:prstDash val="solid"/>
              <a:round/>
              <a:headEnd/>
              <a:tailEnd/>
            </a:ln>
            <a:effectLst>
              <a:outerShdw blurRad="63500" dist="23000" dir="5400000" algn="ctr" rotWithShape="0">
                <a:srgbClr val="808080">
                  <a:alpha val="34998"/>
                </a:srgbClr>
              </a:outerShdw>
            </a:effectLst>
          </p:spPr>
          <p:txBody>
            <a:bodyPr lIns="72248" tIns="72248" rIns="72248" bIns="72248" anchor="ctr"/>
            <a:lstStyle/>
            <a:p>
              <a:pPr>
                <a:defRPr/>
              </a:pPr>
              <a:endParaRPr lang="en-GB"/>
            </a:p>
          </p:txBody>
        </p:sp>
        <p:sp>
          <p:nvSpPr>
            <p:cNvPr id="19476" name="AutoShape 28"/>
            <p:cNvSpPr>
              <a:spLocks/>
            </p:cNvSpPr>
            <p:nvPr/>
          </p:nvSpPr>
          <p:spPr bwMode="auto">
            <a:xfrm flipH="1">
              <a:off x="0" y="0"/>
              <a:ext cx="323" cy="35"/>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2324" y="0"/>
                  </a:moveTo>
                  <a:lnTo>
                    <a:pt x="0" y="21600"/>
                  </a:lnTo>
                  <a:lnTo>
                    <a:pt x="19275" y="21600"/>
                  </a:lnTo>
                  <a:lnTo>
                    <a:pt x="21600" y="0"/>
                  </a:lnTo>
                  <a:lnTo>
                    <a:pt x="2324" y="0"/>
                  </a:lnTo>
                  <a:close/>
                </a:path>
              </a:pathLst>
            </a:custGeom>
            <a:solidFill>
              <a:srgbClr val="D6CDE1"/>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77" name="AutoShape 29"/>
            <p:cNvSpPr>
              <a:spLocks/>
            </p:cNvSpPr>
            <p:nvPr/>
          </p:nvSpPr>
          <p:spPr bwMode="auto">
            <a:xfrm flipH="1">
              <a:off x="0" y="0"/>
              <a:ext cx="35" cy="22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5"/>
                  </a:moveTo>
                  <a:lnTo>
                    <a:pt x="0" y="21600"/>
                  </a:lnTo>
                  <a:lnTo>
                    <a:pt x="21600" y="18325"/>
                  </a:lnTo>
                  <a:lnTo>
                    <a:pt x="21600" y="0"/>
                  </a:lnTo>
                  <a:lnTo>
                    <a:pt x="0" y="3275"/>
                  </a:lnTo>
                  <a:close/>
                </a:path>
              </a:pathLst>
            </a:custGeom>
            <a:solidFill>
              <a:srgbClr val="A39AAE"/>
            </a:solidFill>
            <a:ln>
              <a:noFill/>
            </a:ln>
            <a:effectLst/>
            <a:extLst>
              <a:ext uri="{91240B29-F687-4F45-9708-019B960494DF}">
                <a14:hiddenLine xmlns:a14="http://schemas.microsoft.com/office/drawing/2010/main" w="9525"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72248" tIns="72248" rIns="72248" bIns="72248" anchor="ctr"/>
            <a:lstStyle/>
            <a:p>
              <a:endParaRPr lang="en-GB"/>
            </a:p>
          </p:txBody>
        </p:sp>
        <p:sp>
          <p:nvSpPr>
            <p:cNvPr id="19478" name="AutoShape 30"/>
            <p:cNvSpPr>
              <a:spLocks/>
            </p:cNvSpPr>
            <p:nvPr/>
          </p:nvSpPr>
          <p:spPr bwMode="auto">
            <a:xfrm flipH="1">
              <a:off x="0" y="0"/>
              <a:ext cx="323" cy="22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3275"/>
                  </a:moveTo>
                  <a:lnTo>
                    <a:pt x="19275" y="3275"/>
                  </a:lnTo>
                  <a:lnTo>
                    <a:pt x="21600" y="0"/>
                  </a:lnTo>
                  <a:moveTo>
                    <a:pt x="19275" y="3275"/>
                  </a:moveTo>
                  <a:lnTo>
                    <a:pt x="19275" y="21600"/>
                  </a:lnTo>
                </a:path>
              </a:pathLst>
            </a:custGeom>
            <a:solidFill>
              <a:srgbClr val="000000">
                <a:alpha val="0"/>
              </a:srgbClr>
            </a:solidFill>
            <a:ln w="13546" cap="flat" cmpd="sng">
              <a:solidFill>
                <a:srgbClr val="A6A6A6"/>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p>
              <a:endParaRPr lang="en-GB"/>
            </a:p>
          </p:txBody>
        </p:sp>
      </p:grpSp>
      <p:sp>
        <p:nvSpPr>
          <p:cNvPr id="25631" name="Rectangle 31"/>
          <p:cNvSpPr>
            <a:spLocks/>
          </p:cNvSpPr>
          <p:nvPr/>
        </p:nvSpPr>
        <p:spPr bwMode="auto">
          <a:xfrm>
            <a:off x="642938" y="1495897"/>
            <a:ext cx="2434456" cy="148232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1E1C11"/>
                </a:solidFill>
                <a:latin typeface="Helvetica" charset="0"/>
                <a:ea typeface="Helvetica" charset="0"/>
                <a:cs typeface="Helvetica" charset="0"/>
                <a:sym typeface="Helvetica" charset="0"/>
              </a:rPr>
              <a:t>Forming</a:t>
            </a:r>
          </a:p>
          <a:p>
            <a:pPr algn="ctr" eaLnBrk="1">
              <a:spcBef>
                <a:spcPct val="0"/>
              </a:spcBef>
              <a:buSzTx/>
              <a:buFontTx/>
              <a:buNone/>
            </a:pPr>
            <a:endParaRPr lang="en-US" altLang="en-US" sz="1300" b="1">
              <a:solidFill>
                <a:srgbClr val="1E1C11"/>
              </a:solidFill>
              <a:latin typeface="Helvetica" charset="0"/>
              <a:ea typeface="Helvetica" charset="0"/>
              <a:cs typeface="Helvetica" charset="0"/>
              <a:sym typeface="Helvetica" charset="0"/>
            </a:endParaRP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Undeveloped</a:t>
            </a: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Working as individuals</a:t>
            </a:r>
            <a:endParaRPr lang="en-US" altLang="en-US" sz="2500"/>
          </a:p>
        </p:txBody>
      </p:sp>
      <p:sp>
        <p:nvSpPr>
          <p:cNvPr id="25632" name="Rectangle 32"/>
          <p:cNvSpPr>
            <a:spLocks/>
          </p:cNvSpPr>
          <p:nvPr/>
        </p:nvSpPr>
        <p:spPr bwMode="auto">
          <a:xfrm>
            <a:off x="3276080" y="1539429"/>
            <a:ext cx="2287116" cy="14198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1E1C11"/>
                </a:solidFill>
                <a:latin typeface="Helvetica" charset="0"/>
                <a:ea typeface="Helvetica" charset="0"/>
                <a:cs typeface="Helvetica" charset="0"/>
                <a:sym typeface="Helvetica" charset="0"/>
              </a:rPr>
              <a:t>Storming</a:t>
            </a:r>
          </a:p>
          <a:p>
            <a:pPr algn="ctr" eaLnBrk="1">
              <a:spcBef>
                <a:spcPct val="0"/>
              </a:spcBef>
              <a:buSzTx/>
              <a:buFontTx/>
              <a:buNone/>
            </a:pPr>
            <a:endParaRPr lang="en-US" altLang="en-US" sz="1300" b="1">
              <a:solidFill>
                <a:srgbClr val="1E1C11"/>
              </a:solidFill>
              <a:latin typeface="Helvetica" charset="0"/>
              <a:ea typeface="Helvetica" charset="0"/>
              <a:cs typeface="Helvetica" charset="0"/>
              <a:sym typeface="Helvetica" charset="0"/>
            </a:endParaRP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Aggressive</a:t>
            </a: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Conflict</a:t>
            </a:r>
          </a:p>
          <a:p>
            <a:pPr eaLnBrk="1">
              <a:spcBef>
                <a:spcPct val="0"/>
              </a:spcBef>
              <a:buSzTx/>
              <a:buFontTx/>
              <a:buNone/>
            </a:pPr>
            <a:r>
              <a:rPr lang="en-US" altLang="en-US" sz="1300">
                <a:latin typeface="Helvetica" charset="0"/>
                <a:ea typeface="Helvetica" charset="0"/>
                <a:cs typeface="Helvetica" charset="0"/>
                <a:sym typeface="Helvetica" charset="0"/>
              </a:rPr>
              <a:t> </a:t>
            </a:r>
            <a:endParaRPr lang="en-US" altLang="en-US" sz="2500"/>
          </a:p>
        </p:txBody>
      </p:sp>
      <p:sp>
        <p:nvSpPr>
          <p:cNvPr id="25633" name="Rectangle 33"/>
          <p:cNvSpPr>
            <a:spLocks/>
          </p:cNvSpPr>
          <p:nvPr/>
        </p:nvSpPr>
        <p:spPr bwMode="auto">
          <a:xfrm>
            <a:off x="829346" y="3901332"/>
            <a:ext cx="2239119" cy="14767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1E1C11"/>
                </a:solidFill>
                <a:latin typeface="Helvetica" charset="0"/>
                <a:ea typeface="Helvetica" charset="0"/>
                <a:cs typeface="Helvetica" charset="0"/>
                <a:sym typeface="Helvetica" charset="0"/>
              </a:rPr>
              <a:t>Norming</a:t>
            </a:r>
          </a:p>
          <a:p>
            <a:pPr algn="ctr" eaLnBrk="1">
              <a:spcBef>
                <a:spcPct val="0"/>
              </a:spcBef>
              <a:buSzTx/>
              <a:buFontTx/>
              <a:buNone/>
            </a:pPr>
            <a:endParaRPr lang="en-US" altLang="en-US" sz="1300" b="1">
              <a:solidFill>
                <a:srgbClr val="1E1C11"/>
              </a:solidFill>
              <a:latin typeface="Helvetica" charset="0"/>
              <a:ea typeface="Helvetica" charset="0"/>
              <a:cs typeface="Helvetica" charset="0"/>
              <a:sym typeface="Helvetica" charset="0"/>
            </a:endParaRP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Consolidating</a:t>
            </a: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Utilising resources</a:t>
            </a:r>
            <a:endParaRPr lang="en-US" altLang="en-US" sz="2500"/>
          </a:p>
        </p:txBody>
      </p:sp>
      <p:sp>
        <p:nvSpPr>
          <p:cNvPr id="25634" name="Rectangle 34"/>
          <p:cNvSpPr>
            <a:spLocks/>
          </p:cNvSpPr>
          <p:nvPr/>
        </p:nvSpPr>
        <p:spPr bwMode="auto">
          <a:xfrm>
            <a:off x="3408909" y="3720506"/>
            <a:ext cx="2288232" cy="119992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1E1C11"/>
                </a:solidFill>
                <a:latin typeface="Helvetica" charset="0"/>
                <a:ea typeface="Helvetica" charset="0"/>
                <a:cs typeface="Helvetica" charset="0"/>
                <a:sym typeface="Helvetica" charset="0"/>
              </a:rPr>
              <a:t>Performing </a:t>
            </a:r>
          </a:p>
          <a:p>
            <a:pPr algn="ctr" eaLnBrk="1">
              <a:spcBef>
                <a:spcPct val="0"/>
              </a:spcBef>
              <a:buSzTx/>
              <a:buFontTx/>
              <a:buNone/>
            </a:pPr>
            <a:endParaRPr lang="en-US" altLang="en-US" sz="1300" b="1">
              <a:solidFill>
                <a:srgbClr val="1E1C11"/>
              </a:solidFill>
              <a:latin typeface="Helvetica" charset="0"/>
              <a:ea typeface="Helvetica" charset="0"/>
              <a:cs typeface="Helvetica" charset="0"/>
              <a:sym typeface="Helvetica" charset="0"/>
            </a:endParaRP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Openness</a:t>
            </a:r>
          </a:p>
          <a:p>
            <a:pPr eaLnBrk="1">
              <a:spcBef>
                <a:spcPct val="0"/>
              </a:spcBef>
              <a:buClr>
                <a:srgbClr val="000000"/>
              </a:buClr>
              <a:buFont typeface="ArialMT" charset="0"/>
              <a:buChar char="•"/>
            </a:pPr>
            <a:r>
              <a:rPr lang="en-US" altLang="en-US" sz="1800">
                <a:latin typeface="Helvetica" charset="0"/>
                <a:ea typeface="Helvetica" charset="0"/>
                <a:cs typeface="Helvetica" charset="0"/>
                <a:sym typeface="Helvetica" charset="0"/>
              </a:rPr>
              <a:t>  Flexibility</a:t>
            </a:r>
            <a:endParaRPr lang="en-US" altLang="en-US" sz="2500"/>
          </a:p>
        </p:txBody>
      </p:sp>
      <p:pic>
        <p:nvPicPr>
          <p:cNvPr id="25635" name="Picture 35" descr="image.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88139" y="1611983"/>
            <a:ext cx="2060525" cy="23529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470" name="Rectangle 36"/>
          <p:cNvSpPr>
            <a:spLocks/>
          </p:cNvSpPr>
          <p:nvPr/>
        </p:nvSpPr>
        <p:spPr bwMode="auto">
          <a:xfrm>
            <a:off x="6964041" y="2099767"/>
            <a:ext cx="1706686" cy="137852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139825"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139825"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139825"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139825"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139825"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139825"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139825"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139825"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139825"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eaLnBrk="1">
              <a:spcBef>
                <a:spcPts val="281"/>
              </a:spcBef>
              <a:buSzTx/>
              <a:buNone/>
            </a:pPr>
            <a:r>
              <a:rPr lang="en-US" altLang="en-US" sz="2200" b="1">
                <a:solidFill>
                  <a:srgbClr val="FFFFFF"/>
                </a:solidFill>
                <a:latin typeface="Helvetica" charset="0"/>
                <a:ea typeface="Helvetica" charset="0"/>
                <a:cs typeface="Helvetica" charset="0"/>
                <a:sym typeface="Helvetica" charset="0"/>
              </a:rPr>
              <a:t>Adjourning</a:t>
            </a:r>
          </a:p>
          <a:p>
            <a:pPr eaLnBrk="1">
              <a:spcBef>
                <a:spcPts val="281"/>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Evaluation</a:t>
            </a:r>
          </a:p>
          <a:p>
            <a:pPr eaLnBrk="1">
              <a:spcBef>
                <a:spcPts val="281"/>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Networking</a:t>
            </a:r>
          </a:p>
        </p:txBody>
      </p:sp>
      <p:sp>
        <p:nvSpPr>
          <p:cNvPr id="25637" name="AutoShape 37"/>
          <p:cNvSpPr>
            <a:spLocks/>
          </p:cNvSpPr>
          <p:nvPr/>
        </p:nvSpPr>
        <p:spPr bwMode="auto">
          <a:xfrm>
            <a:off x="5766346" y="2585319"/>
            <a:ext cx="736699" cy="406301"/>
          </a:xfrm>
          <a:prstGeom prst="rightArrow">
            <a:avLst>
              <a:gd name="adj1" fmla="val 50000"/>
              <a:gd name="adj2" fmla="val 35172"/>
            </a:avLst>
          </a:prstGeom>
          <a:gradFill rotWithShape="0">
            <a:gsLst>
              <a:gs pos="0">
                <a:srgbClr val="3A7CCB"/>
              </a:gs>
              <a:gs pos="20000">
                <a:srgbClr val="3C7BC7"/>
              </a:gs>
              <a:gs pos="100000">
                <a:srgbClr val="2C5D98"/>
              </a:gs>
            </a:gsLst>
            <a:lin ang="5400000"/>
          </a:gradFill>
          <a:ln w="13546" cap="flat" cmpd="sng">
            <a:solidFill>
              <a:srgbClr val="4A7EBB"/>
            </a:solidFill>
            <a:prstDash val="solid"/>
            <a:round/>
            <a:headEnd/>
            <a:tailEnd/>
          </a:ln>
          <a:effectLst>
            <a:outerShdw blurRad="38100" dist="23000" dir="5400000" algn="ctr" rotWithShape="0">
              <a:srgbClr val="000000">
                <a:alpha val="34999"/>
              </a:srgbClr>
            </a:outerShdw>
          </a:effectLst>
        </p:spPr>
        <p:txBody>
          <a:bodyPr lIns="50798" tIns="50798" rIns="50798" bIns="50798" anchor="ctr"/>
          <a:lstStyle/>
          <a:p>
            <a:pPr>
              <a:defRPr/>
            </a:pPr>
            <a:endParaRPr lang="en-GB"/>
          </a:p>
        </p:txBody>
      </p:sp>
      <p:sp>
        <p:nvSpPr>
          <p:cNvPr id="25638" name="Rectangle 38"/>
          <p:cNvSpPr>
            <a:spLocks/>
          </p:cNvSpPr>
          <p:nvPr/>
        </p:nvSpPr>
        <p:spPr bwMode="auto">
          <a:xfrm>
            <a:off x="6286500" y="5095677"/>
            <a:ext cx="2643188" cy="37839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eaLnBrk="1">
              <a:spcBef>
                <a:spcPct val="0"/>
              </a:spcBef>
              <a:buSzTx/>
              <a:buFontTx/>
              <a:buNone/>
            </a:pPr>
            <a:r>
              <a:rPr lang="en-US" altLang="en-US" sz="1800">
                <a:latin typeface="Helvetica" charset="0"/>
                <a:ea typeface="Helvetica" charset="0"/>
                <a:cs typeface="Helvetica" charset="0"/>
                <a:sym typeface="Helvetica" charset="0"/>
              </a:rPr>
              <a:t>Bruce Tuckman, 1965</a:t>
            </a:r>
            <a:endParaRPr lang="en-US" altLang="en-US" sz="2500"/>
          </a:p>
        </p:txBody>
      </p:sp>
      <p:sp>
        <p:nvSpPr>
          <p:cNvPr id="2" name="TextBox 1"/>
          <p:cNvSpPr txBox="1"/>
          <p:nvPr/>
        </p:nvSpPr>
        <p:spPr>
          <a:xfrm>
            <a:off x="423979" y="247968"/>
            <a:ext cx="7977440" cy="646331"/>
          </a:xfrm>
          <a:prstGeom prst="rect">
            <a:avLst/>
          </a:prstGeom>
          <a:noFill/>
        </p:spPr>
        <p:txBody>
          <a:bodyPr wrap="none" rtlCol="0">
            <a:spAutoFit/>
          </a:bodyPr>
          <a:lstStyle/>
          <a:p>
            <a:r>
              <a:rPr lang="en-GB" dirty="0" smtClean="0"/>
              <a:t>Teams:   </a:t>
            </a:r>
            <a:r>
              <a:rPr lang="en-GB" b="1" dirty="0"/>
              <a:t>Understanding the Stages of Team </a:t>
            </a:r>
            <a:r>
              <a:rPr lang="en-GB" b="1" dirty="0" smtClean="0"/>
              <a:t>Formation  TUCKMAN 1965</a:t>
            </a:r>
            <a:endParaRPr lang="en-GB" b="1" dirty="0"/>
          </a:p>
          <a:p>
            <a:endParaRPr lang="en-GB" dirty="0"/>
          </a:p>
        </p:txBody>
      </p:sp>
      <p:sp>
        <p:nvSpPr>
          <p:cNvPr id="3" name="Rectangle 2"/>
          <p:cNvSpPr/>
          <p:nvPr/>
        </p:nvSpPr>
        <p:spPr>
          <a:xfrm>
            <a:off x="423978" y="5949280"/>
            <a:ext cx="5948221" cy="646331"/>
          </a:xfrm>
          <a:prstGeom prst="rect">
            <a:avLst/>
          </a:prstGeom>
        </p:spPr>
        <p:txBody>
          <a:bodyPr wrap="square">
            <a:spAutoFit/>
          </a:bodyPr>
          <a:lstStyle/>
          <a:p>
            <a:r>
              <a:rPr lang="en-GB" dirty="0">
                <a:hlinkClick r:id="rId3"/>
              </a:rPr>
              <a:t>https://www.mindtools.com/pages/article/newLDR_86.htm</a:t>
            </a:r>
            <a:endParaRPr lang="en-GB" dirty="0"/>
          </a:p>
        </p:txBody>
      </p:sp>
    </p:spTree>
    <p:extLst>
      <p:ext uri="{BB962C8B-B14F-4D97-AF65-F5344CB8AC3E}">
        <p14:creationId xmlns:p14="http://schemas.microsoft.com/office/powerpoint/2010/main" val="396565543"/>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9548416" presetClass="entr" presetSubtype="39820624" fill="hold" nodeType="afterEffect">
                                  <p:stCondLst>
                                    <p:cond delay="0"/>
                                  </p:stCondLst>
                                  <p:childTnLst>
                                    <p:set>
                                      <p:cBhvr>
                                        <p:cTn id="6" dur="1" fill="hold">
                                          <p:stCondLst>
                                            <p:cond delay="499"/>
                                          </p:stCondLst>
                                        </p:cTn>
                                        <p:tgtEl>
                                          <p:spTgt spid="25626"/>
                                        </p:tgtEl>
                                        <p:attrNameLst>
                                          <p:attrName>style.visibility</p:attrName>
                                        </p:attrNameLst>
                                      </p:cBhvr>
                                      <p:to>
                                        <p:strVal val="visible"/>
                                      </p:to>
                                    </p:set>
                                  </p:childTnLst>
                                </p:cTn>
                              </p:par>
                            </p:childTnLst>
                          </p:cTn>
                        </p:par>
                        <p:par>
                          <p:cTn id="7" fill="hold" nodeType="afterGroup">
                            <p:stCondLst>
                              <p:cond delay="500"/>
                            </p:stCondLst>
                            <p:childTnLst>
                              <p:par>
                                <p:cTn id="8" presetID="39548416" presetClass="entr" presetSubtype="39820752" fill="hold" nodeType="afterEffect">
                                  <p:stCondLst>
                                    <p:cond delay="0"/>
                                  </p:stCondLst>
                                  <p:childTnLst>
                                    <p:set>
                                      <p:cBhvr>
                                        <p:cTn id="9" dur="1" fill="hold">
                                          <p:stCondLst>
                                            <p:cond delay="499"/>
                                          </p:stCondLst>
                                        </p:cTn>
                                        <p:tgtEl>
                                          <p:spTgt spid="25616"/>
                                        </p:tgtEl>
                                        <p:attrNameLst>
                                          <p:attrName>style.visibility</p:attrName>
                                        </p:attrNameLst>
                                      </p:cBhvr>
                                      <p:to>
                                        <p:strVal val="visible"/>
                                      </p:to>
                                    </p:set>
                                  </p:childTnLst>
                                </p:cTn>
                              </p:par>
                            </p:childTnLst>
                          </p:cTn>
                        </p:par>
                        <p:par>
                          <p:cTn id="10" fill="hold" nodeType="afterGroup">
                            <p:stCondLst>
                              <p:cond delay="1000"/>
                            </p:stCondLst>
                            <p:childTnLst>
                              <p:par>
                                <p:cTn id="11" presetID="39548416" presetClass="entr" presetSubtype="39820584" fill="hold" nodeType="afterEffect">
                                  <p:stCondLst>
                                    <p:cond delay="0"/>
                                  </p:stCondLst>
                                  <p:childTnLst>
                                    <p:set>
                                      <p:cBhvr>
                                        <p:cTn id="12" dur="1" fill="hold">
                                          <p:stCondLst>
                                            <p:cond delay="499"/>
                                          </p:stCondLst>
                                        </p:cTn>
                                        <p:tgtEl>
                                          <p:spTgt spid="25621"/>
                                        </p:tgtEl>
                                        <p:attrNameLst>
                                          <p:attrName>style.visibility</p:attrName>
                                        </p:attrNameLst>
                                      </p:cBhvr>
                                      <p:to>
                                        <p:strVal val="visible"/>
                                      </p:to>
                                    </p:set>
                                  </p:childTnLst>
                                </p:cTn>
                              </p:par>
                            </p:childTnLst>
                          </p:cTn>
                        </p:par>
                        <p:par>
                          <p:cTn id="13" fill="hold" nodeType="afterGroup">
                            <p:stCondLst>
                              <p:cond delay="1500"/>
                            </p:stCondLst>
                            <p:childTnLst>
                              <p:par>
                                <p:cTn id="14" presetID="39548416" presetClass="entr" presetSubtype="39820328" fill="hold" nodeType="afterEffect">
                                  <p:stCondLst>
                                    <p:cond delay="0"/>
                                  </p:stCondLst>
                                  <p:childTnLst>
                                    <p:set>
                                      <p:cBhvr>
                                        <p:cTn id="15" dur="1" fill="hold">
                                          <p:stCondLst>
                                            <p:cond delay="499"/>
                                          </p:stCondLst>
                                        </p:cTn>
                                        <p:tgtEl>
                                          <p:spTgt spid="25611"/>
                                        </p:tgtEl>
                                        <p:attrNameLst>
                                          <p:attrName>style.visibility</p:attrName>
                                        </p:attrNameLst>
                                      </p:cBhvr>
                                      <p:to>
                                        <p:strVal val="visible"/>
                                      </p:to>
                                    </p:set>
                                  </p:childTnLst>
                                </p:cTn>
                              </p:par>
                            </p:childTnLst>
                          </p:cTn>
                        </p:par>
                        <p:par>
                          <p:cTn id="16" fill="hold" nodeType="afterGroup">
                            <p:stCondLst>
                              <p:cond delay="2000"/>
                            </p:stCondLst>
                            <p:childTnLst>
                              <p:par>
                                <p:cTn id="17" presetID="39548416" presetClass="entr" presetSubtype="39820928" fill="hold" grpId="0" nodeType="afterEffect">
                                  <p:stCondLst>
                                    <p:cond delay="0"/>
                                  </p:stCondLst>
                                  <p:childTnLst>
                                    <p:set>
                                      <p:cBhvr>
                                        <p:cTn id="18" dur="1" fill="hold">
                                          <p:stCondLst>
                                            <p:cond delay="499"/>
                                          </p:stCondLst>
                                        </p:cTn>
                                        <p:tgtEl>
                                          <p:spTgt spid="25631"/>
                                        </p:tgtEl>
                                        <p:attrNameLst>
                                          <p:attrName>style.visibility</p:attrName>
                                        </p:attrNameLst>
                                      </p:cBhvr>
                                      <p:to>
                                        <p:strVal val="visible"/>
                                      </p:to>
                                    </p:set>
                                  </p:childTnLst>
                                </p:cTn>
                              </p:par>
                            </p:childTnLst>
                          </p:cTn>
                        </p:par>
                        <p:par>
                          <p:cTn id="19" fill="hold" nodeType="afterGroup">
                            <p:stCondLst>
                              <p:cond delay="2500"/>
                            </p:stCondLst>
                            <p:childTnLst>
                              <p:par>
                                <p:cTn id="20" presetID="39548416" presetClass="entr" presetSubtype="39887184" fill="hold" grpId="0" nodeType="afterEffect">
                                  <p:stCondLst>
                                    <p:cond delay="0"/>
                                  </p:stCondLst>
                                  <p:childTnLst>
                                    <p:set>
                                      <p:cBhvr>
                                        <p:cTn id="21" dur="1" fill="hold">
                                          <p:stCondLst>
                                            <p:cond delay="499"/>
                                          </p:stCondLst>
                                        </p:cTn>
                                        <p:tgtEl>
                                          <p:spTgt spid="25632"/>
                                        </p:tgtEl>
                                        <p:attrNameLst>
                                          <p:attrName>style.visibility</p:attrName>
                                        </p:attrNameLst>
                                      </p:cBhvr>
                                      <p:to>
                                        <p:strVal val="visible"/>
                                      </p:to>
                                    </p:set>
                                  </p:childTnLst>
                                </p:cTn>
                              </p:par>
                            </p:childTnLst>
                          </p:cTn>
                        </p:par>
                        <p:par>
                          <p:cTn id="22" fill="hold" nodeType="afterGroup">
                            <p:stCondLst>
                              <p:cond delay="3000"/>
                            </p:stCondLst>
                            <p:childTnLst>
                              <p:par>
                                <p:cTn id="23" presetID="39548416" presetClass="entr" presetSubtype="39887696" fill="hold" grpId="0" nodeType="afterEffect">
                                  <p:stCondLst>
                                    <p:cond delay="0"/>
                                  </p:stCondLst>
                                  <p:childTnLst>
                                    <p:set>
                                      <p:cBhvr>
                                        <p:cTn id="24" dur="1" fill="hold">
                                          <p:stCondLst>
                                            <p:cond delay="499"/>
                                          </p:stCondLst>
                                        </p:cTn>
                                        <p:tgtEl>
                                          <p:spTgt spid="25633"/>
                                        </p:tgtEl>
                                        <p:attrNameLst>
                                          <p:attrName>style.visibility</p:attrName>
                                        </p:attrNameLst>
                                      </p:cBhvr>
                                      <p:to>
                                        <p:strVal val="visible"/>
                                      </p:to>
                                    </p:set>
                                  </p:childTnLst>
                                </p:cTn>
                              </p:par>
                            </p:childTnLst>
                          </p:cTn>
                        </p:par>
                        <p:par>
                          <p:cTn id="25" fill="hold" nodeType="afterGroup">
                            <p:stCondLst>
                              <p:cond delay="3500"/>
                            </p:stCondLst>
                            <p:childTnLst>
                              <p:par>
                                <p:cTn id="26" presetID="39548416" presetClass="entr" presetSubtype="39887872" fill="hold" grpId="0" nodeType="afterEffect">
                                  <p:stCondLst>
                                    <p:cond delay="0"/>
                                  </p:stCondLst>
                                  <p:childTnLst>
                                    <p:set>
                                      <p:cBhvr>
                                        <p:cTn id="27" dur="1" fill="hold">
                                          <p:stCondLst>
                                            <p:cond delay="499"/>
                                          </p:stCondLst>
                                        </p:cTn>
                                        <p:tgtEl>
                                          <p:spTgt spid="25634"/>
                                        </p:tgtEl>
                                        <p:attrNameLst>
                                          <p:attrName>style.visibility</p:attrName>
                                        </p:attrNameLst>
                                      </p:cBhvr>
                                      <p:to>
                                        <p:strVal val="visible"/>
                                      </p:to>
                                    </p:set>
                                  </p:childTnLst>
                                </p:cTn>
                              </p:par>
                            </p:childTnLst>
                          </p:cTn>
                        </p:par>
                        <p:par>
                          <p:cTn id="28" fill="hold" nodeType="afterGroup">
                            <p:stCondLst>
                              <p:cond delay="4000"/>
                            </p:stCondLst>
                            <p:childTnLst>
                              <p:par>
                                <p:cTn id="29" presetID="39548416" presetClass="entr" presetSubtype="39888000" fill="hold" grpId="0" nodeType="afterEffect">
                                  <p:stCondLst>
                                    <p:cond delay="0"/>
                                  </p:stCondLst>
                                  <p:childTnLst>
                                    <p:set>
                                      <p:cBhvr>
                                        <p:cTn id="30" dur="1" fill="hold">
                                          <p:stCondLst>
                                            <p:cond delay="499"/>
                                          </p:stCondLst>
                                        </p:cTn>
                                        <p:tgtEl>
                                          <p:spTgt spid="25638"/>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39548416" presetClass="entr" presetSubtype="39887488" fill="hold" grpId="0" nodeType="clickEffect">
                                  <p:stCondLst>
                                    <p:cond delay="0"/>
                                  </p:stCondLst>
                                  <p:childTnLst>
                                    <p:set>
                                      <p:cBhvr>
                                        <p:cTn id="34" dur="1" fill="hold">
                                          <p:stCondLst>
                                            <p:cond delay="499"/>
                                          </p:stCondLst>
                                        </p:cTn>
                                        <p:tgtEl>
                                          <p:spTgt spid="25637"/>
                                        </p:tgtEl>
                                        <p:attrNameLst>
                                          <p:attrName>style.visibility</p:attrName>
                                        </p:attrNameLst>
                                      </p:cBhvr>
                                      <p:to>
                                        <p:strVal val="visible"/>
                                      </p:to>
                                    </p:set>
                                  </p:childTnLst>
                                </p:cTn>
                              </p:par>
                            </p:childTnLst>
                          </p:cTn>
                        </p:par>
                        <p:par>
                          <p:cTn id="35" fill="hold" nodeType="afterGroup">
                            <p:stCondLst>
                              <p:cond delay="500"/>
                            </p:stCondLst>
                            <p:childTnLst>
                              <p:par>
                                <p:cTn id="36" presetID="39548416" presetClass="entr" presetSubtype="39887016" fill="hold" nodeType="afterEffect">
                                  <p:stCondLst>
                                    <p:cond delay="0"/>
                                  </p:stCondLst>
                                  <p:childTnLst>
                                    <p:set>
                                      <p:cBhvr>
                                        <p:cTn id="37" dur="1" fill="hold">
                                          <p:stCondLst>
                                            <p:cond delay="499"/>
                                          </p:stCondLst>
                                        </p:cTn>
                                        <p:tgtEl>
                                          <p:spTgt spid="256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31" grpId="0" autoUpdateAnimBg="0"/>
      <p:bldP spid="25632" grpId="0" autoUpdateAnimBg="0"/>
      <p:bldP spid="25633" grpId="0" autoUpdateAnimBg="0"/>
      <p:bldP spid="25634" grpId="0" autoUpdateAnimBg="0"/>
      <p:bldP spid="25637" grpId="0" animBg="1"/>
      <p:bldP spid="25638"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50" name="Rectangle 26"/>
          <p:cNvSpPr>
            <a:spLocks/>
          </p:cNvSpPr>
          <p:nvPr/>
        </p:nvSpPr>
        <p:spPr bwMode="auto">
          <a:xfrm>
            <a:off x="467544" y="5991821"/>
            <a:ext cx="7600281" cy="3783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eaLnBrk="1">
              <a:spcBef>
                <a:spcPct val="0"/>
              </a:spcBef>
              <a:buSzTx/>
              <a:buFontTx/>
              <a:buNone/>
            </a:pPr>
            <a:r>
              <a:rPr lang="en-US" altLang="en-US" sz="1800">
                <a:latin typeface="Helvetica" charset="0"/>
                <a:ea typeface="Helvetica" charset="0"/>
                <a:cs typeface="Helvetica" charset="0"/>
                <a:sym typeface="Helvetica" charset="0"/>
              </a:rPr>
              <a:t>Belbin’s Team Roles 1981</a:t>
            </a:r>
            <a:endParaRPr lang="en-US" altLang="en-US" sz="2500"/>
          </a:p>
        </p:txBody>
      </p:sp>
      <p:sp>
        <p:nvSpPr>
          <p:cNvPr id="2" name="TextBox 1"/>
          <p:cNvSpPr txBox="1"/>
          <p:nvPr/>
        </p:nvSpPr>
        <p:spPr>
          <a:xfrm>
            <a:off x="335737" y="60930"/>
            <a:ext cx="8469178" cy="523220"/>
          </a:xfrm>
          <a:prstGeom prst="rect">
            <a:avLst/>
          </a:prstGeom>
          <a:noFill/>
        </p:spPr>
        <p:txBody>
          <a:bodyPr wrap="none" rtlCol="0">
            <a:spAutoFit/>
          </a:bodyPr>
          <a:lstStyle/>
          <a:p>
            <a:r>
              <a:rPr lang="en-GB" sz="2800" dirty="0" smtClean="0">
                <a:latin typeface="+mj-lt"/>
              </a:rPr>
              <a:t>Understanding different roles within teams: BELBIN 1981</a:t>
            </a:r>
            <a:endParaRPr lang="en-GB" sz="2800" dirty="0">
              <a:latin typeface="+mj-lt"/>
            </a:endParaRPr>
          </a:p>
        </p:txBody>
      </p:sp>
      <p:sp>
        <p:nvSpPr>
          <p:cNvPr id="3" name="Rectangle 2">
            <a:hlinkClick r:id="rId2"/>
          </p:cNvPr>
          <p:cNvSpPr/>
          <p:nvPr/>
        </p:nvSpPr>
        <p:spPr>
          <a:xfrm>
            <a:off x="3361831" y="6236247"/>
            <a:ext cx="4357930" cy="646331"/>
          </a:xfrm>
          <a:prstGeom prst="rect">
            <a:avLst/>
          </a:prstGeom>
        </p:spPr>
        <p:txBody>
          <a:bodyPr wrap="square">
            <a:spAutoFit/>
          </a:bodyPr>
          <a:lstStyle/>
          <a:p>
            <a:r>
              <a:rPr lang="en-GB" dirty="0">
                <a:hlinkClick r:id="rId2"/>
              </a:rPr>
              <a:t>https://www.youtube.com/watch?v=-efhOLVgEvM</a:t>
            </a:r>
            <a:endParaRPr lang="en-GB"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445"/>
          <a:stretch/>
        </p:blipFill>
        <p:spPr bwMode="auto">
          <a:xfrm>
            <a:off x="1451610" y="1196752"/>
            <a:ext cx="6026668" cy="4657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0715460"/>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9548800" presetClass="entr" presetSubtype="40001576" fill="hold" grpId="0" nodeType="afterEffect">
                                  <p:stCondLst>
                                    <p:cond delay="0"/>
                                  </p:stCondLst>
                                  <p:childTnLst>
                                    <p:set>
                                      <p:cBhvr>
                                        <p:cTn id="6" dur="1" fill="hold">
                                          <p:stCondLst>
                                            <p:cond delay="499"/>
                                          </p:stCondLst>
                                        </p:cTn>
                                        <p:tgtEl>
                                          <p:spTgt spid="266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50"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
          <p:cNvSpPr>
            <a:spLocks/>
          </p:cNvSpPr>
          <p:nvPr/>
        </p:nvSpPr>
        <p:spPr bwMode="auto">
          <a:xfrm>
            <a:off x="474390" y="2863081"/>
            <a:ext cx="2720206" cy="1637481"/>
          </a:xfrm>
          <a:prstGeom prst="rect">
            <a:avLst/>
          </a:prstGeom>
          <a:solidFill>
            <a:srgbClr val="990000"/>
          </a:solidFill>
          <a:ln w="13546">
            <a:solidFill>
              <a:srgbClr val="70CED3"/>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50798" tIns="50798" rIns="50798" bIns="5079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07" name="Rectangle 2"/>
          <p:cNvSpPr>
            <a:spLocks/>
          </p:cNvSpPr>
          <p:nvPr/>
        </p:nvSpPr>
        <p:spPr bwMode="auto">
          <a:xfrm>
            <a:off x="493365" y="1242344"/>
            <a:ext cx="2723555" cy="1636365"/>
          </a:xfrm>
          <a:prstGeom prst="rect">
            <a:avLst/>
          </a:prstGeom>
          <a:solidFill>
            <a:srgbClr val="990000"/>
          </a:solidFill>
          <a:ln w="13546">
            <a:solidFill>
              <a:srgbClr val="70CED3"/>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08" name="Rectangle 3"/>
          <p:cNvSpPr>
            <a:spLocks/>
          </p:cNvSpPr>
          <p:nvPr/>
        </p:nvSpPr>
        <p:spPr bwMode="auto">
          <a:xfrm>
            <a:off x="3201293" y="1242344"/>
            <a:ext cx="2721322" cy="1636365"/>
          </a:xfrm>
          <a:prstGeom prst="rect">
            <a:avLst/>
          </a:prstGeom>
          <a:solidFill>
            <a:srgbClr val="221A2C"/>
          </a:solidFill>
          <a:ln w="13546">
            <a:solidFill>
              <a:srgbClr val="007C82"/>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50798" tIns="50798" rIns="50798" bIns="5079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09" name="Rectangle 4"/>
          <p:cNvSpPr>
            <a:spLocks/>
          </p:cNvSpPr>
          <p:nvPr/>
        </p:nvSpPr>
        <p:spPr bwMode="auto">
          <a:xfrm>
            <a:off x="3194596" y="2878708"/>
            <a:ext cx="2725787" cy="1637481"/>
          </a:xfrm>
          <a:prstGeom prst="rect">
            <a:avLst/>
          </a:prstGeom>
          <a:solidFill>
            <a:srgbClr val="221A2C"/>
          </a:solidFill>
          <a:ln w="13546">
            <a:solidFill>
              <a:srgbClr val="007C82"/>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10" name="Rectangle 5"/>
          <p:cNvSpPr>
            <a:spLocks/>
          </p:cNvSpPr>
          <p:nvPr/>
        </p:nvSpPr>
        <p:spPr bwMode="auto">
          <a:xfrm>
            <a:off x="5922616" y="1242344"/>
            <a:ext cx="2725787" cy="1636365"/>
          </a:xfrm>
          <a:prstGeom prst="rect">
            <a:avLst/>
          </a:prstGeom>
          <a:solidFill>
            <a:srgbClr val="003300"/>
          </a:solidFill>
          <a:ln w="13546">
            <a:solidFill>
              <a:srgbClr val="135881"/>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50798" tIns="50798" rIns="50798" bIns="5079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11" name="Rectangle 6"/>
          <p:cNvSpPr>
            <a:spLocks/>
          </p:cNvSpPr>
          <p:nvPr/>
        </p:nvSpPr>
        <p:spPr bwMode="auto">
          <a:xfrm>
            <a:off x="5930429" y="2876476"/>
            <a:ext cx="2723555" cy="1636365"/>
          </a:xfrm>
          <a:prstGeom prst="rect">
            <a:avLst/>
          </a:prstGeom>
          <a:solidFill>
            <a:srgbClr val="003300"/>
          </a:solidFill>
          <a:ln w="13546">
            <a:solidFill>
              <a:srgbClr val="40404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50798" tIns="50798" rIns="50798" bIns="5079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12" name="Rectangle 7"/>
          <p:cNvSpPr>
            <a:spLocks/>
          </p:cNvSpPr>
          <p:nvPr/>
        </p:nvSpPr>
        <p:spPr bwMode="auto">
          <a:xfrm>
            <a:off x="3203525" y="4501680"/>
            <a:ext cx="2723555" cy="1636365"/>
          </a:xfrm>
          <a:prstGeom prst="rect">
            <a:avLst/>
          </a:prstGeom>
          <a:solidFill>
            <a:srgbClr val="221A2C"/>
          </a:solidFill>
          <a:ln w="13546">
            <a:solidFill>
              <a:srgbClr val="595959"/>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50798" tIns="50798" rIns="50798" bIns="5079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13" name="Rectangle 8"/>
          <p:cNvSpPr>
            <a:spLocks/>
          </p:cNvSpPr>
          <p:nvPr/>
        </p:nvSpPr>
        <p:spPr bwMode="auto">
          <a:xfrm>
            <a:off x="5929313" y="4500563"/>
            <a:ext cx="2720206" cy="1636365"/>
          </a:xfrm>
          <a:prstGeom prst="rect">
            <a:avLst/>
          </a:prstGeom>
          <a:solidFill>
            <a:srgbClr val="003300"/>
          </a:solidFill>
          <a:ln w="13546">
            <a:solidFill>
              <a:srgbClr val="595959"/>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50798" tIns="50798" rIns="50798" bIns="50798"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14" name="Rectangle 9"/>
          <p:cNvSpPr>
            <a:spLocks/>
          </p:cNvSpPr>
          <p:nvPr/>
        </p:nvSpPr>
        <p:spPr bwMode="auto">
          <a:xfrm>
            <a:off x="467693" y="4500563"/>
            <a:ext cx="2724671" cy="1636365"/>
          </a:xfrm>
          <a:prstGeom prst="rect">
            <a:avLst/>
          </a:prstGeom>
          <a:solidFill>
            <a:srgbClr val="990000"/>
          </a:solidFill>
          <a:ln w="13546">
            <a:solidFill>
              <a:srgbClr val="70CED3"/>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lvl1pPr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584200"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endParaRPr lang="en-GB" altLang="en-US" sz="2500"/>
          </a:p>
        </p:txBody>
      </p:sp>
      <p:sp>
        <p:nvSpPr>
          <p:cNvPr id="21515" name="Rectangle 10"/>
          <p:cNvSpPr>
            <a:spLocks/>
          </p:cNvSpPr>
          <p:nvPr/>
        </p:nvSpPr>
        <p:spPr bwMode="auto">
          <a:xfrm>
            <a:off x="575965" y="2928938"/>
            <a:ext cx="2519288" cy="15303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Completer-finisher</a:t>
            </a:r>
          </a:p>
          <a:p>
            <a:pPr algn="ctr" eaLnBrk="1">
              <a:spcBef>
                <a:spcPct val="0"/>
              </a:spcBef>
              <a:buSzTx/>
              <a:buFontTx/>
              <a:buNone/>
            </a:pPr>
            <a:endParaRPr lang="en-US" altLang="en-US" sz="13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Conscientious</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Driven to deliver</a:t>
            </a:r>
            <a:endParaRPr lang="en-US" altLang="en-US" sz="2500"/>
          </a:p>
        </p:txBody>
      </p:sp>
      <p:sp>
        <p:nvSpPr>
          <p:cNvPr id="21516" name="Rectangle 11"/>
          <p:cNvSpPr>
            <a:spLocks/>
          </p:cNvSpPr>
          <p:nvPr/>
        </p:nvSpPr>
        <p:spPr bwMode="auto">
          <a:xfrm>
            <a:off x="3343052" y="2928938"/>
            <a:ext cx="2287116" cy="14767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Specialist</a:t>
            </a:r>
          </a:p>
          <a:p>
            <a:pPr algn="ctr" eaLnBrk="1">
              <a:spcBef>
                <a:spcPct val="0"/>
              </a:spcBef>
              <a:buSzTx/>
              <a:buFontTx/>
              <a:buNone/>
            </a:pPr>
            <a:endParaRPr lang="en-US" altLang="en-US" sz="13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Dedicated </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Self-starting</a:t>
            </a:r>
          </a:p>
        </p:txBody>
      </p:sp>
      <p:sp>
        <p:nvSpPr>
          <p:cNvPr id="21517" name="Rectangle 12"/>
          <p:cNvSpPr>
            <a:spLocks/>
          </p:cNvSpPr>
          <p:nvPr/>
        </p:nvSpPr>
        <p:spPr bwMode="auto">
          <a:xfrm>
            <a:off x="3499322" y="1285875"/>
            <a:ext cx="2288232" cy="119992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Plant</a:t>
            </a:r>
          </a:p>
          <a:p>
            <a:pPr algn="ctr" eaLnBrk="1">
              <a:spcBef>
                <a:spcPct val="0"/>
              </a:spcBef>
              <a:buSzTx/>
              <a:buFontTx/>
              <a:buNone/>
            </a:pPr>
            <a:endParaRPr lang="en-US" altLang="en-US" sz="13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Creative</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Imaginative</a:t>
            </a:r>
            <a:endParaRPr lang="en-US" altLang="en-US" sz="2500"/>
          </a:p>
        </p:txBody>
      </p:sp>
      <p:sp>
        <p:nvSpPr>
          <p:cNvPr id="21518" name="Rectangle 13"/>
          <p:cNvSpPr>
            <a:spLocks/>
          </p:cNvSpPr>
          <p:nvPr/>
        </p:nvSpPr>
        <p:spPr bwMode="auto">
          <a:xfrm>
            <a:off x="716608" y="1285875"/>
            <a:ext cx="2289349" cy="126243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Implementer</a:t>
            </a:r>
          </a:p>
          <a:p>
            <a:pPr algn="ctr" eaLnBrk="1">
              <a:spcBef>
                <a:spcPct val="0"/>
              </a:spcBef>
              <a:buSzTx/>
              <a:buFontTx/>
              <a:buNone/>
            </a:pPr>
            <a:endParaRPr lang="en-US" altLang="en-US" sz="18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Disciplined</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Practical</a:t>
            </a:r>
            <a:endParaRPr lang="en-US" altLang="en-US" sz="2500"/>
          </a:p>
        </p:txBody>
      </p:sp>
      <p:sp>
        <p:nvSpPr>
          <p:cNvPr id="21519" name="Rectangle 14"/>
          <p:cNvSpPr>
            <a:spLocks/>
          </p:cNvSpPr>
          <p:nvPr/>
        </p:nvSpPr>
        <p:spPr bwMode="auto">
          <a:xfrm>
            <a:off x="6201668" y="1285875"/>
            <a:ext cx="2289349" cy="126243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Co-ordinator</a:t>
            </a:r>
          </a:p>
          <a:p>
            <a:pPr algn="ctr" eaLnBrk="1">
              <a:spcBef>
                <a:spcPct val="0"/>
              </a:spcBef>
              <a:buSzTx/>
              <a:buFontTx/>
              <a:buNone/>
            </a:pPr>
            <a:endParaRPr lang="en-US" altLang="en-US" sz="18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Mature</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Confident</a:t>
            </a:r>
            <a:endParaRPr lang="en-US" altLang="en-US" sz="2500"/>
          </a:p>
        </p:txBody>
      </p:sp>
      <p:sp>
        <p:nvSpPr>
          <p:cNvPr id="21520" name="Rectangle 15"/>
          <p:cNvSpPr>
            <a:spLocks/>
          </p:cNvSpPr>
          <p:nvPr/>
        </p:nvSpPr>
        <p:spPr bwMode="auto">
          <a:xfrm>
            <a:off x="6217295" y="2928938"/>
            <a:ext cx="2289349" cy="14198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Teamworker</a:t>
            </a:r>
          </a:p>
          <a:p>
            <a:pPr algn="ctr" eaLnBrk="1">
              <a:spcBef>
                <a:spcPct val="0"/>
              </a:spcBef>
              <a:buSzTx/>
              <a:buFontTx/>
              <a:buNone/>
            </a:pPr>
            <a:endParaRPr lang="en-US" altLang="en-US" sz="13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Co-operative</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Diplomatic</a:t>
            </a:r>
          </a:p>
          <a:p>
            <a:pPr algn="ctr" eaLnBrk="1">
              <a:spcBef>
                <a:spcPct val="0"/>
              </a:spcBef>
              <a:buSzTx/>
              <a:buFontTx/>
              <a:buNone/>
            </a:pPr>
            <a:r>
              <a:rPr lang="en-US" altLang="en-US" sz="1300">
                <a:solidFill>
                  <a:srgbClr val="FFFFFF"/>
                </a:solidFill>
                <a:latin typeface="Helvetica" charset="0"/>
                <a:ea typeface="Helvetica" charset="0"/>
                <a:cs typeface="Helvetica" charset="0"/>
                <a:sym typeface="Helvetica" charset="0"/>
              </a:rPr>
              <a:t> </a:t>
            </a:r>
            <a:endParaRPr lang="en-US" altLang="en-US" sz="2500"/>
          </a:p>
        </p:txBody>
      </p:sp>
      <p:sp>
        <p:nvSpPr>
          <p:cNvPr id="21521" name="Rectangle 16"/>
          <p:cNvSpPr>
            <a:spLocks/>
          </p:cNvSpPr>
          <p:nvPr/>
        </p:nvSpPr>
        <p:spPr bwMode="auto">
          <a:xfrm>
            <a:off x="700981" y="4572000"/>
            <a:ext cx="2289349" cy="126243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Shaper</a:t>
            </a:r>
          </a:p>
          <a:p>
            <a:pPr algn="ctr" eaLnBrk="1">
              <a:spcBef>
                <a:spcPct val="0"/>
              </a:spcBef>
              <a:buSzTx/>
              <a:buFontTx/>
              <a:buNone/>
            </a:pPr>
            <a:endParaRPr lang="en-US" altLang="en-US" sz="18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Dynamic </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Challenging</a:t>
            </a:r>
            <a:endParaRPr lang="en-US" altLang="en-US" sz="2500"/>
          </a:p>
        </p:txBody>
      </p:sp>
      <p:sp>
        <p:nvSpPr>
          <p:cNvPr id="21522" name="Rectangle 17"/>
          <p:cNvSpPr>
            <a:spLocks/>
          </p:cNvSpPr>
          <p:nvPr/>
        </p:nvSpPr>
        <p:spPr bwMode="auto">
          <a:xfrm>
            <a:off x="3295054" y="4572000"/>
            <a:ext cx="2527102" cy="15303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Monitor-Evaluator</a:t>
            </a:r>
          </a:p>
          <a:p>
            <a:pPr algn="ctr" eaLnBrk="1">
              <a:spcBef>
                <a:spcPct val="0"/>
              </a:spcBef>
              <a:buSzTx/>
              <a:buFontTx/>
              <a:buNone/>
            </a:pPr>
            <a:endParaRPr lang="en-US" altLang="en-US" sz="13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Strategic</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Discerning</a:t>
            </a:r>
            <a:endParaRPr lang="en-US" altLang="en-US" sz="2500"/>
          </a:p>
        </p:txBody>
      </p:sp>
      <p:sp>
        <p:nvSpPr>
          <p:cNvPr id="21523" name="Rectangle 18"/>
          <p:cNvSpPr>
            <a:spLocks/>
          </p:cNvSpPr>
          <p:nvPr/>
        </p:nvSpPr>
        <p:spPr bwMode="auto">
          <a:xfrm>
            <a:off x="5942707" y="4554141"/>
            <a:ext cx="2717974" cy="19589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8896" tIns="50798" rIns="88896" bIns="50798"/>
          <a:lstStyle>
            <a:lvl1pPr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1pPr>
            <a:lvl2pPr marL="742950" indent="-28575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2pPr>
            <a:lvl3pPr marL="11430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3pPr>
            <a:lvl4pPr marL="16002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4pPr>
            <a:lvl5pPr marL="2057400" indent="-228600" algn="l" defTabSz="1300163" eaLnBrk="0">
              <a:spcBef>
                <a:spcPts val="4200"/>
              </a:spcBef>
              <a:buSzPct val="100000"/>
              <a:buChar char="•"/>
              <a:defRPr sz="3800">
                <a:solidFill>
                  <a:srgbClr val="000000"/>
                </a:solidFill>
                <a:latin typeface="Helvetica Light" charset="0"/>
                <a:ea typeface="Helvetica Light" charset="0"/>
                <a:cs typeface="Helvetica Light" charset="0"/>
                <a:sym typeface="Helvetica Light" charset="0"/>
              </a:defRPr>
            </a:lvl5pPr>
            <a:lvl6pPr marL="25146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6pPr>
            <a:lvl7pPr marL="29718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7pPr>
            <a:lvl8pPr marL="34290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8pPr>
            <a:lvl9pPr marL="3886200" indent="-228600" defTabSz="1300163" eaLnBrk="0" fontAlgn="base" hangingPunct="0">
              <a:spcBef>
                <a:spcPts val="4200"/>
              </a:spcBef>
              <a:spcAft>
                <a:spcPct val="0"/>
              </a:spcAft>
              <a:buSzPct val="100000"/>
              <a:buChar char="•"/>
              <a:defRPr sz="3800">
                <a:solidFill>
                  <a:srgbClr val="000000"/>
                </a:solidFill>
                <a:latin typeface="Helvetica Light" charset="0"/>
                <a:ea typeface="Helvetica Light" charset="0"/>
                <a:cs typeface="Helvetica Light" charset="0"/>
                <a:sym typeface="Helvetica Light" charset="0"/>
              </a:defRPr>
            </a:lvl9pPr>
          </a:lstStyle>
          <a:p>
            <a:pPr algn="ctr" eaLnBrk="1">
              <a:spcBef>
                <a:spcPct val="0"/>
              </a:spcBef>
              <a:buSzTx/>
              <a:buFontTx/>
              <a:buNone/>
            </a:pPr>
            <a:r>
              <a:rPr lang="en-US" altLang="en-US" sz="2200" b="1">
                <a:solidFill>
                  <a:srgbClr val="FFFFFF"/>
                </a:solidFill>
                <a:latin typeface="Helvetica" charset="0"/>
                <a:ea typeface="Helvetica" charset="0"/>
                <a:cs typeface="Helvetica" charset="0"/>
                <a:sym typeface="Helvetica" charset="0"/>
              </a:rPr>
              <a:t>Resource Investigator</a:t>
            </a:r>
          </a:p>
          <a:p>
            <a:pPr algn="ctr" eaLnBrk="1">
              <a:spcBef>
                <a:spcPct val="0"/>
              </a:spcBef>
              <a:buSzTx/>
              <a:buFontTx/>
              <a:buNone/>
            </a:pPr>
            <a:endParaRPr lang="en-US" altLang="en-US" sz="1300">
              <a:solidFill>
                <a:srgbClr val="FFFFFF"/>
              </a:solidFill>
              <a:latin typeface="Helvetica" charset="0"/>
              <a:ea typeface="Helvetica" charset="0"/>
              <a:cs typeface="Helvetica" charset="0"/>
              <a:sym typeface="Helvetica" charset="0"/>
            </a:endParaRP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Enthusiastic </a:t>
            </a:r>
          </a:p>
          <a:p>
            <a:pPr eaLnBrk="1">
              <a:spcBef>
                <a:spcPct val="0"/>
              </a:spcBef>
              <a:buClr>
                <a:srgbClr val="FFFFFF"/>
              </a:buClr>
              <a:buFont typeface="ArialMT" charset="0"/>
              <a:buChar char="•"/>
            </a:pPr>
            <a:r>
              <a:rPr lang="en-US" altLang="en-US" sz="1800">
                <a:solidFill>
                  <a:srgbClr val="FFFFFF"/>
                </a:solidFill>
                <a:latin typeface="Helvetica" charset="0"/>
                <a:ea typeface="Helvetica" charset="0"/>
                <a:cs typeface="Helvetica" charset="0"/>
                <a:sym typeface="Helvetica" charset="0"/>
              </a:rPr>
              <a:t>  Exploratory</a:t>
            </a:r>
          </a:p>
          <a:p>
            <a:pPr algn="ctr" eaLnBrk="1">
              <a:spcBef>
                <a:spcPct val="0"/>
              </a:spcBef>
              <a:buSzTx/>
              <a:buFontTx/>
              <a:buNone/>
            </a:pPr>
            <a:endParaRPr lang="en-US" altLang="en-US" sz="1300">
              <a:solidFill>
                <a:srgbClr val="FFFFFF"/>
              </a:solidFill>
              <a:latin typeface="Helvetica" charset="0"/>
              <a:ea typeface="Helvetica" charset="0"/>
              <a:cs typeface="Helvetica" charset="0"/>
              <a:sym typeface="Helvetica" charset="0"/>
            </a:endParaRPr>
          </a:p>
        </p:txBody>
      </p:sp>
    </p:spTree>
    <p:extLst>
      <p:ext uri="{BB962C8B-B14F-4D97-AF65-F5344CB8AC3E}">
        <p14:creationId xmlns:p14="http://schemas.microsoft.com/office/powerpoint/2010/main" val="2030027886"/>
      </p:ext>
    </p:extLst>
  </p:cSld>
  <p:clrMapOvr>
    <a:masterClrMapping/>
  </p:clrMapOvr>
  <p:transition spd="med"/>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97768"/>
            <a:ext cx="6705600" cy="1143000"/>
          </a:xfrm>
        </p:spPr>
        <p:txBody>
          <a:bodyPr/>
          <a:lstStyle/>
          <a:p>
            <a:pPr algn="l"/>
            <a:r>
              <a:rPr lang="en-GB" sz="3600" dirty="0" smtClean="0"/>
              <a:t>Dealing with conflict</a:t>
            </a:r>
            <a:endParaRPr lang="en-GB" sz="3600" dirty="0"/>
          </a:p>
        </p:txBody>
      </p:sp>
      <p:sp>
        <p:nvSpPr>
          <p:cNvPr id="4" name="Rectangle 3"/>
          <p:cNvSpPr/>
          <p:nvPr/>
        </p:nvSpPr>
        <p:spPr>
          <a:xfrm>
            <a:off x="181465" y="1352091"/>
            <a:ext cx="4536504" cy="3170099"/>
          </a:xfrm>
          <a:prstGeom prst="rect">
            <a:avLst/>
          </a:prstGeom>
        </p:spPr>
        <p:txBody>
          <a:bodyPr wrap="square">
            <a:spAutoFit/>
          </a:bodyPr>
          <a:lstStyle/>
          <a:p>
            <a:r>
              <a:rPr lang="en-GB" sz="2000" dirty="0"/>
              <a:t>For the </a:t>
            </a:r>
            <a:r>
              <a:rPr lang="en-GB" sz="2000" b="1" dirty="0" smtClean="0"/>
              <a:t>HR professional</a:t>
            </a:r>
            <a:r>
              <a:rPr lang="en-GB" sz="2000" dirty="0" smtClean="0"/>
              <a:t>, </a:t>
            </a:r>
            <a:r>
              <a:rPr lang="en-GB" sz="2000" dirty="0"/>
              <a:t>it is important to be able </a:t>
            </a:r>
            <a:r>
              <a:rPr lang="en-GB" sz="2000" dirty="0" smtClean="0"/>
              <a:t>to</a:t>
            </a:r>
          </a:p>
          <a:p>
            <a:r>
              <a:rPr lang="en-GB" sz="2000" dirty="0"/>
              <a:t>-</a:t>
            </a:r>
            <a:r>
              <a:rPr lang="en-GB" sz="2000" dirty="0" smtClean="0"/>
              <a:t> </a:t>
            </a:r>
            <a:r>
              <a:rPr lang="en-GB" sz="2000" dirty="0"/>
              <a:t>identify conflict in the workplace and </a:t>
            </a:r>
            <a:r>
              <a:rPr lang="en-GB" sz="2000" dirty="0" smtClean="0"/>
              <a:t>- quickly </a:t>
            </a:r>
            <a:r>
              <a:rPr lang="en-GB" sz="2000" dirty="0"/>
              <a:t>and effectively resolve the underlying issues in a positive way. </a:t>
            </a:r>
            <a:endParaRPr lang="en-GB" sz="2000" dirty="0" smtClean="0"/>
          </a:p>
          <a:p>
            <a:endParaRPr lang="en-GB" sz="2000" dirty="0"/>
          </a:p>
          <a:p>
            <a:r>
              <a:rPr lang="en-GB" sz="2000" i="1" dirty="0" smtClean="0"/>
              <a:t>Resolving </a:t>
            </a:r>
            <a:r>
              <a:rPr lang="en-GB" sz="2000" i="1" dirty="0"/>
              <a:t>conflict in a positive manner can lead to much-improved professional and personal relationships.</a:t>
            </a:r>
          </a:p>
        </p:txBody>
      </p:sp>
      <p:sp>
        <p:nvSpPr>
          <p:cNvPr id="5" name="Rectangle 4"/>
          <p:cNvSpPr/>
          <p:nvPr/>
        </p:nvSpPr>
        <p:spPr>
          <a:xfrm>
            <a:off x="417833" y="5202833"/>
            <a:ext cx="8308334" cy="923330"/>
          </a:xfrm>
          <a:prstGeom prst="rect">
            <a:avLst/>
          </a:prstGeom>
        </p:spPr>
        <p:txBody>
          <a:bodyPr wrap="square">
            <a:spAutoFit/>
          </a:bodyPr>
          <a:lstStyle/>
          <a:p>
            <a:r>
              <a:rPr lang="en-GB" dirty="0">
                <a:hlinkClick r:id="rId2"/>
              </a:rPr>
              <a:t>https://www.forbes.com/sites/forbeshumanresourcescouncil/2018/04/10/14-ways-hr-professionals-can-solve-workplace-conflict-efficiently/#</a:t>
            </a:r>
            <a:r>
              <a:rPr lang="en-GB" dirty="0" smtClean="0">
                <a:hlinkClick r:id="rId2"/>
              </a:rPr>
              <a:t>bcfe4b01250a</a:t>
            </a:r>
            <a:endParaRPr lang="en-GB" dirty="0" smtClean="0"/>
          </a:p>
          <a:p>
            <a:endParaRPr lang="en-GB" dirty="0"/>
          </a:p>
        </p:txBody>
      </p:sp>
      <p:sp>
        <p:nvSpPr>
          <p:cNvPr id="7" name="TextBox 6"/>
          <p:cNvSpPr txBox="1"/>
          <p:nvPr/>
        </p:nvSpPr>
        <p:spPr>
          <a:xfrm>
            <a:off x="408353" y="4833501"/>
            <a:ext cx="1629895" cy="369332"/>
          </a:xfrm>
          <a:prstGeom prst="rect">
            <a:avLst/>
          </a:prstGeom>
          <a:noFill/>
        </p:spPr>
        <p:txBody>
          <a:bodyPr wrap="square" rtlCol="0">
            <a:spAutoFit/>
          </a:bodyPr>
          <a:lstStyle/>
          <a:p>
            <a:r>
              <a:rPr lang="en-US" dirty="0" smtClean="0"/>
              <a:t>READ</a:t>
            </a:r>
            <a:endParaRPr lang="en-US" dirty="0"/>
          </a:p>
        </p:txBody>
      </p:sp>
      <p:pic>
        <p:nvPicPr>
          <p:cNvPr id="8" name="Picture 7"/>
          <p:cNvPicPr>
            <a:picLocks noChangeAspect="1"/>
          </p:cNvPicPr>
          <p:nvPr/>
        </p:nvPicPr>
        <p:blipFill>
          <a:blip r:embed="rId3"/>
          <a:stretch>
            <a:fillRect/>
          </a:stretch>
        </p:blipFill>
        <p:spPr>
          <a:xfrm>
            <a:off x="5513512" y="1506163"/>
            <a:ext cx="3105150" cy="3152775"/>
          </a:xfrm>
          <a:prstGeom prst="rect">
            <a:avLst/>
          </a:prstGeom>
        </p:spPr>
      </p:pic>
    </p:spTree>
    <p:extLst>
      <p:ext uri="{BB962C8B-B14F-4D97-AF65-F5344CB8AC3E}">
        <p14:creationId xmlns:p14="http://schemas.microsoft.com/office/powerpoint/2010/main" val="665039114"/>
      </p:ext>
    </p:extLst>
  </p:cSld>
  <p:clrMapOvr>
    <a:masterClrMapping/>
  </p:clrMapOvr>
  <p:transition spd="med"/>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Conflict in your organization</a:t>
            </a:r>
          </a:p>
          <a:p>
            <a:r>
              <a:rPr lang="en-US" dirty="0" smtClean="0"/>
              <a:t>Where / with whom?</a:t>
            </a:r>
            <a:endParaRPr lang="en-US" dirty="0"/>
          </a:p>
          <a:p>
            <a:r>
              <a:rPr lang="en-US" dirty="0" smtClean="0"/>
              <a:t>When/how do </a:t>
            </a:r>
            <a:r>
              <a:rPr lang="en-US" b="1" dirty="0" smtClean="0"/>
              <a:t>you </a:t>
            </a:r>
            <a:r>
              <a:rPr lang="en-US" dirty="0" smtClean="0"/>
              <a:t>get involved?</a:t>
            </a:r>
            <a:endParaRPr lang="en-US" dirty="0"/>
          </a:p>
        </p:txBody>
      </p:sp>
      <p:pic>
        <p:nvPicPr>
          <p:cNvPr id="4" name="Picture 3"/>
          <p:cNvPicPr>
            <a:picLocks noChangeAspect="1"/>
          </p:cNvPicPr>
          <p:nvPr/>
        </p:nvPicPr>
        <p:blipFill>
          <a:blip r:embed="rId2"/>
          <a:stretch>
            <a:fillRect/>
          </a:stretch>
        </p:blipFill>
        <p:spPr>
          <a:xfrm>
            <a:off x="251520" y="3429000"/>
            <a:ext cx="6324600" cy="3228975"/>
          </a:xfrm>
          <a:prstGeom prst="rect">
            <a:avLst/>
          </a:prstGeom>
        </p:spPr>
      </p:pic>
    </p:spTree>
    <p:extLst>
      <p:ext uri="{BB962C8B-B14F-4D97-AF65-F5344CB8AC3E}">
        <p14:creationId xmlns:p14="http://schemas.microsoft.com/office/powerpoint/2010/main" val="1603429867"/>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4" name="TextBox 3"/>
          <p:cNvSpPr txBox="1"/>
          <p:nvPr/>
        </p:nvSpPr>
        <p:spPr>
          <a:xfrm>
            <a:off x="2699792" y="2276872"/>
            <a:ext cx="2232248" cy="646331"/>
          </a:xfrm>
          <a:prstGeom prst="rect">
            <a:avLst/>
          </a:prstGeom>
          <a:noFill/>
        </p:spPr>
        <p:txBody>
          <a:bodyPr wrap="square" rtlCol="0">
            <a:spAutoFit/>
          </a:bodyPr>
          <a:lstStyle/>
          <a:p>
            <a:r>
              <a:rPr lang="en-US" dirty="0" smtClean="0"/>
              <a:t>LEADERSHIP STYLE CLASHES</a:t>
            </a:r>
            <a:endParaRPr lang="en-US" dirty="0"/>
          </a:p>
        </p:txBody>
      </p:sp>
      <p:sp>
        <p:nvSpPr>
          <p:cNvPr id="6" name="Content Placeholder 5"/>
          <p:cNvSpPr>
            <a:spLocks noGrp="1"/>
          </p:cNvSpPr>
          <p:nvPr>
            <p:ph idx="1"/>
          </p:nvPr>
        </p:nvSpPr>
        <p:spPr>
          <a:xfrm>
            <a:off x="323528" y="2923203"/>
            <a:ext cx="8229600" cy="4525963"/>
          </a:xfrm>
        </p:spPr>
        <p:txBody>
          <a:bodyPr/>
          <a:lstStyle/>
          <a:p>
            <a:pPr marL="0" indent="0">
              <a:buNone/>
            </a:pPr>
            <a:endParaRPr lang="en-US" b="1" dirty="0" smtClean="0"/>
          </a:p>
          <a:p>
            <a:pPr marL="0" indent="0">
              <a:buNone/>
            </a:pPr>
            <a:endParaRPr lang="en-US" b="1" dirty="0" smtClean="0"/>
          </a:p>
          <a:p>
            <a:pPr marL="0" indent="0">
              <a:buNone/>
            </a:pPr>
            <a:endParaRPr lang="en-US" b="1" dirty="0" smtClean="0"/>
          </a:p>
          <a:p>
            <a:pPr marL="0" indent="0">
              <a:buNone/>
            </a:pPr>
            <a:endParaRPr lang="en-US" b="1" dirty="0" smtClean="0"/>
          </a:p>
          <a:p>
            <a:pPr marL="0" indent="0">
              <a:buNone/>
            </a:pPr>
            <a:r>
              <a:rPr lang="en-US" b="1" dirty="0" smtClean="0"/>
              <a:t>			Work Style Conflicts</a:t>
            </a:r>
            <a:endParaRPr lang="en-US" dirty="0"/>
          </a:p>
        </p:txBody>
      </p:sp>
      <p:sp>
        <p:nvSpPr>
          <p:cNvPr id="7" name="TextBox 6"/>
          <p:cNvSpPr txBox="1"/>
          <p:nvPr/>
        </p:nvSpPr>
        <p:spPr>
          <a:xfrm>
            <a:off x="7308304" y="1722874"/>
            <a:ext cx="216024" cy="2031325"/>
          </a:xfrm>
          <a:prstGeom prst="rect">
            <a:avLst/>
          </a:prstGeom>
          <a:noFill/>
        </p:spPr>
        <p:txBody>
          <a:bodyPr wrap="square" rtlCol="0">
            <a:spAutoFit/>
          </a:bodyPr>
          <a:lstStyle/>
          <a:p>
            <a:r>
              <a:rPr lang="en-US" dirty="0" smtClean="0"/>
              <a:t>CULTU</a:t>
            </a:r>
          </a:p>
          <a:p>
            <a:r>
              <a:rPr lang="en-US" dirty="0" smtClean="0"/>
              <a:t>R</a:t>
            </a:r>
            <a:endParaRPr lang="en-US" dirty="0"/>
          </a:p>
          <a:p>
            <a:r>
              <a:rPr lang="en-US" dirty="0" smtClean="0"/>
              <a:t>E</a:t>
            </a:r>
            <a:endParaRPr lang="en-US" dirty="0"/>
          </a:p>
        </p:txBody>
      </p:sp>
      <p:sp>
        <p:nvSpPr>
          <p:cNvPr id="8" name="TextBox 7"/>
          <p:cNvSpPr txBox="1"/>
          <p:nvPr/>
        </p:nvSpPr>
        <p:spPr>
          <a:xfrm>
            <a:off x="647564" y="1585575"/>
            <a:ext cx="4104456" cy="646331"/>
          </a:xfrm>
          <a:prstGeom prst="rect">
            <a:avLst/>
          </a:prstGeom>
          <a:noFill/>
        </p:spPr>
        <p:txBody>
          <a:bodyPr wrap="square" rtlCol="0">
            <a:spAutoFit/>
          </a:bodyPr>
          <a:lstStyle/>
          <a:p>
            <a:r>
              <a:rPr lang="en-US" dirty="0"/>
              <a:t>Differences in Background/Gender</a:t>
            </a:r>
          </a:p>
          <a:p>
            <a:endParaRPr lang="en-US" dirty="0"/>
          </a:p>
        </p:txBody>
      </p:sp>
      <p:sp>
        <p:nvSpPr>
          <p:cNvPr id="9" name="TextBox 8"/>
          <p:cNvSpPr txBox="1"/>
          <p:nvPr/>
        </p:nvSpPr>
        <p:spPr>
          <a:xfrm>
            <a:off x="1043608" y="4149080"/>
            <a:ext cx="2712602" cy="369332"/>
          </a:xfrm>
          <a:prstGeom prst="rect">
            <a:avLst/>
          </a:prstGeom>
          <a:noFill/>
        </p:spPr>
        <p:txBody>
          <a:bodyPr wrap="none" rtlCol="0">
            <a:spAutoFit/>
          </a:bodyPr>
          <a:lstStyle/>
          <a:p>
            <a:r>
              <a:rPr lang="en-US" dirty="0" smtClean="0">
                <a:latin typeface="Algerian" panose="04020705040A02060702" pitchFamily="82" charset="0"/>
              </a:rPr>
              <a:t>PERSONALITY CLASHES</a:t>
            </a:r>
            <a:endParaRPr lang="en-US" dirty="0">
              <a:latin typeface="Algerian" panose="04020705040A02060702" pitchFamily="82" charset="0"/>
            </a:endParaRPr>
          </a:p>
        </p:txBody>
      </p:sp>
    </p:spTree>
    <p:extLst>
      <p:ext uri="{BB962C8B-B14F-4D97-AF65-F5344CB8AC3E}">
        <p14:creationId xmlns:p14="http://schemas.microsoft.com/office/powerpoint/2010/main" val="2153343923"/>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6705600" cy="1143000"/>
          </a:xfrm>
        </p:spPr>
        <p:txBody>
          <a:bodyPr/>
          <a:lstStyle/>
          <a:p>
            <a:pPr algn="l"/>
            <a:r>
              <a:rPr lang="en-GB" sz="3200" dirty="0" smtClean="0"/>
              <a:t>Conflict Resolution: Active Listening</a:t>
            </a:r>
            <a:endParaRPr lang="en-GB" sz="3200" dirty="0"/>
          </a:p>
        </p:txBody>
      </p:sp>
      <p:sp>
        <p:nvSpPr>
          <p:cNvPr id="3" name="Content Placeholder 2"/>
          <p:cNvSpPr>
            <a:spLocks noGrp="1"/>
          </p:cNvSpPr>
          <p:nvPr>
            <p:ph idx="1"/>
          </p:nvPr>
        </p:nvSpPr>
        <p:spPr>
          <a:xfrm>
            <a:off x="179512" y="1268760"/>
            <a:ext cx="8229600" cy="4525963"/>
          </a:xfrm>
        </p:spPr>
        <p:txBody>
          <a:bodyPr/>
          <a:lstStyle/>
          <a:p>
            <a:pPr marL="0" indent="0">
              <a:buNone/>
            </a:pPr>
            <a:r>
              <a:rPr lang="en-GB" sz="2000" i="1" dirty="0"/>
              <a:t>Active listening</a:t>
            </a:r>
            <a:r>
              <a:rPr lang="en-GB" sz="2000" dirty="0"/>
              <a:t> is a communication technique used in </a:t>
            </a:r>
            <a:r>
              <a:rPr lang="en-GB" sz="2000" dirty="0" smtClean="0"/>
              <a:t>counselling, </a:t>
            </a:r>
            <a:r>
              <a:rPr lang="en-GB" sz="2000" dirty="0"/>
              <a:t>training, and conflict resolution</a:t>
            </a:r>
            <a:r>
              <a:rPr lang="en-GB" sz="2000" dirty="0" smtClean="0"/>
              <a:t>.</a:t>
            </a:r>
          </a:p>
          <a:p>
            <a:pPr marL="0" indent="0">
              <a:buNone/>
            </a:pPr>
            <a:endParaRPr lang="en-GB" sz="2000" dirty="0" smtClean="0"/>
          </a:p>
          <a:p>
            <a:pPr marL="0" indent="0">
              <a:buNone/>
            </a:pPr>
            <a:r>
              <a:rPr lang="en-GB" sz="2000" dirty="0" smtClean="0"/>
              <a:t>Involves </a:t>
            </a:r>
            <a:r>
              <a:rPr lang="en-GB" sz="2000" dirty="0"/>
              <a:t>listening with all senses.  As well as giving full attention to the speaker, it is important that the ‘active listener’ is also ‘seen’ to be listening - otherwise the speaker may conclude that what they are talking about is uninteresting to the listener.</a:t>
            </a:r>
            <a:br>
              <a:rPr lang="en-GB" sz="2000" dirty="0"/>
            </a:br>
            <a:endParaRPr lang="en-GB" sz="2000" dirty="0" smtClean="0"/>
          </a:p>
          <a:p>
            <a:pPr marL="0" indent="0">
              <a:buNone/>
            </a:pPr>
            <a:r>
              <a:rPr lang="en-GB" sz="1600" dirty="0" smtClean="0"/>
              <a:t>Find </a:t>
            </a:r>
            <a:r>
              <a:rPr lang="en-GB" sz="1600" dirty="0"/>
              <a:t>more at: </a:t>
            </a:r>
            <a:endParaRPr lang="en-GB" sz="1600" dirty="0" smtClean="0"/>
          </a:p>
          <a:p>
            <a:pPr marL="0" indent="0">
              <a:buNone/>
            </a:pPr>
            <a:r>
              <a:rPr lang="en-GB" sz="1600" dirty="0" smtClean="0">
                <a:hlinkClick r:id="rId2"/>
              </a:rPr>
              <a:t>http</a:t>
            </a:r>
            <a:r>
              <a:rPr lang="en-GB" sz="1600" dirty="0">
                <a:hlinkClick r:id="rId2"/>
              </a:rPr>
              <a:t>://</a:t>
            </a:r>
            <a:r>
              <a:rPr lang="en-GB" sz="1600" dirty="0" smtClean="0">
                <a:hlinkClick r:id="rId2"/>
              </a:rPr>
              <a:t>www.skillsyouneed.com/ips/active-listening.html#ixzz3zs2pT0Lh</a:t>
            </a:r>
            <a:endParaRPr lang="en-GB" sz="1600" dirty="0" smtClean="0"/>
          </a:p>
          <a:p>
            <a:pPr marL="0" indent="0">
              <a:buNone/>
            </a:pPr>
            <a:r>
              <a:rPr lang="en-GB" sz="1600" dirty="0">
                <a:hlinkClick r:id="rId3"/>
              </a:rPr>
              <a:t>http://</a:t>
            </a:r>
            <a:r>
              <a:rPr lang="en-GB" sz="1600" dirty="0" smtClean="0">
                <a:hlinkClick r:id="rId3"/>
              </a:rPr>
              <a:t>www.explorehr.org/articles/Personal_Development/Developing_Active_Listening_Skills.html</a:t>
            </a:r>
            <a:endParaRPr lang="en-GB" sz="1600" dirty="0" smtClean="0"/>
          </a:p>
          <a:p>
            <a:pPr marL="0" indent="0">
              <a:buNone/>
            </a:pPr>
            <a:r>
              <a:rPr lang="en-GB" sz="1600" dirty="0" smtClean="0">
                <a:hlinkClick r:id="rId4"/>
              </a:rPr>
              <a:t>http</a:t>
            </a:r>
            <a:r>
              <a:rPr lang="en-GB" sz="1600" dirty="0">
                <a:hlinkClick r:id="rId4"/>
              </a:rPr>
              <a:t>://</a:t>
            </a:r>
            <a:r>
              <a:rPr lang="en-GB" sz="1600" dirty="0" smtClean="0">
                <a:hlinkClick r:id="rId4"/>
              </a:rPr>
              <a:t>www.cipd.co.uk/NR/rdonlyres/C48D5EF9-D4DB-4952-B380-54A2563BC856/0/ActiveListeningArticle201204.pdf</a:t>
            </a:r>
            <a:endParaRPr lang="en-GB" sz="1600" dirty="0" smtClean="0"/>
          </a:p>
          <a:p>
            <a:pPr marL="0" indent="0">
              <a:buNone/>
            </a:pPr>
            <a:endParaRPr lang="en-GB" sz="1600" dirty="0" smtClean="0"/>
          </a:p>
          <a:p>
            <a:pPr marL="0" indent="0">
              <a:buNone/>
            </a:pPr>
            <a:r>
              <a:rPr lang="en-GB" sz="1600" dirty="0" smtClean="0"/>
              <a:t>Used to understand the perspectives of different parties</a:t>
            </a:r>
            <a:endParaRPr lang="en-GB" sz="1600" dirty="0" smtClean="0">
              <a:hlinkClick r:id="rId5"/>
            </a:endParaRPr>
          </a:p>
          <a:p>
            <a:pPr marL="0" indent="0">
              <a:buNone/>
            </a:pPr>
            <a:r>
              <a:rPr lang="en-GB" sz="1600" dirty="0" smtClean="0">
                <a:hlinkClick r:id="rId5"/>
              </a:rPr>
              <a:t>http</a:t>
            </a:r>
            <a:r>
              <a:rPr lang="en-GB" sz="1600" dirty="0">
                <a:hlinkClick r:id="rId5"/>
              </a:rPr>
              <a:t>://</a:t>
            </a:r>
            <a:r>
              <a:rPr lang="en-GB" sz="1600" dirty="0" smtClean="0">
                <a:hlinkClick r:id="rId5"/>
              </a:rPr>
              <a:t>msue.anr.msu.edu/news/use_active_listening_skills_to_effectively_deal_with_conflict</a:t>
            </a:r>
            <a:endParaRPr lang="en-GB" sz="1600" dirty="0" smtClean="0"/>
          </a:p>
          <a:p>
            <a:pPr marL="0" indent="0">
              <a:buNone/>
            </a:pPr>
            <a:endParaRPr lang="en-GB" dirty="0"/>
          </a:p>
        </p:txBody>
      </p:sp>
    </p:spTree>
    <p:extLst>
      <p:ext uri="{BB962C8B-B14F-4D97-AF65-F5344CB8AC3E}">
        <p14:creationId xmlns:p14="http://schemas.microsoft.com/office/powerpoint/2010/main" val="546504197"/>
      </p:ext>
    </p:extLst>
  </p:cSld>
  <p:clrMapOvr>
    <a:masterClrMapping/>
  </p:clrMapOvr>
  <p:transition spd="med"/>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119062"/>
            <a:ext cx="9108504" cy="20137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466725" y="119062"/>
            <a:ext cx="8210550" cy="6619875"/>
          </a:xfrm>
          <a:prstGeom prst="rect">
            <a:avLst/>
          </a:prstGeom>
        </p:spPr>
      </p:pic>
    </p:spTree>
    <p:extLst>
      <p:ext uri="{BB962C8B-B14F-4D97-AF65-F5344CB8AC3E}">
        <p14:creationId xmlns:p14="http://schemas.microsoft.com/office/powerpoint/2010/main" val="3694668780"/>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94" y="116632"/>
            <a:ext cx="6705600" cy="1143000"/>
          </a:xfrm>
        </p:spPr>
        <p:txBody>
          <a:bodyPr/>
          <a:lstStyle/>
          <a:p>
            <a:pPr algn="l"/>
            <a:r>
              <a:rPr lang="en-GB" dirty="0" smtClean="0"/>
              <a:t>Active Listening</a:t>
            </a:r>
            <a:endParaRPr lang="en-GB" dirty="0"/>
          </a:p>
        </p:txBody>
      </p:sp>
      <p:sp>
        <p:nvSpPr>
          <p:cNvPr id="3" name="Content Placeholder 2"/>
          <p:cNvSpPr>
            <a:spLocks noGrp="1"/>
          </p:cNvSpPr>
          <p:nvPr>
            <p:ph idx="1"/>
          </p:nvPr>
        </p:nvSpPr>
        <p:spPr/>
        <p:txBody>
          <a:bodyPr/>
          <a:lstStyle/>
          <a:p>
            <a:endParaRPr lang="en-GB"/>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1384636"/>
            <a:ext cx="4724747" cy="4734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0175894"/>
      </p:ext>
    </p:extLst>
  </p:cSld>
  <p:clrMapOvr>
    <a:masterClrMapping/>
  </p:clrMapOvr>
  <p:transition spd="med"/>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906" y="188640"/>
            <a:ext cx="6705600" cy="1143000"/>
          </a:xfrm>
        </p:spPr>
        <p:txBody>
          <a:bodyPr/>
          <a:lstStyle/>
          <a:p>
            <a:pPr algn="l"/>
            <a:r>
              <a:rPr lang="en-GB" dirty="0" smtClean="0"/>
              <a:t>Other skills  </a:t>
            </a:r>
            <a:r>
              <a:rPr lang="en-GB" sz="1100" dirty="0" smtClean="0"/>
              <a:t>HIGHLIGHTED IN YOUR ASSIGNMENT</a:t>
            </a:r>
            <a:endParaRPr lang="en-GB" sz="1100" dirty="0"/>
          </a:p>
        </p:txBody>
      </p:sp>
      <p:sp>
        <p:nvSpPr>
          <p:cNvPr id="4" name="Content Placeholder 3"/>
          <p:cNvSpPr>
            <a:spLocks noGrp="1"/>
          </p:cNvSpPr>
          <p:nvPr>
            <p:ph idx="1"/>
          </p:nvPr>
        </p:nvSpPr>
        <p:spPr/>
        <p:txBody>
          <a:bodyPr/>
          <a:lstStyle/>
          <a:p>
            <a:endParaRPr lang="en-GB"/>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906" y="6309320"/>
            <a:ext cx="8524875" cy="209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6" name="Group 5"/>
          <p:cNvGrpSpPr/>
          <p:nvPr/>
        </p:nvGrpSpPr>
        <p:grpSpPr>
          <a:xfrm>
            <a:off x="395536" y="1196752"/>
            <a:ext cx="8328506" cy="5081676"/>
            <a:chOff x="395536" y="1196752"/>
            <a:chExt cx="8328506" cy="5081676"/>
          </a:xfrm>
        </p:grpSpPr>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1196752"/>
              <a:ext cx="7943091" cy="18907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343" y="3087533"/>
              <a:ext cx="8220075" cy="1533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8717" y="4678228"/>
              <a:ext cx="8315325" cy="16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339752" y="4293096"/>
              <a:ext cx="612068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3995936" y="2708920"/>
              <a:ext cx="4032448"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4860032" y="5877272"/>
              <a:ext cx="375280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788690551"/>
      </p:ext>
    </p:extLst>
  </p:cSld>
  <p:clrMapOvr>
    <a:masterClrMapping/>
  </p:clrMapOvr>
  <p:transition spd="med"/>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t="12869" b="4452"/>
          <a:stretch/>
        </p:blipFill>
        <p:spPr>
          <a:xfrm>
            <a:off x="179512" y="1196752"/>
            <a:ext cx="8525176" cy="5089048"/>
          </a:xfrm>
        </p:spPr>
      </p:pic>
      <p:sp>
        <p:nvSpPr>
          <p:cNvPr id="5" name="TextBox 4"/>
          <p:cNvSpPr txBox="1"/>
          <p:nvPr/>
        </p:nvSpPr>
        <p:spPr>
          <a:xfrm>
            <a:off x="107504" y="1052736"/>
            <a:ext cx="3888432" cy="648072"/>
          </a:xfrm>
          <a:prstGeom prst="rect">
            <a:avLst/>
          </a:prstGeom>
          <a:noFill/>
        </p:spPr>
        <p:txBody>
          <a:bodyPr wrap="square" rtlCol="0">
            <a:spAutoFit/>
          </a:bodyPr>
          <a:lstStyle/>
          <a:p>
            <a:endParaRPr lang="en-US" dirty="0"/>
          </a:p>
        </p:txBody>
      </p:sp>
      <p:sp>
        <p:nvSpPr>
          <p:cNvPr id="7" name="Rectangle 6"/>
          <p:cNvSpPr/>
          <p:nvPr/>
        </p:nvSpPr>
        <p:spPr>
          <a:xfrm>
            <a:off x="457200" y="1844824"/>
            <a:ext cx="586408"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179512" y="1052736"/>
            <a:ext cx="3888432" cy="914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6536068"/>
      </p:ext>
    </p:extLst>
  </p:cSld>
  <p:clrMapOvr>
    <a:masterClrMapping/>
  </p:clrMapOvr>
  <p:transition spd="med"/>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7504" y="3429000"/>
            <a:ext cx="6408712" cy="316835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7504" y="188640"/>
            <a:ext cx="6705600" cy="1143000"/>
          </a:xfrm>
        </p:spPr>
        <p:txBody>
          <a:bodyPr/>
          <a:lstStyle/>
          <a:p>
            <a:pPr algn="l"/>
            <a:r>
              <a:rPr lang="en-GB" sz="3600" dirty="0" smtClean="0"/>
              <a:t>Influencing</a:t>
            </a:r>
            <a:endParaRPr lang="en-GB" sz="3600" dirty="0"/>
          </a:p>
        </p:txBody>
      </p:sp>
      <p:sp>
        <p:nvSpPr>
          <p:cNvPr id="3" name="Content Placeholder 2"/>
          <p:cNvSpPr>
            <a:spLocks noGrp="1"/>
          </p:cNvSpPr>
          <p:nvPr>
            <p:ph idx="1"/>
          </p:nvPr>
        </p:nvSpPr>
        <p:spPr>
          <a:xfrm>
            <a:off x="395536" y="1268760"/>
            <a:ext cx="8229600" cy="4525963"/>
          </a:xfrm>
        </p:spPr>
        <p:txBody>
          <a:bodyPr/>
          <a:lstStyle/>
          <a:p>
            <a:pPr>
              <a:buFont typeface="Wingdings" panose="05000000000000000000" pitchFamily="2" charset="2"/>
              <a:buChar char="§"/>
            </a:pPr>
            <a:r>
              <a:rPr lang="en-GB" sz="2400" dirty="0" smtClean="0"/>
              <a:t>According to </a:t>
            </a:r>
            <a:r>
              <a:rPr lang="en-GB" sz="2400" dirty="0" err="1" smtClean="0"/>
              <a:t>Yemm</a:t>
            </a:r>
            <a:r>
              <a:rPr lang="en-GB" sz="2400" dirty="0" smtClean="0"/>
              <a:t> (2008) in order to successfully influence others, HR professionals must spend time thinking </a:t>
            </a:r>
            <a:r>
              <a:rPr lang="en-GB" sz="2400" dirty="0"/>
              <a:t>a</a:t>
            </a:r>
            <a:r>
              <a:rPr lang="en-GB" sz="2400" dirty="0" smtClean="0"/>
              <a:t>bout their broad message and how they wish to convey it.</a:t>
            </a:r>
          </a:p>
          <a:p>
            <a:pPr>
              <a:buFont typeface="Wingdings" panose="05000000000000000000" pitchFamily="2" charset="2"/>
              <a:buChar char="§"/>
            </a:pPr>
            <a:r>
              <a:rPr lang="en-GB" sz="2400" dirty="0" smtClean="0"/>
              <a:t>HR professional needs to influence others to bring about some for of change/gain buy in for a new process</a:t>
            </a:r>
          </a:p>
          <a:p>
            <a:endParaRPr lang="en-GB" sz="2400" dirty="0"/>
          </a:p>
          <a:p>
            <a:pPr marL="0" indent="0">
              <a:buNone/>
            </a:pPr>
            <a:r>
              <a:rPr lang="en-GB" sz="2000" dirty="0" smtClean="0"/>
              <a:t>Effective  influencers possess the following attributes</a:t>
            </a:r>
          </a:p>
          <a:p>
            <a:pPr>
              <a:buFont typeface="Wingdings" panose="05000000000000000000" pitchFamily="2" charset="2"/>
              <a:buChar char="§"/>
            </a:pPr>
            <a:r>
              <a:rPr lang="en-GB" sz="2000" dirty="0" smtClean="0"/>
              <a:t>Friendliness</a:t>
            </a:r>
          </a:p>
          <a:p>
            <a:pPr>
              <a:buFont typeface="Wingdings" panose="05000000000000000000" pitchFamily="2" charset="2"/>
              <a:buChar char="§"/>
            </a:pPr>
            <a:r>
              <a:rPr lang="en-GB" sz="2000" dirty="0" smtClean="0"/>
              <a:t>Empowerment</a:t>
            </a:r>
          </a:p>
          <a:p>
            <a:pPr>
              <a:buFont typeface="Wingdings" panose="05000000000000000000" pitchFamily="2" charset="2"/>
              <a:buChar char="§"/>
            </a:pPr>
            <a:r>
              <a:rPr lang="en-GB" sz="2000" dirty="0" smtClean="0"/>
              <a:t>Vision</a:t>
            </a:r>
          </a:p>
          <a:p>
            <a:pPr>
              <a:buFont typeface="Wingdings" panose="05000000000000000000" pitchFamily="2" charset="2"/>
              <a:buChar char="§"/>
            </a:pPr>
            <a:r>
              <a:rPr lang="en-GB" sz="2000" dirty="0" smtClean="0"/>
              <a:t>The ability to build alliances</a:t>
            </a:r>
          </a:p>
          <a:p>
            <a:pPr>
              <a:buFont typeface="Wingdings" panose="05000000000000000000" pitchFamily="2" charset="2"/>
              <a:buChar char="§"/>
            </a:pPr>
            <a:r>
              <a:rPr lang="en-GB" sz="2000" dirty="0" smtClean="0"/>
              <a:t>Expertise and knowledge</a:t>
            </a:r>
          </a:p>
          <a:p>
            <a:pPr>
              <a:buFont typeface="Wingdings" panose="05000000000000000000" pitchFamily="2" charset="2"/>
              <a:buChar char="§"/>
            </a:pPr>
            <a:r>
              <a:rPr lang="en-GB" sz="2000" dirty="0" smtClean="0"/>
              <a:t>Bargaining skills   (</a:t>
            </a:r>
            <a:r>
              <a:rPr lang="en-GB" sz="2000" dirty="0" err="1" smtClean="0"/>
              <a:t>Yemm</a:t>
            </a:r>
            <a:r>
              <a:rPr lang="en-GB" sz="2000" dirty="0" smtClean="0"/>
              <a:t> 2008)</a:t>
            </a:r>
            <a:endParaRPr lang="en-GB" sz="2000" dirty="0"/>
          </a:p>
        </p:txBody>
      </p:sp>
    </p:spTree>
    <p:extLst>
      <p:ext uri="{BB962C8B-B14F-4D97-AF65-F5344CB8AC3E}">
        <p14:creationId xmlns:p14="http://schemas.microsoft.com/office/powerpoint/2010/main" val="1468688520"/>
      </p:ext>
    </p:extLst>
  </p:cSld>
  <p:clrMapOvr>
    <a:masterClrMapping/>
  </p:clrMapOvr>
  <p:transition spd="med"/>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73736" y="274638"/>
            <a:ext cx="8996528" cy="6413851"/>
          </a:xfrm>
          <a:prstGeom prst="rect">
            <a:avLst/>
          </a:prstGeom>
        </p:spPr>
      </p:pic>
    </p:spTree>
    <p:extLst>
      <p:ext uri="{BB962C8B-B14F-4D97-AF65-F5344CB8AC3E}">
        <p14:creationId xmlns:p14="http://schemas.microsoft.com/office/powerpoint/2010/main" val="1029892495"/>
      </p:ext>
    </p:extLst>
  </p:cSld>
  <p:clrMapOvr>
    <a:masterClrMapping/>
  </p:clrMapOvr>
  <p:transition spd="med"/>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6705600" cy="1143000"/>
          </a:xfrm>
        </p:spPr>
        <p:txBody>
          <a:bodyPr/>
          <a:lstStyle/>
          <a:p>
            <a:pPr algn="l"/>
            <a:r>
              <a:rPr lang="en-GB" sz="2800" dirty="0" smtClean="0"/>
              <a:t>Influencing skills (</a:t>
            </a:r>
            <a:r>
              <a:rPr lang="en-GB" sz="2800" dirty="0" err="1" smtClean="0"/>
              <a:t>Roffey</a:t>
            </a:r>
            <a:r>
              <a:rPr lang="en-GB" sz="2800" dirty="0" smtClean="0"/>
              <a:t> Park, 2016)</a:t>
            </a:r>
            <a:endParaRPr lang="en-GB" sz="2800" dirty="0"/>
          </a:p>
        </p:txBody>
      </p:sp>
      <p:sp>
        <p:nvSpPr>
          <p:cNvPr id="10" name="Rectangle 13"/>
          <p:cNvSpPr>
            <a:spLocks noChangeArrowheads="1"/>
          </p:cNvSpPr>
          <p:nvPr/>
        </p:nvSpPr>
        <p:spPr bwMode="auto">
          <a:xfrm>
            <a:off x="175728" y="1174832"/>
            <a:ext cx="8892479" cy="5924699"/>
          </a:xfrm>
          <a:prstGeom prst="rect">
            <a:avLst/>
          </a:prstGeom>
          <a:solidFill>
            <a:srgbClr val="F0F0F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900" b="1" dirty="0">
              <a:solidFill>
                <a:srgbClr val="3F3F3F"/>
              </a:solidFill>
              <a:latin typeface="proxima-nova"/>
            </a:endParaRPr>
          </a:p>
          <a:p>
            <a:pPr marL="228600" marR="0" lvl="0" indent="-228600" algn="l" defTabSz="914400" rtl="0" eaLnBrk="0" fontAlgn="base" latinLnBrk="0" hangingPunct="0">
              <a:lnSpc>
                <a:spcPct val="100000"/>
              </a:lnSpc>
              <a:spcBef>
                <a:spcPct val="0"/>
              </a:spcBef>
              <a:spcAft>
                <a:spcPct val="0"/>
              </a:spcAft>
              <a:buClrTx/>
              <a:buSzTx/>
              <a:buFontTx/>
              <a:buAutoNum type="arabicPeriod"/>
              <a:tabLst/>
            </a:pPr>
            <a:r>
              <a:rPr kumimoji="0" lang="en-US" altLang="en-US" sz="1400" b="1" i="0" u="none" strike="noStrike" cap="none" normalizeH="0" baseline="0" dirty="0" smtClean="0">
                <a:ln>
                  <a:noFill/>
                </a:ln>
                <a:solidFill>
                  <a:srgbClr val="3F3F3F"/>
                </a:solidFill>
                <a:effectLst/>
                <a:latin typeface="proxima-nova"/>
              </a:rPr>
              <a:t>Observation</a:t>
            </a:r>
            <a:r>
              <a:rPr kumimoji="0" lang="en-US" altLang="en-US" sz="1400" b="0" i="0" u="none" strike="noStrike" cap="none" normalizeH="0" baseline="0" dirty="0" smtClean="0">
                <a:ln>
                  <a:noFill/>
                </a:ln>
                <a:solidFill>
                  <a:srgbClr val="3F3F3F"/>
                </a:solidFill>
                <a:effectLst/>
                <a:latin typeface="proxima-nova"/>
              </a:rPr>
              <a:t> – paying attention to non-verbal </a:t>
            </a:r>
            <a:r>
              <a:rPr kumimoji="0" lang="en-US" altLang="en-US" sz="1400" b="0" i="0" u="none" strike="noStrike" cap="none" normalizeH="0" baseline="0" dirty="0" err="1" smtClean="0">
                <a:ln>
                  <a:noFill/>
                </a:ln>
                <a:solidFill>
                  <a:srgbClr val="3F3F3F"/>
                </a:solidFill>
                <a:effectLst/>
                <a:latin typeface="proxima-nova"/>
              </a:rPr>
              <a:t>behaviour</a:t>
            </a:r>
            <a:r>
              <a:rPr kumimoji="0" lang="en-US" altLang="en-US" sz="1400" b="0" i="0" u="none" strike="noStrike" cap="none" normalizeH="0" baseline="0" dirty="0" smtClean="0">
                <a:ln>
                  <a:noFill/>
                </a:ln>
                <a:solidFill>
                  <a:srgbClr val="3F3F3F"/>
                </a:solidFill>
                <a:effectLst/>
                <a:latin typeface="proxima-nova"/>
              </a:rPr>
              <a:t> – what is not said, how a person may be feeling, paying attention to your own thoughts, feelings, hunches and intuitions</a:t>
            </a:r>
            <a:endParaRPr lang="en-US" altLang="en-US" sz="1400" dirty="0"/>
          </a:p>
          <a:p>
            <a:pPr marL="228600" marR="0" lvl="0" indent="-228600" algn="l" defTabSz="914400" rtl="0" eaLnBrk="0" fontAlgn="base" latinLnBrk="0" hangingPunct="0">
              <a:lnSpc>
                <a:spcPct val="100000"/>
              </a:lnSpc>
              <a:spcBef>
                <a:spcPct val="0"/>
              </a:spcBef>
              <a:spcAft>
                <a:spcPct val="0"/>
              </a:spcAft>
              <a:buClrTx/>
              <a:buSzTx/>
              <a:buFontTx/>
              <a:buAutoNum type="arabicPeriod"/>
              <a:tabLst/>
            </a:pPr>
            <a:r>
              <a:rPr kumimoji="0" lang="en-US" altLang="en-US" sz="1400" b="1" i="0" u="none" strike="noStrike" cap="none" normalizeH="0" baseline="0" dirty="0" smtClean="0">
                <a:ln>
                  <a:noFill/>
                </a:ln>
                <a:solidFill>
                  <a:srgbClr val="3F3F3F"/>
                </a:solidFill>
                <a:effectLst/>
                <a:latin typeface="proxima-nova"/>
              </a:rPr>
              <a:t>Interpretation</a:t>
            </a:r>
            <a:r>
              <a:rPr kumimoji="0" lang="en-US" altLang="en-US" sz="1400" b="0" i="0" u="none" strike="noStrike" cap="none" normalizeH="0" baseline="0" dirty="0" smtClean="0">
                <a:ln>
                  <a:noFill/>
                </a:ln>
                <a:solidFill>
                  <a:srgbClr val="3F3F3F"/>
                </a:solidFill>
                <a:effectLst/>
                <a:latin typeface="proxima-nova"/>
              </a:rPr>
              <a:t> – to understand and respond to non-verbal </a:t>
            </a:r>
            <a:r>
              <a:rPr kumimoji="0" lang="en-US" altLang="en-US" sz="1400" b="0" i="0" u="none" strike="noStrike" cap="none" normalizeH="0" baseline="0" dirty="0" err="1" smtClean="0">
                <a:ln>
                  <a:noFill/>
                </a:ln>
                <a:solidFill>
                  <a:srgbClr val="3F3F3F"/>
                </a:solidFill>
                <a:effectLst/>
                <a:latin typeface="proxima-nova"/>
              </a:rPr>
              <a:t>behaviour</a:t>
            </a:r>
            <a:r>
              <a:rPr kumimoji="0" lang="en-US" altLang="en-US" sz="1400" b="0" i="0" u="none" strike="noStrike" cap="none" normalizeH="0" baseline="0" dirty="0" smtClean="0">
                <a:ln>
                  <a:noFill/>
                </a:ln>
                <a:solidFill>
                  <a:srgbClr val="3F3F3F"/>
                </a:solidFill>
                <a:effectLst/>
                <a:latin typeface="proxima-nova"/>
              </a:rPr>
              <a:t> – what do particular body signs, changes in skin </a:t>
            </a:r>
            <a:r>
              <a:rPr kumimoji="0" lang="en-US" altLang="en-US" sz="1400" b="0" i="0" u="none" strike="noStrike" cap="none" normalizeH="0" baseline="0" dirty="0" err="1" smtClean="0">
                <a:ln>
                  <a:noFill/>
                </a:ln>
                <a:solidFill>
                  <a:srgbClr val="3F3F3F"/>
                </a:solidFill>
                <a:effectLst/>
                <a:latin typeface="proxima-nova"/>
              </a:rPr>
              <a:t>colour</a:t>
            </a:r>
            <a:r>
              <a:rPr kumimoji="0" lang="en-US" altLang="en-US" sz="1400" b="0" i="0" u="none" strike="noStrike" cap="none" normalizeH="0" baseline="0" dirty="0" smtClean="0">
                <a:ln>
                  <a:noFill/>
                </a:ln>
                <a:solidFill>
                  <a:srgbClr val="3F3F3F"/>
                </a:solidFill>
                <a:effectLst/>
                <a:latin typeface="proxima-nova"/>
              </a:rPr>
              <a:t>, breathing, </a:t>
            </a:r>
            <a:r>
              <a:rPr kumimoji="0" lang="en-US" altLang="en-US" sz="1400" b="0" i="0" u="none" strike="noStrike" cap="none" normalizeH="0" baseline="0" dirty="0" err="1" smtClean="0">
                <a:ln>
                  <a:noFill/>
                </a:ln>
                <a:solidFill>
                  <a:srgbClr val="3F3F3F"/>
                </a:solidFill>
                <a:effectLst/>
                <a:latin typeface="proxima-nova"/>
              </a:rPr>
              <a:t>demeanour</a:t>
            </a:r>
            <a:r>
              <a:rPr kumimoji="0" lang="en-US" altLang="en-US" sz="1400" b="0" i="0" u="none" strike="noStrike" cap="none" normalizeH="0" baseline="0" dirty="0" smtClean="0">
                <a:ln>
                  <a:noFill/>
                </a:ln>
                <a:solidFill>
                  <a:srgbClr val="3F3F3F"/>
                </a:solidFill>
                <a:effectLst/>
                <a:latin typeface="proxima-nova"/>
              </a:rPr>
              <a:t>, etc.</a:t>
            </a:r>
            <a:endParaRPr lang="en-US" altLang="en-US" sz="1400" dirty="0"/>
          </a:p>
          <a:p>
            <a:pPr marL="228600" marR="0" lvl="0" indent="-228600" algn="l" defTabSz="914400" rtl="0" eaLnBrk="0" fontAlgn="base" latinLnBrk="0" hangingPunct="0">
              <a:lnSpc>
                <a:spcPct val="100000"/>
              </a:lnSpc>
              <a:spcBef>
                <a:spcPct val="0"/>
              </a:spcBef>
              <a:spcAft>
                <a:spcPct val="0"/>
              </a:spcAft>
              <a:buClrTx/>
              <a:buSzTx/>
              <a:buFontTx/>
              <a:buAutoNum type="arabicPeriod"/>
              <a:tabLst/>
            </a:pPr>
            <a:r>
              <a:rPr kumimoji="0" lang="en-US" altLang="en-US" sz="1400" b="1" i="0" u="none" strike="noStrike" cap="none" normalizeH="0" baseline="0" dirty="0" smtClean="0">
                <a:ln>
                  <a:noFill/>
                </a:ln>
                <a:solidFill>
                  <a:srgbClr val="3F3F3F"/>
                </a:solidFill>
                <a:effectLst/>
                <a:latin typeface="proxima-nova"/>
              </a:rPr>
              <a:t>Active Listening</a:t>
            </a:r>
            <a:r>
              <a:rPr kumimoji="0" lang="en-US" altLang="en-US" sz="1400" b="0" i="0" u="none" strike="noStrike" cap="none" normalizeH="0" baseline="0" dirty="0" smtClean="0">
                <a:ln>
                  <a:noFill/>
                </a:ln>
                <a:solidFill>
                  <a:srgbClr val="3F3F3F"/>
                </a:solidFill>
                <a:effectLst/>
                <a:latin typeface="proxima-nova"/>
              </a:rPr>
              <a:t> – to hear what is said and to hear what is implied or not said as well as being able to communicate in your own words what the other person has said and reflect their feelings as well as </a:t>
            </a:r>
            <a:r>
              <a:rPr kumimoji="0" lang="en-US" altLang="en-US" sz="1400" b="0" i="0" u="none" strike="noStrike" cap="none" normalizeH="0" baseline="0" dirty="0" err="1" smtClean="0">
                <a:ln>
                  <a:noFill/>
                </a:ln>
                <a:solidFill>
                  <a:srgbClr val="3F3F3F"/>
                </a:solidFill>
                <a:effectLst/>
                <a:latin typeface="proxima-nova"/>
              </a:rPr>
              <a:t>summarising</a:t>
            </a:r>
            <a:r>
              <a:rPr kumimoji="0" lang="en-US" altLang="en-US" sz="1400" b="0" i="0" u="none" strike="noStrike" cap="none" normalizeH="0" baseline="0" dirty="0" smtClean="0">
                <a:ln>
                  <a:noFill/>
                </a:ln>
                <a:solidFill>
                  <a:srgbClr val="3F3F3F"/>
                </a:solidFill>
                <a:effectLst/>
                <a:latin typeface="proxima-nova"/>
              </a:rPr>
              <a:t> checks for clarity and agreement.</a:t>
            </a:r>
            <a:endParaRPr lang="en-US" altLang="en-US" sz="1400" dirty="0"/>
          </a:p>
          <a:p>
            <a:pPr marL="228600" marR="0" lvl="0" indent="-228600" algn="l" defTabSz="914400" rtl="0" eaLnBrk="0" fontAlgn="base" latinLnBrk="0" hangingPunct="0">
              <a:lnSpc>
                <a:spcPct val="100000"/>
              </a:lnSpc>
              <a:spcBef>
                <a:spcPct val="0"/>
              </a:spcBef>
              <a:spcAft>
                <a:spcPct val="0"/>
              </a:spcAft>
              <a:buClrTx/>
              <a:buSzTx/>
              <a:buFontTx/>
              <a:buAutoNum type="arabicPeriod"/>
              <a:tabLst/>
            </a:pPr>
            <a:r>
              <a:rPr kumimoji="0" lang="en-US" altLang="en-US" sz="1400" b="1" i="0" u="none" strike="noStrike" cap="none" normalizeH="0" baseline="0" dirty="0" smtClean="0">
                <a:ln>
                  <a:noFill/>
                </a:ln>
                <a:solidFill>
                  <a:srgbClr val="3F3F3F"/>
                </a:solidFill>
                <a:effectLst/>
                <a:latin typeface="proxima-nova"/>
              </a:rPr>
              <a:t>Feedback</a:t>
            </a:r>
            <a:r>
              <a:rPr kumimoji="0" lang="en-US" altLang="en-US" sz="1400" b="0" i="0" u="none" strike="noStrike" cap="none" normalizeH="0" baseline="0" dirty="0" smtClean="0">
                <a:ln>
                  <a:noFill/>
                </a:ln>
                <a:solidFill>
                  <a:srgbClr val="3F3F3F"/>
                </a:solidFill>
                <a:effectLst/>
                <a:latin typeface="proxima-nova"/>
              </a:rPr>
              <a:t> – offer feedback to the other person about what you see, interpret, hear as well as what you feel and intuit.  Elicit feedback from others to develop your own self-knowledge and your impact on others.</a:t>
            </a:r>
            <a:endParaRPr lang="en-US" altLang="en-US" sz="1400" dirty="0"/>
          </a:p>
          <a:p>
            <a:pPr marL="228600" marR="0" lvl="0" indent="-228600" algn="l" defTabSz="914400" rtl="0" eaLnBrk="0" fontAlgn="base" latinLnBrk="0" hangingPunct="0">
              <a:lnSpc>
                <a:spcPct val="100000"/>
              </a:lnSpc>
              <a:spcBef>
                <a:spcPct val="0"/>
              </a:spcBef>
              <a:spcAft>
                <a:spcPct val="0"/>
              </a:spcAft>
              <a:buClrTx/>
              <a:buSzTx/>
              <a:buFontTx/>
              <a:buAutoNum type="arabicPeriod"/>
              <a:tabLst/>
            </a:pPr>
            <a:r>
              <a:rPr kumimoji="0" lang="en-US" altLang="en-US" sz="1400" b="1" i="0" u="none" strike="noStrike" cap="none" normalizeH="0" baseline="0" dirty="0" smtClean="0">
                <a:ln>
                  <a:noFill/>
                </a:ln>
                <a:solidFill>
                  <a:srgbClr val="3F3F3F"/>
                </a:solidFill>
                <a:effectLst/>
                <a:latin typeface="proxima-nova"/>
              </a:rPr>
              <a:t>Awareness </a:t>
            </a:r>
            <a:r>
              <a:rPr kumimoji="0" lang="en-US" altLang="en-US" sz="1400" b="0" i="0" u="none" strike="noStrike" cap="none" normalizeH="0" baseline="0" dirty="0" smtClean="0">
                <a:ln>
                  <a:noFill/>
                </a:ln>
                <a:solidFill>
                  <a:srgbClr val="3F3F3F"/>
                </a:solidFill>
                <a:effectLst/>
                <a:latin typeface="proxima-nova"/>
              </a:rPr>
              <a:t>– be aware of yourself, moment by moment, particularly of </a:t>
            </a:r>
            <a:r>
              <a:rPr kumimoji="0" lang="en-US" altLang="en-US" sz="1400" b="0" i="0" u="none" strike="noStrike" cap="none" normalizeH="0" baseline="0" dirty="0" err="1" smtClean="0">
                <a:ln>
                  <a:noFill/>
                </a:ln>
                <a:solidFill>
                  <a:srgbClr val="3F3F3F"/>
                </a:solidFill>
                <a:effectLst/>
                <a:latin typeface="proxima-nova"/>
              </a:rPr>
              <a:t>behaviour</a:t>
            </a:r>
            <a:r>
              <a:rPr kumimoji="0" lang="en-US" altLang="en-US" sz="1400" b="0" i="0" u="none" strike="noStrike" cap="none" normalizeH="0" baseline="0" dirty="0" smtClean="0">
                <a:ln>
                  <a:noFill/>
                </a:ln>
                <a:solidFill>
                  <a:srgbClr val="3F3F3F"/>
                </a:solidFill>
                <a:effectLst/>
                <a:latin typeface="proxima-nova"/>
              </a:rPr>
              <a:t> patterns which are counter-productive, your limiting thoughts, beliefs and reactions.</a:t>
            </a:r>
            <a:endParaRPr lang="en-US" altLang="en-US" sz="1400" dirty="0"/>
          </a:p>
          <a:p>
            <a:pPr marL="228600" marR="0" lvl="0" indent="-228600" algn="l" defTabSz="914400" rtl="0" eaLnBrk="0" fontAlgn="base" latinLnBrk="0" hangingPunct="0">
              <a:lnSpc>
                <a:spcPct val="100000"/>
              </a:lnSpc>
              <a:spcBef>
                <a:spcPct val="0"/>
              </a:spcBef>
              <a:spcAft>
                <a:spcPct val="0"/>
              </a:spcAft>
              <a:buClrTx/>
              <a:buSzTx/>
              <a:buFontTx/>
              <a:buAutoNum type="arabicPeriod"/>
              <a:tabLst/>
            </a:pPr>
            <a:r>
              <a:rPr kumimoji="0" lang="en-US" altLang="en-US" sz="1400" b="1" i="0" u="none" strike="noStrike" cap="none" normalizeH="0" baseline="0" dirty="0" smtClean="0">
                <a:ln>
                  <a:noFill/>
                </a:ln>
                <a:solidFill>
                  <a:srgbClr val="3F3F3F"/>
                </a:solidFill>
                <a:effectLst/>
                <a:latin typeface="proxima-nova"/>
              </a:rPr>
              <a:t>Choices</a:t>
            </a:r>
            <a:r>
              <a:rPr kumimoji="0" lang="en-US" altLang="en-US" sz="1400" b="0" i="0" u="none" strike="noStrike" cap="none" normalizeH="0" baseline="0" dirty="0" smtClean="0">
                <a:ln>
                  <a:noFill/>
                </a:ln>
                <a:solidFill>
                  <a:srgbClr val="3F3F3F"/>
                </a:solidFill>
                <a:effectLst/>
                <a:latin typeface="proxima-nova"/>
              </a:rPr>
              <a:t> – </a:t>
            </a:r>
            <a:r>
              <a:rPr kumimoji="0" lang="en-US" altLang="en-US" sz="1400" b="0" i="0" u="none" strike="noStrike" cap="none" normalizeH="0" baseline="0" dirty="0" err="1" smtClean="0">
                <a:ln>
                  <a:noFill/>
                </a:ln>
                <a:solidFill>
                  <a:srgbClr val="3F3F3F"/>
                </a:solidFill>
                <a:effectLst/>
                <a:latin typeface="proxima-nova"/>
              </a:rPr>
              <a:t>recognise</a:t>
            </a:r>
            <a:r>
              <a:rPr kumimoji="0" lang="en-US" altLang="en-US" sz="1400" b="0" i="0" u="none" strike="noStrike" cap="none" normalizeH="0" baseline="0" dirty="0" smtClean="0">
                <a:ln>
                  <a:noFill/>
                </a:ln>
                <a:solidFill>
                  <a:srgbClr val="3F3F3F"/>
                </a:solidFill>
                <a:effectLst/>
                <a:latin typeface="proxima-nova"/>
              </a:rPr>
              <a:t> at any moment that, if how you are behaving is unproductive, you can change your own thoughts, feelings and </a:t>
            </a:r>
            <a:r>
              <a:rPr kumimoji="0" lang="en-US" altLang="en-US" sz="1400" b="0" i="0" u="none" strike="noStrike" cap="none" normalizeH="0" baseline="0" dirty="0" err="1" smtClean="0">
                <a:ln>
                  <a:noFill/>
                </a:ln>
                <a:solidFill>
                  <a:srgbClr val="3F3F3F"/>
                </a:solidFill>
                <a:effectLst/>
                <a:latin typeface="proxima-nova"/>
              </a:rPr>
              <a:t>behaviours</a:t>
            </a:r>
            <a:r>
              <a:rPr kumimoji="0" lang="en-US" altLang="en-US" sz="1400" b="0" i="0" u="none" strike="noStrike" cap="none" normalizeH="0" baseline="0" dirty="0" smtClean="0">
                <a:ln>
                  <a:noFill/>
                </a:ln>
                <a:solidFill>
                  <a:srgbClr val="3F3F3F"/>
                </a:solidFill>
                <a:effectLst/>
                <a:latin typeface="proxima-nova"/>
              </a:rPr>
              <a:t>.</a:t>
            </a:r>
            <a:endParaRPr lang="en-US" altLang="en-US" sz="1400" dirty="0"/>
          </a:p>
          <a:p>
            <a:pPr marL="228600" marR="0" lvl="0" indent="-228600" algn="l" defTabSz="914400" rtl="0" eaLnBrk="0" fontAlgn="base" latinLnBrk="0" hangingPunct="0">
              <a:lnSpc>
                <a:spcPct val="100000"/>
              </a:lnSpc>
              <a:spcBef>
                <a:spcPct val="0"/>
              </a:spcBef>
              <a:spcAft>
                <a:spcPct val="0"/>
              </a:spcAft>
              <a:buClrTx/>
              <a:buSzTx/>
              <a:buFontTx/>
              <a:buAutoNum type="arabicPeriod"/>
              <a:tabLst/>
            </a:pPr>
            <a:r>
              <a:rPr kumimoji="0" lang="en-US" altLang="en-US" sz="1400" b="1" i="0" u="none" strike="noStrike" cap="none" normalizeH="0" baseline="0" dirty="0" smtClean="0">
                <a:ln>
                  <a:noFill/>
                </a:ln>
                <a:solidFill>
                  <a:srgbClr val="3F3F3F"/>
                </a:solidFill>
                <a:effectLst/>
                <a:latin typeface="proxima-nova"/>
              </a:rPr>
              <a:t>Self-confidence</a:t>
            </a:r>
            <a:r>
              <a:rPr kumimoji="0" lang="en-US" altLang="en-US" sz="1400" b="0" i="0" u="none" strike="noStrike" cap="none" normalizeH="0" baseline="0" dirty="0" smtClean="0">
                <a:ln>
                  <a:noFill/>
                </a:ln>
                <a:solidFill>
                  <a:srgbClr val="3F3F3F"/>
                </a:solidFill>
                <a:effectLst/>
                <a:latin typeface="proxima-nova"/>
              </a:rPr>
              <a:t> – to feel confident about yourself in the face of resistance or conflict. This confidence should be based on acceptance of self and not on felt superiority to the other person.</a:t>
            </a:r>
            <a:endParaRPr lang="en-US" altLang="en-US" sz="1400" dirty="0"/>
          </a:p>
          <a:p>
            <a:pPr marL="228600" marR="0" lvl="0" indent="-228600" algn="l" defTabSz="914400" rtl="0" eaLnBrk="0" fontAlgn="base" latinLnBrk="0" hangingPunct="0">
              <a:lnSpc>
                <a:spcPct val="100000"/>
              </a:lnSpc>
              <a:spcBef>
                <a:spcPct val="0"/>
              </a:spcBef>
              <a:spcAft>
                <a:spcPct val="0"/>
              </a:spcAft>
              <a:buClrTx/>
              <a:buSzTx/>
              <a:buFontTx/>
              <a:buAutoNum type="arabicPeriod"/>
              <a:tabLst/>
            </a:pPr>
            <a:r>
              <a:rPr kumimoji="0" lang="en-US" altLang="en-US" sz="1400" b="1" i="0" u="none" strike="noStrike" cap="none" normalizeH="0" baseline="0" dirty="0" smtClean="0">
                <a:ln>
                  <a:noFill/>
                </a:ln>
                <a:solidFill>
                  <a:srgbClr val="3F3F3F"/>
                </a:solidFill>
                <a:effectLst/>
                <a:latin typeface="proxima-nova"/>
              </a:rPr>
              <a:t>Timing</a:t>
            </a:r>
            <a:r>
              <a:rPr kumimoji="0" lang="en-US" altLang="en-US" sz="1400" b="0" i="0" u="none" strike="noStrike" cap="none" normalizeH="0" baseline="0" dirty="0" smtClean="0">
                <a:ln>
                  <a:noFill/>
                </a:ln>
                <a:solidFill>
                  <a:srgbClr val="3F3F3F"/>
                </a:solidFill>
                <a:effectLst/>
                <a:latin typeface="proxima-nova"/>
              </a:rPr>
              <a:t> – be able to get the timing right such as when to give feedback and when not to, when to use choice ‘A’ or ‘B’, when to retreat or be persistent and when to let go completely.</a:t>
            </a:r>
            <a:endParaRPr lang="en-US" altLang="en-US" sz="1400" dirty="0"/>
          </a:p>
          <a:p>
            <a:pPr marL="228600" marR="0" lvl="0" indent="-228600" algn="l" defTabSz="914400" rtl="0" eaLnBrk="0" fontAlgn="base" latinLnBrk="0" hangingPunct="0">
              <a:lnSpc>
                <a:spcPct val="100000"/>
              </a:lnSpc>
              <a:spcBef>
                <a:spcPct val="0"/>
              </a:spcBef>
              <a:spcAft>
                <a:spcPct val="0"/>
              </a:spcAft>
              <a:buClrTx/>
              <a:buSzTx/>
              <a:buFontTx/>
              <a:buAutoNum type="arabicPeriod"/>
              <a:tabLst/>
            </a:pPr>
            <a:r>
              <a:rPr kumimoji="0" lang="en-US" altLang="en-US" sz="1400" b="1" i="0" u="none" strike="noStrike" cap="none" normalizeH="0" baseline="0" dirty="0" smtClean="0">
                <a:ln>
                  <a:noFill/>
                </a:ln>
                <a:solidFill>
                  <a:srgbClr val="3F3F3F"/>
                </a:solidFill>
                <a:effectLst/>
                <a:latin typeface="proxima-nova"/>
              </a:rPr>
              <a:t>Intuition</a:t>
            </a:r>
            <a:r>
              <a:rPr kumimoji="0" lang="en-US" altLang="en-US" sz="1400" b="0" i="0" u="none" strike="noStrike" cap="none" normalizeH="0" baseline="0" dirty="0" smtClean="0">
                <a:ln>
                  <a:noFill/>
                </a:ln>
                <a:solidFill>
                  <a:srgbClr val="3F3F3F"/>
                </a:solidFill>
                <a:effectLst/>
                <a:latin typeface="proxima-nova"/>
              </a:rPr>
              <a:t> – trust your own feelings or hunches about the likely patterns of the other person’s </a:t>
            </a:r>
            <a:r>
              <a:rPr kumimoji="0" lang="en-US" altLang="en-US" sz="1400" b="0" i="0" u="none" strike="noStrike" cap="none" normalizeH="0" baseline="0" dirty="0" err="1" smtClean="0">
                <a:ln>
                  <a:noFill/>
                </a:ln>
                <a:solidFill>
                  <a:srgbClr val="3F3F3F"/>
                </a:solidFill>
                <a:effectLst/>
                <a:latin typeface="proxima-nova"/>
              </a:rPr>
              <a:t>behaviour</a:t>
            </a:r>
            <a:r>
              <a:rPr kumimoji="0" lang="en-US" altLang="en-US" sz="1400" b="0" i="0" u="none" strike="noStrike" cap="none" normalizeH="0" baseline="0" dirty="0" smtClean="0">
                <a:ln>
                  <a:noFill/>
                </a:ln>
                <a:solidFill>
                  <a:srgbClr val="3F3F3F"/>
                </a:solidFill>
                <a:effectLst/>
                <a:latin typeface="proxima-nova"/>
              </a:rPr>
              <a:t>, to listen to your positive, inner voice</a:t>
            </a:r>
          </a:p>
          <a:p>
            <a:pPr marL="228600" lvl="0" indent="-228600">
              <a:buFontTx/>
              <a:buAutoNum type="arabicPeriod"/>
            </a:pPr>
            <a:r>
              <a:rPr lang="en-GB" sz="1400" b="1" dirty="0"/>
              <a:t>Other’s Viewpoint</a:t>
            </a:r>
            <a:r>
              <a:rPr lang="en-GB" sz="1400" dirty="0"/>
              <a:t> – to look at your objectives (what you want) from the other person’s point of view.  You cannot control or order them to agree so decide what’s in it for them, sell them the benefits, consider their feelings and be prepared to alter your position.</a:t>
            </a:r>
            <a:endParaRPr kumimoji="0" lang="en-US" altLang="en-US" sz="1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0" u="none" strike="noStrike" cap="none" normalizeH="0" baseline="0" dirty="0" smtClean="0">
                <a:ln>
                  <a:noFill/>
                </a:ln>
                <a:solidFill>
                  <a:srgbClr val="3F3F3F"/>
                </a:solidFill>
                <a:effectLst/>
                <a:latin typeface="proxima-nova"/>
              </a:rPr>
              <a:t>  </a:t>
            </a:r>
            <a:r>
              <a:rPr kumimoji="0" lang="en-US" altLang="en-US" sz="6000" b="1" i="0" u="none" strike="noStrike" cap="none" normalizeH="0" baseline="0" dirty="0" smtClean="0">
                <a:ln>
                  <a:noFill/>
                </a:ln>
                <a:solidFill>
                  <a:srgbClr val="3F3F3F"/>
                </a:solidFill>
                <a:effectLst/>
                <a:latin typeface="proxima-nova"/>
              </a:rPr>
              <a:t> </a:t>
            </a:r>
            <a:r>
              <a:rPr kumimoji="0" lang="en-US" altLang="en-US" sz="900" b="1" i="0" u="none" strike="noStrike" cap="none" normalizeH="0" baseline="0" dirty="0" smtClean="0">
                <a:ln>
                  <a:noFill/>
                </a:ln>
                <a:solidFill>
                  <a:srgbClr val="3F3F3F"/>
                </a:solidFill>
                <a:effectLst/>
                <a:latin typeface="proxima-nova"/>
              </a:rPr>
              <a:t>                                            </a:t>
            </a:r>
          </a:p>
        </p:txBody>
      </p:sp>
      <p:pic>
        <p:nvPicPr>
          <p:cNvPr id="1038" name="Picture 14" descr="https://www.roffeypark.com/wp-content/uploads2/shutterstock_515296600-300x2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04" y="6134136"/>
            <a:ext cx="1428750" cy="952500"/>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15" descr="https://www.roffeypark.com/wp-content/uploads2/shutterstock_1022163826-300x20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08054" y="6134136"/>
            <a:ext cx="1428750" cy="952500"/>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https://www.roffeypark.com/wp-content/uploads2/shutterstock_789559627-300x20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34820" y="6115552"/>
            <a:ext cx="1428750" cy="9525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4788024" y="6407617"/>
            <a:ext cx="45719" cy="369332"/>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3643741387"/>
      </p:ext>
    </p:extLst>
  </p:cSld>
  <p:clrMapOvr>
    <a:masterClrMapping/>
  </p:clrMapOvr>
  <p:transition spd="med"/>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01236" y="3284984"/>
            <a:ext cx="8686730" cy="1944216"/>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107504" y="188640"/>
            <a:ext cx="2391232" cy="646331"/>
          </a:xfrm>
          <a:prstGeom prst="rect">
            <a:avLst/>
          </a:prstGeom>
          <a:noFill/>
        </p:spPr>
        <p:txBody>
          <a:bodyPr wrap="none" rtlCol="0">
            <a:spAutoFit/>
          </a:bodyPr>
          <a:lstStyle/>
          <a:p>
            <a:r>
              <a:rPr lang="en-GB" sz="3600" dirty="0" smtClean="0">
                <a:latin typeface="+mn-lt"/>
              </a:rPr>
              <a:t>Negotiation</a:t>
            </a:r>
            <a:endParaRPr lang="en-GB" sz="3600" dirty="0">
              <a:latin typeface="+mn-lt"/>
            </a:endParaRPr>
          </a:p>
        </p:txBody>
      </p:sp>
      <p:sp>
        <p:nvSpPr>
          <p:cNvPr id="3" name="TextBox 2"/>
          <p:cNvSpPr txBox="1"/>
          <p:nvPr/>
        </p:nvSpPr>
        <p:spPr>
          <a:xfrm>
            <a:off x="297290" y="1217714"/>
            <a:ext cx="8846710" cy="5632311"/>
          </a:xfrm>
          <a:prstGeom prst="rect">
            <a:avLst/>
          </a:prstGeom>
          <a:noFill/>
        </p:spPr>
        <p:txBody>
          <a:bodyPr wrap="square" rtlCol="0">
            <a:spAutoFit/>
          </a:bodyPr>
          <a:lstStyle/>
          <a:p>
            <a:r>
              <a:rPr lang="en-GB" dirty="0" smtClean="0"/>
              <a:t>Purpose is to reach a common understanding of view point or produce an agreement upon a common course of action</a:t>
            </a:r>
          </a:p>
          <a:p>
            <a:endParaRPr lang="en-GB" dirty="0"/>
          </a:p>
          <a:p>
            <a:r>
              <a:rPr lang="en-GB" dirty="0" smtClean="0"/>
              <a:t>The best outcome of negotiation is a win-win situation</a:t>
            </a:r>
          </a:p>
          <a:p>
            <a:endParaRPr lang="en-GB" dirty="0"/>
          </a:p>
          <a:p>
            <a:r>
              <a:rPr lang="en-GB" dirty="0" smtClean="0"/>
              <a:t>In order to </a:t>
            </a:r>
            <a:r>
              <a:rPr lang="en-GB" b="1" dirty="0" smtClean="0"/>
              <a:t>prepare </a:t>
            </a:r>
            <a:r>
              <a:rPr lang="en-GB" dirty="0" smtClean="0"/>
              <a:t>for negotiation HR professionals must </a:t>
            </a:r>
          </a:p>
          <a:p>
            <a:r>
              <a:rPr lang="en-GB" dirty="0" smtClean="0"/>
              <a:t>understand:</a:t>
            </a:r>
          </a:p>
          <a:p>
            <a:endParaRPr lang="en-GB" dirty="0"/>
          </a:p>
          <a:p>
            <a:r>
              <a:rPr lang="en-GB" b="1" dirty="0" smtClean="0"/>
              <a:t>Goals</a:t>
            </a:r>
            <a:r>
              <a:rPr lang="en-GB" dirty="0" smtClean="0"/>
              <a:t>: what is the aim of the negotiation</a:t>
            </a:r>
          </a:p>
          <a:p>
            <a:r>
              <a:rPr lang="en-GB" b="1" dirty="0" smtClean="0"/>
              <a:t>Trades</a:t>
            </a:r>
            <a:r>
              <a:rPr lang="en-GB" dirty="0" smtClean="0"/>
              <a:t>: what can be traded between the parties</a:t>
            </a:r>
          </a:p>
          <a:p>
            <a:r>
              <a:rPr lang="en-GB" b="1" dirty="0" smtClean="0"/>
              <a:t>Alternatives</a:t>
            </a:r>
            <a:r>
              <a:rPr lang="en-GB" dirty="0" smtClean="0"/>
              <a:t>: are they any alternatives if an agreement cannot be reached?</a:t>
            </a:r>
          </a:p>
          <a:p>
            <a:r>
              <a:rPr lang="en-GB" b="1" dirty="0" smtClean="0"/>
              <a:t>Relationships</a:t>
            </a:r>
            <a:r>
              <a:rPr lang="en-GB" dirty="0" smtClean="0"/>
              <a:t>: what history do the parties have? Will this impact on the negotiation?</a:t>
            </a:r>
          </a:p>
          <a:p>
            <a:r>
              <a:rPr lang="en-GB" b="1" dirty="0" smtClean="0"/>
              <a:t>Consequences: </a:t>
            </a:r>
            <a:r>
              <a:rPr lang="en-GB" dirty="0" smtClean="0"/>
              <a:t>what are the consequences (for both parties) of winning or losing </a:t>
            </a:r>
          </a:p>
          <a:p>
            <a:r>
              <a:rPr lang="en-GB" b="1" dirty="0" smtClean="0"/>
              <a:t>Power: </a:t>
            </a:r>
            <a:r>
              <a:rPr lang="en-GB" dirty="0" smtClean="0"/>
              <a:t>who has the power in the relationship</a:t>
            </a:r>
          </a:p>
          <a:p>
            <a:endParaRPr lang="en-GB" dirty="0"/>
          </a:p>
          <a:p>
            <a:endParaRPr lang="en-GB" dirty="0" smtClean="0"/>
          </a:p>
          <a:p>
            <a:r>
              <a:rPr lang="en-GB" dirty="0" smtClean="0"/>
              <a:t>HR must be prepared for the above – or others may be able to undermine their position</a:t>
            </a:r>
          </a:p>
          <a:p>
            <a:r>
              <a:rPr lang="en-GB" dirty="0" smtClean="0"/>
              <a:t>Style is important – Positive and constructive rather than </a:t>
            </a:r>
          </a:p>
          <a:p>
            <a:r>
              <a:rPr lang="en-GB" dirty="0" smtClean="0"/>
              <a:t>adversarial/negative</a:t>
            </a:r>
            <a:endParaRPr lang="en-GB" dirty="0"/>
          </a:p>
        </p:txBody>
      </p:sp>
      <p:sp>
        <p:nvSpPr>
          <p:cNvPr id="4" name="TextBox 3"/>
          <p:cNvSpPr txBox="1"/>
          <p:nvPr/>
        </p:nvSpPr>
        <p:spPr>
          <a:xfrm>
            <a:off x="4544601" y="6530914"/>
            <a:ext cx="2220480" cy="246221"/>
          </a:xfrm>
          <a:prstGeom prst="rect">
            <a:avLst/>
          </a:prstGeom>
          <a:noFill/>
        </p:spPr>
        <p:txBody>
          <a:bodyPr wrap="none" rtlCol="0">
            <a:spAutoFit/>
          </a:bodyPr>
          <a:lstStyle/>
          <a:p>
            <a:r>
              <a:rPr lang="en-GB" sz="1000" i="1" dirty="0" smtClean="0"/>
              <a:t>Source: Taylor &amp; </a:t>
            </a:r>
            <a:r>
              <a:rPr lang="en-GB" sz="1000" i="1" dirty="0" err="1" smtClean="0"/>
              <a:t>Woodhams</a:t>
            </a:r>
            <a:r>
              <a:rPr lang="en-GB" sz="1000" i="1" dirty="0" smtClean="0"/>
              <a:t> (2012)</a:t>
            </a:r>
            <a:endParaRPr lang="en-GB" sz="1000" i="1"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57390" y="1556793"/>
            <a:ext cx="1861619" cy="1296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503987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844824"/>
            <a:ext cx="4572000" cy="3139321"/>
          </a:xfrm>
          <a:prstGeom prst="rect">
            <a:avLst/>
          </a:prstGeom>
        </p:spPr>
        <p:txBody>
          <a:bodyPr>
            <a:spAutoFit/>
          </a:bodyPr>
          <a:lstStyle/>
          <a:p>
            <a:r>
              <a:rPr lang="en-US" dirty="0" smtClean="0"/>
              <a:t>5 </a:t>
            </a:r>
            <a:r>
              <a:rPr lang="en-US" dirty="0"/>
              <a:t>distinct negotiation styles. </a:t>
            </a:r>
            <a:endParaRPr lang="en-US" dirty="0" smtClean="0"/>
          </a:p>
          <a:p>
            <a:endParaRPr lang="en-US" i="1" dirty="0"/>
          </a:p>
          <a:p>
            <a:r>
              <a:rPr lang="en-US" dirty="0" smtClean="0"/>
              <a:t>Competing</a:t>
            </a:r>
            <a:endParaRPr lang="en-GB" dirty="0"/>
          </a:p>
          <a:p>
            <a:r>
              <a:rPr lang="en-US" dirty="0"/>
              <a:t> </a:t>
            </a:r>
            <a:endParaRPr lang="en-GB" dirty="0"/>
          </a:p>
          <a:p>
            <a:r>
              <a:rPr lang="en-US" dirty="0"/>
              <a:t>Avoiding </a:t>
            </a:r>
            <a:endParaRPr lang="en-US" dirty="0" smtClean="0"/>
          </a:p>
          <a:p>
            <a:r>
              <a:rPr lang="en-US" dirty="0"/>
              <a:t> </a:t>
            </a:r>
            <a:endParaRPr lang="en-GB" dirty="0"/>
          </a:p>
          <a:p>
            <a:r>
              <a:rPr lang="en-US" dirty="0" smtClean="0"/>
              <a:t>Collaborating</a:t>
            </a:r>
          </a:p>
          <a:p>
            <a:endParaRPr lang="en-GB" dirty="0"/>
          </a:p>
          <a:p>
            <a:r>
              <a:rPr lang="en-US" dirty="0" smtClean="0"/>
              <a:t>Accommodating</a:t>
            </a:r>
            <a:endParaRPr lang="en-GB" dirty="0"/>
          </a:p>
          <a:p>
            <a:r>
              <a:rPr lang="en-US" dirty="0"/>
              <a:t> </a:t>
            </a:r>
            <a:endParaRPr lang="en-GB" dirty="0"/>
          </a:p>
          <a:p>
            <a:r>
              <a:rPr lang="en-US" dirty="0"/>
              <a:t>Compromising </a:t>
            </a:r>
            <a:endParaRPr lang="en-GB" dirty="0"/>
          </a:p>
        </p:txBody>
      </p:sp>
      <p:sp>
        <p:nvSpPr>
          <p:cNvPr id="3" name="Rectangle 2"/>
          <p:cNvSpPr/>
          <p:nvPr/>
        </p:nvSpPr>
        <p:spPr>
          <a:xfrm>
            <a:off x="179512" y="116632"/>
            <a:ext cx="3551165" cy="646331"/>
          </a:xfrm>
          <a:prstGeom prst="rect">
            <a:avLst/>
          </a:prstGeom>
        </p:spPr>
        <p:txBody>
          <a:bodyPr wrap="none">
            <a:spAutoFit/>
          </a:bodyPr>
          <a:lstStyle/>
          <a:p>
            <a:r>
              <a:rPr lang="en-US" sz="3600" dirty="0" smtClean="0">
                <a:latin typeface="+mn-lt"/>
              </a:rPr>
              <a:t>Negotiation </a:t>
            </a:r>
            <a:r>
              <a:rPr lang="en-US" sz="3600" dirty="0">
                <a:latin typeface="+mn-lt"/>
              </a:rPr>
              <a:t>styles</a:t>
            </a:r>
            <a:endParaRPr lang="en-GB" sz="3600" dirty="0">
              <a:latin typeface="+mn-lt"/>
            </a:endParaRPr>
          </a:p>
        </p:txBody>
      </p:sp>
    </p:spTree>
    <p:extLst>
      <p:ext uri="{BB962C8B-B14F-4D97-AF65-F5344CB8AC3E}">
        <p14:creationId xmlns:p14="http://schemas.microsoft.com/office/powerpoint/2010/main" val="366666104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628799"/>
            <a:ext cx="8203100" cy="35107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0984931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5738" y="1412776"/>
            <a:ext cx="8568952" cy="4524315"/>
          </a:xfrm>
          <a:prstGeom prst="rect">
            <a:avLst/>
          </a:prstGeom>
        </p:spPr>
        <p:txBody>
          <a:bodyPr wrap="square">
            <a:spAutoFit/>
          </a:bodyPr>
          <a:lstStyle/>
          <a:p>
            <a:r>
              <a:rPr lang="en-US" i="1" dirty="0"/>
              <a:t>Competing</a:t>
            </a:r>
            <a:r>
              <a:rPr lang="en-US" dirty="0"/>
              <a:t> - Negotiators that exhibit this style are results-oriented, self-confident, assertive, are focused primarily on the bottom line, have a tendency to impose their views upon the other party, and in the extreme can become aggressive and domineering.  This style is high in </a:t>
            </a:r>
            <a:r>
              <a:rPr lang="en-US" i="1" dirty="0"/>
              <a:t>Assertiveness</a:t>
            </a:r>
            <a:r>
              <a:rPr lang="en-US" dirty="0"/>
              <a:t> and low in </a:t>
            </a:r>
            <a:r>
              <a:rPr lang="en-US" i="1" dirty="0"/>
              <a:t>Cooperativeness</a:t>
            </a:r>
            <a:r>
              <a:rPr lang="en-US" dirty="0"/>
              <a:t>. </a:t>
            </a:r>
            <a:endParaRPr lang="en-GB" dirty="0"/>
          </a:p>
          <a:p>
            <a:r>
              <a:rPr lang="en-US" i="1" dirty="0"/>
              <a:t> </a:t>
            </a:r>
            <a:endParaRPr lang="en-GB" dirty="0"/>
          </a:p>
          <a:p>
            <a:r>
              <a:rPr lang="en-US" i="1" dirty="0"/>
              <a:t>Avoiding</a:t>
            </a:r>
            <a:r>
              <a:rPr lang="en-US" dirty="0"/>
              <a:t> - Negotiators that exhibit this style are passive, prefer to avoid conflict, make attempts to withdraw from the situation or pass responsibility onto another party, and fail to show adequate concern or make an honest attempt to get to a solution.  This style is both low in </a:t>
            </a:r>
            <a:r>
              <a:rPr lang="en-US" i="1" dirty="0"/>
              <a:t>Assertiveness</a:t>
            </a:r>
            <a:r>
              <a:rPr lang="en-US" dirty="0"/>
              <a:t> and low in </a:t>
            </a:r>
            <a:r>
              <a:rPr lang="en-US" i="1" dirty="0"/>
              <a:t>Cooperativeness</a:t>
            </a:r>
            <a:r>
              <a:rPr lang="en-US" dirty="0"/>
              <a:t>.</a:t>
            </a:r>
            <a:endParaRPr lang="en-GB" dirty="0"/>
          </a:p>
          <a:p>
            <a:r>
              <a:rPr lang="en-US" i="1" dirty="0"/>
              <a:t> </a:t>
            </a:r>
            <a:endParaRPr lang="en-GB" dirty="0"/>
          </a:p>
          <a:p>
            <a:r>
              <a:rPr lang="en-US" i="1" dirty="0"/>
              <a:t>Collaborating</a:t>
            </a:r>
            <a:r>
              <a:rPr lang="en-US" dirty="0"/>
              <a:t> - Negotiators that exhibit this style use open and honest communication, focus on finding creative solutions that mutually satisfy both parties, are open to exploring new and novel solutions, and suggest many alternatives for consideration. This style is both high in </a:t>
            </a:r>
            <a:r>
              <a:rPr lang="en-US" i="1" dirty="0"/>
              <a:t>Assertiveness</a:t>
            </a:r>
            <a:r>
              <a:rPr lang="en-US" dirty="0"/>
              <a:t> and high in </a:t>
            </a:r>
            <a:r>
              <a:rPr lang="en-US" i="1" dirty="0"/>
              <a:t>Cooperativeness</a:t>
            </a:r>
            <a:r>
              <a:rPr lang="en-US" dirty="0"/>
              <a:t>.</a:t>
            </a:r>
            <a:endParaRPr lang="en-GB" dirty="0"/>
          </a:p>
          <a:p>
            <a:r>
              <a:rPr lang="en-US" dirty="0"/>
              <a:t> </a:t>
            </a:r>
            <a:endParaRPr lang="en-GB" dirty="0"/>
          </a:p>
        </p:txBody>
      </p:sp>
    </p:spTree>
    <p:extLst>
      <p:ext uri="{BB962C8B-B14F-4D97-AF65-F5344CB8AC3E}">
        <p14:creationId xmlns:p14="http://schemas.microsoft.com/office/powerpoint/2010/main" val="341212907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556792"/>
            <a:ext cx="7776864" cy="3416320"/>
          </a:xfrm>
          <a:prstGeom prst="rect">
            <a:avLst/>
          </a:prstGeom>
        </p:spPr>
        <p:txBody>
          <a:bodyPr wrap="square">
            <a:spAutoFit/>
          </a:bodyPr>
          <a:lstStyle/>
          <a:p>
            <a:r>
              <a:rPr lang="en-US" i="1" dirty="0"/>
              <a:t>Accommodating</a:t>
            </a:r>
            <a:r>
              <a:rPr lang="en-US" dirty="0"/>
              <a:t> – Negotiators that exhibit this style make attempts to maintain relationships with the other party, smooth over conflicts, downplay differences, and are most concerned with satisfying the needs of the other party. This style is low in </a:t>
            </a:r>
            <a:r>
              <a:rPr lang="en-US" i="1" dirty="0"/>
              <a:t>Assertiveness</a:t>
            </a:r>
            <a:r>
              <a:rPr lang="en-US" dirty="0"/>
              <a:t> but high in </a:t>
            </a:r>
            <a:r>
              <a:rPr lang="en-US" i="1" dirty="0"/>
              <a:t>Cooperativeness</a:t>
            </a:r>
            <a:r>
              <a:rPr lang="en-US" dirty="0"/>
              <a:t>.</a:t>
            </a:r>
            <a:endParaRPr lang="en-GB" dirty="0"/>
          </a:p>
          <a:p>
            <a:r>
              <a:rPr lang="en-US" dirty="0"/>
              <a:t> </a:t>
            </a:r>
            <a:endParaRPr lang="en-GB" dirty="0"/>
          </a:p>
          <a:p>
            <a:r>
              <a:rPr lang="en-US" i="1" dirty="0"/>
              <a:t>Compromising</a:t>
            </a:r>
            <a:r>
              <a:rPr lang="en-US" dirty="0"/>
              <a:t> – Negotiators that exhibit this style aim to find the middle ground, often split the difference between positions, frequently engage in give and take tradeoffs, and accept moderate satisfaction of both parties’ needs.  This style is both moderate in </a:t>
            </a:r>
            <a:r>
              <a:rPr lang="en-US" i="1" dirty="0"/>
              <a:t>Assertiveness</a:t>
            </a:r>
            <a:r>
              <a:rPr lang="en-US" dirty="0"/>
              <a:t> and moderate in </a:t>
            </a:r>
            <a:r>
              <a:rPr lang="en-US" i="1" dirty="0"/>
              <a:t>Cooperativeness</a:t>
            </a:r>
            <a:r>
              <a:rPr lang="en-US" dirty="0" smtClean="0"/>
              <a:t>.</a:t>
            </a:r>
          </a:p>
          <a:p>
            <a:endParaRPr lang="en-US" b="1" dirty="0"/>
          </a:p>
          <a:p>
            <a:r>
              <a:rPr lang="en-US" b="1" dirty="0" smtClean="0"/>
              <a:t>Complete the self-assessment</a:t>
            </a:r>
            <a:endParaRPr lang="en-GB" b="1" dirty="0"/>
          </a:p>
        </p:txBody>
      </p:sp>
    </p:spTree>
    <p:extLst>
      <p:ext uri="{BB962C8B-B14F-4D97-AF65-F5344CB8AC3E}">
        <p14:creationId xmlns:p14="http://schemas.microsoft.com/office/powerpoint/2010/main" val="280070961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50641"/>
            <a:ext cx="8568952" cy="5909310"/>
          </a:xfrm>
          <a:prstGeom prst="rect">
            <a:avLst/>
          </a:prstGeom>
          <a:solidFill>
            <a:schemeClr val="bg1"/>
          </a:solidFill>
        </p:spPr>
        <p:txBody>
          <a:bodyPr wrap="square">
            <a:spAutoFit/>
          </a:bodyPr>
          <a:lstStyle/>
          <a:p>
            <a:r>
              <a:rPr lang="en-GB" dirty="0"/>
              <a:t>When preparing for your next negotiation, there are four important points of consideration related to negotiating styles</a:t>
            </a:r>
            <a:r>
              <a:rPr lang="en-GB" dirty="0" smtClean="0"/>
              <a:t>.</a:t>
            </a:r>
          </a:p>
          <a:p>
            <a:endParaRPr lang="en-GB" dirty="0"/>
          </a:p>
          <a:p>
            <a:r>
              <a:rPr lang="en-GB" dirty="0" smtClean="0"/>
              <a:t>1. Consider </a:t>
            </a:r>
            <a:r>
              <a:rPr lang="en-GB" dirty="0"/>
              <a:t>your own negotiating style.  </a:t>
            </a:r>
            <a:r>
              <a:rPr lang="en-GB" dirty="0" smtClean="0"/>
              <a:t>Competing</a:t>
            </a:r>
            <a:r>
              <a:rPr lang="en-GB" dirty="0"/>
              <a:t>, Accommodating, Avoiding, Compromising, or Collaborating?</a:t>
            </a:r>
          </a:p>
          <a:p>
            <a:endParaRPr lang="en-GB" dirty="0" smtClean="0"/>
          </a:p>
          <a:p>
            <a:pPr marL="342900" indent="-342900">
              <a:buAutoNum type="arabicPeriod" startAt="2"/>
            </a:pPr>
            <a:r>
              <a:rPr lang="en-GB" dirty="0" smtClean="0"/>
              <a:t>Consider </a:t>
            </a:r>
            <a:r>
              <a:rPr lang="en-GB" dirty="0"/>
              <a:t>the other side’s negotiating style.  Are they competitive or do they Accommodate, Avoid, Compromise, or Collaborate</a:t>
            </a:r>
            <a:r>
              <a:rPr lang="en-GB" dirty="0" smtClean="0"/>
              <a:t>?</a:t>
            </a:r>
          </a:p>
          <a:p>
            <a:pPr marL="342900" indent="-342900">
              <a:buAutoNum type="arabicPeriod" startAt="2"/>
            </a:pPr>
            <a:endParaRPr lang="en-GB" dirty="0"/>
          </a:p>
          <a:p>
            <a:pPr marL="342900" indent="-342900">
              <a:buAutoNum type="arabicPeriod" startAt="2"/>
            </a:pPr>
            <a:r>
              <a:rPr lang="en-GB" dirty="0" smtClean="0"/>
              <a:t>Consider </a:t>
            </a:r>
            <a:r>
              <a:rPr lang="en-GB" dirty="0"/>
              <a:t>the importance of the stakes of the negotiation to you and your organization.  How important is settling the matter at hand</a:t>
            </a:r>
            <a:r>
              <a:rPr lang="en-GB" dirty="0" smtClean="0"/>
              <a:t>?</a:t>
            </a:r>
          </a:p>
          <a:p>
            <a:pPr marL="342900" indent="-342900">
              <a:buAutoNum type="arabicPeriod" startAt="2"/>
            </a:pPr>
            <a:endParaRPr lang="en-GB" dirty="0"/>
          </a:p>
          <a:p>
            <a:pPr marL="342900" indent="-342900">
              <a:buAutoNum type="arabicPeriod" startAt="2"/>
            </a:pPr>
            <a:r>
              <a:rPr lang="en-GB" dirty="0" smtClean="0"/>
              <a:t> Consider </a:t>
            </a:r>
            <a:r>
              <a:rPr lang="en-GB" dirty="0"/>
              <a:t>the importance of your relationship with the other side.  Are they strangers that will remain as such after the negotiation? Are they a new client?  Are they long standing partner with strategic importance to your organization?</a:t>
            </a:r>
          </a:p>
          <a:p>
            <a:endParaRPr lang="en-GB" dirty="0" smtClean="0">
              <a:latin typeface="+mj-lt"/>
            </a:endParaRPr>
          </a:p>
          <a:p>
            <a:r>
              <a:rPr lang="en-GB" sz="1200" dirty="0" smtClean="0">
                <a:latin typeface="+mj-lt"/>
              </a:rPr>
              <a:t>You </a:t>
            </a:r>
            <a:r>
              <a:rPr lang="en-GB" sz="1200" dirty="0">
                <a:latin typeface="+mj-lt"/>
              </a:rPr>
              <a:t>are now better prepared to consider the best manner in which to proceed.</a:t>
            </a:r>
          </a:p>
          <a:p>
            <a:r>
              <a:rPr lang="en-GB" sz="1200" dirty="0">
                <a:latin typeface="+mj-lt"/>
              </a:rPr>
              <a:t>If you lean towards avoidance and they lean towards competing and the importance of the stakes is high while the importance of the relationship is low, then you have an idea of how to proceed in the situation.  In this case, you may want to solicit the help of an agent to negotiate for you or at the very least have thoroughly prepared to stand up for your interests in the negotiation</a:t>
            </a:r>
            <a:r>
              <a:rPr lang="en-GB" sz="1200" dirty="0" smtClean="0">
                <a:latin typeface="+mj-lt"/>
              </a:rPr>
              <a:t>.</a:t>
            </a:r>
          </a:p>
          <a:p>
            <a:endParaRPr lang="en-GB" sz="1200" dirty="0">
              <a:latin typeface="+mj-lt"/>
            </a:endParaRPr>
          </a:p>
          <a:p>
            <a:r>
              <a:rPr lang="en-GB" sz="1200" dirty="0">
                <a:latin typeface="+mj-lt"/>
              </a:rPr>
              <a:t>Source: https://viaconflict.wordpress.com/2012/12/16/five-negotiation-styles/</a:t>
            </a:r>
          </a:p>
        </p:txBody>
      </p:sp>
    </p:spTree>
    <p:extLst>
      <p:ext uri="{BB962C8B-B14F-4D97-AF65-F5344CB8AC3E}">
        <p14:creationId xmlns:p14="http://schemas.microsoft.com/office/powerpoint/2010/main" val="207419851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484784"/>
            <a:ext cx="7992888" cy="4801314"/>
          </a:xfrm>
          <a:prstGeom prst="rect">
            <a:avLst/>
          </a:prstGeom>
          <a:noFill/>
        </p:spPr>
        <p:txBody>
          <a:bodyPr wrap="square" rtlCol="0">
            <a:spAutoFit/>
          </a:bodyPr>
          <a:lstStyle/>
          <a:p>
            <a:r>
              <a:rPr lang="en-GB" dirty="0">
                <a:hlinkClick r:id="rId2"/>
              </a:rPr>
              <a:t>http://www.cipd.co.uk/toolclicks/interpersonalskills/training-tools/negotiating-skills/default.aspx</a:t>
            </a:r>
            <a:endParaRPr lang="en-GB" dirty="0" smtClean="0">
              <a:hlinkClick r:id="rId2"/>
            </a:endParaRPr>
          </a:p>
          <a:p>
            <a:endParaRPr lang="en-GB" dirty="0">
              <a:hlinkClick r:id="rId2"/>
            </a:endParaRPr>
          </a:p>
          <a:p>
            <a:r>
              <a:rPr lang="en-GB" dirty="0" smtClean="0">
                <a:hlinkClick r:id="rId2"/>
              </a:rPr>
              <a:t>http</a:t>
            </a:r>
            <a:r>
              <a:rPr lang="en-GB" dirty="0">
                <a:hlinkClick r:id="rId2"/>
              </a:rPr>
              <a:t>://www.personneltoday.com/hr/why-hr-needs-good-negotiation-skills-and-how-you-can-build-them</a:t>
            </a:r>
            <a:r>
              <a:rPr lang="en-GB" dirty="0" smtClean="0">
                <a:hlinkClick r:id="rId2"/>
              </a:rPr>
              <a:t>/</a:t>
            </a:r>
            <a:endParaRPr lang="en-GB" dirty="0" smtClean="0"/>
          </a:p>
          <a:p>
            <a:endParaRPr lang="en-GB" dirty="0" smtClean="0"/>
          </a:p>
          <a:p>
            <a:r>
              <a:rPr lang="en-GB" dirty="0">
                <a:hlinkClick r:id="rId3"/>
              </a:rPr>
              <a:t>https://</a:t>
            </a:r>
            <a:r>
              <a:rPr lang="en-GB" dirty="0" smtClean="0">
                <a:hlinkClick r:id="rId3"/>
              </a:rPr>
              <a:t>www.tempositions.com/site/hrnews/HR_Roundtable_May_2007.pdf</a:t>
            </a:r>
            <a:endParaRPr lang="en-GB" dirty="0" smtClean="0"/>
          </a:p>
          <a:p>
            <a:endParaRPr lang="en-GB" dirty="0"/>
          </a:p>
          <a:p>
            <a:r>
              <a:rPr lang="en-GB" dirty="0">
                <a:hlinkClick r:id="rId4"/>
              </a:rPr>
              <a:t>http://essentialsofbusiness.ufexec.ufl.edu/resources/human-resources/negotiation-skills-control-heated-business-disputes/#.</a:t>
            </a:r>
            <a:r>
              <a:rPr lang="en-GB" dirty="0" smtClean="0">
                <a:hlinkClick r:id="rId4"/>
              </a:rPr>
              <a:t>VrySkVLrAZM</a:t>
            </a:r>
            <a:endParaRPr lang="en-GB" dirty="0" smtClean="0"/>
          </a:p>
          <a:p>
            <a:endParaRPr lang="en-GB" dirty="0"/>
          </a:p>
          <a:p>
            <a:r>
              <a:rPr lang="en-GB" dirty="0">
                <a:hlinkClick r:id="rId5"/>
              </a:rPr>
              <a:t>http://www.notredameonline.com/resources/negotiations/hr-negotiations/#.</a:t>
            </a:r>
            <a:r>
              <a:rPr lang="en-GB" dirty="0" smtClean="0">
                <a:hlinkClick r:id="rId5"/>
              </a:rPr>
              <a:t>VrySpVLrAZM</a:t>
            </a:r>
            <a:endParaRPr lang="en-GB" dirty="0" smtClean="0"/>
          </a:p>
          <a:p>
            <a:endParaRPr lang="en-GB" dirty="0"/>
          </a:p>
          <a:p>
            <a:endParaRPr lang="en-GB" dirty="0" smtClean="0"/>
          </a:p>
          <a:p>
            <a:endParaRPr lang="en-GB" dirty="0"/>
          </a:p>
        </p:txBody>
      </p:sp>
      <p:sp>
        <p:nvSpPr>
          <p:cNvPr id="3" name="TextBox 2"/>
          <p:cNvSpPr txBox="1"/>
          <p:nvPr/>
        </p:nvSpPr>
        <p:spPr>
          <a:xfrm>
            <a:off x="323528" y="251356"/>
            <a:ext cx="4314001" cy="369332"/>
          </a:xfrm>
          <a:prstGeom prst="rect">
            <a:avLst/>
          </a:prstGeom>
          <a:noFill/>
        </p:spPr>
        <p:txBody>
          <a:bodyPr wrap="none" rtlCol="0">
            <a:spAutoFit/>
          </a:bodyPr>
          <a:lstStyle/>
          <a:p>
            <a:r>
              <a:rPr lang="en-GB" dirty="0" smtClean="0"/>
              <a:t>Articles to read: Negotiating skills for HR</a:t>
            </a:r>
            <a:endParaRPr lang="en-GB" dirty="0"/>
          </a:p>
        </p:txBody>
      </p:sp>
    </p:spTree>
    <p:extLst>
      <p:ext uri="{BB962C8B-B14F-4D97-AF65-F5344CB8AC3E}">
        <p14:creationId xmlns:p14="http://schemas.microsoft.com/office/powerpoint/2010/main" val="206559579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9001000" cy="1143000"/>
          </a:xfrm>
        </p:spPr>
        <p:txBody>
          <a:bodyPr/>
          <a:lstStyle/>
          <a:p>
            <a:pPr algn="l"/>
            <a:r>
              <a:rPr lang="en-GB" dirty="0" smtClean="0"/>
              <a:t>Persuading: the persuasive funnel</a:t>
            </a:r>
            <a:endParaRPr lang="en-GB" dirty="0"/>
          </a:p>
        </p:txBody>
      </p:sp>
      <p:sp>
        <p:nvSpPr>
          <p:cNvPr id="3" name="Content Placeholder 2"/>
          <p:cNvSpPr>
            <a:spLocks noGrp="1"/>
          </p:cNvSpPr>
          <p:nvPr>
            <p:ph idx="1"/>
          </p:nvPr>
        </p:nvSpPr>
        <p:spPr>
          <a:xfrm>
            <a:off x="251520" y="1124744"/>
            <a:ext cx="8229600" cy="4525963"/>
          </a:xfrm>
        </p:spPr>
        <p:txBody>
          <a:bodyPr/>
          <a:lstStyle/>
          <a:p>
            <a:pPr marL="0" indent="0">
              <a:buNone/>
            </a:pPr>
            <a:r>
              <a:rPr lang="en-GB" sz="1800" dirty="0" smtClean="0"/>
              <a:t>To </a:t>
            </a:r>
            <a:r>
              <a:rPr lang="en-GB" sz="1800" dirty="0"/>
              <a:t>help others use their own logic to persuade themselves. Instead of piling on the facts to support our </a:t>
            </a:r>
            <a:r>
              <a:rPr lang="en-GB" sz="1800" dirty="0" smtClean="0"/>
              <a:t>logic, cause </a:t>
            </a:r>
            <a:r>
              <a:rPr lang="en-GB" sz="1800" dirty="0"/>
              <a:t>them to think. </a:t>
            </a:r>
            <a:r>
              <a:rPr lang="en-GB" sz="1800" dirty="0" smtClean="0"/>
              <a:t>The </a:t>
            </a:r>
            <a:r>
              <a:rPr lang="en-GB" sz="1800" dirty="0"/>
              <a:t>simplest way of doing this is to ask them questions set within a four-stage framework known as the “persuasive funnel”.</a:t>
            </a:r>
            <a:br>
              <a:rPr lang="en-GB" sz="1800" dirty="0"/>
            </a:br>
            <a:r>
              <a:rPr lang="en-GB" sz="1800" dirty="0"/>
              <a:t/>
            </a:r>
            <a:br>
              <a:rPr lang="en-GB" sz="1800" dirty="0"/>
            </a:br>
            <a:r>
              <a:rPr lang="en-GB" sz="1600" b="1" dirty="0"/>
              <a:t>1 Probe and listen</a:t>
            </a:r>
            <a:br>
              <a:rPr lang="en-GB" sz="1600" b="1" dirty="0"/>
            </a:br>
            <a:r>
              <a:rPr lang="en-GB" sz="1600" dirty="0"/>
              <a:t>It can take a great deal of self-discipline to listen to another person when you are keen to talk. But if you do listen, you will increase the likelihood that they will then listen to you – and that you will be able to make your proposal in terms that they might find attractive</a:t>
            </a:r>
            <a:br>
              <a:rPr lang="en-GB" sz="1600" dirty="0"/>
            </a:br>
            <a:r>
              <a:rPr lang="en-GB" sz="1600" dirty="0"/>
              <a:t/>
            </a:r>
            <a:br>
              <a:rPr lang="en-GB" sz="1600" dirty="0"/>
            </a:br>
            <a:r>
              <a:rPr lang="en-GB" sz="1600" b="1" dirty="0"/>
              <a:t>2 Summarise</a:t>
            </a:r>
            <a:r>
              <a:rPr lang="en-GB" sz="1600" dirty="0"/>
              <a:t/>
            </a:r>
            <a:br>
              <a:rPr lang="en-GB" sz="1600" dirty="0"/>
            </a:br>
            <a:r>
              <a:rPr lang="en-GB" sz="1600" dirty="0"/>
              <a:t>It is not enough to understand; you have to prove that you do. So summarise. As you summarise, you can emphasise the points that you are about to make.</a:t>
            </a:r>
            <a:br>
              <a:rPr lang="en-GB" sz="1600" dirty="0"/>
            </a:br>
            <a:r>
              <a:rPr lang="en-GB" sz="1600" dirty="0"/>
              <a:t/>
            </a:r>
            <a:br>
              <a:rPr lang="en-GB" sz="1600" dirty="0"/>
            </a:br>
            <a:r>
              <a:rPr lang="en-GB" sz="1600" b="1" dirty="0"/>
              <a:t>3 Refer to</a:t>
            </a:r>
            <a:r>
              <a:rPr lang="en-GB" sz="1600" dirty="0"/>
              <a:t/>
            </a:r>
            <a:br>
              <a:rPr lang="en-GB" sz="1600" dirty="0"/>
            </a:br>
            <a:r>
              <a:rPr lang="en-GB" sz="1600" dirty="0"/>
              <a:t>When the other person is happy with your summary, you can refer to something that supports your proposal, such as a point that has already been agreed, one of their priorities or another aspect of company policy.</a:t>
            </a:r>
            <a:br>
              <a:rPr lang="en-GB" sz="1600" dirty="0"/>
            </a:br>
            <a:r>
              <a:rPr lang="en-GB" sz="1600" dirty="0"/>
              <a:t/>
            </a:r>
            <a:br>
              <a:rPr lang="en-GB" sz="1600" dirty="0"/>
            </a:br>
            <a:r>
              <a:rPr lang="en-GB" sz="1600" b="1" dirty="0"/>
              <a:t>4 Suggest</a:t>
            </a:r>
            <a:br>
              <a:rPr lang="en-GB" sz="1600" b="1" dirty="0"/>
            </a:br>
            <a:r>
              <a:rPr lang="en-GB" sz="1600" dirty="0"/>
              <a:t>Lastly, you can suggest (don’t insist) on a solution that flows naturally from the points made at the previous stage. Suggesting, rather than insisting, along with the quantity of listening that you have been doing, improves the chances of the other person’s agreement.</a:t>
            </a:r>
          </a:p>
        </p:txBody>
      </p:sp>
    </p:spTree>
    <p:extLst>
      <p:ext uri="{BB962C8B-B14F-4D97-AF65-F5344CB8AC3E}">
        <p14:creationId xmlns:p14="http://schemas.microsoft.com/office/powerpoint/2010/main" val="1191274063"/>
      </p:ext>
    </p:extLst>
  </p:cSld>
  <p:clrMapOvr>
    <a:masterClrMapping/>
  </p:clrMapOvr>
  <p:transition spd="med"/>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27940"/>
            <a:ext cx="9144000" cy="4977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75336306"/>
      </p:ext>
    </p:extLst>
  </p:cSld>
  <p:clrMapOvr>
    <a:masterClrMapping/>
  </p:clrMapOvr>
  <p:transition spd="med"/>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8601</TotalTime>
  <Words>1302</Words>
  <Application>Microsoft Office PowerPoint</Application>
  <PresentationFormat>On-screen Show (4:3)</PresentationFormat>
  <Paragraphs>297</Paragraphs>
  <Slides>39</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Algerian</vt:lpstr>
      <vt:lpstr>Arial</vt:lpstr>
      <vt:lpstr>ArialMT</vt:lpstr>
      <vt:lpstr>Calibri</vt:lpstr>
      <vt:lpstr>Helvetica</vt:lpstr>
      <vt:lpstr>Helvetica Light</vt:lpstr>
      <vt:lpstr>proxima-nova</vt:lpstr>
      <vt:lpstr>Wingdings</vt:lpstr>
      <vt:lpstr>Office Theme</vt:lpstr>
      <vt:lpstr>PowerPoint Presentation</vt:lpstr>
      <vt:lpstr>PowerPoint Presentation</vt:lpstr>
      <vt:lpstr>Behaviours– remapped links</vt:lpstr>
      <vt:lpstr>Checkpoint</vt:lpstr>
      <vt:lpstr>Activity 2</vt:lpstr>
      <vt:lpstr>PowerPoint Presentation</vt:lpstr>
      <vt:lpstr>PowerPoint Presentation</vt:lpstr>
      <vt:lpstr>Different forms of teams</vt:lpstr>
      <vt:lpstr>Types of teams</vt:lpstr>
      <vt:lpstr>PowerPoint Presentation</vt:lpstr>
      <vt:lpstr>Useful resources: podcasts</vt:lpstr>
      <vt:lpstr>Working in groups/ team working</vt:lpstr>
      <vt:lpstr>PowerPoint Presentation</vt:lpstr>
      <vt:lpstr>PowerPoint Presentation</vt:lpstr>
      <vt:lpstr>Factors effecting dynamics of groups</vt:lpstr>
      <vt:lpstr>PowerPoint Presentation</vt:lpstr>
      <vt:lpstr>PowerPoint Presentation</vt:lpstr>
      <vt:lpstr>PowerPoint Presentation</vt:lpstr>
      <vt:lpstr>PowerPoint Presentation</vt:lpstr>
      <vt:lpstr>Dealing with conflict</vt:lpstr>
      <vt:lpstr>PowerPoint Presentation</vt:lpstr>
      <vt:lpstr>PowerPoint Presentation</vt:lpstr>
      <vt:lpstr>Conflict Resolution: Active Listening</vt:lpstr>
      <vt:lpstr>PowerPoint Presentation</vt:lpstr>
      <vt:lpstr>Active Listening</vt:lpstr>
      <vt:lpstr>Other skills  HIGHLIGHTED IN YOUR ASSIGNMENT</vt:lpstr>
      <vt:lpstr>PowerPoint Presentation</vt:lpstr>
      <vt:lpstr>Influencing</vt:lpstr>
      <vt:lpstr>PowerPoint Presentation</vt:lpstr>
      <vt:lpstr>Influencing skills (Roffey Park, 2016)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Persuading: the persuasive funnel</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Purpose of Role   To support, develop and implement a L&amp;D Strategy for the UK Window Group in line with the business goals.   Design and deliver Senior Management training and Coach and support colleagues at various levels across all departments.   Partner with Managers to devise and implement innovative and efficient approaches to enhancing performance within the business.  Partner with Line Managers to identify talent and align and prepare the appropriate development plans to grow future talent.   Develop workable training solutions to meet the operational needs of the business via a combination of in-house expertise, external training plans and schedules.  Support HR functions as and when needed.</dc:title>
  <dc:creator>Flis</dc:creator>
  <cp:lastModifiedBy>Felicity Healey-Benson</cp:lastModifiedBy>
  <cp:revision>278</cp:revision>
  <dcterms:created xsi:type="dcterms:W3CDTF">2010-08-16T19:37:27Z</dcterms:created>
  <dcterms:modified xsi:type="dcterms:W3CDTF">2018-11-01T13:08:44Z</dcterms:modified>
</cp:coreProperties>
</file>