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 id="2147483648" r:id="rId2"/>
  </p:sldMasterIdLst>
  <p:notesMasterIdLst>
    <p:notesMasterId r:id="rId40"/>
  </p:notesMasterIdLst>
  <p:sldIdLst>
    <p:sldId id="256" r:id="rId3"/>
    <p:sldId id="299" r:id="rId4"/>
    <p:sldId id="300" r:id="rId5"/>
    <p:sldId id="301" r:id="rId6"/>
    <p:sldId id="303" r:id="rId7"/>
    <p:sldId id="302" r:id="rId8"/>
    <p:sldId id="304" r:id="rId9"/>
    <p:sldId id="305" r:id="rId10"/>
    <p:sldId id="306" r:id="rId11"/>
    <p:sldId id="307" r:id="rId12"/>
    <p:sldId id="308" r:id="rId13"/>
    <p:sldId id="309" r:id="rId14"/>
    <p:sldId id="310" r:id="rId15"/>
    <p:sldId id="293" r:id="rId16"/>
    <p:sldId id="297" r:id="rId17"/>
    <p:sldId id="285" r:id="rId18"/>
    <p:sldId id="286" r:id="rId19"/>
    <p:sldId id="321" r:id="rId20"/>
    <p:sldId id="287" r:id="rId21"/>
    <p:sldId id="322" r:id="rId22"/>
    <p:sldId id="288" r:id="rId23"/>
    <p:sldId id="289" r:id="rId24"/>
    <p:sldId id="290" r:id="rId25"/>
    <p:sldId id="291" r:id="rId26"/>
    <p:sldId id="292" r:id="rId27"/>
    <p:sldId id="319" r:id="rId28"/>
    <p:sldId id="320" r:id="rId29"/>
    <p:sldId id="273" r:id="rId30"/>
    <p:sldId id="315" r:id="rId31"/>
    <p:sldId id="294" r:id="rId32"/>
    <p:sldId id="279" r:id="rId33"/>
    <p:sldId id="316" r:id="rId34"/>
    <p:sldId id="295" r:id="rId35"/>
    <p:sldId id="317" r:id="rId36"/>
    <p:sldId id="274" r:id="rId37"/>
    <p:sldId id="318" r:id="rId38"/>
    <p:sldId id="280" r:id="rId3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114" d="100"/>
          <a:sy n="114" d="100"/>
        </p:scale>
        <p:origin x="414" y="1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BC6F3072-8726-4A03-B42B-73FAEBD52237}" type="datetimeFigureOut">
              <a:rPr lang="en-GB" smtClean="0"/>
              <a:t>16/02/2024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537022D7-8EE9-4D04-8BF0-878BDB0E5FA9}" type="slidenum">
              <a:rPr lang="en-GB" smtClean="0"/>
              <a:t>‹#›</a:t>
            </a:fld>
            <a:endParaRPr lang="en-GB"/>
          </a:p>
        </p:txBody>
      </p:sp>
    </p:spTree>
    <p:extLst>
      <p:ext uri="{BB962C8B-B14F-4D97-AF65-F5344CB8AC3E}">
        <p14:creationId xmlns:p14="http://schemas.microsoft.com/office/powerpoint/2010/main" val="1160538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16</a:t>
            </a:fld>
            <a:endParaRPr lang="en-GB"/>
          </a:p>
        </p:txBody>
      </p:sp>
    </p:spTree>
    <p:extLst>
      <p:ext uri="{BB962C8B-B14F-4D97-AF65-F5344CB8AC3E}">
        <p14:creationId xmlns:p14="http://schemas.microsoft.com/office/powerpoint/2010/main" val="3874948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17</a:t>
            </a:fld>
            <a:endParaRPr lang="en-GB"/>
          </a:p>
        </p:txBody>
      </p:sp>
    </p:spTree>
    <p:extLst>
      <p:ext uri="{BB962C8B-B14F-4D97-AF65-F5344CB8AC3E}">
        <p14:creationId xmlns:p14="http://schemas.microsoft.com/office/powerpoint/2010/main" val="3256884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18</a:t>
            </a:fld>
            <a:endParaRPr lang="en-GB"/>
          </a:p>
        </p:txBody>
      </p:sp>
    </p:spTree>
    <p:extLst>
      <p:ext uri="{BB962C8B-B14F-4D97-AF65-F5344CB8AC3E}">
        <p14:creationId xmlns:p14="http://schemas.microsoft.com/office/powerpoint/2010/main" val="152793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19</a:t>
            </a:fld>
            <a:endParaRPr lang="en-GB"/>
          </a:p>
        </p:txBody>
      </p:sp>
    </p:spTree>
    <p:extLst>
      <p:ext uri="{BB962C8B-B14F-4D97-AF65-F5344CB8AC3E}">
        <p14:creationId xmlns:p14="http://schemas.microsoft.com/office/powerpoint/2010/main" val="3252594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20</a:t>
            </a:fld>
            <a:endParaRPr lang="en-GB"/>
          </a:p>
        </p:txBody>
      </p:sp>
    </p:spTree>
    <p:extLst>
      <p:ext uri="{BB962C8B-B14F-4D97-AF65-F5344CB8AC3E}">
        <p14:creationId xmlns:p14="http://schemas.microsoft.com/office/powerpoint/2010/main" val="825579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21</a:t>
            </a:fld>
            <a:endParaRPr lang="en-GB"/>
          </a:p>
        </p:txBody>
      </p:sp>
    </p:spTree>
    <p:extLst>
      <p:ext uri="{BB962C8B-B14F-4D97-AF65-F5344CB8AC3E}">
        <p14:creationId xmlns:p14="http://schemas.microsoft.com/office/powerpoint/2010/main" val="1530965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22</a:t>
            </a:fld>
            <a:endParaRPr lang="en-GB"/>
          </a:p>
        </p:txBody>
      </p:sp>
    </p:spTree>
    <p:extLst>
      <p:ext uri="{BB962C8B-B14F-4D97-AF65-F5344CB8AC3E}">
        <p14:creationId xmlns:p14="http://schemas.microsoft.com/office/powerpoint/2010/main" val="327579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23</a:t>
            </a:fld>
            <a:endParaRPr lang="en-GB"/>
          </a:p>
        </p:txBody>
      </p:sp>
    </p:spTree>
    <p:extLst>
      <p:ext uri="{BB962C8B-B14F-4D97-AF65-F5344CB8AC3E}">
        <p14:creationId xmlns:p14="http://schemas.microsoft.com/office/powerpoint/2010/main" val="3006674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24</a:t>
            </a:fld>
            <a:endParaRPr lang="en-GB"/>
          </a:p>
        </p:txBody>
      </p:sp>
    </p:spTree>
    <p:extLst>
      <p:ext uri="{BB962C8B-B14F-4D97-AF65-F5344CB8AC3E}">
        <p14:creationId xmlns:p14="http://schemas.microsoft.com/office/powerpoint/2010/main" val="777063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25</a:t>
            </a:fld>
            <a:endParaRPr lang="en-GB"/>
          </a:p>
        </p:txBody>
      </p:sp>
    </p:spTree>
    <p:extLst>
      <p:ext uri="{BB962C8B-B14F-4D97-AF65-F5344CB8AC3E}">
        <p14:creationId xmlns:p14="http://schemas.microsoft.com/office/powerpoint/2010/main" val="226674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AB613-90DA-00EA-B3A2-509E8AF0A3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A45462-3E8C-3D9E-4DD1-FA8CDB8B53D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F3AFD72-14C3-C707-C008-A8097C5EB15A}"/>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FDECF580-756C-CD8C-8602-371B66CAA862}"/>
              </a:ext>
            </a:extLst>
          </p:cNvPr>
          <p:cNvSpPr>
            <a:spLocks noGrp="1"/>
          </p:cNvSpPr>
          <p:nvPr>
            <p:ph type="sldNum" sz="quarter" idx="10"/>
          </p:nvPr>
        </p:nvSpPr>
        <p:spPr/>
        <p:txBody>
          <a:bodyPr/>
          <a:lstStyle/>
          <a:p>
            <a:fld id="{1AA231EB-350E-48AD-86F6-61D493B22D55}" type="slidenum">
              <a:rPr lang="en-GB" smtClean="0"/>
              <a:pPr/>
              <a:t>26</a:t>
            </a:fld>
            <a:endParaRPr lang="en-GB"/>
          </a:p>
        </p:txBody>
      </p:sp>
    </p:spTree>
    <p:extLst>
      <p:ext uri="{BB962C8B-B14F-4D97-AF65-F5344CB8AC3E}">
        <p14:creationId xmlns:p14="http://schemas.microsoft.com/office/powerpoint/2010/main" val="635819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9B49D-6806-1128-3A80-8E7FA3927F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3A15D2-52C2-E0F4-58D7-9C97EE2F0EB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51C285A-002F-214D-444A-C38B33647858}"/>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C5280F6D-7AB2-881E-08FE-29D206261EC9}"/>
              </a:ext>
            </a:extLst>
          </p:cNvPr>
          <p:cNvSpPr>
            <a:spLocks noGrp="1"/>
          </p:cNvSpPr>
          <p:nvPr>
            <p:ph type="sldNum" sz="quarter" idx="10"/>
          </p:nvPr>
        </p:nvSpPr>
        <p:spPr/>
        <p:txBody>
          <a:bodyPr/>
          <a:lstStyle/>
          <a:p>
            <a:fld id="{1AA231EB-350E-48AD-86F6-61D493B22D55}" type="slidenum">
              <a:rPr lang="en-GB" smtClean="0"/>
              <a:pPr/>
              <a:t>27</a:t>
            </a:fld>
            <a:endParaRPr lang="en-GB"/>
          </a:p>
        </p:txBody>
      </p:sp>
    </p:spTree>
    <p:extLst>
      <p:ext uri="{BB962C8B-B14F-4D97-AF65-F5344CB8AC3E}">
        <p14:creationId xmlns:p14="http://schemas.microsoft.com/office/powerpoint/2010/main" val="3060409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6" name="Rectangle 15"/>
          <p:cNvSpPr/>
          <p:nvPr/>
        </p:nvSpPr>
        <p:spPr>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3"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5" y="2336873"/>
            <a:ext cx="307003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0322" y="3022675"/>
            <a:ext cx="3049703"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945471" y="3022675"/>
            <a:ext cx="3063240"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7224157" y="2336873"/>
            <a:ext cx="307002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7224157" y="3022675"/>
            <a:ext cx="3070025"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2/16/2024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76582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4" name="Rectangle 13"/>
          <p:cNvSpPr/>
          <p:nvPr/>
        </p:nvSpPr>
        <p:spPr>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600"/>
            <a:ext cx="8718877" cy="3036061"/>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1402289" y="3653379"/>
            <a:ext cx="8156579"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0323" y="4711617"/>
            <a:ext cx="9613859" cy="1090789"/>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2/16/2024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7" y="4709927"/>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4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400" dirty="0">
                <a:solidFill>
                  <a:schemeClr val="tx1"/>
                </a:solidFill>
                <a:effectLst/>
              </a:rPr>
              <a:t>”</a:t>
            </a:r>
          </a:p>
        </p:txBody>
      </p:sp>
    </p:spTree>
    <p:extLst>
      <p:ext uri="{BB962C8B-B14F-4D97-AF65-F5344CB8AC3E}">
        <p14:creationId xmlns:p14="http://schemas.microsoft.com/office/powerpoint/2010/main" val="1574032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7C19D130-28D8-453D-A519-FD3314057F1F}" type="datetimeFigureOut">
              <a:rPr lang="en-US" smtClean="0"/>
              <a:pPr/>
              <a:t>2/16/2024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533E07-506C-418D-9DE6-734078B2188D}" type="slidenum">
              <a:rPr lang="en-US" smtClean="0"/>
              <a:pPr/>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75410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68"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70"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0" r:id="rId1"/>
    <p:sldLayoutId id="2147483650"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bc.co.uk/news/uk-24670413"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oecd.org/innovation/research/2380806.pdf" TargetMode="External"/><Relationship Id="rId2" Type="http://schemas.openxmlformats.org/officeDocument/2006/relationships/hyperlink" Target="https://web-p-ebscohost-com.ezproxy.uwtsd.ac.uk/ehost/pdfviewer/pdfviewer?vid=0&amp;sid=32fc0d45-e859-4419-ae4f-0efea5207e3f%40redis" TargetMode="External"/><Relationship Id="rId1" Type="http://schemas.openxmlformats.org/officeDocument/2006/relationships/slideLayout" Target="../slideLayouts/slideLayout2.xml"/><Relationship Id="rId5" Type="http://schemas.openxmlformats.org/officeDocument/2006/relationships/hyperlink" Target="https://cepa.org/article/russia-a-state-of-homophobia/" TargetMode="External"/><Relationship Id="rId4" Type="http://schemas.openxmlformats.org/officeDocument/2006/relationships/hyperlink" Target="https://web-p-ebscohost-com.ezproxy.uwtsd.ac.uk/ehost/pdfviewer/pdfviewer?vid=0&amp;sid=169451a2-984e-4a75-8f4d-d817d3bb14da%40redi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researchgate.net/publication/234014930_The_'agency'_of_sustainable_community_development" TargetMode="External"/><Relationship Id="rId2" Type="http://schemas.openxmlformats.org/officeDocument/2006/relationships/hyperlink" Target="https://academic.oup.com/book/8274?login=tru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jstor-org.ezproxy.uwtsd.ac.uk/stable/1343197?seq=4" TargetMode="External"/><Relationship Id="rId2" Type="http://schemas.openxmlformats.org/officeDocument/2006/relationships/hyperlink" Target="https://www.bbc.co.uk/news/uk-24670413"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bbc.co.uk/news/world-middle-east-66218318" TargetMode="External"/><Relationship Id="rId2" Type="http://schemas.openxmlformats.org/officeDocument/2006/relationships/hyperlink" Target="https://gda.scot/2019/05/10/empowerment-in-action/" TargetMode="External"/><Relationship Id="rId1" Type="http://schemas.openxmlformats.org/officeDocument/2006/relationships/slideLayout" Target="../slideLayouts/slideLayout2.xml"/><Relationship Id="rId4" Type="http://schemas.openxmlformats.org/officeDocument/2006/relationships/hyperlink" Target="https://www.hrw.org/report/2021/04/19/break-their-lineage-break-their-roots/chinas-crimes-against-humanity-targeting"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sciencedirect.com/science/article/pii/S0885392412002047" TargetMode="External"/><Relationship Id="rId2" Type="http://schemas.openxmlformats.org/officeDocument/2006/relationships/hyperlink" Target="https://doi.org/10.1177/2455133320909926" TargetMode="External"/><Relationship Id="rId1" Type="http://schemas.openxmlformats.org/officeDocument/2006/relationships/slideLayout" Target="../slideLayouts/slideLayout2.xml"/><Relationship Id="rId4" Type="http://schemas.openxmlformats.org/officeDocument/2006/relationships/hyperlink" Target="https://www.ted.com/talks/eric_liu_how_to_understand_power#t-154666"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doi.org/10.2307/j.ctv14rmnsb" TargetMode="External"/><Relationship Id="rId2" Type="http://schemas.openxmlformats.org/officeDocument/2006/relationships/hyperlink" Target="https://plato.stanford.edu/entries/liberation/" TargetMode="External"/><Relationship Id="rId1" Type="http://schemas.openxmlformats.org/officeDocument/2006/relationships/slideLayout" Target="../slideLayouts/slideLayout2.xml"/><Relationship Id="rId4" Type="http://schemas.openxmlformats.org/officeDocument/2006/relationships/hyperlink" Target="http://www.jstor.org/stable/4413702"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411624&amp;site=ehost-live" TargetMode="External"/><Relationship Id="rId2" Type="http://schemas.openxmlformats.org/officeDocument/2006/relationships/hyperlink" Target="https://nmaahc.si.edu/learn/talking-about-race/topics/social-identities-and-systems-oppression"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9683581.001.0001/acref-9780199683581-e-1774?rskey=HXef4D&amp;result=1" TargetMode="External"/><Relationship Id="rId2" Type="http://schemas.openxmlformats.org/officeDocument/2006/relationships/hyperlink" Target="https://publichealthnetwork.cymru/topic/social-justice-and-human-rights/#:~:text=Wales%20is%20made%20up%20of,must%20disadvantaged%20in%20our%20society"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un.org/esa/socdev/rwss/2016/full-report.pdf" TargetMode="External"/><Relationship Id="rId2" Type="http://schemas.openxmlformats.org/officeDocument/2006/relationships/hyperlink" Target="https://www.jstor.org/stable/10.1163/j.ctv29sfvcf" TargetMode="External"/><Relationship Id="rId1" Type="http://schemas.openxmlformats.org/officeDocument/2006/relationships/slideLayout" Target="../slideLayouts/slideLayout2.xml"/><Relationship Id="rId4" Type="http://schemas.openxmlformats.org/officeDocument/2006/relationships/hyperlink" Target="https://committees.parliament.uk/committee/93/human-rights-joint-committee/news/199840/legislative-scrutiny-highlights-human-rights-failings-of-rwanda-bill/"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411624&amp;site=ehost-live" TargetMode="External"/><Relationship Id="rId2" Type="http://schemas.openxmlformats.org/officeDocument/2006/relationships/hyperlink" Target="https://onlinesocialwork.vcu.edu/blog/empowerment-theory-in-social-work/"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69576288_The_Place_of_Social_Capital_in_Understanding_Social_and_Economic_Out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95232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51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12224" y="1916832"/>
            <a:ext cx="2232248" cy="26642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4511824" y="2996952"/>
            <a:ext cx="119022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6" y="1916832"/>
            <a:ext cx="2016224" cy="158417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165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4151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879976" y="3645024"/>
            <a:ext cx="2016224" cy="93610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7" name="TextBox 16"/>
          <p:cNvSpPr txBox="1"/>
          <p:nvPr/>
        </p:nvSpPr>
        <p:spPr>
          <a:xfrm>
            <a:off x="1772265" y="4687474"/>
            <a:ext cx="8496944" cy="430887"/>
          </a:xfrm>
          <a:prstGeom prst="rect">
            <a:avLst/>
          </a:prstGeom>
          <a:noFill/>
        </p:spPr>
        <p:txBody>
          <a:bodyPr wrap="square" rtlCol="0">
            <a:spAutoFit/>
          </a:bodyPr>
          <a:lstStyle/>
          <a:p>
            <a:r>
              <a:rPr lang="en-GB" sz="2200" b="1" dirty="0"/>
              <a:t>ECAY6003: Advocacy: Maintaining Independence in Service Provision</a:t>
            </a:r>
          </a:p>
        </p:txBody>
      </p:sp>
      <p:sp>
        <p:nvSpPr>
          <p:cNvPr id="18" name="TextBox 17"/>
          <p:cNvSpPr txBox="1"/>
          <p:nvPr/>
        </p:nvSpPr>
        <p:spPr>
          <a:xfrm>
            <a:off x="1772264" y="5223920"/>
            <a:ext cx="9364295" cy="769441"/>
          </a:xfrm>
          <a:prstGeom prst="rect">
            <a:avLst/>
          </a:prstGeom>
          <a:noFill/>
        </p:spPr>
        <p:txBody>
          <a:bodyPr wrap="square" rtlCol="0">
            <a:spAutoFit/>
          </a:bodyPr>
          <a:lstStyle/>
          <a:p>
            <a:r>
              <a:rPr lang="en-GB" sz="2200" b="1" dirty="0"/>
              <a:t>Theme 5: Principles of Empowerment (Revisited)</a:t>
            </a:r>
          </a:p>
          <a:p>
            <a:r>
              <a:rPr lang="en-GB" sz="2200" b="1" dirty="0"/>
              <a:t>Part 2: Participation, Liberation, Social Capital (Bonding, Bridging and Linking)</a:t>
            </a:r>
          </a:p>
        </p:txBody>
      </p:sp>
      <p:pic>
        <p:nvPicPr>
          <p:cNvPr id="3" name="Picture 2">
            <a:extLst>
              <a:ext uri="{FF2B5EF4-FFF2-40B4-BE49-F238E27FC236}">
                <a16:creationId xmlns:a16="http://schemas.microsoft.com/office/drawing/2014/main" id="{0F03E1D7-5D3A-994A-8C99-8E6A778C41F8}"/>
              </a:ext>
            </a:extLst>
          </p:cNvPr>
          <p:cNvPicPr>
            <a:picLocks noChangeAspect="1"/>
          </p:cNvPicPr>
          <p:nvPr/>
        </p:nvPicPr>
        <p:blipFill>
          <a:blip r:embed="rId2"/>
          <a:stretch>
            <a:fillRect/>
          </a:stretch>
        </p:blipFill>
        <p:spPr>
          <a:xfrm>
            <a:off x="8332998" y="1972630"/>
            <a:ext cx="1790700" cy="2552700"/>
          </a:xfrm>
          <a:prstGeom prst="rect">
            <a:avLst/>
          </a:prstGeom>
        </p:spPr>
      </p:pic>
      <p:pic>
        <p:nvPicPr>
          <p:cNvPr id="11" name="Picture 10">
            <a:extLst>
              <a:ext uri="{FF2B5EF4-FFF2-40B4-BE49-F238E27FC236}">
                <a16:creationId xmlns:a16="http://schemas.microsoft.com/office/drawing/2014/main" id="{2F53FC39-06F9-8AB1-B79D-3823B0C11ADD}"/>
              </a:ext>
            </a:extLst>
          </p:cNvPr>
          <p:cNvPicPr>
            <a:picLocks noChangeAspect="1"/>
          </p:cNvPicPr>
          <p:nvPr/>
        </p:nvPicPr>
        <p:blipFill>
          <a:blip r:embed="rId3"/>
          <a:stretch>
            <a:fillRect/>
          </a:stretch>
        </p:blipFill>
        <p:spPr>
          <a:xfrm>
            <a:off x="6130764" y="1960741"/>
            <a:ext cx="1518828" cy="1518828"/>
          </a:xfrm>
          <a:prstGeom prst="rect">
            <a:avLst/>
          </a:prstGeom>
        </p:spPr>
      </p:pic>
      <p:pic>
        <p:nvPicPr>
          <p:cNvPr id="12" name="Picture 11">
            <a:extLst>
              <a:ext uri="{FF2B5EF4-FFF2-40B4-BE49-F238E27FC236}">
                <a16:creationId xmlns:a16="http://schemas.microsoft.com/office/drawing/2014/main" id="{DE9842FC-BC39-BD81-7B9B-A6478E471B7E}"/>
              </a:ext>
            </a:extLst>
          </p:cNvPr>
          <p:cNvPicPr>
            <a:picLocks noChangeAspect="1"/>
          </p:cNvPicPr>
          <p:nvPr/>
        </p:nvPicPr>
        <p:blipFill>
          <a:blip r:embed="rId4"/>
          <a:stretch>
            <a:fillRect/>
          </a:stretch>
        </p:blipFill>
        <p:spPr>
          <a:xfrm>
            <a:off x="2089274" y="381519"/>
            <a:ext cx="1714842" cy="2422555"/>
          </a:xfrm>
          <a:prstGeom prst="rect">
            <a:avLst/>
          </a:prstGeom>
        </p:spPr>
      </p:pic>
      <p:pic>
        <p:nvPicPr>
          <p:cNvPr id="16" name="Picture 15">
            <a:extLst>
              <a:ext uri="{FF2B5EF4-FFF2-40B4-BE49-F238E27FC236}">
                <a16:creationId xmlns:a16="http://schemas.microsoft.com/office/drawing/2014/main" id="{BE0E83BF-1C47-96DA-0FB4-42FC5ABB4A64}"/>
              </a:ext>
            </a:extLst>
          </p:cNvPr>
          <p:cNvPicPr>
            <a:picLocks noChangeAspect="1"/>
          </p:cNvPicPr>
          <p:nvPr/>
        </p:nvPicPr>
        <p:blipFill>
          <a:blip r:embed="rId5"/>
          <a:stretch>
            <a:fillRect/>
          </a:stretch>
        </p:blipFill>
        <p:spPr>
          <a:xfrm>
            <a:off x="4580532" y="3068960"/>
            <a:ext cx="1052836" cy="1368152"/>
          </a:xfrm>
          <a:prstGeom prst="rect">
            <a:avLst/>
          </a:prstGeom>
        </p:spPr>
      </p:pic>
      <p:pic>
        <p:nvPicPr>
          <p:cNvPr id="19" name="Picture 18">
            <a:extLst>
              <a:ext uri="{FF2B5EF4-FFF2-40B4-BE49-F238E27FC236}">
                <a16:creationId xmlns:a16="http://schemas.microsoft.com/office/drawing/2014/main" id="{9A0F9D89-5471-5D87-D38C-F67D61E70C6F}"/>
              </a:ext>
            </a:extLst>
          </p:cNvPr>
          <p:cNvPicPr>
            <a:picLocks noChangeAspect="1"/>
          </p:cNvPicPr>
          <p:nvPr/>
        </p:nvPicPr>
        <p:blipFill>
          <a:blip r:embed="rId6"/>
          <a:stretch>
            <a:fillRect/>
          </a:stretch>
        </p:blipFill>
        <p:spPr>
          <a:xfrm>
            <a:off x="6528049" y="414488"/>
            <a:ext cx="2830321" cy="1283419"/>
          </a:xfrm>
          <a:prstGeom prst="rect">
            <a:avLst/>
          </a:prstGeom>
        </p:spPr>
      </p:pic>
      <p:sp>
        <p:nvSpPr>
          <p:cNvPr id="20" name="Rectangle 19">
            <a:extLst>
              <a:ext uri="{FF2B5EF4-FFF2-40B4-BE49-F238E27FC236}">
                <a16:creationId xmlns:a16="http://schemas.microsoft.com/office/drawing/2014/main" id="{6A4FCAEF-A757-FC5B-D336-251C0181F6EF}"/>
              </a:ext>
            </a:extLst>
          </p:cNvPr>
          <p:cNvSpPr/>
          <p:nvPr/>
        </p:nvSpPr>
        <p:spPr>
          <a:xfrm>
            <a:off x="1847528" y="2996952"/>
            <a:ext cx="2520280" cy="15533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1A7193E-48F7-33A9-207C-F3D5BF1AD4EF}"/>
              </a:ext>
            </a:extLst>
          </p:cNvPr>
          <p:cNvSpPr/>
          <p:nvPr/>
        </p:nvSpPr>
        <p:spPr>
          <a:xfrm>
            <a:off x="9480376" y="332656"/>
            <a:ext cx="864096" cy="13931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2F5FF-4E26-A841-241E-C4C97BB14C03}"/>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CDC3015C-FD40-0259-284B-6D7F2D778394}"/>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Participation</a:t>
            </a:r>
          </a:p>
        </p:txBody>
      </p:sp>
      <p:sp>
        <p:nvSpPr>
          <p:cNvPr id="6147" name="Rectangle 3">
            <a:extLst>
              <a:ext uri="{FF2B5EF4-FFF2-40B4-BE49-F238E27FC236}">
                <a16:creationId xmlns:a16="http://schemas.microsoft.com/office/drawing/2014/main" id="{1C08024B-19A3-F283-A92E-B30FF89AF732}"/>
              </a:ext>
            </a:extLst>
          </p:cNvPr>
          <p:cNvSpPr>
            <a:spLocks noGrp="1" noChangeArrowheads="1"/>
          </p:cNvSpPr>
          <p:nvPr>
            <p:ph idx="1"/>
          </p:nvPr>
        </p:nvSpPr>
        <p:spPr>
          <a:xfrm>
            <a:off x="335360" y="980728"/>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It is often assumed that if people are encouraged to </a:t>
            </a:r>
            <a:r>
              <a:rPr lang="en-GB" altLang="en-US" sz="2800" u="sng" dirty="0">
                <a:solidFill>
                  <a:schemeClr val="tx1">
                    <a:lumMod val="95000"/>
                    <a:lumOff val="5000"/>
                  </a:schemeClr>
                </a:solidFill>
              </a:rPr>
              <a:t>participate</a:t>
            </a:r>
            <a:r>
              <a:rPr lang="en-GB" altLang="en-US" sz="2800" dirty="0">
                <a:solidFill>
                  <a:schemeClr val="tx1">
                    <a:lumMod val="95000"/>
                    <a:lumOff val="5000"/>
                  </a:schemeClr>
                </a:solidFill>
              </a:rPr>
              <a:t> in decision making, they are automatically empowered</a:t>
            </a:r>
          </a:p>
          <a:p>
            <a:pPr>
              <a:spcBef>
                <a:spcPts val="600"/>
              </a:spcBef>
              <a:spcAft>
                <a:spcPts val="600"/>
              </a:spcAft>
            </a:pPr>
            <a:r>
              <a:rPr lang="en-GB" altLang="en-US" sz="2800" dirty="0">
                <a:solidFill>
                  <a:schemeClr val="tx1">
                    <a:lumMod val="95000"/>
                    <a:lumOff val="5000"/>
                  </a:schemeClr>
                </a:solidFill>
              </a:rPr>
              <a:t>Cultural critics, such as Raymond Williams, have pointed out that the term participation ‘seems never to be used unfavourably’ (Williams, 1976, p.76)</a:t>
            </a:r>
          </a:p>
          <a:p>
            <a:pPr>
              <a:spcBef>
                <a:spcPts val="600"/>
              </a:spcBef>
              <a:spcAft>
                <a:spcPts val="600"/>
              </a:spcAft>
            </a:pPr>
            <a:r>
              <a:rPr lang="en-GB" altLang="en-US" sz="2800" dirty="0">
                <a:solidFill>
                  <a:schemeClr val="tx1">
                    <a:lumMod val="95000"/>
                    <a:lumOff val="5000"/>
                  </a:schemeClr>
                </a:solidFill>
              </a:rPr>
              <a:t>However, many researchers have questioned this assumption</a:t>
            </a:r>
          </a:p>
          <a:p>
            <a:pPr>
              <a:spcBef>
                <a:spcPts val="600"/>
              </a:spcBef>
              <a:spcAft>
                <a:spcPts val="600"/>
              </a:spcAft>
            </a:pPr>
            <a:r>
              <a:rPr lang="en-GB" altLang="en-US" sz="2800" dirty="0">
                <a:solidFill>
                  <a:schemeClr val="tx1">
                    <a:lumMod val="95000"/>
                    <a:lumOff val="5000"/>
                  </a:schemeClr>
                </a:solidFill>
              </a:rPr>
              <a:t>For example, Narayan (2003, p. 2485) argues that ‘Social norms and customs make women and excluded sections [of society] disinterested in participation’</a:t>
            </a:r>
          </a:p>
          <a:p>
            <a:pPr>
              <a:spcBef>
                <a:spcPts val="600"/>
              </a:spcBef>
              <a:spcAft>
                <a:spcPts val="600"/>
              </a:spcAft>
            </a:pPr>
            <a:r>
              <a:rPr lang="en-GB" altLang="en-US" sz="2800" dirty="0">
                <a:solidFill>
                  <a:schemeClr val="tx1">
                    <a:lumMod val="95000"/>
                    <a:lumOff val="5000"/>
                  </a:schemeClr>
                </a:solidFill>
              </a:rPr>
              <a:t>That is to say that if people feel that they have no voice then they will not speak up even when asked their opinion</a:t>
            </a:r>
          </a:p>
          <a:p>
            <a:pPr>
              <a:spcBef>
                <a:spcPts val="600"/>
              </a:spcBef>
              <a:spcAft>
                <a:spcPts val="600"/>
              </a:spcAft>
            </a:pPr>
            <a:endParaRPr lang="en-GB" altLang="en-US" sz="2800" dirty="0">
              <a:solidFill>
                <a:schemeClr val="tx1">
                  <a:lumMod val="95000"/>
                  <a:lumOff val="5000"/>
                </a:schemeClr>
              </a:solidFill>
            </a:endParaRPr>
          </a:p>
        </p:txBody>
      </p:sp>
    </p:spTree>
    <p:extLst>
      <p:ext uri="{BB962C8B-B14F-4D97-AF65-F5344CB8AC3E}">
        <p14:creationId xmlns:p14="http://schemas.microsoft.com/office/powerpoint/2010/main" val="625137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08916-847E-E20C-95C5-2159BD08D90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B7A9C535-D340-1D37-B294-9DED80DB41F3}"/>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Participation</a:t>
            </a:r>
          </a:p>
        </p:txBody>
      </p:sp>
      <p:sp>
        <p:nvSpPr>
          <p:cNvPr id="6147" name="Rectangle 3">
            <a:extLst>
              <a:ext uri="{FF2B5EF4-FFF2-40B4-BE49-F238E27FC236}">
                <a16:creationId xmlns:a16="http://schemas.microsoft.com/office/drawing/2014/main" id="{B0404CF8-6D40-4014-5253-FC97CE4561E6}"/>
              </a:ext>
            </a:extLst>
          </p:cNvPr>
          <p:cNvSpPr>
            <a:spLocks noGrp="1" noChangeArrowheads="1"/>
          </p:cNvSpPr>
          <p:nvPr>
            <p:ph idx="1"/>
          </p:nvPr>
        </p:nvSpPr>
        <p:spPr>
          <a:xfrm>
            <a:off x="335360" y="980728"/>
            <a:ext cx="11708308" cy="1201357"/>
          </a:xfrm>
        </p:spPr>
        <p:txBody>
          <a:bodyPr>
            <a:noAutofit/>
          </a:bodyPr>
          <a:lstStyle/>
          <a:p>
            <a:pPr>
              <a:spcBef>
                <a:spcPts val="600"/>
              </a:spcBef>
              <a:spcAft>
                <a:spcPts val="600"/>
              </a:spcAft>
            </a:pPr>
            <a:r>
              <a:rPr lang="en-GB" altLang="en-US" sz="2800" dirty="0" err="1">
                <a:solidFill>
                  <a:schemeClr val="tx1">
                    <a:lumMod val="95000"/>
                    <a:lumOff val="5000"/>
                  </a:schemeClr>
                </a:solidFill>
              </a:rPr>
              <a:t>Kamruzzaman</a:t>
            </a:r>
            <a:r>
              <a:rPr lang="en-GB" altLang="en-US" sz="2800" dirty="0">
                <a:solidFill>
                  <a:schemeClr val="tx1">
                    <a:lumMod val="95000"/>
                    <a:lumOff val="5000"/>
                  </a:schemeClr>
                </a:solidFill>
              </a:rPr>
              <a:t> (2020) argues that  participation can often be ‘tokenistic’ where people are included in the process for show only</a:t>
            </a:r>
          </a:p>
          <a:p>
            <a:pPr>
              <a:spcBef>
                <a:spcPts val="600"/>
              </a:spcBef>
              <a:spcAft>
                <a:spcPts val="600"/>
              </a:spcAft>
            </a:pPr>
            <a:r>
              <a:rPr lang="en-GB" altLang="en-US" sz="2800" dirty="0">
                <a:solidFill>
                  <a:schemeClr val="tx1">
                    <a:lumMod val="95000"/>
                    <a:lumOff val="5000"/>
                  </a:schemeClr>
                </a:solidFill>
              </a:rPr>
              <a:t>He gives the example of the ‘consultation’ in Bangladesh by the IMF and World Bank in which, he argues, ‘the poor were not assembled to make meaningful contributions to build a more effective policy; they were rather brought together for ceremonial and legitimating purposes—to ’display’ that poor people’s participation was ensured’ (</a:t>
            </a:r>
            <a:r>
              <a:rPr lang="en-GB" altLang="en-US" sz="2800" dirty="0" err="1">
                <a:solidFill>
                  <a:schemeClr val="tx1">
                    <a:lumMod val="95000"/>
                    <a:lumOff val="5000"/>
                  </a:schemeClr>
                </a:solidFill>
              </a:rPr>
              <a:t>Kamruzzaman</a:t>
            </a:r>
            <a:r>
              <a:rPr lang="en-GB" altLang="en-US" sz="2800" dirty="0">
                <a:solidFill>
                  <a:schemeClr val="tx1">
                    <a:lumMod val="95000"/>
                    <a:lumOff val="5000"/>
                  </a:schemeClr>
                </a:solidFill>
              </a:rPr>
              <a:t>, 2020, no page). </a:t>
            </a:r>
          </a:p>
          <a:p>
            <a:pPr>
              <a:spcBef>
                <a:spcPts val="600"/>
              </a:spcBef>
              <a:spcAft>
                <a:spcPts val="600"/>
              </a:spcAft>
            </a:pPr>
            <a:r>
              <a:rPr lang="en-GB" altLang="en-US" sz="2800" dirty="0">
                <a:solidFill>
                  <a:schemeClr val="tx1">
                    <a:lumMod val="95000"/>
                    <a:lumOff val="5000"/>
                  </a:schemeClr>
                </a:solidFill>
              </a:rPr>
              <a:t>In his critique of such ‘tyrannical participation’ he draws on the work of Sherry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whose ‘Ladder of Citizen participation’ was first published in 1969 and was republished in 2019 to mark the 50</a:t>
            </a:r>
            <a:r>
              <a:rPr lang="en-GB" altLang="en-US" sz="2800" baseline="30000" dirty="0">
                <a:solidFill>
                  <a:schemeClr val="tx1">
                    <a:lumMod val="95000"/>
                    <a:lumOff val="5000"/>
                  </a:schemeClr>
                </a:solidFill>
              </a:rPr>
              <a:t>th</a:t>
            </a:r>
            <a:r>
              <a:rPr lang="en-GB" altLang="en-US" sz="2800" dirty="0">
                <a:solidFill>
                  <a:schemeClr val="tx1">
                    <a:lumMod val="95000"/>
                    <a:lumOff val="5000"/>
                  </a:schemeClr>
                </a:solidFill>
              </a:rPr>
              <a:t> anniversary of this important work</a:t>
            </a:r>
          </a:p>
          <a:p>
            <a:pPr>
              <a:spcBef>
                <a:spcPts val="600"/>
              </a:spcBef>
              <a:spcAft>
                <a:spcPts val="600"/>
              </a:spcAft>
            </a:pPr>
            <a:endParaRPr lang="en-GB" altLang="en-US" sz="2800" dirty="0">
              <a:solidFill>
                <a:schemeClr val="tx1">
                  <a:lumMod val="95000"/>
                  <a:lumOff val="5000"/>
                </a:schemeClr>
              </a:solidFill>
            </a:endParaRPr>
          </a:p>
        </p:txBody>
      </p:sp>
    </p:spTree>
    <p:extLst>
      <p:ext uri="{BB962C8B-B14F-4D97-AF65-F5344CB8AC3E}">
        <p14:creationId xmlns:p14="http://schemas.microsoft.com/office/powerpoint/2010/main" val="2625501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C60F5-4722-B9FC-AF47-4FE1B409F845}"/>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0040AF5-347C-C569-B5E8-9CB8172B37B3}"/>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Participation</a:t>
            </a:r>
          </a:p>
        </p:txBody>
      </p:sp>
      <p:sp>
        <p:nvSpPr>
          <p:cNvPr id="6147" name="Rectangle 3">
            <a:extLst>
              <a:ext uri="{FF2B5EF4-FFF2-40B4-BE49-F238E27FC236}">
                <a16:creationId xmlns:a16="http://schemas.microsoft.com/office/drawing/2014/main" id="{33AE3048-D5C9-F7F9-C29F-6B88B7539860}"/>
              </a:ext>
            </a:extLst>
          </p:cNvPr>
          <p:cNvSpPr>
            <a:spLocks noGrp="1" noChangeArrowheads="1"/>
          </p:cNvSpPr>
          <p:nvPr>
            <p:ph idx="1"/>
          </p:nvPr>
        </p:nvSpPr>
        <p:spPr>
          <a:xfrm>
            <a:off x="325713" y="980728"/>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Whilst working as a special assistant for the US Department of Health, Education and Welfare,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developed her theories on what constitutes truly participatory decision making</a:t>
            </a:r>
          </a:p>
          <a:p>
            <a:pPr>
              <a:spcBef>
                <a:spcPts val="600"/>
              </a:spcBef>
              <a:spcAft>
                <a:spcPts val="600"/>
              </a:spcAft>
            </a:pPr>
            <a:r>
              <a:rPr lang="en-GB" altLang="en-US" sz="2800" dirty="0">
                <a:solidFill>
                  <a:schemeClr val="tx1">
                    <a:lumMod val="95000"/>
                    <a:lumOff val="5000"/>
                  </a:schemeClr>
                </a:solidFill>
              </a:rPr>
              <a:t>Her Ladder of Citizen Participation is still used to evaluate consultation processes</a:t>
            </a:r>
          </a:p>
          <a:p>
            <a:pPr>
              <a:spcBef>
                <a:spcPts val="600"/>
              </a:spcBef>
              <a:spcAft>
                <a:spcPts val="600"/>
              </a:spcAft>
            </a:pPr>
            <a:r>
              <a:rPr lang="en-GB" altLang="en-US" sz="2800" dirty="0">
                <a:solidFill>
                  <a:schemeClr val="tx1">
                    <a:lumMod val="95000"/>
                    <a:lumOff val="5000"/>
                  </a:schemeClr>
                </a:solidFill>
              </a:rPr>
              <a:t>She ranks different types of ‘participation’ in terms of their commitment to empowerment</a:t>
            </a:r>
          </a:p>
          <a:p>
            <a:pPr>
              <a:spcBef>
                <a:spcPts val="600"/>
              </a:spcBef>
              <a:spcAft>
                <a:spcPts val="600"/>
              </a:spcAft>
            </a:pPr>
            <a:r>
              <a:rPr lang="en-GB" altLang="en-US" sz="2800" dirty="0">
                <a:solidFill>
                  <a:schemeClr val="tx1">
                    <a:lumMod val="95000"/>
                    <a:lumOff val="5000"/>
                  </a:schemeClr>
                </a:solidFill>
              </a:rPr>
              <a:t>We will take time to look at each ‘rung’ on her ladder</a:t>
            </a:r>
          </a:p>
          <a:p>
            <a:pPr>
              <a:spcBef>
                <a:spcPts val="600"/>
              </a:spcBef>
              <a:spcAft>
                <a:spcPts val="600"/>
              </a:spcAft>
            </a:pPr>
            <a:endParaRPr lang="en-GB" altLang="en-US" sz="2800" dirty="0">
              <a:solidFill>
                <a:schemeClr val="tx1">
                  <a:lumMod val="95000"/>
                  <a:lumOff val="5000"/>
                </a:schemeClr>
              </a:solidFill>
            </a:endParaRPr>
          </a:p>
        </p:txBody>
      </p:sp>
    </p:spTree>
    <p:extLst>
      <p:ext uri="{BB962C8B-B14F-4D97-AF65-F5344CB8AC3E}">
        <p14:creationId xmlns:p14="http://schemas.microsoft.com/office/powerpoint/2010/main" val="3790479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B3DFC-692C-A759-3FB0-6F668C055394}"/>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F9B9C2F7-CCE3-225A-B699-D73628FDA809}"/>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pic>
        <p:nvPicPr>
          <p:cNvPr id="3" name="Picture 2">
            <a:extLst>
              <a:ext uri="{FF2B5EF4-FFF2-40B4-BE49-F238E27FC236}">
                <a16:creationId xmlns:a16="http://schemas.microsoft.com/office/drawing/2014/main" id="{323FBE61-8EC1-A5FC-E0D8-05E53C693C73}"/>
              </a:ext>
            </a:extLst>
          </p:cNvPr>
          <p:cNvPicPr>
            <a:picLocks noChangeAspect="1"/>
          </p:cNvPicPr>
          <p:nvPr/>
        </p:nvPicPr>
        <p:blipFill>
          <a:blip r:embed="rId2"/>
          <a:stretch>
            <a:fillRect/>
          </a:stretch>
        </p:blipFill>
        <p:spPr>
          <a:xfrm>
            <a:off x="1919536" y="980728"/>
            <a:ext cx="6864360" cy="5595532"/>
          </a:xfrm>
          <a:prstGeom prst="rect">
            <a:avLst/>
          </a:prstGeom>
        </p:spPr>
      </p:pic>
      <p:sp>
        <p:nvSpPr>
          <p:cNvPr id="4" name="TextBox 3">
            <a:extLst>
              <a:ext uri="{FF2B5EF4-FFF2-40B4-BE49-F238E27FC236}">
                <a16:creationId xmlns:a16="http://schemas.microsoft.com/office/drawing/2014/main" id="{A1EA7A18-FE90-2A50-5E90-225D1A76A304}"/>
              </a:ext>
            </a:extLst>
          </p:cNvPr>
          <p:cNvSpPr txBox="1"/>
          <p:nvPr/>
        </p:nvSpPr>
        <p:spPr>
          <a:xfrm>
            <a:off x="8688288" y="6165304"/>
            <a:ext cx="2952328" cy="369332"/>
          </a:xfrm>
          <a:prstGeom prst="rect">
            <a:avLst/>
          </a:prstGeom>
          <a:noFill/>
        </p:spPr>
        <p:txBody>
          <a:bodyPr wrap="square" rtlCol="0">
            <a:spAutoFit/>
          </a:bodyPr>
          <a:lstStyle/>
          <a:p>
            <a:r>
              <a:rPr lang="en-GB" dirty="0" err="1"/>
              <a:t>Arnstein</a:t>
            </a:r>
            <a:r>
              <a:rPr lang="en-GB" dirty="0"/>
              <a:t>, 2019, p.26</a:t>
            </a:r>
          </a:p>
        </p:txBody>
      </p:sp>
    </p:spTree>
    <p:extLst>
      <p:ext uri="{BB962C8B-B14F-4D97-AF65-F5344CB8AC3E}">
        <p14:creationId xmlns:p14="http://schemas.microsoft.com/office/powerpoint/2010/main" val="270261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24DE7-668F-CBFE-E50A-B8DF31C9180F}"/>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5165C27A-826B-8371-5DDB-CE592B950EA2}"/>
              </a:ext>
            </a:extLst>
          </p:cNvPr>
          <p:cNvSpPr>
            <a:spLocks noGrp="1" noChangeArrowheads="1"/>
          </p:cNvSpPr>
          <p:nvPr>
            <p:ph idx="1"/>
          </p:nvPr>
        </p:nvSpPr>
        <p:spPr>
          <a:xfrm>
            <a:off x="335360" y="1622528"/>
            <a:ext cx="11708308" cy="1201357"/>
          </a:xfrm>
        </p:spPr>
        <p:txBody>
          <a:bodyPr>
            <a:noAutofit/>
          </a:bodyPr>
          <a:lstStyle/>
          <a:p>
            <a:pPr>
              <a:spcBef>
                <a:spcPts val="600"/>
              </a:spcBef>
              <a:spcAft>
                <a:spcPts val="600"/>
              </a:spcAft>
            </a:pP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 argues that this not actually a form of participation</a:t>
            </a:r>
          </a:p>
          <a:p>
            <a:pPr>
              <a:spcBef>
                <a:spcPts val="600"/>
              </a:spcBef>
              <a:spcAft>
                <a:spcPts val="600"/>
              </a:spcAft>
            </a:pPr>
            <a:r>
              <a:rPr lang="en-GB" altLang="en-US" sz="2600" dirty="0">
                <a:solidFill>
                  <a:schemeClr val="tx1">
                    <a:lumMod val="95000"/>
                    <a:lumOff val="5000"/>
                  </a:schemeClr>
                </a:solidFill>
              </a:rPr>
              <a:t>She argues that ‘people are placed on rubberstamp advisory committees or advisory boards for the express purpose of “educating” them or engineering their support’ (</a:t>
            </a: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 2019, p.26)</a:t>
            </a:r>
          </a:p>
          <a:p>
            <a:pPr>
              <a:spcBef>
                <a:spcPts val="600"/>
              </a:spcBef>
              <a:spcAft>
                <a:spcPts val="600"/>
              </a:spcAft>
            </a:pPr>
            <a:r>
              <a:rPr lang="en-GB" altLang="en-US" sz="2600" dirty="0">
                <a:solidFill>
                  <a:schemeClr val="tx1">
                    <a:lumMod val="95000"/>
                    <a:lumOff val="5000"/>
                  </a:schemeClr>
                </a:solidFill>
              </a:rPr>
              <a:t>She argues that ‘participants’ are often mis-informed or given very little detail</a:t>
            </a:r>
          </a:p>
          <a:p>
            <a:pPr>
              <a:spcBef>
                <a:spcPts val="600"/>
              </a:spcBef>
              <a:spcAft>
                <a:spcPts val="600"/>
              </a:spcAft>
            </a:pPr>
            <a:r>
              <a:rPr lang="en-GB" altLang="en-US" sz="2600" dirty="0">
                <a:solidFill>
                  <a:schemeClr val="tx1">
                    <a:lumMod val="95000"/>
                    <a:lumOff val="5000"/>
                  </a:schemeClr>
                </a:solidFill>
              </a:rPr>
              <a:t>Because of this she argues that this process ‘signifies the distortion of participation into a public relations vehicle by powerholders’ (ibid.)</a:t>
            </a:r>
          </a:p>
          <a:p>
            <a:pPr>
              <a:spcBef>
                <a:spcPts val="600"/>
              </a:spcBef>
              <a:spcAft>
                <a:spcPts val="600"/>
              </a:spcAft>
            </a:pPr>
            <a:r>
              <a:rPr lang="en-GB" altLang="en-US" sz="2600" dirty="0">
                <a:solidFill>
                  <a:schemeClr val="tx1">
                    <a:lumMod val="95000"/>
                    <a:lumOff val="5000"/>
                  </a:schemeClr>
                </a:solidFill>
              </a:rPr>
              <a:t>This also has links with the idea of soft social control that we looked at earlier in this Theme</a:t>
            </a:r>
          </a:p>
          <a:p>
            <a:pPr>
              <a:spcBef>
                <a:spcPts val="600"/>
              </a:spcBef>
              <a:spcAft>
                <a:spcPts val="600"/>
              </a:spcAft>
            </a:pPr>
            <a:endParaRPr lang="en-GB" altLang="en-US" sz="2600" dirty="0">
              <a:solidFill>
                <a:schemeClr val="tx1">
                  <a:lumMod val="95000"/>
                  <a:lumOff val="5000"/>
                </a:schemeClr>
              </a:solidFill>
            </a:endParaRPr>
          </a:p>
        </p:txBody>
      </p:sp>
      <p:sp>
        <p:nvSpPr>
          <p:cNvPr id="4" name="Rectangle 2">
            <a:extLst>
              <a:ext uri="{FF2B5EF4-FFF2-40B4-BE49-F238E27FC236}">
                <a16:creationId xmlns:a16="http://schemas.microsoft.com/office/drawing/2014/main" id="{E5B15F16-F612-0C52-E854-13951BE07964}"/>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5FAEDE06-5F41-EEDC-E703-D7F5978B0908}"/>
              </a:ext>
            </a:extLst>
          </p:cNvPr>
          <p:cNvSpPr txBox="1"/>
          <p:nvPr/>
        </p:nvSpPr>
        <p:spPr>
          <a:xfrm>
            <a:off x="335360" y="907899"/>
            <a:ext cx="2448272" cy="523220"/>
          </a:xfrm>
          <a:prstGeom prst="rect">
            <a:avLst/>
          </a:prstGeom>
          <a:noFill/>
        </p:spPr>
        <p:txBody>
          <a:bodyPr wrap="square" rtlCol="0">
            <a:spAutoFit/>
          </a:bodyPr>
          <a:lstStyle/>
          <a:p>
            <a:r>
              <a:rPr lang="en-GB" sz="2800" b="1" dirty="0"/>
              <a:t>Manipulation</a:t>
            </a:r>
          </a:p>
        </p:txBody>
      </p:sp>
    </p:spTree>
    <p:extLst>
      <p:ext uri="{BB962C8B-B14F-4D97-AF65-F5344CB8AC3E}">
        <p14:creationId xmlns:p14="http://schemas.microsoft.com/office/powerpoint/2010/main" val="232987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5EBAE-DCB7-D840-7D5D-869CFF3E5207}"/>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7F56D970-55F9-22B5-C7ED-5D86D69FAF74}"/>
              </a:ext>
            </a:extLst>
          </p:cNvPr>
          <p:cNvSpPr>
            <a:spLocks noGrp="1" noChangeArrowheads="1"/>
          </p:cNvSpPr>
          <p:nvPr>
            <p:ph idx="1"/>
          </p:nvPr>
        </p:nvSpPr>
        <p:spPr>
          <a:xfrm>
            <a:off x="263352" y="1772816"/>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argues that this type of participation is ‘both dishonest and arrogant’ in that ‘citizens are engaged in extensive activity, but the focus of it is on curing them of their “pathology”’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2019, p.27)</a:t>
            </a:r>
          </a:p>
          <a:p>
            <a:pPr>
              <a:spcBef>
                <a:spcPts val="600"/>
              </a:spcBef>
              <a:spcAft>
                <a:spcPts val="600"/>
              </a:spcAft>
            </a:pPr>
            <a:r>
              <a:rPr lang="en-GB" altLang="en-US" sz="2800" dirty="0">
                <a:solidFill>
                  <a:schemeClr val="tx1">
                    <a:lumMod val="95000"/>
                    <a:lumOff val="5000"/>
                  </a:schemeClr>
                </a:solidFill>
              </a:rPr>
              <a:t>By this, she means that the professionals involved seek to ‘cure’ the participants of their negative attitudes and behaviours rather than seeking their views on what would make their experiences better</a:t>
            </a:r>
          </a:p>
          <a:p>
            <a:pPr>
              <a:spcBef>
                <a:spcPts val="600"/>
              </a:spcBef>
              <a:spcAft>
                <a:spcPts val="600"/>
              </a:spcAft>
            </a:pPr>
            <a:r>
              <a:rPr lang="en-GB" altLang="en-US" sz="2800" dirty="0">
                <a:solidFill>
                  <a:schemeClr val="tx1">
                    <a:lumMod val="95000"/>
                    <a:lumOff val="5000"/>
                  </a:schemeClr>
                </a:solidFill>
              </a:rPr>
              <a:t>It focuses on changing the people rather than their circumstances and, in doing so ‘assume[s] that powerlessness is synonymous with mental illness’ (ibid.)</a:t>
            </a:r>
          </a:p>
          <a:p>
            <a:pPr marL="0" indent="0">
              <a:spcBef>
                <a:spcPts val="600"/>
              </a:spcBef>
              <a:spcAft>
                <a:spcPts val="600"/>
              </a:spcAft>
              <a:buNone/>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p:txBody>
      </p:sp>
      <p:sp>
        <p:nvSpPr>
          <p:cNvPr id="4" name="Rectangle 2">
            <a:extLst>
              <a:ext uri="{FF2B5EF4-FFF2-40B4-BE49-F238E27FC236}">
                <a16:creationId xmlns:a16="http://schemas.microsoft.com/office/drawing/2014/main" id="{82C9D7F2-38C2-14B0-D540-13BADADE229E}"/>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622019FA-42E0-1A9C-AC5F-628ACEAFDAE8}"/>
              </a:ext>
            </a:extLst>
          </p:cNvPr>
          <p:cNvSpPr txBox="1"/>
          <p:nvPr/>
        </p:nvSpPr>
        <p:spPr>
          <a:xfrm>
            <a:off x="479376" y="1124744"/>
            <a:ext cx="2448272" cy="523220"/>
          </a:xfrm>
          <a:prstGeom prst="rect">
            <a:avLst/>
          </a:prstGeom>
          <a:noFill/>
        </p:spPr>
        <p:txBody>
          <a:bodyPr wrap="square" rtlCol="0">
            <a:spAutoFit/>
          </a:bodyPr>
          <a:lstStyle/>
          <a:p>
            <a:r>
              <a:rPr lang="en-GB" sz="2800" b="1" dirty="0"/>
              <a:t>‘Therapy’</a:t>
            </a:r>
          </a:p>
        </p:txBody>
      </p:sp>
    </p:spTree>
    <p:extLst>
      <p:ext uri="{BB962C8B-B14F-4D97-AF65-F5344CB8AC3E}">
        <p14:creationId xmlns:p14="http://schemas.microsoft.com/office/powerpoint/2010/main" val="1190952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D5D59-9C2C-B387-0DE2-C0BA2A78066A}"/>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5ED5FF24-FDC4-6574-7742-11A585592C05}"/>
              </a:ext>
            </a:extLst>
          </p:cNvPr>
          <p:cNvSpPr>
            <a:spLocks noGrp="1" noChangeArrowheads="1"/>
          </p:cNvSpPr>
          <p:nvPr>
            <p:ph idx="1"/>
          </p:nvPr>
        </p:nvSpPr>
        <p:spPr>
          <a:xfrm>
            <a:off x="263352" y="1772816"/>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acknowledges that this is an important first step in effective participation</a:t>
            </a:r>
          </a:p>
          <a:p>
            <a:pPr>
              <a:spcBef>
                <a:spcPts val="600"/>
              </a:spcBef>
              <a:spcAft>
                <a:spcPts val="600"/>
              </a:spcAft>
            </a:pPr>
            <a:r>
              <a:rPr lang="en-GB" altLang="en-US" sz="2800" dirty="0">
                <a:solidFill>
                  <a:schemeClr val="tx1">
                    <a:lumMod val="95000"/>
                    <a:lumOff val="5000"/>
                  </a:schemeClr>
                </a:solidFill>
              </a:rPr>
              <a:t>However, she argues that ‘too frequently the emphasis is placed on a one-way flow of information—from officials to citizens—with no channel provided for feedback and no power for negotiation.(</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2019, p27)</a:t>
            </a:r>
          </a:p>
          <a:p>
            <a:pPr>
              <a:spcBef>
                <a:spcPts val="600"/>
              </a:spcBef>
              <a:spcAft>
                <a:spcPts val="600"/>
              </a:spcAft>
            </a:pPr>
            <a:r>
              <a:rPr lang="en-GB" altLang="en-US" sz="2800" dirty="0">
                <a:solidFill>
                  <a:schemeClr val="tx1">
                    <a:lumMod val="95000"/>
                    <a:lumOff val="5000"/>
                  </a:schemeClr>
                </a:solidFill>
              </a:rPr>
              <a:t>Such ‘</a:t>
            </a:r>
            <a:r>
              <a:rPr lang="en-GB" altLang="en-US" sz="2800" i="1" dirty="0">
                <a:solidFill>
                  <a:schemeClr val="tx1">
                    <a:lumMod val="95000"/>
                    <a:lumOff val="5000"/>
                  </a:schemeClr>
                </a:solidFill>
              </a:rPr>
              <a:t>information</a:t>
            </a:r>
            <a:r>
              <a:rPr lang="en-GB" altLang="en-US" sz="2800" dirty="0">
                <a:solidFill>
                  <a:schemeClr val="tx1">
                    <a:lumMod val="95000"/>
                    <a:lumOff val="5000"/>
                  </a:schemeClr>
                </a:solidFill>
              </a:rPr>
              <a:t>’ activities can be further manipulated by the use ‘legalistic </a:t>
            </a:r>
            <a:r>
              <a:rPr lang="en-GB" altLang="en-US" sz="2800" dirty="0" err="1">
                <a:solidFill>
                  <a:schemeClr val="tx1">
                    <a:lumMod val="95000"/>
                    <a:lumOff val="5000"/>
                  </a:schemeClr>
                </a:solidFill>
              </a:rPr>
              <a:t>jagon</a:t>
            </a:r>
            <a:r>
              <a:rPr lang="en-GB" altLang="en-US" sz="2800" dirty="0">
                <a:solidFill>
                  <a:schemeClr val="tx1">
                    <a:lumMod val="95000"/>
                    <a:lumOff val="5000"/>
                  </a:schemeClr>
                </a:solidFill>
              </a:rPr>
              <a:t>’ and technical detail so that the ‘</a:t>
            </a:r>
            <a:r>
              <a:rPr lang="en-GB" altLang="en-US" sz="2800" i="1" dirty="0">
                <a:solidFill>
                  <a:schemeClr val="tx1">
                    <a:lumMod val="95000"/>
                    <a:lumOff val="5000"/>
                  </a:schemeClr>
                </a:solidFill>
              </a:rPr>
              <a:t>participants’</a:t>
            </a:r>
            <a:r>
              <a:rPr lang="en-GB" altLang="en-US" sz="2800" dirty="0">
                <a:solidFill>
                  <a:schemeClr val="tx1">
                    <a:lumMod val="95000"/>
                    <a:lumOff val="5000"/>
                  </a:schemeClr>
                </a:solidFill>
              </a:rPr>
              <a:t> do not understand what they are being asked to agree to.</a:t>
            </a:r>
            <a:endParaRPr lang="en-GB" altLang="en-US" sz="2800" i="1" dirty="0">
              <a:solidFill>
                <a:schemeClr val="tx1">
                  <a:lumMod val="95000"/>
                  <a:lumOff val="5000"/>
                </a:schemeClr>
              </a:solidFill>
            </a:endParaRPr>
          </a:p>
          <a:p>
            <a:pPr marL="0" indent="0">
              <a:spcBef>
                <a:spcPts val="600"/>
              </a:spcBef>
              <a:spcAft>
                <a:spcPts val="600"/>
              </a:spcAft>
              <a:buNone/>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p:txBody>
      </p:sp>
      <p:sp>
        <p:nvSpPr>
          <p:cNvPr id="4" name="Rectangle 2">
            <a:extLst>
              <a:ext uri="{FF2B5EF4-FFF2-40B4-BE49-F238E27FC236}">
                <a16:creationId xmlns:a16="http://schemas.microsoft.com/office/drawing/2014/main" id="{7B2FD779-7E93-D98F-3AE1-673333E3F373}"/>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FB019FC8-F2BA-BD63-0965-37E5CDF9194C}"/>
              </a:ext>
            </a:extLst>
          </p:cNvPr>
          <p:cNvSpPr txBox="1"/>
          <p:nvPr/>
        </p:nvSpPr>
        <p:spPr>
          <a:xfrm>
            <a:off x="479376" y="1124744"/>
            <a:ext cx="2448272" cy="523220"/>
          </a:xfrm>
          <a:prstGeom prst="rect">
            <a:avLst/>
          </a:prstGeom>
          <a:noFill/>
        </p:spPr>
        <p:txBody>
          <a:bodyPr wrap="square" rtlCol="0">
            <a:spAutoFit/>
          </a:bodyPr>
          <a:lstStyle/>
          <a:p>
            <a:r>
              <a:rPr lang="en-GB" sz="2800" b="1" dirty="0"/>
              <a:t>Informing</a:t>
            </a:r>
          </a:p>
        </p:txBody>
      </p:sp>
    </p:spTree>
    <p:extLst>
      <p:ext uri="{BB962C8B-B14F-4D97-AF65-F5344CB8AC3E}">
        <p14:creationId xmlns:p14="http://schemas.microsoft.com/office/powerpoint/2010/main" val="54016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82DBB-FFDE-FEB7-538A-D81C391A0862}"/>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28170F01-1377-5477-75ED-52569F319B2F}"/>
              </a:ext>
            </a:extLst>
          </p:cNvPr>
          <p:cNvSpPr>
            <a:spLocks noGrp="1" noChangeArrowheads="1"/>
          </p:cNvSpPr>
          <p:nvPr>
            <p:ph idx="1"/>
          </p:nvPr>
        </p:nvSpPr>
        <p:spPr>
          <a:xfrm>
            <a:off x="263352" y="1772816"/>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Again, this is seen as an important aspect of true participation but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argues that, if the process stops the then it is still ‘a sham’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2019, p,28)</a:t>
            </a:r>
          </a:p>
          <a:p>
            <a:pPr>
              <a:spcBef>
                <a:spcPts val="600"/>
              </a:spcBef>
              <a:spcAft>
                <a:spcPts val="600"/>
              </a:spcAft>
            </a:pPr>
            <a:r>
              <a:rPr lang="en-GB" altLang="en-US" sz="2800" dirty="0">
                <a:solidFill>
                  <a:schemeClr val="tx1">
                    <a:lumMod val="95000"/>
                    <a:lumOff val="5000"/>
                  </a:schemeClr>
                </a:solidFill>
              </a:rPr>
              <a:t>In order to be effective it needs to be sued alongside other forms of participatory activity otherwise it ‘offers no assurance that citizen concerns and ideas will be taken into account’ (ibid).</a:t>
            </a:r>
          </a:p>
          <a:p>
            <a:pPr>
              <a:spcBef>
                <a:spcPts val="600"/>
              </a:spcBef>
              <a:spcAft>
                <a:spcPts val="600"/>
              </a:spcAft>
            </a:pPr>
            <a:r>
              <a:rPr lang="en-GB" altLang="en-US" sz="2800" dirty="0">
                <a:solidFill>
                  <a:schemeClr val="tx1">
                    <a:lumMod val="95000"/>
                    <a:lumOff val="5000"/>
                  </a:schemeClr>
                </a:solidFill>
              </a:rPr>
              <a:t>This process has been summarised by BBC journalist Mark Easton as “</a:t>
            </a:r>
            <a:r>
              <a:rPr lang="en-GB" altLang="en-US" sz="2800" dirty="0">
                <a:solidFill>
                  <a:schemeClr val="tx1">
                    <a:lumMod val="95000"/>
                    <a:lumOff val="5000"/>
                  </a:schemeClr>
                </a:solidFill>
                <a:hlinkClick r:id="rId2"/>
              </a:rPr>
              <a:t>Consulting ... and ignoring</a:t>
            </a:r>
            <a:r>
              <a:rPr lang="en-GB" altLang="en-US" sz="2800" dirty="0">
                <a:solidFill>
                  <a:schemeClr val="tx1">
                    <a:lumMod val="95000"/>
                    <a:lumOff val="5000"/>
                  </a:schemeClr>
                </a:solidFill>
              </a:rPr>
              <a:t>”</a:t>
            </a:r>
          </a:p>
          <a:p>
            <a:pPr marL="0" indent="0">
              <a:spcBef>
                <a:spcPts val="600"/>
              </a:spcBef>
              <a:spcAft>
                <a:spcPts val="600"/>
              </a:spcAft>
              <a:buNone/>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p:txBody>
      </p:sp>
      <p:sp>
        <p:nvSpPr>
          <p:cNvPr id="4" name="Rectangle 2">
            <a:extLst>
              <a:ext uri="{FF2B5EF4-FFF2-40B4-BE49-F238E27FC236}">
                <a16:creationId xmlns:a16="http://schemas.microsoft.com/office/drawing/2014/main" id="{9E63024F-08EC-63DF-0155-40FA838100F3}"/>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33B8A60D-49F7-AA16-EC6D-7B8ACC19C926}"/>
              </a:ext>
            </a:extLst>
          </p:cNvPr>
          <p:cNvSpPr txBox="1"/>
          <p:nvPr/>
        </p:nvSpPr>
        <p:spPr>
          <a:xfrm>
            <a:off x="479376" y="1124744"/>
            <a:ext cx="2448272" cy="523220"/>
          </a:xfrm>
          <a:prstGeom prst="rect">
            <a:avLst/>
          </a:prstGeom>
          <a:noFill/>
        </p:spPr>
        <p:txBody>
          <a:bodyPr wrap="square" rtlCol="0">
            <a:spAutoFit/>
          </a:bodyPr>
          <a:lstStyle/>
          <a:p>
            <a:r>
              <a:rPr lang="en-GB" sz="2800" b="1" dirty="0"/>
              <a:t>Consultation</a:t>
            </a:r>
          </a:p>
        </p:txBody>
      </p:sp>
    </p:spTree>
    <p:extLst>
      <p:ext uri="{BB962C8B-B14F-4D97-AF65-F5344CB8AC3E}">
        <p14:creationId xmlns:p14="http://schemas.microsoft.com/office/powerpoint/2010/main" val="212418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7C8C5-FFB6-3F35-91AD-44DC298104A7}"/>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4892D1DA-D08B-6105-8801-7F00C0A38608}"/>
              </a:ext>
            </a:extLst>
          </p:cNvPr>
          <p:cNvSpPr>
            <a:spLocks noGrp="1" noChangeArrowheads="1"/>
          </p:cNvSpPr>
          <p:nvPr>
            <p:ph idx="1"/>
          </p:nvPr>
        </p:nvSpPr>
        <p:spPr>
          <a:xfrm>
            <a:off x="263352" y="1772816"/>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At this level there is some representation for the people affected by the decision </a:t>
            </a:r>
          </a:p>
          <a:p>
            <a:pPr>
              <a:spcBef>
                <a:spcPts val="600"/>
              </a:spcBef>
              <a:spcAft>
                <a:spcPts val="600"/>
              </a:spcAft>
            </a:pPr>
            <a:r>
              <a:rPr lang="en-GB" altLang="en-US" sz="2800" dirty="0">
                <a:solidFill>
                  <a:schemeClr val="tx1">
                    <a:lumMod val="95000"/>
                    <a:lumOff val="5000"/>
                  </a:schemeClr>
                </a:solidFill>
              </a:rPr>
              <a:t>However,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argues that ‘If they are not accountable to a constituency in the community and if the traditional power elite hold the majority of seats, the have-nots can be easily outvoted and outfoxed’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2019, p29)</a:t>
            </a:r>
          </a:p>
          <a:p>
            <a:pPr>
              <a:spcBef>
                <a:spcPts val="600"/>
              </a:spcBef>
              <a:spcAft>
                <a:spcPts val="600"/>
              </a:spcAft>
            </a:pPr>
            <a:r>
              <a:rPr lang="en-GB" altLang="en-US" sz="2800" dirty="0">
                <a:solidFill>
                  <a:schemeClr val="tx1">
                    <a:lumMod val="95000"/>
                    <a:lumOff val="5000"/>
                  </a:schemeClr>
                </a:solidFill>
              </a:rPr>
              <a:t>It is for this reason that she calls this type of ‘participation’ placating because the representatives of the ‘people’ have no real power to change the decisions being made.</a:t>
            </a:r>
          </a:p>
          <a:p>
            <a:pPr marL="0" indent="0">
              <a:spcBef>
                <a:spcPts val="600"/>
              </a:spcBef>
              <a:spcAft>
                <a:spcPts val="600"/>
              </a:spcAft>
              <a:buNone/>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p:txBody>
      </p:sp>
      <p:sp>
        <p:nvSpPr>
          <p:cNvPr id="4" name="Rectangle 2">
            <a:extLst>
              <a:ext uri="{FF2B5EF4-FFF2-40B4-BE49-F238E27FC236}">
                <a16:creationId xmlns:a16="http://schemas.microsoft.com/office/drawing/2014/main" id="{A7398D29-EB79-30A3-9131-8CB928144FC4}"/>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86774741-5C7F-C66F-53CE-FD8DFC594939}"/>
              </a:ext>
            </a:extLst>
          </p:cNvPr>
          <p:cNvSpPr txBox="1"/>
          <p:nvPr/>
        </p:nvSpPr>
        <p:spPr>
          <a:xfrm>
            <a:off x="479376" y="1124744"/>
            <a:ext cx="2448272" cy="523220"/>
          </a:xfrm>
          <a:prstGeom prst="rect">
            <a:avLst/>
          </a:prstGeom>
          <a:noFill/>
        </p:spPr>
        <p:txBody>
          <a:bodyPr wrap="square" rtlCol="0">
            <a:spAutoFit/>
          </a:bodyPr>
          <a:lstStyle/>
          <a:p>
            <a:r>
              <a:rPr lang="en-GB" sz="2800" b="1" dirty="0"/>
              <a:t>Placating</a:t>
            </a:r>
          </a:p>
        </p:txBody>
      </p:sp>
    </p:spTree>
    <p:extLst>
      <p:ext uri="{BB962C8B-B14F-4D97-AF65-F5344CB8AC3E}">
        <p14:creationId xmlns:p14="http://schemas.microsoft.com/office/powerpoint/2010/main" val="157801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4B3CF-999C-3152-8A9B-742EA8C48BFB}"/>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CE10D44E-85AA-9E20-87D9-C6BD1318A62F}"/>
              </a:ext>
            </a:extLst>
          </p:cNvPr>
          <p:cNvSpPr>
            <a:spLocks noGrp="1" noChangeArrowheads="1"/>
          </p:cNvSpPr>
          <p:nvPr>
            <p:ph idx="1"/>
          </p:nvPr>
        </p:nvSpPr>
        <p:spPr>
          <a:xfrm>
            <a:off x="335360" y="1484784"/>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This is the first genuine example of participation on </a:t>
            </a:r>
            <a:r>
              <a:rPr lang="en-GB" altLang="en-US" sz="2600" dirty="0" err="1">
                <a:solidFill>
                  <a:schemeClr val="tx1">
                    <a:lumMod val="95000"/>
                    <a:lumOff val="5000"/>
                  </a:schemeClr>
                </a:solidFill>
              </a:rPr>
              <a:t>Arnstein’s</a:t>
            </a:r>
            <a:r>
              <a:rPr lang="en-GB" altLang="en-US" sz="2600" dirty="0">
                <a:solidFill>
                  <a:schemeClr val="tx1">
                    <a:lumMod val="95000"/>
                    <a:lumOff val="5000"/>
                  </a:schemeClr>
                </a:solidFill>
              </a:rPr>
              <a:t> ladder as it involved a form of partnership between ‘citizens and powerholders’ (</a:t>
            </a: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 2019, p.30)</a:t>
            </a:r>
          </a:p>
          <a:p>
            <a:pPr>
              <a:spcBef>
                <a:spcPts val="600"/>
              </a:spcBef>
              <a:spcAft>
                <a:spcPts val="600"/>
              </a:spcAft>
            </a:pPr>
            <a:r>
              <a:rPr lang="en-GB" sz="2600" dirty="0"/>
              <a:t>‘They agree to share planning and decision-making responsibilities through such structures as joint policy boards, planning committees, and mechanisms for resolving impasses’ </a:t>
            </a:r>
            <a:r>
              <a:rPr lang="en-GB" altLang="en-US" sz="2600" dirty="0">
                <a:solidFill>
                  <a:schemeClr val="tx1">
                    <a:lumMod val="95000"/>
                    <a:lumOff val="5000"/>
                  </a:schemeClr>
                </a:solidFill>
              </a:rPr>
              <a:t>(</a:t>
            </a: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 2019, p.30-31)</a:t>
            </a:r>
          </a:p>
          <a:p>
            <a:pPr>
              <a:spcBef>
                <a:spcPts val="600"/>
              </a:spcBef>
              <a:spcAft>
                <a:spcPts val="600"/>
              </a:spcAft>
            </a:pPr>
            <a:r>
              <a:rPr lang="en-GB" sz="2600" dirty="0"/>
              <a:t>After the </a:t>
            </a:r>
            <a:r>
              <a:rPr lang="en-GB" sz="2600" dirty="0" err="1"/>
              <a:t>groundrules</a:t>
            </a:r>
            <a:r>
              <a:rPr lang="en-GB" sz="2600" dirty="0"/>
              <a:t> have been established through some form of give-and-take, they are not subject to unilateral change. </a:t>
            </a:r>
            <a:r>
              <a:rPr lang="en-GB" altLang="en-US" sz="2600" dirty="0">
                <a:solidFill>
                  <a:schemeClr val="tx1">
                    <a:lumMod val="95000"/>
                    <a:lumOff val="5000"/>
                  </a:schemeClr>
                </a:solidFill>
              </a:rPr>
              <a:t>(</a:t>
            </a: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 2019, p. 31)</a:t>
            </a:r>
          </a:p>
          <a:p>
            <a:pPr>
              <a:spcBef>
                <a:spcPts val="600"/>
              </a:spcBef>
              <a:spcAft>
                <a:spcPts val="600"/>
              </a:spcAft>
            </a:pPr>
            <a:r>
              <a:rPr lang="en-GB" altLang="en-US" sz="2600" dirty="0">
                <a:solidFill>
                  <a:schemeClr val="tx1">
                    <a:lumMod val="95000"/>
                    <a:lumOff val="5000"/>
                  </a:schemeClr>
                </a:solidFill>
              </a:rPr>
              <a:t>In order to be really effective however the ‘citizens’ need to represent an ‘organised power-base’ within the community (ibid.) </a:t>
            </a:r>
            <a:r>
              <a:rPr lang="en-GB" altLang="en-US" sz="2600" i="1" dirty="0">
                <a:solidFill>
                  <a:schemeClr val="tx1">
                    <a:lumMod val="95000"/>
                    <a:lumOff val="5000"/>
                  </a:schemeClr>
                </a:solidFill>
              </a:rPr>
              <a:t>(see endogenous empowerment later in this theme)</a:t>
            </a:r>
          </a:p>
          <a:p>
            <a:pPr>
              <a:spcBef>
                <a:spcPts val="600"/>
              </a:spcBef>
              <a:spcAft>
                <a:spcPts val="600"/>
              </a:spcAft>
            </a:pPr>
            <a:endParaRPr lang="en-GB" altLang="en-US" sz="2600" dirty="0">
              <a:solidFill>
                <a:schemeClr val="tx1">
                  <a:lumMod val="95000"/>
                  <a:lumOff val="5000"/>
                </a:schemeClr>
              </a:solidFill>
            </a:endParaRPr>
          </a:p>
          <a:p>
            <a:pPr marL="0" indent="0">
              <a:spcBef>
                <a:spcPts val="600"/>
              </a:spcBef>
              <a:spcAft>
                <a:spcPts val="600"/>
              </a:spcAft>
              <a:buNone/>
            </a:pPr>
            <a:endParaRPr lang="en-GB" altLang="en-US" sz="2600" dirty="0">
              <a:solidFill>
                <a:schemeClr val="tx1">
                  <a:lumMod val="95000"/>
                  <a:lumOff val="5000"/>
                </a:schemeClr>
              </a:solidFill>
            </a:endParaRPr>
          </a:p>
          <a:p>
            <a:pPr>
              <a:spcBef>
                <a:spcPts val="600"/>
              </a:spcBef>
              <a:spcAft>
                <a:spcPts val="600"/>
              </a:spcAft>
            </a:pPr>
            <a:endParaRPr lang="en-GB" altLang="en-US" sz="2600" dirty="0">
              <a:solidFill>
                <a:schemeClr val="tx1">
                  <a:lumMod val="95000"/>
                  <a:lumOff val="5000"/>
                </a:schemeClr>
              </a:solidFill>
            </a:endParaRPr>
          </a:p>
        </p:txBody>
      </p:sp>
      <p:sp>
        <p:nvSpPr>
          <p:cNvPr id="4" name="Rectangle 2">
            <a:extLst>
              <a:ext uri="{FF2B5EF4-FFF2-40B4-BE49-F238E27FC236}">
                <a16:creationId xmlns:a16="http://schemas.microsoft.com/office/drawing/2014/main" id="{3E3F4B73-E553-B79C-F00D-EDFA23B54C64}"/>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D651BEA9-1569-6711-38D0-60AB3E29650E}"/>
              </a:ext>
            </a:extLst>
          </p:cNvPr>
          <p:cNvSpPr txBox="1"/>
          <p:nvPr/>
        </p:nvSpPr>
        <p:spPr>
          <a:xfrm>
            <a:off x="335360" y="907899"/>
            <a:ext cx="2448272" cy="523220"/>
          </a:xfrm>
          <a:prstGeom prst="rect">
            <a:avLst/>
          </a:prstGeom>
          <a:noFill/>
        </p:spPr>
        <p:txBody>
          <a:bodyPr wrap="square" rtlCol="0">
            <a:spAutoFit/>
          </a:bodyPr>
          <a:lstStyle/>
          <a:p>
            <a:r>
              <a:rPr lang="en-GB" sz="2800" b="1" dirty="0"/>
              <a:t>Partnership</a:t>
            </a:r>
          </a:p>
        </p:txBody>
      </p:sp>
    </p:spTree>
    <p:extLst>
      <p:ext uri="{BB962C8B-B14F-4D97-AF65-F5344CB8AC3E}">
        <p14:creationId xmlns:p14="http://schemas.microsoft.com/office/powerpoint/2010/main" val="99826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3EF67-89DC-AD9E-C082-A401FB6B63F3}"/>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8C63864D-CC7E-35C1-7EB8-B83AF6EEF14B}"/>
              </a:ext>
            </a:extLst>
          </p:cNvPr>
          <p:cNvSpPr>
            <a:spLocks noGrp="1" noChangeArrowheads="1"/>
          </p:cNvSpPr>
          <p:nvPr>
            <p:ph idx="1"/>
          </p:nvPr>
        </p:nvSpPr>
        <p:spPr>
          <a:xfrm>
            <a:off x="483692" y="1439186"/>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This rung of the ladder is where the ‘citizens’ achieve ‘dominant decision-making authority’ as a result of their negotiations with the powerholders (</a:t>
            </a: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 2019, p. 31)</a:t>
            </a:r>
          </a:p>
          <a:p>
            <a:pPr>
              <a:spcBef>
                <a:spcPts val="600"/>
              </a:spcBef>
              <a:spcAft>
                <a:spcPts val="600"/>
              </a:spcAft>
            </a:pPr>
            <a:r>
              <a:rPr lang="en-GB" altLang="en-US" sz="2600" dirty="0">
                <a:solidFill>
                  <a:schemeClr val="tx1">
                    <a:lumMod val="95000"/>
                    <a:lumOff val="5000"/>
                  </a:schemeClr>
                </a:solidFill>
              </a:rPr>
              <a:t>An example of this type of participation is giving the ‘citizens’ the majority of seats on the decision making body so that they have the casting vote</a:t>
            </a:r>
          </a:p>
          <a:p>
            <a:pPr>
              <a:spcBef>
                <a:spcPts val="600"/>
              </a:spcBef>
              <a:spcAft>
                <a:spcPts val="600"/>
              </a:spcAft>
            </a:pPr>
            <a:r>
              <a:rPr lang="en-GB" altLang="en-US" sz="2600" dirty="0">
                <a:solidFill>
                  <a:schemeClr val="tx1">
                    <a:lumMod val="95000"/>
                    <a:lumOff val="5000"/>
                  </a:schemeClr>
                </a:solidFill>
              </a:rPr>
              <a:t>Another example is where there are ‘parallel groups of citizens and powerholders, with provision for ‘citizen veto’ if differences of opinion cannot be resolved through negotiation’. (ibid, p.32)</a:t>
            </a:r>
          </a:p>
          <a:p>
            <a:pPr>
              <a:spcBef>
                <a:spcPts val="600"/>
              </a:spcBef>
              <a:spcAft>
                <a:spcPts val="600"/>
              </a:spcAft>
            </a:pPr>
            <a:r>
              <a:rPr lang="en-GB" altLang="en-US" sz="2600" dirty="0">
                <a:solidFill>
                  <a:schemeClr val="tx1">
                    <a:lumMod val="95000"/>
                    <a:lumOff val="5000"/>
                  </a:schemeClr>
                </a:solidFill>
              </a:rPr>
              <a:t>As the ‘powerholders’ give the control to the citizens this can be seen as an example of </a:t>
            </a:r>
            <a:r>
              <a:rPr lang="en-GB" altLang="en-US" sz="2600" u="sng" dirty="0">
                <a:solidFill>
                  <a:schemeClr val="tx1">
                    <a:lumMod val="95000"/>
                    <a:lumOff val="5000"/>
                  </a:schemeClr>
                </a:solidFill>
              </a:rPr>
              <a:t>exogenous empowerment</a:t>
            </a:r>
          </a:p>
          <a:p>
            <a:pPr marL="0" indent="0">
              <a:spcBef>
                <a:spcPts val="600"/>
              </a:spcBef>
              <a:spcAft>
                <a:spcPts val="600"/>
              </a:spcAft>
              <a:buNone/>
            </a:pPr>
            <a:endParaRPr lang="en-GB" altLang="en-US" sz="2600" dirty="0">
              <a:solidFill>
                <a:schemeClr val="tx1">
                  <a:lumMod val="95000"/>
                  <a:lumOff val="5000"/>
                </a:schemeClr>
              </a:solidFill>
            </a:endParaRPr>
          </a:p>
          <a:p>
            <a:pPr>
              <a:spcBef>
                <a:spcPts val="600"/>
              </a:spcBef>
              <a:spcAft>
                <a:spcPts val="600"/>
              </a:spcAft>
            </a:pPr>
            <a:endParaRPr lang="en-GB" altLang="en-US" sz="2600" dirty="0">
              <a:solidFill>
                <a:schemeClr val="tx1">
                  <a:lumMod val="95000"/>
                  <a:lumOff val="5000"/>
                </a:schemeClr>
              </a:solidFill>
            </a:endParaRPr>
          </a:p>
        </p:txBody>
      </p:sp>
      <p:sp>
        <p:nvSpPr>
          <p:cNvPr id="4" name="Rectangle 2">
            <a:extLst>
              <a:ext uri="{FF2B5EF4-FFF2-40B4-BE49-F238E27FC236}">
                <a16:creationId xmlns:a16="http://schemas.microsoft.com/office/drawing/2014/main" id="{BA54CFED-A100-7D07-A670-1BB070401228}"/>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7F384A83-A168-3E98-91D6-BA45D68DFDA3}"/>
              </a:ext>
            </a:extLst>
          </p:cNvPr>
          <p:cNvSpPr txBox="1"/>
          <p:nvPr/>
        </p:nvSpPr>
        <p:spPr>
          <a:xfrm>
            <a:off x="263352" y="836712"/>
            <a:ext cx="2808312" cy="523220"/>
          </a:xfrm>
          <a:prstGeom prst="rect">
            <a:avLst/>
          </a:prstGeom>
          <a:noFill/>
        </p:spPr>
        <p:txBody>
          <a:bodyPr wrap="square" rtlCol="0">
            <a:spAutoFit/>
          </a:bodyPr>
          <a:lstStyle/>
          <a:p>
            <a:r>
              <a:rPr lang="en-GB" sz="2800" b="1" dirty="0"/>
              <a:t>Delegated Power</a:t>
            </a:r>
          </a:p>
        </p:txBody>
      </p:sp>
    </p:spTree>
    <p:extLst>
      <p:ext uri="{BB962C8B-B14F-4D97-AF65-F5344CB8AC3E}">
        <p14:creationId xmlns:p14="http://schemas.microsoft.com/office/powerpoint/2010/main" val="4096206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7978C-EB2D-DEC0-6A18-3C4484B51756}"/>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5E5892A7-CB7F-128D-CF5A-02FAA83F2FFB}"/>
              </a:ext>
            </a:extLst>
          </p:cNvPr>
          <p:cNvSpPr>
            <a:spLocks noGrp="1" noChangeArrowheads="1"/>
          </p:cNvSpPr>
          <p:nvPr>
            <p:ph idx="1"/>
          </p:nvPr>
        </p:nvSpPr>
        <p:spPr>
          <a:xfrm>
            <a:off x="0" y="1431119"/>
            <a:ext cx="12068348" cy="1201357"/>
          </a:xfrm>
        </p:spPr>
        <p:txBody>
          <a:bodyPr>
            <a:noAutofit/>
          </a:bodyPr>
          <a:lstStyle/>
          <a:p>
            <a:pPr>
              <a:spcBef>
                <a:spcPts val="600"/>
              </a:spcBef>
              <a:spcAft>
                <a:spcPts val="600"/>
              </a:spcAft>
            </a:pPr>
            <a:r>
              <a:rPr lang="en-GB" altLang="en-US" sz="2600" dirty="0">
                <a:solidFill>
                  <a:schemeClr val="tx1">
                    <a:lumMod val="95000"/>
                    <a:lumOff val="5000"/>
                  </a:schemeClr>
                </a:solidFill>
              </a:rPr>
              <a:t>This is the gold standard of participation and as such is extremely rare.</a:t>
            </a:r>
          </a:p>
          <a:p>
            <a:pPr>
              <a:spcBef>
                <a:spcPts val="600"/>
              </a:spcBef>
              <a:spcAft>
                <a:spcPts val="600"/>
              </a:spcAft>
            </a:pPr>
            <a:r>
              <a:rPr lang="en-GB" altLang="en-US" sz="2600" dirty="0">
                <a:solidFill>
                  <a:schemeClr val="tx1">
                    <a:lumMod val="95000"/>
                    <a:lumOff val="5000"/>
                  </a:schemeClr>
                </a:solidFill>
              </a:rPr>
              <a:t>It effectively means that the project is controlled by the community involved (e.g. community controlled schools)</a:t>
            </a:r>
          </a:p>
          <a:p>
            <a:pPr>
              <a:spcBef>
                <a:spcPts val="600"/>
              </a:spcBef>
              <a:spcAft>
                <a:spcPts val="600"/>
              </a:spcAft>
            </a:pPr>
            <a:r>
              <a:rPr lang="en-GB" altLang="en-US" sz="2600" dirty="0">
                <a:solidFill>
                  <a:schemeClr val="tx1">
                    <a:lumMod val="95000"/>
                    <a:lumOff val="5000"/>
                  </a:schemeClr>
                </a:solidFill>
              </a:rPr>
              <a:t>In advocating for this type of participation, </a:t>
            </a: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 argues that ‘People are simply demanding that degree of power (or control) which guarantees that participants or </a:t>
            </a:r>
            <a:r>
              <a:rPr lang="en-GB" sz="2800" dirty="0"/>
              <a:t>residents can govern a program or an institution, be in full charge of policy and managerial aspects, and be able to negotiate the conditions under which “outsiders” may change them’. (</a:t>
            </a:r>
            <a:r>
              <a:rPr lang="en-GB" sz="2800" dirty="0" err="1"/>
              <a:t>Arnstein</a:t>
            </a:r>
            <a:r>
              <a:rPr lang="en-GB" sz="2800" dirty="0"/>
              <a:t>, 2019, p.32)</a:t>
            </a:r>
          </a:p>
          <a:p>
            <a:pPr>
              <a:spcBef>
                <a:spcPts val="600"/>
              </a:spcBef>
              <a:spcAft>
                <a:spcPts val="600"/>
              </a:spcAft>
            </a:pPr>
            <a:r>
              <a:rPr lang="en-GB" sz="2800" dirty="0"/>
              <a:t>‘A </a:t>
            </a:r>
            <a:r>
              <a:rPr lang="en-GB" sz="2800" dirty="0" err="1"/>
              <a:t>neighborhood</a:t>
            </a:r>
            <a:r>
              <a:rPr lang="en-GB" sz="2800" dirty="0"/>
              <a:t> corporation with no intermediaries between it and the source of funds is the model most frequently advocated’ (ibid)</a:t>
            </a:r>
            <a:endParaRPr lang="en-GB" altLang="en-US" sz="2600" dirty="0">
              <a:solidFill>
                <a:schemeClr val="tx1">
                  <a:lumMod val="95000"/>
                  <a:lumOff val="5000"/>
                </a:schemeClr>
              </a:solidFill>
            </a:endParaRPr>
          </a:p>
          <a:p>
            <a:pPr marL="0" indent="0">
              <a:spcBef>
                <a:spcPts val="600"/>
              </a:spcBef>
              <a:spcAft>
                <a:spcPts val="600"/>
              </a:spcAft>
              <a:buNone/>
            </a:pPr>
            <a:endParaRPr lang="en-GB" altLang="en-US" sz="2600" dirty="0">
              <a:solidFill>
                <a:schemeClr val="tx1">
                  <a:lumMod val="95000"/>
                  <a:lumOff val="5000"/>
                </a:schemeClr>
              </a:solidFill>
            </a:endParaRPr>
          </a:p>
          <a:p>
            <a:pPr>
              <a:spcBef>
                <a:spcPts val="600"/>
              </a:spcBef>
              <a:spcAft>
                <a:spcPts val="600"/>
              </a:spcAft>
            </a:pPr>
            <a:endParaRPr lang="en-GB" altLang="en-US" sz="2600" dirty="0">
              <a:solidFill>
                <a:schemeClr val="tx1">
                  <a:lumMod val="95000"/>
                  <a:lumOff val="5000"/>
                </a:schemeClr>
              </a:solidFill>
            </a:endParaRPr>
          </a:p>
        </p:txBody>
      </p:sp>
      <p:sp>
        <p:nvSpPr>
          <p:cNvPr id="4" name="Rectangle 2">
            <a:extLst>
              <a:ext uri="{FF2B5EF4-FFF2-40B4-BE49-F238E27FC236}">
                <a16:creationId xmlns:a16="http://schemas.microsoft.com/office/drawing/2014/main" id="{69E506F0-BF3E-218A-5593-CB8E6E6D4FAD}"/>
              </a:ext>
            </a:extLst>
          </p:cNvPr>
          <p:cNvSpPr>
            <a:spLocks noGrp="1" noChangeArrowheads="1"/>
          </p:cNvSpPr>
          <p:nvPr>
            <p:ph type="title"/>
          </p:nvPr>
        </p:nvSpPr>
        <p:spPr>
          <a:xfrm>
            <a:off x="407368" y="115811"/>
            <a:ext cx="11141165" cy="792088"/>
          </a:xfrm>
          <a:noFill/>
          <a:ln>
            <a:noFill/>
          </a:ln>
        </p:spPr>
        <p:txBody>
          <a:bodyPr wrap="square">
            <a:normAutofit fontScale="90000"/>
          </a:bodyPr>
          <a:lstStyle/>
          <a:p>
            <a:pPr eaLnBrk="1" hangingPunct="1"/>
            <a:r>
              <a:rPr lang="en-GB" altLang="en-US" sz="4800" b="1" dirty="0"/>
              <a:t>Ladder of Citizen Participation</a:t>
            </a:r>
          </a:p>
        </p:txBody>
      </p:sp>
      <p:sp>
        <p:nvSpPr>
          <p:cNvPr id="5" name="TextBox 4">
            <a:extLst>
              <a:ext uri="{FF2B5EF4-FFF2-40B4-BE49-F238E27FC236}">
                <a16:creationId xmlns:a16="http://schemas.microsoft.com/office/drawing/2014/main" id="{4AC25DEA-5670-4C16-6DD5-CFE0008EE274}"/>
              </a:ext>
            </a:extLst>
          </p:cNvPr>
          <p:cNvSpPr txBox="1"/>
          <p:nvPr/>
        </p:nvSpPr>
        <p:spPr>
          <a:xfrm>
            <a:off x="191344" y="764704"/>
            <a:ext cx="2808312" cy="523220"/>
          </a:xfrm>
          <a:prstGeom prst="rect">
            <a:avLst/>
          </a:prstGeom>
          <a:noFill/>
        </p:spPr>
        <p:txBody>
          <a:bodyPr wrap="square" rtlCol="0">
            <a:spAutoFit/>
          </a:bodyPr>
          <a:lstStyle/>
          <a:p>
            <a:r>
              <a:rPr lang="en-GB" sz="2800" b="1" dirty="0"/>
              <a:t>Citizen Control</a:t>
            </a:r>
          </a:p>
        </p:txBody>
      </p:sp>
    </p:spTree>
    <p:extLst>
      <p:ext uri="{BB962C8B-B14F-4D97-AF65-F5344CB8AC3E}">
        <p14:creationId xmlns:p14="http://schemas.microsoft.com/office/powerpoint/2010/main" val="198037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36494A-C793-3FF9-BE7F-F60AEAAC47BC}"/>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590747F3-B978-5494-F2E5-3DF0E2DA5891}"/>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Liberation</a:t>
            </a:r>
          </a:p>
        </p:txBody>
      </p:sp>
      <p:sp>
        <p:nvSpPr>
          <p:cNvPr id="6147" name="Rectangle 3">
            <a:extLst>
              <a:ext uri="{FF2B5EF4-FFF2-40B4-BE49-F238E27FC236}">
                <a16:creationId xmlns:a16="http://schemas.microsoft.com/office/drawing/2014/main" id="{3CEF4899-32DE-0880-480B-36E4343BABF8}"/>
              </a:ext>
            </a:extLst>
          </p:cNvPr>
          <p:cNvSpPr>
            <a:spLocks noGrp="1" noChangeArrowheads="1"/>
          </p:cNvSpPr>
          <p:nvPr>
            <p:ph idx="1"/>
          </p:nvPr>
        </p:nvSpPr>
        <p:spPr>
          <a:xfrm>
            <a:off x="335360" y="1196752"/>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In the context of empowerment, the ‘philosophy of liberation’ was developed in Latin-America as the result of struggles against totalitarian and oppressive regimes</a:t>
            </a:r>
          </a:p>
          <a:p>
            <a:pPr>
              <a:spcBef>
                <a:spcPts val="600"/>
              </a:spcBef>
              <a:spcAft>
                <a:spcPts val="600"/>
              </a:spcAft>
            </a:pPr>
            <a:r>
              <a:rPr lang="en-GB" altLang="en-US" sz="2800" dirty="0">
                <a:solidFill>
                  <a:schemeClr val="tx1">
                    <a:lumMod val="95000"/>
                    <a:lumOff val="5000"/>
                  </a:schemeClr>
                </a:solidFill>
              </a:rPr>
              <a:t>Mendieta (2020, no page) argues that it now includes critiques of ‘colonialism, imperialism, globalization, racism, and sexism, which is articulated from out of the experience of exploitation, destitution, alienation and reification’</a:t>
            </a:r>
          </a:p>
          <a:p>
            <a:pPr>
              <a:spcBef>
                <a:spcPts val="600"/>
              </a:spcBef>
              <a:spcAft>
                <a:spcPts val="600"/>
              </a:spcAft>
            </a:pPr>
            <a:r>
              <a:rPr lang="en-GB" altLang="en-US" sz="2800" dirty="0">
                <a:solidFill>
                  <a:schemeClr val="tx1">
                    <a:lumMod val="95000"/>
                    <a:lumOff val="5000"/>
                  </a:schemeClr>
                </a:solidFill>
              </a:rPr>
              <a:t>The concept also has links with liberation theology (Tombs, 2002) and liberation social psychology (Burton &amp; Kagan, 2005), both of which also developed in Latin-America</a:t>
            </a:r>
          </a:p>
        </p:txBody>
      </p:sp>
    </p:spTree>
    <p:extLst>
      <p:ext uri="{BB962C8B-B14F-4D97-AF65-F5344CB8AC3E}">
        <p14:creationId xmlns:p14="http://schemas.microsoft.com/office/powerpoint/2010/main" val="358552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45C8B-472A-1956-7896-392F951EB7CF}"/>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49B0A02D-7A60-695A-0B59-2CAD074EDD7D}"/>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Liberation Social Psychology</a:t>
            </a:r>
          </a:p>
        </p:txBody>
      </p:sp>
      <p:sp>
        <p:nvSpPr>
          <p:cNvPr id="6147" name="Rectangle 3">
            <a:extLst>
              <a:ext uri="{FF2B5EF4-FFF2-40B4-BE49-F238E27FC236}">
                <a16:creationId xmlns:a16="http://schemas.microsoft.com/office/drawing/2014/main" id="{E2BDEA21-53D7-C462-79B3-D120D88FCFDB}"/>
              </a:ext>
            </a:extLst>
          </p:cNvPr>
          <p:cNvSpPr>
            <a:spLocks noGrp="1" noChangeArrowheads="1"/>
          </p:cNvSpPr>
          <p:nvPr>
            <p:ph idx="1"/>
          </p:nvPr>
        </p:nvSpPr>
        <p:spPr>
          <a:xfrm>
            <a:off x="335360" y="1196752"/>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(Burton &amp; Kagan, 2005, p. 71), argue that liberation social psychology, in which the psychologist works to understand and overcome the mental damage caused by inequalities, can be seen in operation in the fields of;</a:t>
            </a:r>
          </a:p>
        </p:txBody>
      </p:sp>
      <p:sp>
        <p:nvSpPr>
          <p:cNvPr id="2" name="TextBox 1">
            <a:extLst>
              <a:ext uri="{FF2B5EF4-FFF2-40B4-BE49-F238E27FC236}">
                <a16:creationId xmlns:a16="http://schemas.microsoft.com/office/drawing/2014/main" id="{57AF38DE-B691-AD92-7AF5-ACD427B99EAB}"/>
              </a:ext>
            </a:extLst>
          </p:cNvPr>
          <p:cNvSpPr txBox="1"/>
          <p:nvPr/>
        </p:nvSpPr>
        <p:spPr>
          <a:xfrm>
            <a:off x="407368" y="2852936"/>
            <a:ext cx="4248472"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a:t>health promotion, </a:t>
            </a:r>
          </a:p>
          <a:p>
            <a:pPr marL="285750" indent="-285750">
              <a:buFont typeface="Arial" panose="020B0604020202020204" pitchFamily="34" charset="0"/>
              <a:buChar char="•"/>
            </a:pPr>
            <a:r>
              <a:rPr lang="en-GB" sz="2800" dirty="0"/>
              <a:t>economic development and anti-poverty programmes, </a:t>
            </a:r>
          </a:p>
          <a:p>
            <a:pPr marL="285750" indent="-285750">
              <a:buFont typeface="Arial" panose="020B0604020202020204" pitchFamily="34" charset="0"/>
              <a:buChar char="•"/>
            </a:pPr>
            <a:r>
              <a:rPr lang="en-GB" sz="2800" dirty="0"/>
              <a:t>housing,</a:t>
            </a:r>
          </a:p>
          <a:p>
            <a:pPr marL="285750" indent="-285750">
              <a:buFont typeface="Arial" panose="020B0604020202020204" pitchFamily="34" charset="0"/>
              <a:buChar char="•"/>
            </a:pPr>
            <a:r>
              <a:rPr lang="en-GB" sz="2800" dirty="0"/>
              <a:t>community development, </a:t>
            </a:r>
          </a:p>
        </p:txBody>
      </p:sp>
      <p:sp>
        <p:nvSpPr>
          <p:cNvPr id="3" name="TextBox 2">
            <a:extLst>
              <a:ext uri="{FF2B5EF4-FFF2-40B4-BE49-F238E27FC236}">
                <a16:creationId xmlns:a16="http://schemas.microsoft.com/office/drawing/2014/main" id="{F1AD9829-69CE-8966-AA85-61CD0CCB0184}"/>
              </a:ext>
            </a:extLst>
          </p:cNvPr>
          <p:cNvSpPr txBox="1"/>
          <p:nvPr/>
        </p:nvSpPr>
        <p:spPr>
          <a:xfrm>
            <a:off x="5519936" y="2780928"/>
            <a:ext cx="5904656"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as well as the development of community intervention and support in the fields of: </a:t>
            </a:r>
          </a:p>
          <a:p>
            <a:pPr marL="285750" indent="-285750">
              <a:buFont typeface="Arial" panose="020B0604020202020204" pitchFamily="34" charset="0"/>
              <a:buChar char="•"/>
            </a:pPr>
            <a:r>
              <a:rPr lang="en-GB" sz="2800" dirty="0"/>
              <a:t>disability, </a:t>
            </a:r>
          </a:p>
          <a:p>
            <a:pPr marL="285750" indent="-285750">
              <a:buFont typeface="Arial" panose="020B0604020202020204" pitchFamily="34" charset="0"/>
              <a:buChar char="•"/>
            </a:pPr>
            <a:r>
              <a:rPr lang="en-GB" sz="2800" dirty="0"/>
              <a:t>domestic violence, </a:t>
            </a:r>
          </a:p>
          <a:p>
            <a:pPr marL="285750" indent="-285750">
              <a:buFont typeface="Arial" panose="020B0604020202020204" pitchFamily="34" charset="0"/>
              <a:buChar char="•"/>
            </a:pPr>
            <a:r>
              <a:rPr lang="en-GB" sz="2800" dirty="0"/>
              <a:t>mental health, and </a:t>
            </a:r>
          </a:p>
          <a:p>
            <a:pPr marL="285750" indent="-285750">
              <a:buFont typeface="Arial" panose="020B0604020202020204" pitchFamily="34" charset="0"/>
              <a:buChar char="•"/>
            </a:pPr>
            <a:r>
              <a:rPr lang="en-GB" sz="2800" dirty="0"/>
              <a:t>drug use.</a:t>
            </a:r>
          </a:p>
        </p:txBody>
      </p:sp>
      <p:sp>
        <p:nvSpPr>
          <p:cNvPr id="4" name="TextBox 3">
            <a:extLst>
              <a:ext uri="{FF2B5EF4-FFF2-40B4-BE49-F238E27FC236}">
                <a16:creationId xmlns:a16="http://schemas.microsoft.com/office/drawing/2014/main" id="{3229A715-7083-1975-F7B4-5EEA48DDCB4F}"/>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FBF2CB0F-1A02-31EF-150B-86421E9FBE2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387559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normAutofit/>
          </a:bodyPr>
          <a:lstStyle/>
          <a:p>
            <a:r>
              <a:rPr lang="en-GB" b="1" dirty="0"/>
              <a:t>Social Capital</a:t>
            </a:r>
          </a:p>
        </p:txBody>
      </p:sp>
      <p:sp>
        <p:nvSpPr>
          <p:cNvPr id="3" name="Content Placeholder 2"/>
          <p:cNvSpPr>
            <a:spLocks noGrp="1"/>
          </p:cNvSpPr>
          <p:nvPr>
            <p:ph idx="1"/>
          </p:nvPr>
        </p:nvSpPr>
        <p:spPr>
          <a:xfrm>
            <a:off x="335360" y="1137635"/>
            <a:ext cx="11521280" cy="1143001"/>
          </a:xfrm>
        </p:spPr>
        <p:txBody>
          <a:bodyPr/>
          <a:lstStyle/>
          <a:p>
            <a:r>
              <a:rPr lang="en-GB" dirty="0"/>
              <a:t>Bourdieu (1992 </a:t>
            </a:r>
            <a:r>
              <a:rPr lang="en-GB" i="1" dirty="0"/>
              <a:t>cited in </a:t>
            </a:r>
            <a:r>
              <a:rPr lang="en-GB" dirty="0"/>
              <a:t>Giddens, 2013, p.508) defines Social Capital as:</a:t>
            </a:r>
          </a:p>
        </p:txBody>
      </p:sp>
      <p:sp>
        <p:nvSpPr>
          <p:cNvPr id="5" name="TextBox 4">
            <a:extLst>
              <a:ext uri="{FF2B5EF4-FFF2-40B4-BE49-F238E27FC236}">
                <a16:creationId xmlns:a16="http://schemas.microsoft.com/office/drawing/2014/main" id="{C30B8F56-E006-48B6-91C9-5D2A4FC2BEF1}"/>
              </a:ext>
            </a:extLst>
          </p:cNvPr>
          <p:cNvSpPr txBox="1"/>
          <p:nvPr/>
        </p:nvSpPr>
        <p:spPr>
          <a:xfrm>
            <a:off x="2207568" y="2204864"/>
            <a:ext cx="7776864" cy="2308324"/>
          </a:xfrm>
          <a:prstGeom prst="rect">
            <a:avLst/>
          </a:prstGeom>
          <a:noFill/>
        </p:spPr>
        <p:txBody>
          <a:bodyPr wrap="square" rtlCol="0">
            <a:spAutoFit/>
          </a:bodyPr>
          <a:lstStyle/>
          <a:p>
            <a:pPr algn="ctr"/>
            <a:r>
              <a:rPr lang="en-GB" sz="3600" i="1" dirty="0"/>
              <a:t>‘The resources that individuals or groups gain through their long-lasting networks  of relationships with friends, mutual acquaintances and other contacts’</a:t>
            </a:r>
          </a:p>
        </p:txBody>
      </p:sp>
      <p:sp>
        <p:nvSpPr>
          <p:cNvPr id="4" name="Content Placeholder 2">
            <a:extLst>
              <a:ext uri="{FF2B5EF4-FFF2-40B4-BE49-F238E27FC236}">
                <a16:creationId xmlns:a16="http://schemas.microsoft.com/office/drawing/2014/main" id="{165CEAD1-16C8-0037-E926-C16C9EF8633E}"/>
              </a:ext>
            </a:extLst>
          </p:cNvPr>
          <p:cNvSpPr txBox="1">
            <a:spLocks/>
          </p:cNvSpPr>
          <p:nvPr/>
        </p:nvSpPr>
        <p:spPr>
          <a:xfrm>
            <a:off x="345493" y="4653136"/>
            <a:ext cx="11521280" cy="114300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a:t>In terms of empowerment, the key is who an individual has as ‘mutual acquaintances and other contacts’ that is important.</a:t>
            </a:r>
          </a:p>
        </p:txBody>
      </p:sp>
    </p:spTree>
    <p:extLst>
      <p:ext uri="{BB962C8B-B14F-4D97-AF65-F5344CB8AC3E}">
        <p14:creationId xmlns:p14="http://schemas.microsoft.com/office/powerpoint/2010/main" val="224307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Capital</a:t>
            </a:r>
          </a:p>
        </p:txBody>
      </p:sp>
      <p:sp>
        <p:nvSpPr>
          <p:cNvPr id="3" name="Content Placeholder 2"/>
          <p:cNvSpPr>
            <a:spLocks noGrp="1"/>
          </p:cNvSpPr>
          <p:nvPr>
            <p:ph idx="1"/>
          </p:nvPr>
        </p:nvSpPr>
        <p:spPr>
          <a:xfrm>
            <a:off x="1981200" y="1600201"/>
            <a:ext cx="8229600" cy="604664"/>
          </a:xfrm>
        </p:spPr>
        <p:txBody>
          <a:bodyPr>
            <a:normAutofit/>
          </a:bodyPr>
          <a:lstStyle/>
          <a:p>
            <a:r>
              <a:rPr lang="en-GB" sz="2800" dirty="0"/>
              <a:t>Putnam (1993a, p. 169 </a:t>
            </a:r>
            <a:r>
              <a:rPr lang="en-GB" sz="2800" i="1" dirty="0"/>
              <a:t>cited in </a:t>
            </a:r>
            <a:r>
              <a:rPr lang="en-GB" sz="2800" dirty="0"/>
              <a:t> Field, 2012, p. 4)</a:t>
            </a:r>
          </a:p>
        </p:txBody>
      </p:sp>
      <p:sp>
        <p:nvSpPr>
          <p:cNvPr id="5" name="TextBox 4">
            <a:extLst>
              <a:ext uri="{FF2B5EF4-FFF2-40B4-BE49-F238E27FC236}">
                <a16:creationId xmlns:a16="http://schemas.microsoft.com/office/drawing/2014/main" id="{F427FF89-9774-4B73-A82A-EC0FBC51E41A}"/>
              </a:ext>
            </a:extLst>
          </p:cNvPr>
          <p:cNvSpPr txBox="1"/>
          <p:nvPr/>
        </p:nvSpPr>
        <p:spPr>
          <a:xfrm>
            <a:off x="2855640" y="2521059"/>
            <a:ext cx="6264696" cy="2862322"/>
          </a:xfrm>
          <a:prstGeom prst="rect">
            <a:avLst/>
          </a:prstGeom>
          <a:noFill/>
        </p:spPr>
        <p:txBody>
          <a:bodyPr wrap="square" rtlCol="0">
            <a:spAutoFit/>
          </a:bodyPr>
          <a:lstStyle/>
          <a:p>
            <a:pPr algn="ctr"/>
            <a:r>
              <a:rPr lang="en-GB" sz="3600" i="1" dirty="0"/>
              <a:t>‘features of social organisation, such as trust, norms, and networks, that can improve the efficiency of society by facilitating coordinated actions’.</a:t>
            </a:r>
          </a:p>
        </p:txBody>
      </p:sp>
    </p:spTree>
    <p:extLst>
      <p:ext uri="{BB962C8B-B14F-4D97-AF65-F5344CB8AC3E}">
        <p14:creationId xmlns:p14="http://schemas.microsoft.com/office/powerpoint/2010/main" val="275478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298"/>
            <a:ext cx="8229600" cy="1143000"/>
          </a:xfrm>
        </p:spPr>
        <p:txBody>
          <a:bodyPr/>
          <a:lstStyle/>
          <a:p>
            <a:r>
              <a:rPr lang="en-GB" b="1" dirty="0"/>
              <a:t>Social Capital</a:t>
            </a:r>
          </a:p>
        </p:txBody>
      </p:sp>
      <p:sp>
        <p:nvSpPr>
          <p:cNvPr id="7" name="TextBox 6">
            <a:extLst>
              <a:ext uri="{FF2B5EF4-FFF2-40B4-BE49-F238E27FC236}">
                <a16:creationId xmlns:a16="http://schemas.microsoft.com/office/drawing/2014/main" id="{1128F779-6E18-4C9F-9200-781A1C32C59E}"/>
              </a:ext>
            </a:extLst>
          </p:cNvPr>
          <p:cNvSpPr txBox="1"/>
          <p:nvPr/>
        </p:nvSpPr>
        <p:spPr>
          <a:xfrm>
            <a:off x="222176" y="1039338"/>
            <a:ext cx="11747648" cy="2677656"/>
          </a:xfrm>
          <a:prstGeom prst="rect">
            <a:avLst/>
          </a:prstGeom>
          <a:noFill/>
        </p:spPr>
        <p:txBody>
          <a:bodyPr wrap="square" rtlCol="0">
            <a:spAutoFit/>
          </a:bodyPr>
          <a:lstStyle/>
          <a:p>
            <a:pPr algn="ctr"/>
            <a:r>
              <a:rPr lang="en-GB" sz="2800" i="1" dirty="0"/>
              <a:t>In small groups, discuss this important concept.</a:t>
            </a:r>
          </a:p>
          <a:p>
            <a:pPr algn="ctr"/>
            <a:endParaRPr lang="en-GB" sz="2800" i="1" dirty="0"/>
          </a:p>
          <a:p>
            <a:pPr algn="ctr"/>
            <a:r>
              <a:rPr lang="en-GB" sz="2800" i="1" dirty="0"/>
              <a:t>What does it mean?</a:t>
            </a:r>
          </a:p>
          <a:p>
            <a:pPr algn="ctr"/>
            <a:endParaRPr lang="en-GB" sz="2800" i="1" dirty="0"/>
          </a:p>
          <a:p>
            <a:pPr algn="ctr"/>
            <a:r>
              <a:rPr lang="en-GB" sz="2800" i="1" dirty="0"/>
              <a:t>Read through Section 1 of the document Social Capital and Social Wellbeing making a note of any key points or questions that you have</a:t>
            </a:r>
          </a:p>
        </p:txBody>
      </p:sp>
      <p:sp>
        <p:nvSpPr>
          <p:cNvPr id="11" name="TextBox 10">
            <a:extLst>
              <a:ext uri="{FF2B5EF4-FFF2-40B4-BE49-F238E27FC236}">
                <a16:creationId xmlns:a16="http://schemas.microsoft.com/office/drawing/2014/main" id="{B0098F38-EAE7-4A9C-B5F9-BAF3BAFDCAB3}"/>
              </a:ext>
            </a:extLst>
          </p:cNvPr>
          <p:cNvSpPr txBox="1"/>
          <p:nvPr/>
        </p:nvSpPr>
        <p:spPr>
          <a:xfrm>
            <a:off x="3647728" y="5426060"/>
            <a:ext cx="5472608" cy="523220"/>
          </a:xfrm>
          <a:prstGeom prst="rect">
            <a:avLst/>
          </a:prstGeom>
          <a:noFill/>
        </p:spPr>
        <p:txBody>
          <a:bodyPr wrap="square" rtlCol="0">
            <a:spAutoFit/>
          </a:bodyPr>
          <a:lstStyle/>
          <a:p>
            <a:pPr algn="ctr"/>
            <a:r>
              <a:rPr lang="en-GB" sz="2800" i="1" dirty="0"/>
              <a:t>Feedback to your Tutor</a:t>
            </a:r>
          </a:p>
        </p:txBody>
      </p:sp>
      <p:pic>
        <p:nvPicPr>
          <p:cNvPr id="4" name="Picture 3" descr="A close up of a logo&#10;&#10;Description automatically generated">
            <a:extLst>
              <a:ext uri="{FF2B5EF4-FFF2-40B4-BE49-F238E27FC236}">
                <a16:creationId xmlns:a16="http://schemas.microsoft.com/office/drawing/2014/main" id="{8F0F9CA7-1460-414A-9BB0-40F578151B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3793" y="4048578"/>
            <a:ext cx="604435" cy="604435"/>
          </a:xfrm>
          <a:prstGeom prst="rect">
            <a:avLst/>
          </a:prstGeom>
        </p:spPr>
      </p:pic>
      <p:sp>
        <p:nvSpPr>
          <p:cNvPr id="12" name="TextBox 11">
            <a:extLst>
              <a:ext uri="{FF2B5EF4-FFF2-40B4-BE49-F238E27FC236}">
                <a16:creationId xmlns:a16="http://schemas.microsoft.com/office/drawing/2014/main" id="{A2736664-6ADC-4FA7-AE6E-989A785D85B8}"/>
              </a:ext>
            </a:extLst>
          </p:cNvPr>
          <p:cNvSpPr txBox="1"/>
          <p:nvPr/>
        </p:nvSpPr>
        <p:spPr>
          <a:xfrm>
            <a:off x="4820832" y="4135080"/>
            <a:ext cx="4803560" cy="369332"/>
          </a:xfrm>
          <a:prstGeom prst="rect">
            <a:avLst/>
          </a:prstGeom>
          <a:noFill/>
        </p:spPr>
        <p:txBody>
          <a:bodyPr wrap="square" rtlCol="0">
            <a:spAutoFit/>
          </a:bodyPr>
          <a:lstStyle/>
          <a:p>
            <a:r>
              <a:rPr lang="en-GB" dirty="0"/>
              <a:t>Handout: Social Capital and Social Wellbeing</a:t>
            </a:r>
          </a:p>
        </p:txBody>
      </p:sp>
    </p:spTree>
    <p:extLst>
      <p:ext uri="{BB962C8B-B14F-4D97-AF65-F5344CB8AC3E}">
        <p14:creationId xmlns:p14="http://schemas.microsoft.com/office/powerpoint/2010/main" val="369127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1"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0"/>
            <a:ext cx="10972800" cy="1143000"/>
          </a:xfrm>
        </p:spPr>
        <p:txBody>
          <a:bodyPr/>
          <a:lstStyle/>
          <a:p>
            <a:r>
              <a:rPr lang="en-GB" b="1" dirty="0"/>
              <a:t>Social Capital </a:t>
            </a:r>
          </a:p>
        </p:txBody>
      </p:sp>
      <p:sp>
        <p:nvSpPr>
          <p:cNvPr id="3" name="Content Placeholder 2"/>
          <p:cNvSpPr>
            <a:spLocks noGrp="1"/>
          </p:cNvSpPr>
          <p:nvPr>
            <p:ph idx="1"/>
          </p:nvPr>
        </p:nvSpPr>
        <p:spPr>
          <a:xfrm>
            <a:off x="335360" y="1268760"/>
            <a:ext cx="11521280" cy="4525963"/>
          </a:xfrm>
        </p:spPr>
        <p:txBody>
          <a:bodyPr>
            <a:normAutofit/>
          </a:bodyPr>
          <a:lstStyle/>
          <a:p>
            <a:r>
              <a:rPr lang="en-GB" dirty="0"/>
              <a:t>Social networks contain value for individuals</a:t>
            </a:r>
          </a:p>
          <a:p>
            <a:r>
              <a:rPr lang="en-GB" dirty="0"/>
              <a:t>Relationships between individuals form social networks, norms of reciprocity and trustworthiness</a:t>
            </a:r>
          </a:p>
          <a:p>
            <a:r>
              <a:rPr lang="en-GB" dirty="0"/>
              <a:t>Allow participants to act together more effectively to reach collective goals</a:t>
            </a:r>
          </a:p>
          <a:p>
            <a:r>
              <a:rPr lang="en-GB" dirty="0"/>
              <a:t>May have links to civic virtue and political participation</a:t>
            </a:r>
          </a:p>
          <a:p>
            <a:r>
              <a:rPr lang="en-GB" dirty="0"/>
              <a:t>Social networks can be connected in different ways, depending on the </a:t>
            </a:r>
            <a:r>
              <a:rPr lang="en-GB" b="1" dirty="0"/>
              <a:t>type</a:t>
            </a:r>
            <a:r>
              <a:rPr lang="en-GB" dirty="0"/>
              <a:t> of social network which we will now explore</a:t>
            </a:r>
          </a:p>
          <a:p>
            <a:endParaRPr lang="en-GB" dirty="0"/>
          </a:p>
        </p:txBody>
      </p:sp>
    </p:spTree>
    <p:extLst>
      <p:ext uri="{BB962C8B-B14F-4D97-AF65-F5344CB8AC3E}">
        <p14:creationId xmlns:p14="http://schemas.microsoft.com/office/powerpoint/2010/main" val="181656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61731"/>
            <a:ext cx="8229600" cy="554563"/>
          </a:xfrm>
        </p:spPr>
        <p:txBody>
          <a:bodyPr>
            <a:normAutofit fontScale="90000"/>
          </a:bodyPr>
          <a:lstStyle/>
          <a:p>
            <a:r>
              <a:rPr lang="en-GB" b="1" dirty="0"/>
              <a:t>Social Capital: Networks</a:t>
            </a:r>
          </a:p>
        </p:txBody>
      </p:sp>
      <p:sp>
        <p:nvSpPr>
          <p:cNvPr id="5" name="Text Placeholder 4"/>
          <p:cNvSpPr>
            <a:spLocks noGrp="1"/>
          </p:cNvSpPr>
          <p:nvPr>
            <p:ph type="body" idx="1"/>
          </p:nvPr>
        </p:nvSpPr>
        <p:spPr>
          <a:xfrm>
            <a:off x="3849144" y="5962059"/>
            <a:ext cx="6138331" cy="685800"/>
          </a:xfrm>
        </p:spPr>
        <p:txBody>
          <a:bodyPr>
            <a:normAutofit lnSpcReduction="10000"/>
          </a:bodyPr>
          <a:lstStyle/>
          <a:p>
            <a:r>
              <a:rPr lang="en-GB" dirty="0"/>
              <a:t>Both Horizontal and Vertical networks work alongside each other in society. </a:t>
            </a:r>
          </a:p>
        </p:txBody>
      </p:sp>
      <p:sp>
        <p:nvSpPr>
          <p:cNvPr id="3" name="Content Placeholder 2"/>
          <p:cNvSpPr>
            <a:spLocks noGrp="1"/>
          </p:cNvSpPr>
          <p:nvPr>
            <p:ph sz="quarter" idx="13"/>
          </p:nvPr>
        </p:nvSpPr>
        <p:spPr>
          <a:xfrm>
            <a:off x="938592" y="2499078"/>
            <a:ext cx="4355976" cy="2980944"/>
          </a:xfrm>
        </p:spPr>
        <p:txBody>
          <a:bodyPr>
            <a:noAutofit/>
          </a:bodyPr>
          <a:lstStyle/>
          <a:p>
            <a:pPr marL="400050"/>
            <a:r>
              <a:rPr lang="en-GB" sz="2000" dirty="0"/>
              <a:t>Bring together people of the same status and power</a:t>
            </a:r>
          </a:p>
          <a:p>
            <a:pPr marL="400050"/>
            <a:r>
              <a:rPr lang="en-GB" sz="2000" dirty="0"/>
              <a:t>Facilitate communication and improved distribution of information about trustworthiness of individuals</a:t>
            </a:r>
          </a:p>
          <a:p>
            <a:pPr marL="400050"/>
            <a:r>
              <a:rPr lang="en-GB" sz="2000" dirty="0"/>
              <a:t>Improvement of reputation is directly linked to trust</a:t>
            </a:r>
          </a:p>
        </p:txBody>
      </p:sp>
      <p:sp>
        <p:nvSpPr>
          <p:cNvPr id="4" name="Content Placeholder 3"/>
          <p:cNvSpPr>
            <a:spLocks noGrp="1"/>
          </p:cNvSpPr>
          <p:nvPr>
            <p:ph sz="quarter" idx="14"/>
          </p:nvPr>
        </p:nvSpPr>
        <p:spPr>
          <a:xfrm>
            <a:off x="6121504" y="2373050"/>
            <a:ext cx="4495800" cy="2981389"/>
          </a:xfrm>
        </p:spPr>
        <p:txBody>
          <a:bodyPr>
            <a:noAutofit/>
          </a:bodyPr>
          <a:lstStyle/>
          <a:p>
            <a:pPr marL="400050"/>
            <a:r>
              <a:rPr lang="en-GB" sz="2000" dirty="0"/>
              <a:t>Join individuals that are different and located in asymmetric relations of hierarchy and dependency</a:t>
            </a:r>
          </a:p>
          <a:p>
            <a:pPr marL="400050"/>
            <a:r>
              <a:rPr lang="en-GB" sz="2000" dirty="0"/>
              <a:t>Vertical networks are not able to sustain social trust and cooperation</a:t>
            </a:r>
          </a:p>
          <a:p>
            <a:pPr marL="400050"/>
            <a:r>
              <a:rPr lang="en-GB" sz="2000" dirty="0"/>
              <a:t>Information flows are generally less reliable </a:t>
            </a:r>
          </a:p>
          <a:p>
            <a:pPr marL="400050"/>
            <a:r>
              <a:rPr lang="en-GB" sz="2000" dirty="0"/>
              <a:t>Subordinates hold information back as protection from exploitation</a:t>
            </a:r>
          </a:p>
        </p:txBody>
      </p:sp>
      <p:sp>
        <p:nvSpPr>
          <p:cNvPr id="7" name="TextBox 6">
            <a:extLst>
              <a:ext uri="{FF2B5EF4-FFF2-40B4-BE49-F238E27FC236}">
                <a16:creationId xmlns:a16="http://schemas.microsoft.com/office/drawing/2014/main" id="{52245493-E2F6-4CE2-B41A-0688D05B1583}"/>
              </a:ext>
            </a:extLst>
          </p:cNvPr>
          <p:cNvSpPr txBox="1"/>
          <p:nvPr/>
        </p:nvSpPr>
        <p:spPr>
          <a:xfrm>
            <a:off x="1343472" y="1827825"/>
            <a:ext cx="3840480" cy="523220"/>
          </a:xfrm>
          <a:prstGeom prst="rect">
            <a:avLst/>
          </a:prstGeom>
          <a:noFill/>
        </p:spPr>
        <p:txBody>
          <a:bodyPr wrap="square" rtlCol="0">
            <a:spAutoFit/>
          </a:bodyPr>
          <a:lstStyle/>
          <a:p>
            <a:pPr algn="ctr"/>
            <a:r>
              <a:rPr lang="en-GB" sz="2800" b="1" dirty="0"/>
              <a:t>Horizontal Networks</a:t>
            </a:r>
          </a:p>
        </p:txBody>
      </p:sp>
      <p:sp>
        <p:nvSpPr>
          <p:cNvPr id="8" name="TextBox 7">
            <a:extLst>
              <a:ext uri="{FF2B5EF4-FFF2-40B4-BE49-F238E27FC236}">
                <a16:creationId xmlns:a16="http://schemas.microsoft.com/office/drawing/2014/main" id="{BD41E50A-D672-4C66-844B-10E5BF9F4676}"/>
              </a:ext>
            </a:extLst>
          </p:cNvPr>
          <p:cNvSpPr txBox="1"/>
          <p:nvPr/>
        </p:nvSpPr>
        <p:spPr>
          <a:xfrm>
            <a:off x="407368" y="733808"/>
            <a:ext cx="11262320" cy="954107"/>
          </a:xfrm>
          <a:prstGeom prst="rect">
            <a:avLst/>
          </a:prstGeom>
          <a:noFill/>
        </p:spPr>
        <p:txBody>
          <a:bodyPr wrap="square" rtlCol="0">
            <a:spAutoFit/>
          </a:bodyPr>
          <a:lstStyle/>
          <a:p>
            <a:r>
              <a:rPr lang="en-GB" sz="2800" dirty="0"/>
              <a:t>In terms of social capital there are two types of network recognised by social scientists, namely;</a:t>
            </a:r>
          </a:p>
        </p:txBody>
      </p:sp>
      <p:sp>
        <p:nvSpPr>
          <p:cNvPr id="9" name="TextBox 8">
            <a:extLst>
              <a:ext uri="{FF2B5EF4-FFF2-40B4-BE49-F238E27FC236}">
                <a16:creationId xmlns:a16="http://schemas.microsoft.com/office/drawing/2014/main" id="{020AA575-4186-49A2-A8F9-29115BEE8F65}"/>
              </a:ext>
            </a:extLst>
          </p:cNvPr>
          <p:cNvSpPr txBox="1"/>
          <p:nvPr/>
        </p:nvSpPr>
        <p:spPr>
          <a:xfrm>
            <a:off x="6254364" y="1796985"/>
            <a:ext cx="3840480" cy="523220"/>
          </a:xfrm>
          <a:prstGeom prst="rect">
            <a:avLst/>
          </a:prstGeom>
          <a:noFill/>
        </p:spPr>
        <p:txBody>
          <a:bodyPr wrap="square" rtlCol="0">
            <a:spAutoFit/>
          </a:bodyPr>
          <a:lstStyle/>
          <a:p>
            <a:pPr algn="ctr"/>
            <a:r>
              <a:rPr lang="en-GB" sz="2800" b="1" dirty="0"/>
              <a:t>Vertical Networks</a:t>
            </a:r>
          </a:p>
        </p:txBody>
      </p:sp>
      <p:sp>
        <p:nvSpPr>
          <p:cNvPr id="10" name="TextBox 9">
            <a:extLst>
              <a:ext uri="{FF2B5EF4-FFF2-40B4-BE49-F238E27FC236}">
                <a16:creationId xmlns:a16="http://schemas.microsoft.com/office/drawing/2014/main" id="{DC0E2786-28E6-4E74-8C2C-77E8DEE31E63}"/>
              </a:ext>
            </a:extLst>
          </p:cNvPr>
          <p:cNvSpPr txBox="1"/>
          <p:nvPr/>
        </p:nvSpPr>
        <p:spPr>
          <a:xfrm>
            <a:off x="2351584" y="5549959"/>
            <a:ext cx="7488832" cy="400110"/>
          </a:xfrm>
          <a:prstGeom prst="rect">
            <a:avLst/>
          </a:prstGeom>
          <a:noFill/>
        </p:spPr>
        <p:txBody>
          <a:bodyPr wrap="square" rtlCol="0">
            <a:spAutoFit/>
          </a:bodyPr>
          <a:lstStyle/>
          <a:p>
            <a:pPr algn="ctr"/>
            <a:r>
              <a:rPr lang="en-GB" sz="2000" b="1" i="1" dirty="0"/>
              <a:t>What examples of Vertical Networks can you think of?</a:t>
            </a:r>
          </a:p>
        </p:txBody>
      </p:sp>
    </p:spTree>
    <p:extLst>
      <p:ext uri="{BB962C8B-B14F-4D97-AF65-F5344CB8AC3E}">
        <p14:creationId xmlns:p14="http://schemas.microsoft.com/office/powerpoint/2010/main" val="2976111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build="p"/>
      <p:bldP spid="4" grpId="0" build="p"/>
      <p:bldP spid="7" grpId="0"/>
      <p:bldP spid="8"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66328"/>
            <a:ext cx="8229600" cy="706090"/>
          </a:xfrm>
        </p:spPr>
        <p:txBody>
          <a:bodyPr>
            <a:normAutofit fontScale="90000"/>
          </a:bodyPr>
          <a:lstStyle/>
          <a:p>
            <a:r>
              <a:rPr lang="en-GB" b="1" dirty="0"/>
              <a:t>Bonding</a:t>
            </a:r>
          </a:p>
        </p:txBody>
      </p:sp>
      <p:sp>
        <p:nvSpPr>
          <p:cNvPr id="8" name="Content Placeholder 7"/>
          <p:cNvSpPr>
            <a:spLocks noGrp="1"/>
          </p:cNvSpPr>
          <p:nvPr>
            <p:ph idx="1"/>
          </p:nvPr>
        </p:nvSpPr>
        <p:spPr>
          <a:xfrm>
            <a:off x="227348" y="759234"/>
            <a:ext cx="11809312" cy="1373623"/>
          </a:xfrm>
        </p:spPr>
        <p:txBody>
          <a:bodyPr>
            <a:noAutofit/>
          </a:bodyPr>
          <a:lstStyle/>
          <a:p>
            <a:r>
              <a:rPr lang="en-GB" sz="2800" b="1" dirty="0"/>
              <a:t> Bonded Social capital </a:t>
            </a:r>
            <a:r>
              <a:rPr lang="en-GB" sz="2800" dirty="0"/>
              <a:t>can be seen as the relationship experienced among family members, close friends, and neighbours </a:t>
            </a:r>
          </a:p>
          <a:p>
            <a:pPr marL="0" indent="0" algn="r">
              <a:buNone/>
            </a:pPr>
            <a:r>
              <a:rPr lang="en-GB" sz="2800" dirty="0"/>
              <a:t>(Putnam, 1995; Woolcock, 2001). </a:t>
            </a:r>
          </a:p>
        </p:txBody>
      </p:sp>
      <p:sp>
        <p:nvSpPr>
          <p:cNvPr id="2" name="TextBox 1">
            <a:extLst>
              <a:ext uri="{FF2B5EF4-FFF2-40B4-BE49-F238E27FC236}">
                <a16:creationId xmlns:a16="http://schemas.microsoft.com/office/drawing/2014/main" id="{2ED1C5B7-689A-4CEF-8854-E61A43AD2A9D}"/>
              </a:ext>
            </a:extLst>
          </p:cNvPr>
          <p:cNvSpPr txBox="1"/>
          <p:nvPr/>
        </p:nvSpPr>
        <p:spPr>
          <a:xfrm>
            <a:off x="263352" y="2132857"/>
            <a:ext cx="11521280" cy="1384995"/>
          </a:xfrm>
          <a:prstGeom prst="rect">
            <a:avLst/>
          </a:prstGeom>
          <a:noFill/>
        </p:spPr>
        <p:txBody>
          <a:bodyPr wrap="square" rtlCol="0">
            <a:spAutoFit/>
          </a:bodyPr>
          <a:lstStyle/>
          <a:p>
            <a:pPr marL="342900" indent="-342900">
              <a:buFont typeface="Arial" panose="020B0604020202020204" pitchFamily="34" charset="0"/>
              <a:buChar char="•"/>
            </a:pPr>
            <a:r>
              <a:rPr lang="en-GB" sz="2800" dirty="0"/>
              <a:t>These networks are often less diverse and often not as open to the views of “others” outside of the network </a:t>
            </a:r>
          </a:p>
          <a:p>
            <a:pPr algn="r"/>
            <a:r>
              <a:rPr lang="en-GB" sz="2800" dirty="0"/>
              <a:t>(Dale &amp; Sparkes, 2010).</a:t>
            </a:r>
          </a:p>
        </p:txBody>
      </p:sp>
      <p:sp>
        <p:nvSpPr>
          <p:cNvPr id="3" name="TextBox 2">
            <a:extLst>
              <a:ext uri="{FF2B5EF4-FFF2-40B4-BE49-F238E27FC236}">
                <a16:creationId xmlns:a16="http://schemas.microsoft.com/office/drawing/2014/main" id="{46C42C2D-F065-412D-A547-F52E57546EA9}"/>
              </a:ext>
            </a:extLst>
          </p:cNvPr>
          <p:cNvSpPr txBox="1"/>
          <p:nvPr/>
        </p:nvSpPr>
        <p:spPr>
          <a:xfrm>
            <a:off x="311357" y="3536432"/>
            <a:ext cx="11329258" cy="954107"/>
          </a:xfrm>
          <a:prstGeom prst="rect">
            <a:avLst/>
          </a:prstGeom>
          <a:noFill/>
        </p:spPr>
        <p:txBody>
          <a:bodyPr wrap="square" rtlCol="0">
            <a:spAutoFit/>
          </a:bodyPr>
          <a:lstStyle/>
          <a:p>
            <a:pPr marL="342900" indent="-342900">
              <a:buFont typeface="Arial" panose="020B0604020202020204" pitchFamily="34" charset="0"/>
              <a:buChar char="•"/>
            </a:pPr>
            <a:r>
              <a:rPr lang="en-GB" sz="2800" dirty="0"/>
              <a:t>The ‘closed’ nature of these close personal relationships is also known as </a:t>
            </a:r>
            <a:r>
              <a:rPr lang="en-GB" sz="2800" b="1" dirty="0"/>
              <a:t>bonding</a:t>
            </a:r>
          </a:p>
        </p:txBody>
      </p:sp>
      <p:sp>
        <p:nvSpPr>
          <p:cNvPr id="4" name="TextBox 3">
            <a:extLst>
              <a:ext uri="{FF2B5EF4-FFF2-40B4-BE49-F238E27FC236}">
                <a16:creationId xmlns:a16="http://schemas.microsoft.com/office/drawing/2014/main" id="{DB9571F1-4AB1-4637-805D-205EF45A3C50}"/>
              </a:ext>
            </a:extLst>
          </p:cNvPr>
          <p:cNvSpPr txBox="1"/>
          <p:nvPr/>
        </p:nvSpPr>
        <p:spPr>
          <a:xfrm>
            <a:off x="294046" y="4653136"/>
            <a:ext cx="11713302" cy="1384995"/>
          </a:xfrm>
          <a:prstGeom prst="rect">
            <a:avLst/>
          </a:prstGeom>
          <a:noFill/>
        </p:spPr>
        <p:txBody>
          <a:bodyPr wrap="square" rtlCol="0">
            <a:spAutoFit/>
          </a:bodyPr>
          <a:lstStyle/>
          <a:p>
            <a:pPr marL="342900" indent="-342900">
              <a:buFont typeface="Arial" panose="020B0604020202020204" pitchFamily="34" charset="0"/>
              <a:buChar char="•"/>
            </a:pPr>
            <a:r>
              <a:rPr lang="en-GB" sz="2800" b="1" dirty="0"/>
              <a:t>Bonding</a:t>
            </a:r>
            <a:r>
              <a:rPr lang="en-GB" sz="2800" dirty="0"/>
              <a:t> is a term used in theories of child development to describe the formation of an effective ‘mutual identification’ between mother and child but is also used to describe other strong personal links</a:t>
            </a:r>
            <a:endParaRPr lang="en-GB" sz="2800" b="1" dirty="0"/>
          </a:p>
        </p:txBody>
      </p:sp>
    </p:spTree>
    <p:extLst>
      <p:ext uri="{BB962C8B-B14F-4D97-AF65-F5344CB8AC3E}">
        <p14:creationId xmlns:p14="http://schemas.microsoft.com/office/powerpoint/2010/main" val="339457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build="p"/>
      <p:bldP spid="3" grpId="0"/>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66328"/>
            <a:ext cx="8229600" cy="706090"/>
          </a:xfrm>
        </p:spPr>
        <p:txBody>
          <a:bodyPr>
            <a:normAutofit fontScale="90000"/>
          </a:bodyPr>
          <a:lstStyle/>
          <a:p>
            <a:r>
              <a:rPr lang="en-GB" b="1" dirty="0"/>
              <a:t>Bonding</a:t>
            </a:r>
          </a:p>
        </p:txBody>
      </p:sp>
      <p:sp>
        <p:nvSpPr>
          <p:cNvPr id="8" name="Content Placeholder 7"/>
          <p:cNvSpPr>
            <a:spLocks noGrp="1"/>
          </p:cNvSpPr>
          <p:nvPr>
            <p:ph idx="1"/>
          </p:nvPr>
        </p:nvSpPr>
        <p:spPr>
          <a:xfrm>
            <a:off x="263352" y="1326328"/>
            <a:ext cx="11665296" cy="4205343"/>
          </a:xfrm>
        </p:spPr>
        <p:txBody>
          <a:bodyPr>
            <a:noAutofit/>
          </a:bodyPr>
          <a:lstStyle/>
          <a:p>
            <a:r>
              <a:rPr lang="en-GB" sz="2800" dirty="0"/>
              <a:t>The ‘glue’ within these networks is a sense of deep trust held among the members of the group. </a:t>
            </a:r>
          </a:p>
          <a:p>
            <a:r>
              <a:rPr lang="en-GB" sz="2800" dirty="0"/>
              <a:t>This trust is often highly personalized and therefore there is a possibility of conflict when either trust or commonly held values or ‘norms’ break down. </a:t>
            </a:r>
          </a:p>
          <a:p>
            <a:r>
              <a:rPr lang="en-GB" sz="2800" dirty="0"/>
              <a:t>However, if trust is built between individuals over time, it is possible to engage in less personal exchanges based on ‘reciprocity’ (a mutual exchange of advantages and privileges – OED).</a:t>
            </a:r>
          </a:p>
          <a:p>
            <a:r>
              <a:rPr lang="en-GB" sz="2800" dirty="0"/>
              <a:t> This reciprocity creates social obligations between individuals and networks </a:t>
            </a:r>
          </a:p>
          <a:p>
            <a:pPr marL="0" indent="0" algn="r">
              <a:buNone/>
            </a:pPr>
            <a:r>
              <a:rPr lang="en-GB" sz="2800" dirty="0"/>
              <a:t>(Dale &amp; Sparkes, 2010). </a:t>
            </a:r>
          </a:p>
        </p:txBody>
      </p:sp>
    </p:spTree>
    <p:extLst>
      <p:ext uri="{BB962C8B-B14F-4D97-AF65-F5344CB8AC3E}">
        <p14:creationId xmlns:p14="http://schemas.microsoft.com/office/powerpoint/2010/main" val="40251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19536" y="216360"/>
            <a:ext cx="8229600" cy="634082"/>
          </a:xfrm>
        </p:spPr>
        <p:txBody>
          <a:bodyPr>
            <a:normAutofit fontScale="90000"/>
          </a:bodyPr>
          <a:lstStyle/>
          <a:p>
            <a:r>
              <a:rPr lang="en-GB" b="1" dirty="0"/>
              <a:t>Bridging</a:t>
            </a:r>
          </a:p>
        </p:txBody>
      </p:sp>
      <p:sp>
        <p:nvSpPr>
          <p:cNvPr id="8" name="Content Placeholder 7"/>
          <p:cNvSpPr>
            <a:spLocks noGrp="1"/>
          </p:cNvSpPr>
          <p:nvPr>
            <p:ph idx="1"/>
          </p:nvPr>
        </p:nvSpPr>
        <p:spPr>
          <a:xfrm>
            <a:off x="335360" y="1052737"/>
            <a:ext cx="11511070" cy="4205343"/>
          </a:xfrm>
        </p:spPr>
        <p:txBody>
          <a:bodyPr>
            <a:noAutofit/>
          </a:bodyPr>
          <a:lstStyle/>
          <a:p>
            <a:r>
              <a:rPr lang="en-GB" sz="2800" b="1" dirty="0"/>
              <a:t>Bridging </a:t>
            </a:r>
            <a:r>
              <a:rPr lang="en-GB" sz="2800" dirty="0"/>
              <a:t>is distinguished by its horizontally linked relationships between groups held together by bonding &amp; social capital. </a:t>
            </a:r>
          </a:p>
          <a:p>
            <a:r>
              <a:rPr lang="en-GB" sz="2800" dirty="0"/>
              <a:t>These relationships tend to be more impersonal as the linkages are established for strategic reasons, (often to accomplish a task). </a:t>
            </a:r>
          </a:p>
          <a:p>
            <a:r>
              <a:rPr lang="en-GB" sz="2800" b="1" dirty="0"/>
              <a:t>Bridging</a:t>
            </a:r>
            <a:r>
              <a:rPr lang="en-GB" sz="2800" dirty="0"/>
              <a:t> occurs when one member of one network connects with a member of another network. </a:t>
            </a:r>
          </a:p>
          <a:p>
            <a:r>
              <a:rPr lang="en-GB" sz="2800" dirty="0"/>
              <a:t>Often, these bridges link networks within one community to more diverse resources normally unavailable (Woolcock, 2001).</a:t>
            </a:r>
          </a:p>
          <a:p>
            <a:r>
              <a:rPr lang="en-GB" sz="2800" dirty="0"/>
              <a:t>This often means that the trust between the bridging networks is often thinly held (Dales &amp; Sparkes, 2010).</a:t>
            </a:r>
          </a:p>
          <a:p>
            <a:endParaRPr lang="en-GB" sz="2800" dirty="0"/>
          </a:p>
        </p:txBody>
      </p:sp>
    </p:spTree>
    <p:extLst>
      <p:ext uri="{BB962C8B-B14F-4D97-AF65-F5344CB8AC3E}">
        <p14:creationId xmlns:p14="http://schemas.microsoft.com/office/powerpoint/2010/main" val="7229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116632"/>
            <a:ext cx="8229600" cy="706090"/>
          </a:xfrm>
        </p:spPr>
        <p:txBody>
          <a:bodyPr>
            <a:normAutofit fontScale="90000"/>
          </a:bodyPr>
          <a:lstStyle/>
          <a:p>
            <a:r>
              <a:rPr lang="en-GB" b="1" dirty="0"/>
              <a:t>Linking</a:t>
            </a:r>
          </a:p>
        </p:txBody>
      </p:sp>
      <p:sp>
        <p:nvSpPr>
          <p:cNvPr id="8" name="Content Placeholder 7"/>
          <p:cNvSpPr>
            <a:spLocks noGrp="1"/>
          </p:cNvSpPr>
          <p:nvPr>
            <p:ph idx="1"/>
          </p:nvPr>
        </p:nvSpPr>
        <p:spPr>
          <a:xfrm>
            <a:off x="335360" y="1364429"/>
            <a:ext cx="11654952" cy="4129143"/>
          </a:xfrm>
        </p:spPr>
        <p:txBody>
          <a:bodyPr>
            <a:noAutofit/>
          </a:bodyPr>
          <a:lstStyle/>
          <a:p>
            <a:r>
              <a:rPr lang="en-GB" b="1" dirty="0"/>
              <a:t>Linking </a:t>
            </a:r>
            <a:r>
              <a:rPr lang="en-GB" dirty="0"/>
              <a:t>is defined as the connection between a community and the political and financial decision-makers. </a:t>
            </a:r>
          </a:p>
          <a:p>
            <a:r>
              <a:rPr lang="en-GB" dirty="0"/>
              <a:t>Linking social capital is also defined by weak and opportunistic ties (often communities do not have links to those with financial and political power)</a:t>
            </a:r>
          </a:p>
          <a:p>
            <a:r>
              <a:rPr lang="en-GB" dirty="0"/>
              <a:t>Effective </a:t>
            </a:r>
            <a:r>
              <a:rPr lang="en-GB" b="1" dirty="0"/>
              <a:t>linking</a:t>
            </a:r>
            <a:r>
              <a:rPr lang="en-GB" dirty="0"/>
              <a:t> is viewed as the capacity for a community to lever resources, ideas and information from formal institutions beyond the community</a:t>
            </a:r>
          </a:p>
          <a:p>
            <a:pPr marL="0" indent="0" algn="r">
              <a:buNone/>
            </a:pPr>
            <a:r>
              <a:rPr lang="en-GB" dirty="0"/>
              <a:t> (Woolcock, 2001). </a:t>
            </a:r>
          </a:p>
          <a:p>
            <a:endParaRPr lang="en-GB" dirty="0"/>
          </a:p>
        </p:txBody>
      </p:sp>
      <p:sp>
        <p:nvSpPr>
          <p:cNvPr id="2" name="TextBox 1">
            <a:extLst>
              <a:ext uri="{FF2B5EF4-FFF2-40B4-BE49-F238E27FC236}">
                <a16:creationId xmlns:a16="http://schemas.microsoft.com/office/drawing/2014/main" id="{DD60BCB8-CC3B-AA4B-EE27-1B2F3A92EF47}"/>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3" name="Picture 2" descr="A yellow and red question mark&#10;&#10;Description automatically generated">
            <a:extLst>
              <a:ext uri="{FF2B5EF4-FFF2-40B4-BE49-F238E27FC236}">
                <a16:creationId xmlns:a16="http://schemas.microsoft.com/office/drawing/2014/main" id="{A87B4581-A51B-971F-E392-53AEE2F3873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10000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3378" y="-99392"/>
            <a:ext cx="6965245" cy="1202485"/>
          </a:xfrm>
        </p:spPr>
        <p:txBody>
          <a:bodyPr>
            <a:normAutofit/>
          </a:bodyPr>
          <a:lstStyle/>
          <a:p>
            <a:r>
              <a:rPr lang="en-GB" sz="3600" b="1" dirty="0"/>
              <a:t>Bonding / Bridging / Linking </a:t>
            </a:r>
          </a:p>
        </p:txBody>
      </p:sp>
      <p:sp>
        <p:nvSpPr>
          <p:cNvPr id="5" name="TextBox 4"/>
          <p:cNvSpPr txBox="1"/>
          <p:nvPr/>
        </p:nvSpPr>
        <p:spPr>
          <a:xfrm>
            <a:off x="5715000" y="6400800"/>
            <a:ext cx="4191000" cy="369332"/>
          </a:xfrm>
          <a:prstGeom prst="rect">
            <a:avLst/>
          </a:prstGeom>
          <a:noFill/>
        </p:spPr>
        <p:txBody>
          <a:bodyPr wrap="square" rtlCol="0">
            <a:spAutoFit/>
          </a:bodyPr>
          <a:lstStyle/>
          <a:p>
            <a:pPr algn="r"/>
            <a:r>
              <a:rPr lang="en-GB" dirty="0">
                <a:solidFill>
                  <a:srgbClr val="FF0000"/>
                </a:solidFill>
              </a:rPr>
              <a:t>(based on Lewis </a:t>
            </a:r>
            <a:r>
              <a:rPr lang="en-GB" i="1" dirty="0">
                <a:solidFill>
                  <a:srgbClr val="FF0000"/>
                </a:solidFill>
              </a:rPr>
              <a:t>et al, </a:t>
            </a:r>
            <a:r>
              <a:rPr lang="en-GB" dirty="0">
                <a:solidFill>
                  <a:srgbClr val="FF0000"/>
                </a:solidFill>
              </a:rPr>
              <a:t>2011)</a:t>
            </a:r>
          </a:p>
        </p:txBody>
      </p:sp>
      <p:sp>
        <p:nvSpPr>
          <p:cNvPr id="8" name="Rectangle: Rounded Corners 7">
            <a:extLst>
              <a:ext uri="{FF2B5EF4-FFF2-40B4-BE49-F238E27FC236}">
                <a16:creationId xmlns:a16="http://schemas.microsoft.com/office/drawing/2014/main" id="{4F8F1BCA-93E9-4F7A-A21C-A10EB095F9F3}"/>
              </a:ext>
            </a:extLst>
          </p:cNvPr>
          <p:cNvSpPr/>
          <p:nvPr/>
        </p:nvSpPr>
        <p:spPr>
          <a:xfrm>
            <a:off x="2063553" y="836712"/>
            <a:ext cx="8110665"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Social Capital</a:t>
            </a:r>
          </a:p>
          <a:p>
            <a:pPr algn="ctr"/>
            <a:r>
              <a:rPr lang="en-GB" sz="2000" dirty="0"/>
              <a:t>(1) Structural: networks and relations (2) Cognitive: values and perceptions </a:t>
            </a:r>
          </a:p>
        </p:txBody>
      </p:sp>
      <p:sp>
        <p:nvSpPr>
          <p:cNvPr id="9" name="Rectangle: Rounded Corners 8">
            <a:extLst>
              <a:ext uri="{FF2B5EF4-FFF2-40B4-BE49-F238E27FC236}">
                <a16:creationId xmlns:a16="http://schemas.microsoft.com/office/drawing/2014/main" id="{A1A37A62-F654-48B0-A993-05E8AC8DC5D7}"/>
              </a:ext>
            </a:extLst>
          </p:cNvPr>
          <p:cNvSpPr/>
          <p:nvPr/>
        </p:nvSpPr>
        <p:spPr>
          <a:xfrm>
            <a:off x="2063553" y="2204864"/>
            <a:ext cx="8110665" cy="369332"/>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000" b="1" dirty="0"/>
              <a:t>Levels of analysis</a:t>
            </a:r>
          </a:p>
        </p:txBody>
      </p:sp>
      <p:sp>
        <p:nvSpPr>
          <p:cNvPr id="10" name="Rectangle: Rounded Corners 9">
            <a:extLst>
              <a:ext uri="{FF2B5EF4-FFF2-40B4-BE49-F238E27FC236}">
                <a16:creationId xmlns:a16="http://schemas.microsoft.com/office/drawing/2014/main" id="{60B704CB-B53F-456F-BA52-4D1B75DC12F3}"/>
              </a:ext>
            </a:extLst>
          </p:cNvPr>
          <p:cNvSpPr/>
          <p:nvPr/>
        </p:nvSpPr>
        <p:spPr>
          <a:xfrm>
            <a:off x="2063552" y="2996952"/>
            <a:ext cx="2448272" cy="72008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Micro (individual)</a:t>
            </a:r>
          </a:p>
        </p:txBody>
      </p:sp>
      <p:sp>
        <p:nvSpPr>
          <p:cNvPr id="11" name="Rectangle: Rounded Corners 10">
            <a:extLst>
              <a:ext uri="{FF2B5EF4-FFF2-40B4-BE49-F238E27FC236}">
                <a16:creationId xmlns:a16="http://schemas.microsoft.com/office/drawing/2014/main" id="{D04ECA0C-F8F2-4695-9208-996BCCA7A596}"/>
              </a:ext>
            </a:extLst>
          </p:cNvPr>
          <p:cNvSpPr/>
          <p:nvPr/>
        </p:nvSpPr>
        <p:spPr>
          <a:xfrm>
            <a:off x="4871864" y="2996952"/>
            <a:ext cx="2448272" cy="72008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Meso (community)</a:t>
            </a:r>
          </a:p>
        </p:txBody>
      </p:sp>
      <p:sp>
        <p:nvSpPr>
          <p:cNvPr id="12" name="Rectangle: Rounded Corners 11">
            <a:extLst>
              <a:ext uri="{FF2B5EF4-FFF2-40B4-BE49-F238E27FC236}">
                <a16:creationId xmlns:a16="http://schemas.microsoft.com/office/drawing/2014/main" id="{54F7FDA8-6F78-484F-BF8F-52CD100821DD}"/>
              </a:ext>
            </a:extLst>
          </p:cNvPr>
          <p:cNvSpPr/>
          <p:nvPr/>
        </p:nvSpPr>
        <p:spPr>
          <a:xfrm>
            <a:off x="7752184" y="2996952"/>
            <a:ext cx="2448272" cy="72008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Macro (state/nation)</a:t>
            </a:r>
          </a:p>
        </p:txBody>
      </p:sp>
      <p:sp>
        <p:nvSpPr>
          <p:cNvPr id="13" name="Rectangle: Rounded Corners 12">
            <a:extLst>
              <a:ext uri="{FF2B5EF4-FFF2-40B4-BE49-F238E27FC236}">
                <a16:creationId xmlns:a16="http://schemas.microsoft.com/office/drawing/2014/main" id="{243B2113-C9B4-4C22-BE37-45766DB5C619}"/>
              </a:ext>
            </a:extLst>
          </p:cNvPr>
          <p:cNvSpPr/>
          <p:nvPr/>
        </p:nvSpPr>
        <p:spPr>
          <a:xfrm>
            <a:off x="2063552" y="4166998"/>
            <a:ext cx="2448272" cy="185429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Bonded Social Capital</a:t>
            </a:r>
            <a:endParaRPr lang="en-GB" dirty="0">
              <a:solidFill>
                <a:schemeClr val="accent3">
                  <a:lumMod val="50000"/>
                </a:schemeClr>
              </a:solidFill>
            </a:endParaRPr>
          </a:p>
          <a:p>
            <a:pPr algn="ctr"/>
            <a:r>
              <a:rPr lang="en-GB" sz="1600" dirty="0">
                <a:solidFill>
                  <a:schemeClr val="accent3">
                    <a:lumMod val="50000"/>
                  </a:schemeClr>
                </a:solidFill>
              </a:rPr>
              <a:t>1) Strong ‘homogeneous’ relations and networks</a:t>
            </a:r>
          </a:p>
          <a:p>
            <a:pPr algn="ctr"/>
            <a:r>
              <a:rPr lang="en-GB" sz="1600" dirty="0">
                <a:solidFill>
                  <a:schemeClr val="accent3">
                    <a:lumMod val="50000"/>
                  </a:schemeClr>
                </a:solidFill>
              </a:rPr>
              <a:t>2) Trust, reciprocity and behavioural norms </a:t>
            </a:r>
          </a:p>
        </p:txBody>
      </p:sp>
      <p:sp>
        <p:nvSpPr>
          <p:cNvPr id="14" name="Rectangle: Rounded Corners 13">
            <a:extLst>
              <a:ext uri="{FF2B5EF4-FFF2-40B4-BE49-F238E27FC236}">
                <a16:creationId xmlns:a16="http://schemas.microsoft.com/office/drawing/2014/main" id="{FFD2D1AB-F8C9-4C5B-A4CD-B5FB584401AF}"/>
              </a:ext>
            </a:extLst>
          </p:cNvPr>
          <p:cNvSpPr/>
          <p:nvPr/>
        </p:nvSpPr>
        <p:spPr>
          <a:xfrm>
            <a:off x="4871864" y="4166998"/>
            <a:ext cx="2448272" cy="185429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Bridged Social Capital</a:t>
            </a:r>
            <a:endParaRPr lang="en-GB" dirty="0">
              <a:solidFill>
                <a:schemeClr val="accent6">
                  <a:lumMod val="50000"/>
                </a:schemeClr>
              </a:solidFill>
            </a:endParaRPr>
          </a:p>
          <a:p>
            <a:pPr algn="ctr"/>
            <a:r>
              <a:rPr lang="en-GB" sz="1600" dirty="0">
                <a:solidFill>
                  <a:schemeClr val="accent6">
                    <a:lumMod val="50000"/>
                  </a:schemeClr>
                </a:solidFill>
              </a:rPr>
              <a:t>1) Weaker ‘heterogeneous’ relations and networks</a:t>
            </a:r>
          </a:p>
          <a:p>
            <a:pPr algn="ctr"/>
            <a:r>
              <a:rPr lang="en-GB" sz="1600" dirty="0">
                <a:solidFill>
                  <a:schemeClr val="accent6">
                    <a:lumMod val="50000"/>
                  </a:schemeClr>
                </a:solidFill>
              </a:rPr>
              <a:t>2) Community connectedness and cohesiveness</a:t>
            </a:r>
          </a:p>
        </p:txBody>
      </p:sp>
      <p:sp>
        <p:nvSpPr>
          <p:cNvPr id="15" name="Rectangle: Rounded Corners 14">
            <a:extLst>
              <a:ext uri="{FF2B5EF4-FFF2-40B4-BE49-F238E27FC236}">
                <a16:creationId xmlns:a16="http://schemas.microsoft.com/office/drawing/2014/main" id="{113AA5CB-5DE5-4802-83E2-0437E4EADB2E}"/>
              </a:ext>
            </a:extLst>
          </p:cNvPr>
          <p:cNvSpPr/>
          <p:nvPr/>
        </p:nvSpPr>
        <p:spPr>
          <a:xfrm>
            <a:off x="7752184" y="4166998"/>
            <a:ext cx="2448272" cy="185429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Linked Social Capital</a:t>
            </a:r>
            <a:endParaRPr lang="en-GB" dirty="0">
              <a:solidFill>
                <a:schemeClr val="accent5">
                  <a:lumMod val="50000"/>
                </a:schemeClr>
              </a:solidFill>
            </a:endParaRPr>
          </a:p>
          <a:p>
            <a:pPr algn="ctr"/>
            <a:r>
              <a:rPr lang="en-GB" sz="1600" dirty="0">
                <a:solidFill>
                  <a:schemeClr val="accent5">
                    <a:lumMod val="50000"/>
                  </a:schemeClr>
                </a:solidFill>
              </a:rPr>
              <a:t>1) Connections with government and ‘civic’ structures</a:t>
            </a:r>
          </a:p>
          <a:p>
            <a:pPr algn="ctr"/>
            <a:r>
              <a:rPr lang="en-GB" sz="1600" dirty="0">
                <a:solidFill>
                  <a:schemeClr val="accent5">
                    <a:lumMod val="50000"/>
                  </a:schemeClr>
                </a:solidFill>
              </a:rPr>
              <a:t>2) Civic engagement of organisational trust</a:t>
            </a:r>
          </a:p>
        </p:txBody>
      </p:sp>
      <p:cxnSp>
        <p:nvCxnSpPr>
          <p:cNvPr id="17" name="Straight Arrow Connector 16">
            <a:extLst>
              <a:ext uri="{FF2B5EF4-FFF2-40B4-BE49-F238E27FC236}">
                <a16:creationId xmlns:a16="http://schemas.microsoft.com/office/drawing/2014/main" id="{1EDA6005-26D8-4CEF-B74E-5A845315A7B4}"/>
              </a:ext>
            </a:extLst>
          </p:cNvPr>
          <p:cNvCxnSpPr>
            <a:stCxn id="8" idx="2"/>
            <a:endCxn id="9" idx="0"/>
          </p:cNvCxnSpPr>
          <p:nvPr/>
        </p:nvCxnSpPr>
        <p:spPr>
          <a:xfrm>
            <a:off x="6118885" y="1844824"/>
            <a:ext cx="0" cy="3600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1E81736B-8980-46AC-AF6B-3CA04FE69FD0}"/>
              </a:ext>
            </a:extLst>
          </p:cNvPr>
          <p:cNvCxnSpPr>
            <a:stCxn id="9" idx="2"/>
            <a:endCxn id="10" idx="0"/>
          </p:cNvCxnSpPr>
          <p:nvPr/>
        </p:nvCxnSpPr>
        <p:spPr>
          <a:xfrm rot="5400000">
            <a:off x="4491909" y="1369977"/>
            <a:ext cx="422756" cy="2831197"/>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7083BD6-8749-462F-94A9-1D250617BC49}"/>
              </a:ext>
            </a:extLst>
          </p:cNvPr>
          <p:cNvCxnSpPr>
            <a:stCxn id="10" idx="2"/>
            <a:endCxn id="13" idx="0"/>
          </p:cNvCxnSpPr>
          <p:nvPr/>
        </p:nvCxnSpPr>
        <p:spPr>
          <a:xfrm>
            <a:off x="3287688"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273F89A-694A-41A0-BF9F-483208B7FE7A}"/>
              </a:ext>
            </a:extLst>
          </p:cNvPr>
          <p:cNvCxnSpPr>
            <a:stCxn id="9" idx="2"/>
            <a:endCxn id="11" idx="0"/>
          </p:cNvCxnSpPr>
          <p:nvPr/>
        </p:nvCxnSpPr>
        <p:spPr>
          <a:xfrm flipH="1">
            <a:off x="6096001" y="2574196"/>
            <a:ext cx="22885" cy="4227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A39ADDB-DDD0-4E1E-8F1D-858E096E8B4E}"/>
              </a:ext>
            </a:extLst>
          </p:cNvPr>
          <p:cNvCxnSpPr>
            <a:stCxn id="11" idx="2"/>
            <a:endCxn id="14" idx="0"/>
          </p:cNvCxnSpPr>
          <p:nvPr/>
        </p:nvCxnSpPr>
        <p:spPr>
          <a:xfrm>
            <a:off x="609600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24932B92-C5AC-4B61-BD55-95615EBA95A3}"/>
              </a:ext>
            </a:extLst>
          </p:cNvPr>
          <p:cNvCxnSpPr>
            <a:stCxn id="9" idx="2"/>
            <a:endCxn id="12" idx="0"/>
          </p:cNvCxnSpPr>
          <p:nvPr/>
        </p:nvCxnSpPr>
        <p:spPr>
          <a:xfrm rot="16200000" flipH="1">
            <a:off x="7336224" y="1356857"/>
            <a:ext cx="422756" cy="2857435"/>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1524D1F-4146-4B56-A21A-67B89351DED0}"/>
              </a:ext>
            </a:extLst>
          </p:cNvPr>
          <p:cNvCxnSpPr>
            <a:stCxn id="12" idx="2"/>
            <a:endCxn id="15" idx="0"/>
          </p:cNvCxnSpPr>
          <p:nvPr/>
        </p:nvCxnSpPr>
        <p:spPr>
          <a:xfrm>
            <a:off x="897632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62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P spid="10" grpId="0" animBg="1"/>
      <p:bldP spid="11" grpId="0" animBg="1"/>
      <p:bldP spid="12" grpId="0" animBg="1"/>
      <p:bldP spid="13" grpId="0" animBg="1"/>
      <p:bldP spid="14" grpId="0" animBg="1"/>
      <p:bldP spid="1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84083-777C-4572-28B1-42DC72953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BB7475-2414-4B26-8CF5-9212A9EB5688}"/>
              </a:ext>
            </a:extLst>
          </p:cNvPr>
          <p:cNvSpPr>
            <a:spLocks noGrp="1"/>
          </p:cNvSpPr>
          <p:nvPr>
            <p:ph type="title"/>
          </p:nvPr>
        </p:nvSpPr>
        <p:spPr>
          <a:xfrm>
            <a:off x="2613378" y="-99392"/>
            <a:ext cx="6965245" cy="1202485"/>
          </a:xfrm>
        </p:spPr>
        <p:txBody>
          <a:bodyPr>
            <a:normAutofit/>
          </a:bodyPr>
          <a:lstStyle/>
          <a:p>
            <a:r>
              <a:rPr lang="en-GB" sz="3600" b="1" dirty="0"/>
              <a:t>Bonding / Bridging / Linking </a:t>
            </a:r>
          </a:p>
        </p:txBody>
      </p:sp>
      <p:sp>
        <p:nvSpPr>
          <p:cNvPr id="3" name="TextBox 2">
            <a:extLst>
              <a:ext uri="{FF2B5EF4-FFF2-40B4-BE49-F238E27FC236}">
                <a16:creationId xmlns:a16="http://schemas.microsoft.com/office/drawing/2014/main" id="{823AC1D8-A1B7-3159-EC8F-D232EB42EFBC}"/>
              </a:ext>
            </a:extLst>
          </p:cNvPr>
          <p:cNvSpPr txBox="1"/>
          <p:nvPr/>
        </p:nvSpPr>
        <p:spPr>
          <a:xfrm>
            <a:off x="191344" y="1083441"/>
            <a:ext cx="11809312" cy="4401205"/>
          </a:xfrm>
          <a:prstGeom prst="rect">
            <a:avLst/>
          </a:prstGeom>
          <a:noFill/>
        </p:spPr>
        <p:txBody>
          <a:bodyPr wrap="square" rtlCol="0">
            <a:spAutoFit/>
          </a:bodyPr>
          <a:lstStyle/>
          <a:p>
            <a:pPr algn="ctr"/>
            <a:r>
              <a:rPr lang="en-GB" sz="2800" i="1" dirty="0"/>
              <a:t>An example</a:t>
            </a:r>
          </a:p>
          <a:p>
            <a:pPr algn="ctr"/>
            <a:endParaRPr lang="en-GB" sz="2800" i="1" dirty="0"/>
          </a:p>
          <a:p>
            <a:pPr marL="514350" indent="-514350">
              <a:buFont typeface="+mj-lt"/>
              <a:buAutoNum type="arabicPeriod"/>
            </a:pPr>
            <a:r>
              <a:rPr lang="en-GB" sz="2800" i="1" dirty="0"/>
              <a:t>A group of people living in the same neighbourhood meet to discuss their opposition to a planned new factory – what is this an example of?</a:t>
            </a:r>
          </a:p>
          <a:p>
            <a:pPr marL="514350" indent="-514350">
              <a:buFont typeface="+mj-lt"/>
              <a:buAutoNum type="arabicPeriod"/>
            </a:pPr>
            <a:endParaRPr lang="en-GB" sz="2800" i="1" dirty="0"/>
          </a:p>
          <a:p>
            <a:pPr marL="514350" indent="-514350">
              <a:buFont typeface="+mj-lt"/>
              <a:buAutoNum type="arabicPeriod"/>
            </a:pPr>
            <a:r>
              <a:rPr lang="en-GB" sz="2800" i="1" dirty="0"/>
              <a:t>They join forces with other local groups to campaign against the factory – what is this an example of?</a:t>
            </a:r>
          </a:p>
          <a:p>
            <a:pPr marL="514350" indent="-514350">
              <a:buFont typeface="+mj-lt"/>
              <a:buAutoNum type="arabicPeriod"/>
            </a:pPr>
            <a:endParaRPr lang="en-GB" sz="2800" i="1" dirty="0"/>
          </a:p>
          <a:p>
            <a:pPr marL="514350" indent="-514350">
              <a:buFont typeface="+mj-lt"/>
              <a:buAutoNum type="arabicPeriod"/>
            </a:pPr>
            <a:r>
              <a:rPr lang="en-GB" sz="2800" i="1" dirty="0"/>
              <a:t>They attend a meeting with the local Council members to voice their concerns. – what is this an example of?</a:t>
            </a:r>
          </a:p>
        </p:txBody>
      </p:sp>
    </p:spTree>
    <p:extLst>
      <p:ext uri="{BB962C8B-B14F-4D97-AF65-F5344CB8AC3E}">
        <p14:creationId xmlns:p14="http://schemas.microsoft.com/office/powerpoint/2010/main" val="1317252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9559A-0368-CF24-6561-156742E15B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DD476-CE00-5C1F-95BF-11910871615C}"/>
              </a:ext>
            </a:extLst>
          </p:cNvPr>
          <p:cNvSpPr>
            <a:spLocks noGrp="1"/>
          </p:cNvSpPr>
          <p:nvPr>
            <p:ph type="title"/>
          </p:nvPr>
        </p:nvSpPr>
        <p:spPr>
          <a:xfrm>
            <a:off x="2613378" y="-99392"/>
            <a:ext cx="6965245" cy="1202485"/>
          </a:xfrm>
        </p:spPr>
        <p:txBody>
          <a:bodyPr>
            <a:normAutofit/>
          </a:bodyPr>
          <a:lstStyle/>
          <a:p>
            <a:r>
              <a:rPr lang="en-GB" sz="3600" b="1" dirty="0"/>
              <a:t>Bonding / Bridging / Linking </a:t>
            </a:r>
          </a:p>
        </p:txBody>
      </p:sp>
      <p:sp>
        <p:nvSpPr>
          <p:cNvPr id="3" name="TextBox 2">
            <a:extLst>
              <a:ext uri="{FF2B5EF4-FFF2-40B4-BE49-F238E27FC236}">
                <a16:creationId xmlns:a16="http://schemas.microsoft.com/office/drawing/2014/main" id="{AC081BD8-396A-BB95-BF56-92E528186BF1}"/>
              </a:ext>
            </a:extLst>
          </p:cNvPr>
          <p:cNvSpPr txBox="1"/>
          <p:nvPr/>
        </p:nvSpPr>
        <p:spPr>
          <a:xfrm>
            <a:off x="1055440" y="1484784"/>
            <a:ext cx="10513168" cy="3539430"/>
          </a:xfrm>
          <a:prstGeom prst="rect">
            <a:avLst/>
          </a:prstGeom>
          <a:noFill/>
        </p:spPr>
        <p:txBody>
          <a:bodyPr wrap="square" rtlCol="0">
            <a:spAutoFit/>
          </a:bodyPr>
          <a:lstStyle/>
          <a:p>
            <a:pPr algn="ctr"/>
            <a:r>
              <a:rPr lang="en-GB" sz="3200" i="1" dirty="0"/>
              <a:t>Group Discussion</a:t>
            </a:r>
          </a:p>
          <a:p>
            <a:pPr algn="ctr"/>
            <a:endParaRPr lang="en-GB" sz="3200" i="1" dirty="0"/>
          </a:p>
          <a:p>
            <a:pPr algn="ctr"/>
            <a:r>
              <a:rPr lang="en-GB" sz="3200" i="1" dirty="0"/>
              <a:t>How do the concepts of bonding, bridging and linking relate to the theories of empowerment and participation that we explored earlier.</a:t>
            </a:r>
          </a:p>
          <a:p>
            <a:pPr algn="ctr"/>
            <a:endParaRPr lang="en-GB" sz="3200" i="1" dirty="0"/>
          </a:p>
          <a:p>
            <a:pPr algn="ctr"/>
            <a:r>
              <a:rPr lang="en-GB" sz="3200" i="1" dirty="0"/>
              <a:t>Discuss this with your group.</a:t>
            </a:r>
          </a:p>
        </p:txBody>
      </p:sp>
    </p:spTree>
    <p:extLst>
      <p:ext uri="{BB962C8B-B14F-4D97-AF65-F5344CB8AC3E}">
        <p14:creationId xmlns:p14="http://schemas.microsoft.com/office/powerpoint/2010/main" val="317913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81369" y="188640"/>
            <a:ext cx="10972800" cy="706090"/>
          </a:xfrm>
        </p:spPr>
        <p:txBody>
          <a:bodyPr>
            <a:normAutofit fontScale="90000"/>
          </a:bodyPr>
          <a:lstStyle/>
          <a:p>
            <a:pPr eaLnBrk="1" hangingPunct="1"/>
            <a:r>
              <a:rPr lang="en-GB" altLang="en-US" dirty="0"/>
              <a:t>References</a:t>
            </a:r>
          </a:p>
        </p:txBody>
      </p:sp>
      <p:sp>
        <p:nvSpPr>
          <p:cNvPr id="20483" name="Rectangle 3"/>
          <p:cNvSpPr>
            <a:spLocks noGrp="1" noChangeArrowheads="1"/>
          </p:cNvSpPr>
          <p:nvPr>
            <p:ph idx="1"/>
          </p:nvPr>
        </p:nvSpPr>
        <p:spPr>
          <a:xfrm>
            <a:off x="335360" y="980728"/>
            <a:ext cx="10972800" cy="4525963"/>
          </a:xfrm>
        </p:spPr>
        <p:txBody>
          <a:bodyPr>
            <a:noAutofit/>
          </a:bodyPr>
          <a:lstStyle/>
          <a:p>
            <a:pPr eaLnBrk="1" hangingPunct="1">
              <a:spcBef>
                <a:spcPts val="600"/>
              </a:spcBef>
              <a:spcAft>
                <a:spcPts val="600"/>
              </a:spcAft>
            </a:pPr>
            <a:r>
              <a:rPr lang="en-GB" altLang="en-US" sz="1800" dirty="0"/>
              <a:t>Abercrombie A, and </a:t>
            </a:r>
            <a:r>
              <a:rPr lang="en-GB" altLang="en-US" sz="1800" dirty="0" err="1"/>
              <a:t>Warde</a:t>
            </a:r>
            <a:r>
              <a:rPr lang="en-GB" altLang="en-US" sz="1800" dirty="0"/>
              <a:t> A (2000) </a:t>
            </a:r>
            <a:r>
              <a:rPr lang="en-GB" altLang="en-US" sz="1800" i="1" dirty="0"/>
              <a:t>Contemporary British Society</a:t>
            </a:r>
            <a:r>
              <a:rPr lang="en-GB" altLang="en-US" sz="1800" dirty="0"/>
              <a:t> (3rd ed), Oxford: Blackwell.</a:t>
            </a:r>
          </a:p>
          <a:p>
            <a:pPr eaLnBrk="1" hangingPunct="1">
              <a:spcBef>
                <a:spcPts val="600"/>
              </a:spcBef>
              <a:spcAft>
                <a:spcPts val="600"/>
              </a:spcAft>
            </a:pPr>
            <a:r>
              <a:rPr lang="en-GB" altLang="en-US" sz="1800" dirty="0" err="1"/>
              <a:t>Arnstein</a:t>
            </a:r>
            <a:r>
              <a:rPr lang="en-GB" altLang="en-US" sz="1800" dirty="0"/>
              <a:t>, S. R. (2019) ‘A Ladder of Citizen Participation’ in </a:t>
            </a:r>
            <a:r>
              <a:rPr lang="en-GB" altLang="en-US" sz="1800" i="1" dirty="0"/>
              <a:t>Journal of the American Planning Association</a:t>
            </a:r>
            <a:r>
              <a:rPr lang="en-GB" altLang="en-US" sz="1800" dirty="0"/>
              <a:t> 85(1) pp. 24-34 Available at: </a:t>
            </a:r>
            <a:r>
              <a:rPr lang="en-GB" altLang="en-US" sz="1800" dirty="0">
                <a:hlinkClick r:id="rId2"/>
              </a:rPr>
              <a:t>https://web-p-ebscohost-com.ezproxy.uwtsd.ac.uk/ehost/pdfviewer/pdfviewer?vid=0&amp;sid=32fc0d45-e859-4419-ae4f-0efea5207e3f%40redis</a:t>
            </a:r>
            <a:r>
              <a:rPr lang="en-GB" altLang="en-US" sz="1800" dirty="0"/>
              <a:t> [Accessed 12/02/2024]</a:t>
            </a:r>
          </a:p>
          <a:p>
            <a:pPr eaLnBrk="1" hangingPunct="1">
              <a:spcBef>
                <a:spcPts val="600"/>
              </a:spcBef>
              <a:spcAft>
                <a:spcPts val="600"/>
              </a:spcAft>
            </a:pPr>
            <a:r>
              <a:rPr lang="en-GB" altLang="en-US" sz="1800" dirty="0"/>
              <a:t>Australian Bureau of Statistics (2002) </a:t>
            </a:r>
            <a:r>
              <a:rPr lang="en-GB" altLang="en-US" sz="1800" i="1" dirty="0"/>
              <a:t>Social Capital and Social Wellbeing </a:t>
            </a:r>
            <a:r>
              <a:rPr lang="en-GB" altLang="en-US" sz="1800" dirty="0"/>
              <a:t> Available at: </a:t>
            </a:r>
            <a:r>
              <a:rPr lang="en-GB" altLang="en-US" sz="1800" dirty="0">
                <a:hlinkClick r:id="rId3"/>
              </a:rPr>
              <a:t>https://www.oecd.org/innovation/research/2380806.pdf</a:t>
            </a:r>
            <a:r>
              <a:rPr lang="en-GB" altLang="en-US" sz="1800" dirty="0"/>
              <a:t> </a:t>
            </a:r>
            <a:r>
              <a:rPr lang="en-GB" altLang="en-US" sz="1800"/>
              <a:t>[Accessed 16/02/2024]</a:t>
            </a:r>
            <a:endParaRPr lang="en-GB" altLang="en-US" sz="1800" dirty="0"/>
          </a:p>
          <a:p>
            <a:pPr eaLnBrk="1" hangingPunct="1">
              <a:spcBef>
                <a:spcPts val="600"/>
              </a:spcBef>
              <a:spcAft>
                <a:spcPts val="600"/>
              </a:spcAft>
            </a:pPr>
            <a:r>
              <a:rPr lang="en-GB" altLang="en-US" sz="1800" dirty="0"/>
              <a:t>Burton, M. and Kagan, C. (2005) ‘Liberation social psychology: learning from Latin America’ </a:t>
            </a:r>
            <a:r>
              <a:rPr lang="en-GB" altLang="en-US" sz="1800" i="1" dirty="0"/>
              <a:t>Journal of Community &amp; Applied Social Psychology</a:t>
            </a:r>
            <a:r>
              <a:rPr lang="en-GB" altLang="en-US" sz="1800" dirty="0"/>
              <a:t>, 15(1), pp. 63–78 Available at: </a:t>
            </a:r>
            <a:r>
              <a:rPr lang="en-GB" altLang="en-US" sz="1800" dirty="0">
                <a:hlinkClick r:id="rId4"/>
              </a:rPr>
              <a:t>https://web-p-ebscohost-com.ezproxy.uwtsd.ac.uk/ehost/pdfviewer/pdfviewer?vid=0&amp;sid=169451a2-984e-4a75-8f4d-d817d3bb14da%40redis</a:t>
            </a:r>
            <a:r>
              <a:rPr lang="en-GB" altLang="en-US" sz="1800" dirty="0"/>
              <a:t> [Accessed 09/02/2024]</a:t>
            </a:r>
          </a:p>
          <a:p>
            <a:pPr eaLnBrk="1" hangingPunct="1">
              <a:spcBef>
                <a:spcPts val="600"/>
              </a:spcBef>
              <a:spcAft>
                <a:spcPts val="600"/>
              </a:spcAft>
            </a:pPr>
            <a:r>
              <a:rPr lang="en-GB" altLang="en-US" sz="1800" dirty="0"/>
              <a:t>Centre for European Policy Analysis (2022) </a:t>
            </a:r>
            <a:r>
              <a:rPr lang="en-GB" altLang="en-US" sz="1800" i="1" dirty="0"/>
              <a:t>Russia: A State of Homophobia </a:t>
            </a:r>
            <a:r>
              <a:rPr lang="en-GB" altLang="en-US" sz="1800" dirty="0"/>
              <a:t>Available at: </a:t>
            </a:r>
            <a:r>
              <a:rPr lang="en-GB" altLang="en-US" sz="1800" dirty="0">
                <a:hlinkClick r:id="rId5"/>
              </a:rPr>
              <a:t>https://cepa.org/article/russia-a-state-of-homophobia/</a:t>
            </a:r>
            <a:r>
              <a:rPr lang="en-GB" altLang="en-US" sz="1800" dirty="0"/>
              <a:t> [Accessed 12/02/2024]</a:t>
            </a:r>
          </a:p>
        </p:txBody>
      </p:sp>
    </p:spTree>
    <p:extLst>
      <p:ext uri="{BB962C8B-B14F-4D97-AF65-F5344CB8AC3E}">
        <p14:creationId xmlns:p14="http://schemas.microsoft.com/office/powerpoint/2010/main" val="508569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EA211-B2AE-DDED-1708-68197AC68DF5}"/>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CE9B91D2-A5A2-456E-BD8B-0D6A2A536A03}"/>
              </a:ext>
            </a:extLst>
          </p:cNvPr>
          <p:cNvSpPr>
            <a:spLocks noGrp="1" noChangeArrowheads="1"/>
          </p:cNvSpPr>
          <p:nvPr>
            <p:ph type="title"/>
          </p:nvPr>
        </p:nvSpPr>
        <p:spPr>
          <a:xfrm>
            <a:off x="581369" y="188640"/>
            <a:ext cx="10972800" cy="706090"/>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DCE9626E-1E42-B6EB-C3C6-19DC7A654546}"/>
              </a:ext>
            </a:extLst>
          </p:cNvPr>
          <p:cNvSpPr>
            <a:spLocks noGrp="1" noChangeArrowheads="1"/>
          </p:cNvSpPr>
          <p:nvPr>
            <p:ph idx="1"/>
          </p:nvPr>
        </p:nvSpPr>
        <p:spPr>
          <a:xfrm>
            <a:off x="335360" y="980728"/>
            <a:ext cx="10972800" cy="4525963"/>
          </a:xfrm>
        </p:spPr>
        <p:txBody>
          <a:bodyPr>
            <a:noAutofit/>
          </a:bodyPr>
          <a:lstStyle/>
          <a:p>
            <a:pPr eaLnBrk="1" hangingPunct="1">
              <a:spcBef>
                <a:spcPts val="600"/>
              </a:spcBef>
              <a:spcAft>
                <a:spcPts val="600"/>
              </a:spcAft>
            </a:pPr>
            <a:r>
              <a:rPr lang="en-GB" altLang="en-US" sz="1800" dirty="0"/>
              <a:t>Christens, B.D. (2019) </a:t>
            </a:r>
            <a:r>
              <a:rPr lang="en-GB" altLang="en-US" sz="1800" i="1" dirty="0"/>
              <a:t>Community power and empowerment</a:t>
            </a:r>
            <a:r>
              <a:rPr lang="en-GB" altLang="en-US" sz="1800" dirty="0"/>
              <a:t>. New York, NY: Oxford University Press. Available at: </a:t>
            </a:r>
            <a:r>
              <a:rPr lang="en-GB" altLang="en-US" sz="1800" dirty="0">
                <a:hlinkClick r:id="rId2"/>
              </a:rPr>
              <a:t>https://academic.oup.com/book/8274?login=true</a:t>
            </a:r>
            <a:r>
              <a:rPr lang="en-GB" altLang="en-US" sz="1800" dirty="0"/>
              <a:t> [Accessed 09/02/2024]</a:t>
            </a:r>
          </a:p>
          <a:p>
            <a:pPr eaLnBrk="1" hangingPunct="1">
              <a:spcBef>
                <a:spcPts val="600"/>
              </a:spcBef>
              <a:spcAft>
                <a:spcPts val="600"/>
              </a:spcAft>
            </a:pPr>
            <a:r>
              <a:rPr lang="en-GB" altLang="en-US" sz="1800" dirty="0"/>
              <a:t>Cohen, Stanley. (1985) Visions of social control  crime punishment and classification. Polity.</a:t>
            </a:r>
          </a:p>
          <a:p>
            <a:pPr>
              <a:spcBef>
                <a:spcPts val="600"/>
              </a:spcBef>
              <a:spcAft>
                <a:spcPts val="600"/>
              </a:spcAft>
            </a:pPr>
            <a:r>
              <a:rPr lang="en-GB" sz="1800" dirty="0"/>
              <a:t>Dale, A. &amp; Sparks, J. (2010) ‘The 'agency' of sustainable community development’ in </a:t>
            </a:r>
            <a:r>
              <a:rPr lang="en-GB" sz="1800" i="1" dirty="0"/>
              <a:t>Community Development Journal</a:t>
            </a:r>
            <a:r>
              <a:rPr lang="en-GB" sz="1800" dirty="0"/>
              <a:t> 46(4): pp. 476-492 Available at: </a:t>
            </a:r>
            <a:r>
              <a:rPr lang="en-GB" sz="1800" dirty="0">
                <a:hlinkClick r:id="rId3"/>
              </a:rPr>
              <a:t>https://www.researchgate.net/publication/234014930_The_'agency'_of_sustainable_community_development</a:t>
            </a:r>
            <a:r>
              <a:rPr lang="en-GB" sz="1800" dirty="0"/>
              <a:t> [Accessed 09/02/2024]</a:t>
            </a:r>
            <a:endParaRPr lang="en-GB" altLang="en-US" sz="1800" dirty="0"/>
          </a:p>
        </p:txBody>
      </p:sp>
    </p:spTree>
    <p:extLst>
      <p:ext uri="{BB962C8B-B14F-4D97-AF65-F5344CB8AC3E}">
        <p14:creationId xmlns:p14="http://schemas.microsoft.com/office/powerpoint/2010/main" val="26486018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55FF3-F1AE-FA3D-1F90-60CB144E5B2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63EA98CA-CEEF-2165-DF11-2EC408904C03}"/>
              </a:ext>
            </a:extLst>
          </p:cNvPr>
          <p:cNvSpPr>
            <a:spLocks noGrp="1" noChangeArrowheads="1"/>
          </p:cNvSpPr>
          <p:nvPr>
            <p:ph type="title"/>
          </p:nvPr>
        </p:nvSpPr>
        <p:spPr>
          <a:xfrm>
            <a:off x="407368" y="116632"/>
            <a:ext cx="10972800" cy="778098"/>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373614B3-B602-5FF4-7D38-FF8414C0495C}"/>
              </a:ext>
            </a:extLst>
          </p:cNvPr>
          <p:cNvSpPr>
            <a:spLocks noGrp="1" noChangeArrowheads="1"/>
          </p:cNvSpPr>
          <p:nvPr>
            <p:ph idx="1"/>
          </p:nvPr>
        </p:nvSpPr>
        <p:spPr>
          <a:xfrm>
            <a:off x="191344" y="1196752"/>
            <a:ext cx="10972800" cy="4525963"/>
          </a:xfrm>
        </p:spPr>
        <p:txBody>
          <a:bodyPr>
            <a:normAutofit/>
          </a:bodyPr>
          <a:lstStyle/>
          <a:p>
            <a:pPr eaLnBrk="1" hangingPunct="1">
              <a:spcBef>
                <a:spcPts val="600"/>
              </a:spcBef>
              <a:spcAft>
                <a:spcPts val="600"/>
              </a:spcAft>
            </a:pPr>
            <a:r>
              <a:rPr lang="en-GB" altLang="en-US" sz="2000" dirty="0"/>
              <a:t>Dalrymple J, and Burke B (2001) </a:t>
            </a:r>
            <a:r>
              <a:rPr lang="en-GB" altLang="en-US" sz="2000" i="1" dirty="0"/>
              <a:t>Anti Oppressive Practice: Social Care and the Law</a:t>
            </a:r>
            <a:r>
              <a:rPr lang="en-GB" altLang="en-US" sz="2000" dirty="0"/>
              <a:t>, Buckingham: OUP.</a:t>
            </a:r>
          </a:p>
          <a:p>
            <a:pPr eaLnBrk="1" hangingPunct="1">
              <a:spcBef>
                <a:spcPts val="600"/>
              </a:spcBef>
              <a:spcAft>
                <a:spcPts val="600"/>
              </a:spcAft>
            </a:pPr>
            <a:r>
              <a:rPr lang="en-GB" altLang="en-US" sz="2000" dirty="0"/>
              <a:t>Easton, M. (2013) </a:t>
            </a:r>
            <a:r>
              <a:rPr lang="en-GB" altLang="en-US" sz="2000" i="1" dirty="0"/>
              <a:t>Consulting … and ignoring</a:t>
            </a:r>
            <a:r>
              <a:rPr lang="en-GB" altLang="en-US" sz="2000" dirty="0"/>
              <a:t> Available at: </a:t>
            </a:r>
            <a:r>
              <a:rPr lang="en-GB" altLang="en-US" sz="2000" dirty="0">
                <a:hlinkClick r:id="rId2"/>
              </a:rPr>
              <a:t>https://www.bbc.co.uk/news/uk-24670413</a:t>
            </a:r>
            <a:r>
              <a:rPr lang="en-GB" altLang="en-US" sz="2000" dirty="0"/>
              <a:t> [Accessed 12/02/2024] </a:t>
            </a:r>
          </a:p>
          <a:p>
            <a:pPr>
              <a:spcBef>
                <a:spcPts val="600"/>
              </a:spcBef>
              <a:spcAft>
                <a:spcPts val="600"/>
              </a:spcAft>
            </a:pPr>
            <a:r>
              <a:rPr lang="en-GB" sz="2000" dirty="0"/>
              <a:t>Field J (2012) Social Capital, London: Routledge.</a:t>
            </a:r>
            <a:endParaRPr lang="en-GB" altLang="en-US" sz="2000" dirty="0"/>
          </a:p>
          <a:p>
            <a:pPr eaLnBrk="1" hangingPunct="1">
              <a:spcBef>
                <a:spcPts val="600"/>
              </a:spcBef>
              <a:spcAft>
                <a:spcPts val="600"/>
              </a:spcAft>
            </a:pPr>
            <a:r>
              <a:rPr lang="en-GB" altLang="en-US" sz="2000" dirty="0"/>
              <a:t>Foucault, M. (1984) ‘The Subject and Power’ in </a:t>
            </a:r>
            <a:r>
              <a:rPr lang="en-GB" altLang="en-US" sz="2000" i="1" dirty="0"/>
              <a:t>Critical Enquiry </a:t>
            </a:r>
            <a:r>
              <a:rPr lang="en-GB" altLang="en-US" sz="2000" dirty="0"/>
              <a:t>Vol 8, No 4 pp. 777-795 Available at: </a:t>
            </a:r>
            <a:r>
              <a:rPr lang="en-GB" altLang="en-US" sz="2000" dirty="0">
                <a:hlinkClick r:id="rId3"/>
              </a:rPr>
              <a:t>https://www-jstor-org.ezproxy.uwtsd.ac.uk/stable/1343197?seq=4</a:t>
            </a:r>
            <a:r>
              <a:rPr lang="en-GB" altLang="en-US" sz="2000" dirty="0"/>
              <a:t> [Accessed 08/02/2024]</a:t>
            </a:r>
          </a:p>
          <a:p>
            <a:pPr>
              <a:spcBef>
                <a:spcPts val="600"/>
              </a:spcBef>
              <a:spcAft>
                <a:spcPts val="600"/>
              </a:spcAft>
            </a:pPr>
            <a:r>
              <a:rPr lang="en-GB" altLang="en-US" sz="2000" dirty="0"/>
              <a:t>Foucault, M (b) (2002) Power: Essential works of Foucault 1954-1984, Vol 3, </a:t>
            </a:r>
            <a:r>
              <a:rPr lang="en-GB" altLang="en-US" sz="2000" dirty="0" err="1"/>
              <a:t>Faubion</a:t>
            </a:r>
            <a:r>
              <a:rPr lang="en-GB" altLang="en-US" sz="2000" dirty="0"/>
              <a:t>, J, D, (ed.) London: Penguin.</a:t>
            </a:r>
          </a:p>
          <a:p>
            <a:pPr eaLnBrk="1" hangingPunct="1">
              <a:spcBef>
                <a:spcPts val="600"/>
              </a:spcBef>
              <a:spcAft>
                <a:spcPts val="600"/>
              </a:spcAft>
            </a:pPr>
            <a:endParaRPr lang="en-GB" altLang="en-US" sz="2000" dirty="0"/>
          </a:p>
        </p:txBody>
      </p:sp>
    </p:spTree>
    <p:extLst>
      <p:ext uri="{BB962C8B-B14F-4D97-AF65-F5344CB8AC3E}">
        <p14:creationId xmlns:p14="http://schemas.microsoft.com/office/powerpoint/2010/main" val="1710670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97EBD-C578-25E6-BB4F-45053C57B350}"/>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83270B3E-309A-D224-3F03-06BCCD9EFF10}"/>
              </a:ext>
            </a:extLst>
          </p:cNvPr>
          <p:cNvSpPr>
            <a:spLocks noGrp="1" noChangeArrowheads="1"/>
          </p:cNvSpPr>
          <p:nvPr>
            <p:ph type="title"/>
          </p:nvPr>
        </p:nvSpPr>
        <p:spPr>
          <a:xfrm>
            <a:off x="609600" y="274638"/>
            <a:ext cx="10972800" cy="562074"/>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4702EFA9-591F-5A28-1F47-A7FE01B2E7A2}"/>
              </a:ext>
            </a:extLst>
          </p:cNvPr>
          <p:cNvSpPr>
            <a:spLocks noGrp="1" noChangeArrowheads="1"/>
          </p:cNvSpPr>
          <p:nvPr>
            <p:ph idx="1"/>
          </p:nvPr>
        </p:nvSpPr>
        <p:spPr>
          <a:xfrm>
            <a:off x="191344" y="1166018"/>
            <a:ext cx="10972800" cy="4525963"/>
          </a:xfrm>
        </p:spPr>
        <p:txBody>
          <a:bodyPr>
            <a:normAutofit/>
          </a:bodyPr>
          <a:lstStyle/>
          <a:p>
            <a:pPr eaLnBrk="1" hangingPunct="1">
              <a:spcBef>
                <a:spcPts val="600"/>
              </a:spcBef>
              <a:spcAft>
                <a:spcPts val="600"/>
              </a:spcAft>
            </a:pPr>
            <a:r>
              <a:rPr lang="en-GB" sz="2000" dirty="0"/>
              <a:t>Giddens A (2013) Sociology,  Cambridge: Polity Press</a:t>
            </a:r>
            <a:endParaRPr lang="en-GB" altLang="en-US" sz="2000" dirty="0"/>
          </a:p>
          <a:p>
            <a:pPr eaLnBrk="1" hangingPunct="1">
              <a:spcBef>
                <a:spcPts val="600"/>
              </a:spcBef>
              <a:spcAft>
                <a:spcPts val="600"/>
              </a:spcAft>
            </a:pPr>
            <a:r>
              <a:rPr lang="en-GB" altLang="en-US" sz="2000" dirty="0"/>
              <a:t>Glasgow Disability Alliance (2017) </a:t>
            </a:r>
            <a:r>
              <a:rPr lang="en-GB" altLang="en-US" sz="2000" i="1" dirty="0"/>
              <a:t>Empowerment in Action</a:t>
            </a:r>
            <a:r>
              <a:rPr lang="en-GB" altLang="en-US" sz="2000" dirty="0"/>
              <a:t> Available at: </a:t>
            </a:r>
            <a:r>
              <a:rPr lang="en-GB" altLang="en-US" sz="2000" dirty="0">
                <a:hlinkClick r:id="rId2"/>
              </a:rPr>
              <a:t>https://gda.scot/2019/05/10/empowerment-in-action/</a:t>
            </a:r>
            <a:r>
              <a:rPr lang="en-GB" altLang="en-US" sz="2000" dirty="0"/>
              <a:t> [Accessed 09/02/2024]</a:t>
            </a:r>
          </a:p>
          <a:p>
            <a:pPr eaLnBrk="1" hangingPunct="1">
              <a:spcBef>
                <a:spcPts val="600"/>
              </a:spcBef>
              <a:spcAft>
                <a:spcPts val="600"/>
              </a:spcAft>
            </a:pPr>
            <a:r>
              <a:rPr lang="en-GB" altLang="en-US" sz="2000" dirty="0" err="1"/>
              <a:t>Gitten</a:t>
            </a:r>
            <a:r>
              <a:rPr lang="en-GB" altLang="en-US" sz="2000" dirty="0"/>
              <a:t>, D. &amp; Gozzi, L. (2023) </a:t>
            </a:r>
            <a:r>
              <a:rPr lang="en-GB" altLang="en-US" sz="2000" i="1" dirty="0"/>
              <a:t>Iran's morality police to resume headscarf patrols</a:t>
            </a:r>
            <a:r>
              <a:rPr lang="en-GB" altLang="en-US" sz="2000" dirty="0"/>
              <a:t> Available at: </a:t>
            </a:r>
            <a:r>
              <a:rPr lang="en-GB" altLang="en-US" sz="2000" dirty="0">
                <a:hlinkClick r:id="rId3"/>
              </a:rPr>
              <a:t>https://www.bbc.co.uk/news/world-middle-east-66218318</a:t>
            </a:r>
            <a:r>
              <a:rPr lang="en-GB" altLang="en-US" sz="2000" dirty="0"/>
              <a:t> [Accessed 12/02/2024]</a:t>
            </a:r>
            <a:endParaRPr lang="en-GB" altLang="en-US" sz="2000" i="1" dirty="0"/>
          </a:p>
          <a:p>
            <a:pPr eaLnBrk="1" hangingPunct="1">
              <a:spcBef>
                <a:spcPts val="600"/>
              </a:spcBef>
              <a:spcAft>
                <a:spcPts val="600"/>
              </a:spcAft>
            </a:pPr>
            <a:r>
              <a:rPr lang="en-GB" altLang="en-US" sz="2000" dirty="0"/>
              <a:t>Human Rights Watch (2021) “Break Their Lineage, Break Their Roots”: China’s Crimes against Humanity Targeting Uyghurs and Other Turkic Muslims Available at: </a:t>
            </a:r>
            <a:r>
              <a:rPr lang="en-GB" altLang="en-US" sz="2000" dirty="0">
                <a:hlinkClick r:id="rId4"/>
              </a:rPr>
              <a:t>https://www.hrw.org/report/2021/04/19/break-their-lineage-break-their-roots/chinas-crimes-against-humanity-targeting</a:t>
            </a:r>
            <a:r>
              <a:rPr lang="en-GB" altLang="en-US" sz="2000" dirty="0"/>
              <a:t> [Accessed 12/02/2024]</a:t>
            </a:r>
          </a:p>
        </p:txBody>
      </p:sp>
    </p:spTree>
    <p:extLst>
      <p:ext uri="{BB962C8B-B14F-4D97-AF65-F5344CB8AC3E}">
        <p14:creationId xmlns:p14="http://schemas.microsoft.com/office/powerpoint/2010/main" val="20296771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72C65-E84E-3830-61D3-F927144E5AC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9046CBB-87FB-6B98-B336-A8910D7A0FEC}"/>
              </a:ext>
            </a:extLst>
          </p:cNvPr>
          <p:cNvSpPr>
            <a:spLocks noGrp="1" noChangeArrowheads="1"/>
          </p:cNvSpPr>
          <p:nvPr>
            <p:ph type="title"/>
          </p:nvPr>
        </p:nvSpPr>
        <p:spPr>
          <a:xfrm>
            <a:off x="609600" y="274638"/>
            <a:ext cx="10972800" cy="562074"/>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04AA08B1-1E5E-C25E-0E6A-4FB4DF1A8BAC}"/>
              </a:ext>
            </a:extLst>
          </p:cNvPr>
          <p:cNvSpPr>
            <a:spLocks noGrp="1" noChangeArrowheads="1"/>
          </p:cNvSpPr>
          <p:nvPr>
            <p:ph idx="1"/>
          </p:nvPr>
        </p:nvSpPr>
        <p:spPr>
          <a:xfrm>
            <a:off x="191344" y="1166018"/>
            <a:ext cx="10972800" cy="4525963"/>
          </a:xfrm>
        </p:spPr>
        <p:txBody>
          <a:bodyPr>
            <a:normAutofit/>
          </a:bodyPr>
          <a:lstStyle/>
          <a:p>
            <a:pPr eaLnBrk="1" hangingPunct="1">
              <a:spcBef>
                <a:spcPts val="600"/>
              </a:spcBef>
              <a:spcAft>
                <a:spcPts val="600"/>
              </a:spcAft>
            </a:pPr>
            <a:r>
              <a:rPr lang="en-GB" altLang="en-US" sz="2000" dirty="0" err="1"/>
              <a:t>Kamruzzaman</a:t>
            </a:r>
            <a:r>
              <a:rPr lang="en-GB" altLang="en-US" sz="2000" dirty="0"/>
              <a:t>, P. (2020). Exploring the Nexus Between Participation and Empowerment. Journal of Development Policy and Practice, 5(1), pp.32-53. </a:t>
            </a:r>
            <a:r>
              <a:rPr lang="en-GB" altLang="en-US" sz="2000" dirty="0">
                <a:hlinkClick r:id="rId2"/>
              </a:rPr>
              <a:t>https://doi.org/10.1177/2455133320909926</a:t>
            </a:r>
            <a:r>
              <a:rPr lang="en-GB" altLang="en-US" sz="2000" dirty="0"/>
              <a:t> [Accessed 12/02/2024] </a:t>
            </a:r>
          </a:p>
          <a:p>
            <a:pPr>
              <a:spcBef>
                <a:spcPts val="600"/>
              </a:spcBef>
              <a:spcAft>
                <a:spcPts val="600"/>
              </a:spcAft>
            </a:pPr>
            <a:r>
              <a:rPr lang="en-GB" sz="2000" dirty="0"/>
              <a:t>Lewis JM, DiGiacomo M, Luckett T, Davidson PM &amp; </a:t>
            </a:r>
            <a:r>
              <a:rPr lang="en-GB" sz="2000" dirty="0" err="1"/>
              <a:t>Currow</a:t>
            </a:r>
            <a:r>
              <a:rPr lang="en-GB" sz="2000" dirty="0"/>
              <a:t> DC (2011) ‘A Social Capital Framework for Palliative Care: Supporting Health and Well-Being for People With Life-Limiting Illness and Their Carers Through Social Relations and Networks’ </a:t>
            </a:r>
            <a:r>
              <a:rPr lang="en-GB" sz="2000" i="1" dirty="0"/>
              <a:t>Journal of Pain and Symptom Management’ Volume 45, Issue 1, Pages 92-103 Available at: </a:t>
            </a:r>
            <a:r>
              <a:rPr lang="en-GB" sz="2000" u="sng" dirty="0">
                <a:hlinkClick r:id="rId3"/>
              </a:rPr>
              <a:t>http://www.sciencedirect.com/science/article/pii/S0885392412002047</a:t>
            </a:r>
            <a:r>
              <a:rPr lang="en-GB" sz="2000" dirty="0"/>
              <a:t> [Accessed 09/02/2024]</a:t>
            </a:r>
          </a:p>
          <a:p>
            <a:pPr>
              <a:spcBef>
                <a:spcPts val="600"/>
              </a:spcBef>
              <a:spcAft>
                <a:spcPts val="600"/>
              </a:spcAft>
            </a:pPr>
            <a:r>
              <a:rPr lang="en-GB" altLang="en-US" sz="2000" dirty="0"/>
              <a:t>Liu, E. (2014) </a:t>
            </a:r>
            <a:r>
              <a:rPr lang="en-GB" altLang="en-US" sz="2000" i="1" dirty="0"/>
              <a:t>How to understand power. </a:t>
            </a:r>
            <a:r>
              <a:rPr lang="en-GB" altLang="en-US" sz="2000" dirty="0"/>
              <a:t>Available at: </a:t>
            </a:r>
            <a:r>
              <a:rPr lang="en-GB" altLang="en-US" sz="2000" dirty="0">
                <a:hlinkClick r:id="rId4"/>
              </a:rPr>
              <a:t>https://www.ted.com/talks/eric_liu_how_to_understand_power#t-154666</a:t>
            </a:r>
            <a:r>
              <a:rPr lang="en-GB" altLang="en-US" sz="2000" dirty="0"/>
              <a:t> [Accessed 09/02/2024]</a:t>
            </a:r>
          </a:p>
        </p:txBody>
      </p:sp>
    </p:spTree>
    <p:extLst>
      <p:ext uri="{BB962C8B-B14F-4D97-AF65-F5344CB8AC3E}">
        <p14:creationId xmlns:p14="http://schemas.microsoft.com/office/powerpoint/2010/main" val="3808950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A16FA-9408-3908-44AD-A1BCD12BDCA8}"/>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59D46653-54E2-17D3-DF7B-FFE4D07EE11D}"/>
              </a:ext>
            </a:extLst>
          </p:cNvPr>
          <p:cNvSpPr>
            <a:spLocks noGrp="1" noChangeArrowheads="1"/>
          </p:cNvSpPr>
          <p:nvPr>
            <p:ph type="title"/>
          </p:nvPr>
        </p:nvSpPr>
        <p:spPr/>
        <p:txBody>
          <a:bodyPr/>
          <a:lstStyle/>
          <a:p>
            <a:pPr eaLnBrk="1" hangingPunct="1"/>
            <a:r>
              <a:rPr lang="en-GB" altLang="en-US"/>
              <a:t>References</a:t>
            </a:r>
          </a:p>
        </p:txBody>
      </p:sp>
      <p:sp>
        <p:nvSpPr>
          <p:cNvPr id="20483" name="Rectangle 3">
            <a:extLst>
              <a:ext uri="{FF2B5EF4-FFF2-40B4-BE49-F238E27FC236}">
                <a16:creationId xmlns:a16="http://schemas.microsoft.com/office/drawing/2014/main" id="{B5B385FE-D2F1-048A-D290-6A655A69596F}"/>
              </a:ext>
            </a:extLst>
          </p:cNvPr>
          <p:cNvSpPr>
            <a:spLocks noGrp="1" noChangeArrowheads="1"/>
          </p:cNvSpPr>
          <p:nvPr>
            <p:ph idx="1"/>
          </p:nvPr>
        </p:nvSpPr>
        <p:spPr/>
        <p:txBody>
          <a:bodyPr>
            <a:normAutofit/>
          </a:bodyPr>
          <a:lstStyle/>
          <a:p>
            <a:pPr eaLnBrk="1" hangingPunct="1">
              <a:spcBef>
                <a:spcPts val="600"/>
              </a:spcBef>
              <a:spcAft>
                <a:spcPts val="600"/>
              </a:spcAft>
            </a:pPr>
            <a:r>
              <a:rPr lang="en-GB" altLang="en-US" sz="2000" dirty="0"/>
              <a:t>Mendieta, E. (2020) ‘Philosophy of Liberation’ in </a:t>
            </a:r>
            <a:r>
              <a:rPr lang="fi-FI" altLang="en-US" sz="2000" dirty="0"/>
              <a:t>Edward N. Zalta and Uri Nodelman (eds.) </a:t>
            </a:r>
            <a:r>
              <a:rPr lang="en-GB" altLang="en-US" sz="2000" i="1" dirty="0"/>
              <a:t>The Stanford Encyclopedia of Philosophy </a:t>
            </a:r>
            <a:r>
              <a:rPr lang="en-GB" altLang="en-US" sz="2000" dirty="0"/>
              <a:t>Available at: </a:t>
            </a:r>
            <a:r>
              <a:rPr lang="en-GB" altLang="en-US" sz="2000" dirty="0">
                <a:hlinkClick r:id="rId2"/>
              </a:rPr>
              <a:t>https://plato.stanford.edu/entries/liberation/</a:t>
            </a:r>
            <a:r>
              <a:rPr lang="en-GB" altLang="en-US" sz="2000" dirty="0"/>
              <a:t> [Accessed 09/02/2024]</a:t>
            </a:r>
            <a:endParaRPr lang="en-GB" altLang="en-US" sz="2000" i="1" dirty="0"/>
          </a:p>
          <a:p>
            <a:pPr eaLnBrk="1" hangingPunct="1">
              <a:spcBef>
                <a:spcPts val="600"/>
              </a:spcBef>
              <a:spcAft>
                <a:spcPts val="600"/>
              </a:spcAft>
            </a:pPr>
            <a:r>
              <a:rPr lang="en-GB" altLang="en-US" sz="2000" dirty="0" err="1"/>
              <a:t>Muschert</a:t>
            </a:r>
            <a:r>
              <a:rPr lang="en-GB" altLang="en-US" sz="2000" dirty="0"/>
              <a:t>, G. W. &amp; Budd, K.M (2020) ‘Editorial Introduction’ in </a:t>
            </a:r>
            <a:r>
              <a:rPr lang="en-GB" altLang="en-US" sz="2000" dirty="0" err="1"/>
              <a:t>Muschert</a:t>
            </a:r>
            <a:r>
              <a:rPr lang="en-GB" altLang="en-US" sz="2000" dirty="0"/>
              <a:t>, G. W., Budd, K. M., Christian, M., &amp; </a:t>
            </a:r>
            <a:r>
              <a:rPr lang="en-GB" altLang="en-US" sz="2000" dirty="0" err="1"/>
              <a:t>Perrucci</a:t>
            </a:r>
            <a:r>
              <a:rPr lang="en-GB" altLang="en-US" sz="2000" dirty="0"/>
              <a:t>, R. (Eds.) Agenda For Social Justice 2020: Solutions For 2020 (1st ed.). Bristol University Press. Available at: </a:t>
            </a:r>
            <a:r>
              <a:rPr lang="en-GB" altLang="en-US" sz="2000" dirty="0">
                <a:hlinkClick r:id="rId3"/>
              </a:rPr>
              <a:t>https://doi.org/10.2307/j.ctv14rmnsb</a:t>
            </a:r>
            <a:r>
              <a:rPr lang="en-GB" altLang="en-US" sz="2000" dirty="0"/>
              <a:t>  [Accessed 08/02/2024]</a:t>
            </a:r>
          </a:p>
          <a:p>
            <a:pPr eaLnBrk="1" hangingPunct="1">
              <a:spcBef>
                <a:spcPts val="600"/>
              </a:spcBef>
              <a:spcAft>
                <a:spcPts val="600"/>
              </a:spcAft>
            </a:pPr>
            <a:r>
              <a:rPr lang="en-GB" altLang="en-US" sz="2000" dirty="0"/>
              <a:t>Narayanan, P. (2003). Empowerment through Participation: How Effective Is This Approach? </a:t>
            </a:r>
            <a:r>
              <a:rPr lang="en-GB" altLang="en-US" sz="2000" i="1" dirty="0"/>
              <a:t>Economic and Political Weekly</a:t>
            </a:r>
            <a:r>
              <a:rPr lang="en-GB" altLang="en-US" sz="2000" dirty="0"/>
              <a:t>, 38(25), pp. 2484–2486. </a:t>
            </a:r>
            <a:r>
              <a:rPr lang="en-GB" altLang="en-US" sz="2000" dirty="0">
                <a:hlinkClick r:id="rId4"/>
              </a:rPr>
              <a:t>http://www.jstor.org/stable/4413702</a:t>
            </a:r>
            <a:r>
              <a:rPr lang="en-GB" altLang="en-US" sz="2000" dirty="0"/>
              <a:t> [Accessed 12/02/2024]</a:t>
            </a:r>
          </a:p>
        </p:txBody>
      </p:sp>
    </p:spTree>
    <p:extLst>
      <p:ext uri="{BB962C8B-B14F-4D97-AF65-F5344CB8AC3E}">
        <p14:creationId xmlns:p14="http://schemas.microsoft.com/office/powerpoint/2010/main" val="32786667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11E7F-15C5-1C93-83AA-F7BBBD6A39A4}"/>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26D637B7-3442-DFF6-6B0F-D13E2A372C56}"/>
              </a:ext>
            </a:extLst>
          </p:cNvPr>
          <p:cNvSpPr>
            <a:spLocks noGrp="1" noChangeArrowheads="1"/>
          </p:cNvSpPr>
          <p:nvPr>
            <p:ph type="title"/>
          </p:nvPr>
        </p:nvSpPr>
        <p:spPr/>
        <p:txBody>
          <a:bodyPr/>
          <a:lstStyle/>
          <a:p>
            <a:pPr eaLnBrk="1" hangingPunct="1"/>
            <a:r>
              <a:rPr lang="en-GB" altLang="en-US"/>
              <a:t>References</a:t>
            </a:r>
          </a:p>
        </p:txBody>
      </p:sp>
      <p:sp>
        <p:nvSpPr>
          <p:cNvPr id="20483" name="Rectangle 3">
            <a:extLst>
              <a:ext uri="{FF2B5EF4-FFF2-40B4-BE49-F238E27FC236}">
                <a16:creationId xmlns:a16="http://schemas.microsoft.com/office/drawing/2014/main" id="{2DB3B597-C15E-4104-0DEE-6F91D12D9A86}"/>
              </a:ext>
            </a:extLst>
          </p:cNvPr>
          <p:cNvSpPr>
            <a:spLocks noGrp="1" noChangeArrowheads="1"/>
          </p:cNvSpPr>
          <p:nvPr>
            <p:ph idx="1"/>
          </p:nvPr>
        </p:nvSpPr>
        <p:spPr/>
        <p:txBody>
          <a:bodyPr>
            <a:normAutofit/>
          </a:bodyPr>
          <a:lstStyle/>
          <a:p>
            <a:pPr eaLnBrk="1" hangingPunct="1">
              <a:spcBef>
                <a:spcPts val="600"/>
              </a:spcBef>
              <a:spcAft>
                <a:spcPts val="600"/>
              </a:spcAft>
            </a:pPr>
            <a:r>
              <a:rPr lang="en-GB" altLang="en-US" sz="2000" dirty="0"/>
              <a:t>National Museum of African American History &amp; Culture (No Date) </a:t>
            </a:r>
            <a:r>
              <a:rPr lang="en-GB" altLang="en-US" sz="2000" i="1" dirty="0"/>
              <a:t>Social Identities and Systems of Oppression</a:t>
            </a:r>
            <a:r>
              <a:rPr lang="en-GB" altLang="en-US" sz="2000" dirty="0"/>
              <a:t>  USA: Smithsonian Institute Available at: </a:t>
            </a:r>
            <a:r>
              <a:rPr lang="en-GB" altLang="en-US" sz="2000" dirty="0">
                <a:hlinkClick r:id="rId2"/>
              </a:rPr>
              <a:t>https://nmaahc.si.edu/learn/talking-about-race/topics/social-identities-and-systems-oppression</a:t>
            </a:r>
            <a:r>
              <a:rPr lang="en-GB" altLang="en-US" sz="2000" dirty="0"/>
              <a:t> [Accessed 09/02/2024]</a:t>
            </a:r>
            <a:endParaRPr lang="en-GB" altLang="en-US" sz="2000" i="1" dirty="0"/>
          </a:p>
          <a:p>
            <a:pPr eaLnBrk="1" hangingPunct="1">
              <a:spcBef>
                <a:spcPts val="600"/>
              </a:spcBef>
              <a:spcAft>
                <a:spcPts val="600"/>
              </a:spcAft>
            </a:pPr>
            <a:r>
              <a:rPr lang="en-GB" altLang="en-US" sz="2000" dirty="0"/>
              <a:t>Parkin C, Using Social Theory, (2010) in </a:t>
            </a:r>
            <a:r>
              <a:rPr lang="en-GB" altLang="en-US" sz="2000" dirty="0" err="1"/>
              <a:t>Buchroth</a:t>
            </a:r>
            <a:r>
              <a:rPr lang="en-GB" altLang="en-US" sz="2000" dirty="0"/>
              <a:t> I, and Parkin C, </a:t>
            </a:r>
            <a:r>
              <a:rPr lang="en-GB" altLang="en-US" sz="2000" i="1" dirty="0"/>
              <a:t>Using Theory Youth and Community Work Practice. </a:t>
            </a:r>
            <a:r>
              <a:rPr lang="en-GB" altLang="en-US" sz="2000" dirty="0"/>
              <a:t>Exeter: Learning Matters</a:t>
            </a:r>
            <a:r>
              <a:rPr lang="en-GB" altLang="en-US" sz="2000" i="1" dirty="0"/>
              <a:t>. </a:t>
            </a:r>
            <a:r>
              <a:rPr lang="en-GB" altLang="en-US" sz="2000" dirty="0"/>
              <a:t>Available at: </a:t>
            </a:r>
            <a:r>
              <a:rPr lang="en-GB" altLang="en-US" sz="2000" dirty="0">
                <a:hlinkClick r:id="rId3"/>
              </a:rPr>
              <a:t>https://search-ebscohost-com.ezproxy.uwtsd.ac.uk/login.aspx?direct=true&amp;db=nlebk&amp;AN=411624&amp;site=ehost-live</a:t>
            </a:r>
            <a:r>
              <a:rPr lang="en-GB" altLang="en-US" sz="2000" dirty="0"/>
              <a:t> [Accessed 09/02/2024]</a:t>
            </a:r>
            <a:endParaRPr lang="en-GB" altLang="en-US" sz="2000" i="1" dirty="0"/>
          </a:p>
        </p:txBody>
      </p:sp>
    </p:spTree>
    <p:extLst>
      <p:ext uri="{BB962C8B-B14F-4D97-AF65-F5344CB8AC3E}">
        <p14:creationId xmlns:p14="http://schemas.microsoft.com/office/powerpoint/2010/main" val="35867760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1D161-2D9C-2A5E-15DB-2E5E08399DA6}"/>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7A40489-B4CF-5EDE-447B-706D7B109222}"/>
              </a:ext>
            </a:extLst>
          </p:cNvPr>
          <p:cNvSpPr>
            <a:spLocks noGrp="1" noChangeArrowheads="1"/>
          </p:cNvSpPr>
          <p:nvPr>
            <p:ph type="title"/>
          </p:nvPr>
        </p:nvSpPr>
        <p:spPr>
          <a:xfrm>
            <a:off x="609600" y="116632"/>
            <a:ext cx="10972800" cy="850106"/>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C61D69FF-2ADF-ADFF-0F19-A2CF7DD803E5}"/>
              </a:ext>
            </a:extLst>
          </p:cNvPr>
          <p:cNvSpPr>
            <a:spLocks noGrp="1" noChangeArrowheads="1"/>
          </p:cNvSpPr>
          <p:nvPr>
            <p:ph idx="1"/>
          </p:nvPr>
        </p:nvSpPr>
        <p:spPr>
          <a:xfrm>
            <a:off x="119336" y="996707"/>
            <a:ext cx="11809312" cy="4525963"/>
          </a:xfrm>
        </p:spPr>
        <p:txBody>
          <a:bodyPr>
            <a:normAutofit/>
          </a:bodyPr>
          <a:lstStyle/>
          <a:p>
            <a:pPr>
              <a:spcBef>
                <a:spcPts val="600"/>
              </a:spcBef>
              <a:spcAft>
                <a:spcPts val="600"/>
              </a:spcAft>
            </a:pPr>
            <a:r>
              <a:rPr lang="en-GB" altLang="en-US" sz="2000" i="1" dirty="0"/>
              <a:t>Public Health Network Cymru (2024) Social Justice and Human Rights</a:t>
            </a:r>
            <a:r>
              <a:rPr lang="en-GB" altLang="en-US" sz="2000" dirty="0"/>
              <a:t> Available at: </a:t>
            </a:r>
            <a:r>
              <a:rPr lang="en-GB" altLang="en-US" sz="2000" dirty="0">
                <a:hlinkClick r:id="rId2"/>
              </a:rPr>
              <a:t>https://publichealthnetwork.cymru/topic/social-justice-and-human-rights/#:~:text=Wales%20is%20made%20up%20of,must%20disadvantaged%20in%20our%20society</a:t>
            </a:r>
            <a:r>
              <a:rPr lang="en-GB" altLang="en-US" sz="2000" dirty="0"/>
              <a:t>. [Accessed 08/02/2024]</a:t>
            </a:r>
          </a:p>
          <a:p>
            <a:pPr eaLnBrk="1" hangingPunct="1">
              <a:spcBef>
                <a:spcPts val="600"/>
              </a:spcBef>
              <a:spcAft>
                <a:spcPts val="600"/>
              </a:spcAft>
            </a:pPr>
            <a:r>
              <a:rPr lang="en-GB" altLang="en-US" sz="2000" dirty="0"/>
              <a:t>Scott, J (2015) </a:t>
            </a:r>
            <a:r>
              <a:rPr lang="en-GB" altLang="en-US" sz="2000" i="1" dirty="0"/>
              <a:t>Oxford Dictionary of Sociology </a:t>
            </a:r>
            <a:r>
              <a:rPr lang="en-GB" altLang="en-US" sz="2000" dirty="0"/>
              <a:t>Available at </a:t>
            </a:r>
            <a:r>
              <a:rPr lang="en-GB" altLang="en-US" sz="2000" dirty="0">
                <a:hlinkClick r:id="rId3"/>
              </a:rPr>
              <a:t>https://www-oxfordreference-com.ezproxy.uwtsd.ac.uk/display/10.1093/acref/9780199683581.001.0001/acref-9780199683581-e-1774?rskey=HXef4D&amp;result=1</a:t>
            </a:r>
            <a:r>
              <a:rPr lang="en-GB" altLang="en-US" sz="2000" dirty="0"/>
              <a:t> [Accessed 07/02/2024]</a:t>
            </a:r>
          </a:p>
          <a:p>
            <a:pPr eaLnBrk="1" hangingPunct="1">
              <a:spcBef>
                <a:spcPts val="600"/>
              </a:spcBef>
              <a:spcAft>
                <a:spcPts val="600"/>
              </a:spcAft>
            </a:pPr>
            <a:r>
              <a:rPr lang="en-GB" altLang="en-US" sz="2000" dirty="0"/>
              <a:t>Thompson, N, (2007) </a:t>
            </a:r>
            <a:r>
              <a:rPr lang="en-GB" altLang="en-US" sz="2000" i="1" dirty="0"/>
              <a:t>Power and Empowerment </a:t>
            </a:r>
            <a:r>
              <a:rPr lang="en-GB" altLang="en-US" sz="2000" dirty="0"/>
              <a:t>Lyme Regis: Russell House Publishing.</a:t>
            </a:r>
          </a:p>
        </p:txBody>
      </p:sp>
    </p:spTree>
    <p:extLst>
      <p:ext uri="{BB962C8B-B14F-4D97-AF65-F5344CB8AC3E}">
        <p14:creationId xmlns:p14="http://schemas.microsoft.com/office/powerpoint/2010/main" val="40558544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452CD-FDD5-17C6-ACDB-F01C4669FA48}"/>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8C47869E-89E1-F494-3670-E98434B61E00}"/>
              </a:ext>
            </a:extLst>
          </p:cNvPr>
          <p:cNvSpPr>
            <a:spLocks noGrp="1" noChangeArrowheads="1"/>
          </p:cNvSpPr>
          <p:nvPr>
            <p:ph type="title"/>
          </p:nvPr>
        </p:nvSpPr>
        <p:spPr>
          <a:xfrm>
            <a:off x="609600" y="116632"/>
            <a:ext cx="10972800" cy="850106"/>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51B2EDDD-6423-9959-AB06-15C08ADC59CA}"/>
              </a:ext>
            </a:extLst>
          </p:cNvPr>
          <p:cNvSpPr>
            <a:spLocks noGrp="1" noChangeArrowheads="1"/>
          </p:cNvSpPr>
          <p:nvPr>
            <p:ph idx="1"/>
          </p:nvPr>
        </p:nvSpPr>
        <p:spPr>
          <a:xfrm>
            <a:off x="119336" y="996707"/>
            <a:ext cx="11809312" cy="4525963"/>
          </a:xfrm>
        </p:spPr>
        <p:txBody>
          <a:bodyPr>
            <a:normAutofit/>
          </a:bodyPr>
          <a:lstStyle/>
          <a:p>
            <a:pPr eaLnBrk="1" hangingPunct="1">
              <a:spcBef>
                <a:spcPts val="600"/>
              </a:spcBef>
              <a:spcAft>
                <a:spcPts val="600"/>
              </a:spcAft>
            </a:pPr>
            <a:r>
              <a:rPr lang="en-GB" altLang="en-US" sz="2000" dirty="0"/>
              <a:t>Tombs, D. (2002) </a:t>
            </a:r>
            <a:r>
              <a:rPr lang="en-GB" altLang="en-US" sz="2000" i="1" dirty="0"/>
              <a:t>Latin American liberation theology</a:t>
            </a:r>
            <a:r>
              <a:rPr lang="en-GB" altLang="en-US" sz="2000" dirty="0"/>
              <a:t>. Boston, Massachusetts: Brill Academic Publishers. Available at: </a:t>
            </a:r>
            <a:r>
              <a:rPr lang="en-GB" altLang="en-US" sz="2000" dirty="0">
                <a:hlinkClick r:id="rId2"/>
              </a:rPr>
              <a:t>https://www.jstor.org/stable/10.1163/j.ctv29sfvcf</a:t>
            </a:r>
            <a:r>
              <a:rPr lang="en-GB" altLang="en-US" sz="2000" dirty="0"/>
              <a:t> [Accessed 09/02/2024]</a:t>
            </a:r>
          </a:p>
          <a:p>
            <a:pPr eaLnBrk="1" hangingPunct="1">
              <a:spcBef>
                <a:spcPts val="600"/>
              </a:spcBef>
              <a:spcAft>
                <a:spcPts val="600"/>
              </a:spcAft>
            </a:pPr>
            <a:r>
              <a:rPr lang="en-GB" altLang="en-US" sz="2000" dirty="0"/>
              <a:t>UK Office of the Deputy Prime Minister (2004) </a:t>
            </a:r>
            <a:r>
              <a:rPr lang="en-GB" altLang="en-US" sz="2000" i="1" dirty="0"/>
              <a:t>cited in </a:t>
            </a:r>
            <a:r>
              <a:rPr lang="en-GB" altLang="en-US" sz="2000" dirty="0"/>
              <a:t>United Nations Department of Economic and Social Affairs (2016) </a:t>
            </a:r>
            <a:r>
              <a:rPr lang="en-GB" altLang="en-US" sz="2000" i="1" dirty="0"/>
              <a:t>Leaving No-one Behind: The Imperative of Inclusive Development</a:t>
            </a:r>
            <a:r>
              <a:rPr lang="en-GB" altLang="en-US" sz="2000" dirty="0"/>
              <a:t> Available at: </a:t>
            </a:r>
            <a:r>
              <a:rPr lang="en-GB" altLang="en-US" sz="2000" dirty="0">
                <a:hlinkClick r:id="rId3"/>
              </a:rPr>
              <a:t>https://www.un.org/esa/socdev/rwss/2016/full-report.pdf</a:t>
            </a:r>
            <a:r>
              <a:rPr lang="en-GB" altLang="en-US" sz="2000" dirty="0"/>
              <a:t> [Accessed 07/02/2024]</a:t>
            </a:r>
          </a:p>
          <a:p>
            <a:pPr eaLnBrk="1" hangingPunct="1">
              <a:spcBef>
                <a:spcPts val="600"/>
              </a:spcBef>
              <a:spcAft>
                <a:spcPts val="600"/>
              </a:spcAft>
            </a:pPr>
            <a:r>
              <a:rPr lang="en-GB" altLang="en-US" sz="2000" dirty="0"/>
              <a:t>UK Parliament (2024) </a:t>
            </a:r>
            <a:r>
              <a:rPr lang="en-GB" altLang="en-US" sz="2000" i="1" dirty="0"/>
              <a:t>Legislative scrutiny highlights human rights failings of Rwanda Bill </a:t>
            </a:r>
            <a:r>
              <a:rPr lang="en-GB" altLang="en-US" sz="2000" dirty="0"/>
              <a:t>Available at: </a:t>
            </a:r>
            <a:r>
              <a:rPr lang="en-GB" altLang="en-US" sz="2000" dirty="0">
                <a:hlinkClick r:id="rId4"/>
              </a:rPr>
              <a:t>https://committees.parliament.uk/committee/93/human-rights-joint-committee/news/199840/legislative-scrutiny-highlights-human-rights-failings-of-rwanda-bill/</a:t>
            </a:r>
            <a:r>
              <a:rPr lang="en-GB" altLang="en-US" sz="2000" dirty="0"/>
              <a:t> [Accessed 12/02/2024]</a:t>
            </a:r>
            <a:endParaRPr lang="en-GB" altLang="en-US" sz="2000" i="1" dirty="0"/>
          </a:p>
        </p:txBody>
      </p:sp>
    </p:spTree>
    <p:extLst>
      <p:ext uri="{BB962C8B-B14F-4D97-AF65-F5344CB8AC3E}">
        <p14:creationId xmlns:p14="http://schemas.microsoft.com/office/powerpoint/2010/main" val="2506482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E64F7-1744-F246-3027-4E75DE512789}"/>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0BE7B383-CD91-988C-FC87-E7EE65F84ED3}"/>
              </a:ext>
            </a:extLst>
          </p:cNvPr>
          <p:cNvSpPr>
            <a:spLocks noGrp="1" noChangeArrowheads="1"/>
          </p:cNvSpPr>
          <p:nvPr>
            <p:ph type="title"/>
          </p:nvPr>
        </p:nvSpPr>
        <p:spPr>
          <a:xfrm>
            <a:off x="407368" y="116632"/>
            <a:ext cx="10972800" cy="788639"/>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01680FEE-1295-98FB-CB85-882649462785}"/>
              </a:ext>
            </a:extLst>
          </p:cNvPr>
          <p:cNvSpPr>
            <a:spLocks noGrp="1" noChangeArrowheads="1"/>
          </p:cNvSpPr>
          <p:nvPr>
            <p:ph idx="1"/>
          </p:nvPr>
        </p:nvSpPr>
        <p:spPr>
          <a:xfrm>
            <a:off x="119336" y="1268760"/>
            <a:ext cx="10972800" cy="4525963"/>
          </a:xfrm>
        </p:spPr>
        <p:txBody>
          <a:bodyPr>
            <a:normAutofit/>
          </a:bodyPr>
          <a:lstStyle/>
          <a:p>
            <a:pPr eaLnBrk="1" hangingPunct="1">
              <a:spcBef>
                <a:spcPts val="600"/>
              </a:spcBef>
              <a:spcAft>
                <a:spcPts val="600"/>
              </a:spcAft>
            </a:pPr>
            <a:r>
              <a:rPr lang="en-GB" altLang="en-US" sz="2000" dirty="0"/>
              <a:t>Virginia Commonwealth University (2021) </a:t>
            </a:r>
            <a:r>
              <a:rPr lang="en-GB" altLang="en-US" sz="2000" i="1" dirty="0"/>
              <a:t>Empowerment Theory in Social Work </a:t>
            </a:r>
            <a:r>
              <a:rPr lang="en-GB" altLang="en-US" sz="2000" dirty="0"/>
              <a:t>Available at: </a:t>
            </a:r>
            <a:r>
              <a:rPr lang="en-GB" altLang="en-US" sz="2000" dirty="0">
                <a:hlinkClick r:id="rId2"/>
              </a:rPr>
              <a:t>https://onlinesocialwork.vcu.edu/blog/empowerment-theory-in-social-work/</a:t>
            </a:r>
            <a:r>
              <a:rPr lang="en-GB" altLang="en-US" sz="2000" dirty="0"/>
              <a:t> [Accessed 08/02/2024]</a:t>
            </a:r>
            <a:endParaRPr lang="en-GB" altLang="en-US" sz="2000" i="1" dirty="0"/>
          </a:p>
          <a:p>
            <a:pPr eaLnBrk="1" hangingPunct="1">
              <a:spcBef>
                <a:spcPts val="600"/>
              </a:spcBef>
              <a:spcAft>
                <a:spcPts val="600"/>
              </a:spcAft>
            </a:pPr>
            <a:r>
              <a:rPr lang="en-GB" altLang="en-US" sz="2000" dirty="0"/>
              <a:t>Williams F, (2010) Group Work, in </a:t>
            </a:r>
            <a:r>
              <a:rPr lang="en-GB" altLang="en-US" sz="2000" dirty="0" err="1"/>
              <a:t>Buchroth</a:t>
            </a:r>
            <a:r>
              <a:rPr lang="en-GB" altLang="en-US" sz="2000" dirty="0"/>
              <a:t> I, and Parkin C, </a:t>
            </a:r>
            <a:r>
              <a:rPr lang="en-GB" altLang="en-US" sz="2000" i="1" dirty="0"/>
              <a:t>Using Theory in Youth and Community Work Practice.</a:t>
            </a:r>
            <a:r>
              <a:rPr lang="en-GB" altLang="en-US" sz="2000" dirty="0"/>
              <a:t> Exeter: Learning Matters. Available at: </a:t>
            </a:r>
            <a:r>
              <a:rPr lang="en-GB" altLang="en-US" sz="2000" dirty="0">
                <a:hlinkClick r:id="rId3"/>
              </a:rPr>
              <a:t>https://search-ebscohost-com.ezproxy.uwtsd.ac.uk/login.aspx?direct=true&amp;db=nlebk&amp;AN=411624&amp;site=ehost-live</a:t>
            </a:r>
            <a:r>
              <a:rPr lang="en-GB" altLang="en-US" sz="2000" dirty="0"/>
              <a:t> [Accessed 09/02/2024]</a:t>
            </a:r>
          </a:p>
          <a:p>
            <a:pPr eaLnBrk="1" hangingPunct="1">
              <a:spcBef>
                <a:spcPts val="600"/>
              </a:spcBef>
              <a:spcAft>
                <a:spcPts val="600"/>
              </a:spcAft>
            </a:pPr>
            <a:r>
              <a:rPr lang="en-GB" altLang="en-US" sz="2000" dirty="0"/>
              <a:t>Williams, R. (1976) </a:t>
            </a:r>
            <a:r>
              <a:rPr lang="en-GB" altLang="en-US" sz="2000" i="1" dirty="0"/>
              <a:t>Keywords: A Vocabulary of Culture and Society </a:t>
            </a:r>
            <a:r>
              <a:rPr lang="en-GB" altLang="en-US" sz="2000" dirty="0"/>
              <a:t>London: Fontana</a:t>
            </a:r>
          </a:p>
          <a:p>
            <a:pPr>
              <a:spcBef>
                <a:spcPts val="600"/>
              </a:spcBef>
              <a:spcAft>
                <a:spcPts val="600"/>
              </a:spcAft>
            </a:pPr>
            <a:r>
              <a:rPr lang="en-GB" sz="2000" dirty="0"/>
              <a:t>Woolcock, M. (2001) ‘The Place of Social Capital in Understanding Social and Economic Outcome’ Available at: </a:t>
            </a:r>
            <a:r>
              <a:rPr lang="en-GB" sz="2000" dirty="0">
                <a:hlinkClick r:id="rId4"/>
              </a:rPr>
              <a:t>https://www.researchgate.net/publication/269576288_The_Place_of_Social_Capital_in_Understanding_Social_and_Economic_Outcome</a:t>
            </a:r>
            <a:r>
              <a:rPr lang="en-GB" sz="2000" dirty="0"/>
              <a:t> [Accessed 09/02/2024]</a:t>
            </a:r>
          </a:p>
          <a:p>
            <a:pPr eaLnBrk="1" hangingPunct="1">
              <a:spcBef>
                <a:spcPts val="600"/>
              </a:spcBef>
              <a:spcAft>
                <a:spcPts val="600"/>
              </a:spcAft>
            </a:pPr>
            <a:endParaRPr lang="en-GB" altLang="en-US" sz="2000" dirty="0"/>
          </a:p>
        </p:txBody>
      </p:sp>
    </p:spTree>
    <p:extLst>
      <p:ext uri="{BB962C8B-B14F-4D97-AF65-F5344CB8AC3E}">
        <p14:creationId xmlns:p14="http://schemas.microsoft.com/office/powerpoint/2010/main" val="143747719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CAY6003 Template (lecture front page)" id="{B4A250D1-EAD2-4D52-AC00-70E1C61F9B4B}" vid="{206E1402-A30D-4517-B100-B07D6AFEBBB1}"/>
    </a:ext>
  </a:extLst>
</a:theme>
</file>

<file path=ppt/theme/theme2.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ECAY6003 Template (lecture front page)</Template>
  <TotalTime>2088</TotalTime>
  <Words>3949</Words>
  <Application>Microsoft Office PowerPoint</Application>
  <PresentationFormat>Widescreen</PresentationFormat>
  <Paragraphs>229</Paragraphs>
  <Slides>37</Slides>
  <Notes>12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37</vt:i4>
      </vt:variant>
    </vt:vector>
  </HeadingPairs>
  <TitlesOfParts>
    <vt:vector size="42" baseType="lpstr">
      <vt:lpstr>Aptos</vt:lpstr>
      <vt:lpstr>Arial</vt:lpstr>
      <vt:lpstr>Calibri</vt:lpstr>
      <vt:lpstr>UWTSD blue background</vt:lpstr>
      <vt:lpstr>UWTSD blue background</vt:lpstr>
      <vt:lpstr>PowerPoint Presentation</vt:lpstr>
      <vt:lpstr>Participation</vt:lpstr>
      <vt:lpstr>Participation</vt:lpstr>
      <vt:lpstr>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Liberation</vt:lpstr>
      <vt:lpstr>Liberation Social Psychology</vt:lpstr>
      <vt:lpstr>Social Capital</vt:lpstr>
      <vt:lpstr>Social Capital</vt:lpstr>
      <vt:lpstr>Social Capital</vt:lpstr>
      <vt:lpstr>Social Capital </vt:lpstr>
      <vt:lpstr>Social Capital: Networks</vt:lpstr>
      <vt:lpstr>Bonding</vt:lpstr>
      <vt:lpstr>Bonding</vt:lpstr>
      <vt:lpstr>Bridging</vt:lpstr>
      <vt:lpstr>Linking</vt:lpstr>
      <vt:lpstr>Bonding / Bridging / Linking </vt:lpstr>
      <vt:lpstr>Bonding / Bridging / Linking </vt:lpstr>
      <vt:lpstr>Bonding / Bridging / Linking </vt:lpstr>
      <vt:lpstr>References</vt:lpstr>
      <vt:lpstr>References</vt:lpstr>
      <vt:lpstr>References</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66</cp:revision>
  <cp:lastPrinted>2023-02-21T12:23:04Z</cp:lastPrinted>
  <dcterms:created xsi:type="dcterms:W3CDTF">2023-02-16T11:10:52Z</dcterms:created>
  <dcterms:modified xsi:type="dcterms:W3CDTF">2024-02-16T11:09:19Z</dcterms:modified>
</cp:coreProperties>
</file>