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256" r:id="rId5"/>
    <p:sldId id="270" r:id="rId6"/>
    <p:sldId id="271" r:id="rId7"/>
    <p:sldId id="272" r:id="rId8"/>
    <p:sldId id="273" r:id="rId9"/>
    <p:sldId id="274" r:id="rId10"/>
    <p:sldId id="275" r:id="rId11"/>
    <p:sldId id="276" r:id="rId12"/>
    <p:sldId id="277" r:id="rId13"/>
    <p:sldId id="266" r:id="rId14"/>
    <p:sldId id="267" r:id="rId15"/>
    <p:sldId id="268" r:id="rId16"/>
    <p:sldId id="269" r:id="rId17"/>
    <p:sldId id="262" r:id="rId18"/>
    <p:sldId id="263" r:id="rId19"/>
    <p:sldId id="264" r:id="rId20"/>
    <p:sldId id="280" r:id="rId21"/>
    <p:sldId id="27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714"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heme" Target="theme/theme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presProps" Target="pres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90A84-CA67-49CC-AA41-75B2CB11FF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17E792-F00B-43B1-8FFC-A357D217F188}">
      <dgm:prSet/>
      <dgm:spPr/>
      <dgm:t>
        <a:bodyPr/>
        <a:lstStyle/>
        <a:p>
          <a:r>
            <a:rPr lang="en-GB" dirty="0"/>
            <a:t>Strengths: </a:t>
          </a:r>
          <a:endParaRPr lang="en-US" dirty="0"/>
        </a:p>
      </dgm:t>
    </dgm:pt>
    <dgm:pt modelId="{B1E2912D-07BA-4557-BB06-5CA4EDCD8B30}" type="parTrans" cxnId="{0A9E8EA2-8AA3-40BB-AD07-977775E0E03B}">
      <dgm:prSet/>
      <dgm:spPr/>
      <dgm:t>
        <a:bodyPr/>
        <a:lstStyle/>
        <a:p>
          <a:endParaRPr lang="en-US"/>
        </a:p>
      </dgm:t>
    </dgm:pt>
    <dgm:pt modelId="{C28B435F-1C2C-488C-8122-F91EA8691496}" type="sibTrans" cxnId="{0A9E8EA2-8AA3-40BB-AD07-977775E0E03B}">
      <dgm:prSet/>
      <dgm:spPr/>
      <dgm:t>
        <a:bodyPr/>
        <a:lstStyle/>
        <a:p>
          <a:endParaRPr lang="en-US"/>
        </a:p>
      </dgm:t>
    </dgm:pt>
    <dgm:pt modelId="{CFFEA29D-D32D-462A-949D-25874C1F6510}">
      <dgm:prSet custT="1"/>
      <dgm:spPr/>
      <dgm:t>
        <a:bodyPr/>
        <a:lstStyle/>
        <a:p>
          <a:r>
            <a:rPr lang="en-GB" sz="1600" dirty="0"/>
            <a:t>The brand is well-known all over the world. </a:t>
          </a:r>
          <a:endParaRPr lang="en-US" sz="1600" dirty="0"/>
        </a:p>
      </dgm:t>
    </dgm:pt>
    <dgm:pt modelId="{3E5AF30E-96F0-4EAB-82CD-06B8E72EDC5C}" type="parTrans" cxnId="{D987C419-347A-494C-9735-1A84A5E110D5}">
      <dgm:prSet/>
      <dgm:spPr/>
      <dgm:t>
        <a:bodyPr/>
        <a:lstStyle/>
        <a:p>
          <a:endParaRPr lang="en-US"/>
        </a:p>
      </dgm:t>
    </dgm:pt>
    <dgm:pt modelId="{A0E076CD-3B97-446A-8610-6C65221EEDDF}" type="sibTrans" cxnId="{D987C419-347A-494C-9735-1A84A5E110D5}">
      <dgm:prSet/>
      <dgm:spPr/>
      <dgm:t>
        <a:bodyPr/>
        <a:lstStyle/>
        <a:p>
          <a:endParaRPr lang="en-US"/>
        </a:p>
      </dgm:t>
    </dgm:pt>
    <dgm:pt modelId="{EB6D431D-E6B5-4C94-8FF4-B98E067700C1}">
      <dgm:prSet custT="1"/>
      <dgm:spPr/>
      <dgm:t>
        <a:bodyPr/>
        <a:lstStyle/>
        <a:p>
          <a:r>
            <a:rPr lang="en-GB" sz="1600" dirty="0"/>
            <a:t>A top company in making computer chips and smartphones </a:t>
          </a:r>
          <a:endParaRPr lang="en-US" sz="1600" dirty="0"/>
        </a:p>
      </dgm:t>
    </dgm:pt>
    <dgm:pt modelId="{81DC1EB7-F269-49E7-8FCC-F40A75DCC5A6}" type="parTrans" cxnId="{06B34992-3A2F-49A4-AF08-319489EF0241}">
      <dgm:prSet/>
      <dgm:spPr/>
      <dgm:t>
        <a:bodyPr/>
        <a:lstStyle/>
        <a:p>
          <a:endParaRPr lang="en-US"/>
        </a:p>
      </dgm:t>
    </dgm:pt>
    <dgm:pt modelId="{0E0ABBF6-2F64-4C2D-AF45-C59681992423}" type="sibTrans" cxnId="{06B34992-3A2F-49A4-AF08-319489EF0241}">
      <dgm:prSet/>
      <dgm:spPr/>
      <dgm:t>
        <a:bodyPr/>
        <a:lstStyle/>
        <a:p>
          <a:endParaRPr lang="en-US"/>
        </a:p>
      </dgm:t>
    </dgm:pt>
    <dgm:pt modelId="{CDAF7A74-EC48-4850-BBF1-753DB0C2F3CF}">
      <dgm:prSet custT="1"/>
      <dgm:spPr/>
      <dgm:t>
        <a:bodyPr/>
        <a:lstStyle/>
        <a:p>
          <a:r>
            <a:rPr lang="en-GB" sz="1600" dirty="0"/>
            <a:t>More investment is made in Research and Development. $9.5 billion in R&amp;D in 2024, up 71.3 percent from $5.5 billion in 2023 (Hae-Lee, 2025) </a:t>
          </a:r>
          <a:endParaRPr lang="en-US" sz="1600" dirty="0"/>
        </a:p>
      </dgm:t>
    </dgm:pt>
    <dgm:pt modelId="{84DCA89D-07CB-4BA7-996E-A44E47764132}" type="parTrans" cxnId="{60A2A85C-E0AF-4AAC-8C83-95593E631387}">
      <dgm:prSet/>
      <dgm:spPr/>
      <dgm:t>
        <a:bodyPr/>
        <a:lstStyle/>
        <a:p>
          <a:endParaRPr lang="en-US"/>
        </a:p>
      </dgm:t>
    </dgm:pt>
    <dgm:pt modelId="{03F04814-5853-4550-BEF3-CC21C51886F1}" type="sibTrans" cxnId="{60A2A85C-E0AF-4AAC-8C83-95593E631387}">
      <dgm:prSet/>
      <dgm:spPr/>
      <dgm:t>
        <a:bodyPr/>
        <a:lstStyle/>
        <a:p>
          <a:endParaRPr lang="en-US"/>
        </a:p>
      </dgm:t>
    </dgm:pt>
    <dgm:pt modelId="{EF3A49F8-E5C3-467C-9A3B-6CBCEBE20F66}">
      <dgm:prSet/>
      <dgm:spPr/>
      <dgm:t>
        <a:bodyPr/>
        <a:lstStyle/>
        <a:p>
          <a:r>
            <a:rPr lang="en-GB"/>
            <a:t>Weaknesses: </a:t>
          </a:r>
          <a:endParaRPr lang="en-US"/>
        </a:p>
      </dgm:t>
    </dgm:pt>
    <dgm:pt modelId="{EBE3764B-BE39-4762-8644-AD3A8C353A77}" type="parTrans" cxnId="{D9C64865-B0B9-4FD3-9EAD-61BC28A072D2}">
      <dgm:prSet/>
      <dgm:spPr/>
      <dgm:t>
        <a:bodyPr/>
        <a:lstStyle/>
        <a:p>
          <a:endParaRPr lang="en-US"/>
        </a:p>
      </dgm:t>
    </dgm:pt>
    <dgm:pt modelId="{7D6B05E3-73B3-482A-B0B7-84DBB170D10C}" type="sibTrans" cxnId="{D9C64865-B0B9-4FD3-9EAD-61BC28A072D2}">
      <dgm:prSet/>
      <dgm:spPr/>
      <dgm:t>
        <a:bodyPr/>
        <a:lstStyle/>
        <a:p>
          <a:endParaRPr lang="en-US"/>
        </a:p>
      </dgm:t>
    </dgm:pt>
    <dgm:pt modelId="{2DC0FA3A-BAA9-41DB-B7F4-91524123E704}">
      <dgm:prSet custT="1"/>
      <dgm:spPr/>
      <dgm:t>
        <a:bodyPr/>
        <a:lstStyle/>
        <a:p>
          <a:r>
            <a:rPr lang="en-GB" sz="1600" dirty="0"/>
            <a:t>Dependence on the Android software  </a:t>
          </a:r>
          <a:endParaRPr lang="en-US" sz="1600" dirty="0"/>
        </a:p>
      </dgm:t>
    </dgm:pt>
    <dgm:pt modelId="{AB3C30CD-A9F1-4F72-87E1-3B5C61385FF7}" type="parTrans" cxnId="{F3B60650-ADC5-413D-8DE7-791CAADE8D47}">
      <dgm:prSet/>
      <dgm:spPr/>
      <dgm:t>
        <a:bodyPr/>
        <a:lstStyle/>
        <a:p>
          <a:endParaRPr lang="en-US"/>
        </a:p>
      </dgm:t>
    </dgm:pt>
    <dgm:pt modelId="{36CA91C9-26D1-42BB-9E2D-BCB4543EADDF}" type="sibTrans" cxnId="{F3B60650-ADC5-413D-8DE7-791CAADE8D47}">
      <dgm:prSet/>
      <dgm:spPr/>
      <dgm:t>
        <a:bodyPr/>
        <a:lstStyle/>
        <a:p>
          <a:endParaRPr lang="en-US"/>
        </a:p>
      </dgm:t>
    </dgm:pt>
    <dgm:pt modelId="{C557D283-DC52-451D-BDC0-EFE8BA4D002C}">
      <dgm:prSet custT="1"/>
      <dgm:spPr/>
      <dgm:t>
        <a:bodyPr/>
        <a:lstStyle/>
        <a:p>
          <a:r>
            <a:rPr lang="en-GB" sz="1600" dirty="0"/>
            <a:t>Complicated Organisational Structure </a:t>
          </a:r>
          <a:endParaRPr lang="en-US" sz="1600" dirty="0"/>
        </a:p>
      </dgm:t>
    </dgm:pt>
    <dgm:pt modelId="{1D8C55F1-A201-4789-AA7E-271EDEAEA6CF}" type="parTrans" cxnId="{C879062F-E986-4AB1-AA32-E6B944A30E1E}">
      <dgm:prSet/>
      <dgm:spPr/>
      <dgm:t>
        <a:bodyPr/>
        <a:lstStyle/>
        <a:p>
          <a:endParaRPr lang="en-US"/>
        </a:p>
      </dgm:t>
    </dgm:pt>
    <dgm:pt modelId="{16106C0C-A8A8-43D9-822F-6FC7B882A753}" type="sibTrans" cxnId="{C879062F-E986-4AB1-AA32-E6B944A30E1E}">
      <dgm:prSet/>
      <dgm:spPr/>
      <dgm:t>
        <a:bodyPr/>
        <a:lstStyle/>
        <a:p>
          <a:endParaRPr lang="en-US"/>
        </a:p>
      </dgm:t>
    </dgm:pt>
    <dgm:pt modelId="{E77947EF-0B32-4492-B841-3C31AE8FC9AF}">
      <dgm:prSet custT="1"/>
      <dgm:spPr/>
      <dgm:t>
        <a:bodyPr/>
        <a:lstStyle/>
        <a:p>
          <a:r>
            <a:rPr lang="en-GB" sz="1600" dirty="0"/>
            <a:t>Issues in the Value Chain as Samsung has been quietly linked to human rights abuses and problems in society happening in the Democratic Republic of the Congo (DRC) (Krummel and Siegfied, 2021).</a:t>
          </a:r>
          <a:endParaRPr lang="en-US" sz="1600" dirty="0"/>
        </a:p>
      </dgm:t>
    </dgm:pt>
    <dgm:pt modelId="{DD5C2EBA-CFAE-45A4-8B2A-E278EBF29D72}" type="parTrans" cxnId="{A6560625-4633-4D9A-82D1-26FBD4E41E10}">
      <dgm:prSet/>
      <dgm:spPr/>
      <dgm:t>
        <a:bodyPr/>
        <a:lstStyle/>
        <a:p>
          <a:endParaRPr lang="en-US"/>
        </a:p>
      </dgm:t>
    </dgm:pt>
    <dgm:pt modelId="{86CBC0B2-792C-4E5A-9314-B6E50AD629B5}" type="sibTrans" cxnId="{A6560625-4633-4D9A-82D1-26FBD4E41E10}">
      <dgm:prSet/>
      <dgm:spPr/>
      <dgm:t>
        <a:bodyPr/>
        <a:lstStyle/>
        <a:p>
          <a:endParaRPr lang="en-US"/>
        </a:p>
      </dgm:t>
    </dgm:pt>
    <dgm:pt modelId="{FAD51186-0BAC-4AE5-AA9C-DF7F489050C9}" type="pres">
      <dgm:prSet presAssocID="{7A990A84-CA67-49CC-AA41-75B2CB11FF6B}" presName="linear" presStyleCnt="0">
        <dgm:presLayoutVars>
          <dgm:animLvl val="lvl"/>
          <dgm:resizeHandles val="exact"/>
        </dgm:presLayoutVars>
      </dgm:prSet>
      <dgm:spPr/>
    </dgm:pt>
    <dgm:pt modelId="{DFBCA472-8C6B-4C37-9F4F-94ECDBBCE5B9}" type="pres">
      <dgm:prSet presAssocID="{FF17E792-F00B-43B1-8FFC-A357D217F188}" presName="parentText" presStyleLbl="node1" presStyleIdx="0" presStyleCnt="2">
        <dgm:presLayoutVars>
          <dgm:chMax val="0"/>
          <dgm:bulletEnabled val="1"/>
        </dgm:presLayoutVars>
      </dgm:prSet>
      <dgm:spPr/>
    </dgm:pt>
    <dgm:pt modelId="{92D2867D-D562-4F25-BBDA-90A349BFB239}" type="pres">
      <dgm:prSet presAssocID="{FF17E792-F00B-43B1-8FFC-A357D217F188}" presName="childText" presStyleLbl="revTx" presStyleIdx="0" presStyleCnt="2">
        <dgm:presLayoutVars>
          <dgm:bulletEnabled val="1"/>
        </dgm:presLayoutVars>
      </dgm:prSet>
      <dgm:spPr/>
    </dgm:pt>
    <dgm:pt modelId="{2BD49EAD-2676-4526-A2CF-5B76022EDAB7}" type="pres">
      <dgm:prSet presAssocID="{EF3A49F8-E5C3-467C-9A3B-6CBCEBE20F66}" presName="parentText" presStyleLbl="node1" presStyleIdx="1" presStyleCnt="2">
        <dgm:presLayoutVars>
          <dgm:chMax val="0"/>
          <dgm:bulletEnabled val="1"/>
        </dgm:presLayoutVars>
      </dgm:prSet>
      <dgm:spPr/>
    </dgm:pt>
    <dgm:pt modelId="{0AE0C8A4-24D8-429A-AB80-7F158D866FCA}" type="pres">
      <dgm:prSet presAssocID="{EF3A49F8-E5C3-467C-9A3B-6CBCEBE20F66}" presName="childText" presStyleLbl="revTx" presStyleIdx="1" presStyleCnt="2">
        <dgm:presLayoutVars>
          <dgm:bulletEnabled val="1"/>
        </dgm:presLayoutVars>
      </dgm:prSet>
      <dgm:spPr/>
    </dgm:pt>
  </dgm:ptLst>
  <dgm:cxnLst>
    <dgm:cxn modelId="{151DF503-CAFA-409F-82B4-3C6FA00048F1}" type="presOf" srcId="{2DC0FA3A-BAA9-41DB-B7F4-91524123E704}" destId="{0AE0C8A4-24D8-429A-AB80-7F158D866FCA}" srcOrd="0" destOrd="0" presId="urn:microsoft.com/office/officeart/2005/8/layout/vList2"/>
    <dgm:cxn modelId="{25218415-66DE-45D1-9255-90C9FF21CBC3}" type="presOf" srcId="{7A990A84-CA67-49CC-AA41-75B2CB11FF6B}" destId="{FAD51186-0BAC-4AE5-AA9C-DF7F489050C9}" srcOrd="0" destOrd="0" presId="urn:microsoft.com/office/officeart/2005/8/layout/vList2"/>
    <dgm:cxn modelId="{D987C419-347A-494C-9735-1A84A5E110D5}" srcId="{FF17E792-F00B-43B1-8FFC-A357D217F188}" destId="{CFFEA29D-D32D-462A-949D-25874C1F6510}" srcOrd="0" destOrd="0" parTransId="{3E5AF30E-96F0-4EAB-82CD-06B8E72EDC5C}" sibTransId="{A0E076CD-3B97-446A-8610-6C65221EEDDF}"/>
    <dgm:cxn modelId="{A6560625-4633-4D9A-82D1-26FBD4E41E10}" srcId="{EF3A49F8-E5C3-467C-9A3B-6CBCEBE20F66}" destId="{E77947EF-0B32-4492-B841-3C31AE8FC9AF}" srcOrd="2" destOrd="0" parTransId="{DD5C2EBA-CFAE-45A4-8B2A-E278EBF29D72}" sibTransId="{86CBC0B2-792C-4E5A-9314-B6E50AD629B5}"/>
    <dgm:cxn modelId="{0AAC0D26-E59C-4EA2-B43E-BC3CFFBB4EF7}" type="presOf" srcId="{FF17E792-F00B-43B1-8FFC-A357D217F188}" destId="{DFBCA472-8C6B-4C37-9F4F-94ECDBBCE5B9}" srcOrd="0" destOrd="0" presId="urn:microsoft.com/office/officeart/2005/8/layout/vList2"/>
    <dgm:cxn modelId="{C879062F-E986-4AB1-AA32-E6B944A30E1E}" srcId="{EF3A49F8-E5C3-467C-9A3B-6CBCEBE20F66}" destId="{C557D283-DC52-451D-BDC0-EFE8BA4D002C}" srcOrd="1" destOrd="0" parTransId="{1D8C55F1-A201-4789-AA7E-271EDEAEA6CF}" sibTransId="{16106C0C-A8A8-43D9-822F-6FC7B882A753}"/>
    <dgm:cxn modelId="{60A2A85C-E0AF-4AAC-8C83-95593E631387}" srcId="{FF17E792-F00B-43B1-8FFC-A357D217F188}" destId="{CDAF7A74-EC48-4850-BBF1-753DB0C2F3CF}" srcOrd="2" destOrd="0" parTransId="{84DCA89D-07CB-4BA7-996E-A44E47764132}" sibTransId="{03F04814-5853-4550-BEF3-CC21C51886F1}"/>
    <dgm:cxn modelId="{04A7FA62-DBE1-4F8A-9F92-B60D0517E2AF}" type="presOf" srcId="{E77947EF-0B32-4492-B841-3C31AE8FC9AF}" destId="{0AE0C8A4-24D8-429A-AB80-7F158D866FCA}" srcOrd="0" destOrd="2" presId="urn:microsoft.com/office/officeart/2005/8/layout/vList2"/>
    <dgm:cxn modelId="{D9C64865-B0B9-4FD3-9EAD-61BC28A072D2}" srcId="{7A990A84-CA67-49CC-AA41-75B2CB11FF6B}" destId="{EF3A49F8-E5C3-467C-9A3B-6CBCEBE20F66}" srcOrd="1" destOrd="0" parTransId="{EBE3764B-BE39-4762-8644-AD3A8C353A77}" sibTransId="{7D6B05E3-73B3-482A-B0B7-84DBB170D10C}"/>
    <dgm:cxn modelId="{907BA86A-30FE-45D1-884E-DB8E0AE3F209}" type="presOf" srcId="{EF3A49F8-E5C3-467C-9A3B-6CBCEBE20F66}" destId="{2BD49EAD-2676-4526-A2CF-5B76022EDAB7}" srcOrd="0" destOrd="0" presId="urn:microsoft.com/office/officeart/2005/8/layout/vList2"/>
    <dgm:cxn modelId="{F3B60650-ADC5-413D-8DE7-791CAADE8D47}" srcId="{EF3A49F8-E5C3-467C-9A3B-6CBCEBE20F66}" destId="{2DC0FA3A-BAA9-41DB-B7F4-91524123E704}" srcOrd="0" destOrd="0" parTransId="{AB3C30CD-A9F1-4F72-87E1-3B5C61385FF7}" sibTransId="{36CA91C9-26D1-42BB-9E2D-BCB4543EADDF}"/>
    <dgm:cxn modelId="{06B34992-3A2F-49A4-AF08-319489EF0241}" srcId="{FF17E792-F00B-43B1-8FFC-A357D217F188}" destId="{EB6D431D-E6B5-4C94-8FF4-B98E067700C1}" srcOrd="1" destOrd="0" parTransId="{81DC1EB7-F269-49E7-8FCC-F40A75DCC5A6}" sibTransId="{0E0ABBF6-2F64-4C2D-AF45-C59681992423}"/>
    <dgm:cxn modelId="{D876E494-A4B9-49EF-A670-DAD3FE74D583}" type="presOf" srcId="{CFFEA29D-D32D-462A-949D-25874C1F6510}" destId="{92D2867D-D562-4F25-BBDA-90A349BFB239}" srcOrd="0" destOrd="0" presId="urn:microsoft.com/office/officeart/2005/8/layout/vList2"/>
    <dgm:cxn modelId="{2A2ABA98-A179-4B10-B240-2D25A25EB954}" type="presOf" srcId="{C557D283-DC52-451D-BDC0-EFE8BA4D002C}" destId="{0AE0C8A4-24D8-429A-AB80-7F158D866FCA}" srcOrd="0" destOrd="1" presId="urn:microsoft.com/office/officeart/2005/8/layout/vList2"/>
    <dgm:cxn modelId="{0A9E8EA2-8AA3-40BB-AD07-977775E0E03B}" srcId="{7A990A84-CA67-49CC-AA41-75B2CB11FF6B}" destId="{FF17E792-F00B-43B1-8FFC-A357D217F188}" srcOrd="0" destOrd="0" parTransId="{B1E2912D-07BA-4557-BB06-5CA4EDCD8B30}" sibTransId="{C28B435F-1C2C-488C-8122-F91EA8691496}"/>
    <dgm:cxn modelId="{FF9CE1AB-CF2E-41E4-8FC6-A83DD639833B}" type="presOf" srcId="{CDAF7A74-EC48-4850-BBF1-753DB0C2F3CF}" destId="{92D2867D-D562-4F25-BBDA-90A349BFB239}" srcOrd="0" destOrd="2" presId="urn:microsoft.com/office/officeart/2005/8/layout/vList2"/>
    <dgm:cxn modelId="{63F238E8-76BD-4F97-A926-448C8D2C81F0}" type="presOf" srcId="{EB6D431D-E6B5-4C94-8FF4-B98E067700C1}" destId="{92D2867D-D562-4F25-BBDA-90A349BFB239}" srcOrd="0" destOrd="1" presId="urn:microsoft.com/office/officeart/2005/8/layout/vList2"/>
    <dgm:cxn modelId="{D347F9CB-8420-413B-9B19-F377B1D61438}" type="presParOf" srcId="{FAD51186-0BAC-4AE5-AA9C-DF7F489050C9}" destId="{DFBCA472-8C6B-4C37-9F4F-94ECDBBCE5B9}" srcOrd="0" destOrd="0" presId="urn:microsoft.com/office/officeart/2005/8/layout/vList2"/>
    <dgm:cxn modelId="{82C21F33-2107-435D-97F2-CFBA67E337A5}" type="presParOf" srcId="{FAD51186-0BAC-4AE5-AA9C-DF7F489050C9}" destId="{92D2867D-D562-4F25-BBDA-90A349BFB239}" srcOrd="1" destOrd="0" presId="urn:microsoft.com/office/officeart/2005/8/layout/vList2"/>
    <dgm:cxn modelId="{3A872838-C2EB-46D1-BEA0-E61CF7D5EB7E}" type="presParOf" srcId="{FAD51186-0BAC-4AE5-AA9C-DF7F489050C9}" destId="{2BD49EAD-2676-4526-A2CF-5B76022EDAB7}" srcOrd="2" destOrd="0" presId="urn:microsoft.com/office/officeart/2005/8/layout/vList2"/>
    <dgm:cxn modelId="{2EF9B203-50C6-42FC-B23D-3D4D23828CAD}" type="presParOf" srcId="{FAD51186-0BAC-4AE5-AA9C-DF7F489050C9}" destId="{0AE0C8A4-24D8-429A-AB80-7F158D866FC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F0EB0-5CEA-49D4-9E81-C2ABA1EDF8A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1363AE8-117A-4DA5-8061-B880EEC39242}">
      <dgm:prSet/>
      <dgm:spPr/>
      <dgm:t>
        <a:bodyPr/>
        <a:lstStyle/>
        <a:p>
          <a:r>
            <a:rPr lang="en-GB"/>
            <a:t>Opportunities: </a:t>
          </a:r>
          <a:endParaRPr lang="en-US"/>
        </a:p>
      </dgm:t>
    </dgm:pt>
    <dgm:pt modelId="{D3B2690B-1174-47C3-981D-4500C9F3C5FF}" type="parTrans" cxnId="{07087031-BA96-4977-A87F-43A239E98C23}">
      <dgm:prSet/>
      <dgm:spPr/>
      <dgm:t>
        <a:bodyPr/>
        <a:lstStyle/>
        <a:p>
          <a:endParaRPr lang="en-US"/>
        </a:p>
      </dgm:t>
    </dgm:pt>
    <dgm:pt modelId="{97E1FBFD-BE8E-4199-8575-7355F5E91210}" type="sibTrans" cxnId="{07087031-BA96-4977-A87F-43A239E98C23}">
      <dgm:prSet/>
      <dgm:spPr/>
      <dgm:t>
        <a:bodyPr/>
        <a:lstStyle/>
        <a:p>
          <a:endParaRPr lang="en-US"/>
        </a:p>
      </dgm:t>
    </dgm:pt>
    <dgm:pt modelId="{1AA5AD7C-F90A-4137-A1E7-021CF3B8FFB7}">
      <dgm:prSet/>
      <dgm:spPr/>
      <dgm:t>
        <a:bodyPr/>
        <a:lstStyle/>
        <a:p>
          <a:r>
            <a:rPr lang="en-GB"/>
            <a:t>Increase in smart devices, 5G technology, and artificial intelligence. </a:t>
          </a:r>
          <a:endParaRPr lang="en-US"/>
        </a:p>
      </dgm:t>
    </dgm:pt>
    <dgm:pt modelId="{82F239C5-C544-4BF3-9E53-4A078DC3924E}" type="parTrans" cxnId="{6330CCE2-F9E3-44A0-96F4-02715312741D}">
      <dgm:prSet/>
      <dgm:spPr/>
      <dgm:t>
        <a:bodyPr/>
        <a:lstStyle/>
        <a:p>
          <a:endParaRPr lang="en-US"/>
        </a:p>
      </dgm:t>
    </dgm:pt>
    <dgm:pt modelId="{134E902B-DCE3-469D-A595-692CA605688F}" type="sibTrans" cxnId="{6330CCE2-F9E3-44A0-96F4-02715312741D}">
      <dgm:prSet/>
      <dgm:spPr/>
      <dgm:t>
        <a:bodyPr/>
        <a:lstStyle/>
        <a:p>
          <a:endParaRPr lang="en-US"/>
        </a:p>
      </dgm:t>
    </dgm:pt>
    <dgm:pt modelId="{37D7119A-522C-421F-81FE-7A063F42E030}">
      <dgm:prSet/>
      <dgm:spPr/>
      <dgm:t>
        <a:bodyPr/>
        <a:lstStyle/>
        <a:p>
          <a:r>
            <a:rPr lang="en-GB"/>
            <a:t>Increase in developing countries </a:t>
          </a:r>
          <a:endParaRPr lang="en-US"/>
        </a:p>
      </dgm:t>
    </dgm:pt>
    <dgm:pt modelId="{D725D532-E0B7-4A6B-9723-2B0DE01C06FE}" type="parTrans" cxnId="{02D9BF75-CDE3-4A50-8CE6-1A6BF36D1CC6}">
      <dgm:prSet/>
      <dgm:spPr/>
      <dgm:t>
        <a:bodyPr/>
        <a:lstStyle/>
        <a:p>
          <a:endParaRPr lang="en-US"/>
        </a:p>
      </dgm:t>
    </dgm:pt>
    <dgm:pt modelId="{30E08425-C4D2-4096-96F3-7EC71D55F143}" type="sibTrans" cxnId="{02D9BF75-CDE3-4A50-8CE6-1A6BF36D1CC6}">
      <dgm:prSet/>
      <dgm:spPr/>
      <dgm:t>
        <a:bodyPr/>
        <a:lstStyle/>
        <a:p>
          <a:endParaRPr lang="en-US"/>
        </a:p>
      </dgm:t>
    </dgm:pt>
    <dgm:pt modelId="{1CCC5802-0DF6-4857-888B-A04C5AAF4CBA}">
      <dgm:prSet/>
      <dgm:spPr/>
      <dgm:t>
        <a:bodyPr/>
        <a:lstStyle/>
        <a:p>
          <a:r>
            <a:rPr lang="en-GB"/>
            <a:t>Increasing interest in eco-friendly technologies. </a:t>
          </a:r>
          <a:endParaRPr lang="en-US"/>
        </a:p>
      </dgm:t>
    </dgm:pt>
    <dgm:pt modelId="{C5A838B9-37CC-4BF9-B108-CA5A1EA00155}" type="parTrans" cxnId="{75263622-2EF7-448A-9600-DD2DBEAC238A}">
      <dgm:prSet/>
      <dgm:spPr/>
      <dgm:t>
        <a:bodyPr/>
        <a:lstStyle/>
        <a:p>
          <a:endParaRPr lang="en-US"/>
        </a:p>
      </dgm:t>
    </dgm:pt>
    <dgm:pt modelId="{E049884E-578A-45F9-AC25-ED9D7D82C48D}" type="sibTrans" cxnId="{75263622-2EF7-448A-9600-DD2DBEAC238A}">
      <dgm:prSet/>
      <dgm:spPr/>
      <dgm:t>
        <a:bodyPr/>
        <a:lstStyle/>
        <a:p>
          <a:endParaRPr lang="en-US"/>
        </a:p>
      </dgm:t>
    </dgm:pt>
    <dgm:pt modelId="{A5A20B51-FD26-45A5-936C-BF349CF47754}">
      <dgm:prSet/>
      <dgm:spPr/>
      <dgm:t>
        <a:bodyPr/>
        <a:lstStyle/>
        <a:p>
          <a:r>
            <a:rPr lang="en-GB"/>
            <a:t>Threats: </a:t>
          </a:r>
          <a:endParaRPr lang="en-US"/>
        </a:p>
      </dgm:t>
    </dgm:pt>
    <dgm:pt modelId="{BB3DFEAB-E0A6-4BD4-81D5-21D45E72C175}" type="parTrans" cxnId="{EF39BC60-3345-499F-BFB9-11D0DF56B6E4}">
      <dgm:prSet/>
      <dgm:spPr/>
      <dgm:t>
        <a:bodyPr/>
        <a:lstStyle/>
        <a:p>
          <a:endParaRPr lang="en-US"/>
        </a:p>
      </dgm:t>
    </dgm:pt>
    <dgm:pt modelId="{72FE985F-6862-40EF-A057-15D2FB8EF8FB}" type="sibTrans" cxnId="{EF39BC60-3345-499F-BFB9-11D0DF56B6E4}">
      <dgm:prSet/>
      <dgm:spPr/>
      <dgm:t>
        <a:bodyPr/>
        <a:lstStyle/>
        <a:p>
          <a:endParaRPr lang="en-US"/>
        </a:p>
      </dgm:t>
    </dgm:pt>
    <dgm:pt modelId="{0923B575-C788-45A0-B78D-74F86BC09BC9}">
      <dgm:prSet/>
      <dgm:spPr/>
      <dgm:t>
        <a:bodyPr/>
        <a:lstStyle/>
        <a:p>
          <a:r>
            <a:rPr lang="en-GB"/>
            <a:t>Strong competition between Xiaomi, Apple, and other technology companies </a:t>
          </a:r>
          <a:endParaRPr lang="en-US"/>
        </a:p>
      </dgm:t>
    </dgm:pt>
    <dgm:pt modelId="{864DA0FE-1844-4888-B21D-2C71173874CC}" type="parTrans" cxnId="{885A50DE-ABE8-4FE6-A7D8-4FD0282DAD9E}">
      <dgm:prSet/>
      <dgm:spPr/>
      <dgm:t>
        <a:bodyPr/>
        <a:lstStyle/>
        <a:p>
          <a:endParaRPr lang="en-US"/>
        </a:p>
      </dgm:t>
    </dgm:pt>
    <dgm:pt modelId="{6574863A-0233-4686-B310-6D08FEF9DCF2}" type="sibTrans" cxnId="{885A50DE-ABE8-4FE6-A7D8-4FD0282DAD9E}">
      <dgm:prSet/>
      <dgm:spPr/>
      <dgm:t>
        <a:bodyPr/>
        <a:lstStyle/>
        <a:p>
          <a:endParaRPr lang="en-US"/>
        </a:p>
      </dgm:t>
    </dgm:pt>
    <dgm:pt modelId="{2CDD4FB9-8389-4E1F-94EB-C7C301A92A85}">
      <dgm:prSet/>
      <dgm:spPr/>
      <dgm:t>
        <a:bodyPr/>
        <a:lstStyle/>
        <a:p>
          <a:r>
            <a:rPr lang="en-GB"/>
            <a:t>Rapid changes in technology </a:t>
          </a:r>
          <a:endParaRPr lang="en-US"/>
        </a:p>
      </dgm:t>
    </dgm:pt>
    <dgm:pt modelId="{8AEC491E-00D4-4BC5-9D86-8648C7143D0C}" type="parTrans" cxnId="{5AB2E722-E8E0-4F7E-8996-7C7D7C163346}">
      <dgm:prSet/>
      <dgm:spPr/>
      <dgm:t>
        <a:bodyPr/>
        <a:lstStyle/>
        <a:p>
          <a:endParaRPr lang="en-US"/>
        </a:p>
      </dgm:t>
    </dgm:pt>
    <dgm:pt modelId="{5377C668-0FF3-4857-B3C4-F2490D4642CF}" type="sibTrans" cxnId="{5AB2E722-E8E0-4F7E-8996-7C7D7C163346}">
      <dgm:prSet/>
      <dgm:spPr/>
      <dgm:t>
        <a:bodyPr/>
        <a:lstStyle/>
        <a:p>
          <a:endParaRPr lang="en-US"/>
        </a:p>
      </dgm:t>
    </dgm:pt>
    <dgm:pt modelId="{1358D8D9-1325-4CF3-A7A8-9E52F46C20A2}">
      <dgm:prSet/>
      <dgm:spPr/>
      <dgm:t>
        <a:bodyPr/>
        <a:lstStyle/>
        <a:p>
          <a:r>
            <a:rPr lang="en-GB"/>
            <a:t>Problems in global politics and the economy, such as the tariff war</a:t>
          </a:r>
          <a:endParaRPr lang="en-US"/>
        </a:p>
      </dgm:t>
    </dgm:pt>
    <dgm:pt modelId="{093DB791-EA38-486C-96A7-3DE6E0D8F083}" type="parTrans" cxnId="{F80178D9-713C-43D9-9EDC-75CB362C9F46}">
      <dgm:prSet/>
      <dgm:spPr/>
      <dgm:t>
        <a:bodyPr/>
        <a:lstStyle/>
        <a:p>
          <a:endParaRPr lang="en-US"/>
        </a:p>
      </dgm:t>
    </dgm:pt>
    <dgm:pt modelId="{312E7BC0-8056-416E-9692-DB6B124196F9}" type="sibTrans" cxnId="{F80178D9-713C-43D9-9EDC-75CB362C9F46}">
      <dgm:prSet/>
      <dgm:spPr/>
      <dgm:t>
        <a:bodyPr/>
        <a:lstStyle/>
        <a:p>
          <a:endParaRPr lang="en-US"/>
        </a:p>
      </dgm:t>
    </dgm:pt>
    <dgm:pt modelId="{9FCAE221-1BFC-47BE-A056-A167A53698A6}" type="pres">
      <dgm:prSet presAssocID="{0BFF0EB0-5CEA-49D4-9E81-C2ABA1EDF8A3}" presName="linear" presStyleCnt="0">
        <dgm:presLayoutVars>
          <dgm:animLvl val="lvl"/>
          <dgm:resizeHandles val="exact"/>
        </dgm:presLayoutVars>
      </dgm:prSet>
      <dgm:spPr/>
    </dgm:pt>
    <dgm:pt modelId="{667D1252-DD74-454E-B389-AA381DBE24B7}" type="pres">
      <dgm:prSet presAssocID="{71363AE8-117A-4DA5-8061-B880EEC39242}" presName="parentText" presStyleLbl="node1" presStyleIdx="0" presStyleCnt="2">
        <dgm:presLayoutVars>
          <dgm:chMax val="0"/>
          <dgm:bulletEnabled val="1"/>
        </dgm:presLayoutVars>
      </dgm:prSet>
      <dgm:spPr/>
    </dgm:pt>
    <dgm:pt modelId="{D557E34A-82AB-40C3-A896-6407A08E82E0}" type="pres">
      <dgm:prSet presAssocID="{71363AE8-117A-4DA5-8061-B880EEC39242}" presName="childText" presStyleLbl="revTx" presStyleIdx="0" presStyleCnt="2">
        <dgm:presLayoutVars>
          <dgm:bulletEnabled val="1"/>
        </dgm:presLayoutVars>
      </dgm:prSet>
      <dgm:spPr/>
    </dgm:pt>
    <dgm:pt modelId="{45438A7E-A9A5-4BF3-947A-A8B653EB0AC0}" type="pres">
      <dgm:prSet presAssocID="{A5A20B51-FD26-45A5-936C-BF349CF47754}" presName="parentText" presStyleLbl="node1" presStyleIdx="1" presStyleCnt="2">
        <dgm:presLayoutVars>
          <dgm:chMax val="0"/>
          <dgm:bulletEnabled val="1"/>
        </dgm:presLayoutVars>
      </dgm:prSet>
      <dgm:spPr/>
    </dgm:pt>
    <dgm:pt modelId="{4FB35A3B-7766-4DAE-96B5-25FF5C88A864}" type="pres">
      <dgm:prSet presAssocID="{A5A20B51-FD26-45A5-936C-BF349CF47754}" presName="childText" presStyleLbl="revTx" presStyleIdx="1" presStyleCnt="2">
        <dgm:presLayoutVars>
          <dgm:bulletEnabled val="1"/>
        </dgm:presLayoutVars>
      </dgm:prSet>
      <dgm:spPr/>
    </dgm:pt>
  </dgm:ptLst>
  <dgm:cxnLst>
    <dgm:cxn modelId="{75263622-2EF7-448A-9600-DD2DBEAC238A}" srcId="{71363AE8-117A-4DA5-8061-B880EEC39242}" destId="{1CCC5802-0DF6-4857-888B-A04C5AAF4CBA}" srcOrd="2" destOrd="0" parTransId="{C5A838B9-37CC-4BF9-B108-CA5A1EA00155}" sibTransId="{E049884E-578A-45F9-AC25-ED9D7D82C48D}"/>
    <dgm:cxn modelId="{5AB2E722-E8E0-4F7E-8996-7C7D7C163346}" srcId="{A5A20B51-FD26-45A5-936C-BF349CF47754}" destId="{2CDD4FB9-8389-4E1F-94EB-C7C301A92A85}" srcOrd="1" destOrd="0" parTransId="{8AEC491E-00D4-4BC5-9D86-8648C7143D0C}" sibTransId="{5377C668-0FF3-4857-B3C4-F2490D4642CF}"/>
    <dgm:cxn modelId="{AEC2522D-AB43-4C70-84BB-3031CCFA7658}" type="presOf" srcId="{A5A20B51-FD26-45A5-936C-BF349CF47754}" destId="{45438A7E-A9A5-4BF3-947A-A8B653EB0AC0}" srcOrd="0" destOrd="0" presId="urn:microsoft.com/office/officeart/2005/8/layout/vList2"/>
    <dgm:cxn modelId="{07087031-BA96-4977-A87F-43A239E98C23}" srcId="{0BFF0EB0-5CEA-49D4-9E81-C2ABA1EDF8A3}" destId="{71363AE8-117A-4DA5-8061-B880EEC39242}" srcOrd="0" destOrd="0" parTransId="{D3B2690B-1174-47C3-981D-4500C9F3C5FF}" sibTransId="{97E1FBFD-BE8E-4199-8575-7355F5E91210}"/>
    <dgm:cxn modelId="{ACD6EB40-E274-4B46-A330-2E575F46D408}" type="presOf" srcId="{71363AE8-117A-4DA5-8061-B880EEC39242}" destId="{667D1252-DD74-454E-B389-AA381DBE24B7}" srcOrd="0" destOrd="0" presId="urn:microsoft.com/office/officeart/2005/8/layout/vList2"/>
    <dgm:cxn modelId="{3A3FE95F-87E8-4D4B-81DD-C637C8156A4A}" type="presOf" srcId="{0BFF0EB0-5CEA-49D4-9E81-C2ABA1EDF8A3}" destId="{9FCAE221-1BFC-47BE-A056-A167A53698A6}" srcOrd="0" destOrd="0" presId="urn:microsoft.com/office/officeart/2005/8/layout/vList2"/>
    <dgm:cxn modelId="{EF39BC60-3345-499F-BFB9-11D0DF56B6E4}" srcId="{0BFF0EB0-5CEA-49D4-9E81-C2ABA1EDF8A3}" destId="{A5A20B51-FD26-45A5-936C-BF349CF47754}" srcOrd="1" destOrd="0" parTransId="{BB3DFEAB-E0A6-4BD4-81D5-21D45E72C175}" sibTransId="{72FE985F-6862-40EF-A057-15D2FB8EF8FB}"/>
    <dgm:cxn modelId="{DC72406C-4F3E-4F60-8B3A-EB57A5D95CC9}" type="presOf" srcId="{0923B575-C788-45A0-B78D-74F86BC09BC9}" destId="{4FB35A3B-7766-4DAE-96B5-25FF5C88A864}" srcOrd="0" destOrd="0" presId="urn:microsoft.com/office/officeart/2005/8/layout/vList2"/>
    <dgm:cxn modelId="{8E979550-0B61-4760-B332-8F33D6B055F0}" type="presOf" srcId="{2CDD4FB9-8389-4E1F-94EB-C7C301A92A85}" destId="{4FB35A3B-7766-4DAE-96B5-25FF5C88A864}" srcOrd="0" destOrd="1" presId="urn:microsoft.com/office/officeart/2005/8/layout/vList2"/>
    <dgm:cxn modelId="{164D0E55-97CC-458D-BC1B-932E4C89E2E3}" type="presOf" srcId="{37D7119A-522C-421F-81FE-7A063F42E030}" destId="{D557E34A-82AB-40C3-A896-6407A08E82E0}" srcOrd="0" destOrd="1" presId="urn:microsoft.com/office/officeart/2005/8/layout/vList2"/>
    <dgm:cxn modelId="{02D9BF75-CDE3-4A50-8CE6-1A6BF36D1CC6}" srcId="{71363AE8-117A-4DA5-8061-B880EEC39242}" destId="{37D7119A-522C-421F-81FE-7A063F42E030}" srcOrd="1" destOrd="0" parTransId="{D725D532-E0B7-4A6B-9723-2B0DE01C06FE}" sibTransId="{30E08425-C4D2-4096-96F3-7EC71D55F143}"/>
    <dgm:cxn modelId="{50F0EEA1-F5A5-4890-BC82-DF2043F3CE42}" type="presOf" srcId="{1358D8D9-1325-4CF3-A7A8-9E52F46C20A2}" destId="{4FB35A3B-7766-4DAE-96B5-25FF5C88A864}" srcOrd="0" destOrd="2" presId="urn:microsoft.com/office/officeart/2005/8/layout/vList2"/>
    <dgm:cxn modelId="{0EF8DCA8-919D-4E03-8C65-7C3A3A10FCC3}" type="presOf" srcId="{1CCC5802-0DF6-4857-888B-A04C5AAF4CBA}" destId="{D557E34A-82AB-40C3-A896-6407A08E82E0}" srcOrd="0" destOrd="2" presId="urn:microsoft.com/office/officeart/2005/8/layout/vList2"/>
    <dgm:cxn modelId="{F80178D9-713C-43D9-9EDC-75CB362C9F46}" srcId="{A5A20B51-FD26-45A5-936C-BF349CF47754}" destId="{1358D8D9-1325-4CF3-A7A8-9E52F46C20A2}" srcOrd="2" destOrd="0" parTransId="{093DB791-EA38-486C-96A7-3DE6E0D8F083}" sibTransId="{312E7BC0-8056-416E-9692-DB6B124196F9}"/>
    <dgm:cxn modelId="{885A50DE-ABE8-4FE6-A7D8-4FD0282DAD9E}" srcId="{A5A20B51-FD26-45A5-936C-BF349CF47754}" destId="{0923B575-C788-45A0-B78D-74F86BC09BC9}" srcOrd="0" destOrd="0" parTransId="{864DA0FE-1844-4888-B21D-2C71173874CC}" sibTransId="{6574863A-0233-4686-B310-6D08FEF9DCF2}"/>
    <dgm:cxn modelId="{6330CCE2-F9E3-44A0-96F4-02715312741D}" srcId="{71363AE8-117A-4DA5-8061-B880EEC39242}" destId="{1AA5AD7C-F90A-4137-A1E7-021CF3B8FFB7}" srcOrd="0" destOrd="0" parTransId="{82F239C5-C544-4BF3-9E53-4A078DC3924E}" sibTransId="{134E902B-DCE3-469D-A595-692CA605688F}"/>
    <dgm:cxn modelId="{0AF6FBE6-97A0-4568-9289-00B8F16E8D1E}" type="presOf" srcId="{1AA5AD7C-F90A-4137-A1E7-021CF3B8FFB7}" destId="{D557E34A-82AB-40C3-A896-6407A08E82E0}" srcOrd="0" destOrd="0" presId="urn:microsoft.com/office/officeart/2005/8/layout/vList2"/>
    <dgm:cxn modelId="{DCEBC7C3-5FEA-47C5-9827-EC5F1DFEDBD6}" type="presParOf" srcId="{9FCAE221-1BFC-47BE-A056-A167A53698A6}" destId="{667D1252-DD74-454E-B389-AA381DBE24B7}" srcOrd="0" destOrd="0" presId="urn:microsoft.com/office/officeart/2005/8/layout/vList2"/>
    <dgm:cxn modelId="{ADD0D388-7F13-45E4-8AEF-D87CB0260739}" type="presParOf" srcId="{9FCAE221-1BFC-47BE-A056-A167A53698A6}" destId="{D557E34A-82AB-40C3-A896-6407A08E82E0}" srcOrd="1" destOrd="0" presId="urn:microsoft.com/office/officeart/2005/8/layout/vList2"/>
    <dgm:cxn modelId="{63A667C0-D5EA-4EDC-BABE-2CA2D952D8F6}" type="presParOf" srcId="{9FCAE221-1BFC-47BE-A056-A167A53698A6}" destId="{45438A7E-A9A5-4BF3-947A-A8B653EB0AC0}" srcOrd="2" destOrd="0" presId="urn:microsoft.com/office/officeart/2005/8/layout/vList2"/>
    <dgm:cxn modelId="{C8CA130F-2B64-44FB-91C2-B528728F9BB0}" type="presParOf" srcId="{9FCAE221-1BFC-47BE-A056-A167A53698A6}" destId="{4FB35A3B-7766-4DAE-96B5-25FF5C88A86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FE44E-4125-478E-8A78-8115956100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F47AF6-37BF-48BF-94B0-0E1BC9EF58B6}">
      <dgm:prSet/>
      <dgm:spPr/>
      <dgm:t>
        <a:bodyPr/>
        <a:lstStyle/>
        <a:p>
          <a:r>
            <a:rPr lang="en-GB"/>
            <a:t>Samsung brings variations to its products according to different market demands </a:t>
          </a:r>
          <a:endParaRPr lang="en-US"/>
        </a:p>
      </dgm:t>
    </dgm:pt>
    <dgm:pt modelId="{47F3F0DC-062D-4CEA-AE9F-918FE50931F8}" type="parTrans" cxnId="{D9CEAA47-48D2-4AE2-BF5E-531AACD4BCBF}">
      <dgm:prSet/>
      <dgm:spPr/>
      <dgm:t>
        <a:bodyPr/>
        <a:lstStyle/>
        <a:p>
          <a:endParaRPr lang="en-US"/>
        </a:p>
      </dgm:t>
    </dgm:pt>
    <dgm:pt modelId="{98AD724C-E62B-4FDF-949B-D129BF3A3EEE}" type="sibTrans" cxnId="{D9CEAA47-48D2-4AE2-BF5E-531AACD4BCBF}">
      <dgm:prSet/>
      <dgm:spPr/>
      <dgm:t>
        <a:bodyPr/>
        <a:lstStyle/>
        <a:p>
          <a:endParaRPr lang="en-US"/>
        </a:p>
      </dgm:t>
    </dgm:pt>
    <dgm:pt modelId="{3AC257C8-823B-4995-8154-ECD6781B5B4E}">
      <dgm:prSet/>
      <dgm:spPr/>
      <dgm:t>
        <a:bodyPr/>
        <a:lstStyle/>
        <a:p>
          <a:r>
            <a:rPr lang="en-GB"/>
            <a:t>For example, smartphones that can use two SIM cards are designed for the Asian and African markets.</a:t>
          </a:r>
          <a:endParaRPr lang="en-US"/>
        </a:p>
      </dgm:t>
    </dgm:pt>
    <dgm:pt modelId="{B0CA052B-0DE6-4D74-8EE5-2C1787334E93}" type="parTrans" cxnId="{E00061E8-0B07-446E-851C-5588F286079F}">
      <dgm:prSet/>
      <dgm:spPr/>
      <dgm:t>
        <a:bodyPr/>
        <a:lstStyle/>
        <a:p>
          <a:endParaRPr lang="en-US"/>
        </a:p>
      </dgm:t>
    </dgm:pt>
    <dgm:pt modelId="{F9A5F06F-9966-49CA-A785-B2C48EA757DC}" type="sibTrans" cxnId="{E00061E8-0B07-446E-851C-5588F286079F}">
      <dgm:prSet/>
      <dgm:spPr/>
      <dgm:t>
        <a:bodyPr/>
        <a:lstStyle/>
        <a:p>
          <a:endParaRPr lang="en-US"/>
        </a:p>
      </dgm:t>
    </dgm:pt>
    <dgm:pt modelId="{545032B8-D758-4D5A-9BB6-25CE2C30A1B8}">
      <dgm:prSet/>
      <dgm:spPr/>
      <dgm:t>
        <a:bodyPr/>
        <a:lstStyle/>
        <a:p>
          <a:r>
            <a:rPr lang="en-GB"/>
            <a:t>Samsung's strong brand helps it secure a better position in the market </a:t>
          </a:r>
          <a:endParaRPr lang="en-US"/>
        </a:p>
      </dgm:t>
    </dgm:pt>
    <dgm:pt modelId="{7647D465-1FDA-4A0B-A83C-DD3CC8E29ACA}" type="parTrans" cxnId="{924E3CD4-D9C8-4435-8793-9672A844C770}">
      <dgm:prSet/>
      <dgm:spPr/>
      <dgm:t>
        <a:bodyPr/>
        <a:lstStyle/>
        <a:p>
          <a:endParaRPr lang="en-US"/>
        </a:p>
      </dgm:t>
    </dgm:pt>
    <dgm:pt modelId="{BF50DCC6-4CFA-42E9-B5F0-B6A56EE3754F}" type="sibTrans" cxnId="{924E3CD4-D9C8-4435-8793-9672A844C770}">
      <dgm:prSet/>
      <dgm:spPr/>
      <dgm:t>
        <a:bodyPr/>
        <a:lstStyle/>
        <a:p>
          <a:endParaRPr lang="en-US"/>
        </a:p>
      </dgm:t>
    </dgm:pt>
    <dgm:pt modelId="{49498528-F1D6-4F66-88E3-23292F07895C}">
      <dgm:prSet/>
      <dgm:spPr/>
      <dgm:t>
        <a:bodyPr/>
        <a:lstStyle/>
        <a:p>
          <a:r>
            <a:rPr lang="en-GB"/>
            <a:t>The successful "Samsung Galaxy" brand is used all over the world Being affected by political problems and limits on trade </a:t>
          </a:r>
          <a:endParaRPr lang="en-US"/>
        </a:p>
      </dgm:t>
    </dgm:pt>
    <dgm:pt modelId="{7EA5E27A-D521-45A5-B731-D400F8638E47}" type="parTrans" cxnId="{6B738FF9-0576-4622-A360-0EACDDE95AF8}">
      <dgm:prSet/>
      <dgm:spPr/>
      <dgm:t>
        <a:bodyPr/>
        <a:lstStyle/>
        <a:p>
          <a:endParaRPr lang="en-US"/>
        </a:p>
      </dgm:t>
    </dgm:pt>
    <dgm:pt modelId="{DCB299ED-1877-4151-BC74-FE856FB3EA4B}" type="sibTrans" cxnId="{6B738FF9-0576-4622-A360-0EACDDE95AF8}">
      <dgm:prSet/>
      <dgm:spPr/>
      <dgm:t>
        <a:bodyPr/>
        <a:lstStyle/>
        <a:p>
          <a:endParaRPr lang="en-US"/>
        </a:p>
      </dgm:t>
    </dgm:pt>
    <dgm:pt modelId="{98DD3767-9F11-4B15-8F55-9E499B74CC59}">
      <dgm:prSet/>
      <dgm:spPr/>
      <dgm:t>
        <a:bodyPr/>
        <a:lstStyle/>
        <a:p>
          <a:r>
            <a:rPr lang="en-GB"/>
            <a:t>For example, trade arguments between the US and China affect the supply chains for parts</a:t>
          </a:r>
          <a:endParaRPr lang="en-US"/>
        </a:p>
      </dgm:t>
    </dgm:pt>
    <dgm:pt modelId="{3C251861-2036-4B71-A7D0-9A40DDF1ED96}" type="parTrans" cxnId="{D09C4CB0-672A-47AD-846E-21967C7A9305}">
      <dgm:prSet/>
      <dgm:spPr/>
      <dgm:t>
        <a:bodyPr/>
        <a:lstStyle/>
        <a:p>
          <a:endParaRPr lang="en-US"/>
        </a:p>
      </dgm:t>
    </dgm:pt>
    <dgm:pt modelId="{4F92CF9E-0273-4CCA-8B79-ADA908D26CCD}" type="sibTrans" cxnId="{D09C4CB0-672A-47AD-846E-21967C7A9305}">
      <dgm:prSet/>
      <dgm:spPr/>
      <dgm:t>
        <a:bodyPr/>
        <a:lstStyle/>
        <a:p>
          <a:endParaRPr lang="en-US"/>
        </a:p>
      </dgm:t>
    </dgm:pt>
    <dgm:pt modelId="{EE090A08-9D4C-4559-B080-665D7D53996C}">
      <dgm:prSet/>
      <dgm:spPr/>
      <dgm:t>
        <a:bodyPr/>
        <a:lstStyle/>
        <a:p>
          <a:r>
            <a:rPr lang="en-GB"/>
            <a:t>Changes in currency exchange rates affect the profitability of the business </a:t>
          </a:r>
          <a:endParaRPr lang="en-US"/>
        </a:p>
      </dgm:t>
    </dgm:pt>
    <dgm:pt modelId="{25239FD6-8AB2-442B-9286-A96FE27BC650}" type="parTrans" cxnId="{A0B7A654-B0F0-47FA-AB4E-746B694DC69E}">
      <dgm:prSet/>
      <dgm:spPr/>
      <dgm:t>
        <a:bodyPr/>
        <a:lstStyle/>
        <a:p>
          <a:endParaRPr lang="en-US"/>
        </a:p>
      </dgm:t>
    </dgm:pt>
    <dgm:pt modelId="{27CECC53-E6A9-4E79-8496-A7BE02A7E6CE}" type="sibTrans" cxnId="{A0B7A654-B0F0-47FA-AB4E-746B694DC69E}">
      <dgm:prSet/>
      <dgm:spPr/>
      <dgm:t>
        <a:bodyPr/>
        <a:lstStyle/>
        <a:p>
          <a:endParaRPr lang="en-US"/>
        </a:p>
      </dgm:t>
    </dgm:pt>
    <dgm:pt modelId="{50A08A29-1513-4F08-8CB8-F2DDF819BE23}">
      <dgm:prSet/>
      <dgm:spPr/>
      <dgm:t>
        <a:bodyPr/>
        <a:lstStyle/>
        <a:p>
          <a:r>
            <a:rPr lang="en-GB"/>
            <a:t>For example, changes in US rates affect the income Samsung get from other countries</a:t>
          </a:r>
          <a:endParaRPr lang="en-US"/>
        </a:p>
      </dgm:t>
    </dgm:pt>
    <dgm:pt modelId="{3F6E69F2-BAA8-405C-9B23-45FB1C802B86}" type="parTrans" cxnId="{675D13DB-F0C7-4892-8890-97A45C2C7CA3}">
      <dgm:prSet/>
      <dgm:spPr/>
      <dgm:t>
        <a:bodyPr/>
        <a:lstStyle/>
        <a:p>
          <a:endParaRPr lang="en-US"/>
        </a:p>
      </dgm:t>
    </dgm:pt>
    <dgm:pt modelId="{4811CB6C-07A7-487A-B18D-3217C1C55BE9}" type="sibTrans" cxnId="{675D13DB-F0C7-4892-8890-97A45C2C7CA3}">
      <dgm:prSet/>
      <dgm:spPr/>
      <dgm:t>
        <a:bodyPr/>
        <a:lstStyle/>
        <a:p>
          <a:endParaRPr lang="en-US"/>
        </a:p>
      </dgm:t>
    </dgm:pt>
    <dgm:pt modelId="{309BD70A-7819-42FF-8ECE-EDBA52587438}" type="pres">
      <dgm:prSet presAssocID="{66DFE44E-4125-478E-8A78-81159561004F}" presName="linear" presStyleCnt="0">
        <dgm:presLayoutVars>
          <dgm:animLvl val="lvl"/>
          <dgm:resizeHandles val="exact"/>
        </dgm:presLayoutVars>
      </dgm:prSet>
      <dgm:spPr/>
    </dgm:pt>
    <dgm:pt modelId="{0ECE3A2C-DDDA-482C-BE5E-54E4B3422242}" type="pres">
      <dgm:prSet presAssocID="{CEF47AF6-37BF-48BF-94B0-0E1BC9EF58B6}" presName="parentText" presStyleLbl="node1" presStyleIdx="0" presStyleCnt="3">
        <dgm:presLayoutVars>
          <dgm:chMax val="0"/>
          <dgm:bulletEnabled val="1"/>
        </dgm:presLayoutVars>
      </dgm:prSet>
      <dgm:spPr/>
    </dgm:pt>
    <dgm:pt modelId="{4F729052-CD56-4DF4-93AE-6202CEE87D07}" type="pres">
      <dgm:prSet presAssocID="{CEF47AF6-37BF-48BF-94B0-0E1BC9EF58B6}" presName="childText" presStyleLbl="revTx" presStyleIdx="0" presStyleCnt="3">
        <dgm:presLayoutVars>
          <dgm:bulletEnabled val="1"/>
        </dgm:presLayoutVars>
      </dgm:prSet>
      <dgm:spPr/>
    </dgm:pt>
    <dgm:pt modelId="{156F1A1D-10EF-4785-81F2-04A491172A22}" type="pres">
      <dgm:prSet presAssocID="{545032B8-D758-4D5A-9BB6-25CE2C30A1B8}" presName="parentText" presStyleLbl="node1" presStyleIdx="1" presStyleCnt="3">
        <dgm:presLayoutVars>
          <dgm:chMax val="0"/>
          <dgm:bulletEnabled val="1"/>
        </dgm:presLayoutVars>
      </dgm:prSet>
      <dgm:spPr/>
    </dgm:pt>
    <dgm:pt modelId="{682A8503-605E-4234-9681-6BFF25620947}" type="pres">
      <dgm:prSet presAssocID="{545032B8-D758-4D5A-9BB6-25CE2C30A1B8}" presName="childText" presStyleLbl="revTx" presStyleIdx="1" presStyleCnt="3">
        <dgm:presLayoutVars>
          <dgm:bulletEnabled val="1"/>
        </dgm:presLayoutVars>
      </dgm:prSet>
      <dgm:spPr/>
    </dgm:pt>
    <dgm:pt modelId="{00555A84-DA55-41A2-92D7-B35B7FF65219}" type="pres">
      <dgm:prSet presAssocID="{EE090A08-9D4C-4559-B080-665D7D53996C}" presName="parentText" presStyleLbl="node1" presStyleIdx="2" presStyleCnt="3">
        <dgm:presLayoutVars>
          <dgm:chMax val="0"/>
          <dgm:bulletEnabled val="1"/>
        </dgm:presLayoutVars>
      </dgm:prSet>
      <dgm:spPr/>
    </dgm:pt>
    <dgm:pt modelId="{284ECF21-234D-48C6-A8B1-037C36E22EAB}" type="pres">
      <dgm:prSet presAssocID="{EE090A08-9D4C-4559-B080-665D7D53996C}" presName="childText" presStyleLbl="revTx" presStyleIdx="2" presStyleCnt="3">
        <dgm:presLayoutVars>
          <dgm:bulletEnabled val="1"/>
        </dgm:presLayoutVars>
      </dgm:prSet>
      <dgm:spPr/>
    </dgm:pt>
  </dgm:ptLst>
  <dgm:cxnLst>
    <dgm:cxn modelId="{3B30F20B-22E8-4948-8C54-6A99094099F1}" type="presOf" srcId="{50A08A29-1513-4F08-8CB8-F2DDF819BE23}" destId="{284ECF21-234D-48C6-A8B1-037C36E22EAB}" srcOrd="0" destOrd="0" presId="urn:microsoft.com/office/officeart/2005/8/layout/vList2"/>
    <dgm:cxn modelId="{1DEDB514-F32D-42F4-9141-3F28BB8B1828}" type="presOf" srcId="{98DD3767-9F11-4B15-8F55-9E499B74CC59}" destId="{682A8503-605E-4234-9681-6BFF25620947}" srcOrd="0" destOrd="1" presId="urn:microsoft.com/office/officeart/2005/8/layout/vList2"/>
    <dgm:cxn modelId="{548D4524-A9CD-4621-90D0-AB6772062A5F}" type="presOf" srcId="{CEF47AF6-37BF-48BF-94B0-0E1BC9EF58B6}" destId="{0ECE3A2C-DDDA-482C-BE5E-54E4B3422242}" srcOrd="0" destOrd="0" presId="urn:microsoft.com/office/officeart/2005/8/layout/vList2"/>
    <dgm:cxn modelId="{D9CEAA47-48D2-4AE2-BF5E-531AACD4BCBF}" srcId="{66DFE44E-4125-478E-8A78-81159561004F}" destId="{CEF47AF6-37BF-48BF-94B0-0E1BC9EF58B6}" srcOrd="0" destOrd="0" parTransId="{47F3F0DC-062D-4CEA-AE9F-918FE50931F8}" sibTransId="{98AD724C-E62B-4FDF-949B-D129BF3A3EEE}"/>
    <dgm:cxn modelId="{A0B7A654-B0F0-47FA-AB4E-746B694DC69E}" srcId="{66DFE44E-4125-478E-8A78-81159561004F}" destId="{EE090A08-9D4C-4559-B080-665D7D53996C}" srcOrd="2" destOrd="0" parTransId="{25239FD6-8AB2-442B-9286-A96FE27BC650}" sibTransId="{27CECC53-E6A9-4E79-8496-A7BE02A7E6CE}"/>
    <dgm:cxn modelId="{2573507C-0DB6-4B66-8CAA-C6E0B74E5276}" type="presOf" srcId="{66DFE44E-4125-478E-8A78-81159561004F}" destId="{309BD70A-7819-42FF-8ECE-EDBA52587438}" srcOrd="0" destOrd="0" presId="urn:microsoft.com/office/officeart/2005/8/layout/vList2"/>
    <dgm:cxn modelId="{2E803088-DF04-4E47-9485-B2A9DC760458}" type="presOf" srcId="{EE090A08-9D4C-4559-B080-665D7D53996C}" destId="{00555A84-DA55-41A2-92D7-B35B7FF65219}" srcOrd="0" destOrd="0" presId="urn:microsoft.com/office/officeart/2005/8/layout/vList2"/>
    <dgm:cxn modelId="{EBF5C3AB-E931-489A-B8DE-6AA7CCF75A1F}" type="presOf" srcId="{49498528-F1D6-4F66-88E3-23292F07895C}" destId="{682A8503-605E-4234-9681-6BFF25620947}" srcOrd="0" destOrd="0" presId="urn:microsoft.com/office/officeart/2005/8/layout/vList2"/>
    <dgm:cxn modelId="{D09C4CB0-672A-47AD-846E-21967C7A9305}" srcId="{545032B8-D758-4D5A-9BB6-25CE2C30A1B8}" destId="{98DD3767-9F11-4B15-8F55-9E499B74CC59}" srcOrd="1" destOrd="0" parTransId="{3C251861-2036-4B71-A7D0-9A40DDF1ED96}" sibTransId="{4F92CF9E-0273-4CCA-8B79-ADA908D26CCD}"/>
    <dgm:cxn modelId="{C50C42C2-750E-4F53-AEDB-F1E320F11A4D}" type="presOf" srcId="{545032B8-D758-4D5A-9BB6-25CE2C30A1B8}" destId="{156F1A1D-10EF-4785-81F2-04A491172A22}" srcOrd="0" destOrd="0" presId="urn:microsoft.com/office/officeart/2005/8/layout/vList2"/>
    <dgm:cxn modelId="{924E3CD4-D9C8-4435-8793-9672A844C770}" srcId="{66DFE44E-4125-478E-8A78-81159561004F}" destId="{545032B8-D758-4D5A-9BB6-25CE2C30A1B8}" srcOrd="1" destOrd="0" parTransId="{7647D465-1FDA-4A0B-A83C-DD3CC8E29ACA}" sibTransId="{BF50DCC6-4CFA-42E9-B5F0-B6A56EE3754F}"/>
    <dgm:cxn modelId="{675D13DB-F0C7-4892-8890-97A45C2C7CA3}" srcId="{EE090A08-9D4C-4559-B080-665D7D53996C}" destId="{50A08A29-1513-4F08-8CB8-F2DDF819BE23}" srcOrd="0" destOrd="0" parTransId="{3F6E69F2-BAA8-405C-9B23-45FB1C802B86}" sibTransId="{4811CB6C-07A7-487A-B18D-3217C1C55BE9}"/>
    <dgm:cxn modelId="{E00061E8-0B07-446E-851C-5588F286079F}" srcId="{CEF47AF6-37BF-48BF-94B0-0E1BC9EF58B6}" destId="{3AC257C8-823B-4995-8154-ECD6781B5B4E}" srcOrd="0" destOrd="0" parTransId="{B0CA052B-0DE6-4D74-8EE5-2C1787334E93}" sibTransId="{F9A5F06F-9966-49CA-A785-B2C48EA757DC}"/>
    <dgm:cxn modelId="{4F6228F3-5017-4FF9-899C-9AAC4620E431}" type="presOf" srcId="{3AC257C8-823B-4995-8154-ECD6781B5B4E}" destId="{4F729052-CD56-4DF4-93AE-6202CEE87D07}" srcOrd="0" destOrd="0" presId="urn:microsoft.com/office/officeart/2005/8/layout/vList2"/>
    <dgm:cxn modelId="{6B738FF9-0576-4622-A360-0EACDDE95AF8}" srcId="{545032B8-D758-4D5A-9BB6-25CE2C30A1B8}" destId="{49498528-F1D6-4F66-88E3-23292F07895C}" srcOrd="0" destOrd="0" parTransId="{7EA5E27A-D521-45A5-B731-D400F8638E47}" sibTransId="{DCB299ED-1877-4151-BC74-FE856FB3EA4B}"/>
    <dgm:cxn modelId="{5B140A83-6C7A-4561-A50F-EC7E1B9CB5F1}" type="presParOf" srcId="{309BD70A-7819-42FF-8ECE-EDBA52587438}" destId="{0ECE3A2C-DDDA-482C-BE5E-54E4B3422242}" srcOrd="0" destOrd="0" presId="urn:microsoft.com/office/officeart/2005/8/layout/vList2"/>
    <dgm:cxn modelId="{175BBFA5-D9EA-4308-BFEF-289147CC1139}" type="presParOf" srcId="{309BD70A-7819-42FF-8ECE-EDBA52587438}" destId="{4F729052-CD56-4DF4-93AE-6202CEE87D07}" srcOrd="1" destOrd="0" presId="urn:microsoft.com/office/officeart/2005/8/layout/vList2"/>
    <dgm:cxn modelId="{AA2DB71D-6064-46BC-B800-E1321AE50061}" type="presParOf" srcId="{309BD70A-7819-42FF-8ECE-EDBA52587438}" destId="{156F1A1D-10EF-4785-81F2-04A491172A22}" srcOrd="2" destOrd="0" presId="urn:microsoft.com/office/officeart/2005/8/layout/vList2"/>
    <dgm:cxn modelId="{4B1EEBA4-7F60-43B5-93FC-545EEEB14924}" type="presParOf" srcId="{309BD70A-7819-42FF-8ECE-EDBA52587438}" destId="{682A8503-605E-4234-9681-6BFF25620947}" srcOrd="3" destOrd="0" presId="urn:microsoft.com/office/officeart/2005/8/layout/vList2"/>
    <dgm:cxn modelId="{5A98FE41-EF6F-4F03-AF1A-76A37EFE662C}" type="presParOf" srcId="{309BD70A-7819-42FF-8ECE-EDBA52587438}" destId="{00555A84-DA55-41A2-92D7-B35B7FF65219}" srcOrd="4" destOrd="0" presId="urn:microsoft.com/office/officeart/2005/8/layout/vList2"/>
    <dgm:cxn modelId="{F8BF32A8-8713-49E6-9544-C18F204D12D3}" type="presParOf" srcId="{309BD70A-7819-42FF-8ECE-EDBA52587438}" destId="{284ECF21-234D-48C6-A8B1-037C36E22EA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720A79-58AE-4D4C-B4C1-D92A37726010}" type="doc">
      <dgm:prSet loTypeId="urn:microsoft.com/office/officeart/2016/7/layout/ChevronBlockProcess" loCatId="process" qsTypeId="urn:microsoft.com/office/officeart/2005/8/quickstyle/simple5" qsCatId="simple" csTypeId="urn:microsoft.com/office/officeart/2005/8/colors/colorful5" csCatId="colorful"/>
      <dgm:spPr/>
      <dgm:t>
        <a:bodyPr/>
        <a:lstStyle/>
        <a:p>
          <a:endParaRPr lang="en-US"/>
        </a:p>
      </dgm:t>
    </dgm:pt>
    <dgm:pt modelId="{46312E83-207C-4DB1-899A-688752D961E0}">
      <dgm:prSet/>
      <dgm:spPr/>
      <dgm:t>
        <a:bodyPr/>
        <a:lstStyle/>
        <a:p>
          <a:r>
            <a:rPr lang="en-US"/>
            <a:t>Strengthen</a:t>
          </a:r>
        </a:p>
      </dgm:t>
    </dgm:pt>
    <dgm:pt modelId="{1BD60D8C-452A-4B39-9601-9955ADF9329F}" type="parTrans" cxnId="{B92FC853-07DB-41D6-8CFD-31A5C84BD688}">
      <dgm:prSet/>
      <dgm:spPr/>
      <dgm:t>
        <a:bodyPr/>
        <a:lstStyle/>
        <a:p>
          <a:endParaRPr lang="en-US"/>
        </a:p>
      </dgm:t>
    </dgm:pt>
    <dgm:pt modelId="{7ED939A8-E779-4F35-BA5A-E204F402155D}" type="sibTrans" cxnId="{B92FC853-07DB-41D6-8CFD-31A5C84BD688}">
      <dgm:prSet/>
      <dgm:spPr/>
      <dgm:t>
        <a:bodyPr/>
        <a:lstStyle/>
        <a:p>
          <a:endParaRPr lang="en-US"/>
        </a:p>
      </dgm:t>
    </dgm:pt>
    <dgm:pt modelId="{5C223A09-1DCA-4324-B758-8AB5B518ECF2}">
      <dgm:prSet custT="1"/>
      <dgm:spPr/>
      <dgm:t>
        <a:bodyPr/>
        <a:lstStyle/>
        <a:p>
          <a:r>
            <a:rPr lang="en-US" sz="1400"/>
            <a:t>Strengthen technological leadership in AI &amp; semiconductors</a:t>
          </a:r>
        </a:p>
      </dgm:t>
    </dgm:pt>
    <dgm:pt modelId="{2D186D83-79BB-4B11-A812-FEA0E1ACF242}" type="parTrans" cxnId="{044BA7F1-C1FC-46DE-914C-96F588EDB640}">
      <dgm:prSet/>
      <dgm:spPr/>
      <dgm:t>
        <a:bodyPr/>
        <a:lstStyle/>
        <a:p>
          <a:endParaRPr lang="en-US"/>
        </a:p>
      </dgm:t>
    </dgm:pt>
    <dgm:pt modelId="{F1BD4DBC-9267-49C5-9D51-1B1245CDFB9A}" type="sibTrans" cxnId="{044BA7F1-C1FC-46DE-914C-96F588EDB640}">
      <dgm:prSet/>
      <dgm:spPr/>
      <dgm:t>
        <a:bodyPr/>
        <a:lstStyle/>
        <a:p>
          <a:endParaRPr lang="en-US"/>
        </a:p>
      </dgm:t>
    </dgm:pt>
    <dgm:pt modelId="{E524952D-9138-4CBF-9936-C8BE98FD5636}">
      <dgm:prSet/>
      <dgm:spPr/>
      <dgm:t>
        <a:bodyPr/>
        <a:lstStyle/>
        <a:p>
          <a:r>
            <a:rPr lang="en-US"/>
            <a:t>Diversify</a:t>
          </a:r>
        </a:p>
      </dgm:t>
    </dgm:pt>
    <dgm:pt modelId="{E0EBB0EA-7DB5-48FE-8814-C62ABB66A44B}" type="parTrans" cxnId="{734CB2FB-E21C-4BD0-9A79-C1A2597C385D}">
      <dgm:prSet/>
      <dgm:spPr/>
      <dgm:t>
        <a:bodyPr/>
        <a:lstStyle/>
        <a:p>
          <a:endParaRPr lang="en-US"/>
        </a:p>
      </dgm:t>
    </dgm:pt>
    <dgm:pt modelId="{0B04DFB8-7F02-488B-8A2A-27909B6EE3C2}" type="sibTrans" cxnId="{734CB2FB-E21C-4BD0-9A79-C1A2597C385D}">
      <dgm:prSet/>
      <dgm:spPr/>
      <dgm:t>
        <a:bodyPr/>
        <a:lstStyle/>
        <a:p>
          <a:endParaRPr lang="en-US"/>
        </a:p>
      </dgm:t>
    </dgm:pt>
    <dgm:pt modelId="{16788590-908E-4BAF-9826-FBF10C5D0F5D}">
      <dgm:prSet custT="1"/>
      <dgm:spPr/>
      <dgm:t>
        <a:bodyPr/>
        <a:lstStyle/>
        <a:p>
          <a:r>
            <a:rPr lang="en-US" sz="1400"/>
            <a:t>Diversify global supply chain to reduce geopolitical risk</a:t>
          </a:r>
        </a:p>
      </dgm:t>
    </dgm:pt>
    <dgm:pt modelId="{988F0ED5-0120-4FED-AF80-70EF603A8FDE}" type="parTrans" cxnId="{968C9F82-32AB-4484-98FB-04F100823560}">
      <dgm:prSet/>
      <dgm:spPr/>
      <dgm:t>
        <a:bodyPr/>
        <a:lstStyle/>
        <a:p>
          <a:endParaRPr lang="en-US"/>
        </a:p>
      </dgm:t>
    </dgm:pt>
    <dgm:pt modelId="{0759B56F-0C05-44AB-A095-C052EDAB2C25}" type="sibTrans" cxnId="{968C9F82-32AB-4484-98FB-04F100823560}">
      <dgm:prSet/>
      <dgm:spPr/>
      <dgm:t>
        <a:bodyPr/>
        <a:lstStyle/>
        <a:p>
          <a:endParaRPr lang="en-US"/>
        </a:p>
      </dgm:t>
    </dgm:pt>
    <dgm:pt modelId="{47D2C8D4-957D-44E3-A410-E35BC321BB4E}">
      <dgm:prSet/>
      <dgm:spPr/>
      <dgm:t>
        <a:bodyPr/>
        <a:lstStyle/>
        <a:p>
          <a:r>
            <a:rPr lang="en-US"/>
            <a:t>Integrate</a:t>
          </a:r>
        </a:p>
      </dgm:t>
    </dgm:pt>
    <dgm:pt modelId="{665C556F-1E7D-4513-AC3A-17F13337ADB3}" type="parTrans" cxnId="{EB029132-27FA-41CA-A2D4-05D58C593D6C}">
      <dgm:prSet/>
      <dgm:spPr/>
      <dgm:t>
        <a:bodyPr/>
        <a:lstStyle/>
        <a:p>
          <a:endParaRPr lang="en-US"/>
        </a:p>
      </dgm:t>
    </dgm:pt>
    <dgm:pt modelId="{8FB38A16-CA30-42FB-A0B9-F8BEF61791B5}" type="sibTrans" cxnId="{EB029132-27FA-41CA-A2D4-05D58C593D6C}">
      <dgm:prSet/>
      <dgm:spPr/>
      <dgm:t>
        <a:bodyPr/>
        <a:lstStyle/>
        <a:p>
          <a:endParaRPr lang="en-US"/>
        </a:p>
      </dgm:t>
    </dgm:pt>
    <dgm:pt modelId="{F24EF2FB-4567-4458-B9C5-A5D786FD9B09}">
      <dgm:prSet custT="1"/>
      <dgm:spPr/>
      <dgm:t>
        <a:bodyPr/>
        <a:lstStyle/>
        <a:p>
          <a:r>
            <a:rPr lang="en-US" sz="1400"/>
            <a:t>Integrate ESG into core corporate strategy</a:t>
          </a:r>
        </a:p>
      </dgm:t>
    </dgm:pt>
    <dgm:pt modelId="{62FCDE15-119B-4489-8A8D-A1219A1768F0}" type="parTrans" cxnId="{63B5F310-AADD-4782-AB2D-B56083C401EC}">
      <dgm:prSet/>
      <dgm:spPr/>
      <dgm:t>
        <a:bodyPr/>
        <a:lstStyle/>
        <a:p>
          <a:endParaRPr lang="en-US"/>
        </a:p>
      </dgm:t>
    </dgm:pt>
    <dgm:pt modelId="{A92D75E4-0956-456A-98E1-81806A4E1052}" type="sibTrans" cxnId="{63B5F310-AADD-4782-AB2D-B56083C401EC}">
      <dgm:prSet/>
      <dgm:spPr/>
      <dgm:t>
        <a:bodyPr/>
        <a:lstStyle/>
        <a:p>
          <a:endParaRPr lang="en-US"/>
        </a:p>
      </dgm:t>
    </dgm:pt>
    <dgm:pt modelId="{6D3F300A-E99C-45DA-B4DA-7B70A56A8C71}">
      <dgm:prSet/>
      <dgm:spPr/>
      <dgm:t>
        <a:bodyPr/>
        <a:lstStyle/>
        <a:p>
          <a:r>
            <a:rPr lang="en-US"/>
            <a:t>Adopt</a:t>
          </a:r>
        </a:p>
      </dgm:t>
    </dgm:pt>
    <dgm:pt modelId="{705DE4B9-99FB-4129-A46D-10AF64A68A75}" type="parTrans" cxnId="{817DBB25-700D-4855-9856-461446030B00}">
      <dgm:prSet/>
      <dgm:spPr/>
      <dgm:t>
        <a:bodyPr/>
        <a:lstStyle/>
        <a:p>
          <a:endParaRPr lang="en-US"/>
        </a:p>
      </dgm:t>
    </dgm:pt>
    <dgm:pt modelId="{0442431B-95A4-4B53-A711-3396C0A9526D}" type="sibTrans" cxnId="{817DBB25-700D-4855-9856-461446030B00}">
      <dgm:prSet/>
      <dgm:spPr/>
      <dgm:t>
        <a:bodyPr/>
        <a:lstStyle/>
        <a:p>
          <a:endParaRPr lang="en-US"/>
        </a:p>
      </dgm:t>
    </dgm:pt>
    <dgm:pt modelId="{F1DFE1F7-647F-4DCC-A0D5-2BD9751B6E5D}">
      <dgm:prSet custT="1"/>
      <dgm:spPr/>
      <dgm:t>
        <a:bodyPr/>
        <a:lstStyle/>
        <a:p>
          <a:r>
            <a:rPr lang="en-US" sz="1400"/>
            <a:t>Adopt dual strategy for emerging markets</a:t>
          </a:r>
        </a:p>
      </dgm:t>
    </dgm:pt>
    <dgm:pt modelId="{1234FE6A-23FF-4D93-8601-C81FF3D76049}" type="parTrans" cxnId="{8B912730-B459-4938-81B0-2DFE782C0D5F}">
      <dgm:prSet/>
      <dgm:spPr/>
      <dgm:t>
        <a:bodyPr/>
        <a:lstStyle/>
        <a:p>
          <a:endParaRPr lang="en-US"/>
        </a:p>
      </dgm:t>
    </dgm:pt>
    <dgm:pt modelId="{0A082A6C-5F3A-4F68-A983-270C59B42128}" type="sibTrans" cxnId="{8B912730-B459-4938-81B0-2DFE782C0D5F}">
      <dgm:prSet/>
      <dgm:spPr/>
      <dgm:t>
        <a:bodyPr/>
        <a:lstStyle/>
        <a:p>
          <a:endParaRPr lang="en-US"/>
        </a:p>
      </dgm:t>
    </dgm:pt>
    <dgm:pt modelId="{36B5A717-8367-401E-BC21-68DE91CE6CCB}" type="pres">
      <dgm:prSet presAssocID="{0D720A79-58AE-4D4C-B4C1-D92A37726010}" presName="Name0" presStyleCnt="0">
        <dgm:presLayoutVars>
          <dgm:dir/>
          <dgm:animLvl val="lvl"/>
          <dgm:resizeHandles val="exact"/>
        </dgm:presLayoutVars>
      </dgm:prSet>
      <dgm:spPr/>
    </dgm:pt>
    <dgm:pt modelId="{5A05B49F-605D-45E3-8D31-94C41C20B427}" type="pres">
      <dgm:prSet presAssocID="{46312E83-207C-4DB1-899A-688752D961E0}" presName="composite" presStyleCnt="0"/>
      <dgm:spPr/>
    </dgm:pt>
    <dgm:pt modelId="{34B765E8-477D-44F4-AF91-5719475F7B1E}" type="pres">
      <dgm:prSet presAssocID="{46312E83-207C-4DB1-899A-688752D961E0}" presName="parTx" presStyleLbl="alignNode1" presStyleIdx="0" presStyleCnt="4">
        <dgm:presLayoutVars>
          <dgm:chMax val="0"/>
          <dgm:chPref val="0"/>
        </dgm:presLayoutVars>
      </dgm:prSet>
      <dgm:spPr/>
    </dgm:pt>
    <dgm:pt modelId="{020FB645-E720-48FB-B5E1-D7C685A6B520}" type="pres">
      <dgm:prSet presAssocID="{46312E83-207C-4DB1-899A-688752D961E0}" presName="desTx" presStyleLbl="alignAccFollowNode1" presStyleIdx="0" presStyleCnt="4">
        <dgm:presLayoutVars/>
      </dgm:prSet>
      <dgm:spPr/>
    </dgm:pt>
    <dgm:pt modelId="{090904CE-0D2E-48A6-8A36-89EA091A8C70}" type="pres">
      <dgm:prSet presAssocID="{7ED939A8-E779-4F35-BA5A-E204F402155D}" presName="space" presStyleCnt="0"/>
      <dgm:spPr/>
    </dgm:pt>
    <dgm:pt modelId="{295EC55D-1D3B-4D6D-8CCA-E3FD158121A4}" type="pres">
      <dgm:prSet presAssocID="{E524952D-9138-4CBF-9936-C8BE98FD5636}" presName="composite" presStyleCnt="0"/>
      <dgm:spPr/>
    </dgm:pt>
    <dgm:pt modelId="{83DE1AC3-7ECF-4018-97F0-E4678925D53C}" type="pres">
      <dgm:prSet presAssocID="{E524952D-9138-4CBF-9936-C8BE98FD5636}" presName="parTx" presStyleLbl="alignNode1" presStyleIdx="1" presStyleCnt="4">
        <dgm:presLayoutVars>
          <dgm:chMax val="0"/>
          <dgm:chPref val="0"/>
        </dgm:presLayoutVars>
      </dgm:prSet>
      <dgm:spPr/>
    </dgm:pt>
    <dgm:pt modelId="{C3660DAF-CA08-4F78-9374-1D2C05FF4459}" type="pres">
      <dgm:prSet presAssocID="{E524952D-9138-4CBF-9936-C8BE98FD5636}" presName="desTx" presStyleLbl="alignAccFollowNode1" presStyleIdx="1" presStyleCnt="4" custLinFactNeighborX="3393" custLinFactNeighborY="447">
        <dgm:presLayoutVars/>
      </dgm:prSet>
      <dgm:spPr/>
    </dgm:pt>
    <dgm:pt modelId="{A6FC5228-7942-4974-B146-C0B99B2D0BF5}" type="pres">
      <dgm:prSet presAssocID="{0B04DFB8-7F02-488B-8A2A-27909B6EE3C2}" presName="space" presStyleCnt="0"/>
      <dgm:spPr/>
    </dgm:pt>
    <dgm:pt modelId="{D8C03A92-77D8-4C63-81F9-1BD080A119BE}" type="pres">
      <dgm:prSet presAssocID="{47D2C8D4-957D-44E3-A410-E35BC321BB4E}" presName="composite" presStyleCnt="0"/>
      <dgm:spPr/>
    </dgm:pt>
    <dgm:pt modelId="{738C06F6-DD55-424C-BCD9-94A3263C2C4A}" type="pres">
      <dgm:prSet presAssocID="{47D2C8D4-957D-44E3-A410-E35BC321BB4E}" presName="parTx" presStyleLbl="alignNode1" presStyleIdx="2" presStyleCnt="4">
        <dgm:presLayoutVars>
          <dgm:chMax val="0"/>
          <dgm:chPref val="0"/>
        </dgm:presLayoutVars>
      </dgm:prSet>
      <dgm:spPr/>
    </dgm:pt>
    <dgm:pt modelId="{BEE1C756-5EE8-4C8F-8854-85D9D69A529F}" type="pres">
      <dgm:prSet presAssocID="{47D2C8D4-957D-44E3-A410-E35BC321BB4E}" presName="desTx" presStyleLbl="alignAccFollowNode1" presStyleIdx="2" presStyleCnt="4">
        <dgm:presLayoutVars/>
      </dgm:prSet>
      <dgm:spPr/>
    </dgm:pt>
    <dgm:pt modelId="{0CE49F11-ED02-4656-A745-47D13501542B}" type="pres">
      <dgm:prSet presAssocID="{8FB38A16-CA30-42FB-A0B9-F8BEF61791B5}" presName="space" presStyleCnt="0"/>
      <dgm:spPr/>
    </dgm:pt>
    <dgm:pt modelId="{85109B6D-0AD9-48EE-9409-7D21ACDADC30}" type="pres">
      <dgm:prSet presAssocID="{6D3F300A-E99C-45DA-B4DA-7B70A56A8C71}" presName="composite" presStyleCnt="0"/>
      <dgm:spPr/>
    </dgm:pt>
    <dgm:pt modelId="{580BDAE5-686E-4BB7-8BD4-F5E8E3C47666}" type="pres">
      <dgm:prSet presAssocID="{6D3F300A-E99C-45DA-B4DA-7B70A56A8C71}" presName="parTx" presStyleLbl="alignNode1" presStyleIdx="3" presStyleCnt="4">
        <dgm:presLayoutVars>
          <dgm:chMax val="0"/>
          <dgm:chPref val="0"/>
        </dgm:presLayoutVars>
      </dgm:prSet>
      <dgm:spPr/>
    </dgm:pt>
    <dgm:pt modelId="{7C9CCE49-299A-4FEF-BFDB-FE973BAB661D}" type="pres">
      <dgm:prSet presAssocID="{6D3F300A-E99C-45DA-B4DA-7B70A56A8C71}" presName="desTx" presStyleLbl="alignAccFollowNode1" presStyleIdx="3" presStyleCnt="4">
        <dgm:presLayoutVars/>
      </dgm:prSet>
      <dgm:spPr/>
    </dgm:pt>
  </dgm:ptLst>
  <dgm:cxnLst>
    <dgm:cxn modelId="{63B5F310-AADD-4782-AB2D-B56083C401EC}" srcId="{47D2C8D4-957D-44E3-A410-E35BC321BB4E}" destId="{F24EF2FB-4567-4458-B9C5-A5D786FD9B09}" srcOrd="0" destOrd="0" parTransId="{62FCDE15-119B-4489-8A8D-A1219A1768F0}" sibTransId="{A92D75E4-0956-456A-98E1-81806A4E1052}"/>
    <dgm:cxn modelId="{27D6A21F-3EF0-46B5-AA2E-283D9CBE4187}" type="presOf" srcId="{E524952D-9138-4CBF-9936-C8BE98FD5636}" destId="{83DE1AC3-7ECF-4018-97F0-E4678925D53C}" srcOrd="0" destOrd="0" presId="urn:microsoft.com/office/officeart/2016/7/layout/ChevronBlockProcess"/>
    <dgm:cxn modelId="{817DBB25-700D-4855-9856-461446030B00}" srcId="{0D720A79-58AE-4D4C-B4C1-D92A37726010}" destId="{6D3F300A-E99C-45DA-B4DA-7B70A56A8C71}" srcOrd="3" destOrd="0" parTransId="{705DE4B9-99FB-4129-A46D-10AF64A68A75}" sibTransId="{0442431B-95A4-4B53-A711-3396C0A9526D}"/>
    <dgm:cxn modelId="{8B912730-B459-4938-81B0-2DFE782C0D5F}" srcId="{6D3F300A-E99C-45DA-B4DA-7B70A56A8C71}" destId="{F1DFE1F7-647F-4DCC-A0D5-2BD9751B6E5D}" srcOrd="0" destOrd="0" parTransId="{1234FE6A-23FF-4D93-8601-C81FF3D76049}" sibTransId="{0A082A6C-5F3A-4F68-A983-270C59B42128}"/>
    <dgm:cxn modelId="{EB029132-27FA-41CA-A2D4-05D58C593D6C}" srcId="{0D720A79-58AE-4D4C-B4C1-D92A37726010}" destId="{47D2C8D4-957D-44E3-A410-E35BC321BB4E}" srcOrd="2" destOrd="0" parTransId="{665C556F-1E7D-4513-AC3A-17F13337ADB3}" sibTransId="{8FB38A16-CA30-42FB-A0B9-F8BEF61791B5}"/>
    <dgm:cxn modelId="{B92FC853-07DB-41D6-8CFD-31A5C84BD688}" srcId="{0D720A79-58AE-4D4C-B4C1-D92A37726010}" destId="{46312E83-207C-4DB1-899A-688752D961E0}" srcOrd="0" destOrd="0" parTransId="{1BD60D8C-452A-4B39-9601-9955ADF9329F}" sibTransId="{7ED939A8-E779-4F35-BA5A-E204F402155D}"/>
    <dgm:cxn modelId="{276C2B75-53FE-43D1-B387-B7312286DEB6}" type="presOf" srcId="{6D3F300A-E99C-45DA-B4DA-7B70A56A8C71}" destId="{580BDAE5-686E-4BB7-8BD4-F5E8E3C47666}" srcOrd="0" destOrd="0" presId="urn:microsoft.com/office/officeart/2016/7/layout/ChevronBlockProcess"/>
    <dgm:cxn modelId="{4A84CF78-2AF1-41A5-AF6C-DE592C1AF2F4}" type="presOf" srcId="{46312E83-207C-4DB1-899A-688752D961E0}" destId="{34B765E8-477D-44F4-AF91-5719475F7B1E}" srcOrd="0" destOrd="0" presId="urn:microsoft.com/office/officeart/2016/7/layout/ChevronBlockProcess"/>
    <dgm:cxn modelId="{968C9F82-32AB-4484-98FB-04F100823560}" srcId="{E524952D-9138-4CBF-9936-C8BE98FD5636}" destId="{16788590-908E-4BAF-9826-FBF10C5D0F5D}" srcOrd="0" destOrd="0" parTransId="{988F0ED5-0120-4FED-AF80-70EF603A8FDE}" sibTransId="{0759B56F-0C05-44AB-A095-C052EDAB2C25}"/>
    <dgm:cxn modelId="{F3101A96-1413-43C6-BA23-E78D6AA55CD3}" type="presOf" srcId="{16788590-908E-4BAF-9826-FBF10C5D0F5D}" destId="{C3660DAF-CA08-4F78-9374-1D2C05FF4459}" srcOrd="0" destOrd="0" presId="urn:microsoft.com/office/officeart/2016/7/layout/ChevronBlockProcess"/>
    <dgm:cxn modelId="{06046DB1-52DF-4916-BC1B-CD4707AE5A8B}" type="presOf" srcId="{0D720A79-58AE-4D4C-B4C1-D92A37726010}" destId="{36B5A717-8367-401E-BC21-68DE91CE6CCB}" srcOrd="0" destOrd="0" presId="urn:microsoft.com/office/officeart/2016/7/layout/ChevronBlockProcess"/>
    <dgm:cxn modelId="{C7FBFCB4-E5F8-447E-9A61-46CF9B254965}" type="presOf" srcId="{F24EF2FB-4567-4458-B9C5-A5D786FD9B09}" destId="{BEE1C756-5EE8-4C8F-8854-85D9D69A529F}" srcOrd="0" destOrd="0" presId="urn:microsoft.com/office/officeart/2016/7/layout/ChevronBlockProcess"/>
    <dgm:cxn modelId="{8EF47ED4-92AA-4424-9748-A5BA85AB03C4}" type="presOf" srcId="{47D2C8D4-957D-44E3-A410-E35BC321BB4E}" destId="{738C06F6-DD55-424C-BCD9-94A3263C2C4A}" srcOrd="0" destOrd="0" presId="urn:microsoft.com/office/officeart/2016/7/layout/ChevronBlockProcess"/>
    <dgm:cxn modelId="{E98545D5-3590-4F5F-9792-7612661F4EAF}" type="presOf" srcId="{5C223A09-1DCA-4324-B758-8AB5B518ECF2}" destId="{020FB645-E720-48FB-B5E1-D7C685A6B520}" srcOrd="0" destOrd="0" presId="urn:microsoft.com/office/officeart/2016/7/layout/ChevronBlockProcess"/>
    <dgm:cxn modelId="{3773BAE1-09B5-48AC-B41B-8E809A726E74}" type="presOf" srcId="{F1DFE1F7-647F-4DCC-A0D5-2BD9751B6E5D}" destId="{7C9CCE49-299A-4FEF-BFDB-FE973BAB661D}" srcOrd="0" destOrd="0" presId="urn:microsoft.com/office/officeart/2016/7/layout/ChevronBlockProcess"/>
    <dgm:cxn modelId="{044BA7F1-C1FC-46DE-914C-96F588EDB640}" srcId="{46312E83-207C-4DB1-899A-688752D961E0}" destId="{5C223A09-1DCA-4324-B758-8AB5B518ECF2}" srcOrd="0" destOrd="0" parTransId="{2D186D83-79BB-4B11-A812-FEA0E1ACF242}" sibTransId="{F1BD4DBC-9267-49C5-9D51-1B1245CDFB9A}"/>
    <dgm:cxn modelId="{734CB2FB-E21C-4BD0-9A79-C1A2597C385D}" srcId="{0D720A79-58AE-4D4C-B4C1-D92A37726010}" destId="{E524952D-9138-4CBF-9936-C8BE98FD5636}" srcOrd="1" destOrd="0" parTransId="{E0EBB0EA-7DB5-48FE-8814-C62ABB66A44B}" sibTransId="{0B04DFB8-7F02-488B-8A2A-27909B6EE3C2}"/>
    <dgm:cxn modelId="{A3ECDCB6-6DB5-4514-883C-0D8B1C9AD898}" type="presParOf" srcId="{36B5A717-8367-401E-BC21-68DE91CE6CCB}" destId="{5A05B49F-605D-45E3-8D31-94C41C20B427}" srcOrd="0" destOrd="0" presId="urn:microsoft.com/office/officeart/2016/7/layout/ChevronBlockProcess"/>
    <dgm:cxn modelId="{A9559339-59F2-4F23-A128-BEFA40CD663A}" type="presParOf" srcId="{5A05B49F-605D-45E3-8D31-94C41C20B427}" destId="{34B765E8-477D-44F4-AF91-5719475F7B1E}" srcOrd="0" destOrd="0" presId="urn:microsoft.com/office/officeart/2016/7/layout/ChevronBlockProcess"/>
    <dgm:cxn modelId="{D143018F-6040-4358-886A-06BF2B2D5491}" type="presParOf" srcId="{5A05B49F-605D-45E3-8D31-94C41C20B427}" destId="{020FB645-E720-48FB-B5E1-D7C685A6B520}" srcOrd="1" destOrd="0" presId="urn:microsoft.com/office/officeart/2016/7/layout/ChevronBlockProcess"/>
    <dgm:cxn modelId="{21EAC589-4413-4D3D-89BD-CDAEB0D56219}" type="presParOf" srcId="{36B5A717-8367-401E-BC21-68DE91CE6CCB}" destId="{090904CE-0D2E-48A6-8A36-89EA091A8C70}" srcOrd="1" destOrd="0" presId="urn:microsoft.com/office/officeart/2016/7/layout/ChevronBlockProcess"/>
    <dgm:cxn modelId="{0AE8A8C2-0C1C-49CA-B423-E2A05F30CADD}" type="presParOf" srcId="{36B5A717-8367-401E-BC21-68DE91CE6CCB}" destId="{295EC55D-1D3B-4D6D-8CCA-E3FD158121A4}" srcOrd="2" destOrd="0" presId="urn:microsoft.com/office/officeart/2016/7/layout/ChevronBlockProcess"/>
    <dgm:cxn modelId="{540444D7-5BFB-4C9E-877C-B2CB9265D616}" type="presParOf" srcId="{295EC55D-1D3B-4D6D-8CCA-E3FD158121A4}" destId="{83DE1AC3-7ECF-4018-97F0-E4678925D53C}" srcOrd="0" destOrd="0" presId="urn:microsoft.com/office/officeart/2016/7/layout/ChevronBlockProcess"/>
    <dgm:cxn modelId="{CF03EDB9-A6D2-4FD4-A9A2-BCC7A6EEAAA0}" type="presParOf" srcId="{295EC55D-1D3B-4D6D-8CCA-E3FD158121A4}" destId="{C3660DAF-CA08-4F78-9374-1D2C05FF4459}" srcOrd="1" destOrd="0" presId="urn:microsoft.com/office/officeart/2016/7/layout/ChevronBlockProcess"/>
    <dgm:cxn modelId="{F5398ADF-ED8E-46E7-A529-2BB34B1B97FD}" type="presParOf" srcId="{36B5A717-8367-401E-BC21-68DE91CE6CCB}" destId="{A6FC5228-7942-4974-B146-C0B99B2D0BF5}" srcOrd="3" destOrd="0" presId="urn:microsoft.com/office/officeart/2016/7/layout/ChevronBlockProcess"/>
    <dgm:cxn modelId="{C9C31D7D-1F48-4F56-BB36-0471A9878BB4}" type="presParOf" srcId="{36B5A717-8367-401E-BC21-68DE91CE6CCB}" destId="{D8C03A92-77D8-4C63-81F9-1BD080A119BE}" srcOrd="4" destOrd="0" presId="urn:microsoft.com/office/officeart/2016/7/layout/ChevronBlockProcess"/>
    <dgm:cxn modelId="{71803F51-49D8-4D4F-9B28-5E3A2664A05B}" type="presParOf" srcId="{D8C03A92-77D8-4C63-81F9-1BD080A119BE}" destId="{738C06F6-DD55-424C-BCD9-94A3263C2C4A}" srcOrd="0" destOrd="0" presId="urn:microsoft.com/office/officeart/2016/7/layout/ChevronBlockProcess"/>
    <dgm:cxn modelId="{254852C2-ED89-4095-8DEF-710051E38B76}" type="presParOf" srcId="{D8C03A92-77D8-4C63-81F9-1BD080A119BE}" destId="{BEE1C756-5EE8-4C8F-8854-85D9D69A529F}" srcOrd="1" destOrd="0" presId="urn:microsoft.com/office/officeart/2016/7/layout/ChevronBlockProcess"/>
    <dgm:cxn modelId="{82F40B7D-A3B6-4E17-AE74-EF71786581A4}" type="presParOf" srcId="{36B5A717-8367-401E-BC21-68DE91CE6CCB}" destId="{0CE49F11-ED02-4656-A745-47D13501542B}" srcOrd="5" destOrd="0" presId="urn:microsoft.com/office/officeart/2016/7/layout/ChevronBlockProcess"/>
    <dgm:cxn modelId="{7F4FDFC0-3E46-4BBE-906D-03F40AD3BF84}" type="presParOf" srcId="{36B5A717-8367-401E-BC21-68DE91CE6CCB}" destId="{85109B6D-0AD9-48EE-9409-7D21ACDADC30}" srcOrd="6" destOrd="0" presId="urn:microsoft.com/office/officeart/2016/7/layout/ChevronBlockProcess"/>
    <dgm:cxn modelId="{DEC161E6-83B7-47CF-A85C-899BF092BB13}" type="presParOf" srcId="{85109B6D-0AD9-48EE-9409-7D21ACDADC30}" destId="{580BDAE5-686E-4BB7-8BD4-F5E8E3C47666}" srcOrd="0" destOrd="0" presId="urn:microsoft.com/office/officeart/2016/7/layout/ChevronBlockProcess"/>
    <dgm:cxn modelId="{BA0CF133-E545-479E-A288-2B04BECBB737}" type="presParOf" srcId="{85109B6D-0AD9-48EE-9409-7D21ACDADC30}" destId="{7C9CCE49-299A-4FEF-BFDB-FE973BAB661D}"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D7CA2A-5E8F-47A6-BFD0-E1B738EFDE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C18C38-DA94-4BD3-AD6F-4DA96916C147}">
      <dgm:prSet/>
      <dgm:spPr/>
      <dgm:t>
        <a:bodyPr/>
        <a:lstStyle/>
        <a:p>
          <a:r>
            <a:rPr lang="en-US"/>
            <a:t>Porter (1985): Sustainable competitive advantage</a:t>
          </a:r>
        </a:p>
      </dgm:t>
    </dgm:pt>
    <dgm:pt modelId="{A22982C2-91CF-48A6-9C1F-B2DC23BE8571}" type="parTrans" cxnId="{6BF9B2AA-77D9-4E4F-A062-0F4112F47682}">
      <dgm:prSet/>
      <dgm:spPr/>
      <dgm:t>
        <a:bodyPr/>
        <a:lstStyle/>
        <a:p>
          <a:endParaRPr lang="en-US"/>
        </a:p>
      </dgm:t>
    </dgm:pt>
    <dgm:pt modelId="{BF581140-DE87-4952-BFC5-B982111B7BEC}" type="sibTrans" cxnId="{6BF9B2AA-77D9-4E4F-A062-0F4112F47682}">
      <dgm:prSet/>
      <dgm:spPr/>
      <dgm:t>
        <a:bodyPr/>
        <a:lstStyle/>
        <a:p>
          <a:endParaRPr lang="en-US"/>
        </a:p>
      </dgm:t>
    </dgm:pt>
    <dgm:pt modelId="{2FB20106-F395-4911-B3C8-C85EB10A3AD0}">
      <dgm:prSet/>
      <dgm:spPr/>
      <dgm:t>
        <a:bodyPr/>
        <a:lstStyle/>
        <a:p>
          <a:r>
            <a:rPr lang="en-US"/>
            <a:t>Freeman (1984): Stakeholder theory &amp; ESG integration</a:t>
          </a:r>
        </a:p>
      </dgm:t>
    </dgm:pt>
    <dgm:pt modelId="{4E3B9678-CD69-4F41-9664-F38DB8E2FCC3}" type="parTrans" cxnId="{3FFB2E77-8144-4A46-B9FB-4427BD1AF9D7}">
      <dgm:prSet/>
      <dgm:spPr/>
      <dgm:t>
        <a:bodyPr/>
        <a:lstStyle/>
        <a:p>
          <a:endParaRPr lang="en-US"/>
        </a:p>
      </dgm:t>
    </dgm:pt>
    <dgm:pt modelId="{BECA1DF8-7FCC-4928-970F-520C6274BB4C}" type="sibTrans" cxnId="{3FFB2E77-8144-4A46-B9FB-4427BD1AF9D7}">
      <dgm:prSet/>
      <dgm:spPr/>
      <dgm:t>
        <a:bodyPr/>
        <a:lstStyle/>
        <a:p>
          <a:endParaRPr lang="en-US"/>
        </a:p>
      </dgm:t>
    </dgm:pt>
    <dgm:pt modelId="{C8B55E60-D745-4E24-B99A-A93956AD816A}">
      <dgm:prSet/>
      <dgm:spPr/>
      <dgm:t>
        <a:bodyPr/>
        <a:lstStyle/>
        <a:p>
          <a:r>
            <a:rPr lang="en-US"/>
            <a:t>Johnson et al. (2020): Strategy &amp; environmental alignment</a:t>
          </a:r>
        </a:p>
      </dgm:t>
    </dgm:pt>
    <dgm:pt modelId="{BF75FDC2-7C9F-45ED-92F4-0BDA89BC8EBF}" type="parTrans" cxnId="{2851943B-74B8-4630-9C2F-24EBE64E3FC4}">
      <dgm:prSet/>
      <dgm:spPr/>
      <dgm:t>
        <a:bodyPr/>
        <a:lstStyle/>
        <a:p>
          <a:endParaRPr lang="en-US"/>
        </a:p>
      </dgm:t>
    </dgm:pt>
    <dgm:pt modelId="{24D7BF9C-3CCA-45A0-B68C-44294E057B27}" type="sibTrans" cxnId="{2851943B-74B8-4630-9C2F-24EBE64E3FC4}">
      <dgm:prSet/>
      <dgm:spPr/>
      <dgm:t>
        <a:bodyPr/>
        <a:lstStyle/>
        <a:p>
          <a:endParaRPr lang="en-US"/>
        </a:p>
      </dgm:t>
    </dgm:pt>
    <dgm:pt modelId="{E48EC12E-9857-4B45-834B-B6CD67019E37}">
      <dgm:prSet/>
      <dgm:spPr/>
      <dgm:t>
        <a:bodyPr/>
        <a:lstStyle/>
        <a:p>
          <a:r>
            <a:rPr lang="en-US"/>
            <a:t>Bartlett &amp; Ghoshal (1989): Transnational strategy model</a:t>
          </a:r>
        </a:p>
      </dgm:t>
    </dgm:pt>
    <dgm:pt modelId="{FE034FC4-5188-4CA8-9072-076097EA7B3C}" type="parTrans" cxnId="{339EDAA9-5CB0-4CF7-A588-0C50F570817B}">
      <dgm:prSet/>
      <dgm:spPr/>
      <dgm:t>
        <a:bodyPr/>
        <a:lstStyle/>
        <a:p>
          <a:endParaRPr lang="en-US"/>
        </a:p>
      </dgm:t>
    </dgm:pt>
    <dgm:pt modelId="{BAF6E781-FA35-4CFE-82FB-94B76E150127}" type="sibTrans" cxnId="{339EDAA9-5CB0-4CF7-A588-0C50F570817B}">
      <dgm:prSet/>
      <dgm:spPr/>
      <dgm:t>
        <a:bodyPr/>
        <a:lstStyle/>
        <a:p>
          <a:endParaRPr lang="en-US"/>
        </a:p>
      </dgm:t>
    </dgm:pt>
    <dgm:pt modelId="{153D1443-CC5B-4D4C-8E86-AAACECEC8B24}" type="pres">
      <dgm:prSet presAssocID="{1CD7CA2A-5E8F-47A6-BFD0-E1B738EFDE70}" presName="linear" presStyleCnt="0">
        <dgm:presLayoutVars>
          <dgm:animLvl val="lvl"/>
          <dgm:resizeHandles val="exact"/>
        </dgm:presLayoutVars>
      </dgm:prSet>
      <dgm:spPr/>
    </dgm:pt>
    <dgm:pt modelId="{3AC9EFAC-148D-4B6B-B7FC-4EACC45613B5}" type="pres">
      <dgm:prSet presAssocID="{A8C18C38-DA94-4BD3-AD6F-4DA96916C147}" presName="parentText" presStyleLbl="node1" presStyleIdx="0" presStyleCnt="4">
        <dgm:presLayoutVars>
          <dgm:chMax val="0"/>
          <dgm:bulletEnabled val="1"/>
        </dgm:presLayoutVars>
      </dgm:prSet>
      <dgm:spPr/>
    </dgm:pt>
    <dgm:pt modelId="{7E141988-ADD0-4209-A64B-B81499D3E799}" type="pres">
      <dgm:prSet presAssocID="{BF581140-DE87-4952-BFC5-B982111B7BEC}" presName="spacer" presStyleCnt="0"/>
      <dgm:spPr/>
    </dgm:pt>
    <dgm:pt modelId="{CC52D36B-E646-4685-9F8D-28FCE513FCFA}" type="pres">
      <dgm:prSet presAssocID="{2FB20106-F395-4911-B3C8-C85EB10A3AD0}" presName="parentText" presStyleLbl="node1" presStyleIdx="1" presStyleCnt="4">
        <dgm:presLayoutVars>
          <dgm:chMax val="0"/>
          <dgm:bulletEnabled val="1"/>
        </dgm:presLayoutVars>
      </dgm:prSet>
      <dgm:spPr/>
    </dgm:pt>
    <dgm:pt modelId="{A7A79A97-2D09-415E-BC0F-65527EC25232}" type="pres">
      <dgm:prSet presAssocID="{BECA1DF8-7FCC-4928-970F-520C6274BB4C}" presName="spacer" presStyleCnt="0"/>
      <dgm:spPr/>
    </dgm:pt>
    <dgm:pt modelId="{A0AEE846-8480-456A-B204-113B41163E62}" type="pres">
      <dgm:prSet presAssocID="{C8B55E60-D745-4E24-B99A-A93956AD816A}" presName="parentText" presStyleLbl="node1" presStyleIdx="2" presStyleCnt="4">
        <dgm:presLayoutVars>
          <dgm:chMax val="0"/>
          <dgm:bulletEnabled val="1"/>
        </dgm:presLayoutVars>
      </dgm:prSet>
      <dgm:spPr/>
    </dgm:pt>
    <dgm:pt modelId="{12B816E3-4CAD-4F1F-9EE8-E87E0ADE4F02}" type="pres">
      <dgm:prSet presAssocID="{24D7BF9C-3CCA-45A0-B68C-44294E057B27}" presName="spacer" presStyleCnt="0"/>
      <dgm:spPr/>
    </dgm:pt>
    <dgm:pt modelId="{AAD6A07A-DA74-416B-9CD0-139E369755EB}" type="pres">
      <dgm:prSet presAssocID="{E48EC12E-9857-4B45-834B-B6CD67019E37}" presName="parentText" presStyleLbl="node1" presStyleIdx="3" presStyleCnt="4">
        <dgm:presLayoutVars>
          <dgm:chMax val="0"/>
          <dgm:bulletEnabled val="1"/>
        </dgm:presLayoutVars>
      </dgm:prSet>
      <dgm:spPr/>
    </dgm:pt>
  </dgm:ptLst>
  <dgm:cxnLst>
    <dgm:cxn modelId="{6F2B1205-CCE6-4790-9375-1FD1C434E230}" type="presOf" srcId="{E48EC12E-9857-4B45-834B-B6CD67019E37}" destId="{AAD6A07A-DA74-416B-9CD0-139E369755EB}" srcOrd="0" destOrd="0" presId="urn:microsoft.com/office/officeart/2005/8/layout/vList2"/>
    <dgm:cxn modelId="{2851943B-74B8-4630-9C2F-24EBE64E3FC4}" srcId="{1CD7CA2A-5E8F-47A6-BFD0-E1B738EFDE70}" destId="{C8B55E60-D745-4E24-B99A-A93956AD816A}" srcOrd="2" destOrd="0" parTransId="{BF75FDC2-7C9F-45ED-92F4-0BDA89BC8EBF}" sibTransId="{24D7BF9C-3CCA-45A0-B68C-44294E057B27}"/>
    <dgm:cxn modelId="{BFE7AB5F-50BB-48DF-90A6-47BC9D374CDF}" type="presOf" srcId="{1CD7CA2A-5E8F-47A6-BFD0-E1B738EFDE70}" destId="{153D1443-CC5B-4D4C-8E86-AAACECEC8B24}" srcOrd="0" destOrd="0" presId="urn:microsoft.com/office/officeart/2005/8/layout/vList2"/>
    <dgm:cxn modelId="{D25F6D43-EA61-4437-94A4-D837C08535FD}" type="presOf" srcId="{C8B55E60-D745-4E24-B99A-A93956AD816A}" destId="{A0AEE846-8480-456A-B204-113B41163E62}" srcOrd="0" destOrd="0" presId="urn:microsoft.com/office/officeart/2005/8/layout/vList2"/>
    <dgm:cxn modelId="{3FFB2E77-8144-4A46-B9FB-4427BD1AF9D7}" srcId="{1CD7CA2A-5E8F-47A6-BFD0-E1B738EFDE70}" destId="{2FB20106-F395-4911-B3C8-C85EB10A3AD0}" srcOrd="1" destOrd="0" parTransId="{4E3B9678-CD69-4F41-9664-F38DB8E2FCC3}" sibTransId="{BECA1DF8-7FCC-4928-970F-520C6274BB4C}"/>
    <dgm:cxn modelId="{6E36A188-CCEA-481B-8C56-118BEAA7BD5C}" type="presOf" srcId="{2FB20106-F395-4911-B3C8-C85EB10A3AD0}" destId="{CC52D36B-E646-4685-9F8D-28FCE513FCFA}" srcOrd="0" destOrd="0" presId="urn:microsoft.com/office/officeart/2005/8/layout/vList2"/>
    <dgm:cxn modelId="{339EDAA9-5CB0-4CF7-A588-0C50F570817B}" srcId="{1CD7CA2A-5E8F-47A6-BFD0-E1B738EFDE70}" destId="{E48EC12E-9857-4B45-834B-B6CD67019E37}" srcOrd="3" destOrd="0" parTransId="{FE034FC4-5188-4CA8-9072-076097EA7B3C}" sibTransId="{BAF6E781-FA35-4CFE-82FB-94B76E150127}"/>
    <dgm:cxn modelId="{6BF9B2AA-77D9-4E4F-A062-0F4112F47682}" srcId="{1CD7CA2A-5E8F-47A6-BFD0-E1B738EFDE70}" destId="{A8C18C38-DA94-4BD3-AD6F-4DA96916C147}" srcOrd="0" destOrd="0" parTransId="{A22982C2-91CF-48A6-9C1F-B2DC23BE8571}" sibTransId="{BF581140-DE87-4952-BFC5-B982111B7BEC}"/>
    <dgm:cxn modelId="{F7A982E3-D3E0-4FB3-92D5-9996CE0BA3AE}" type="presOf" srcId="{A8C18C38-DA94-4BD3-AD6F-4DA96916C147}" destId="{3AC9EFAC-148D-4B6B-B7FC-4EACC45613B5}" srcOrd="0" destOrd="0" presId="urn:microsoft.com/office/officeart/2005/8/layout/vList2"/>
    <dgm:cxn modelId="{BB9EFD08-2C98-4DF7-BB3A-D924546246F4}" type="presParOf" srcId="{153D1443-CC5B-4D4C-8E86-AAACECEC8B24}" destId="{3AC9EFAC-148D-4B6B-B7FC-4EACC45613B5}" srcOrd="0" destOrd="0" presId="urn:microsoft.com/office/officeart/2005/8/layout/vList2"/>
    <dgm:cxn modelId="{9976C8DF-4101-46AF-A7A5-C8BACFC5D3FD}" type="presParOf" srcId="{153D1443-CC5B-4D4C-8E86-AAACECEC8B24}" destId="{7E141988-ADD0-4209-A64B-B81499D3E799}" srcOrd="1" destOrd="0" presId="urn:microsoft.com/office/officeart/2005/8/layout/vList2"/>
    <dgm:cxn modelId="{D91051D9-9DF0-4481-B7BE-D0DD3CCE6B1D}" type="presParOf" srcId="{153D1443-CC5B-4D4C-8E86-AAACECEC8B24}" destId="{CC52D36B-E646-4685-9F8D-28FCE513FCFA}" srcOrd="2" destOrd="0" presId="urn:microsoft.com/office/officeart/2005/8/layout/vList2"/>
    <dgm:cxn modelId="{69B33E78-8C44-417B-B55A-3F6977081AE5}" type="presParOf" srcId="{153D1443-CC5B-4D4C-8E86-AAACECEC8B24}" destId="{A7A79A97-2D09-415E-BC0F-65527EC25232}" srcOrd="3" destOrd="0" presId="urn:microsoft.com/office/officeart/2005/8/layout/vList2"/>
    <dgm:cxn modelId="{1BCA8B40-B761-482B-99E2-4695A36FE96C}" type="presParOf" srcId="{153D1443-CC5B-4D4C-8E86-AAACECEC8B24}" destId="{A0AEE846-8480-456A-B204-113B41163E62}" srcOrd="4" destOrd="0" presId="urn:microsoft.com/office/officeart/2005/8/layout/vList2"/>
    <dgm:cxn modelId="{B3451589-8296-46EB-A8F6-75D0BC1E19AE}" type="presParOf" srcId="{153D1443-CC5B-4D4C-8E86-AAACECEC8B24}" destId="{12B816E3-4CAD-4F1F-9EE8-E87E0ADE4F02}" srcOrd="5" destOrd="0" presId="urn:microsoft.com/office/officeart/2005/8/layout/vList2"/>
    <dgm:cxn modelId="{E7642B6B-61D3-4D20-9FA7-C62BA42E726B}" type="presParOf" srcId="{153D1443-CC5B-4D4C-8E86-AAACECEC8B24}" destId="{AAD6A07A-DA74-416B-9CD0-139E369755E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CA472-8C6B-4C37-9F4F-94ECDBBCE5B9}">
      <dsp:nvSpPr>
        <dsp:cNvPr id="0" name=""/>
        <dsp:cNvSpPr/>
      </dsp:nvSpPr>
      <dsp:spPr>
        <a:xfrm>
          <a:off x="0" y="29978"/>
          <a:ext cx="4291113" cy="4317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Strengths: </a:t>
          </a:r>
          <a:endParaRPr lang="en-US" sz="1800" kern="1200" dirty="0"/>
        </a:p>
      </dsp:txBody>
      <dsp:txXfrm>
        <a:off x="21075" y="51053"/>
        <a:ext cx="4248963" cy="389580"/>
      </dsp:txXfrm>
    </dsp:sp>
    <dsp:sp modelId="{92D2867D-D562-4F25-BBDA-90A349BFB239}">
      <dsp:nvSpPr>
        <dsp:cNvPr id="0" name=""/>
        <dsp:cNvSpPr/>
      </dsp:nvSpPr>
      <dsp:spPr>
        <a:xfrm>
          <a:off x="0" y="461708"/>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The brand is well-known all over the world. </a:t>
          </a:r>
          <a:endParaRPr lang="en-US" sz="1600" kern="1200" dirty="0"/>
        </a:p>
        <a:p>
          <a:pPr marL="171450" lvl="1" indent="-171450" algn="l" defTabSz="711200">
            <a:lnSpc>
              <a:spcPct val="90000"/>
            </a:lnSpc>
            <a:spcBef>
              <a:spcPct val="0"/>
            </a:spcBef>
            <a:spcAft>
              <a:spcPct val="20000"/>
            </a:spcAft>
            <a:buChar char="•"/>
          </a:pPr>
          <a:r>
            <a:rPr lang="en-GB" sz="1600" kern="1200" dirty="0"/>
            <a:t>A top company in making computer chips and smartphones </a:t>
          </a:r>
          <a:endParaRPr lang="en-US" sz="1600" kern="1200" dirty="0"/>
        </a:p>
        <a:p>
          <a:pPr marL="171450" lvl="1" indent="-171450" algn="l" defTabSz="711200">
            <a:lnSpc>
              <a:spcPct val="90000"/>
            </a:lnSpc>
            <a:spcBef>
              <a:spcPct val="0"/>
            </a:spcBef>
            <a:spcAft>
              <a:spcPct val="20000"/>
            </a:spcAft>
            <a:buChar char="•"/>
          </a:pPr>
          <a:r>
            <a:rPr lang="en-GB" sz="1600" kern="1200" dirty="0"/>
            <a:t>More investment is made in Research and Development. $9.5 billion in R&amp;D in 2024, up 71.3 percent from $5.5 billion in 2023 (Hae-Lee, 2025) </a:t>
          </a:r>
          <a:endParaRPr lang="en-US" sz="1600" kern="1200" dirty="0"/>
        </a:p>
      </dsp:txBody>
      <dsp:txXfrm>
        <a:off x="0" y="461708"/>
        <a:ext cx="4291113" cy="1713960"/>
      </dsp:txXfrm>
    </dsp:sp>
    <dsp:sp modelId="{2BD49EAD-2676-4526-A2CF-5B76022EDAB7}">
      <dsp:nvSpPr>
        <dsp:cNvPr id="0" name=""/>
        <dsp:cNvSpPr/>
      </dsp:nvSpPr>
      <dsp:spPr>
        <a:xfrm>
          <a:off x="0" y="2175669"/>
          <a:ext cx="4291113" cy="43173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Weaknesses: </a:t>
          </a:r>
          <a:endParaRPr lang="en-US" sz="1800" kern="1200"/>
        </a:p>
      </dsp:txBody>
      <dsp:txXfrm>
        <a:off x="21075" y="2196744"/>
        <a:ext cx="4248963" cy="389580"/>
      </dsp:txXfrm>
    </dsp:sp>
    <dsp:sp modelId="{0AE0C8A4-24D8-429A-AB80-7F158D866FCA}">
      <dsp:nvSpPr>
        <dsp:cNvPr id="0" name=""/>
        <dsp:cNvSpPr/>
      </dsp:nvSpPr>
      <dsp:spPr>
        <a:xfrm>
          <a:off x="0" y="2607399"/>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Dependence on the Android software  </a:t>
          </a:r>
          <a:endParaRPr lang="en-US" sz="1600" kern="1200" dirty="0"/>
        </a:p>
        <a:p>
          <a:pPr marL="171450" lvl="1" indent="-171450" algn="l" defTabSz="711200">
            <a:lnSpc>
              <a:spcPct val="90000"/>
            </a:lnSpc>
            <a:spcBef>
              <a:spcPct val="0"/>
            </a:spcBef>
            <a:spcAft>
              <a:spcPct val="20000"/>
            </a:spcAft>
            <a:buChar char="•"/>
          </a:pPr>
          <a:r>
            <a:rPr lang="en-GB" sz="1600" kern="1200" dirty="0"/>
            <a:t>Complicated Organisational Structure </a:t>
          </a:r>
          <a:endParaRPr lang="en-US" sz="1600" kern="1200" dirty="0"/>
        </a:p>
        <a:p>
          <a:pPr marL="171450" lvl="1" indent="-171450" algn="l" defTabSz="711200">
            <a:lnSpc>
              <a:spcPct val="90000"/>
            </a:lnSpc>
            <a:spcBef>
              <a:spcPct val="0"/>
            </a:spcBef>
            <a:spcAft>
              <a:spcPct val="20000"/>
            </a:spcAft>
            <a:buChar char="•"/>
          </a:pPr>
          <a:r>
            <a:rPr lang="en-GB" sz="1600" kern="1200" dirty="0"/>
            <a:t>Issues in the Value Chain as Samsung has been quietly linked to human rights abuses and problems in society happening in the Democratic Republic of the Congo (DRC) (Krummel and Siegfied, 2021).</a:t>
          </a:r>
          <a:endParaRPr lang="en-US" sz="1600" kern="1200" dirty="0"/>
        </a:p>
      </dsp:txBody>
      <dsp:txXfrm>
        <a:off x="0" y="2607399"/>
        <a:ext cx="4291113" cy="1713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D1252-DD74-454E-B389-AA381DBE24B7}">
      <dsp:nvSpPr>
        <dsp:cNvPr id="0" name=""/>
        <dsp:cNvSpPr/>
      </dsp:nvSpPr>
      <dsp:spPr>
        <a:xfrm>
          <a:off x="0" y="45795"/>
          <a:ext cx="5175384" cy="71954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Opportunities: </a:t>
          </a:r>
          <a:endParaRPr lang="en-US" sz="3000" kern="1200"/>
        </a:p>
      </dsp:txBody>
      <dsp:txXfrm>
        <a:off x="35125" y="80920"/>
        <a:ext cx="5105134" cy="649299"/>
      </dsp:txXfrm>
    </dsp:sp>
    <dsp:sp modelId="{D557E34A-82AB-40C3-A896-6407A08E82E0}">
      <dsp:nvSpPr>
        <dsp:cNvPr id="0" name=""/>
        <dsp:cNvSpPr/>
      </dsp:nvSpPr>
      <dsp:spPr>
        <a:xfrm>
          <a:off x="0" y="765345"/>
          <a:ext cx="5175384" cy="183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Increase in smart devices, 5G technology, and artificial intelligence. </a:t>
          </a:r>
          <a:endParaRPr lang="en-US" sz="2300" kern="1200"/>
        </a:p>
        <a:p>
          <a:pPr marL="228600" lvl="1" indent="-228600" algn="l" defTabSz="1022350">
            <a:lnSpc>
              <a:spcPct val="90000"/>
            </a:lnSpc>
            <a:spcBef>
              <a:spcPct val="0"/>
            </a:spcBef>
            <a:spcAft>
              <a:spcPct val="20000"/>
            </a:spcAft>
            <a:buChar char="•"/>
          </a:pPr>
          <a:r>
            <a:rPr lang="en-GB" sz="2300" kern="1200"/>
            <a:t>Increase in developing countries </a:t>
          </a:r>
          <a:endParaRPr lang="en-US" sz="2300" kern="1200"/>
        </a:p>
        <a:p>
          <a:pPr marL="228600" lvl="1" indent="-228600" algn="l" defTabSz="1022350">
            <a:lnSpc>
              <a:spcPct val="90000"/>
            </a:lnSpc>
            <a:spcBef>
              <a:spcPct val="0"/>
            </a:spcBef>
            <a:spcAft>
              <a:spcPct val="20000"/>
            </a:spcAft>
            <a:buChar char="•"/>
          </a:pPr>
          <a:r>
            <a:rPr lang="en-GB" sz="2300" kern="1200"/>
            <a:t>Increasing interest in eco-friendly technologies. </a:t>
          </a:r>
          <a:endParaRPr lang="en-US" sz="2300" kern="1200"/>
        </a:p>
      </dsp:txBody>
      <dsp:txXfrm>
        <a:off x="0" y="765345"/>
        <a:ext cx="5175384" cy="1831950"/>
      </dsp:txXfrm>
    </dsp:sp>
    <dsp:sp modelId="{45438A7E-A9A5-4BF3-947A-A8B653EB0AC0}">
      <dsp:nvSpPr>
        <dsp:cNvPr id="0" name=""/>
        <dsp:cNvSpPr/>
      </dsp:nvSpPr>
      <dsp:spPr>
        <a:xfrm>
          <a:off x="0" y="2597295"/>
          <a:ext cx="5175384" cy="71954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Threats: </a:t>
          </a:r>
          <a:endParaRPr lang="en-US" sz="3000" kern="1200"/>
        </a:p>
      </dsp:txBody>
      <dsp:txXfrm>
        <a:off x="35125" y="2632420"/>
        <a:ext cx="5105134" cy="649299"/>
      </dsp:txXfrm>
    </dsp:sp>
    <dsp:sp modelId="{4FB35A3B-7766-4DAE-96B5-25FF5C88A864}">
      <dsp:nvSpPr>
        <dsp:cNvPr id="0" name=""/>
        <dsp:cNvSpPr/>
      </dsp:nvSpPr>
      <dsp:spPr>
        <a:xfrm>
          <a:off x="0" y="3316845"/>
          <a:ext cx="5175384"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Strong competition between Xiaomi, Apple, and other technology companies </a:t>
          </a:r>
          <a:endParaRPr lang="en-US" sz="2300" kern="1200"/>
        </a:p>
        <a:p>
          <a:pPr marL="228600" lvl="1" indent="-228600" algn="l" defTabSz="1022350">
            <a:lnSpc>
              <a:spcPct val="90000"/>
            </a:lnSpc>
            <a:spcBef>
              <a:spcPct val="0"/>
            </a:spcBef>
            <a:spcAft>
              <a:spcPct val="20000"/>
            </a:spcAft>
            <a:buChar char="•"/>
          </a:pPr>
          <a:r>
            <a:rPr lang="en-GB" sz="2300" kern="1200"/>
            <a:t>Rapid changes in technology </a:t>
          </a:r>
          <a:endParaRPr lang="en-US" sz="2300" kern="1200"/>
        </a:p>
        <a:p>
          <a:pPr marL="228600" lvl="1" indent="-228600" algn="l" defTabSz="1022350">
            <a:lnSpc>
              <a:spcPct val="90000"/>
            </a:lnSpc>
            <a:spcBef>
              <a:spcPct val="0"/>
            </a:spcBef>
            <a:spcAft>
              <a:spcPct val="20000"/>
            </a:spcAft>
            <a:buChar char="•"/>
          </a:pPr>
          <a:r>
            <a:rPr lang="en-GB" sz="2300" kern="1200"/>
            <a:t>Problems in global politics and the economy, such as the tariff war</a:t>
          </a:r>
          <a:endParaRPr lang="en-US" sz="2300" kern="1200"/>
        </a:p>
      </dsp:txBody>
      <dsp:txXfrm>
        <a:off x="0" y="3316845"/>
        <a:ext cx="5175384" cy="2173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E3A2C-DDDA-482C-BE5E-54E4B3422242}">
      <dsp:nvSpPr>
        <dsp:cNvPr id="0" name=""/>
        <dsp:cNvSpPr/>
      </dsp:nvSpPr>
      <dsp:spPr>
        <a:xfrm>
          <a:off x="0" y="194849"/>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 brings variations to its products according to different market demands </a:t>
          </a:r>
          <a:endParaRPr lang="en-US" sz="2100" kern="1200"/>
        </a:p>
      </dsp:txBody>
      <dsp:txXfrm>
        <a:off x="40780" y="235629"/>
        <a:ext cx="8148040" cy="753819"/>
      </dsp:txXfrm>
    </dsp:sp>
    <dsp:sp modelId="{4F729052-CD56-4DF4-93AE-6202CEE87D07}">
      <dsp:nvSpPr>
        <dsp:cNvPr id="0" name=""/>
        <dsp:cNvSpPr/>
      </dsp:nvSpPr>
      <dsp:spPr>
        <a:xfrm>
          <a:off x="0" y="1030229"/>
          <a:ext cx="8229600" cy="499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smartphones that can use two SIM cards are designed for the Asian and African markets.</a:t>
          </a:r>
          <a:endParaRPr lang="en-US" sz="1600" kern="1200"/>
        </a:p>
      </dsp:txBody>
      <dsp:txXfrm>
        <a:off x="0" y="1030229"/>
        <a:ext cx="8229600" cy="499904"/>
      </dsp:txXfrm>
    </dsp:sp>
    <dsp:sp modelId="{156F1A1D-10EF-4785-81F2-04A491172A22}">
      <dsp:nvSpPr>
        <dsp:cNvPr id="0" name=""/>
        <dsp:cNvSpPr/>
      </dsp:nvSpPr>
      <dsp:spPr>
        <a:xfrm>
          <a:off x="0" y="153013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Samsung's strong brand helps it secure a better position in the market </a:t>
          </a:r>
          <a:endParaRPr lang="en-US" sz="2100" kern="1200"/>
        </a:p>
      </dsp:txBody>
      <dsp:txXfrm>
        <a:off x="40780" y="1570914"/>
        <a:ext cx="8148040" cy="753819"/>
      </dsp:txXfrm>
    </dsp:sp>
    <dsp:sp modelId="{682A8503-605E-4234-9681-6BFF25620947}">
      <dsp:nvSpPr>
        <dsp:cNvPr id="0" name=""/>
        <dsp:cNvSpPr/>
      </dsp:nvSpPr>
      <dsp:spPr>
        <a:xfrm>
          <a:off x="0" y="2365514"/>
          <a:ext cx="82296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The successful "Samsung Galaxy" brand is used all over the world Being affected by political problems and limits on trade </a:t>
          </a:r>
          <a:endParaRPr lang="en-US" sz="1600" kern="1200"/>
        </a:p>
        <a:p>
          <a:pPr marL="171450" lvl="1" indent="-171450" algn="l" defTabSz="711200">
            <a:lnSpc>
              <a:spcPct val="90000"/>
            </a:lnSpc>
            <a:spcBef>
              <a:spcPct val="0"/>
            </a:spcBef>
            <a:spcAft>
              <a:spcPct val="20000"/>
            </a:spcAft>
            <a:buChar char="•"/>
          </a:pPr>
          <a:r>
            <a:rPr lang="en-GB" sz="1600" kern="1200"/>
            <a:t>For example, trade arguments between the US and China affect the supply chains for parts</a:t>
          </a:r>
          <a:endParaRPr lang="en-US" sz="1600" kern="1200"/>
        </a:p>
      </dsp:txBody>
      <dsp:txXfrm>
        <a:off x="0" y="2365514"/>
        <a:ext cx="8229600" cy="782460"/>
      </dsp:txXfrm>
    </dsp:sp>
    <dsp:sp modelId="{00555A84-DA55-41A2-92D7-B35B7FF65219}">
      <dsp:nvSpPr>
        <dsp:cNvPr id="0" name=""/>
        <dsp:cNvSpPr/>
      </dsp:nvSpPr>
      <dsp:spPr>
        <a:xfrm>
          <a:off x="0" y="314797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Changes in currency exchange rates affect the profitability of the business </a:t>
          </a:r>
          <a:endParaRPr lang="en-US" sz="2100" kern="1200"/>
        </a:p>
      </dsp:txBody>
      <dsp:txXfrm>
        <a:off x="40780" y="3188754"/>
        <a:ext cx="8148040" cy="753819"/>
      </dsp:txXfrm>
    </dsp:sp>
    <dsp:sp modelId="{284ECF21-234D-48C6-A8B1-037C36E22EAB}">
      <dsp:nvSpPr>
        <dsp:cNvPr id="0" name=""/>
        <dsp:cNvSpPr/>
      </dsp:nvSpPr>
      <dsp:spPr>
        <a:xfrm>
          <a:off x="0" y="3983354"/>
          <a:ext cx="82296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changes in US rates affect the income Samsung get from other countries</a:t>
          </a:r>
          <a:endParaRPr lang="en-US" sz="1600" kern="1200"/>
        </a:p>
      </dsp:txBody>
      <dsp:txXfrm>
        <a:off x="0" y="3983354"/>
        <a:ext cx="8229600" cy="3477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765E8-477D-44F4-AF91-5719475F7B1E}">
      <dsp:nvSpPr>
        <dsp:cNvPr id="0" name=""/>
        <dsp:cNvSpPr/>
      </dsp:nvSpPr>
      <dsp:spPr>
        <a:xfrm>
          <a:off x="3337" y="860287"/>
          <a:ext cx="1273607" cy="382082"/>
        </a:xfrm>
        <a:prstGeom prst="chevron">
          <a:avLst>
            <a:gd name="adj" fmla="val 3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Strengthen</a:t>
          </a:r>
        </a:p>
      </dsp:txBody>
      <dsp:txXfrm>
        <a:off x="117962" y="860287"/>
        <a:ext cx="1044357" cy="382082"/>
      </dsp:txXfrm>
    </dsp:sp>
    <dsp:sp modelId="{020FB645-E720-48FB-B5E1-D7C685A6B520}">
      <dsp:nvSpPr>
        <dsp:cNvPr id="0" name=""/>
        <dsp:cNvSpPr/>
      </dsp:nvSpPr>
      <dsp:spPr>
        <a:xfrm>
          <a:off x="3337" y="1242369"/>
          <a:ext cx="1158982" cy="219877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Strengthen technological leadership in AI &amp; semiconductors</a:t>
          </a:r>
        </a:p>
      </dsp:txBody>
      <dsp:txXfrm>
        <a:off x="3337" y="1242369"/>
        <a:ext cx="1158982" cy="2198779"/>
      </dsp:txXfrm>
    </dsp:sp>
    <dsp:sp modelId="{83DE1AC3-7ECF-4018-97F0-E4678925D53C}">
      <dsp:nvSpPr>
        <dsp:cNvPr id="0" name=""/>
        <dsp:cNvSpPr/>
      </dsp:nvSpPr>
      <dsp:spPr>
        <a:xfrm>
          <a:off x="1251816" y="860287"/>
          <a:ext cx="1273607" cy="382082"/>
        </a:xfrm>
        <a:prstGeom prst="chevron">
          <a:avLst>
            <a:gd name="adj" fmla="val 30000"/>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Diversify</a:t>
          </a:r>
        </a:p>
      </dsp:txBody>
      <dsp:txXfrm>
        <a:off x="1366441" y="860287"/>
        <a:ext cx="1044357" cy="382082"/>
      </dsp:txXfrm>
    </dsp:sp>
    <dsp:sp modelId="{C3660DAF-CA08-4F78-9374-1D2C05FF4459}">
      <dsp:nvSpPr>
        <dsp:cNvPr id="0" name=""/>
        <dsp:cNvSpPr/>
      </dsp:nvSpPr>
      <dsp:spPr>
        <a:xfrm>
          <a:off x="1291140" y="1252198"/>
          <a:ext cx="1158982" cy="2198779"/>
        </a:xfrm>
        <a:prstGeom prst="rect">
          <a:avLst/>
        </a:prstGeom>
        <a:solidFill>
          <a:schemeClr val="accent5">
            <a:tint val="40000"/>
            <a:alpha val="90000"/>
            <a:hueOff val="-3580161"/>
            <a:satOff val="16084"/>
            <a:lumOff val="1106"/>
            <a:alphaOff val="0"/>
          </a:schemeClr>
        </a:solidFill>
        <a:ln w="9525" cap="flat" cmpd="sng" algn="ctr">
          <a:solidFill>
            <a:schemeClr val="accent5">
              <a:tint val="40000"/>
              <a:alpha val="90000"/>
              <a:hueOff val="-3580161"/>
              <a:satOff val="16084"/>
              <a:lumOff val="110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Diversify global supply chain to reduce geopolitical risk</a:t>
          </a:r>
        </a:p>
      </dsp:txBody>
      <dsp:txXfrm>
        <a:off x="1291140" y="1252198"/>
        <a:ext cx="1158982" cy="2198779"/>
      </dsp:txXfrm>
    </dsp:sp>
    <dsp:sp modelId="{738C06F6-DD55-424C-BCD9-94A3263C2C4A}">
      <dsp:nvSpPr>
        <dsp:cNvPr id="0" name=""/>
        <dsp:cNvSpPr/>
      </dsp:nvSpPr>
      <dsp:spPr>
        <a:xfrm>
          <a:off x="2500295" y="860287"/>
          <a:ext cx="1273607" cy="382082"/>
        </a:xfrm>
        <a:prstGeom prst="chevron">
          <a:avLst>
            <a:gd name="adj" fmla="val 30000"/>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Integrate</a:t>
          </a:r>
        </a:p>
      </dsp:txBody>
      <dsp:txXfrm>
        <a:off x="2614920" y="860287"/>
        <a:ext cx="1044357" cy="382082"/>
      </dsp:txXfrm>
    </dsp:sp>
    <dsp:sp modelId="{BEE1C756-5EE8-4C8F-8854-85D9D69A529F}">
      <dsp:nvSpPr>
        <dsp:cNvPr id="0" name=""/>
        <dsp:cNvSpPr/>
      </dsp:nvSpPr>
      <dsp:spPr>
        <a:xfrm>
          <a:off x="2500295" y="1242369"/>
          <a:ext cx="1158982" cy="2198779"/>
        </a:xfrm>
        <a:prstGeom prst="rect">
          <a:avLst/>
        </a:prstGeom>
        <a:solidFill>
          <a:schemeClr val="accent5">
            <a:tint val="40000"/>
            <a:alpha val="90000"/>
            <a:hueOff val="-7160321"/>
            <a:satOff val="32169"/>
            <a:lumOff val="2211"/>
            <a:alphaOff val="0"/>
          </a:schemeClr>
        </a:solidFill>
        <a:ln w="9525" cap="flat" cmpd="sng" algn="ctr">
          <a:solidFill>
            <a:schemeClr val="accent5">
              <a:tint val="40000"/>
              <a:alpha val="90000"/>
              <a:hueOff val="-7160321"/>
              <a:satOff val="32169"/>
              <a:lumOff val="2211"/>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Integrate ESG into core corporate strategy</a:t>
          </a:r>
        </a:p>
      </dsp:txBody>
      <dsp:txXfrm>
        <a:off x="2500295" y="1242369"/>
        <a:ext cx="1158982" cy="2198779"/>
      </dsp:txXfrm>
    </dsp:sp>
    <dsp:sp modelId="{580BDAE5-686E-4BB7-8BD4-F5E8E3C47666}">
      <dsp:nvSpPr>
        <dsp:cNvPr id="0" name=""/>
        <dsp:cNvSpPr/>
      </dsp:nvSpPr>
      <dsp:spPr>
        <a:xfrm>
          <a:off x="3748773" y="860287"/>
          <a:ext cx="1273607" cy="382082"/>
        </a:xfrm>
        <a:prstGeom prst="chevron">
          <a:avLst>
            <a:gd name="adj" fmla="val 30000"/>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Adopt</a:t>
          </a:r>
        </a:p>
      </dsp:txBody>
      <dsp:txXfrm>
        <a:off x="3863398" y="860287"/>
        <a:ext cx="1044357" cy="382082"/>
      </dsp:txXfrm>
    </dsp:sp>
    <dsp:sp modelId="{7C9CCE49-299A-4FEF-BFDB-FE973BAB661D}">
      <dsp:nvSpPr>
        <dsp:cNvPr id="0" name=""/>
        <dsp:cNvSpPr/>
      </dsp:nvSpPr>
      <dsp:spPr>
        <a:xfrm>
          <a:off x="3748773" y="1242369"/>
          <a:ext cx="1158982" cy="2198779"/>
        </a:xfrm>
        <a:prstGeom prst="rect">
          <a:avLst/>
        </a:prstGeom>
        <a:solidFill>
          <a:schemeClr val="accent5">
            <a:tint val="40000"/>
            <a:alpha val="90000"/>
            <a:hueOff val="-10740482"/>
            <a:satOff val="48253"/>
            <a:lumOff val="3317"/>
            <a:alphaOff val="0"/>
          </a:schemeClr>
        </a:solidFill>
        <a:ln w="9525" cap="flat" cmpd="sng" algn="ctr">
          <a:solidFill>
            <a:schemeClr val="accent5">
              <a:tint val="40000"/>
              <a:alpha val="90000"/>
              <a:hueOff val="-10740482"/>
              <a:satOff val="48253"/>
              <a:lumOff val="331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Adopt dual strategy for emerging markets</a:t>
          </a:r>
        </a:p>
      </dsp:txBody>
      <dsp:txXfrm>
        <a:off x="3748773" y="1242369"/>
        <a:ext cx="1158982" cy="21987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9EFAC-148D-4B6B-B7FC-4EACC45613B5}">
      <dsp:nvSpPr>
        <dsp:cNvPr id="0" name=""/>
        <dsp:cNvSpPr/>
      </dsp:nvSpPr>
      <dsp:spPr>
        <a:xfrm>
          <a:off x="0" y="7248"/>
          <a:ext cx="5098904" cy="8751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Porter (1985): Sustainable competitive advantage</a:t>
          </a:r>
        </a:p>
      </dsp:txBody>
      <dsp:txXfrm>
        <a:off x="42722" y="49970"/>
        <a:ext cx="5013460" cy="789716"/>
      </dsp:txXfrm>
    </dsp:sp>
    <dsp:sp modelId="{CC52D36B-E646-4685-9F8D-28FCE513FCFA}">
      <dsp:nvSpPr>
        <dsp:cNvPr id="0" name=""/>
        <dsp:cNvSpPr/>
      </dsp:nvSpPr>
      <dsp:spPr>
        <a:xfrm>
          <a:off x="0" y="945768"/>
          <a:ext cx="5098904" cy="875160"/>
        </a:xfrm>
        <a:prstGeom prst="roundRect">
          <a:avLst/>
        </a:prstGeom>
        <a:solidFill>
          <a:schemeClr val="accent2">
            <a:hueOff val="1560507"/>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Freeman (1984): Stakeholder theory &amp; ESG integration</a:t>
          </a:r>
        </a:p>
      </dsp:txBody>
      <dsp:txXfrm>
        <a:off x="42722" y="988490"/>
        <a:ext cx="5013460" cy="789716"/>
      </dsp:txXfrm>
    </dsp:sp>
    <dsp:sp modelId="{A0AEE846-8480-456A-B204-113B41163E62}">
      <dsp:nvSpPr>
        <dsp:cNvPr id="0" name=""/>
        <dsp:cNvSpPr/>
      </dsp:nvSpPr>
      <dsp:spPr>
        <a:xfrm>
          <a:off x="0" y="1884288"/>
          <a:ext cx="5098904" cy="87516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Johnson et al. (2020): Strategy &amp; environmental alignment</a:t>
          </a:r>
        </a:p>
      </dsp:txBody>
      <dsp:txXfrm>
        <a:off x="42722" y="1927010"/>
        <a:ext cx="5013460" cy="789716"/>
      </dsp:txXfrm>
    </dsp:sp>
    <dsp:sp modelId="{AAD6A07A-DA74-416B-9CD0-139E369755EB}">
      <dsp:nvSpPr>
        <dsp:cNvPr id="0" name=""/>
        <dsp:cNvSpPr/>
      </dsp:nvSpPr>
      <dsp:spPr>
        <a:xfrm>
          <a:off x="0" y="2822808"/>
          <a:ext cx="5098904" cy="875160"/>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Bartlett &amp; Ghoshal (1989): Transnational strategy model</a:t>
          </a:r>
        </a:p>
      </dsp:txBody>
      <dsp:txXfrm>
        <a:off x="42722" y="2865530"/>
        <a:ext cx="5013460"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BFC5A-5DA5-4378-B1F9-2B27795B8464}"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F851E-4924-4639-A36F-C08B40C242B8}" type="slidenum">
              <a:rPr lang="en-GB" smtClean="0"/>
              <a:t>‹#›</a:t>
            </a:fld>
            <a:endParaRPr lang="en-GB"/>
          </a:p>
        </p:txBody>
      </p:sp>
    </p:spTree>
    <p:extLst>
      <p:ext uri="{BB962C8B-B14F-4D97-AF65-F5344CB8AC3E}">
        <p14:creationId xmlns:p14="http://schemas.microsoft.com/office/powerpoint/2010/main" val="1884695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F851E-4924-4639-A36F-C08B40C242B8}" type="slidenum">
              <a:rPr lang="en-GB" smtClean="0"/>
              <a:t>14</a:t>
            </a:fld>
            <a:endParaRPr lang="en-GB"/>
          </a:p>
        </p:txBody>
      </p:sp>
    </p:spTree>
    <p:extLst>
      <p:ext uri="{BB962C8B-B14F-4D97-AF65-F5344CB8AC3E}">
        <p14:creationId xmlns:p14="http://schemas.microsoft.com/office/powerpoint/2010/main" val="3664238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cid:image001.png@01D0EA4A.2BD679A0" TargetMode="External" /></Relationships>
</file>

<file path=ppt/slides/_rels/slide2.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12.jpeg" /><Relationship Id="rId7" Type="http://schemas.openxmlformats.org/officeDocument/2006/relationships/diagramColors" Target="../diagrams/colors4.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13.jpe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hyperlink" Target="https://koreajoongangdaily.joins.com/news/2025-09-02/business/tech/Samsung-hikes-RD-spending-a-worldtopping-71-percent/2389595" TargetMode="Externa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5.svg" /><Relationship Id="rId2" Type="http://schemas.openxmlformats.org/officeDocument/2006/relationships/image" Target="../media/image14.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Rectangle 34">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Rectangle 31">
            <a:extLst>
              <a:ext uri="{FF2B5EF4-FFF2-40B4-BE49-F238E27FC236}">
                <a16:creationId xmlns:a16="http://schemas.microsoft.com/office/drawing/2014/main" id="{4525F6AD-9418-4374-8ECA-3780082B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7302" y="-15216"/>
            <a:ext cx="4429303" cy="2660093"/>
          </a:xfrm>
        </p:spPr>
        <p:txBody>
          <a:bodyPr anchor="b">
            <a:normAutofit/>
          </a:bodyPr>
          <a:lstStyle/>
          <a:p>
            <a:pPr algn="l"/>
            <a:r>
              <a:rPr lang="en-GB" sz="4200"/>
              <a:t>Samsung Electronics</a:t>
            </a:r>
          </a:p>
          <a:p>
            <a:pPr algn="l"/>
            <a:r>
              <a:rPr lang="en-GB" sz="4200"/>
              <a:t>Micro &amp; Macro Business Analysis</a:t>
            </a:r>
          </a:p>
        </p:txBody>
      </p:sp>
      <p:sp>
        <p:nvSpPr>
          <p:cNvPr id="3" name="Subtitle 2"/>
          <p:cNvSpPr>
            <a:spLocks noGrp="1"/>
          </p:cNvSpPr>
          <p:nvPr>
            <p:ph type="subTitle" idx="1"/>
          </p:nvPr>
        </p:nvSpPr>
        <p:spPr>
          <a:xfrm>
            <a:off x="3457261" y="2644878"/>
            <a:ext cx="5558920" cy="4182628"/>
          </a:xfrm>
        </p:spPr>
        <p:txBody>
          <a:bodyPr>
            <a:normAutofit/>
          </a:bodyPr>
          <a:lstStyle/>
          <a:p>
            <a:pPr algn="l"/>
            <a:r>
              <a:rPr lang="en-GB" sz="2400" b="1" dirty="0">
                <a:solidFill>
                  <a:schemeClr val="tx1"/>
                </a:solidFill>
              </a:rPr>
              <a:t>Module:LCBB4014-Introduction to Business </a:t>
            </a:r>
          </a:p>
          <a:p>
            <a:pPr algn="l"/>
            <a:r>
              <a:rPr lang="en-GB" sz="2400" dirty="0">
                <a:latin typeface="Times New Roman Bold"/>
                <a:ea typeface="Calibri"/>
                <a:cs typeface="Calibri"/>
              </a:rPr>
              <a:t> </a:t>
            </a:r>
            <a:r>
              <a:rPr lang="en-GB" sz="2400" dirty="0">
                <a:solidFill>
                  <a:schemeClr val="tx1"/>
                </a:solidFill>
                <a:latin typeface="Times New Roman Bold"/>
                <a:ea typeface="Calibri"/>
                <a:cs typeface="Calibri"/>
              </a:rPr>
              <a:t>Lecturer </a:t>
            </a:r>
            <a:r>
              <a:rPr lang="en-US" sz="2100" dirty="0">
                <a:solidFill>
                  <a:schemeClr val="tx1"/>
                </a:solidFill>
              </a:rPr>
              <a:t>Liyanage Rodrigo</a:t>
            </a:r>
            <a:endParaRPr lang="en-GB" sz="2100" dirty="0">
              <a:solidFill>
                <a:schemeClr val="tx1"/>
              </a:solidFill>
            </a:endParaRPr>
          </a:p>
          <a:p>
            <a:pPr algn="l"/>
            <a:r>
              <a:rPr lang="en-GB" sz="1900" dirty="0">
                <a:solidFill>
                  <a:schemeClr val="tx1"/>
                </a:solidFill>
              </a:rPr>
              <a:t>Group Presentation</a:t>
            </a:r>
          </a:p>
          <a:p>
            <a:pPr algn="l"/>
            <a:r>
              <a:rPr lang="en-GB" sz="1900" dirty="0">
                <a:solidFill>
                  <a:schemeClr val="tx1"/>
                </a:solidFill>
              </a:rPr>
              <a:t>Names: Lupu Florentina-Elena 2420426</a:t>
            </a:r>
          </a:p>
          <a:p>
            <a:pPr algn="l"/>
            <a:r>
              <a:rPr lang="en-GB" sz="2000">
                <a:solidFill>
                  <a:schemeClr val="tx1"/>
                </a:solidFill>
              </a:rPr>
              <a:t>              Sarah Amin 2319047 </a:t>
            </a:r>
            <a:endParaRPr lang="en-GB" sz="2000" dirty="0">
              <a:solidFill>
                <a:schemeClr val="tx1"/>
              </a:solidFill>
            </a:endParaRPr>
          </a:p>
          <a:p>
            <a:pPr algn="l"/>
            <a:r>
              <a:rPr lang="en-GB" sz="1900" dirty="0"/>
              <a:t>               </a:t>
            </a:r>
            <a:r>
              <a:rPr lang="en-GB" sz="1900" dirty="0">
                <a:solidFill>
                  <a:schemeClr val="tx1"/>
                </a:solidFill>
              </a:rPr>
              <a:t>Roxana Georgiana Dumitru 2332951</a:t>
            </a:r>
          </a:p>
          <a:p>
            <a:pPr algn="l"/>
            <a:r>
              <a:rPr lang="en-GB" sz="1900" dirty="0">
                <a:solidFill>
                  <a:schemeClr val="tx1"/>
                </a:solidFill>
              </a:rPr>
              <a:t>               </a:t>
            </a:r>
            <a:r>
              <a:rPr lang="en-GB" sz="2000" dirty="0">
                <a:solidFill>
                  <a:schemeClr val="tx1"/>
                </a:solidFill>
              </a:rPr>
              <a:t>Halima Hussain 2408734</a:t>
            </a:r>
          </a:p>
          <a:p>
            <a:pPr algn="l"/>
            <a:r>
              <a:rPr lang="en-GB" sz="2000" dirty="0">
                <a:solidFill>
                  <a:schemeClr val="tx1"/>
                </a:solidFill>
              </a:rPr>
              <a:t>              Mohammed Moynul Islam 2412732</a:t>
            </a:r>
          </a:p>
          <a:p>
            <a:pPr algn="l"/>
            <a:r>
              <a:rPr lang="en-GB" sz="2000" dirty="0">
                <a:solidFill>
                  <a:schemeClr val="tx1"/>
                </a:solidFill>
              </a:rPr>
              <a:t>               </a:t>
            </a:r>
            <a:endParaRPr lang="en-GB" sz="1900" dirty="0">
              <a:solidFill>
                <a:schemeClr val="tx1"/>
              </a:solidFill>
            </a:endParaRPr>
          </a:p>
          <a:p>
            <a:pPr algn="l"/>
            <a:endParaRPr lang="en-GB" sz="1900" dirty="0">
              <a:solidFill>
                <a:schemeClr val="tx1"/>
              </a:solidFill>
            </a:endParaRPr>
          </a:p>
        </p:txBody>
      </p:sp>
      <p:pic>
        <p:nvPicPr>
          <p:cNvPr id="37" name="Picture 36" descr="Circuit board">
            <a:extLst>
              <a:ext uri="{FF2B5EF4-FFF2-40B4-BE49-F238E27FC236}">
                <a16:creationId xmlns:a16="http://schemas.microsoft.com/office/drawing/2014/main" id="{478AA054-6408-54C5-4196-FF31C80AAB4D}"/>
              </a:ext>
            </a:extLst>
          </p:cNvPr>
          <p:cNvPicPr>
            <a:picLocks noChangeAspect="1"/>
          </p:cNvPicPr>
          <p:nvPr/>
        </p:nvPicPr>
        <p:blipFill>
          <a:blip r:embed="rId2"/>
          <a:srcRect l="46273" r="22437" b="-1"/>
          <a:stretch>
            <a:fillRect/>
          </a:stretch>
        </p:blipFill>
        <p:spPr>
          <a:xfrm>
            <a:off x="13134" y="823683"/>
            <a:ext cx="2822601" cy="6003823"/>
          </a:xfrm>
          <a:prstGeom prst="rect">
            <a:avLst/>
          </a:prstGeom>
        </p:spPr>
      </p:pic>
      <p:sp>
        <p:nvSpPr>
          <p:cNvPr id="34" name="Rectangle 33">
            <a:extLst>
              <a:ext uri="{FF2B5EF4-FFF2-40B4-BE49-F238E27FC236}">
                <a16:creationId xmlns:a16="http://schemas.microsoft.com/office/drawing/2014/main" id="{3B083774-A903-4B1B-BC6A-94C1F048E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13623" y="0"/>
            <a:ext cx="243638" cy="685799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6" name="Straight Connector 35">
            <a:extLst>
              <a:ext uri="{FF2B5EF4-FFF2-40B4-BE49-F238E27FC236}">
                <a16:creationId xmlns:a16="http://schemas.microsoft.com/office/drawing/2014/main" id="{F1E07EB8-B07C-4EF5-8DE2-6B03F3EC8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9679CC-0AEA-4729-827F-5738C10515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4" name="Picture 3" descr="Discover University of Wales Trinity Saint David">
            <a:extLst>
              <a:ext uri="{FF2B5EF4-FFF2-40B4-BE49-F238E27FC236}">
                <a16:creationId xmlns:a16="http://schemas.microsoft.com/office/drawing/2014/main" id="{4B5B7CDC-EFEF-093C-DD85-78D027196F06}"/>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2520" y="30494"/>
            <a:ext cx="1923316" cy="79038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D36AF-CEB6-ABC0-A521-414726EA2F93}"/>
              </a:ext>
            </a:extLst>
          </p:cNvPr>
          <p:cNvSpPr>
            <a:spLocks noGrp="1"/>
          </p:cNvSpPr>
          <p:nvPr>
            <p:ph type="title"/>
          </p:nvPr>
        </p:nvSpPr>
        <p:spPr>
          <a:xfrm>
            <a:off x="571352" y="350196"/>
            <a:ext cx="3485178" cy="800178"/>
          </a:xfrm>
        </p:spPr>
        <p:txBody>
          <a:bodyPr anchor="ctr">
            <a:normAutofit/>
          </a:bodyPr>
          <a:lstStyle/>
          <a:p>
            <a:r>
              <a:rPr lang="en-GB" sz="3500" dirty="0"/>
              <a:t>INTRODUCTION </a:t>
            </a:r>
          </a:p>
        </p:txBody>
      </p:sp>
      <p:sp>
        <p:nvSpPr>
          <p:cNvPr id="3" name="Content Placeholder 2">
            <a:extLst>
              <a:ext uri="{FF2B5EF4-FFF2-40B4-BE49-F238E27FC236}">
                <a16:creationId xmlns:a16="http://schemas.microsoft.com/office/drawing/2014/main" id="{34AADA6E-9A73-6FB5-A0CA-84D679A27001}"/>
              </a:ext>
            </a:extLst>
          </p:cNvPr>
          <p:cNvSpPr>
            <a:spLocks noGrp="1"/>
          </p:cNvSpPr>
          <p:nvPr>
            <p:ph idx="1"/>
          </p:nvPr>
        </p:nvSpPr>
        <p:spPr>
          <a:xfrm>
            <a:off x="285135" y="1337188"/>
            <a:ext cx="4159046" cy="6410632"/>
          </a:xfrm>
        </p:spPr>
        <p:txBody>
          <a:bodyPr anchor="ctr">
            <a:normAutofit/>
          </a:bodyPr>
          <a:lstStyle/>
          <a:p>
            <a:pPr marL="0" indent="0">
              <a:lnSpc>
                <a:spcPct val="90000"/>
              </a:lnSpc>
              <a:buNone/>
            </a:pPr>
            <a:r>
              <a:rPr lang="en-GB" sz="1800" dirty="0"/>
              <a:t>Samsung is a famous global technology companyestablished in 1969 and headquartered in Suwon,South Korea. It operates in 88 countries, has370,000 employees globally, maintains over 240global bases, including 33 production sites, 40R&amp;D centers, and 15 regional offices (Samsung,2025).                                               The main topics of the presentation are:</a:t>
            </a:r>
          </a:p>
          <a:p>
            <a:pPr>
              <a:lnSpc>
                <a:spcPct val="90000"/>
              </a:lnSpc>
            </a:pPr>
            <a:r>
              <a:rPr lang="en-GB" sz="1800" dirty="0"/>
              <a:t>Company Summary</a:t>
            </a:r>
          </a:p>
          <a:p>
            <a:pPr>
              <a:lnSpc>
                <a:spcPct val="90000"/>
              </a:lnSpc>
            </a:pPr>
            <a:r>
              <a:rPr lang="en-GB" sz="1800" dirty="0"/>
              <a:t> SWOT analysis to know the internal andexternal environment of the organization.</a:t>
            </a:r>
          </a:p>
          <a:p>
            <a:pPr>
              <a:lnSpc>
                <a:spcPct val="90000"/>
              </a:lnSpc>
            </a:pPr>
            <a:r>
              <a:rPr lang="en-GB" sz="1800" dirty="0"/>
              <a:t> The impact of globalization on the company.</a:t>
            </a:r>
          </a:p>
          <a:p>
            <a:pPr>
              <a:lnSpc>
                <a:spcPct val="90000"/>
              </a:lnSpc>
            </a:pPr>
            <a:r>
              <a:rPr lang="en-GB" sz="1800" dirty="0"/>
              <a:t>The influence of innovation on the company</a:t>
            </a:r>
          </a:p>
        </p:txBody>
      </p:sp>
      <p:pic>
        <p:nvPicPr>
          <p:cNvPr id="13" name="Picture 12" descr="A sign on a wall&#10;&#10;AI-generated content may be incorrect.">
            <a:extLst>
              <a:ext uri="{FF2B5EF4-FFF2-40B4-BE49-F238E27FC236}">
                <a16:creationId xmlns:a16="http://schemas.microsoft.com/office/drawing/2014/main" id="{AB60DB60-2305-CE24-FA86-64ED15C9F079}"/>
              </a:ext>
            </a:extLst>
          </p:cNvPr>
          <p:cNvPicPr>
            <a:picLocks noChangeAspect="1"/>
          </p:cNvPicPr>
          <p:nvPr/>
        </p:nvPicPr>
        <p:blipFill>
          <a:blip r:embed="rId2"/>
          <a:stretch>
            <a:fillRect/>
          </a:stretch>
        </p:blipFill>
        <p:spPr>
          <a:xfrm>
            <a:off x="4277034" y="2285999"/>
            <a:ext cx="4866966" cy="4399936"/>
          </a:xfrm>
          <a:prstGeom prst="rect">
            <a:avLst/>
          </a:prstGeom>
        </p:spPr>
      </p:pic>
    </p:spTree>
    <p:extLst>
      <p:ext uri="{BB962C8B-B14F-4D97-AF65-F5344CB8AC3E}">
        <p14:creationId xmlns:p14="http://schemas.microsoft.com/office/powerpoint/2010/main" val="978501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0B67B-7265-39B5-9B72-2CEE494D4E33}"/>
              </a:ext>
            </a:extLst>
          </p:cNvPr>
          <p:cNvSpPr>
            <a:spLocks noGrp="1"/>
          </p:cNvSpPr>
          <p:nvPr>
            <p:ph type="title"/>
          </p:nvPr>
        </p:nvSpPr>
        <p:spPr>
          <a:xfrm>
            <a:off x="571351" y="350196"/>
            <a:ext cx="5820483" cy="1624520"/>
          </a:xfrm>
        </p:spPr>
        <p:txBody>
          <a:bodyPr anchor="ctr">
            <a:normAutofit/>
          </a:bodyPr>
          <a:lstStyle/>
          <a:p>
            <a:pPr>
              <a:lnSpc>
                <a:spcPct val="90000"/>
              </a:lnSpc>
            </a:pPr>
            <a:r>
              <a:rPr lang="en-GB" sz="3500" dirty="0"/>
              <a:t>SIZE, STRUCTURE &amp; BUSINESS FUNCTIONS</a:t>
            </a:r>
          </a:p>
        </p:txBody>
      </p:sp>
      <p:sp>
        <p:nvSpPr>
          <p:cNvPr id="3" name="Content Placeholder 2">
            <a:extLst>
              <a:ext uri="{FF2B5EF4-FFF2-40B4-BE49-F238E27FC236}">
                <a16:creationId xmlns:a16="http://schemas.microsoft.com/office/drawing/2014/main" id="{D3B57871-50E4-BCBC-2D0B-ED90D79DBB89}"/>
              </a:ext>
            </a:extLst>
          </p:cNvPr>
          <p:cNvSpPr>
            <a:spLocks noGrp="1"/>
          </p:cNvSpPr>
          <p:nvPr>
            <p:ph idx="1"/>
          </p:nvPr>
        </p:nvSpPr>
        <p:spPr>
          <a:xfrm>
            <a:off x="393290" y="2408904"/>
            <a:ext cx="4348969" cy="3834580"/>
          </a:xfrm>
        </p:spPr>
        <p:txBody>
          <a:bodyPr anchor="ctr">
            <a:normAutofit/>
          </a:bodyPr>
          <a:lstStyle/>
          <a:p>
            <a:pPr marL="0" indent="0">
              <a:buNone/>
            </a:pPr>
            <a:r>
              <a:rPr lang="en-GB" sz="1800" dirty="0"/>
              <a:t>There are three main parts: </a:t>
            </a:r>
          </a:p>
          <a:p>
            <a:r>
              <a:rPr lang="en-GB" sz="1800" dirty="0"/>
              <a:t> Consumer electronics.</a:t>
            </a:r>
          </a:p>
          <a:p>
            <a:r>
              <a:rPr lang="en-GB" sz="1800" dirty="0"/>
              <a:t> Mobile Communications and  Information Technology Solutions for Semiconductor</a:t>
            </a:r>
          </a:p>
          <a:p>
            <a:pPr marL="0" indent="0">
              <a:buNone/>
            </a:pPr>
            <a:r>
              <a:rPr lang="en-GB" sz="1800" dirty="0"/>
              <a:t> Devices Key business activities: </a:t>
            </a:r>
          </a:p>
          <a:p>
            <a:r>
              <a:rPr lang="en-GB" sz="1800" dirty="0"/>
              <a:t>Research and Growth</a:t>
            </a:r>
          </a:p>
          <a:p>
            <a:r>
              <a:rPr lang="en-GB" sz="1800" dirty="0"/>
              <a:t> Making Selling and promoting products or services </a:t>
            </a:r>
          </a:p>
          <a:p>
            <a:r>
              <a:rPr lang="en-GB" sz="1800" dirty="0"/>
              <a:t> Human Resource Management</a:t>
            </a:r>
          </a:p>
        </p:txBody>
      </p:sp>
      <p:pic>
        <p:nvPicPr>
          <p:cNvPr id="6" name="Picture 5">
            <a:extLst>
              <a:ext uri="{FF2B5EF4-FFF2-40B4-BE49-F238E27FC236}">
                <a16:creationId xmlns:a16="http://schemas.microsoft.com/office/drawing/2014/main" id="{56ABFCB6-8B96-EED3-6A91-9294B22C299A}"/>
              </a:ext>
            </a:extLst>
          </p:cNvPr>
          <p:cNvPicPr>
            <a:picLocks noChangeAspect="1"/>
          </p:cNvPicPr>
          <p:nvPr/>
        </p:nvPicPr>
        <p:blipFill>
          <a:blip r:embed="rId2"/>
          <a:stretch>
            <a:fillRect/>
          </a:stretch>
        </p:blipFill>
        <p:spPr>
          <a:xfrm>
            <a:off x="4605429" y="2285999"/>
            <a:ext cx="4538569" cy="2979174"/>
          </a:xfrm>
          <a:prstGeom prst="rect">
            <a:avLst/>
          </a:prstGeom>
        </p:spPr>
      </p:pic>
    </p:spTree>
    <p:extLst>
      <p:ext uri="{BB962C8B-B14F-4D97-AF65-F5344CB8AC3E}">
        <p14:creationId xmlns:p14="http://schemas.microsoft.com/office/powerpoint/2010/main" val="3503923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5E551CDB-A835-1F6D-C1DD-F810B5477177}"/>
              </a:ext>
            </a:extLst>
          </p:cNvPr>
          <p:cNvPicPr>
            <a:picLocks noChangeAspect="1"/>
          </p:cNvPicPr>
          <p:nvPr/>
        </p:nvPicPr>
        <p:blipFill>
          <a:blip r:embed="rId2"/>
          <a:srcRect l="26369" r="24604" b="-1"/>
          <a:stretch>
            <a:fillRect/>
          </a:stretch>
        </p:blipFill>
        <p:spPr>
          <a:xfrm>
            <a:off x="643713" y="1165109"/>
            <a:ext cx="3196002"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B6A44A-2C89-1619-183D-D8F1474ECC28}"/>
              </a:ext>
            </a:extLst>
          </p:cNvPr>
          <p:cNvSpPr>
            <a:spLocks noGrp="1"/>
          </p:cNvSpPr>
          <p:nvPr>
            <p:ph type="title"/>
          </p:nvPr>
        </p:nvSpPr>
        <p:spPr>
          <a:xfrm>
            <a:off x="4370286" y="444272"/>
            <a:ext cx="4291113" cy="1325563"/>
          </a:xfrm>
        </p:spPr>
        <p:txBody>
          <a:bodyPr>
            <a:normAutofit/>
          </a:bodyPr>
          <a:lstStyle/>
          <a:p>
            <a:pPr>
              <a:lnSpc>
                <a:spcPct val="90000"/>
              </a:lnSpc>
            </a:pPr>
            <a:r>
              <a:rPr lang="en-GB" sz="2800"/>
              <a:t>SWOT ANALYSIS – STRENGTHS &amp; WEAKNESSES</a:t>
            </a:r>
          </a:p>
        </p:txBody>
      </p:sp>
      <p:graphicFrame>
        <p:nvGraphicFramePr>
          <p:cNvPr id="5" name="Content Placeholder 2">
            <a:extLst>
              <a:ext uri="{FF2B5EF4-FFF2-40B4-BE49-F238E27FC236}">
                <a16:creationId xmlns:a16="http://schemas.microsoft.com/office/drawing/2014/main" id="{1827E55F-40E4-14AF-317E-2FF2CB3AB70F}"/>
              </a:ext>
            </a:extLst>
          </p:cNvPr>
          <p:cNvGraphicFramePr>
            <a:graphicFrameLocks noGrp="1"/>
          </p:cNvGraphicFramePr>
          <p:nvPr>
            <p:ph idx="1"/>
            <p:extLst>
              <p:ext uri="{D42A27DB-BD31-4B8C-83A1-F6EECF244321}">
                <p14:modId xmlns:p14="http://schemas.microsoft.com/office/powerpoint/2010/main" val="2802560176"/>
              </p:ext>
            </p:extLst>
          </p:nvPr>
        </p:nvGraphicFramePr>
        <p:xfrm>
          <a:off x="4370286" y="1904772"/>
          <a:ext cx="429111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0052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604B-ABF9-F12D-1B3E-AA79F18B0BAA}"/>
              </a:ext>
            </a:extLst>
          </p:cNvPr>
          <p:cNvSpPr>
            <a:spLocks noGrp="1"/>
          </p:cNvSpPr>
          <p:nvPr>
            <p:ph type="title"/>
          </p:nvPr>
        </p:nvSpPr>
        <p:spPr>
          <a:xfrm>
            <a:off x="476250" y="640823"/>
            <a:ext cx="2563994" cy="3891848"/>
          </a:xfrm>
        </p:spPr>
        <p:txBody>
          <a:bodyPr anchor="ctr">
            <a:normAutofit/>
          </a:bodyPr>
          <a:lstStyle/>
          <a:p>
            <a:r>
              <a:rPr lang="en-GB" sz="2600" dirty="0"/>
              <a:t>SWOT ANALYSIS – OPPORTUNITIES &amp; THREATS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5167D6-3A39-F911-22F4-79E558426E5A}"/>
              </a:ext>
            </a:extLst>
          </p:cNvPr>
          <p:cNvGraphicFramePr>
            <a:graphicFrameLocks noGrp="1"/>
          </p:cNvGraphicFramePr>
          <p:nvPr>
            <p:ph idx="1"/>
            <p:extLst>
              <p:ext uri="{D42A27DB-BD31-4B8C-83A1-F6EECF244321}">
                <p14:modId xmlns:p14="http://schemas.microsoft.com/office/powerpoint/2010/main" val="285336643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5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EFDB9-79C3-E16B-257E-D7068AEDA284}"/>
              </a:ext>
            </a:extLst>
          </p:cNvPr>
          <p:cNvSpPr>
            <a:spLocks noGrp="1"/>
          </p:cNvSpPr>
          <p:nvPr>
            <p:ph type="title"/>
          </p:nvPr>
        </p:nvSpPr>
        <p:spPr>
          <a:xfrm>
            <a:off x="4478772" y="462116"/>
            <a:ext cx="4005932" cy="1347019"/>
          </a:xfrm>
        </p:spPr>
        <p:txBody>
          <a:bodyPr anchor="t">
            <a:normAutofit fontScale="90000"/>
          </a:bodyPr>
          <a:lstStyle/>
          <a:p>
            <a:r>
              <a:rPr lang="en-GB" sz="2800" dirty="0"/>
              <a:t>THE IMPACT OF GLOBALIZATION ON THE COMPANY </a:t>
            </a:r>
          </a:p>
        </p:txBody>
      </p:sp>
      <p:pic>
        <p:nvPicPr>
          <p:cNvPr id="5" name="Picture 4" descr="Mobile device with apps">
            <a:extLst>
              <a:ext uri="{FF2B5EF4-FFF2-40B4-BE49-F238E27FC236}">
                <a16:creationId xmlns:a16="http://schemas.microsoft.com/office/drawing/2014/main" id="{D8C49850-5C5E-2F6B-62FA-1D6C89B35FE6}"/>
              </a:ext>
            </a:extLst>
          </p:cNvPr>
          <p:cNvPicPr>
            <a:picLocks noChangeAspect="1"/>
          </p:cNvPicPr>
          <p:nvPr/>
        </p:nvPicPr>
        <p:blipFill>
          <a:blip r:embed="rId2"/>
          <a:srcRect l="53942" r="14371"/>
          <a:stretch>
            <a:fillRect/>
          </a:stretch>
        </p:blipFill>
        <p:spPr>
          <a:xfrm>
            <a:off x="20" y="10"/>
            <a:ext cx="3077477"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DF7AE2-408B-91FD-4AD0-A25919E73391}"/>
              </a:ext>
            </a:extLst>
          </p:cNvPr>
          <p:cNvSpPr>
            <a:spLocks noGrp="1"/>
          </p:cNvSpPr>
          <p:nvPr>
            <p:ph idx="1"/>
          </p:nvPr>
        </p:nvSpPr>
        <p:spPr>
          <a:xfrm>
            <a:off x="3618271" y="2074612"/>
            <a:ext cx="5112774" cy="4395014"/>
          </a:xfrm>
        </p:spPr>
        <p:txBody>
          <a:bodyPr>
            <a:normAutofit/>
          </a:bodyPr>
          <a:lstStyle/>
          <a:p>
            <a:pPr>
              <a:lnSpc>
                <a:spcPct val="90000"/>
              </a:lnSpc>
            </a:pPr>
            <a:r>
              <a:rPr lang="en-GB" sz="1600" dirty="0"/>
              <a:t>The global presence of Samsung gives this technological organisation an outstanding reputation </a:t>
            </a:r>
          </a:p>
          <a:p>
            <a:pPr>
              <a:lnSpc>
                <a:spcPct val="90000"/>
              </a:lnSpc>
            </a:pPr>
            <a:r>
              <a:rPr lang="en-GB" sz="1600" dirty="0"/>
              <a:t> Production costs are lowered by manufacturing products around the world. </a:t>
            </a:r>
          </a:p>
          <a:p>
            <a:pPr>
              <a:lnSpc>
                <a:spcPct val="90000"/>
              </a:lnSpc>
            </a:pPr>
            <a:r>
              <a:rPr lang="en-GB" sz="1600" dirty="0"/>
              <a:t> Global reach to customers increases sales and profitability for the organisation </a:t>
            </a:r>
          </a:p>
          <a:p>
            <a:pPr>
              <a:lnSpc>
                <a:spcPct val="90000"/>
              </a:lnSpc>
            </a:pPr>
            <a:r>
              <a:rPr lang="en-GB" sz="1600" dirty="0"/>
              <a:t> Large-scale production is supported by global supply chain networks </a:t>
            </a:r>
          </a:p>
          <a:p>
            <a:pPr>
              <a:lnSpc>
                <a:spcPct val="90000"/>
              </a:lnSpc>
            </a:pPr>
            <a:r>
              <a:rPr lang="en-GB" sz="1600" dirty="0"/>
              <a:t> Samsung also faces fierce competition in many regional markets, such as, in the North American market, where Samsung mobiles secure 21.37,% in comparison, Apple enjoys 58.74,% leaving behind19.89% share to other mobile vendors (Statcounter, 2026) </a:t>
            </a:r>
          </a:p>
          <a:p>
            <a:pPr>
              <a:lnSpc>
                <a:spcPct val="90000"/>
              </a:lnSpc>
            </a:pPr>
            <a:r>
              <a:rPr lang="en-GB" sz="1600" dirty="0"/>
              <a:t> Similarly, in the European market, Samsung acquired 30.9% share and Apple 38.99% market share. In case of UK, Apple leads with 49.72% and Samsung stays with 32.3% market share (Statcounter, 2026)</a:t>
            </a:r>
          </a:p>
        </p:txBody>
      </p:sp>
    </p:spTree>
    <p:extLst>
      <p:ext uri="{BB962C8B-B14F-4D97-AF65-F5344CB8AC3E}">
        <p14:creationId xmlns:p14="http://schemas.microsoft.com/office/powerpoint/2010/main" val="263288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79EB3-8136-669B-CB2D-DAD2BCADEA93}"/>
              </a:ext>
            </a:extLst>
          </p:cNvPr>
          <p:cNvSpPr>
            <a:spLocks noGrp="1"/>
          </p:cNvSpPr>
          <p:nvPr>
            <p:ph type="title"/>
          </p:nvPr>
        </p:nvSpPr>
        <p:spPr/>
        <p:txBody>
          <a:bodyPr>
            <a:normAutofit fontScale="90000"/>
          </a:bodyPr>
          <a:lstStyle/>
          <a:p>
            <a:r>
              <a:rPr lang="en-GB"/>
              <a:t>THE IMPACT OF GLOBALISATION ON THE COMPANY</a:t>
            </a:r>
            <a:endParaRPr lang="en-GB" dirty="0"/>
          </a:p>
        </p:txBody>
      </p:sp>
      <p:graphicFrame>
        <p:nvGraphicFramePr>
          <p:cNvPr id="8" name="Content Placeholder 2">
            <a:extLst>
              <a:ext uri="{FF2B5EF4-FFF2-40B4-BE49-F238E27FC236}">
                <a16:creationId xmlns:a16="http://schemas.microsoft.com/office/drawing/2014/main" id="{E098D7C2-5F2D-849A-5334-63FB64B50929}"/>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28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8117A-046F-AE9B-0D0A-334EF84EBE84}"/>
              </a:ext>
            </a:extLst>
          </p:cNvPr>
          <p:cNvSpPr>
            <a:spLocks noGrp="1"/>
          </p:cNvSpPr>
          <p:nvPr>
            <p:ph type="title"/>
          </p:nvPr>
        </p:nvSpPr>
        <p:spPr>
          <a:xfrm>
            <a:off x="840699" y="687480"/>
            <a:ext cx="5605629" cy="994172"/>
          </a:xfrm>
        </p:spPr>
        <p:txBody>
          <a:bodyPr>
            <a:normAutofit/>
          </a:bodyPr>
          <a:lstStyle/>
          <a:p>
            <a:pPr>
              <a:lnSpc>
                <a:spcPct val="90000"/>
              </a:lnSpc>
            </a:pPr>
            <a:r>
              <a:rPr lang="en-GB" sz="3000"/>
              <a:t>THE INFLUENCE OF INNOVATION ON THE COMPANY</a:t>
            </a:r>
          </a:p>
        </p:txBody>
      </p:sp>
      <p:sp>
        <p:nvSpPr>
          <p:cNvPr id="3" name="Content Placeholder 2">
            <a:extLst>
              <a:ext uri="{FF2B5EF4-FFF2-40B4-BE49-F238E27FC236}">
                <a16:creationId xmlns:a16="http://schemas.microsoft.com/office/drawing/2014/main" id="{BC6D5807-E55B-F0AC-E270-D16035D9C24C}"/>
              </a:ext>
            </a:extLst>
          </p:cNvPr>
          <p:cNvSpPr>
            <a:spLocks noGrp="1"/>
          </p:cNvSpPr>
          <p:nvPr>
            <p:ph idx="1"/>
          </p:nvPr>
        </p:nvSpPr>
        <p:spPr>
          <a:xfrm>
            <a:off x="452285" y="1268361"/>
            <a:ext cx="5842453" cy="5589639"/>
          </a:xfrm>
        </p:spPr>
        <p:txBody>
          <a:bodyPr anchor="ctr">
            <a:normAutofit/>
          </a:bodyPr>
          <a:lstStyle/>
          <a:p>
            <a:pPr marL="0" indent="0">
              <a:lnSpc>
                <a:spcPct val="90000"/>
              </a:lnSpc>
              <a:buNone/>
            </a:pPr>
            <a:r>
              <a:rPr lang="en-GB" sz="2000" dirty="0"/>
              <a:t>A main part of Samsung's business plan is to create new ideas and products </a:t>
            </a:r>
          </a:p>
          <a:p>
            <a:pPr>
              <a:lnSpc>
                <a:spcPct val="90000"/>
              </a:lnSpc>
            </a:pPr>
            <a:r>
              <a:rPr lang="en-GB" sz="2000" dirty="0"/>
              <a:t> For example, the regular release of new Galaxy phone models High spending on research and development </a:t>
            </a:r>
          </a:p>
          <a:p>
            <a:pPr>
              <a:lnSpc>
                <a:spcPct val="90000"/>
              </a:lnSpc>
            </a:pPr>
            <a:r>
              <a:rPr lang="en-GB" sz="2000" dirty="0"/>
              <a:t> For example, Samsung increases its investment every year in research and development to bring innovation to its products </a:t>
            </a:r>
          </a:p>
          <a:p>
            <a:pPr marL="0" indent="0">
              <a:lnSpc>
                <a:spcPct val="90000"/>
              </a:lnSpc>
              <a:buNone/>
            </a:pPr>
            <a:r>
              <a:rPr lang="en-GB" sz="2000" dirty="0"/>
              <a:t>Ongoing improvement of current products. </a:t>
            </a:r>
          </a:p>
          <a:p>
            <a:pPr>
              <a:lnSpc>
                <a:spcPct val="90000"/>
              </a:lnSpc>
            </a:pPr>
            <a:r>
              <a:rPr lang="en-GB" sz="2000" dirty="0"/>
              <a:t> For example, ongoing improvements in screen technology, battery life, and camera quality (Jang et al., 2019)</a:t>
            </a:r>
          </a:p>
          <a:p>
            <a:pPr marL="0" indent="0">
              <a:lnSpc>
                <a:spcPct val="90000"/>
              </a:lnSpc>
              <a:buNone/>
            </a:pPr>
            <a:r>
              <a:rPr lang="en-GB" sz="2000" dirty="0"/>
              <a:t>Innovation helps businesses grow </a:t>
            </a:r>
          </a:p>
          <a:p>
            <a:pPr>
              <a:lnSpc>
                <a:spcPct val="90000"/>
              </a:lnSpc>
            </a:pPr>
            <a:r>
              <a:rPr lang="en-GB" sz="2000" dirty="0"/>
              <a:t> For example, Samsung stays on top in the global market by launching new products</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Smart Phone">
            <a:extLst>
              <a:ext uri="{FF2B5EF4-FFF2-40B4-BE49-F238E27FC236}">
                <a16:creationId xmlns:a16="http://schemas.microsoft.com/office/drawing/2014/main" id="{A34DE63F-6263-4CA8-895D-664232DE92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83346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B4E2D-2DA5-F9C4-8E73-809C2C867792}"/>
              </a:ext>
            </a:extLst>
          </p:cNvPr>
          <p:cNvSpPr>
            <a:spLocks noGrp="1"/>
          </p:cNvSpPr>
          <p:nvPr>
            <p:ph type="title"/>
          </p:nvPr>
        </p:nvSpPr>
        <p:spPr>
          <a:xfrm>
            <a:off x="350041" y="586855"/>
            <a:ext cx="2401025" cy="3387497"/>
          </a:xfrm>
        </p:spPr>
        <p:txBody>
          <a:bodyPr anchor="b">
            <a:normAutofit/>
          </a:bodyPr>
          <a:lstStyle/>
          <a:p>
            <a:pPr algn="r"/>
            <a:r>
              <a:rPr lang="en-GB" sz="3200">
                <a:solidFill>
                  <a:srgbClr val="FFFFFF"/>
                </a:solidFill>
              </a:rPr>
              <a:t>THE INFLUENCE OF INNOVATION ON THE COMPANY </a:t>
            </a:r>
          </a:p>
        </p:txBody>
      </p:sp>
      <p:sp>
        <p:nvSpPr>
          <p:cNvPr id="3" name="Content Placeholder 2">
            <a:extLst>
              <a:ext uri="{FF2B5EF4-FFF2-40B4-BE49-F238E27FC236}">
                <a16:creationId xmlns:a16="http://schemas.microsoft.com/office/drawing/2014/main" id="{591AFE14-8602-578A-5CCB-01C884D5FBAA}"/>
              </a:ext>
            </a:extLst>
          </p:cNvPr>
          <p:cNvSpPr>
            <a:spLocks noGrp="1"/>
          </p:cNvSpPr>
          <p:nvPr>
            <p:ph idx="1"/>
          </p:nvPr>
        </p:nvSpPr>
        <p:spPr>
          <a:xfrm>
            <a:off x="3607694" y="649480"/>
            <a:ext cx="4916510" cy="5546047"/>
          </a:xfrm>
        </p:spPr>
        <p:txBody>
          <a:bodyPr anchor="ctr">
            <a:noAutofit/>
          </a:bodyPr>
          <a:lstStyle/>
          <a:p>
            <a:pPr marL="0" indent="0">
              <a:buNone/>
            </a:pPr>
            <a:r>
              <a:rPr lang="en-GB" sz="2000" dirty="0"/>
              <a:t>The development of advanced technologies like 5G and artificial intelligence </a:t>
            </a:r>
          </a:p>
          <a:p>
            <a:r>
              <a:rPr lang="en-GB" sz="2000" dirty="0"/>
              <a:t> For example, gadgets that use 5G and smartphones with smart AI features </a:t>
            </a:r>
          </a:p>
          <a:p>
            <a:pPr marL="0" indent="0">
              <a:buNone/>
            </a:pPr>
            <a:r>
              <a:rPr lang="en-GB" sz="2000" dirty="0"/>
              <a:t>Differentiation of their products from competitors </a:t>
            </a:r>
          </a:p>
          <a:p>
            <a:r>
              <a:rPr lang="en-GB" sz="2000" dirty="0"/>
              <a:t>For example, Samsung's foldable phones make it different from Apple’s (Son, and Kim, 2022). </a:t>
            </a:r>
          </a:p>
          <a:p>
            <a:pPr marL="0" indent="0">
              <a:buNone/>
            </a:pPr>
            <a:r>
              <a:rPr lang="en-GB" sz="2000" dirty="0"/>
              <a:t>A company gets an edge over its competitors by being creative and coming up with new ideas </a:t>
            </a:r>
          </a:p>
          <a:p>
            <a:r>
              <a:rPr lang="en-GB" sz="2000" dirty="0"/>
              <a:t> For example, new and leading electronic parts and screen technologies. </a:t>
            </a:r>
          </a:p>
          <a:p>
            <a:pPr marL="0" indent="0">
              <a:buNone/>
            </a:pPr>
            <a:r>
              <a:rPr lang="en-GB" sz="2000" dirty="0"/>
              <a:t>Promotes long-lasting sustainability </a:t>
            </a:r>
          </a:p>
          <a:p>
            <a:r>
              <a:rPr lang="en-GB" sz="2000" dirty="0"/>
              <a:t> For example, making environmentally friendly products and appliances that use less energy</a:t>
            </a:r>
          </a:p>
        </p:txBody>
      </p:sp>
    </p:spTree>
    <p:extLst>
      <p:ext uri="{BB962C8B-B14F-4D97-AF65-F5344CB8AC3E}">
        <p14:creationId xmlns:p14="http://schemas.microsoft.com/office/powerpoint/2010/main" val="3915197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C6F1E-40C1-4B6F-6976-B4A6925B6173}"/>
              </a:ext>
            </a:extLst>
          </p:cNvPr>
          <p:cNvSpPr>
            <a:spLocks noGrp="1"/>
          </p:cNvSpPr>
          <p:nvPr>
            <p:ph type="title"/>
          </p:nvPr>
        </p:nvSpPr>
        <p:spPr>
          <a:xfrm>
            <a:off x="3973321" y="329184"/>
            <a:ext cx="4688333" cy="1783080"/>
          </a:xfrm>
        </p:spPr>
        <p:txBody>
          <a:bodyPr anchor="b">
            <a:normAutofit/>
          </a:bodyPr>
          <a:lstStyle/>
          <a:p>
            <a:r>
              <a:rPr lang="en-GB" sz="4700"/>
              <a:t>Political Factors</a:t>
            </a:r>
          </a:p>
        </p:txBody>
      </p:sp>
      <p:pic>
        <p:nvPicPr>
          <p:cNvPr id="48" name="Picture 47" descr="Circuit board background">
            <a:extLst>
              <a:ext uri="{FF2B5EF4-FFF2-40B4-BE49-F238E27FC236}">
                <a16:creationId xmlns:a16="http://schemas.microsoft.com/office/drawing/2014/main" id="{DD675EC5-3A23-134D-CC5E-31BFCA61B152}"/>
              </a:ext>
            </a:extLst>
          </p:cNvPr>
          <p:cNvPicPr>
            <a:picLocks noChangeAspect="1"/>
          </p:cNvPicPr>
          <p:nvPr/>
        </p:nvPicPr>
        <p:blipFill>
          <a:blip r:embed="rId2"/>
          <a:srcRect l="15841" r="50288"/>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A067CD-A50F-D19A-0325-46A94505056A}"/>
              </a:ext>
            </a:extLst>
          </p:cNvPr>
          <p:cNvSpPr>
            <a:spLocks noGrp="1"/>
          </p:cNvSpPr>
          <p:nvPr>
            <p:ph idx="1"/>
          </p:nvPr>
        </p:nvSpPr>
        <p:spPr>
          <a:xfrm>
            <a:off x="3903407" y="2706624"/>
            <a:ext cx="4758248" cy="3822192"/>
          </a:xfrm>
        </p:spPr>
        <p:txBody>
          <a:bodyPr>
            <a:normAutofit/>
          </a:bodyPr>
          <a:lstStyle/>
          <a:p>
            <a:pPr>
              <a:lnSpc>
                <a:spcPct val="90000"/>
              </a:lnSpc>
            </a:pPr>
            <a:r>
              <a:rPr lang="en-GB" sz="2400" dirty="0"/>
              <a:t>Affected by global trade policies and geopolitical tensions.</a:t>
            </a:r>
          </a:p>
          <a:p>
            <a:pPr>
              <a:lnSpc>
                <a:spcPct val="90000"/>
              </a:lnSpc>
            </a:pPr>
            <a:r>
              <a:rPr lang="en-GB" sz="2400" dirty="0"/>
              <a:t>Export controls impact semiconductor production.</a:t>
            </a:r>
          </a:p>
          <a:p>
            <a:pPr>
              <a:lnSpc>
                <a:spcPct val="90000"/>
              </a:lnSpc>
            </a:pPr>
            <a:r>
              <a:rPr lang="en-GB" sz="2400" dirty="0"/>
              <a:t>Government policies support chip investment (South Korea &amp; US).</a:t>
            </a:r>
          </a:p>
          <a:p>
            <a:pPr>
              <a:lnSpc>
                <a:spcPct val="90000"/>
              </a:lnSpc>
            </a:pPr>
            <a:r>
              <a:rPr lang="en-GB" sz="2400" dirty="0"/>
              <a:t>Impact: Influences supply chain and investment decisions.</a:t>
            </a:r>
          </a:p>
        </p:txBody>
      </p:sp>
    </p:spTree>
    <p:extLst>
      <p:ext uri="{BB962C8B-B14F-4D97-AF65-F5344CB8AC3E}">
        <p14:creationId xmlns:p14="http://schemas.microsoft.com/office/powerpoint/2010/main" val="285825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ooden blocks stacked to create a bar graph">
            <a:extLst>
              <a:ext uri="{FF2B5EF4-FFF2-40B4-BE49-F238E27FC236}">
                <a16:creationId xmlns:a16="http://schemas.microsoft.com/office/drawing/2014/main" id="{19853570-1182-BE62-933A-74F5E9EA1DBD}"/>
              </a:ext>
            </a:extLst>
          </p:cNvPr>
          <p:cNvPicPr>
            <a:picLocks noChangeAspect="1"/>
          </p:cNvPicPr>
          <p:nvPr/>
        </p:nvPicPr>
        <p:blipFill>
          <a:blip r:embed="rId2"/>
          <a:stretch>
            <a:fillRect/>
          </a:stretch>
        </p:blipFill>
        <p:spPr>
          <a:xfrm>
            <a:off x="0" y="1964576"/>
            <a:ext cx="4387788" cy="2928848"/>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4377" y="775849"/>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EE09C6-F255-3FAC-EA52-CB1E296A10D4}"/>
              </a:ext>
            </a:extLst>
          </p:cNvPr>
          <p:cNvSpPr>
            <a:spLocks noGrp="1"/>
          </p:cNvSpPr>
          <p:nvPr>
            <p:ph type="ctrTitle"/>
          </p:nvPr>
        </p:nvSpPr>
        <p:spPr>
          <a:xfrm>
            <a:off x="4813299" y="957715"/>
            <a:ext cx="3848098" cy="2750419"/>
          </a:xfrm>
        </p:spPr>
        <p:txBody>
          <a:bodyPr>
            <a:normAutofit/>
          </a:bodyPr>
          <a:lstStyle/>
          <a:p>
            <a:r>
              <a:rPr lang="en-GB"/>
              <a:t>Economic Factors</a:t>
            </a:r>
          </a:p>
        </p:txBody>
      </p:sp>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2809" y="5607717"/>
            <a:ext cx="385081"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14F736D8-6185-1695-E9F5-1ABCD4119709}"/>
              </a:ext>
            </a:extLst>
          </p:cNvPr>
          <p:cNvSpPr>
            <a:spLocks noGrp="1"/>
          </p:cNvSpPr>
          <p:nvPr>
            <p:ph type="subTitle" idx="1"/>
          </p:nvPr>
        </p:nvSpPr>
        <p:spPr>
          <a:xfrm>
            <a:off x="4387788" y="2930013"/>
            <a:ext cx="4273609" cy="3177218"/>
          </a:xfrm>
        </p:spPr>
        <p:txBody>
          <a:bodyPr>
            <a:normAutofit/>
          </a:bodyPr>
          <a:lstStyle/>
          <a:p>
            <a:pPr marL="342900" indent="-342900" algn="l">
              <a:lnSpc>
                <a:spcPct val="90000"/>
              </a:lnSpc>
              <a:buFont typeface="Arial" panose="020B0604020202020204" pitchFamily="34" charset="0"/>
              <a:buChar char="•"/>
            </a:pPr>
            <a:r>
              <a:rPr lang="en-GB" sz="2000" dirty="0">
                <a:solidFill>
                  <a:schemeClr val="tx1"/>
                </a:solidFill>
              </a:rPr>
              <a:t>Economic growth and inflation affect demand.</a:t>
            </a:r>
          </a:p>
          <a:p>
            <a:pPr marL="342900" indent="-342900" algn="l">
              <a:lnSpc>
                <a:spcPct val="90000"/>
              </a:lnSpc>
              <a:buFont typeface="Arial" panose="020B0604020202020204" pitchFamily="34" charset="0"/>
              <a:buChar char="•"/>
            </a:pPr>
            <a:r>
              <a:rPr lang="en-GB" sz="2000" dirty="0">
                <a:solidFill>
                  <a:schemeClr val="tx1"/>
                </a:solidFill>
              </a:rPr>
              <a:t>Exchange rates impact revenue.</a:t>
            </a:r>
          </a:p>
          <a:p>
            <a:pPr marL="342900" indent="-342900" algn="l">
              <a:lnSpc>
                <a:spcPct val="90000"/>
              </a:lnSpc>
              <a:buFont typeface="Arial" panose="020B0604020202020204" pitchFamily="34" charset="0"/>
              <a:buChar char="•"/>
            </a:pPr>
            <a:r>
              <a:rPr lang="en-GB" sz="2000" dirty="0">
                <a:solidFill>
                  <a:schemeClr val="tx1"/>
                </a:solidFill>
              </a:rPr>
              <a:t>Semiconductor market is cyclical.</a:t>
            </a:r>
          </a:p>
          <a:p>
            <a:pPr marL="342900" indent="-342900" algn="l">
              <a:lnSpc>
                <a:spcPct val="90000"/>
              </a:lnSpc>
              <a:buFont typeface="Arial" panose="020B0604020202020204" pitchFamily="34" charset="0"/>
              <a:buChar char="•"/>
            </a:pPr>
            <a:r>
              <a:rPr lang="en-GB" sz="2000" dirty="0">
                <a:solidFill>
                  <a:schemeClr val="tx1"/>
                </a:solidFill>
              </a:rPr>
              <a:t>Impact: Affects revenue and pricing strategies.</a:t>
            </a:r>
          </a:p>
        </p:txBody>
      </p:sp>
    </p:spTree>
    <p:extLst>
      <p:ext uri="{BB962C8B-B14F-4D97-AF65-F5344CB8AC3E}">
        <p14:creationId xmlns:p14="http://schemas.microsoft.com/office/powerpoint/2010/main" val="2561640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5443-99B4-1F4E-C21F-B9D5C824D0D4}"/>
              </a:ext>
            </a:extLst>
          </p:cNvPr>
          <p:cNvSpPr>
            <a:spLocks noGrp="1"/>
          </p:cNvSpPr>
          <p:nvPr>
            <p:ph type="ctrTitle"/>
          </p:nvPr>
        </p:nvSpPr>
        <p:spPr>
          <a:xfrm>
            <a:off x="636181" y="-383458"/>
            <a:ext cx="3503200" cy="2703871"/>
          </a:xfrm>
        </p:spPr>
        <p:txBody>
          <a:bodyPr>
            <a:normAutofit/>
          </a:bodyPr>
          <a:lstStyle/>
          <a:p>
            <a:pPr algn="l"/>
            <a:r>
              <a:rPr lang="en-GB"/>
              <a:t>Social Factors</a:t>
            </a:r>
          </a:p>
        </p:txBody>
      </p:sp>
      <p:sp>
        <p:nvSpPr>
          <p:cNvPr id="3" name="Subtitle 2">
            <a:extLst>
              <a:ext uri="{FF2B5EF4-FFF2-40B4-BE49-F238E27FC236}">
                <a16:creationId xmlns:a16="http://schemas.microsoft.com/office/drawing/2014/main" id="{930D6DBA-84A5-2C10-2CAB-160EEC004AC1}"/>
              </a:ext>
            </a:extLst>
          </p:cNvPr>
          <p:cNvSpPr>
            <a:spLocks noGrp="1"/>
          </p:cNvSpPr>
          <p:nvPr>
            <p:ph type="subTitle" idx="1"/>
          </p:nvPr>
        </p:nvSpPr>
        <p:spPr>
          <a:xfrm>
            <a:off x="371170" y="2029646"/>
            <a:ext cx="4591039" cy="4557967"/>
          </a:xfrm>
        </p:spPr>
        <p:txBody>
          <a:bodyPr>
            <a:normAutofit/>
          </a:bodyPr>
          <a:lstStyle/>
          <a:p>
            <a:pPr marL="342900" indent="-342900" algn="l">
              <a:lnSpc>
                <a:spcPct val="90000"/>
              </a:lnSpc>
              <a:buFont typeface="Arial" panose="020B0604020202020204" pitchFamily="34" charset="0"/>
              <a:buChar char="•"/>
            </a:pPr>
            <a:r>
              <a:rPr lang="en-GB" sz="2400" dirty="0">
                <a:solidFill>
                  <a:schemeClr val="tx1"/>
                </a:solidFill>
              </a:rPr>
              <a:t>Digitalization increases demand for smart devices.</a:t>
            </a:r>
          </a:p>
          <a:p>
            <a:pPr marL="342900" indent="-342900" algn="l">
              <a:lnSpc>
                <a:spcPct val="90000"/>
              </a:lnSpc>
              <a:buFont typeface="Arial" panose="020B0604020202020204" pitchFamily="34" charset="0"/>
              <a:buChar char="•"/>
            </a:pPr>
            <a:r>
              <a:rPr lang="en-GB" sz="2400" dirty="0">
                <a:solidFill>
                  <a:schemeClr val="tx1"/>
                </a:solidFill>
              </a:rPr>
              <a:t>Growing focus on sustainability.</a:t>
            </a:r>
          </a:p>
          <a:p>
            <a:pPr marL="342900" indent="-342900" algn="l">
              <a:lnSpc>
                <a:spcPct val="90000"/>
              </a:lnSpc>
              <a:buFont typeface="Arial" panose="020B0604020202020204" pitchFamily="34" charset="0"/>
              <a:buChar char="•"/>
            </a:pPr>
            <a:r>
              <a:rPr lang="en-GB" sz="2400" dirty="0">
                <a:solidFill>
                  <a:schemeClr val="tx1"/>
                </a:solidFill>
              </a:rPr>
              <a:t>Emerging markets create expansion opportunities.</a:t>
            </a:r>
          </a:p>
          <a:p>
            <a:pPr marL="342900" indent="-342900" algn="l">
              <a:lnSpc>
                <a:spcPct val="90000"/>
              </a:lnSpc>
              <a:buFont typeface="Arial" panose="020B0604020202020204" pitchFamily="34" charset="0"/>
              <a:buChar char="•"/>
            </a:pPr>
            <a:r>
              <a:rPr lang="en-GB" sz="2400" dirty="0">
                <a:solidFill>
                  <a:schemeClr val="tx1"/>
                </a:solidFill>
              </a:rPr>
              <a:t>Impact: Shapes product and sustainability strategy</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00844"/>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884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B026B-6578-8272-72AF-C50E28017109}"/>
              </a:ext>
            </a:extLst>
          </p:cNvPr>
          <p:cNvSpPr>
            <a:spLocks noGrp="1"/>
          </p:cNvSpPr>
          <p:nvPr>
            <p:ph type="title"/>
          </p:nvPr>
        </p:nvSpPr>
        <p:spPr>
          <a:xfrm>
            <a:off x="501445" y="-501650"/>
            <a:ext cx="3555085" cy="2476366"/>
          </a:xfrm>
        </p:spPr>
        <p:txBody>
          <a:bodyPr anchor="ctr">
            <a:normAutofit/>
          </a:bodyPr>
          <a:lstStyle/>
          <a:p>
            <a:r>
              <a:rPr lang="en-GB" sz="3500" dirty="0"/>
              <a:t>Technological Factors</a:t>
            </a:r>
          </a:p>
        </p:txBody>
      </p:sp>
      <p:sp>
        <p:nvSpPr>
          <p:cNvPr id="3" name="Content Placeholder 2">
            <a:extLst>
              <a:ext uri="{FF2B5EF4-FFF2-40B4-BE49-F238E27FC236}">
                <a16:creationId xmlns:a16="http://schemas.microsoft.com/office/drawing/2014/main" id="{F1B0FA11-8316-7E9D-6D4D-65C2009B6A6F}"/>
              </a:ext>
            </a:extLst>
          </p:cNvPr>
          <p:cNvSpPr>
            <a:spLocks noGrp="1"/>
          </p:cNvSpPr>
          <p:nvPr>
            <p:ph idx="1"/>
          </p:nvPr>
        </p:nvSpPr>
        <p:spPr>
          <a:xfrm>
            <a:off x="255639" y="2595715"/>
            <a:ext cx="4630993" cy="4463845"/>
          </a:xfrm>
        </p:spPr>
        <p:txBody>
          <a:bodyPr anchor="ctr">
            <a:noAutofit/>
          </a:bodyPr>
          <a:lstStyle/>
          <a:p>
            <a:r>
              <a:rPr lang="en-GB" sz="2000" dirty="0"/>
              <a:t>Rapid change in AI, 5G, and chips.</a:t>
            </a:r>
          </a:p>
          <a:p>
            <a:r>
              <a:rPr lang="en-GB" sz="2000" dirty="0"/>
              <a:t>Short product life cycles require innovation.</a:t>
            </a:r>
          </a:p>
          <a:p>
            <a:r>
              <a:rPr lang="en-GB" sz="2000" dirty="0"/>
              <a:t>Strong global competition.</a:t>
            </a:r>
          </a:p>
          <a:p>
            <a:r>
              <a:rPr lang="en-GB" sz="2000" dirty="0"/>
              <a:t>Impact: Essential for competitive advantage.</a:t>
            </a:r>
          </a:p>
        </p:txBody>
      </p:sp>
      <p:pic>
        <p:nvPicPr>
          <p:cNvPr id="5" name="Picture 4" descr="Blue circuit board">
            <a:extLst>
              <a:ext uri="{FF2B5EF4-FFF2-40B4-BE49-F238E27FC236}">
                <a16:creationId xmlns:a16="http://schemas.microsoft.com/office/drawing/2014/main" id="{0CAC2FE0-52D3-40A9-F334-9F4E6F97D134}"/>
              </a:ext>
            </a:extLst>
          </p:cNvPr>
          <p:cNvPicPr>
            <a:picLocks noChangeAspect="1"/>
          </p:cNvPicPr>
          <p:nvPr/>
        </p:nvPicPr>
        <p:blipFill>
          <a:blip r:embed="rId2"/>
          <a:srcRect l="35135" r="20315" b="-2"/>
          <a:stretch>
            <a:fillRect/>
          </a:stretch>
        </p:blipFill>
        <p:spPr>
          <a:xfrm>
            <a:off x="5240594" y="1"/>
            <a:ext cx="3908524" cy="6858000"/>
          </a:xfrm>
          <a:prstGeom prst="rect">
            <a:avLst/>
          </a:prstGeom>
        </p:spPr>
      </p:pic>
    </p:spTree>
    <p:extLst>
      <p:ext uri="{BB962C8B-B14F-4D97-AF65-F5344CB8AC3E}">
        <p14:creationId xmlns:p14="http://schemas.microsoft.com/office/powerpoint/2010/main" val="3836421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a:normAutofit/>
          </a:bodyPr>
          <a:lstStyle/>
          <a:p>
            <a:pPr>
              <a:defRPr sz="3200" b="1"/>
            </a:pPr>
            <a:r>
              <a:rPr lang="en-GB" sz="3500"/>
              <a:t>Strategic Recommendations</a:t>
            </a:r>
          </a:p>
        </p:txBody>
      </p:sp>
      <p:pic>
        <p:nvPicPr>
          <p:cNvPr id="43" name="Picture 42">
            <a:extLst>
              <a:ext uri="{FF2B5EF4-FFF2-40B4-BE49-F238E27FC236}">
                <a16:creationId xmlns:a16="http://schemas.microsoft.com/office/drawing/2014/main" id="{40B8F236-36C5-CAD0-9D98-902814315992}"/>
              </a:ext>
            </a:extLst>
          </p:cNvPr>
          <p:cNvPicPr>
            <a:picLocks noChangeAspect="1"/>
          </p:cNvPicPr>
          <p:nvPr/>
        </p:nvPicPr>
        <p:blipFill>
          <a:blip r:embed="rId3"/>
          <a:srcRect l="33076" r="28857" b="2"/>
          <a:stretch>
            <a:fillRect/>
          </a:stretch>
        </p:blipFill>
        <p:spPr>
          <a:xfrm>
            <a:off x="5991972" y="1843285"/>
            <a:ext cx="2523376" cy="3728611"/>
          </a:xfrm>
          <a:prstGeom prst="rect">
            <a:avLst/>
          </a:prstGeom>
        </p:spPr>
      </p:pic>
      <p:graphicFrame>
        <p:nvGraphicFramePr>
          <p:cNvPr id="21" name="Content Placeholder 2">
            <a:extLst>
              <a:ext uri="{FF2B5EF4-FFF2-40B4-BE49-F238E27FC236}">
                <a16:creationId xmlns:a16="http://schemas.microsoft.com/office/drawing/2014/main" id="{E3388CBA-D871-2134-D3C8-675512C83DF0}"/>
              </a:ext>
            </a:extLst>
          </p:cNvPr>
          <p:cNvGraphicFramePr/>
          <p:nvPr>
            <p:extLst>
              <p:ext uri="{D42A27DB-BD31-4B8C-83A1-F6EECF244321}">
                <p14:modId xmlns:p14="http://schemas.microsoft.com/office/powerpoint/2010/main" val="2449960058"/>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pPr>
              <a:defRPr sz="3200" b="1"/>
            </a:pPr>
            <a:r>
              <a:rPr lang="en-GB" sz="3500"/>
              <a:t>Strategic Justification</a:t>
            </a:r>
          </a:p>
        </p:txBody>
      </p:sp>
      <p:pic>
        <p:nvPicPr>
          <p:cNvPr id="51" name="Picture 50">
            <a:extLst>
              <a:ext uri="{FF2B5EF4-FFF2-40B4-BE49-F238E27FC236}">
                <a16:creationId xmlns:a16="http://schemas.microsoft.com/office/drawing/2014/main" id="{2B5574FC-38D3-36F1-DB64-79127CE2A78D}"/>
              </a:ext>
            </a:extLst>
          </p:cNvPr>
          <p:cNvPicPr>
            <a:picLocks noChangeAspect="1"/>
          </p:cNvPicPr>
          <p:nvPr/>
        </p:nvPicPr>
        <p:blipFill>
          <a:blip r:embed="rId2"/>
          <a:srcRect l="49331" r="20035" b="-1"/>
          <a:stretch>
            <a:fillRect/>
          </a:stretch>
        </p:blipFill>
        <p:spPr>
          <a:xfrm>
            <a:off x="20" y="10"/>
            <a:ext cx="3147352" cy="6857990"/>
          </a:xfrm>
          <a:prstGeom prst="rect">
            <a:avLst/>
          </a:prstGeom>
          <a:effectLst/>
        </p:spPr>
      </p:pic>
      <p:graphicFrame>
        <p:nvGraphicFramePr>
          <p:cNvPr id="39" name="Content Placeholder 2">
            <a:extLst>
              <a:ext uri="{FF2B5EF4-FFF2-40B4-BE49-F238E27FC236}">
                <a16:creationId xmlns:a16="http://schemas.microsoft.com/office/drawing/2014/main" id="{59EBDFBA-FF48-F774-7B2D-15CB14FE7F8A}"/>
              </a:ext>
            </a:extLst>
          </p:cNvPr>
          <p:cNvGraphicFramePr>
            <a:graphicFrameLocks noGrp="1"/>
          </p:cNvGraphicFramePr>
          <p:nvPr>
            <p:ph idx="1"/>
            <p:extLst>
              <p:ext uri="{D42A27DB-BD31-4B8C-83A1-F6EECF244321}">
                <p14:modId xmlns:p14="http://schemas.microsoft.com/office/powerpoint/2010/main" val="2036628068"/>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pPr>
              <a:defRPr sz="3200" b="1"/>
            </a:pPr>
            <a:r>
              <a:rPr lang="en-GB" sz="4700"/>
              <a:t>Conclusion</a:t>
            </a:r>
          </a:p>
        </p:txBody>
      </p:sp>
      <p:pic>
        <p:nvPicPr>
          <p:cNvPr id="5" name="Picture 4" descr="Mobile device with apps">
            <a:extLst>
              <a:ext uri="{FF2B5EF4-FFF2-40B4-BE49-F238E27FC236}">
                <a16:creationId xmlns:a16="http://schemas.microsoft.com/office/drawing/2014/main" id="{667175D7-78DC-362A-7E65-CDECE4B98E53}"/>
              </a:ext>
            </a:extLst>
          </p:cNvPr>
          <p:cNvPicPr>
            <a:picLocks noChangeAspect="1"/>
          </p:cNvPicPr>
          <p:nvPr/>
        </p:nvPicPr>
        <p:blipFill>
          <a:blip r:embed="rId2"/>
          <a:srcRect l="55460" r="15890"/>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endParaRPr lang="en-GB" sz="1900"/>
          </a:p>
          <a:p>
            <a:pPr>
              <a:defRPr sz="2000"/>
            </a:pPr>
            <a:r>
              <a:rPr lang="en-GB" sz="1900"/>
              <a:t>Samsung operates in a dynamic global environment</a:t>
            </a:r>
          </a:p>
          <a:p>
            <a:pPr>
              <a:defRPr sz="2000"/>
            </a:pPr>
            <a:r>
              <a:rPr lang="en-GB" sz="1900"/>
              <a:t>Strong internal capabilities but significant external risks</a:t>
            </a:r>
          </a:p>
          <a:p>
            <a:pPr>
              <a:defRPr sz="2000"/>
            </a:pPr>
            <a:r>
              <a:rPr lang="en-GB" sz="1900"/>
              <a:t>Innovation must align with strategic adaptation</a:t>
            </a:r>
          </a:p>
          <a:p>
            <a:pPr>
              <a:defRPr sz="2000"/>
            </a:pPr>
            <a:r>
              <a:rPr lang="en-GB" sz="1900"/>
              <a:t>Long-term success depends on resilience &amp; sustainability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25894C9-48F8-A89F-6725-CA1E25BD69E7}"/>
              </a:ext>
            </a:extLst>
          </p:cNvPr>
          <p:cNvSpPr txBox="1"/>
          <p:nvPr/>
        </p:nvSpPr>
        <p:spPr>
          <a:xfrm>
            <a:off x="442452" y="0"/>
            <a:ext cx="7771606" cy="6469625"/>
          </a:xfrm>
          <a:prstGeom prst="rect">
            <a:avLst/>
          </a:prstGeom>
        </p:spPr>
        <p:txBody>
          <a:bodyPr vert="horz" lIns="91440" tIns="45720" rIns="91440" bIns="45720" rtlCol="0" anchor="ctr">
            <a:normAutofit fontScale="92500" lnSpcReduction="10000"/>
          </a:bodyPr>
          <a:lstStyle/>
          <a:p>
            <a:pPr defTabSz="914400">
              <a:lnSpc>
                <a:spcPct val="90000"/>
              </a:lnSpc>
              <a:spcAft>
                <a:spcPts val="600"/>
              </a:spcAft>
            </a:pPr>
            <a:r>
              <a:rPr lang="en-US" sz="1400" b="1" dirty="0"/>
              <a:t>                                                      </a:t>
            </a:r>
            <a:r>
              <a:rPr lang="en-US" sz="3200" b="1" dirty="0"/>
              <a:t>References</a:t>
            </a:r>
          </a:p>
          <a:p>
            <a:pPr defTabSz="914400">
              <a:lnSpc>
                <a:spcPct val="90000"/>
              </a:lnSpc>
              <a:spcAft>
                <a:spcPts val="600"/>
              </a:spcAft>
            </a:pPr>
            <a:r>
              <a:rPr lang="en-US" dirty="0"/>
              <a:t>Bartlett, C.A. and Ghoshal, S. (1989) </a:t>
            </a:r>
            <a:r>
              <a:rPr lang="en-US" i="1" dirty="0"/>
              <a:t>Managing Across Borders</a:t>
            </a:r>
            <a:r>
              <a:rPr lang="en-US" dirty="0"/>
              <a:t>. Boston: Harvard Business School Press.</a:t>
            </a:r>
          </a:p>
          <a:p>
            <a:pPr defTabSz="914400">
              <a:lnSpc>
                <a:spcPct val="90000"/>
              </a:lnSpc>
              <a:spcAft>
                <a:spcPts val="600"/>
              </a:spcAft>
            </a:pPr>
            <a:r>
              <a:rPr lang="en-US" dirty="0"/>
              <a:t>Freeman, R.E. (1984) </a:t>
            </a:r>
            <a:r>
              <a:rPr lang="en-US" i="1" dirty="0"/>
              <a:t>Strategic Management: A Stakeholder Approach</a:t>
            </a:r>
            <a:r>
              <a:rPr lang="en-US" dirty="0"/>
              <a:t>. Boston: Pitman.</a:t>
            </a:r>
          </a:p>
          <a:p>
            <a:pPr defTabSz="914400">
              <a:lnSpc>
                <a:spcPct val="90000"/>
              </a:lnSpc>
              <a:spcAft>
                <a:spcPts val="600"/>
              </a:spcAft>
            </a:pPr>
            <a:r>
              <a:rPr lang="en-US" dirty="0"/>
              <a:t>Hae-Lee, P. (2025) ‘Samsung hikes R&amp;D spending a world-topping 71 percent’, </a:t>
            </a:r>
            <a:r>
              <a:rPr lang="en-US" i="1" dirty="0"/>
              <a:t>Korea JoongAng Daily</a:t>
            </a:r>
            <a:r>
              <a:rPr lang="en-US" dirty="0"/>
              <a:t>, 2 September. Available at: </a:t>
            </a:r>
            <a:r>
              <a:rPr lang="en-US" dirty="0">
                <a:hlinkClick r:id="rId2"/>
              </a:rPr>
              <a:t>https://koreajoongangdaily.joins.com/news/2025-09-02/business/tech/Samsung-hikes-RD-spending-a-worldtopping-71-percent/2389595</a:t>
            </a:r>
            <a:r>
              <a:rPr lang="en-US" dirty="0"/>
              <a:t> (Accessed: 12 February 2026).</a:t>
            </a:r>
          </a:p>
          <a:p>
            <a:pPr defTabSz="914400">
              <a:lnSpc>
                <a:spcPct val="90000"/>
              </a:lnSpc>
              <a:spcAft>
                <a:spcPts val="600"/>
              </a:spcAft>
            </a:pPr>
            <a:r>
              <a:rPr lang="en-US" dirty="0"/>
              <a:t>Jang, S.H., Lee, S.M. and Kim, T. et al. (2019) ‘Planting and harvesting innovation – an analysis of Samsung Electronics’, </a:t>
            </a:r>
            <a:r>
              <a:rPr lang="en-US" i="1" dirty="0"/>
              <a:t>International Journal of Quality Innovation</a:t>
            </a:r>
            <a:r>
              <a:rPr lang="en-US" dirty="0"/>
              <a:t>, 5(1), pp.1–15.</a:t>
            </a:r>
            <a:br>
              <a:rPr lang="en-US" dirty="0"/>
            </a:br>
            <a:r>
              <a:rPr lang="en-US" dirty="0"/>
              <a:t>Johnson, G., Scholes, K. and Whittington, R. (2020) </a:t>
            </a:r>
            <a:r>
              <a:rPr lang="en-US" i="1" dirty="0"/>
              <a:t>Exploring Strategy</a:t>
            </a:r>
            <a:r>
              <a:rPr lang="en-US" dirty="0"/>
              <a:t>. 12th edn. Harlow: Pearson.</a:t>
            </a:r>
          </a:p>
          <a:p>
            <a:pPr defTabSz="914400">
              <a:lnSpc>
                <a:spcPct val="90000"/>
              </a:lnSpc>
              <a:spcAft>
                <a:spcPts val="600"/>
              </a:spcAft>
            </a:pPr>
            <a:r>
              <a:rPr lang="en-US" dirty="0"/>
              <a:t>Krummel, D. and Siegfried, P. (2021) ‘The dark side of Samsung’s value chain: The human costs of cobalt mining’, </a:t>
            </a:r>
            <a:r>
              <a:rPr lang="en-US" i="1" dirty="0"/>
              <a:t>Journal of Geoscience and Environmental Protection</a:t>
            </a:r>
            <a:r>
              <a:rPr lang="en-US" dirty="0"/>
              <a:t>, 9, pp.182–203.</a:t>
            </a:r>
          </a:p>
          <a:p>
            <a:pPr defTabSz="914400">
              <a:lnSpc>
                <a:spcPct val="90000"/>
              </a:lnSpc>
              <a:spcAft>
                <a:spcPts val="600"/>
              </a:spcAft>
            </a:pPr>
            <a:r>
              <a:rPr lang="en-US" dirty="0"/>
              <a:t>OECD (2023) </a:t>
            </a:r>
            <a:r>
              <a:rPr lang="en-US" i="1" dirty="0"/>
              <a:t>OECD Digital Economy Outlook 2023</a:t>
            </a:r>
            <a:r>
              <a:rPr lang="en-US" dirty="0"/>
              <a:t>. Paris: OECD Publishing.</a:t>
            </a:r>
          </a:p>
          <a:p>
            <a:pPr defTabSz="914400">
              <a:lnSpc>
                <a:spcPct val="90000"/>
              </a:lnSpc>
              <a:spcAft>
                <a:spcPts val="600"/>
              </a:spcAft>
            </a:pPr>
            <a:r>
              <a:rPr lang="en-US" dirty="0"/>
              <a:t>Porter, M.E. (1985) </a:t>
            </a:r>
            <a:r>
              <a:rPr lang="en-US" i="1" dirty="0"/>
              <a:t>Competitive Advantage</a:t>
            </a:r>
            <a:r>
              <a:rPr lang="en-US" dirty="0"/>
              <a:t>. New York: Free Press.</a:t>
            </a:r>
          </a:p>
          <a:p>
            <a:pPr defTabSz="914400">
              <a:lnSpc>
                <a:spcPct val="90000"/>
              </a:lnSpc>
              <a:spcAft>
                <a:spcPts val="600"/>
              </a:spcAft>
            </a:pPr>
            <a:r>
              <a:rPr lang="en-US" dirty="0"/>
              <a:t>Samsung Electronics (2023) </a:t>
            </a:r>
            <a:r>
              <a:rPr lang="en-US" i="1" dirty="0"/>
              <a:t>Annual Report 2023</a:t>
            </a:r>
            <a:r>
              <a:rPr lang="en-US" dirty="0"/>
              <a:t>. Suwon: Samsung Electronics.</a:t>
            </a:r>
          </a:p>
          <a:p>
            <a:pPr defTabSz="914400">
              <a:lnSpc>
                <a:spcPct val="90000"/>
              </a:lnSpc>
              <a:spcAft>
                <a:spcPts val="600"/>
              </a:spcAft>
            </a:pPr>
            <a:r>
              <a:rPr lang="en-US" dirty="0"/>
              <a:t>Son, I. and Kim, S. (2022) ‘Supply chain management strategy and capital structure of global information and communications technology companies’, </a:t>
            </a:r>
            <a:r>
              <a:rPr lang="en-US" i="1" dirty="0"/>
              <a:t>Sustainability</a:t>
            </a:r>
            <a:r>
              <a:rPr lang="en-US" dirty="0"/>
              <a:t>, 14(3), p.1844.</a:t>
            </a:r>
          </a:p>
          <a:p>
            <a:pPr defTabSz="914400">
              <a:lnSpc>
                <a:spcPct val="90000"/>
              </a:lnSpc>
              <a:spcAft>
                <a:spcPts val="600"/>
              </a:spcAft>
            </a:pPr>
            <a:r>
              <a:rPr lang="en-US" dirty="0"/>
              <a:t>World Bank (2024) </a:t>
            </a:r>
            <a:r>
              <a:rPr lang="en-US" i="1" dirty="0"/>
              <a:t>Global Economic Prospects</a:t>
            </a:r>
            <a:r>
              <a:rPr lang="en-US" dirty="0"/>
              <a:t>. Washington, DC: World Bank.</a:t>
            </a:r>
          </a:p>
        </p:txBody>
      </p:sp>
    </p:spTree>
    <p:extLst>
      <p:ext uri="{BB962C8B-B14F-4D97-AF65-F5344CB8AC3E}">
        <p14:creationId xmlns:p14="http://schemas.microsoft.com/office/powerpoint/2010/main" val="75261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CC850-0FCC-B3DE-FC70-027330965D1E}"/>
              </a:ext>
            </a:extLst>
          </p:cNvPr>
          <p:cNvSpPr>
            <a:spLocks noGrp="1"/>
          </p:cNvSpPr>
          <p:nvPr>
            <p:ph type="title"/>
          </p:nvPr>
        </p:nvSpPr>
        <p:spPr>
          <a:xfrm>
            <a:off x="5722374" y="3057832"/>
            <a:ext cx="3421626" cy="855407"/>
          </a:xfrm>
        </p:spPr>
        <p:txBody>
          <a:bodyPr vert="horz" lIns="91440" tIns="45720" rIns="91440" bIns="45720" rtlCol="0" anchor="t">
            <a:normAutofit fontScale="90000"/>
          </a:bodyPr>
          <a:lstStyle/>
          <a:p>
            <a:pPr algn="l" defTabSz="914400">
              <a:lnSpc>
                <a:spcPct val="90000"/>
              </a:lnSpc>
            </a:pPr>
            <a:r>
              <a:rPr lang="en-US" sz="3500" kern="1200" dirty="0">
                <a:solidFill>
                  <a:schemeClr val="tx2"/>
                </a:solidFill>
                <a:latin typeface="+mj-lt"/>
                <a:ea typeface="+mj-ea"/>
                <a:cs typeface="+mj-cs"/>
              </a:rPr>
              <a:t>Thank you!</a:t>
            </a:r>
            <a:br>
              <a:rPr lang="en-US" sz="3500" kern="1200" dirty="0">
                <a:solidFill>
                  <a:schemeClr val="tx2"/>
                </a:solidFill>
                <a:latin typeface="+mj-lt"/>
                <a:ea typeface="+mj-ea"/>
                <a:cs typeface="+mj-cs"/>
              </a:rPr>
            </a:br>
            <a:endParaRPr lang="en-US" sz="3500" kern="1200" dirty="0">
              <a:solidFill>
                <a:schemeClr val="tx2"/>
              </a:solidFill>
              <a:latin typeface="+mj-lt"/>
              <a:ea typeface="+mj-ea"/>
              <a:cs typeface="+mj-cs"/>
            </a:endParaRPr>
          </a:p>
        </p:txBody>
      </p:sp>
      <p:pic>
        <p:nvPicPr>
          <p:cNvPr id="20" name="Graphic 19" descr="Smiling Face with No Fill">
            <a:extLst>
              <a:ext uri="{FF2B5EF4-FFF2-40B4-BE49-F238E27FC236}">
                <a16:creationId xmlns:a16="http://schemas.microsoft.com/office/drawing/2014/main" id="{00AB61F9-3A5B-31D6-AFD5-7BE5245021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2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77073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dc0e8a8dc9bb55f303baa0eaac86d07">
  <xsd:schema xmlns:xsd="http://www.w3.org/2001/XMLSchema" xmlns:xs="http://www.w3.org/2001/XMLSchema" xmlns:p="http://schemas.microsoft.com/office/2006/metadata/properties" xmlns:ns3="37a0acea-1511-41cc-bfdb-5619dd373231" targetNamespace="http://schemas.microsoft.com/office/2006/metadata/properties" ma:root="true" ma:fieldsID="13050c655d3f563d9522639d87b8d40c"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85CB55-4D31-4D71-9448-B91723E3C226}">
  <ds:schemaRefs>
    <ds:schemaRef ds:uri="http://schemas.microsoft.com/office/2006/metadata/properties"/>
    <ds:schemaRef ds:uri="http://www.w3.org/2000/xmlns/"/>
    <ds:schemaRef ds:uri="37a0acea-1511-41cc-bfdb-5619dd373231"/>
    <ds:schemaRef ds:uri="http://www.w3.org/2001/XMLSchema-instance"/>
  </ds:schemaRefs>
</ds:datastoreItem>
</file>

<file path=customXml/itemProps2.xml><?xml version="1.0" encoding="utf-8"?>
<ds:datastoreItem xmlns:ds="http://schemas.openxmlformats.org/officeDocument/2006/customXml" ds:itemID="{ADE566AF-034B-4E67-BCBD-9780481A6594}">
  <ds:schemaRefs>
    <ds:schemaRef ds:uri="http://schemas.microsoft.com/sharepoint/v3/contenttype/forms"/>
  </ds:schemaRefs>
</ds:datastoreItem>
</file>

<file path=customXml/itemProps3.xml><?xml version="1.0" encoding="utf-8"?>
<ds:datastoreItem xmlns:ds="http://schemas.openxmlformats.org/officeDocument/2006/customXml" ds:itemID="{05492AA4-0E70-42A0-86EC-B7D311E8DC5A}">
  <ds:schemaRefs>
    <ds:schemaRef ds:uri="http://schemas.microsoft.com/office/2006/metadata/contentType"/>
    <ds:schemaRef ds:uri="http://schemas.microsoft.com/office/2006/metadata/properties/metaAttributes"/>
    <ds:schemaRef ds:uri="http://www.w3.org/2000/xmlns/"/>
    <ds:schemaRef ds:uri="http://www.w3.org/2001/XMLSchema"/>
    <ds:schemaRef ds:uri="37a0acea-1511-41cc-bfdb-5619dd373231"/>
  </ds:schemaRefs>
</ds:datastoreItem>
</file>

<file path=docProps/app.xml><?xml version="1.0" encoding="utf-8"?>
<Properties xmlns="http://schemas.openxmlformats.org/officeDocument/2006/extended-properties" xmlns:vt="http://schemas.openxmlformats.org/officeDocument/2006/docPropsVTypes">
  <TotalTime>1</TotalTime>
  <Words>1311</Words>
  <Application>Microsoft Office PowerPoint</Application>
  <PresentationFormat>On-screen Show (4:3)</PresentationFormat>
  <Paragraphs>127</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Samsung Electronics Micro &amp; Macro Business Analysis</vt:lpstr>
      <vt:lpstr>INTRODUCTION </vt:lpstr>
      <vt:lpstr>SIZE, STRUCTURE &amp; BUSINESS FUNCTIONS</vt:lpstr>
      <vt:lpstr>SWOT ANALYSIS – STRENGTHS &amp; WEAKNESSES</vt:lpstr>
      <vt:lpstr>SWOT ANALYSIS – OPPORTUNITIES &amp; THREATS</vt:lpstr>
      <vt:lpstr>THE IMPACT OF GLOBALIZATION ON THE COMPANY </vt:lpstr>
      <vt:lpstr>THE IMPACT OF GLOBALISATION ON THE COMPANY</vt:lpstr>
      <vt:lpstr>THE INFLUENCE OF INNOVATION ON THE COMPANY</vt:lpstr>
      <vt:lpstr>THE INFLUENCE OF INNOVATION ON THE COMPANY </vt:lpstr>
      <vt:lpstr>Political Factors</vt:lpstr>
      <vt:lpstr>Economic Factors</vt:lpstr>
      <vt:lpstr>Social Factors</vt:lpstr>
      <vt:lpstr>Technological Factors</vt:lpstr>
      <vt:lpstr>Strategic Recommendations</vt:lpstr>
      <vt:lpstr>Strategic Justification</vt:lpstr>
      <vt:lpstr>Conclusion</vt:lpstr>
      <vt:lpstr>PowerPoint Presentation</vt:lpstr>
      <vt:lpstr>Thank you!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Electronics Micro &amp; Macro Business Analysis</dc:title>
  <dc:subject/>
  <dc:creator/>
  <cp:keywords/>
  <dc:description>generated using python-pptx</dc:description>
  <cp:lastModifiedBy>Roxana Dumitru</cp:lastModifiedBy>
  <cp:revision>4</cp:revision>
  <dcterms:created xsi:type="dcterms:W3CDTF">2013-01-27T09:14:16Z</dcterms:created>
  <dcterms:modified xsi:type="dcterms:W3CDTF">2026-02-21T20:58:03Z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