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23"/>
  </p:notesMasterIdLst>
  <p:sldIdLst>
    <p:sldId id="256" r:id="rId2"/>
    <p:sldId id="260" r:id="rId3"/>
    <p:sldId id="261" r:id="rId4"/>
    <p:sldId id="262" r:id="rId5"/>
    <p:sldId id="257" r:id="rId6"/>
    <p:sldId id="264" r:id="rId7"/>
    <p:sldId id="266" r:id="rId8"/>
    <p:sldId id="265" r:id="rId9"/>
    <p:sldId id="258" r:id="rId10"/>
    <p:sldId id="259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63" r:id="rId2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422DFDB-B496-4C05-8700-EDA396FFDB5F}" type="datetimeFigureOut">
              <a:rPr lang="en-GB" smtClean="0"/>
              <a:t>13/12/2011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04EF6EF-8175-4327-A720-DD2A3BF34212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04EF6EF-8175-4327-A720-DD2A3BF34212}" type="slidenum">
              <a:rPr lang="en-GB" smtClean="0"/>
              <a:t>14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1D8BD707-D9CF-40AE-B4C6-C98DA3205C09}" type="datetimeFigureOut">
              <a:rPr lang="en-US" smtClean="0"/>
              <a:pPr/>
              <a:t>12/13/2011</a:t>
            </a:fld>
            <a:endParaRPr lang="en-US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en-US"/>
          </a:p>
        </p:txBody>
      </p:sp>
      <p:sp>
        <p:nvSpPr>
          <p:cNvPr id="10" name="Rectangle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Rectangle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Straight Connector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Straight Connector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Straight Connector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Rectangle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a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a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a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a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a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D8BD707-D9CF-40AE-B4C6-C98DA3205C09}" type="datetimeFigureOut">
              <a:rPr lang="en-US" smtClean="0"/>
              <a:pPr/>
              <a:t>12/13/2011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1D8BD707-D9CF-40AE-B4C6-C98DA3205C09}" type="datetimeFigureOut">
              <a:rPr lang="en-US" smtClean="0"/>
              <a:pPr/>
              <a:t>12/13/2011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en-US"/>
          </a:p>
        </p:txBody>
      </p:sp>
      <p:sp>
        <p:nvSpPr>
          <p:cNvPr id="9" name="Rectangle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Straight Connector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Straight Connector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Rectangle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a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a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a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a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a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Straight Connector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12/13/2011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12/13/2011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2" name="Text Placeholder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4" name="Text Placeholder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D8BD707-D9CF-40AE-B4C6-C98DA3205C09}" type="datetimeFigureOut">
              <a:rPr lang="en-US" smtClean="0"/>
              <a:pPr/>
              <a:t>12/13/2011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12/13/2011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Rectangle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Content Placeholder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1" name="Date Placeholder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D8BD707-D9CF-40AE-B4C6-C98DA3205C09}" type="datetimeFigureOut">
              <a:rPr lang="en-US" smtClean="0"/>
              <a:pPr/>
              <a:t>12/13/2011</a:t>
            </a:fld>
            <a:endParaRPr lang="en-US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3" name="Footer Placeholder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a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Rectangle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Straight Connector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Straight Connector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Straight Connector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Date Placeholder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D8BD707-D9CF-40AE-B4C6-C98DA3205C09}" type="datetimeFigureOut">
              <a:rPr lang="en-US" smtClean="0"/>
              <a:pPr/>
              <a:t>12/13/2011</a:t>
            </a:fld>
            <a:endParaRPr lang="en-US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12/13/2011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12/13/2011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12/13/2011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ectangle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a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Lecture 8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Chinese Nutrition/Dietary Therapy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b="1" dirty="0" smtClean="0"/>
              <a:t>Nutritional Therapy in the West: history </a:t>
            </a:r>
            <a:endParaRPr lang="en-GB" sz="2400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O</a:t>
            </a:r>
            <a:r>
              <a:rPr lang="en-GB" dirty="0" smtClean="0"/>
              <a:t>riginal </a:t>
            </a:r>
            <a:r>
              <a:rPr lang="en-GB" dirty="0" smtClean="0"/>
              <a:t>meaning of </a:t>
            </a:r>
            <a:r>
              <a:rPr lang="en-GB" dirty="0" smtClean="0"/>
              <a:t>‘</a:t>
            </a:r>
            <a:r>
              <a:rPr lang="en-GB" dirty="0" smtClean="0"/>
              <a:t>dietetics</a:t>
            </a:r>
            <a:r>
              <a:rPr lang="en-GB" dirty="0" smtClean="0"/>
              <a:t>’: </a:t>
            </a:r>
            <a:r>
              <a:rPr lang="en-GB" dirty="0" smtClean="0"/>
              <a:t>Greek ‘</a:t>
            </a:r>
            <a:r>
              <a:rPr lang="en-GB" dirty="0" err="1" smtClean="0"/>
              <a:t>diatia</a:t>
            </a:r>
            <a:r>
              <a:rPr lang="en-GB" dirty="0" smtClean="0"/>
              <a:t>’, </a:t>
            </a:r>
            <a:r>
              <a:rPr lang="en-GB" dirty="0" smtClean="0"/>
              <a:t>it means </a:t>
            </a:r>
            <a:r>
              <a:rPr lang="en-GB" dirty="0" smtClean="0"/>
              <a:t>life care or arts of living.  </a:t>
            </a:r>
            <a:endParaRPr lang="en-GB" dirty="0" smtClean="0"/>
          </a:p>
          <a:p>
            <a:r>
              <a:rPr lang="en-GB" dirty="0" smtClean="0"/>
              <a:t>This has shown the comprehensive meaning of diet as supporting life. 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Hippocrates recommended: ‘Let food be your medicine and medicine be your food’.</a:t>
            </a:r>
          </a:p>
          <a:p>
            <a:endParaRPr lang="en-GB" dirty="0" smtClean="0"/>
          </a:p>
          <a:p>
            <a:r>
              <a:rPr lang="en-GB" dirty="0" smtClean="0"/>
              <a:t>Hildegard Von </a:t>
            </a:r>
            <a:r>
              <a:rPr lang="en-GB" dirty="0" err="1" smtClean="0"/>
              <a:t>Bingen</a:t>
            </a:r>
            <a:r>
              <a:rPr lang="en-GB" dirty="0" smtClean="0"/>
              <a:t>(11</a:t>
            </a:r>
            <a:r>
              <a:rPr lang="en-GB" baseline="30000" dirty="0" smtClean="0"/>
              <a:t>th</a:t>
            </a:r>
            <a:r>
              <a:rPr lang="en-GB" dirty="0" smtClean="0"/>
              <a:t> </a:t>
            </a:r>
            <a:r>
              <a:rPr lang="en-GB" dirty="0" smtClean="0"/>
              <a:t>Century German visionary naturalist and </a:t>
            </a:r>
            <a:r>
              <a:rPr lang="en-GB" dirty="0" smtClean="0"/>
              <a:t>healer), </a:t>
            </a:r>
            <a:r>
              <a:rPr lang="en-GB" dirty="0" smtClean="0"/>
              <a:t>used food for healing by devising energetic </a:t>
            </a:r>
            <a:r>
              <a:rPr lang="en-GB" dirty="0" smtClean="0"/>
              <a:t>classification.</a:t>
            </a:r>
          </a:p>
          <a:p>
            <a:endParaRPr lang="en-GB" dirty="0" smtClean="0"/>
          </a:p>
          <a:p>
            <a:r>
              <a:rPr lang="en-GB" dirty="0" smtClean="0"/>
              <a:t>These are similar </a:t>
            </a:r>
            <a:r>
              <a:rPr lang="en-GB" dirty="0" smtClean="0"/>
              <a:t>to Chinese food classification. </a:t>
            </a:r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Modern Western nutritional therapy and its problem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Western nutritional </a:t>
            </a:r>
            <a:r>
              <a:rPr lang="en-GB" dirty="0" smtClean="0"/>
              <a:t>therapy: a </a:t>
            </a:r>
            <a:r>
              <a:rPr lang="en-GB" dirty="0" smtClean="0"/>
              <a:t>relative young science to apply primarily quantitative criteria to food. </a:t>
            </a:r>
          </a:p>
          <a:p>
            <a:r>
              <a:rPr lang="en-GB" dirty="0" smtClean="0"/>
              <a:t>It classifies food by nutrients such as carbohydrates, protein, fat, vitamins, trace elements and minerals. </a:t>
            </a:r>
            <a:endParaRPr lang="en-GB" dirty="0" smtClean="0"/>
          </a:p>
          <a:p>
            <a:r>
              <a:rPr lang="en-GB" dirty="0" smtClean="0"/>
              <a:t>It</a:t>
            </a:r>
            <a:r>
              <a:rPr lang="en-GB" dirty="0" smtClean="0"/>
              <a:t>s </a:t>
            </a:r>
            <a:r>
              <a:rPr lang="en-GB" dirty="0" smtClean="0"/>
              <a:t>main focus is on a quantitative diet that measures the various index of foods.</a:t>
            </a:r>
          </a:p>
          <a:p>
            <a:endParaRPr lang="en-GB" dirty="0" smtClean="0"/>
          </a:p>
          <a:p>
            <a:r>
              <a:rPr lang="en-GB" dirty="0" smtClean="0"/>
              <a:t>However, there is increasing interest in the qualitative aspects of foods in the western </a:t>
            </a:r>
            <a:r>
              <a:rPr lang="en-GB" dirty="0" smtClean="0"/>
              <a:t>world</a:t>
            </a:r>
            <a:endParaRPr lang="en-GB" dirty="0" smtClean="0"/>
          </a:p>
          <a:p>
            <a:r>
              <a:rPr lang="en-GB" dirty="0" smtClean="0"/>
              <a:t>due </a:t>
            </a:r>
            <a:r>
              <a:rPr lang="en-GB" dirty="0" smtClean="0"/>
              <a:t>to the rapid increase of food-related illness and the observation that people can react very differently and very strongly to same </a:t>
            </a:r>
            <a:r>
              <a:rPr lang="en-GB" dirty="0" smtClean="0"/>
              <a:t>food. </a:t>
            </a:r>
          </a:p>
          <a:p>
            <a:endParaRPr lang="en-GB" dirty="0" smtClean="0"/>
          </a:p>
          <a:p>
            <a:r>
              <a:rPr lang="en-GB" sz="1900" b="1" dirty="0" smtClean="0"/>
              <a:t>Chinese </a:t>
            </a:r>
            <a:r>
              <a:rPr lang="en-GB" sz="1900" b="1" dirty="0" smtClean="0"/>
              <a:t>dietary therapy can make </a:t>
            </a:r>
            <a:r>
              <a:rPr lang="en-GB" sz="1900" b="1" dirty="0" smtClean="0"/>
              <a:t>contribution here. </a:t>
            </a:r>
            <a:endParaRPr lang="en-GB" sz="1900" b="1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Possible contribution of Chinese traditional Dietary Therapy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Like acupuncture and medicinal plant therapy, Chinese nutritional therapy can offer valuable perspectives to modern food related </a:t>
            </a:r>
            <a:r>
              <a:rPr lang="en-GB" dirty="0" smtClean="0"/>
              <a:t>illness: 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Disease </a:t>
            </a:r>
            <a:r>
              <a:rPr lang="en-GB" dirty="0" smtClean="0"/>
              <a:t>is not random that happened by a accident, but strongly influenced by what one has ate, felt, and saw on a daily basis.</a:t>
            </a:r>
          </a:p>
          <a:p>
            <a:endParaRPr lang="en-GB" dirty="0" smtClean="0"/>
          </a:p>
          <a:p>
            <a:r>
              <a:rPr lang="en-GB" dirty="0" smtClean="0"/>
              <a:t>Various </a:t>
            </a:r>
            <a:r>
              <a:rPr lang="en-GB" dirty="0" smtClean="0"/>
              <a:t>foods affected not only </a:t>
            </a:r>
            <a:r>
              <a:rPr lang="en-GB" dirty="0" smtClean="0"/>
              <a:t>on your </a:t>
            </a:r>
            <a:r>
              <a:rPr lang="en-GB" dirty="0" smtClean="0"/>
              <a:t>weight, sights and sense, but also </a:t>
            </a:r>
            <a:r>
              <a:rPr lang="en-GB" dirty="0" smtClean="0"/>
              <a:t>on your </a:t>
            </a:r>
            <a:r>
              <a:rPr lang="en-GB" dirty="0" smtClean="0"/>
              <a:t>feeling of well-being, your emotion and your relationships. 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Thus, individual condition and holistic method will be used for different individuals. </a:t>
            </a:r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Basic Principles of Traditional Dietetics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Similar connections between food and medicine in China have been made since antiquity: </a:t>
            </a:r>
            <a:endParaRPr lang="en-GB" dirty="0" smtClean="0"/>
          </a:p>
          <a:p>
            <a:pPr lvl="1"/>
            <a:r>
              <a:rPr lang="en-GB" dirty="0" smtClean="0"/>
              <a:t>Little </a:t>
            </a:r>
            <a:r>
              <a:rPr lang="en-GB" dirty="0" smtClean="0"/>
              <a:t>difference between the application of foods and that of </a:t>
            </a:r>
            <a:r>
              <a:rPr lang="en-GB" dirty="0" smtClean="0"/>
              <a:t>medicine</a:t>
            </a:r>
          </a:p>
          <a:p>
            <a:pPr lvl="1"/>
            <a:r>
              <a:rPr lang="en-GB" dirty="0" smtClean="0"/>
              <a:t>Re</a:t>
            </a:r>
            <a:r>
              <a:rPr lang="en-GB" dirty="0" smtClean="0"/>
              <a:t>cipes </a:t>
            </a:r>
            <a:r>
              <a:rPr lang="en-GB" dirty="0" smtClean="0"/>
              <a:t>for foods were often similar to those for medicine. </a:t>
            </a:r>
          </a:p>
          <a:p>
            <a:endParaRPr lang="en-GB" dirty="0" smtClean="0"/>
          </a:p>
          <a:p>
            <a:r>
              <a:rPr lang="en-GB" dirty="0" smtClean="0"/>
              <a:t>Chinese nutritional therapy is closely related to acupuncture and medicinal plant medicine, and follows the same diagnostic principles. </a:t>
            </a:r>
          </a:p>
          <a:p>
            <a:endParaRPr lang="en-GB" dirty="0" smtClean="0"/>
          </a:p>
          <a:p>
            <a:r>
              <a:rPr lang="en-GB" dirty="0" smtClean="0"/>
              <a:t>The basic principles of Traditional Chinese medicine are rooted in the Taoist philosophy of Yin and </a:t>
            </a:r>
            <a:r>
              <a:rPr lang="en-GB" dirty="0" smtClean="0"/>
              <a:t>Yang, </a:t>
            </a:r>
            <a:r>
              <a:rPr lang="en-GB" dirty="0" err="1" smtClean="0"/>
              <a:t>Qi</a:t>
            </a:r>
            <a:r>
              <a:rPr lang="en-GB" dirty="0" smtClean="0"/>
              <a:t> and Five Phases. </a:t>
            </a:r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639762"/>
          </a:xfrm>
        </p:spPr>
        <p:txBody>
          <a:bodyPr/>
          <a:lstStyle/>
          <a:p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</p:nvPr>
        </p:nvGraphicFramePr>
        <p:xfrm>
          <a:off x="457200" y="111845"/>
          <a:ext cx="7467600" cy="619791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33450"/>
                <a:gridCol w="933450"/>
                <a:gridCol w="933450"/>
                <a:gridCol w="933450"/>
                <a:gridCol w="933450"/>
                <a:gridCol w="933450"/>
                <a:gridCol w="933450"/>
                <a:gridCol w="933450"/>
              </a:tblGrid>
              <a:tr h="430111">
                <a:tc gridSpan="2">
                  <a:txBody>
                    <a:bodyPr/>
                    <a:lstStyle/>
                    <a:p>
                      <a:r>
                        <a:rPr lang="en-GB" dirty="0" smtClean="0"/>
                        <a:t>In Nature </a:t>
                      </a:r>
                      <a:endParaRPr lang="en-GB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en-GB" dirty="0" smtClean="0"/>
                        <a:t>In People</a:t>
                      </a:r>
                      <a:endParaRPr lang="en-GB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en-GB" sz="1600" baseline="0" dirty="0" smtClean="0"/>
                        <a:t>In Diagnostics</a:t>
                      </a:r>
                      <a:endParaRPr lang="en-GB" sz="1600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en-GB" sz="1200" dirty="0" smtClean="0"/>
                        <a:t>In Chinese</a:t>
                      </a:r>
                      <a:r>
                        <a:rPr lang="en-GB" sz="1200" baseline="0" dirty="0" smtClean="0"/>
                        <a:t> Nutrition </a:t>
                      </a:r>
                      <a:endParaRPr lang="en-GB" sz="1200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412907">
                <a:tc>
                  <a:txBody>
                    <a:bodyPr/>
                    <a:lstStyle/>
                    <a:p>
                      <a:r>
                        <a:rPr lang="en-GB" dirty="0" smtClean="0"/>
                        <a:t>Yin </a:t>
                      </a:r>
                      <a:endParaRPr lang="en-GB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Yang 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Yin </a:t>
                      </a:r>
                      <a:endParaRPr lang="en-GB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Yang 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Yin </a:t>
                      </a:r>
                      <a:endParaRPr lang="en-GB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Yang 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Yin </a:t>
                      </a:r>
                      <a:endParaRPr lang="en-GB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Yang 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401738">
                <a:tc>
                  <a:txBody>
                    <a:bodyPr/>
                    <a:lstStyle/>
                    <a:p>
                      <a:r>
                        <a:rPr lang="en-GB" sz="1050" dirty="0" smtClean="0"/>
                        <a:t>moon</a:t>
                      </a:r>
                      <a:endParaRPr lang="en-GB" sz="105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1050" dirty="0" smtClean="0"/>
                        <a:t>Sun </a:t>
                      </a:r>
                      <a:endParaRPr lang="en-GB" sz="105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en-GB" sz="1050" dirty="0" smtClean="0"/>
                        <a:t>Women </a:t>
                      </a:r>
                      <a:endParaRPr lang="en-GB" sz="105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1050" dirty="0" smtClean="0"/>
                        <a:t>Man </a:t>
                      </a:r>
                      <a:endParaRPr lang="en-GB" sz="105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en-GB" sz="1050" dirty="0" smtClean="0"/>
                        <a:t>Quite Voice</a:t>
                      </a:r>
                      <a:endParaRPr lang="en-GB" sz="105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1050" dirty="0" smtClean="0"/>
                        <a:t>Loud voice</a:t>
                      </a:r>
                      <a:endParaRPr lang="en-GB" sz="105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en-GB" sz="1050" dirty="0" smtClean="0"/>
                        <a:t>Tropical fruit </a:t>
                      </a:r>
                      <a:endParaRPr lang="en-GB" sz="105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1050" dirty="0" smtClean="0"/>
                        <a:t>meat</a:t>
                      </a:r>
                      <a:endParaRPr lang="en-GB" sz="105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  <a:tr h="426350">
                <a:tc>
                  <a:txBody>
                    <a:bodyPr/>
                    <a:lstStyle/>
                    <a:p>
                      <a:r>
                        <a:rPr lang="en-GB" sz="1050" dirty="0" smtClean="0"/>
                        <a:t>Shadow/ night </a:t>
                      </a:r>
                      <a:endParaRPr lang="en-GB" sz="105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1050" dirty="0" smtClean="0"/>
                        <a:t>Light</a:t>
                      </a:r>
                      <a:endParaRPr lang="en-GB" sz="105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en-GB" sz="1050" dirty="0" smtClean="0"/>
                        <a:t>Receptive  </a:t>
                      </a:r>
                      <a:endParaRPr lang="en-GB" sz="105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1050" dirty="0" smtClean="0"/>
                        <a:t>Creative </a:t>
                      </a:r>
                      <a:endParaRPr lang="en-GB" sz="105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en-GB" sz="1050" dirty="0" smtClean="0"/>
                        <a:t>Talks little</a:t>
                      </a:r>
                      <a:endParaRPr lang="en-GB" sz="105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1050" dirty="0" smtClean="0"/>
                        <a:t>Talks a lot</a:t>
                      </a:r>
                      <a:endParaRPr lang="en-GB" sz="105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en-GB" sz="1050" dirty="0" smtClean="0"/>
                        <a:t>Dairy products</a:t>
                      </a:r>
                      <a:endParaRPr lang="en-GB" sz="105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1050" dirty="0" smtClean="0"/>
                        <a:t>Acrid spices</a:t>
                      </a:r>
                      <a:endParaRPr lang="en-GB" sz="105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  <a:tr h="481725">
                <a:tc>
                  <a:txBody>
                    <a:bodyPr/>
                    <a:lstStyle/>
                    <a:p>
                      <a:r>
                        <a:rPr lang="en-GB" sz="1050" dirty="0" smtClean="0"/>
                        <a:t>passive</a:t>
                      </a:r>
                      <a:endParaRPr lang="en-GB" sz="105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1050" dirty="0" smtClean="0"/>
                        <a:t>Active </a:t>
                      </a:r>
                      <a:endParaRPr lang="en-GB" sz="105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en-GB" sz="1050" dirty="0" smtClean="0"/>
                        <a:t>Stomach, front</a:t>
                      </a:r>
                      <a:endParaRPr lang="en-GB" sz="105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1050" dirty="0" smtClean="0"/>
                        <a:t>Back, rear</a:t>
                      </a:r>
                      <a:endParaRPr lang="en-GB" sz="105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en-GB" sz="1050" dirty="0" smtClean="0"/>
                        <a:t>Pale face</a:t>
                      </a:r>
                      <a:endParaRPr lang="en-GB" sz="105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1050" dirty="0" smtClean="0"/>
                        <a:t>Red face</a:t>
                      </a:r>
                      <a:endParaRPr lang="en-GB" sz="105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en-GB" sz="1050" dirty="0" smtClean="0"/>
                        <a:t>seaweed</a:t>
                      </a:r>
                      <a:endParaRPr lang="en-GB" sz="105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1050" dirty="0" smtClean="0"/>
                        <a:t>shrimp</a:t>
                      </a:r>
                      <a:endParaRPr lang="en-GB" sz="105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  <a:tr h="567747">
                <a:tc>
                  <a:txBody>
                    <a:bodyPr/>
                    <a:lstStyle/>
                    <a:p>
                      <a:r>
                        <a:rPr lang="en-GB" sz="1050" dirty="0" smtClean="0"/>
                        <a:t>Down </a:t>
                      </a:r>
                      <a:endParaRPr lang="en-GB" sz="105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1050" dirty="0" smtClean="0"/>
                        <a:t>Up </a:t>
                      </a:r>
                      <a:endParaRPr lang="en-GB" sz="105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en-GB" sz="1050" dirty="0" smtClean="0"/>
                        <a:t>From waist down</a:t>
                      </a:r>
                      <a:endParaRPr lang="en-GB" sz="105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1050" dirty="0" smtClean="0"/>
                        <a:t>From waist up </a:t>
                      </a:r>
                      <a:endParaRPr lang="en-GB" sz="105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en-GB" sz="1050" dirty="0" smtClean="0"/>
                        <a:t>Shivering, sensation of cold</a:t>
                      </a:r>
                      <a:endParaRPr lang="en-GB" sz="105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1050" dirty="0" smtClean="0"/>
                        <a:t>Warm, sensation of heat</a:t>
                      </a:r>
                      <a:endParaRPr lang="en-GB" sz="105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en-GB" sz="1050" dirty="0" smtClean="0"/>
                        <a:t>Orange juice</a:t>
                      </a:r>
                      <a:endParaRPr lang="en-GB" sz="105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1050" dirty="0" smtClean="0"/>
                        <a:t>coffee</a:t>
                      </a:r>
                      <a:endParaRPr lang="en-GB" sz="105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  <a:tr h="557969">
                <a:tc>
                  <a:txBody>
                    <a:bodyPr/>
                    <a:lstStyle/>
                    <a:p>
                      <a:r>
                        <a:rPr lang="en-GB" sz="1050" dirty="0" smtClean="0"/>
                        <a:t>Right </a:t>
                      </a:r>
                      <a:endParaRPr lang="en-GB" sz="105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1050" dirty="0" smtClean="0"/>
                        <a:t>Left </a:t>
                      </a:r>
                      <a:endParaRPr lang="en-GB" sz="105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en-GB" sz="1050" dirty="0" smtClean="0"/>
                        <a:t>Body</a:t>
                      </a:r>
                      <a:r>
                        <a:rPr lang="en-GB" sz="1050" baseline="0" dirty="0" smtClean="0"/>
                        <a:t> interior</a:t>
                      </a:r>
                      <a:endParaRPr lang="en-GB" sz="105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1050" dirty="0" smtClean="0"/>
                        <a:t>Body surface </a:t>
                      </a:r>
                      <a:endParaRPr lang="en-GB" sz="105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en-GB" sz="1050" dirty="0" smtClean="0"/>
                        <a:t>Slow, reticent movements </a:t>
                      </a:r>
                      <a:endParaRPr lang="en-GB" sz="105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1050" dirty="0" smtClean="0"/>
                        <a:t>Fast strong movement</a:t>
                      </a:r>
                      <a:endParaRPr lang="en-GB" sz="105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en-GB" sz="1050" dirty="0" smtClean="0"/>
                        <a:t>Peppermint tea</a:t>
                      </a:r>
                      <a:endParaRPr lang="en-GB" sz="105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1050" dirty="0" smtClean="0"/>
                        <a:t>Fennel tea</a:t>
                      </a:r>
                      <a:endParaRPr lang="en-GB" sz="105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  <a:tr h="481725">
                <a:tc>
                  <a:txBody>
                    <a:bodyPr/>
                    <a:lstStyle/>
                    <a:p>
                      <a:r>
                        <a:rPr lang="en-GB" sz="1050" dirty="0" smtClean="0"/>
                        <a:t>Structure </a:t>
                      </a:r>
                      <a:endParaRPr lang="en-GB" sz="105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1050" dirty="0" smtClean="0"/>
                        <a:t>Function </a:t>
                      </a:r>
                      <a:endParaRPr lang="en-GB" sz="105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en-GB" sz="1050" dirty="0" smtClean="0"/>
                        <a:t>Storage</a:t>
                      </a:r>
                      <a:r>
                        <a:rPr lang="en-GB" sz="1050" baseline="0" dirty="0" smtClean="0"/>
                        <a:t> organs </a:t>
                      </a:r>
                      <a:endParaRPr lang="en-GB" sz="105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1050" dirty="0" smtClean="0"/>
                        <a:t>Hollow organs </a:t>
                      </a:r>
                      <a:endParaRPr lang="en-GB" sz="105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en-GB" sz="1050" dirty="0" smtClean="0"/>
                        <a:t>Chronic illness</a:t>
                      </a:r>
                      <a:endParaRPr lang="en-GB" sz="105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1050" dirty="0" smtClean="0"/>
                        <a:t>Acute illness</a:t>
                      </a:r>
                      <a:endParaRPr lang="en-GB" sz="105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en-GB" sz="1050" dirty="0" smtClean="0"/>
                        <a:t>Wheat </a:t>
                      </a:r>
                      <a:endParaRPr lang="en-GB" sz="105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1050" dirty="0" smtClean="0"/>
                        <a:t>oats</a:t>
                      </a:r>
                      <a:endParaRPr lang="en-GB" sz="105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  <a:tr h="444257">
                <a:tc>
                  <a:txBody>
                    <a:bodyPr/>
                    <a:lstStyle/>
                    <a:p>
                      <a:r>
                        <a:rPr lang="en-GB" sz="1050" dirty="0" smtClean="0"/>
                        <a:t>Cold </a:t>
                      </a:r>
                      <a:endParaRPr lang="en-GB" sz="105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1050" dirty="0" smtClean="0"/>
                        <a:t>Hot </a:t>
                      </a:r>
                      <a:endParaRPr lang="en-GB" sz="105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en-GB" sz="1050" dirty="0" smtClean="0"/>
                        <a:t>Blood, body</a:t>
                      </a:r>
                      <a:r>
                        <a:rPr lang="en-GB" sz="1050" baseline="0" dirty="0" smtClean="0"/>
                        <a:t> fluids </a:t>
                      </a:r>
                      <a:endParaRPr lang="en-GB" sz="105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1050" dirty="0" err="1" smtClean="0"/>
                        <a:t>Qi</a:t>
                      </a:r>
                      <a:r>
                        <a:rPr lang="en-GB" sz="1050" dirty="0" smtClean="0"/>
                        <a:t>, life energy</a:t>
                      </a:r>
                      <a:endParaRPr lang="en-GB" sz="105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en-GB" sz="1050" dirty="0" smtClean="0"/>
                        <a:t>Urine: clear frequent</a:t>
                      </a:r>
                      <a:endParaRPr lang="en-GB" sz="105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1050" dirty="0" smtClean="0"/>
                        <a:t>Urine :dark </a:t>
                      </a:r>
                      <a:r>
                        <a:rPr lang="en-GB" sz="900" dirty="0" smtClean="0"/>
                        <a:t>concentrated</a:t>
                      </a:r>
                      <a:endParaRPr lang="en-GB" sz="9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en-GB" sz="1050" dirty="0" smtClean="0"/>
                        <a:t>Soy sauce</a:t>
                      </a:r>
                      <a:endParaRPr lang="en-GB" sz="105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1050" dirty="0" smtClean="0"/>
                        <a:t>Tabasco</a:t>
                      </a:r>
                      <a:endParaRPr lang="en-GB" sz="105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  <a:tr h="670974">
                <a:tc>
                  <a:txBody>
                    <a:bodyPr/>
                    <a:lstStyle/>
                    <a:p>
                      <a:r>
                        <a:rPr lang="en-GB" sz="1050" dirty="0" smtClean="0"/>
                        <a:t>Heaven </a:t>
                      </a:r>
                      <a:endParaRPr lang="en-GB" sz="105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1050" dirty="0" smtClean="0"/>
                        <a:t>Earth </a:t>
                      </a:r>
                      <a:endParaRPr lang="en-GB" sz="105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en-GB" sz="1050" dirty="0" smtClean="0"/>
                        <a:t>bones/, sinews </a:t>
                      </a:r>
                      <a:endParaRPr lang="en-GB" sz="105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1050" dirty="0" smtClean="0"/>
                        <a:t>Skin, muscles,</a:t>
                      </a:r>
                      <a:r>
                        <a:rPr lang="en-GB" sz="1050" baseline="0" dirty="0" smtClean="0"/>
                        <a:t> body hair </a:t>
                      </a:r>
                      <a:endParaRPr lang="en-GB" sz="105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en-GB" sz="1050" dirty="0" smtClean="0"/>
                        <a:t>Tongue: pale &amp; white fur</a:t>
                      </a:r>
                      <a:endParaRPr lang="en-GB" sz="105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1050" dirty="0" smtClean="0"/>
                        <a:t>Tongue </a:t>
                      </a:r>
                      <a:r>
                        <a:rPr lang="en-GB" sz="1050" dirty="0" smtClean="0"/>
                        <a:t>: red </a:t>
                      </a:r>
                      <a:r>
                        <a:rPr lang="en-GB" sz="1050" dirty="0" smtClean="0"/>
                        <a:t>&amp; yellow fur</a:t>
                      </a:r>
                      <a:endParaRPr lang="en-GB" sz="105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en-GB" sz="1050" dirty="0" smtClean="0"/>
                        <a:t>Wheat beer</a:t>
                      </a:r>
                      <a:endParaRPr lang="en-GB" sz="105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1050" dirty="0" smtClean="0"/>
                        <a:t>Anise schnapps</a:t>
                      </a:r>
                      <a:endParaRPr lang="en-GB" sz="105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  <a:tr h="516134">
                <a:tc>
                  <a:txBody>
                    <a:bodyPr/>
                    <a:lstStyle/>
                    <a:p>
                      <a:r>
                        <a:rPr lang="en-GB" sz="1050" dirty="0" smtClean="0"/>
                        <a:t>Autumn </a:t>
                      </a:r>
                      <a:endParaRPr lang="en-GB" sz="105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1050" dirty="0" smtClean="0"/>
                        <a:t>Winter </a:t>
                      </a:r>
                      <a:endParaRPr lang="en-GB" sz="105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en-GB" sz="1050" dirty="0" smtClean="0"/>
                        <a:t>viscera</a:t>
                      </a:r>
                      <a:endParaRPr lang="en-GB" sz="105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1050" dirty="0" smtClean="0"/>
                        <a:t>bowels</a:t>
                      </a:r>
                      <a:endParaRPr lang="en-GB" sz="105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en-GB" sz="1050" dirty="0" smtClean="0"/>
                        <a:t>Pulse: slow, weak</a:t>
                      </a:r>
                      <a:endParaRPr lang="en-GB" sz="105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1050" dirty="0" smtClean="0"/>
                        <a:t>Pulse: rapid replete</a:t>
                      </a:r>
                      <a:endParaRPr lang="en-GB" sz="105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en-GB" sz="1050" dirty="0" smtClean="0"/>
                        <a:t>Steamed foods</a:t>
                      </a:r>
                      <a:endParaRPr lang="en-GB" sz="105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1050" dirty="0" smtClean="0"/>
                        <a:t>Grilled foods</a:t>
                      </a:r>
                      <a:endParaRPr lang="en-GB" sz="105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  <a:tr h="297531">
                <a:tc>
                  <a:txBody>
                    <a:bodyPr/>
                    <a:lstStyle/>
                    <a:p>
                      <a:r>
                        <a:rPr lang="en-GB" sz="1050" dirty="0" smtClean="0"/>
                        <a:t>Heavy </a:t>
                      </a:r>
                      <a:endParaRPr lang="en-GB" sz="105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1050" dirty="0" smtClean="0"/>
                        <a:t>Light </a:t>
                      </a:r>
                      <a:endParaRPr lang="en-GB" sz="105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en-GB" sz="1050" dirty="0" err="1" smtClean="0"/>
                        <a:t>Gu</a:t>
                      </a:r>
                      <a:r>
                        <a:rPr lang="en-GB" sz="1050" dirty="0" smtClean="0"/>
                        <a:t> </a:t>
                      </a:r>
                      <a:r>
                        <a:rPr lang="en-GB" sz="1050" dirty="0" err="1" smtClean="0"/>
                        <a:t>qi</a:t>
                      </a:r>
                      <a:r>
                        <a:rPr lang="en-GB" sz="1050" dirty="0" smtClean="0"/>
                        <a:t> </a:t>
                      </a:r>
                      <a:endParaRPr lang="en-GB" sz="105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1050" dirty="0" err="1" smtClean="0"/>
                        <a:t>Defense</a:t>
                      </a:r>
                      <a:r>
                        <a:rPr lang="en-GB" sz="1050" dirty="0" smtClean="0"/>
                        <a:t> </a:t>
                      </a:r>
                      <a:r>
                        <a:rPr lang="en-GB" sz="1050" dirty="0" err="1" smtClean="0"/>
                        <a:t>qi</a:t>
                      </a:r>
                      <a:r>
                        <a:rPr lang="en-GB" sz="1050" baseline="0" dirty="0" smtClean="0"/>
                        <a:t> </a:t>
                      </a:r>
                      <a:endParaRPr lang="en-GB" sz="105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en-GB" sz="105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en-GB" sz="105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en-GB" sz="105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en-GB" sz="105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  <a:tr h="481725">
                <a:tc>
                  <a:txBody>
                    <a:bodyPr/>
                    <a:lstStyle/>
                    <a:p>
                      <a:r>
                        <a:rPr lang="en-GB" sz="1050" dirty="0" smtClean="0"/>
                        <a:t>Plant</a:t>
                      </a:r>
                      <a:r>
                        <a:rPr lang="en-GB" sz="1050" baseline="0" dirty="0" smtClean="0"/>
                        <a:t> based food</a:t>
                      </a:r>
                      <a:endParaRPr lang="en-GB" sz="105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1050" dirty="0" smtClean="0"/>
                        <a:t>Animal based food </a:t>
                      </a:r>
                      <a:endParaRPr lang="en-GB" sz="105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en-GB" sz="1050" dirty="0" smtClean="0"/>
                        <a:t>Controlling vessel</a:t>
                      </a:r>
                      <a:endParaRPr lang="en-GB" sz="105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1050" dirty="0" smtClean="0"/>
                        <a:t>Governing vessel</a:t>
                      </a:r>
                      <a:endParaRPr lang="en-GB" sz="105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en-GB" sz="105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en-GB" sz="105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en-GB" sz="105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en-GB" sz="105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Five Phases 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</p:nvPr>
        </p:nvGraphicFramePr>
        <p:xfrm>
          <a:off x="457200" y="1600200"/>
          <a:ext cx="7467600" cy="461212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14400"/>
                <a:gridCol w="6553200"/>
              </a:tblGrid>
              <a:tr h="704256">
                <a:tc>
                  <a:txBody>
                    <a:bodyPr/>
                    <a:lstStyle/>
                    <a:p>
                      <a:r>
                        <a:rPr lang="en-GB" dirty="0" smtClean="0"/>
                        <a:t>Phase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Representations</a:t>
                      </a:r>
                      <a:r>
                        <a:rPr lang="en-GB" baseline="0" dirty="0" smtClean="0"/>
                        <a:t> </a:t>
                      </a:r>
                      <a:endParaRPr lang="en-GB" dirty="0"/>
                    </a:p>
                  </a:txBody>
                  <a:tcPr/>
                </a:tc>
              </a:tr>
              <a:tr h="97214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smtClean="0"/>
                        <a:t>Earth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 smtClean="0"/>
                        <a:t>fertility, ripening, harvest, inner core, stability, sweet </a:t>
                      </a:r>
                      <a:r>
                        <a:rPr lang="en-GB" sz="2400" dirty="0" smtClean="0"/>
                        <a:t>flavour</a:t>
                      </a:r>
                      <a:endParaRPr lang="en-GB" sz="2400" dirty="0"/>
                    </a:p>
                  </a:txBody>
                  <a:tcPr/>
                </a:tc>
              </a:tr>
              <a:tr h="704256">
                <a:tc>
                  <a:txBody>
                    <a:bodyPr/>
                    <a:lstStyle/>
                    <a:p>
                      <a:r>
                        <a:rPr lang="en-GB" dirty="0" smtClean="0"/>
                        <a:t>Metal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Reflection, change, death, acrid flavour </a:t>
                      </a:r>
                      <a:endParaRPr lang="en-GB" sz="2400" dirty="0"/>
                    </a:p>
                  </a:txBody>
                  <a:tcPr/>
                </a:tc>
              </a:tr>
              <a:tr h="704256">
                <a:tc>
                  <a:txBody>
                    <a:bodyPr/>
                    <a:lstStyle/>
                    <a:p>
                      <a:r>
                        <a:rPr lang="en-GB" dirty="0" smtClean="0"/>
                        <a:t>Water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Flow, clarity, cold, birth, salty flavour </a:t>
                      </a:r>
                      <a:endParaRPr lang="en-GB" sz="2400" dirty="0"/>
                    </a:p>
                  </a:txBody>
                  <a:tcPr/>
                </a:tc>
              </a:tr>
              <a:tr h="704256">
                <a:tc>
                  <a:txBody>
                    <a:bodyPr/>
                    <a:lstStyle/>
                    <a:p>
                      <a:r>
                        <a:rPr lang="en-GB" dirty="0" smtClean="0"/>
                        <a:t>Wood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Growth, bending, childhood, expansion, sour flavour</a:t>
                      </a:r>
                      <a:endParaRPr lang="en-GB" sz="2400" dirty="0"/>
                    </a:p>
                  </a:txBody>
                  <a:tcPr/>
                </a:tc>
              </a:tr>
              <a:tr h="704256">
                <a:tc>
                  <a:txBody>
                    <a:bodyPr/>
                    <a:lstStyle/>
                    <a:p>
                      <a:r>
                        <a:rPr lang="en-GB" dirty="0" smtClean="0"/>
                        <a:t>Fire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Heat, flare-up, up-bearing, bitter flavour </a:t>
                      </a:r>
                      <a:endParaRPr lang="en-GB" sz="24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Therapeutic principle of Yin-yang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Yin and yang are divisible but inseparable</a:t>
            </a:r>
          </a:p>
          <a:p>
            <a:r>
              <a:rPr lang="zh-CN" altLang="en-US" dirty="0" smtClean="0"/>
              <a:t>阴阳可分而不可离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Yin and Yang are rooted in each other</a:t>
            </a:r>
          </a:p>
          <a:p>
            <a:r>
              <a:rPr lang="zh-CN" altLang="en-US" dirty="0" smtClean="0"/>
              <a:t>阴阳互根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Yin and yang counter balance each other</a:t>
            </a:r>
          </a:p>
          <a:p>
            <a:r>
              <a:rPr lang="zh-CN" altLang="en-US" dirty="0" smtClean="0"/>
              <a:t>阴阳制约</a:t>
            </a:r>
            <a:endParaRPr lang="en-US" altLang="zh-CN" dirty="0" smtClean="0"/>
          </a:p>
          <a:p>
            <a:endParaRPr lang="en-GB" dirty="0" smtClean="0"/>
          </a:p>
          <a:p>
            <a:r>
              <a:rPr lang="en-GB" dirty="0" smtClean="0"/>
              <a:t>Yin and Yang mutually transform each other</a:t>
            </a:r>
          </a:p>
          <a:p>
            <a:r>
              <a:rPr lang="zh-CN" altLang="en-US" dirty="0" smtClean="0"/>
              <a:t>阴阳</a:t>
            </a:r>
            <a:r>
              <a:rPr lang="zh-CN" altLang="en-US" dirty="0" smtClean="0"/>
              <a:t>互转</a:t>
            </a:r>
            <a:endParaRPr lang="en-GB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 smtClean="0"/>
              <a:t>The Qualitative Effect of Foods on the Body</a:t>
            </a:r>
            <a:endParaRPr lang="en-GB" sz="3200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Health is an expression of balanced </a:t>
            </a:r>
            <a:r>
              <a:rPr lang="en-GB" dirty="0" err="1" smtClean="0"/>
              <a:t>Qi</a:t>
            </a:r>
            <a:endParaRPr lang="en-GB" dirty="0" smtClean="0"/>
          </a:p>
          <a:p>
            <a:r>
              <a:rPr lang="en-GB" dirty="0" smtClean="0"/>
              <a:t>Disease occurs when </a:t>
            </a:r>
            <a:r>
              <a:rPr lang="en-GB" dirty="0" err="1" smtClean="0"/>
              <a:t>qi</a:t>
            </a:r>
            <a:r>
              <a:rPr lang="en-GB" dirty="0" smtClean="0"/>
              <a:t> is unbalanced</a:t>
            </a:r>
          </a:p>
          <a:p>
            <a:endParaRPr lang="en-GB" dirty="0" smtClean="0"/>
          </a:p>
          <a:p>
            <a:r>
              <a:rPr lang="en-GB" dirty="0" smtClean="0"/>
              <a:t>The </a:t>
            </a:r>
            <a:r>
              <a:rPr lang="en-GB" dirty="0" smtClean="0"/>
              <a:t>body extracts and absorbs </a:t>
            </a:r>
            <a:r>
              <a:rPr lang="en-GB" dirty="0" err="1" smtClean="0"/>
              <a:t>qi</a:t>
            </a:r>
            <a:r>
              <a:rPr lang="en-GB" dirty="0" smtClean="0"/>
              <a:t> from food</a:t>
            </a:r>
            <a:r>
              <a:rPr lang="en-GB" sz="2800" dirty="0" smtClean="0"/>
              <a:t>.</a:t>
            </a:r>
          </a:p>
          <a:p>
            <a:endParaRPr lang="en-GB" sz="2800" dirty="0" smtClean="0"/>
          </a:p>
          <a:p>
            <a:r>
              <a:rPr lang="en-GB" sz="2800" dirty="0" smtClean="0"/>
              <a:t>Foods, therefore, are mild therapeutic agents that help the body stay balanced, or bring it back into balance. </a:t>
            </a:r>
            <a:endParaRPr lang="en-GB" sz="2800" dirty="0" smtClean="0"/>
          </a:p>
          <a:p>
            <a:r>
              <a:rPr lang="en-GB" dirty="0" smtClean="0"/>
              <a:t>(</a:t>
            </a:r>
            <a:r>
              <a:rPr lang="en-GB" dirty="0" err="1" smtClean="0"/>
              <a:t>Joerg</a:t>
            </a:r>
            <a:r>
              <a:rPr lang="en-GB" dirty="0" smtClean="0"/>
              <a:t> </a:t>
            </a:r>
            <a:r>
              <a:rPr lang="en-GB" dirty="0" err="1" smtClean="0"/>
              <a:t>Kastner</a:t>
            </a:r>
            <a:r>
              <a:rPr lang="en-GB" dirty="0" smtClean="0"/>
              <a:t>, </a:t>
            </a:r>
            <a:r>
              <a:rPr lang="en-GB" dirty="0" err="1" smtClean="0"/>
              <a:t>Thieme</a:t>
            </a:r>
            <a:r>
              <a:rPr lang="en-GB" dirty="0" smtClean="0"/>
              <a:t>, 2009, </a:t>
            </a:r>
            <a:r>
              <a:rPr lang="en-GB" dirty="0" err="1" smtClean="0"/>
              <a:t>p.xi</a:t>
            </a:r>
            <a:r>
              <a:rPr lang="en-GB" dirty="0" smtClean="0"/>
              <a:t>)</a:t>
            </a:r>
            <a:endParaRPr lang="en-GB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Principle of classification of foods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Food classification follows the same criteria used for Chinese medicinal herbs:</a:t>
            </a:r>
          </a:p>
          <a:p>
            <a:endParaRPr lang="en-GB" dirty="0" smtClean="0"/>
          </a:p>
          <a:p>
            <a:r>
              <a:rPr lang="en-GB" sz="3200" b="1" dirty="0" smtClean="0"/>
              <a:t>Thermal Nature</a:t>
            </a:r>
            <a:endParaRPr lang="en-GB" sz="3200" b="1" dirty="0" smtClean="0"/>
          </a:p>
          <a:p>
            <a:endParaRPr lang="en-GB" sz="3200" b="1" dirty="0" smtClean="0"/>
          </a:p>
          <a:p>
            <a:r>
              <a:rPr lang="en-GB" sz="3200" b="1" dirty="0" smtClean="0"/>
              <a:t>Flavour</a:t>
            </a:r>
            <a:endParaRPr lang="en-GB" sz="3200" b="1" dirty="0" smtClean="0"/>
          </a:p>
          <a:p>
            <a:endParaRPr lang="en-GB" sz="3200" b="1" dirty="0" smtClean="0"/>
          </a:p>
          <a:p>
            <a:r>
              <a:rPr lang="en-GB" sz="3200" b="1" dirty="0" smtClean="0"/>
              <a:t>Organ Network</a:t>
            </a:r>
            <a:endParaRPr lang="en-GB" sz="3200" b="1" dirty="0" smtClean="0"/>
          </a:p>
          <a:p>
            <a:endParaRPr lang="en-GB" sz="3200" b="1" dirty="0" smtClean="0"/>
          </a:p>
          <a:p>
            <a:r>
              <a:rPr lang="en-GB" sz="3200" b="1" dirty="0" smtClean="0"/>
              <a:t>Direction </a:t>
            </a:r>
            <a:r>
              <a:rPr lang="en-GB" sz="3200" b="1" dirty="0" smtClean="0"/>
              <a:t>of </a:t>
            </a:r>
            <a:r>
              <a:rPr lang="en-GB" sz="3200" b="1" dirty="0" smtClean="0"/>
              <a:t>Energy Flow</a:t>
            </a:r>
            <a:endParaRPr lang="en-GB" sz="3200" b="1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five basic substances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In TCM, the term of substance is relative as it does not contain any determination about matter or energy, but built on an understanding of yin and yang based on </a:t>
            </a:r>
            <a:r>
              <a:rPr lang="en-GB" dirty="0" err="1" smtClean="0"/>
              <a:t>Qi</a:t>
            </a:r>
            <a:endParaRPr lang="en-GB" dirty="0" smtClean="0"/>
          </a:p>
          <a:p>
            <a:r>
              <a:rPr lang="en-GB" dirty="0" smtClean="0"/>
              <a:t>. </a:t>
            </a:r>
            <a:endParaRPr lang="en-GB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762000" y="3505200"/>
          <a:ext cx="7467600" cy="30815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467600"/>
              </a:tblGrid>
              <a:tr h="490756">
                <a:tc>
                  <a:txBody>
                    <a:bodyPr/>
                    <a:lstStyle/>
                    <a:p>
                      <a:r>
                        <a:rPr lang="en-GB" dirty="0" smtClean="0"/>
                        <a:t>The Five Basic substances</a:t>
                      </a:r>
                      <a:endParaRPr lang="en-GB" dirty="0"/>
                    </a:p>
                  </a:txBody>
                  <a:tcPr/>
                </a:tc>
              </a:tr>
              <a:tr h="490756">
                <a:tc>
                  <a:txBody>
                    <a:bodyPr/>
                    <a:lstStyle/>
                    <a:p>
                      <a:r>
                        <a:rPr lang="en-GB" sz="2800" dirty="0" smtClean="0"/>
                        <a:t>Body Fluids—</a:t>
                      </a:r>
                      <a:r>
                        <a:rPr lang="en-GB" sz="2800" dirty="0" err="1" smtClean="0"/>
                        <a:t>jin</a:t>
                      </a:r>
                      <a:r>
                        <a:rPr lang="en-GB" sz="2800" baseline="0" dirty="0" smtClean="0"/>
                        <a:t> ye </a:t>
                      </a:r>
                      <a:r>
                        <a:rPr lang="zh-CN" altLang="en-US" sz="2800" baseline="0" dirty="0" smtClean="0"/>
                        <a:t>津液</a:t>
                      </a:r>
                      <a:endParaRPr lang="en-GB" sz="2800" dirty="0"/>
                    </a:p>
                  </a:txBody>
                  <a:tcPr/>
                </a:tc>
              </a:tr>
              <a:tr h="497572">
                <a:tc>
                  <a:txBody>
                    <a:bodyPr/>
                    <a:lstStyle/>
                    <a:p>
                      <a:r>
                        <a:rPr lang="en-GB" sz="2800" dirty="0" smtClean="0"/>
                        <a:t>Life Force–- </a:t>
                      </a:r>
                      <a:r>
                        <a:rPr lang="en-GB" sz="2800" dirty="0" err="1" smtClean="0"/>
                        <a:t>Qi</a:t>
                      </a:r>
                      <a:r>
                        <a:rPr lang="en-GB" sz="2800" dirty="0" smtClean="0"/>
                        <a:t>  </a:t>
                      </a:r>
                      <a:r>
                        <a:rPr lang="zh-CN" altLang="en-US" sz="2800" dirty="0" smtClean="0"/>
                        <a:t>气</a:t>
                      </a:r>
                      <a:endParaRPr lang="en-GB" sz="2800" dirty="0"/>
                    </a:p>
                  </a:txBody>
                  <a:tcPr/>
                </a:tc>
              </a:tr>
              <a:tr h="497572">
                <a:tc>
                  <a:txBody>
                    <a:bodyPr/>
                    <a:lstStyle/>
                    <a:p>
                      <a:r>
                        <a:rPr lang="en-GB" sz="2800" dirty="0" smtClean="0"/>
                        <a:t>Congenital Essence– </a:t>
                      </a:r>
                      <a:r>
                        <a:rPr lang="en-GB" sz="2800" dirty="0" err="1" smtClean="0"/>
                        <a:t>jing</a:t>
                      </a:r>
                      <a:r>
                        <a:rPr lang="en-GB" sz="2800" dirty="0" smtClean="0"/>
                        <a:t>  </a:t>
                      </a:r>
                      <a:r>
                        <a:rPr lang="zh-CN" altLang="en-US" sz="2800" dirty="0" smtClean="0"/>
                        <a:t>精</a:t>
                      </a:r>
                      <a:endParaRPr lang="en-GB" sz="2800" dirty="0"/>
                    </a:p>
                  </a:txBody>
                  <a:tcPr/>
                </a:tc>
              </a:tr>
              <a:tr h="497572">
                <a:tc>
                  <a:txBody>
                    <a:bodyPr/>
                    <a:lstStyle/>
                    <a:p>
                      <a:r>
                        <a:rPr lang="en-GB" sz="2800" dirty="0" smtClean="0"/>
                        <a:t>Blood--- </a:t>
                      </a:r>
                      <a:r>
                        <a:rPr lang="en-GB" sz="2800" dirty="0" err="1" smtClean="0"/>
                        <a:t>xue</a:t>
                      </a:r>
                      <a:r>
                        <a:rPr lang="en-GB" sz="2800" dirty="0" smtClean="0"/>
                        <a:t>  </a:t>
                      </a:r>
                      <a:r>
                        <a:rPr lang="zh-CN" altLang="en-US" sz="2800" dirty="0" smtClean="0"/>
                        <a:t>血</a:t>
                      </a:r>
                      <a:endParaRPr lang="en-GB" sz="2800" dirty="0"/>
                    </a:p>
                  </a:txBody>
                  <a:tcPr/>
                </a:tc>
              </a:tr>
              <a:tr h="497572">
                <a:tc>
                  <a:txBody>
                    <a:bodyPr/>
                    <a:lstStyle/>
                    <a:p>
                      <a:r>
                        <a:rPr lang="en-GB" sz="2800" dirty="0" smtClean="0"/>
                        <a:t>Spirit---</a:t>
                      </a:r>
                      <a:r>
                        <a:rPr lang="en-GB" sz="2800" dirty="0" err="1" smtClean="0"/>
                        <a:t>Shen</a:t>
                      </a:r>
                      <a:r>
                        <a:rPr lang="en-GB" sz="2800" dirty="0" smtClean="0"/>
                        <a:t>  </a:t>
                      </a:r>
                      <a:r>
                        <a:rPr lang="zh-CN" altLang="en-US" sz="2800" dirty="0" smtClean="0"/>
                        <a:t>神</a:t>
                      </a:r>
                      <a:endParaRPr lang="en-GB" sz="28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Importance of Substances in nutrition and herbal therapy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Nutritional and herbal therapies are especially valuable for influencing the formation, regulation, and consumption of these five basic substances.</a:t>
            </a:r>
          </a:p>
          <a:p>
            <a:endParaRPr lang="en-GB" dirty="0" smtClean="0"/>
          </a:p>
          <a:p>
            <a:r>
              <a:rPr lang="en-GB" dirty="0" smtClean="0"/>
              <a:t>Effective therapy (for example, in case of blood vacuity, symptom: insomnia) should supplement acupuncture treatment with </a:t>
            </a:r>
            <a:r>
              <a:rPr lang="en-GB" b="1" dirty="0" smtClean="0"/>
              <a:t>dietary</a:t>
            </a:r>
            <a:r>
              <a:rPr lang="en-GB" dirty="0" smtClean="0"/>
              <a:t> </a:t>
            </a:r>
            <a:r>
              <a:rPr lang="en-GB" b="1" dirty="0" smtClean="0"/>
              <a:t>measures</a:t>
            </a:r>
            <a:r>
              <a:rPr lang="en-GB" dirty="0" smtClean="0"/>
              <a:t> (blood building foods, such as chicken or beef) and if needed, </a:t>
            </a:r>
            <a:r>
              <a:rPr lang="en-GB" b="1" dirty="0" smtClean="0"/>
              <a:t>herbal therapy</a:t>
            </a:r>
            <a:r>
              <a:rPr lang="en-GB" dirty="0" smtClean="0"/>
              <a:t>, to promote fast recovery of the patient. </a:t>
            </a:r>
            <a:endParaRPr lang="en-GB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Important task of Chinese Dietetics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sz="3200" dirty="0" smtClean="0"/>
              <a:t>Continuous supplementation and regeneration of </a:t>
            </a:r>
          </a:p>
          <a:p>
            <a:endParaRPr lang="en-GB" dirty="0" smtClean="0"/>
          </a:p>
          <a:p>
            <a:r>
              <a:rPr lang="en-GB" sz="3600" dirty="0" err="1" smtClean="0"/>
              <a:t>Qi</a:t>
            </a:r>
            <a:endParaRPr lang="en-GB" sz="3600" dirty="0" smtClean="0"/>
          </a:p>
          <a:p>
            <a:r>
              <a:rPr lang="en-GB" sz="3600" dirty="0" smtClean="0"/>
              <a:t>Blood</a:t>
            </a:r>
          </a:p>
          <a:p>
            <a:r>
              <a:rPr lang="en-GB" sz="3600" dirty="0" smtClean="0"/>
              <a:t>Body fluids</a:t>
            </a:r>
          </a:p>
          <a:p>
            <a:endParaRPr lang="en-GB" dirty="0" smtClean="0"/>
          </a:p>
          <a:p>
            <a:r>
              <a:rPr lang="en-GB" sz="2800" dirty="0" smtClean="0"/>
              <a:t>is one of the most important tasks of Chinese dietetics.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Qi</a:t>
            </a:r>
            <a:endParaRPr lang="en-GB" dirty="0"/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sz="quarter" idx="1"/>
          </p:nvPr>
        </p:nvGraphicFramePr>
        <p:xfrm>
          <a:off x="457200" y="1"/>
          <a:ext cx="7467600" cy="650646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47800"/>
                <a:gridCol w="6019800"/>
              </a:tblGrid>
              <a:tr h="838199"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The Four Basic Forms of </a:t>
                      </a:r>
                      <a:r>
                        <a:rPr lang="en-GB" sz="1600" dirty="0" err="1" smtClean="0"/>
                        <a:t>Qi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Original </a:t>
                      </a:r>
                      <a:r>
                        <a:rPr lang="en-GB" dirty="0" err="1" smtClean="0"/>
                        <a:t>Qi</a:t>
                      </a:r>
                      <a:r>
                        <a:rPr lang="zh-CN" altLang="en-US" dirty="0" smtClean="0"/>
                        <a:t>元气</a:t>
                      </a:r>
                      <a:r>
                        <a:rPr lang="en-GB" dirty="0" smtClean="0"/>
                        <a:t>;</a:t>
                      </a:r>
                      <a:r>
                        <a:rPr lang="en-GB" baseline="0" dirty="0" smtClean="0"/>
                        <a:t> </a:t>
                      </a:r>
                      <a:r>
                        <a:rPr lang="en-GB" baseline="0" dirty="0" err="1" smtClean="0"/>
                        <a:t>Guqi</a:t>
                      </a:r>
                      <a:r>
                        <a:rPr lang="zh-CN" altLang="en-US" baseline="0" dirty="0" smtClean="0"/>
                        <a:t>鼓气</a:t>
                      </a:r>
                      <a:r>
                        <a:rPr lang="en-GB" baseline="0" dirty="0" smtClean="0"/>
                        <a:t>, Ancestral </a:t>
                      </a:r>
                      <a:r>
                        <a:rPr lang="en-GB" baseline="0" dirty="0" err="1" smtClean="0"/>
                        <a:t>Qi</a:t>
                      </a:r>
                      <a:r>
                        <a:rPr lang="zh-CN" altLang="en-US" baseline="0" dirty="0" smtClean="0"/>
                        <a:t>宗气</a:t>
                      </a:r>
                      <a:r>
                        <a:rPr lang="en-GB" baseline="0" dirty="0" smtClean="0"/>
                        <a:t>, True </a:t>
                      </a:r>
                      <a:r>
                        <a:rPr lang="en-GB" baseline="0" dirty="0" err="1" smtClean="0"/>
                        <a:t>Qi</a:t>
                      </a:r>
                      <a:r>
                        <a:rPr lang="en-GB" baseline="0" dirty="0" smtClean="0"/>
                        <a:t> </a:t>
                      </a:r>
                      <a:r>
                        <a:rPr lang="zh-CN" altLang="en-US" baseline="0" dirty="0" smtClean="0"/>
                        <a:t>真气</a:t>
                      </a:r>
                      <a:endParaRPr lang="en-GB" dirty="0"/>
                    </a:p>
                  </a:txBody>
                  <a:tcPr/>
                </a:tc>
              </a:tr>
              <a:tr h="4479542"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Function of </a:t>
                      </a:r>
                      <a:r>
                        <a:rPr lang="en-GB" sz="1600" dirty="0" err="1" smtClean="0"/>
                        <a:t>Qi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 err="1" smtClean="0"/>
                        <a:t>Qi</a:t>
                      </a:r>
                      <a:r>
                        <a:rPr lang="en-GB" sz="2000" dirty="0" smtClean="0"/>
                        <a:t> </a:t>
                      </a:r>
                      <a:r>
                        <a:rPr lang="en-GB" sz="2000" dirty="0" err="1" smtClean="0"/>
                        <a:t>si</a:t>
                      </a:r>
                      <a:r>
                        <a:rPr lang="en-GB" sz="2000" dirty="0" smtClean="0"/>
                        <a:t> the source of all movement in the cosmos</a:t>
                      </a:r>
                    </a:p>
                    <a:p>
                      <a:endParaRPr lang="en-GB" sz="2000" dirty="0" smtClean="0"/>
                    </a:p>
                    <a:p>
                      <a:r>
                        <a:rPr lang="en-GB" sz="2000" dirty="0" err="1" smtClean="0"/>
                        <a:t>Qi</a:t>
                      </a:r>
                      <a:r>
                        <a:rPr lang="en-GB" sz="2000" dirty="0" smtClean="0"/>
                        <a:t> is the basic substance of all functions and processes in the human body and the moving force for all life processes</a:t>
                      </a:r>
                    </a:p>
                    <a:p>
                      <a:endParaRPr lang="en-GB" sz="2000" dirty="0" smtClean="0"/>
                    </a:p>
                    <a:p>
                      <a:r>
                        <a:rPr lang="en-GB" sz="2000" dirty="0" err="1" smtClean="0"/>
                        <a:t>Qi</a:t>
                      </a:r>
                      <a:r>
                        <a:rPr lang="en-GB" sz="2000" dirty="0" smtClean="0"/>
                        <a:t> warms and protects the body and is responsible for growth and development for mental and physical activities</a:t>
                      </a:r>
                    </a:p>
                    <a:p>
                      <a:endParaRPr lang="en-GB" sz="2000" dirty="0" smtClean="0"/>
                    </a:p>
                    <a:p>
                      <a:r>
                        <a:rPr lang="en-GB" sz="2000" dirty="0" err="1" smtClean="0"/>
                        <a:t>Qi</a:t>
                      </a:r>
                      <a:r>
                        <a:rPr lang="en-GB" sz="2000" dirty="0" smtClean="0"/>
                        <a:t> flows through the channels of the body</a:t>
                      </a:r>
                    </a:p>
                    <a:p>
                      <a:endParaRPr lang="en-GB" sz="2000" dirty="0" smtClean="0"/>
                    </a:p>
                    <a:p>
                      <a:r>
                        <a:rPr lang="en-GB" sz="2000" dirty="0" smtClean="0"/>
                        <a:t>Each organ has its own </a:t>
                      </a:r>
                      <a:r>
                        <a:rPr lang="en-GB" sz="2000" dirty="0" err="1" smtClean="0"/>
                        <a:t>qi</a:t>
                      </a:r>
                      <a:r>
                        <a:rPr lang="en-GB" sz="2000" dirty="0" smtClean="0"/>
                        <a:t> which controls the organ’s function</a:t>
                      </a:r>
                      <a:endParaRPr lang="en-GB" sz="2000" dirty="0"/>
                    </a:p>
                  </a:txBody>
                  <a:tcPr/>
                </a:tc>
              </a:tr>
              <a:tr h="1159535"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Dysfunction of </a:t>
                      </a:r>
                      <a:r>
                        <a:rPr lang="en-GB" sz="1600" dirty="0" err="1" smtClean="0"/>
                        <a:t>Qi</a:t>
                      </a:r>
                      <a:r>
                        <a:rPr lang="en-GB" sz="1600" dirty="0" smtClean="0"/>
                        <a:t> 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err="1" smtClean="0"/>
                        <a:t>Qi</a:t>
                      </a:r>
                      <a:r>
                        <a:rPr lang="en-GB" sz="2400" dirty="0" smtClean="0"/>
                        <a:t> Vacuity</a:t>
                      </a:r>
                      <a:r>
                        <a:rPr lang="zh-CN" altLang="en-US" sz="2400" dirty="0" smtClean="0"/>
                        <a:t>气虚</a:t>
                      </a:r>
                      <a:r>
                        <a:rPr lang="en-GB" sz="2400" dirty="0" smtClean="0"/>
                        <a:t>; </a:t>
                      </a:r>
                    </a:p>
                    <a:p>
                      <a:r>
                        <a:rPr lang="en-GB" sz="2400" dirty="0" err="1" smtClean="0"/>
                        <a:t>Qi</a:t>
                      </a:r>
                      <a:r>
                        <a:rPr lang="en-GB" sz="2400" dirty="0" smtClean="0"/>
                        <a:t> Stagnation</a:t>
                      </a:r>
                      <a:r>
                        <a:rPr lang="zh-CN" altLang="en-US" sz="2400" dirty="0" smtClean="0"/>
                        <a:t>气滞</a:t>
                      </a:r>
                      <a:r>
                        <a:rPr lang="en-GB" altLang="zh-CN" sz="2400" dirty="0" smtClean="0"/>
                        <a:t>;</a:t>
                      </a:r>
                      <a:r>
                        <a:rPr lang="en-GB" sz="2400" dirty="0" smtClean="0"/>
                        <a:t> </a:t>
                      </a:r>
                    </a:p>
                    <a:p>
                      <a:r>
                        <a:rPr lang="en-GB" sz="2400" dirty="0" err="1" smtClean="0"/>
                        <a:t>Qi</a:t>
                      </a:r>
                      <a:r>
                        <a:rPr lang="en-GB" sz="2400" dirty="0" smtClean="0"/>
                        <a:t> </a:t>
                      </a:r>
                      <a:r>
                        <a:rPr lang="en-GB" sz="2400" dirty="0" err="1" smtClean="0"/>
                        <a:t>Counterflow</a:t>
                      </a:r>
                      <a:r>
                        <a:rPr lang="zh-CN" altLang="en-US" sz="2400" dirty="0" smtClean="0"/>
                        <a:t>气逆</a:t>
                      </a:r>
                      <a:endParaRPr lang="en-GB" sz="24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Dysfunction of </a:t>
            </a:r>
            <a:r>
              <a:rPr lang="en-GB" dirty="0" err="1" smtClean="0"/>
              <a:t>Qi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</p:nvPr>
        </p:nvGraphicFramePr>
        <p:xfrm>
          <a:off x="457200" y="152400"/>
          <a:ext cx="7467600" cy="6553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71600"/>
                <a:gridCol w="3606800"/>
                <a:gridCol w="2489200"/>
              </a:tblGrid>
              <a:tr h="685800"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Dysfunction of </a:t>
                      </a:r>
                      <a:r>
                        <a:rPr lang="en-GB" sz="1400" dirty="0" err="1" smtClean="0"/>
                        <a:t>Qi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Symptoms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Nutritional Therapy</a:t>
                      </a:r>
                      <a:endParaRPr lang="en-GB" dirty="0"/>
                    </a:p>
                  </a:txBody>
                  <a:tcPr/>
                </a:tc>
              </a:tr>
              <a:tr h="17526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err="1" smtClean="0"/>
                        <a:t>Qi</a:t>
                      </a:r>
                      <a:r>
                        <a:rPr lang="en-GB" dirty="0" smtClean="0"/>
                        <a:t> Vacuity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General physical weakness; Pale complexion; Chronic fatigue; loss</a:t>
                      </a:r>
                      <a:r>
                        <a:rPr lang="en-GB" baseline="0" dirty="0" smtClean="0"/>
                        <a:t> of appetite; mild sweating, lowered resistance, shortness of breath, quite voice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Strengthen </a:t>
                      </a:r>
                      <a:r>
                        <a:rPr lang="en-GB" dirty="0" err="1" smtClean="0"/>
                        <a:t>qi</a:t>
                      </a:r>
                      <a:r>
                        <a:rPr lang="en-GB" dirty="0" smtClean="0"/>
                        <a:t> with oats, nuts, seeds, warming types of meat and fish: beef, lamb,</a:t>
                      </a:r>
                      <a:r>
                        <a:rPr lang="en-GB" baseline="0" dirty="0" smtClean="0"/>
                        <a:t> salmon and trout</a:t>
                      </a:r>
                      <a:endParaRPr lang="en-GB" dirty="0"/>
                    </a:p>
                  </a:txBody>
                  <a:tcPr/>
                </a:tc>
              </a:tr>
              <a:tr h="895574"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Qi</a:t>
                      </a:r>
                      <a:r>
                        <a:rPr lang="en-GB" dirty="0" smtClean="0"/>
                        <a:t> Stagnation</a:t>
                      </a:r>
                    </a:p>
                    <a:p>
                      <a:endParaRPr lang="en-GB" sz="1400" dirty="0" smtClean="0"/>
                    </a:p>
                    <a:p>
                      <a:r>
                        <a:rPr lang="en-GB" sz="1400" dirty="0" smtClean="0"/>
                        <a:t>Obstruction of </a:t>
                      </a:r>
                      <a:r>
                        <a:rPr lang="en-GB" sz="1400" dirty="0" err="1" smtClean="0"/>
                        <a:t>qi</a:t>
                      </a:r>
                      <a:r>
                        <a:rPr lang="en-GB" sz="1400" dirty="0" smtClean="0"/>
                        <a:t> coursing in the bowls and viscera, channels or entire body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Feeling of pressure, tightness or oppression; strong, dull, pressing pain; pain in the area of the </a:t>
                      </a:r>
                      <a:r>
                        <a:rPr lang="en-GB" dirty="0" err="1" smtClean="0"/>
                        <a:t>qi</a:t>
                      </a:r>
                      <a:r>
                        <a:rPr lang="en-GB" dirty="0" smtClean="0"/>
                        <a:t> coursing disorder, often pain increase with pressure, sometimes with varying intensity and localization of pain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Disperse stagnation with acid flavours: pepper, </a:t>
                      </a:r>
                      <a:r>
                        <a:rPr lang="en-GB" dirty="0" err="1" smtClean="0"/>
                        <a:t>chili</a:t>
                      </a:r>
                      <a:r>
                        <a:rPr lang="en-GB" dirty="0" smtClean="0"/>
                        <a:t>, high-proof alcohol, Chinese leeks (garlic chives), green onions, fennel, garlic, vinegar, coriander. </a:t>
                      </a:r>
                      <a:endParaRPr lang="en-GB" dirty="0"/>
                    </a:p>
                  </a:txBody>
                  <a:tcPr/>
                </a:tc>
              </a:tr>
              <a:tr h="852928"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Qi</a:t>
                      </a:r>
                      <a:r>
                        <a:rPr lang="en-GB" dirty="0" smtClean="0"/>
                        <a:t> </a:t>
                      </a:r>
                      <a:r>
                        <a:rPr lang="en-GB" sz="1600" dirty="0" err="1" smtClean="0"/>
                        <a:t>Counterflow</a:t>
                      </a:r>
                      <a:endParaRPr lang="en-GB" sz="1600" dirty="0" smtClean="0"/>
                    </a:p>
                    <a:p>
                      <a:r>
                        <a:rPr lang="en-GB" sz="1600" dirty="0" smtClean="0"/>
                        <a:t>(This is a pathological change of direction of normal </a:t>
                      </a:r>
                      <a:r>
                        <a:rPr lang="en-GB" sz="1600" dirty="0" err="1" smtClean="0"/>
                        <a:t>qi</a:t>
                      </a:r>
                      <a:r>
                        <a:rPr lang="en-GB" sz="1600" dirty="0" smtClean="0"/>
                        <a:t>)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Nausea vomiting,</a:t>
                      </a:r>
                      <a:r>
                        <a:rPr lang="en-GB" baseline="0" dirty="0" smtClean="0"/>
                        <a:t> hiccoughs, cough asthma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Downbear</a:t>
                      </a:r>
                      <a:r>
                        <a:rPr lang="en-GB" dirty="0" smtClean="0"/>
                        <a:t> </a:t>
                      </a:r>
                      <a:r>
                        <a:rPr lang="en-GB" dirty="0" err="1" smtClean="0"/>
                        <a:t>qi</a:t>
                      </a:r>
                      <a:r>
                        <a:rPr lang="en-GB" dirty="0" smtClean="0"/>
                        <a:t> with almonds, salt celery green tea.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Congenital essence: </a:t>
            </a:r>
            <a:r>
              <a:rPr lang="en-GB" dirty="0" err="1" smtClean="0"/>
              <a:t>jing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371600"/>
            <a:ext cx="7467600" cy="5102352"/>
          </a:xfrm>
        </p:spPr>
        <p:txBody>
          <a:bodyPr/>
          <a:lstStyle/>
          <a:p>
            <a:r>
              <a:rPr lang="en-GB" dirty="0" smtClean="0"/>
              <a:t>Jing is the origin of the body---- </a:t>
            </a:r>
            <a:r>
              <a:rPr lang="zh-CN" altLang="en-US" dirty="0" smtClean="0"/>
              <a:t>素问</a:t>
            </a:r>
            <a:endParaRPr lang="en-US" altLang="zh-CN" dirty="0" smtClean="0"/>
          </a:p>
          <a:p>
            <a:r>
              <a:rPr lang="en-GB" dirty="0" smtClean="0"/>
              <a:t>Stored in the kidneys; No equivalent in western medicine).</a:t>
            </a:r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0" y="2667000"/>
          <a:ext cx="8763000" cy="413751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71600"/>
                <a:gridCol w="7391400"/>
              </a:tblGrid>
              <a:tr h="1981200"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Function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Amount</a:t>
                      </a:r>
                      <a:r>
                        <a:rPr lang="en-GB" baseline="0" dirty="0" smtClean="0"/>
                        <a:t> of </a:t>
                      </a:r>
                      <a:r>
                        <a:rPr lang="en-GB" baseline="0" dirty="0" err="1" smtClean="0"/>
                        <a:t>jing</a:t>
                      </a:r>
                      <a:r>
                        <a:rPr lang="en-GB" baseline="0" dirty="0" smtClean="0"/>
                        <a:t> determining one’s quality of life and life expectancy; Jing cannot be regenerated, forms a sort of inner energy clock that determines one’s life span. Thus preservation and treatment of </a:t>
                      </a:r>
                      <a:r>
                        <a:rPr lang="en-GB" baseline="0" dirty="0" err="1" smtClean="0"/>
                        <a:t>jing</a:t>
                      </a:r>
                      <a:r>
                        <a:rPr lang="en-GB" baseline="0" dirty="0" smtClean="0"/>
                        <a:t> are important.  The quality of </a:t>
                      </a:r>
                      <a:r>
                        <a:rPr lang="en-GB" baseline="0" dirty="0" err="1" smtClean="0"/>
                        <a:t>jing</a:t>
                      </a:r>
                      <a:r>
                        <a:rPr lang="en-GB" baseline="0" dirty="0" smtClean="0"/>
                        <a:t> is foundation for prenatal development. Jing also influence physical and mental growth and is responsible for the body reproductive strength</a:t>
                      </a:r>
                      <a:endParaRPr lang="en-GB" dirty="0"/>
                    </a:p>
                  </a:txBody>
                  <a:tcPr/>
                </a:tc>
              </a:tr>
              <a:tr h="731520"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Dysfunction 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Poor constitution, premature aging, deformities</a:t>
                      </a:r>
                      <a:r>
                        <a:rPr lang="en-GB" baseline="0" dirty="0" smtClean="0"/>
                        <a:t>, sexual disorders such as sterility and infertility </a:t>
                      </a:r>
                      <a:endParaRPr lang="en-GB" dirty="0"/>
                    </a:p>
                  </a:txBody>
                  <a:tcPr/>
                </a:tc>
              </a:tr>
              <a:tr h="1394316"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Nutritional therapy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Protecting </a:t>
                      </a:r>
                      <a:r>
                        <a:rPr lang="en-GB" dirty="0" err="1" smtClean="0"/>
                        <a:t>jing</a:t>
                      </a:r>
                      <a:r>
                        <a:rPr lang="en-GB" dirty="0" smtClean="0"/>
                        <a:t> with a regular diet of healthy and highly nutritious foods and balanced lifestyle. </a:t>
                      </a:r>
                    </a:p>
                    <a:p>
                      <a:r>
                        <a:rPr lang="en-GB" dirty="0" smtClean="0"/>
                        <a:t>Supplementing </a:t>
                      </a:r>
                      <a:r>
                        <a:rPr lang="en-GB" dirty="0" err="1" smtClean="0"/>
                        <a:t>jing</a:t>
                      </a:r>
                      <a:r>
                        <a:rPr lang="en-GB" dirty="0" smtClean="0"/>
                        <a:t> through dietary measures is not possible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Blood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371600"/>
            <a:ext cx="7467600" cy="5102352"/>
          </a:xfrm>
        </p:spPr>
        <p:txBody>
          <a:bodyPr>
            <a:normAutofit fontScale="85000" lnSpcReduction="10000"/>
          </a:bodyPr>
          <a:lstStyle/>
          <a:p>
            <a:r>
              <a:rPr lang="en-GB" dirty="0" smtClean="0"/>
              <a:t>Blood is viewed as a dense and material form of </a:t>
            </a:r>
            <a:r>
              <a:rPr lang="en-GB" dirty="0" err="1" smtClean="0"/>
              <a:t>Qi</a:t>
            </a:r>
            <a:r>
              <a:rPr lang="en-GB" dirty="0" smtClean="0"/>
              <a:t>. It developed from the essence of food fluids that are extracted by stomach and spleen.</a:t>
            </a:r>
          </a:p>
          <a:p>
            <a:endParaRPr lang="en-GB" dirty="0" smtClean="0"/>
          </a:p>
          <a:p>
            <a:r>
              <a:rPr lang="en-GB" dirty="0" smtClean="0"/>
              <a:t>The kidneys contribute the formation of blood.</a:t>
            </a:r>
          </a:p>
          <a:p>
            <a:r>
              <a:rPr lang="en-GB" dirty="0" smtClean="0"/>
              <a:t>New grain </a:t>
            </a:r>
            <a:r>
              <a:rPr lang="en-GB" dirty="0" err="1" smtClean="0"/>
              <a:t>Qi</a:t>
            </a:r>
            <a:r>
              <a:rPr lang="en-GB" dirty="0" smtClean="0"/>
              <a:t> obtained from food is transformed via the lung and subsequently connected with ancestral </a:t>
            </a:r>
            <a:r>
              <a:rPr lang="en-GB" dirty="0" err="1" smtClean="0"/>
              <a:t>Qi</a:t>
            </a:r>
            <a:r>
              <a:rPr lang="en-GB" dirty="0" smtClean="0"/>
              <a:t>.</a:t>
            </a:r>
          </a:p>
          <a:p>
            <a:r>
              <a:rPr lang="en-GB" dirty="0" smtClean="0"/>
              <a:t> </a:t>
            </a:r>
            <a:endParaRPr lang="en-GB" dirty="0" smtClean="0"/>
          </a:p>
          <a:p>
            <a:r>
              <a:rPr lang="en-GB" dirty="0" smtClean="0"/>
              <a:t>It then distributed to the entire body by viscera heart.</a:t>
            </a:r>
          </a:p>
          <a:p>
            <a:endParaRPr lang="en-GB" dirty="0" smtClean="0"/>
          </a:p>
          <a:p>
            <a:r>
              <a:rPr lang="en-GB" b="1" dirty="0" smtClean="0"/>
              <a:t>Blood and </a:t>
            </a:r>
            <a:r>
              <a:rPr lang="en-GB" b="1" dirty="0" err="1" smtClean="0"/>
              <a:t>Qi</a:t>
            </a:r>
            <a:r>
              <a:rPr lang="en-GB" b="1" dirty="0" smtClean="0"/>
              <a:t> are closely connected in </a:t>
            </a:r>
            <a:r>
              <a:rPr lang="zh-CN" altLang="en-US" b="1" dirty="0" smtClean="0"/>
              <a:t>素问</a:t>
            </a:r>
            <a:r>
              <a:rPr lang="en-GB" b="1" dirty="0" smtClean="0"/>
              <a:t>:</a:t>
            </a:r>
          </a:p>
          <a:p>
            <a:r>
              <a:rPr lang="en-GB" dirty="0" err="1" smtClean="0"/>
              <a:t>Qi</a:t>
            </a:r>
            <a:r>
              <a:rPr lang="en-GB" dirty="0" smtClean="0"/>
              <a:t> rides on the </a:t>
            </a:r>
            <a:r>
              <a:rPr lang="en-GB" dirty="0" err="1" smtClean="0"/>
              <a:t>bloodi</a:t>
            </a:r>
            <a:endParaRPr lang="en-GB" dirty="0" smtClean="0"/>
          </a:p>
          <a:p>
            <a:r>
              <a:rPr lang="en-GB" dirty="0" smtClean="0"/>
              <a:t>Blood is the mother of </a:t>
            </a:r>
            <a:r>
              <a:rPr lang="en-GB" dirty="0" err="1" smtClean="0"/>
              <a:t>Qi</a:t>
            </a:r>
            <a:endParaRPr lang="en-GB" dirty="0" smtClean="0"/>
          </a:p>
          <a:p>
            <a:r>
              <a:rPr lang="en-GB" dirty="0" smtClean="0"/>
              <a:t>When blood and </a:t>
            </a:r>
            <a:r>
              <a:rPr lang="en-GB" dirty="0" err="1" smtClean="0"/>
              <a:t>qi</a:t>
            </a:r>
            <a:r>
              <a:rPr lang="en-GB" dirty="0" smtClean="0"/>
              <a:t> develop disharmony, a hundred illness can form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Dysfunction of Blood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</p:nvPr>
        </p:nvGraphicFramePr>
        <p:xfrm>
          <a:off x="457200" y="1447800"/>
          <a:ext cx="7467600" cy="5455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90600"/>
                <a:gridCol w="4038600"/>
                <a:gridCol w="2438400"/>
              </a:tblGrid>
              <a:tr h="658473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Symptoms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Nutritional therapy</a:t>
                      </a:r>
                      <a:endParaRPr lang="en-GB" dirty="0"/>
                    </a:p>
                  </a:txBody>
                  <a:tcPr/>
                </a:tc>
              </a:tr>
              <a:tr h="178728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 smtClean="0"/>
                        <a:t>Blood vacuity </a:t>
                      </a:r>
                      <a:r>
                        <a:rPr lang="zh-CN" altLang="en-US" dirty="0" smtClean="0"/>
                        <a:t>血虚</a:t>
                      </a:r>
                      <a:endParaRPr lang="en-GB" dirty="0" smtClean="0"/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Dull, pale complexion, pale lips, </a:t>
                      </a:r>
                      <a:r>
                        <a:rPr lang="en-GB" dirty="0" err="1" smtClean="0"/>
                        <a:t>anemia</a:t>
                      </a:r>
                      <a:r>
                        <a:rPr lang="en-GB" dirty="0" smtClean="0"/>
                        <a:t>, fatigue, disturbed vision, memory problems, restlessness, insomnia, mental instability. </a:t>
                      </a:r>
                    </a:p>
                    <a:p>
                      <a:r>
                        <a:rPr lang="en-GB" dirty="0" smtClean="0"/>
                        <a:t>Tongue: pale, thin; pulse: fine rough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Strengthen blood with bass, eel, octopus (squid, cuttlefish), chicken beef, liver, chicken egg</a:t>
                      </a:r>
                      <a:endParaRPr lang="en-GB" dirty="0"/>
                    </a:p>
                  </a:txBody>
                  <a:tcPr/>
                </a:tc>
              </a:tr>
              <a:tr h="1222879">
                <a:tc>
                  <a:txBody>
                    <a:bodyPr/>
                    <a:lstStyle/>
                    <a:p>
                      <a:r>
                        <a:rPr lang="en-GB" dirty="0" smtClean="0"/>
                        <a:t>Blood stasis </a:t>
                      </a:r>
                      <a:r>
                        <a:rPr lang="zh-CN" altLang="en-US" dirty="0" smtClean="0"/>
                        <a:t>血瘀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Bright,</a:t>
                      </a:r>
                      <a:r>
                        <a:rPr lang="en-GB" baseline="0" dirty="0" smtClean="0"/>
                        <a:t> sharp, firmly localized pain, swelling, </a:t>
                      </a:r>
                      <a:r>
                        <a:rPr lang="en-GB" baseline="0" dirty="0" err="1" smtClean="0"/>
                        <a:t>possibaly</a:t>
                      </a:r>
                      <a:r>
                        <a:rPr lang="en-GB" baseline="0" dirty="0" smtClean="0"/>
                        <a:t> disc</a:t>
                      </a:r>
                      <a:r>
                        <a:rPr lang="en-GB" baseline="0" dirty="0" smtClean="0"/>
                        <a:t>oloration of </a:t>
                      </a:r>
                      <a:r>
                        <a:rPr lang="en-GB" baseline="0" dirty="0" smtClean="0"/>
                        <a:t> influenced region, purple lips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Disperse blood stasis with Chinese leek, venison (deer), vinegar,</a:t>
                      </a:r>
                      <a:r>
                        <a:rPr lang="en-GB" baseline="0" dirty="0" smtClean="0"/>
                        <a:t> alcohol</a:t>
                      </a:r>
                      <a:endParaRPr lang="en-GB" dirty="0"/>
                    </a:p>
                  </a:txBody>
                  <a:tcPr/>
                </a:tc>
              </a:tr>
              <a:tr h="1787284">
                <a:tc>
                  <a:txBody>
                    <a:bodyPr/>
                    <a:lstStyle/>
                    <a:p>
                      <a:r>
                        <a:rPr lang="en-GB" dirty="0" smtClean="0"/>
                        <a:t>Blood heat</a:t>
                      </a:r>
                      <a:r>
                        <a:rPr lang="zh-CN" altLang="en-US" dirty="0" smtClean="0"/>
                        <a:t>血热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Heat sensation, restlessness, dry mouth, skin disorders with red efflorescence,</a:t>
                      </a:r>
                      <a:r>
                        <a:rPr lang="en-GB" baseline="0" dirty="0" smtClean="0"/>
                        <a:t> skin itching , bright red bleeding </a:t>
                      </a:r>
                      <a:r>
                        <a:rPr lang="en-GB" baseline="0" dirty="0" err="1" smtClean="0"/>
                        <a:t>hypermenorrhea</a:t>
                      </a:r>
                      <a:r>
                        <a:rPr lang="en-GB" baseline="0" dirty="0" smtClean="0"/>
                        <a:t>.</a:t>
                      </a:r>
                    </a:p>
                    <a:p>
                      <a:r>
                        <a:rPr lang="en-GB" baseline="0" dirty="0" smtClean="0"/>
                        <a:t>Tongue:  red raised dots; </a:t>
                      </a:r>
                    </a:p>
                    <a:p>
                      <a:r>
                        <a:rPr lang="en-GB" baseline="0" dirty="0" smtClean="0"/>
                        <a:t>pulse: rapid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Clear blood heat with </a:t>
                      </a:r>
                      <a:r>
                        <a:rPr lang="en-GB" dirty="0" err="1" smtClean="0"/>
                        <a:t>mung</a:t>
                      </a:r>
                      <a:r>
                        <a:rPr lang="en-GB" dirty="0" smtClean="0"/>
                        <a:t> beans, tomatoes, wheat, celery stalks, dandelion, spinach 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Shen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0" y="1371600"/>
            <a:ext cx="8610600" cy="5102352"/>
          </a:xfrm>
        </p:spPr>
        <p:txBody>
          <a:bodyPr/>
          <a:lstStyle/>
          <a:p>
            <a:r>
              <a:rPr lang="en-GB" dirty="0" smtClean="0"/>
              <a:t>In TCM, spirits encompasses the mental, psychological, emotional, and spiritual aspects of a person and is expressed in the person’s consciousness and personality. </a:t>
            </a:r>
          </a:p>
          <a:p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0" y="3048000"/>
          <a:ext cx="8610600" cy="3789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57800"/>
                <a:gridCol w="1676400"/>
                <a:gridCol w="1676400"/>
              </a:tblGrid>
              <a:tr h="781505">
                <a:tc>
                  <a:txBody>
                    <a:bodyPr/>
                    <a:lstStyle/>
                    <a:p>
                      <a:r>
                        <a:rPr lang="en-GB" dirty="0" smtClean="0"/>
                        <a:t>Function</a:t>
                      </a:r>
                      <a:r>
                        <a:rPr lang="en-GB" baseline="0" dirty="0" smtClean="0"/>
                        <a:t>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Dysfunction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Nutritional therapy </a:t>
                      </a:r>
                      <a:endParaRPr lang="en-GB" dirty="0"/>
                    </a:p>
                  </a:txBody>
                  <a:tcPr/>
                </a:tc>
              </a:tr>
              <a:tr h="3008175">
                <a:tc>
                  <a:txBody>
                    <a:bodyPr/>
                    <a:lstStyle/>
                    <a:p>
                      <a:r>
                        <a:rPr lang="en-GB" dirty="0" smtClean="0"/>
                        <a:t>Spirit</a:t>
                      </a:r>
                      <a:r>
                        <a:rPr lang="en-GB" baseline="0" dirty="0" smtClean="0"/>
                        <a:t> hosts: consciousness, thought, memory, sleep, emotions, spirituality and psyche.</a:t>
                      </a:r>
                    </a:p>
                    <a:p>
                      <a:endParaRPr lang="en-GB" baseline="0" dirty="0" smtClean="0"/>
                    </a:p>
                    <a:p>
                      <a:r>
                        <a:rPr lang="en-GB" baseline="0" dirty="0" smtClean="0"/>
                        <a:t>Psychological metal aspect of viscera:</a:t>
                      </a:r>
                    </a:p>
                    <a:p>
                      <a:r>
                        <a:rPr lang="en-GB" b="1" baseline="0" dirty="0" smtClean="0"/>
                        <a:t>Spirit soul</a:t>
                      </a:r>
                      <a:r>
                        <a:rPr lang="zh-CN" altLang="en-US" baseline="0" dirty="0" smtClean="0"/>
                        <a:t>神</a:t>
                      </a:r>
                      <a:r>
                        <a:rPr lang="en-GB" baseline="0" dirty="0" smtClean="0"/>
                        <a:t>: heart, consciousness, thought</a:t>
                      </a:r>
                    </a:p>
                    <a:p>
                      <a:r>
                        <a:rPr lang="en-GB" b="1" baseline="0" dirty="0" smtClean="0"/>
                        <a:t>Ethereal soul</a:t>
                      </a:r>
                      <a:r>
                        <a:rPr lang="zh-CN" altLang="en-US" baseline="0" dirty="0" smtClean="0"/>
                        <a:t>魂</a:t>
                      </a:r>
                      <a:r>
                        <a:rPr lang="en-GB" baseline="0" dirty="0" smtClean="0"/>
                        <a:t>: liver, </a:t>
                      </a:r>
                      <a:r>
                        <a:rPr lang="en-GB" baseline="0" dirty="0" err="1" smtClean="0"/>
                        <a:t>vigor</a:t>
                      </a:r>
                      <a:r>
                        <a:rPr lang="en-GB" baseline="0" dirty="0" smtClean="0"/>
                        <a:t>, creativity</a:t>
                      </a:r>
                    </a:p>
                    <a:p>
                      <a:r>
                        <a:rPr lang="en-GB" b="1" baseline="0" dirty="0" smtClean="0"/>
                        <a:t>Corporeal  soul </a:t>
                      </a:r>
                      <a:r>
                        <a:rPr lang="zh-CN" altLang="en-US" baseline="0" dirty="0" smtClean="0"/>
                        <a:t>魄：</a:t>
                      </a:r>
                      <a:r>
                        <a:rPr lang="en-GB" altLang="zh-CN" baseline="0" dirty="0" smtClean="0"/>
                        <a:t>lung, instinct, intuition</a:t>
                      </a:r>
                    </a:p>
                    <a:p>
                      <a:r>
                        <a:rPr lang="en-GB" b="1" baseline="0" dirty="0" smtClean="0"/>
                        <a:t>Mind</a:t>
                      </a:r>
                      <a:r>
                        <a:rPr lang="zh-CN" altLang="en-US" baseline="0" dirty="0" smtClean="0"/>
                        <a:t>智</a:t>
                      </a:r>
                      <a:r>
                        <a:rPr lang="en-GB" baseline="0" dirty="0" smtClean="0"/>
                        <a:t>: kidney, willpower, character</a:t>
                      </a:r>
                    </a:p>
                    <a:p>
                      <a:r>
                        <a:rPr lang="en-GB" b="1" baseline="0" dirty="0" smtClean="0"/>
                        <a:t>Thought</a:t>
                      </a:r>
                      <a:r>
                        <a:rPr lang="zh-CN" altLang="en-US" baseline="0" dirty="0" smtClean="0"/>
                        <a:t>思</a:t>
                      </a:r>
                      <a:r>
                        <a:rPr lang="en-GB" baseline="0" dirty="0" smtClean="0"/>
                        <a:t>: spleen/pancreas, analytical thinking, memory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Psychological and mental disorders, insomnia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Soothe the spirit, with wheat (stabilizes spirit), when agitated , avoid acrid flavour.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Body fluids </a:t>
            </a:r>
            <a:r>
              <a:rPr lang="zh-CN" altLang="en-US" dirty="0" smtClean="0"/>
              <a:t>津液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0" y="1447800"/>
            <a:ext cx="8839200" cy="5181600"/>
          </a:xfrm>
        </p:spPr>
        <p:txBody>
          <a:bodyPr/>
          <a:lstStyle/>
          <a:p>
            <a:r>
              <a:rPr lang="en-GB" dirty="0" smtClean="0"/>
              <a:t>Jin ye incorporates all body fluids. They are extracted by the spleen from food and beverages. Body fluids includes tears, synovial fluids, sweat, digestive juices, urine </a:t>
            </a:r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228600" y="2743201"/>
          <a:ext cx="8382000" cy="407697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200"/>
                <a:gridCol w="1447800"/>
                <a:gridCol w="2095500"/>
                <a:gridCol w="2095500"/>
              </a:tblGrid>
              <a:tr h="615016">
                <a:tc>
                  <a:txBody>
                    <a:bodyPr/>
                    <a:lstStyle/>
                    <a:p>
                      <a:r>
                        <a:rPr lang="en-GB" dirty="0" smtClean="0"/>
                        <a:t>Function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Dysfunction 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symptoms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Nutritional therapy </a:t>
                      </a:r>
                      <a:endParaRPr lang="en-GB" dirty="0"/>
                    </a:p>
                  </a:txBody>
                  <a:tcPr/>
                </a:tc>
              </a:tr>
              <a:tr h="2196486">
                <a:tc rowSpan="2">
                  <a:txBody>
                    <a:bodyPr/>
                    <a:lstStyle/>
                    <a:p>
                      <a:r>
                        <a:rPr lang="en-GB" b="1" dirty="0" smtClean="0"/>
                        <a:t>Liquid</a:t>
                      </a:r>
                      <a:r>
                        <a:rPr lang="en-GB" dirty="0" smtClean="0"/>
                        <a:t>: </a:t>
                      </a:r>
                      <a:r>
                        <a:rPr lang="en-GB" sz="1600" dirty="0" smtClean="0"/>
                        <a:t>clear, light, thin elements; </a:t>
                      </a:r>
                      <a:r>
                        <a:rPr lang="en-GB" sz="1600" baseline="0" dirty="0" smtClean="0"/>
                        <a:t> circulates mostly on body surface; keep skin, hair, ears, eyes, mouth, nose, genitals, muscles moist</a:t>
                      </a:r>
                      <a:endParaRPr lang="en-GB" sz="1600" dirty="0"/>
                    </a:p>
                    <a:p>
                      <a:r>
                        <a:rPr lang="en-GB" b="1" dirty="0" smtClean="0"/>
                        <a:t> Turbid:</a:t>
                      </a:r>
                      <a:r>
                        <a:rPr lang="en-GB" dirty="0" smtClean="0"/>
                        <a:t> heavy, denser element; moistens</a:t>
                      </a:r>
                      <a:r>
                        <a:rPr lang="en-GB" baseline="0" dirty="0" smtClean="0"/>
                        <a:t> and nourishes brain, bone marrow and lubricates joints, sweat, snivel, tears, drool and spittle.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Damage of body fluids:</a:t>
                      </a:r>
                    </a:p>
                    <a:p>
                      <a:r>
                        <a:rPr lang="en-GB" dirty="0" smtClean="0"/>
                        <a:t>Body fluids are yin and deficiencies always appear as dryness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Dry skin, lips, nose, tongue, mucous, membranes, mouth, dry cough, constipation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Moisten dryness with pear, apply, tangerine, soy milk, tofu, milk, wheat,</a:t>
                      </a:r>
                      <a:r>
                        <a:rPr lang="en-GB" baseline="0" dirty="0" smtClean="0"/>
                        <a:t> tomato, coconut milk, grapes, peanuts and pine nuts. </a:t>
                      </a:r>
                      <a:endParaRPr lang="en-GB" dirty="0"/>
                    </a:p>
                  </a:txBody>
                  <a:tcPr/>
                </a:tc>
              </a:tr>
              <a:tr h="1150898"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Chinese Dietary in practice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Causes of disease: wind, cold, dampness</a:t>
            </a:r>
            <a:r>
              <a:rPr lang="en-GB" smtClean="0"/>
              <a:t>, heat and dryness</a:t>
            </a:r>
            <a:endParaRPr lang="en-GB" dirty="0" smtClean="0"/>
          </a:p>
          <a:p>
            <a:r>
              <a:rPr lang="en-GB" dirty="0" smtClean="0"/>
              <a:t>Healthy </a:t>
            </a:r>
            <a:r>
              <a:rPr lang="en-GB" dirty="0" smtClean="0"/>
              <a:t>eating habits</a:t>
            </a:r>
          </a:p>
          <a:p>
            <a:r>
              <a:rPr lang="en-GB" dirty="0" smtClean="0"/>
              <a:t>Eating in harmony with seasonal and constitutional factors. </a:t>
            </a:r>
            <a:endParaRPr lang="en-GB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iel">
  <a:themeElements>
    <a:clrScheme name="Oriel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Oriel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Oriel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370</TotalTime>
  <Words>1923</Words>
  <Application>Microsoft Office PowerPoint</Application>
  <PresentationFormat>On-screen Show (4:3)</PresentationFormat>
  <Paragraphs>294</Paragraphs>
  <Slides>21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2" baseType="lpstr">
      <vt:lpstr>Oriel</vt:lpstr>
      <vt:lpstr>Lecture 8</vt:lpstr>
      <vt:lpstr>Nutritional Therapy in the West: history </vt:lpstr>
      <vt:lpstr>Modern Western nutritional therapy and its problem </vt:lpstr>
      <vt:lpstr>Possible contribution of Chinese traditional Dietary Therapy </vt:lpstr>
      <vt:lpstr>Basic Principles of Traditional Dietetics </vt:lpstr>
      <vt:lpstr>Slide 6</vt:lpstr>
      <vt:lpstr>The Five Phases </vt:lpstr>
      <vt:lpstr>Therapeutic principle of Yin-yang </vt:lpstr>
      <vt:lpstr>The Qualitative Effect of Foods on the Body</vt:lpstr>
      <vt:lpstr>Principle of classification of foods</vt:lpstr>
      <vt:lpstr>The five basic substances</vt:lpstr>
      <vt:lpstr>Importance of Substances in nutrition and herbal therapy </vt:lpstr>
      <vt:lpstr>Important task of Chinese Dietetics</vt:lpstr>
      <vt:lpstr>Qi</vt:lpstr>
      <vt:lpstr>Dysfunction of Qi</vt:lpstr>
      <vt:lpstr>Congenital essence: jing </vt:lpstr>
      <vt:lpstr>Blood </vt:lpstr>
      <vt:lpstr>Dysfunction of Blood</vt:lpstr>
      <vt:lpstr>Shen </vt:lpstr>
      <vt:lpstr>Body fluids 津液</vt:lpstr>
      <vt:lpstr>Chinese Dietary in practice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Lecture 8</dc:title>
  <dc:creator/>
  <cp:lastModifiedBy>sh018</cp:lastModifiedBy>
  <cp:revision>52</cp:revision>
  <dcterms:created xsi:type="dcterms:W3CDTF">2006-08-16T00:00:00Z</dcterms:created>
  <dcterms:modified xsi:type="dcterms:W3CDTF">2011-12-13T10:06:48Z</dcterms:modified>
</cp:coreProperties>
</file>