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57" r:id="rId4"/>
    <p:sldId id="261" r:id="rId5"/>
    <p:sldId id="260" r:id="rId6"/>
    <p:sldId id="263" r:id="rId7"/>
    <p:sldId id="262" r:id="rId8"/>
    <p:sldId id="264" r:id="rId9"/>
    <p:sldId id="265" r:id="rId10"/>
    <p:sldId id="267" r:id="rId11"/>
    <p:sldId id="25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713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07F5D-E496-9D66-3C20-A2B450FCCBA6}" v="1213" dt="2026-04-29T20:45:04.462"/>
    <p1510:client id="{0887C39A-600B-4D13-0DBE-997D34BD6835}" v="52" dt="2026-04-28T19:41:51.033"/>
    <p1510:client id="{12D498F0-9559-1079-422D-1110F1F740CD}" v="9" dt="2026-04-28T16:16:57.351"/>
    <p1510:client id="{9C805928-F5CD-9336-587D-5B6FBFA4506A}" v="593" dt="2026-04-28T15:07:22.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7130A"/>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ctionary.cambridge.org/dictionary/english/omnipotent" TargetMode="External"/><Relationship Id="rId2" Type="http://schemas.openxmlformats.org/officeDocument/2006/relationships/hyperlink" Target="https://dictionary.cambridge.org/dictionary/english/grandiose" TargetMode="External"/><Relationship Id="rId1" Type="http://schemas.openxmlformats.org/officeDocument/2006/relationships/slideLayout" Target="../slideLayouts/slideLayout2.xml"/><Relationship Id="rId6" Type="http://schemas.openxmlformats.org/officeDocument/2006/relationships/hyperlink" Target="https://www.mayoclinic.org/diseases-conditions/narcissistic-personality-disorder/symptoms-causes/syc-20366662" TargetMode="External"/><Relationship Id="rId5" Type="http://schemas.openxmlformats.org/officeDocument/2006/relationships/hyperlink" Target="https://www.helpguide.org/mental-health/personality-disorders/narcissistic-personality-disorder" TargetMode="External"/><Relationship Id="rId4" Type="http://schemas.openxmlformats.org/officeDocument/2006/relationships/hyperlink" Target="https://my.clevelandclinic.org/health/diseases/9742-narcissistic-personality-disorder#symptoms-and-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1474" y="1122363"/>
            <a:ext cx="11055683" cy="2307391"/>
          </a:xfrm>
        </p:spPr>
        <p:txBody>
          <a:bodyPr>
            <a:normAutofit/>
          </a:bodyPr>
          <a:lstStyle/>
          <a:p>
            <a:r>
              <a:rPr lang="en-GB" dirty="0">
                <a:solidFill>
                  <a:srgbClr val="FFFFFF"/>
                </a:solidFill>
                <a:latin typeface="Times New Roman"/>
                <a:cs typeface="Times New Roman"/>
              </a:rPr>
              <a:t>The Symptoms of </a:t>
            </a:r>
            <a:br>
              <a:rPr lang="en-GB" dirty="0">
                <a:solidFill>
                  <a:srgbClr val="FFFFFF"/>
                </a:solidFill>
                <a:latin typeface="Times New Roman"/>
                <a:cs typeface="Times New Roman"/>
              </a:rPr>
            </a:br>
            <a:r>
              <a:rPr lang="en-GB">
                <a:solidFill>
                  <a:srgbClr val="FFFFFF"/>
                </a:solidFill>
                <a:latin typeface="Times New Roman"/>
                <a:cs typeface="Times New Roman"/>
              </a:rPr>
              <a:t>Narcissistic Personality Disorder</a:t>
            </a:r>
            <a:endParaRPr lang="en-GB" dirty="0">
              <a:solidFill>
                <a:srgbClr val="FFFFFF"/>
              </a:solidFill>
              <a:latin typeface="Times New Roman"/>
              <a:cs typeface="Times New Roman"/>
            </a:endParaRPr>
          </a:p>
        </p:txBody>
      </p:sp>
      <p:sp>
        <p:nvSpPr>
          <p:cNvPr id="3" name="Subtitle 2"/>
          <p:cNvSpPr>
            <a:spLocks noGrp="1"/>
          </p:cNvSpPr>
          <p:nvPr>
            <p:ph type="subTitle" idx="1"/>
          </p:nvPr>
        </p:nvSpPr>
        <p:spPr>
          <a:xfrm>
            <a:off x="1524000" y="4016459"/>
            <a:ext cx="9144000" cy="1655762"/>
          </a:xfrm>
        </p:spPr>
        <p:txBody>
          <a:bodyPr vert="horz" lIns="91440" tIns="45720" rIns="91440" bIns="45720" rtlCol="0" anchor="t">
            <a:normAutofit/>
          </a:bodyPr>
          <a:lstStyle/>
          <a:p>
            <a:r>
              <a:rPr lang="en-GB">
                <a:solidFill>
                  <a:srgbClr val="FFFFFF"/>
                </a:solidFill>
                <a:latin typeface="Times New Roman"/>
                <a:cs typeface="Times New Roman"/>
              </a:rPr>
              <a:t>By Tyler Davies</a:t>
            </a:r>
          </a:p>
        </p:txBody>
      </p:sp>
      <p:cxnSp>
        <p:nvCxnSpPr>
          <p:cNvPr id="4" name="Straight Arrow Connector 3">
            <a:extLst>
              <a:ext uri="{FF2B5EF4-FFF2-40B4-BE49-F238E27FC236}">
                <a16:creationId xmlns:a16="http://schemas.microsoft.com/office/drawing/2014/main" id="{97C3F501-465A-687B-41EF-DB2F4686A64B}"/>
              </a:ext>
            </a:extLst>
          </p:cNvPr>
          <p:cNvCxnSpPr/>
          <p:nvPr/>
        </p:nvCxnSpPr>
        <p:spPr>
          <a:xfrm>
            <a:off x="827283" y="3662656"/>
            <a:ext cx="10542368" cy="20793"/>
          </a:xfrm>
          <a:prstGeom prst="straightConnector1">
            <a:avLst/>
          </a:prstGeom>
          <a:ln>
            <a:solidFill>
              <a:schemeClr val="bg1"/>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3A9C8-5247-8B52-5591-86F990936BA0}"/>
              </a:ext>
            </a:extLst>
          </p:cNvPr>
          <p:cNvSpPr>
            <a:spLocks noGrp="1"/>
          </p:cNvSpPr>
          <p:nvPr>
            <p:ph type="title"/>
          </p:nvPr>
        </p:nvSpPr>
        <p:spPr>
          <a:xfrm>
            <a:off x="209884" y="177967"/>
            <a:ext cx="10515600" cy="1325563"/>
          </a:xfrm>
        </p:spPr>
        <p:txBody>
          <a:bodyPr/>
          <a:lstStyle/>
          <a:p>
            <a:r>
              <a:rPr lang="en-GB" b="1" dirty="0">
                <a:solidFill>
                  <a:srgbClr val="FFFFFF"/>
                </a:solidFill>
                <a:latin typeface="Times New Roman"/>
                <a:cs typeface="Times New Roman"/>
              </a:rPr>
              <a:t>Split object relations uni</a:t>
            </a:r>
            <a:r>
              <a:rPr lang="en-GB" b="1">
                <a:solidFill>
                  <a:srgbClr val="FFFFFF"/>
                </a:solidFill>
                <a:latin typeface="Times New Roman"/>
                <a:cs typeface="Times New Roman"/>
              </a:rPr>
              <a:t>t of the NPD</a:t>
            </a:r>
            <a:endParaRPr lang="en-GB" b="1" dirty="0">
              <a:solidFill>
                <a:srgbClr val="FFFFFF"/>
              </a:solidFill>
              <a:latin typeface="Times New Roman"/>
              <a:cs typeface="Times New Roman"/>
            </a:endParaRPr>
          </a:p>
        </p:txBody>
      </p:sp>
      <p:cxnSp>
        <p:nvCxnSpPr>
          <p:cNvPr id="4" name="Straight Arrow Connector 3">
            <a:extLst>
              <a:ext uri="{FF2B5EF4-FFF2-40B4-BE49-F238E27FC236}">
                <a16:creationId xmlns:a16="http://schemas.microsoft.com/office/drawing/2014/main" id="{226B8292-32C0-F5BA-3366-459739E70C69}"/>
              </a:ext>
            </a:extLst>
          </p:cNvPr>
          <p:cNvCxnSpPr/>
          <p:nvPr/>
        </p:nvCxnSpPr>
        <p:spPr>
          <a:xfrm>
            <a:off x="5912798" y="1495643"/>
            <a:ext cx="20793" cy="4803327"/>
          </a:xfrm>
          <a:prstGeom prst="straightConnector1">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45DF434-DB31-4A80-59E7-DF18D6BB17E6}"/>
              </a:ext>
            </a:extLst>
          </p:cNvPr>
          <p:cNvSpPr txBox="1"/>
          <p:nvPr/>
        </p:nvSpPr>
        <p:spPr>
          <a:xfrm>
            <a:off x="1024799" y="1342632"/>
            <a:ext cx="31606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solidFill>
                  <a:schemeClr val="bg1"/>
                </a:solidFill>
                <a:latin typeface="Times New Roman"/>
                <a:cs typeface="Times New Roman"/>
              </a:rPr>
              <a:t>Defensive Fussed Part-Unit</a:t>
            </a:r>
            <a:endParaRPr lang="en-GB" u="sng" dirty="0">
              <a:solidFill>
                <a:schemeClr val="bg1"/>
              </a:solidFill>
              <a:latin typeface="Times New Roman"/>
              <a:cs typeface="Times New Roman"/>
            </a:endParaRPr>
          </a:p>
        </p:txBody>
      </p:sp>
      <p:sp>
        <p:nvSpPr>
          <p:cNvPr id="6" name="TextBox 5">
            <a:extLst>
              <a:ext uri="{FF2B5EF4-FFF2-40B4-BE49-F238E27FC236}">
                <a16:creationId xmlns:a16="http://schemas.microsoft.com/office/drawing/2014/main" id="{91E6D34A-DA53-D4CD-618E-16838DD483DF}"/>
              </a:ext>
            </a:extLst>
          </p:cNvPr>
          <p:cNvSpPr txBox="1"/>
          <p:nvPr/>
        </p:nvSpPr>
        <p:spPr>
          <a:xfrm>
            <a:off x="6866798" y="1342631"/>
            <a:ext cx="31606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solidFill>
                  <a:schemeClr val="bg1"/>
                </a:solidFill>
                <a:latin typeface="Times New Roman"/>
                <a:cs typeface="Times New Roman"/>
              </a:rPr>
              <a:t>Aggressive Fussed Part-Unit</a:t>
            </a:r>
            <a:endParaRPr lang="en-GB" u="sng" dirty="0">
              <a:solidFill>
                <a:schemeClr val="bg1"/>
              </a:solidFill>
              <a:latin typeface="Times New Roman"/>
              <a:cs typeface="Times New Roman"/>
            </a:endParaRPr>
          </a:p>
        </p:txBody>
      </p:sp>
      <p:sp>
        <p:nvSpPr>
          <p:cNvPr id="7" name="Oval 6">
            <a:extLst>
              <a:ext uri="{FF2B5EF4-FFF2-40B4-BE49-F238E27FC236}">
                <a16:creationId xmlns:a16="http://schemas.microsoft.com/office/drawing/2014/main" id="{9BE2C1C8-630D-D197-7BB0-8880BB82D628}"/>
              </a:ext>
            </a:extLst>
          </p:cNvPr>
          <p:cNvSpPr/>
          <p:nvPr/>
        </p:nvSpPr>
        <p:spPr>
          <a:xfrm>
            <a:off x="1498561" y="1918911"/>
            <a:ext cx="3119149" cy="2516089"/>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B42B29B2-03C5-05D4-B652-1BC82043B009}"/>
              </a:ext>
            </a:extLst>
          </p:cNvPr>
          <p:cNvSpPr/>
          <p:nvPr/>
        </p:nvSpPr>
        <p:spPr>
          <a:xfrm>
            <a:off x="1498560" y="3576595"/>
            <a:ext cx="3119149" cy="2516089"/>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9B490F4-E7AB-5FF0-D8CD-5D7A0B39D09F}"/>
              </a:ext>
            </a:extLst>
          </p:cNvPr>
          <p:cNvSpPr/>
          <p:nvPr/>
        </p:nvSpPr>
        <p:spPr>
          <a:xfrm>
            <a:off x="7607930" y="1905542"/>
            <a:ext cx="3119149" cy="2516089"/>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E0C6A8B-7B4F-9155-0611-08A6659E4106}"/>
              </a:ext>
            </a:extLst>
          </p:cNvPr>
          <p:cNvSpPr/>
          <p:nvPr/>
        </p:nvSpPr>
        <p:spPr>
          <a:xfrm>
            <a:off x="7607928" y="3563226"/>
            <a:ext cx="3119149" cy="2516089"/>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47F9006-00FF-F0AA-00B4-99D03A89C2E6}"/>
              </a:ext>
            </a:extLst>
          </p:cNvPr>
          <p:cNvSpPr txBox="1"/>
          <p:nvPr/>
        </p:nvSpPr>
        <p:spPr>
          <a:xfrm>
            <a:off x="2434118" y="1916267"/>
            <a:ext cx="10747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FFFF"/>
                </a:solidFill>
                <a:latin typeface="Times New Roman"/>
                <a:cs typeface="Times New Roman"/>
              </a:rPr>
              <a:t>object</a:t>
            </a:r>
          </a:p>
        </p:txBody>
      </p:sp>
      <p:sp>
        <p:nvSpPr>
          <p:cNvPr id="12" name="TextBox 11">
            <a:extLst>
              <a:ext uri="{FF2B5EF4-FFF2-40B4-BE49-F238E27FC236}">
                <a16:creationId xmlns:a16="http://schemas.microsoft.com/office/drawing/2014/main" id="{3AE90320-3747-BF0C-14B9-CBF07D380341}"/>
              </a:ext>
            </a:extLst>
          </p:cNvPr>
          <p:cNvSpPr txBox="1"/>
          <p:nvPr/>
        </p:nvSpPr>
        <p:spPr>
          <a:xfrm>
            <a:off x="2602748" y="446577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FFFF"/>
                </a:solidFill>
                <a:latin typeface="Times New Roman"/>
                <a:cs typeface="Times New Roman"/>
              </a:rPr>
              <a:t>self</a:t>
            </a:r>
          </a:p>
        </p:txBody>
      </p:sp>
      <p:sp>
        <p:nvSpPr>
          <p:cNvPr id="13" name="TextBox 12">
            <a:extLst>
              <a:ext uri="{FF2B5EF4-FFF2-40B4-BE49-F238E27FC236}">
                <a16:creationId xmlns:a16="http://schemas.microsoft.com/office/drawing/2014/main" id="{119BF033-F8FD-684F-B979-B22D7C70EA63}"/>
              </a:ext>
            </a:extLst>
          </p:cNvPr>
          <p:cNvSpPr txBox="1"/>
          <p:nvPr/>
        </p:nvSpPr>
        <p:spPr>
          <a:xfrm>
            <a:off x="8646353" y="191790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FFFF"/>
                </a:solidFill>
                <a:latin typeface="Times New Roman"/>
                <a:cs typeface="Times New Roman"/>
              </a:rPr>
              <a:t>object</a:t>
            </a:r>
          </a:p>
        </p:txBody>
      </p:sp>
      <p:sp>
        <p:nvSpPr>
          <p:cNvPr id="14" name="TextBox 13">
            <a:extLst>
              <a:ext uri="{FF2B5EF4-FFF2-40B4-BE49-F238E27FC236}">
                <a16:creationId xmlns:a16="http://schemas.microsoft.com/office/drawing/2014/main" id="{D8C0907C-1111-5E29-D05C-383A95DE03BE}"/>
              </a:ext>
            </a:extLst>
          </p:cNvPr>
          <p:cNvSpPr txBox="1"/>
          <p:nvPr/>
        </p:nvSpPr>
        <p:spPr>
          <a:xfrm>
            <a:off x="8855909" y="447503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FFFF"/>
                </a:solidFill>
                <a:latin typeface="Times New Roman"/>
                <a:cs typeface="Times New Roman"/>
              </a:rPr>
              <a:t>self</a:t>
            </a:r>
          </a:p>
        </p:txBody>
      </p:sp>
      <p:sp>
        <p:nvSpPr>
          <p:cNvPr id="15" name="TextBox 14">
            <a:extLst>
              <a:ext uri="{FF2B5EF4-FFF2-40B4-BE49-F238E27FC236}">
                <a16:creationId xmlns:a16="http://schemas.microsoft.com/office/drawing/2014/main" id="{D73D2AAC-0534-6884-CD1E-A00F57DA6BB0}"/>
              </a:ext>
            </a:extLst>
          </p:cNvPr>
          <p:cNvSpPr txBox="1"/>
          <p:nvPr/>
        </p:nvSpPr>
        <p:spPr>
          <a:xfrm>
            <a:off x="2027962" y="276152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rgbClr val="FFFFFF"/>
                </a:solidFill>
                <a:latin typeface="Times New Roman"/>
                <a:cs typeface="Times New Roman"/>
              </a:rPr>
              <a:t>(</a:t>
            </a:r>
            <a:r>
              <a:rPr lang="en-GB">
                <a:solidFill>
                  <a:srgbClr val="FFFFFF"/>
                </a:solidFill>
                <a:latin typeface="Times New Roman"/>
                <a:cs typeface="Times New Roman"/>
              </a:rPr>
              <a:t>omnipotent)</a:t>
            </a:r>
            <a:endParaRPr lang="en-GB" dirty="0">
              <a:solidFill>
                <a:srgbClr val="FFFFFF"/>
              </a:solidFill>
              <a:latin typeface="Times New Roman"/>
              <a:cs typeface="Times New Roman"/>
            </a:endParaRPr>
          </a:p>
        </p:txBody>
      </p:sp>
      <p:sp>
        <p:nvSpPr>
          <p:cNvPr id="16" name="TextBox 15">
            <a:extLst>
              <a:ext uri="{FF2B5EF4-FFF2-40B4-BE49-F238E27FC236}">
                <a16:creationId xmlns:a16="http://schemas.microsoft.com/office/drawing/2014/main" id="{A7CAF06C-7C5E-2E1B-1790-2E46E6B1E6AE}"/>
              </a:ext>
            </a:extLst>
          </p:cNvPr>
          <p:cNvSpPr txBox="1"/>
          <p:nvPr/>
        </p:nvSpPr>
        <p:spPr>
          <a:xfrm>
            <a:off x="2136085" y="511297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rgbClr val="FFFFFF"/>
                </a:solidFill>
                <a:latin typeface="Times New Roman"/>
                <a:cs typeface="Times New Roman"/>
              </a:rPr>
              <a:t>(</a:t>
            </a:r>
            <a:r>
              <a:rPr lang="en-GB">
                <a:solidFill>
                  <a:srgbClr val="FFFFFF"/>
                </a:solidFill>
                <a:latin typeface="Times New Roman"/>
                <a:cs typeface="Times New Roman"/>
              </a:rPr>
              <a:t>grandiose)</a:t>
            </a:r>
            <a:endParaRPr lang="en-GB" dirty="0">
              <a:solidFill>
                <a:srgbClr val="FFFFFF"/>
              </a:solidFill>
              <a:latin typeface="Times New Roman"/>
              <a:cs typeface="Times New Roman"/>
            </a:endParaRPr>
          </a:p>
        </p:txBody>
      </p:sp>
      <p:sp>
        <p:nvSpPr>
          <p:cNvPr id="17" name="TextBox 16">
            <a:extLst>
              <a:ext uri="{FF2B5EF4-FFF2-40B4-BE49-F238E27FC236}">
                <a16:creationId xmlns:a16="http://schemas.microsoft.com/office/drawing/2014/main" id="{3C25CFCC-8F2E-A1A7-4DFD-0FEA0AC6B85C}"/>
              </a:ext>
            </a:extLst>
          </p:cNvPr>
          <p:cNvSpPr txBox="1"/>
          <p:nvPr/>
        </p:nvSpPr>
        <p:spPr>
          <a:xfrm>
            <a:off x="7801503" y="261054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imes New Roman"/>
                <a:cs typeface="Times New Roman"/>
              </a:rPr>
              <a:t>(harsh, attacking, devaluing)</a:t>
            </a:r>
          </a:p>
        </p:txBody>
      </p:sp>
      <p:sp>
        <p:nvSpPr>
          <p:cNvPr id="18" name="TextBox 17">
            <a:extLst>
              <a:ext uri="{FF2B5EF4-FFF2-40B4-BE49-F238E27FC236}">
                <a16:creationId xmlns:a16="http://schemas.microsoft.com/office/drawing/2014/main" id="{B243E253-4002-C476-A7A2-367EA1362F78}"/>
              </a:ext>
            </a:extLst>
          </p:cNvPr>
          <p:cNvSpPr txBox="1"/>
          <p:nvPr/>
        </p:nvSpPr>
        <p:spPr>
          <a:xfrm>
            <a:off x="7979574" y="4972721"/>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FFFFFF"/>
                </a:solidFill>
                <a:latin typeface="Times New Roman"/>
                <a:cs typeface="Times New Roman"/>
              </a:rPr>
              <a:t>(Inadequate, fra</a:t>
            </a:r>
            <a:r>
              <a:rPr lang="en-GB" sz="1600">
                <a:solidFill>
                  <a:srgbClr val="FFFFFF"/>
                </a:solidFill>
                <a:latin typeface="Times New Roman"/>
                <a:cs typeface="Times New Roman"/>
              </a:rPr>
              <a:t>gmented,</a:t>
            </a:r>
          </a:p>
          <a:p>
            <a:r>
              <a:rPr lang="en-GB" sz="1600" dirty="0">
                <a:solidFill>
                  <a:srgbClr val="FFFFFF"/>
                </a:solidFill>
                <a:latin typeface="Times New Roman"/>
                <a:cs typeface="Times New Roman"/>
              </a:rPr>
              <a:t>Unworthy, unentit</a:t>
            </a:r>
            <a:r>
              <a:rPr lang="en-GB" sz="1600">
                <a:solidFill>
                  <a:srgbClr val="FFFFFF"/>
                </a:solidFill>
                <a:latin typeface="Times New Roman"/>
                <a:cs typeface="Times New Roman"/>
              </a:rPr>
              <a:t>led)</a:t>
            </a:r>
            <a:endParaRPr lang="en-GB" sz="1600" dirty="0">
              <a:solidFill>
                <a:srgbClr val="FFFFFF"/>
              </a:solidFill>
              <a:latin typeface="Times New Roman"/>
              <a:cs typeface="Times New Roman"/>
            </a:endParaRPr>
          </a:p>
        </p:txBody>
      </p:sp>
      <p:sp>
        <p:nvSpPr>
          <p:cNvPr id="19" name="TextBox 18">
            <a:extLst>
              <a:ext uri="{FF2B5EF4-FFF2-40B4-BE49-F238E27FC236}">
                <a16:creationId xmlns:a16="http://schemas.microsoft.com/office/drawing/2014/main" id="{5898B4C3-6578-56CA-69A1-EFDD19166A39}"/>
              </a:ext>
            </a:extLst>
          </p:cNvPr>
          <p:cNvSpPr txBox="1"/>
          <p:nvPr/>
        </p:nvSpPr>
        <p:spPr>
          <a:xfrm>
            <a:off x="226437" y="6313173"/>
            <a:ext cx="4879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FF"/>
                </a:solidFill>
                <a:latin typeface="Times New Roman"/>
                <a:cs typeface="Times New Roman"/>
              </a:rPr>
              <a:t>Masterso</a:t>
            </a:r>
            <a:r>
              <a:rPr lang="en-GB">
                <a:solidFill>
                  <a:srgbClr val="FFFFFF"/>
                </a:solidFill>
                <a:latin typeface="Times New Roman"/>
                <a:cs typeface="Times New Roman"/>
              </a:rPr>
              <a:t>n, et. Al. (2004)</a:t>
            </a:r>
          </a:p>
        </p:txBody>
      </p:sp>
    </p:spTree>
    <p:extLst>
      <p:ext uri="{BB962C8B-B14F-4D97-AF65-F5344CB8AC3E}">
        <p14:creationId xmlns:p14="http://schemas.microsoft.com/office/powerpoint/2010/main" val="4041022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8FF8D-ED91-A186-F6AA-F5335C4FAD24}"/>
              </a:ext>
            </a:extLst>
          </p:cNvPr>
          <p:cNvSpPr>
            <a:spLocks noGrp="1"/>
          </p:cNvSpPr>
          <p:nvPr>
            <p:ph type="title"/>
          </p:nvPr>
        </p:nvSpPr>
        <p:spPr>
          <a:xfrm>
            <a:off x="339436" y="378980"/>
            <a:ext cx="10515600" cy="1325563"/>
          </a:xfrm>
        </p:spPr>
        <p:txBody>
          <a:bodyPr>
            <a:normAutofit/>
          </a:bodyPr>
          <a:lstStyle/>
          <a:p>
            <a:r>
              <a:rPr lang="en-GB" sz="4000" b="1">
                <a:solidFill>
                  <a:srgbClr val="FFFFFF"/>
                </a:solidFill>
                <a:latin typeface="Times New Roman"/>
                <a:cs typeface="Times New Roman"/>
              </a:rPr>
              <a:t>The individual has an obscenely high opinion of themselves.</a:t>
            </a:r>
            <a:endParaRPr lang="en-US" sz="4000" b="1"/>
          </a:p>
        </p:txBody>
      </p:sp>
      <p:sp>
        <p:nvSpPr>
          <p:cNvPr id="6" name="TextBox 5">
            <a:extLst>
              <a:ext uri="{FF2B5EF4-FFF2-40B4-BE49-F238E27FC236}">
                <a16:creationId xmlns:a16="http://schemas.microsoft.com/office/drawing/2014/main" id="{DD341048-E134-805B-D55D-3C29C91371EA}"/>
              </a:ext>
            </a:extLst>
          </p:cNvPr>
          <p:cNvSpPr txBox="1"/>
          <p:nvPr/>
        </p:nvSpPr>
        <p:spPr>
          <a:xfrm>
            <a:off x="850771" y="1924364"/>
            <a:ext cx="9137339" cy="25442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800">
                <a:solidFill>
                  <a:srgbClr val="FFFFFF"/>
                </a:solidFill>
                <a:latin typeface="Times New Roman"/>
                <a:cs typeface="Times New Roman"/>
              </a:rPr>
              <a:t>This is also known as a god complex </a:t>
            </a:r>
            <a:endParaRPr lang="en-US" sz="2800">
              <a:solidFill>
                <a:srgbClr val="000000"/>
              </a:solidFill>
              <a:latin typeface="Times New Roman"/>
              <a:cs typeface="Times New Roman"/>
            </a:endParaRPr>
          </a:p>
          <a:p>
            <a:pPr>
              <a:lnSpc>
                <a:spcPct val="90000"/>
              </a:lnSpc>
              <a:spcBef>
                <a:spcPts val="1000"/>
              </a:spcBef>
            </a:pPr>
            <a:endParaRPr lang="en-US" sz="2800">
              <a:solidFill>
                <a:srgbClr val="000000"/>
              </a:solidFill>
              <a:latin typeface="Times New Roman"/>
              <a:cs typeface="Times New Roman"/>
            </a:endParaRPr>
          </a:p>
          <a:p>
            <a:pPr marL="285750" indent="-285750">
              <a:lnSpc>
                <a:spcPct val="90000"/>
              </a:lnSpc>
              <a:spcBef>
                <a:spcPts val="1000"/>
              </a:spcBef>
              <a:buFont typeface="Arial"/>
              <a:buChar char="•"/>
            </a:pPr>
            <a:r>
              <a:rPr lang="en-GB" sz="2800">
                <a:solidFill>
                  <a:srgbClr val="FFFFFF"/>
                </a:solidFill>
                <a:latin typeface="Times New Roman"/>
                <a:cs typeface="Times New Roman"/>
              </a:rPr>
              <a:t>They crave constant admiration from others</a:t>
            </a:r>
            <a:endParaRPr lang="en-US" sz="2800">
              <a:solidFill>
                <a:srgbClr val="000000"/>
              </a:solidFill>
              <a:latin typeface="Times New Roman"/>
              <a:cs typeface="Times New Roman"/>
            </a:endParaRPr>
          </a:p>
          <a:p>
            <a:pPr>
              <a:lnSpc>
                <a:spcPct val="90000"/>
              </a:lnSpc>
              <a:spcBef>
                <a:spcPts val="1000"/>
              </a:spcBef>
            </a:pPr>
            <a:endParaRPr lang="en-GB" sz="2800" dirty="0">
              <a:solidFill>
                <a:srgbClr val="FFFFFF"/>
              </a:solidFill>
              <a:latin typeface="Times New Roman"/>
              <a:cs typeface="Times New Roman"/>
            </a:endParaRPr>
          </a:p>
          <a:p>
            <a:pPr marL="285750" indent="-285750">
              <a:lnSpc>
                <a:spcPct val="90000"/>
              </a:lnSpc>
              <a:spcBef>
                <a:spcPts val="1000"/>
              </a:spcBef>
              <a:buFont typeface="Arial"/>
              <a:buChar char="•"/>
            </a:pPr>
            <a:r>
              <a:rPr lang="en-GB" sz="2800">
                <a:solidFill>
                  <a:srgbClr val="FFFFFF"/>
                </a:solidFill>
                <a:latin typeface="Times New Roman"/>
                <a:cs typeface="Times New Roman"/>
              </a:rPr>
              <a:t>They have an extremely high ego</a:t>
            </a:r>
            <a:endParaRPr lang="en-GB"/>
          </a:p>
        </p:txBody>
      </p:sp>
      <p:sp>
        <p:nvSpPr>
          <p:cNvPr id="7" name="Cloud 6">
            <a:extLst>
              <a:ext uri="{FF2B5EF4-FFF2-40B4-BE49-F238E27FC236}">
                <a16:creationId xmlns:a16="http://schemas.microsoft.com/office/drawing/2014/main" id="{45D257B8-4FBF-5081-D0B3-FE8FF4CBFFD1}"/>
              </a:ext>
            </a:extLst>
          </p:cNvPr>
          <p:cNvSpPr/>
          <p:nvPr/>
        </p:nvSpPr>
        <p:spPr>
          <a:xfrm>
            <a:off x="8137742" y="3008915"/>
            <a:ext cx="3423536" cy="2259329"/>
          </a:xfrm>
          <a:prstGeom prst="cloud">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a:extLst>
              <a:ext uri="{FF2B5EF4-FFF2-40B4-BE49-F238E27FC236}">
                <a16:creationId xmlns:a16="http://schemas.microsoft.com/office/drawing/2014/main" id="{56666B58-7B42-F2CC-A225-CE8F2188B579}"/>
              </a:ext>
            </a:extLst>
          </p:cNvPr>
          <p:cNvSpPr/>
          <p:nvPr/>
        </p:nvSpPr>
        <p:spPr>
          <a:xfrm>
            <a:off x="8171894" y="5219199"/>
            <a:ext cx="457459" cy="499047"/>
          </a:xfrm>
          <a:prstGeom prst="cloud">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a:extLst>
              <a:ext uri="{FF2B5EF4-FFF2-40B4-BE49-F238E27FC236}">
                <a16:creationId xmlns:a16="http://schemas.microsoft.com/office/drawing/2014/main" id="{C26B376F-B1C3-1B82-3F7B-A18652BCE939}"/>
              </a:ext>
            </a:extLst>
          </p:cNvPr>
          <p:cNvSpPr/>
          <p:nvPr/>
        </p:nvSpPr>
        <p:spPr>
          <a:xfrm>
            <a:off x="7846159" y="5863896"/>
            <a:ext cx="291110" cy="332698"/>
          </a:xfrm>
          <a:prstGeom prst="cloud">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91D3DCB-5605-470D-9238-B5B795C01530}"/>
              </a:ext>
            </a:extLst>
          </p:cNvPr>
          <p:cNvSpPr txBox="1"/>
          <p:nvPr/>
        </p:nvSpPr>
        <p:spPr>
          <a:xfrm>
            <a:off x="8661476" y="3722649"/>
            <a:ext cx="21898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Times New Roman"/>
                <a:cs typeface="Times New Roman"/>
              </a:rPr>
              <a:t>I am better </a:t>
            </a:r>
            <a:r>
              <a:rPr lang="en-GB" sz="2400" b="1" dirty="0">
                <a:solidFill>
                  <a:schemeClr val="bg1"/>
                </a:solidFill>
                <a:latin typeface="Times New Roman"/>
                <a:cs typeface="Times New Roman"/>
              </a:rPr>
              <a:t>than everyone</a:t>
            </a:r>
          </a:p>
        </p:txBody>
      </p:sp>
      <p:sp>
        <p:nvSpPr>
          <p:cNvPr id="11" name="TextBox 10">
            <a:extLst>
              <a:ext uri="{FF2B5EF4-FFF2-40B4-BE49-F238E27FC236}">
                <a16:creationId xmlns:a16="http://schemas.microsoft.com/office/drawing/2014/main" id="{708A3B02-7915-6AC7-B410-1778901D887E}"/>
              </a:ext>
            </a:extLst>
          </p:cNvPr>
          <p:cNvSpPr txBox="1"/>
          <p:nvPr/>
        </p:nvSpPr>
        <p:spPr>
          <a:xfrm>
            <a:off x="819026" y="614269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imes New Roman"/>
                <a:cs typeface="Times New Roman"/>
              </a:rPr>
              <a:t>(Mayo Clinic, 2023)</a:t>
            </a:r>
          </a:p>
        </p:txBody>
      </p:sp>
    </p:spTree>
    <p:extLst>
      <p:ext uri="{BB962C8B-B14F-4D97-AF65-F5344CB8AC3E}">
        <p14:creationId xmlns:p14="http://schemas.microsoft.com/office/powerpoint/2010/main" val="2896627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527C-AF6E-C501-C71A-728D3DE2F2B9}"/>
              </a:ext>
            </a:extLst>
          </p:cNvPr>
          <p:cNvSpPr>
            <a:spLocks noGrp="1"/>
          </p:cNvSpPr>
          <p:nvPr>
            <p:ph type="title"/>
          </p:nvPr>
        </p:nvSpPr>
        <p:spPr>
          <a:xfrm>
            <a:off x="381000" y="378980"/>
            <a:ext cx="10515600" cy="1325563"/>
          </a:xfrm>
        </p:spPr>
        <p:txBody>
          <a:bodyPr>
            <a:normAutofit/>
          </a:bodyPr>
          <a:lstStyle/>
          <a:p>
            <a:r>
              <a:rPr lang="en-GB" sz="4000" b="1">
                <a:solidFill>
                  <a:srgbClr val="FFFFFF"/>
                </a:solidFill>
                <a:latin typeface="Times New Roman"/>
                <a:cs typeface="Times New Roman"/>
              </a:rPr>
              <a:t>Lack of empathy</a:t>
            </a:r>
            <a:endParaRPr lang="en-US" sz="4000" b="1">
              <a:latin typeface="Times New Roman"/>
              <a:cs typeface="Times New Roman"/>
            </a:endParaRPr>
          </a:p>
        </p:txBody>
      </p:sp>
      <p:sp>
        <p:nvSpPr>
          <p:cNvPr id="5" name="TextBox 4">
            <a:extLst>
              <a:ext uri="{FF2B5EF4-FFF2-40B4-BE49-F238E27FC236}">
                <a16:creationId xmlns:a16="http://schemas.microsoft.com/office/drawing/2014/main" id="{98F43081-53D4-5691-D61E-FF01FF59B7B8}"/>
              </a:ext>
            </a:extLst>
          </p:cNvPr>
          <p:cNvSpPr txBox="1"/>
          <p:nvPr/>
        </p:nvSpPr>
        <p:spPr>
          <a:xfrm>
            <a:off x="859248" y="1702185"/>
            <a:ext cx="542879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dirty="0">
                <a:solidFill>
                  <a:srgbClr val="FFFFFF"/>
                </a:solidFill>
                <a:latin typeface="Times New Roman"/>
                <a:cs typeface="Times New Roman"/>
              </a:rPr>
              <a:t>This symptom plays a huge part in narcissistic pers</a:t>
            </a:r>
            <a:r>
              <a:rPr lang="en-GB" sz="2200">
                <a:solidFill>
                  <a:srgbClr val="FFFFFF"/>
                </a:solidFill>
                <a:latin typeface="Times New Roman"/>
                <a:cs typeface="Times New Roman"/>
              </a:rPr>
              <a:t>onality disorder</a:t>
            </a:r>
            <a:endParaRPr lang="en-GB" sz="2200" dirty="0">
              <a:solidFill>
                <a:srgbClr val="FFFFFF"/>
              </a:solidFill>
              <a:latin typeface="Times New Roman"/>
              <a:cs typeface="Times New Roman"/>
            </a:endParaRPr>
          </a:p>
          <a:p>
            <a:endParaRPr lang="en-GB" sz="2200" dirty="0">
              <a:solidFill>
                <a:srgbClr val="FFFFFF"/>
              </a:solidFill>
              <a:latin typeface="Times New Roman"/>
              <a:cs typeface="Times New Roman"/>
            </a:endParaRPr>
          </a:p>
          <a:p>
            <a:pPr marL="342900" indent="-342900">
              <a:buFont typeface="Arial"/>
              <a:buChar char="•"/>
            </a:pPr>
            <a:r>
              <a:rPr lang="en-GB" sz="2200" dirty="0">
                <a:solidFill>
                  <a:srgbClr val="FFFFFF"/>
                </a:solidFill>
                <a:latin typeface="Times New Roman"/>
                <a:cs typeface="Times New Roman"/>
              </a:rPr>
              <a:t>They are </a:t>
            </a:r>
            <a:r>
              <a:rPr lang="en-GB" sz="2200">
                <a:solidFill>
                  <a:srgbClr val="FFFFFF"/>
                </a:solidFill>
                <a:latin typeface="Times New Roman"/>
                <a:cs typeface="Times New Roman"/>
              </a:rPr>
              <a:t>never thinking of how another person  might be feeling</a:t>
            </a:r>
          </a:p>
          <a:p>
            <a:endParaRPr lang="en-GB" sz="2200" dirty="0">
              <a:solidFill>
                <a:srgbClr val="FFFFFF"/>
              </a:solidFill>
              <a:latin typeface="Times New Roman"/>
              <a:cs typeface="Times New Roman"/>
            </a:endParaRPr>
          </a:p>
          <a:p>
            <a:pPr marL="342900" indent="-342900">
              <a:buFont typeface="Arial"/>
              <a:buChar char="•"/>
            </a:pPr>
            <a:r>
              <a:rPr lang="en-GB" sz="2200" dirty="0">
                <a:solidFill>
                  <a:srgbClr val="FFFFFF"/>
                </a:solidFill>
                <a:latin typeface="Times New Roman"/>
                <a:cs typeface="Times New Roman"/>
              </a:rPr>
              <a:t>This means that if someone in front of them was upset they would not feel much of a need to comf</a:t>
            </a:r>
            <a:r>
              <a:rPr lang="en-GB" sz="2200">
                <a:solidFill>
                  <a:srgbClr val="FFFFFF"/>
                </a:solidFill>
                <a:latin typeface="Times New Roman"/>
                <a:cs typeface="Times New Roman"/>
              </a:rPr>
              <a:t>ort them or help them</a:t>
            </a:r>
            <a:endParaRPr lang="en-GB" sz="2200" dirty="0">
              <a:solidFill>
                <a:srgbClr val="FFFFFF"/>
              </a:solidFill>
              <a:latin typeface="Times New Roman"/>
              <a:cs typeface="Times New Roman"/>
            </a:endParaRPr>
          </a:p>
        </p:txBody>
      </p:sp>
      <p:pic>
        <p:nvPicPr>
          <p:cNvPr id="6" name="Picture 5" descr="407 Lack Empathy Royalty-Free Images, Stock Photos &amp; Pictures | Shutterstock">
            <a:extLst>
              <a:ext uri="{FF2B5EF4-FFF2-40B4-BE49-F238E27FC236}">
                <a16:creationId xmlns:a16="http://schemas.microsoft.com/office/drawing/2014/main" id="{42FBAE93-DFBB-C86B-BE29-3F1BF81D8FEE}"/>
              </a:ext>
            </a:extLst>
          </p:cNvPr>
          <p:cNvPicPr>
            <a:picLocks noChangeAspect="1"/>
          </p:cNvPicPr>
          <p:nvPr/>
        </p:nvPicPr>
        <p:blipFill>
          <a:blip r:embed="rId2"/>
          <a:srcRect b="8190"/>
          <a:stretch>
            <a:fillRect/>
          </a:stretch>
        </p:blipFill>
        <p:spPr>
          <a:xfrm>
            <a:off x="7505505" y="474322"/>
            <a:ext cx="4310331" cy="5908759"/>
          </a:xfrm>
          <a:prstGeom prst="rect">
            <a:avLst/>
          </a:prstGeom>
        </p:spPr>
      </p:pic>
      <p:sp>
        <p:nvSpPr>
          <p:cNvPr id="8" name="TextBox 7">
            <a:extLst>
              <a:ext uri="{FF2B5EF4-FFF2-40B4-BE49-F238E27FC236}">
                <a16:creationId xmlns:a16="http://schemas.microsoft.com/office/drawing/2014/main" id="{B6C0E5FF-1644-BC6F-3B2E-72C7C5F5D3CD}"/>
              </a:ext>
            </a:extLst>
          </p:cNvPr>
          <p:cNvSpPr txBox="1"/>
          <p:nvPr/>
        </p:nvSpPr>
        <p:spPr>
          <a:xfrm>
            <a:off x="387705" y="625771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imes New Roman"/>
                <a:cs typeface="Times New Roman"/>
              </a:rPr>
              <a:t>(Mayo Clinic, 2023)</a:t>
            </a:r>
          </a:p>
        </p:txBody>
      </p:sp>
    </p:spTree>
    <p:extLst>
      <p:ext uri="{BB962C8B-B14F-4D97-AF65-F5344CB8AC3E}">
        <p14:creationId xmlns:p14="http://schemas.microsoft.com/office/powerpoint/2010/main" val="270646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A4A67-58DC-7B10-A6C8-08A86112B1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A60823-DB58-5124-1208-C035606830E3}"/>
              </a:ext>
            </a:extLst>
          </p:cNvPr>
          <p:cNvSpPr>
            <a:spLocks noGrp="1"/>
          </p:cNvSpPr>
          <p:nvPr>
            <p:ph type="title"/>
          </p:nvPr>
        </p:nvSpPr>
        <p:spPr>
          <a:xfrm>
            <a:off x="200891" y="365125"/>
            <a:ext cx="7606146" cy="1339417"/>
          </a:xfrm>
        </p:spPr>
        <p:txBody>
          <a:bodyPr/>
          <a:lstStyle/>
          <a:p>
            <a:r>
              <a:rPr lang="en-GB" sz="3600" b="1" dirty="0">
                <a:solidFill>
                  <a:srgbClr val="FFFFFF"/>
                </a:solidFill>
                <a:latin typeface="Times New Roman"/>
                <a:cs typeface="Times New Roman"/>
              </a:rPr>
              <a:t>They take advantage of their peers </a:t>
            </a:r>
            <a:r>
              <a:rPr lang="en-GB" sz="3600" b="1">
                <a:solidFill>
                  <a:srgbClr val="FFFFFF"/>
                </a:solidFill>
                <a:latin typeface="Times New Roman"/>
                <a:cs typeface="Times New Roman"/>
              </a:rPr>
              <a:t>or partner</a:t>
            </a:r>
            <a:r>
              <a:rPr lang="en-GB" sz="3600" b="1" dirty="0">
                <a:solidFill>
                  <a:srgbClr val="FFFFFF"/>
                </a:solidFill>
                <a:latin typeface="Times New Roman"/>
                <a:cs typeface="Times New Roman"/>
              </a:rPr>
              <a:t> to get what they want</a:t>
            </a:r>
            <a:endParaRPr lang="en-US" sz="3600" b="1">
              <a:latin typeface="Times New Roman"/>
              <a:cs typeface="Times New Roman"/>
            </a:endParaRPr>
          </a:p>
        </p:txBody>
      </p:sp>
      <p:pic>
        <p:nvPicPr>
          <p:cNvPr id="4" name="Picture 3" descr="Stock Illustration - Large hand moving human chess pieces">
            <a:extLst>
              <a:ext uri="{FF2B5EF4-FFF2-40B4-BE49-F238E27FC236}">
                <a16:creationId xmlns:a16="http://schemas.microsoft.com/office/drawing/2014/main" id="{4B6F701D-08F9-A921-77AD-ED19B4406546}"/>
              </a:ext>
            </a:extLst>
          </p:cNvPr>
          <p:cNvPicPr>
            <a:picLocks noChangeAspect="1"/>
          </p:cNvPicPr>
          <p:nvPr/>
        </p:nvPicPr>
        <p:blipFill>
          <a:blip r:embed="rId2"/>
          <a:stretch>
            <a:fillRect/>
          </a:stretch>
        </p:blipFill>
        <p:spPr>
          <a:xfrm>
            <a:off x="7986882" y="370937"/>
            <a:ext cx="3982009" cy="6116125"/>
          </a:xfrm>
          <a:prstGeom prst="rect">
            <a:avLst/>
          </a:prstGeom>
        </p:spPr>
      </p:pic>
      <p:sp>
        <p:nvSpPr>
          <p:cNvPr id="6" name="TextBox 5">
            <a:extLst>
              <a:ext uri="{FF2B5EF4-FFF2-40B4-BE49-F238E27FC236}">
                <a16:creationId xmlns:a16="http://schemas.microsoft.com/office/drawing/2014/main" id="{EB9736B7-DD51-E6E1-91DB-D9B3CA6D2B83}"/>
              </a:ext>
            </a:extLst>
          </p:cNvPr>
          <p:cNvSpPr txBox="1"/>
          <p:nvPr/>
        </p:nvSpPr>
        <p:spPr>
          <a:xfrm>
            <a:off x="510421" y="1946323"/>
            <a:ext cx="584870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a:solidFill>
                  <a:schemeClr val="bg1"/>
                </a:solidFill>
                <a:latin typeface="Times New Roman"/>
                <a:cs typeface="Times New Roman"/>
              </a:rPr>
              <a:t>This symptom ties in with the 'god complex' symptom</a:t>
            </a:r>
            <a:endParaRPr lang="en-US">
              <a:solidFill>
                <a:srgbClr val="000000"/>
              </a:solidFill>
              <a:latin typeface="Times New Roman"/>
              <a:cs typeface="Times New Roman"/>
            </a:endParaRPr>
          </a:p>
          <a:p>
            <a:endParaRPr lang="en-GB" dirty="0">
              <a:solidFill>
                <a:schemeClr val="bg1"/>
              </a:solidFill>
              <a:latin typeface="Times New Roman"/>
              <a:cs typeface="Times New Roman"/>
            </a:endParaRPr>
          </a:p>
          <a:p>
            <a:pPr marL="285750" indent="-285750">
              <a:buFont typeface="Arial,Sans-Serif"/>
              <a:buChar char="•"/>
            </a:pPr>
            <a:r>
              <a:rPr lang="en-GB">
                <a:solidFill>
                  <a:schemeClr val="bg1"/>
                </a:solidFill>
                <a:latin typeface="Times New Roman"/>
                <a:cs typeface="Times New Roman"/>
              </a:rPr>
              <a:t>They view other people as objects</a:t>
            </a:r>
          </a:p>
          <a:p>
            <a:endParaRPr lang="en-GB" dirty="0">
              <a:solidFill>
                <a:schemeClr val="bg1"/>
              </a:solidFill>
              <a:latin typeface="Times New Roman"/>
              <a:cs typeface="Times New Roman"/>
            </a:endParaRPr>
          </a:p>
          <a:p>
            <a:pPr marL="285750" indent="-285750">
              <a:buFont typeface="Arial,Sans-Serif"/>
              <a:buChar char="•"/>
            </a:pPr>
            <a:r>
              <a:rPr lang="en-GB" dirty="0">
                <a:solidFill>
                  <a:schemeClr val="bg1"/>
                </a:solidFill>
                <a:latin typeface="Times New Roman"/>
                <a:cs typeface="Times New Roman"/>
              </a:rPr>
              <a:t>This comes with their lack of empathy, they can use people over and over again and if it does any harm to the person involved, then they do not really care</a:t>
            </a:r>
          </a:p>
        </p:txBody>
      </p:sp>
      <p:sp>
        <p:nvSpPr>
          <p:cNvPr id="5" name="TextBox 4">
            <a:extLst>
              <a:ext uri="{FF2B5EF4-FFF2-40B4-BE49-F238E27FC236}">
                <a16:creationId xmlns:a16="http://schemas.microsoft.com/office/drawing/2014/main" id="{CD4D5F25-5EEB-D05B-D755-9594481C93B8}"/>
              </a:ext>
            </a:extLst>
          </p:cNvPr>
          <p:cNvSpPr txBox="1"/>
          <p:nvPr/>
        </p:nvSpPr>
        <p:spPr>
          <a:xfrm>
            <a:off x="308820" y="611381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imes New Roman"/>
                <a:cs typeface="Times New Roman"/>
              </a:rPr>
              <a:t>(HelpGuide.org, 2026)</a:t>
            </a:r>
          </a:p>
        </p:txBody>
      </p:sp>
    </p:spTree>
    <p:extLst>
      <p:ext uri="{BB962C8B-B14F-4D97-AF65-F5344CB8AC3E}">
        <p14:creationId xmlns:p14="http://schemas.microsoft.com/office/powerpoint/2010/main" val="2500148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90553-8D21-20EF-D54C-805D689395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EE07DF-298B-088F-A6B5-9188BEDCD6A1}"/>
              </a:ext>
            </a:extLst>
          </p:cNvPr>
          <p:cNvSpPr>
            <a:spLocks noGrp="1"/>
          </p:cNvSpPr>
          <p:nvPr>
            <p:ph type="title"/>
          </p:nvPr>
        </p:nvSpPr>
        <p:spPr/>
        <p:txBody>
          <a:bodyPr/>
          <a:lstStyle/>
          <a:p>
            <a:r>
              <a:rPr lang="en-GB" b="1" dirty="0">
                <a:solidFill>
                  <a:srgbClr val="FFFFFF"/>
                </a:solidFill>
                <a:latin typeface="Times New Roman"/>
                <a:cs typeface="Times New Roman"/>
              </a:rPr>
              <a:t>Fantasising abou</a:t>
            </a:r>
            <a:r>
              <a:rPr lang="en-GB" b="1">
                <a:solidFill>
                  <a:srgbClr val="FFFFFF"/>
                </a:solidFill>
                <a:latin typeface="Times New Roman"/>
                <a:cs typeface="Times New Roman"/>
              </a:rPr>
              <a:t>t what they think they deserve</a:t>
            </a:r>
            <a:endParaRPr lang="en-GB" b="1" dirty="0">
              <a:solidFill>
                <a:srgbClr val="FFFFFF"/>
              </a:solidFill>
              <a:latin typeface="Times New Roman"/>
              <a:cs typeface="Times New Roman"/>
            </a:endParaRPr>
          </a:p>
        </p:txBody>
      </p:sp>
      <p:sp>
        <p:nvSpPr>
          <p:cNvPr id="4" name="TextBox 3">
            <a:extLst>
              <a:ext uri="{FF2B5EF4-FFF2-40B4-BE49-F238E27FC236}">
                <a16:creationId xmlns:a16="http://schemas.microsoft.com/office/drawing/2014/main" id="{0C25BB7C-9BC3-0E83-EBE0-205C5A008ED8}"/>
              </a:ext>
            </a:extLst>
          </p:cNvPr>
          <p:cNvSpPr txBox="1"/>
          <p:nvPr/>
        </p:nvSpPr>
        <p:spPr>
          <a:xfrm>
            <a:off x="926792" y="2112225"/>
            <a:ext cx="1034559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solidFill>
                  <a:srgbClr val="FFFFFF"/>
                </a:solidFill>
                <a:latin typeface="Times New Roman"/>
                <a:cs typeface="Times New Roman"/>
              </a:rPr>
              <a:t>A person with </a:t>
            </a:r>
            <a:r>
              <a:rPr lang="en-GB">
                <a:solidFill>
                  <a:srgbClr val="FFFFFF"/>
                </a:solidFill>
                <a:latin typeface="Times New Roman"/>
                <a:cs typeface="Times New Roman"/>
              </a:rPr>
              <a:t>narcissistic personality disorder believes that they deserve better than everyone else </a:t>
            </a:r>
            <a:endParaRPr lang="en-US">
              <a:latin typeface="Times New Roman"/>
              <a:cs typeface="Times New Roman"/>
            </a:endParaRPr>
          </a:p>
          <a:p>
            <a:pPr marL="285750" indent="-285750">
              <a:buFont typeface="Arial"/>
              <a:buChar char="•"/>
            </a:pPr>
            <a:endParaRPr lang="en-GB" dirty="0">
              <a:solidFill>
                <a:schemeClr val="bg1"/>
              </a:solidFill>
              <a:latin typeface="Times New Roman"/>
              <a:cs typeface="Times New Roman"/>
            </a:endParaRPr>
          </a:p>
          <a:p>
            <a:pPr marL="285750" indent="-285750">
              <a:buFont typeface="Arial"/>
              <a:buChar char="•"/>
            </a:pPr>
            <a:r>
              <a:rPr lang="en-GB">
                <a:solidFill>
                  <a:schemeClr val="bg1"/>
                </a:solidFill>
                <a:latin typeface="Times New Roman"/>
                <a:cs typeface="Times New Roman"/>
              </a:rPr>
              <a:t>The person thinks that they are the 'chosen one' (god complex)</a:t>
            </a:r>
          </a:p>
          <a:p>
            <a:endParaRPr lang="en-GB" dirty="0">
              <a:solidFill>
                <a:schemeClr val="bg1"/>
              </a:solidFill>
              <a:latin typeface="Times New Roman"/>
              <a:cs typeface="Times New Roman"/>
            </a:endParaRPr>
          </a:p>
          <a:p>
            <a:pPr marL="285750" indent="-285750">
              <a:buFont typeface="Arial"/>
              <a:buChar char="•"/>
            </a:pPr>
            <a:r>
              <a:rPr lang="en-GB">
                <a:solidFill>
                  <a:schemeClr val="bg1"/>
                </a:solidFill>
                <a:latin typeface="Times New Roman"/>
                <a:cs typeface="Times New Roman"/>
              </a:rPr>
              <a:t>They think that they are the smartest person around them, no matter if they failed a class</a:t>
            </a:r>
            <a:endParaRPr lang="en-GB" dirty="0">
              <a:solidFill>
                <a:schemeClr val="bg1"/>
              </a:solidFill>
              <a:latin typeface="Times New Roman"/>
              <a:cs typeface="Times New Roman"/>
            </a:endParaRPr>
          </a:p>
          <a:p>
            <a:endParaRPr lang="en-GB" dirty="0">
              <a:solidFill>
                <a:schemeClr val="bg1"/>
              </a:solidFill>
              <a:latin typeface="Times New Roman"/>
              <a:cs typeface="Times New Roman"/>
            </a:endParaRPr>
          </a:p>
          <a:p>
            <a:pPr marL="285750" indent="-285750">
              <a:buFont typeface="Arial"/>
              <a:buChar char="•"/>
            </a:pPr>
            <a:r>
              <a:rPr lang="en-GB" dirty="0">
                <a:solidFill>
                  <a:schemeClr val="bg1"/>
                </a:solidFill>
                <a:latin typeface="Times New Roman"/>
                <a:cs typeface="Times New Roman"/>
              </a:rPr>
              <a:t>If they are told that they have done something wrong, in their mind they cannot do anything wrong and are a really nice person. They think they deserve only compliments, even with their insulting </a:t>
            </a:r>
            <a:r>
              <a:rPr lang="en-GB" dirty="0" err="1">
                <a:solidFill>
                  <a:schemeClr val="bg1"/>
                </a:solidFill>
                <a:latin typeface="Times New Roman"/>
                <a:cs typeface="Times New Roman"/>
              </a:rPr>
              <a:t>behavior</a:t>
            </a:r>
            <a:r>
              <a:rPr lang="en-GB" dirty="0">
                <a:solidFill>
                  <a:schemeClr val="bg1"/>
                </a:solidFill>
                <a:latin typeface="Times New Roman"/>
                <a:cs typeface="Times New Roman"/>
              </a:rPr>
              <a:t>. </a:t>
            </a:r>
          </a:p>
        </p:txBody>
      </p:sp>
      <p:sp>
        <p:nvSpPr>
          <p:cNvPr id="5" name="TextBox 4">
            <a:extLst>
              <a:ext uri="{FF2B5EF4-FFF2-40B4-BE49-F238E27FC236}">
                <a16:creationId xmlns:a16="http://schemas.microsoft.com/office/drawing/2014/main" id="{470BB425-3080-98DB-23EB-FB1176F6E889}"/>
              </a:ext>
            </a:extLst>
          </p:cNvPr>
          <p:cNvSpPr txBox="1"/>
          <p:nvPr/>
        </p:nvSpPr>
        <p:spPr>
          <a:xfrm>
            <a:off x="310406" y="632421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Times New Roman"/>
                <a:ea typeface="+mn-lt"/>
                <a:cs typeface="Times New Roman"/>
              </a:rPr>
              <a:t>(Cleveland clinic, 2023)</a:t>
            </a:r>
            <a:endParaRPr lang="en-US">
              <a:solidFill>
                <a:schemeClr val="bg1"/>
              </a:solidFill>
              <a:latin typeface="Times New Roman"/>
              <a:cs typeface="Times New Roman"/>
            </a:endParaRPr>
          </a:p>
        </p:txBody>
      </p:sp>
    </p:spTree>
    <p:extLst>
      <p:ext uri="{BB962C8B-B14F-4D97-AF65-F5344CB8AC3E}">
        <p14:creationId xmlns:p14="http://schemas.microsoft.com/office/powerpoint/2010/main" val="657430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3918A-D138-6F10-6392-435B5E861B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C3B48D-BBFB-AA9C-8A5C-178B000D4D61}"/>
              </a:ext>
            </a:extLst>
          </p:cNvPr>
          <p:cNvSpPr>
            <a:spLocks noGrp="1"/>
          </p:cNvSpPr>
          <p:nvPr>
            <p:ph type="title"/>
          </p:nvPr>
        </p:nvSpPr>
        <p:spPr>
          <a:xfrm>
            <a:off x="214745" y="185016"/>
            <a:ext cx="10515600" cy="1325563"/>
          </a:xfrm>
        </p:spPr>
        <p:txBody>
          <a:bodyPr>
            <a:normAutofit/>
          </a:bodyPr>
          <a:lstStyle/>
          <a:p>
            <a:r>
              <a:rPr lang="en-GB" sz="4000" b="1">
                <a:solidFill>
                  <a:srgbClr val="FFFFFF"/>
                </a:solidFill>
                <a:latin typeface="Times New Roman"/>
                <a:cs typeface="Times New Roman"/>
              </a:rPr>
              <a:t>Bullying or belittling others</a:t>
            </a:r>
          </a:p>
        </p:txBody>
      </p:sp>
      <p:sp>
        <p:nvSpPr>
          <p:cNvPr id="5" name="TextBox 4">
            <a:extLst>
              <a:ext uri="{FF2B5EF4-FFF2-40B4-BE49-F238E27FC236}">
                <a16:creationId xmlns:a16="http://schemas.microsoft.com/office/drawing/2014/main" id="{5AE8261A-95F0-D12F-3543-9C54DC442118}"/>
              </a:ext>
            </a:extLst>
          </p:cNvPr>
          <p:cNvSpPr txBox="1"/>
          <p:nvPr/>
        </p:nvSpPr>
        <p:spPr>
          <a:xfrm>
            <a:off x="347580" y="1721378"/>
            <a:ext cx="668870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rgbClr val="FFFFFF"/>
                </a:solidFill>
                <a:latin typeface="Times New Roman"/>
                <a:cs typeface="Times New Roman"/>
              </a:rPr>
              <a:t>If they recognise that a person is getting more attention than they are likely to insult or bullying this person to restore their own ego</a:t>
            </a:r>
            <a:endParaRPr lang="en-US">
              <a:solidFill>
                <a:srgbClr val="000000"/>
              </a:solidFill>
              <a:latin typeface="Aptos" panose="020B0004020202020204"/>
              <a:cs typeface="Times New Roman"/>
            </a:endParaRPr>
          </a:p>
          <a:p>
            <a:endParaRPr lang="en-US"/>
          </a:p>
          <a:p>
            <a:pPr marL="285750" indent="-285750">
              <a:buFont typeface="Arial"/>
              <a:buChar char="•"/>
            </a:pPr>
            <a:r>
              <a:rPr lang="en-GB">
                <a:solidFill>
                  <a:srgbClr val="FFFFFF"/>
                </a:solidFill>
                <a:latin typeface="Times New Roman"/>
                <a:cs typeface="Times New Roman"/>
              </a:rPr>
              <a:t>They quite enjoy doing it as this means that if they insult that person enough then that person will feel less confident in themselves</a:t>
            </a:r>
          </a:p>
          <a:p>
            <a:endParaRPr lang="en-GB" dirty="0">
              <a:solidFill>
                <a:srgbClr val="FFFFFF"/>
              </a:solidFill>
              <a:latin typeface="Times New Roman"/>
              <a:cs typeface="Times New Roman"/>
            </a:endParaRPr>
          </a:p>
          <a:p>
            <a:pPr marL="285750" indent="-285750">
              <a:buFont typeface="Arial"/>
              <a:buChar char="•"/>
            </a:pPr>
            <a:r>
              <a:rPr lang="en-GB" dirty="0">
                <a:solidFill>
                  <a:srgbClr val="FFFFFF"/>
                </a:solidFill>
                <a:latin typeface="Times New Roman"/>
                <a:cs typeface="Times New Roman"/>
              </a:rPr>
              <a:t>This is a symptom that is very </a:t>
            </a:r>
            <a:r>
              <a:rPr lang="en-GB" dirty="0" err="1">
                <a:solidFill>
                  <a:srgbClr val="FFFFFF"/>
                </a:solidFill>
                <a:latin typeface="Times New Roman"/>
                <a:cs typeface="Times New Roman"/>
              </a:rPr>
              <a:t>recognaisable</a:t>
            </a:r>
            <a:r>
              <a:rPr lang="en-GB" dirty="0">
                <a:solidFill>
                  <a:srgbClr val="FFFFFF"/>
                </a:solidFill>
                <a:latin typeface="Times New Roman"/>
                <a:cs typeface="Times New Roman"/>
              </a:rPr>
              <a:t> and could cause others not wanting to be around this type of person</a:t>
            </a:r>
          </a:p>
        </p:txBody>
      </p:sp>
      <p:sp>
        <p:nvSpPr>
          <p:cNvPr id="6" name="TextBox 5">
            <a:extLst>
              <a:ext uri="{FF2B5EF4-FFF2-40B4-BE49-F238E27FC236}">
                <a16:creationId xmlns:a16="http://schemas.microsoft.com/office/drawing/2014/main" id="{CD20A6D3-8FAD-AF5A-ABE7-5CC99D114972}"/>
              </a:ext>
            </a:extLst>
          </p:cNvPr>
          <p:cNvSpPr txBox="1"/>
          <p:nvPr/>
        </p:nvSpPr>
        <p:spPr>
          <a:xfrm>
            <a:off x="308820" y="611381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imes New Roman"/>
                <a:cs typeface="Times New Roman"/>
              </a:rPr>
              <a:t>(HelpGuide.org, 2026)</a:t>
            </a:r>
          </a:p>
        </p:txBody>
      </p:sp>
      <p:pic>
        <p:nvPicPr>
          <p:cNvPr id="3" name="Picture 2" descr="Envy Images – Browse 44,901 Stock Photos, Vectors, and Video | Adobe Stock">
            <a:extLst>
              <a:ext uri="{FF2B5EF4-FFF2-40B4-BE49-F238E27FC236}">
                <a16:creationId xmlns:a16="http://schemas.microsoft.com/office/drawing/2014/main" id="{D0C5894D-45FD-0CCA-8D44-87A72EAB2CC0}"/>
              </a:ext>
            </a:extLst>
          </p:cNvPr>
          <p:cNvPicPr>
            <a:picLocks noChangeAspect="1"/>
          </p:cNvPicPr>
          <p:nvPr/>
        </p:nvPicPr>
        <p:blipFill>
          <a:blip r:embed="rId2"/>
          <a:stretch>
            <a:fillRect/>
          </a:stretch>
        </p:blipFill>
        <p:spPr>
          <a:xfrm>
            <a:off x="7066881" y="1714500"/>
            <a:ext cx="4862764" cy="3201737"/>
          </a:xfrm>
          <a:prstGeom prst="rect">
            <a:avLst/>
          </a:prstGeom>
        </p:spPr>
      </p:pic>
    </p:spTree>
    <p:extLst>
      <p:ext uri="{BB962C8B-B14F-4D97-AF65-F5344CB8AC3E}">
        <p14:creationId xmlns:p14="http://schemas.microsoft.com/office/powerpoint/2010/main" val="1801541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2340C-ED59-58B3-5B22-0DFBF07E49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974896-EF4C-27AD-08DB-83D0CE59B31A}"/>
              </a:ext>
            </a:extLst>
          </p:cNvPr>
          <p:cNvSpPr>
            <a:spLocks noGrp="1"/>
          </p:cNvSpPr>
          <p:nvPr>
            <p:ph type="title"/>
          </p:nvPr>
        </p:nvSpPr>
        <p:spPr/>
        <p:txBody>
          <a:bodyPr/>
          <a:lstStyle/>
          <a:p>
            <a:r>
              <a:rPr lang="en-GB">
                <a:solidFill>
                  <a:srgbClr val="FFFFFF"/>
                </a:solidFill>
                <a:latin typeface="Times New Roman"/>
                <a:cs typeface="Times New Roman"/>
              </a:rPr>
              <a:t>Frequent Envy</a:t>
            </a:r>
            <a:endParaRPr lang="en-GB" dirty="0">
              <a:solidFill>
                <a:srgbClr val="FFFFFF"/>
              </a:solidFill>
              <a:latin typeface="Times New Roman"/>
              <a:cs typeface="Times New Roman"/>
            </a:endParaRPr>
          </a:p>
        </p:txBody>
      </p:sp>
      <p:sp>
        <p:nvSpPr>
          <p:cNvPr id="5" name="TextBox 4">
            <a:extLst>
              <a:ext uri="{FF2B5EF4-FFF2-40B4-BE49-F238E27FC236}">
                <a16:creationId xmlns:a16="http://schemas.microsoft.com/office/drawing/2014/main" id="{07381113-C208-34CA-570F-0179EBF81A64}"/>
              </a:ext>
            </a:extLst>
          </p:cNvPr>
          <p:cNvSpPr txBox="1"/>
          <p:nvPr/>
        </p:nvSpPr>
        <p:spPr>
          <a:xfrm>
            <a:off x="1136802" y="2089860"/>
            <a:ext cx="991452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solidFill>
                  <a:srgbClr val="FFFFFF"/>
                </a:solidFill>
                <a:latin typeface="Times New Roman"/>
                <a:cs typeface="Times New Roman"/>
              </a:rPr>
              <a:t>This means that a person with narcissistic personality disorder actually is envious of others. This is </a:t>
            </a:r>
            <a:r>
              <a:rPr lang="en-GB">
                <a:solidFill>
                  <a:srgbClr val="FFFFFF"/>
                </a:solidFill>
                <a:latin typeface="Times New Roman"/>
                <a:cs typeface="Times New Roman"/>
              </a:rPr>
              <a:t>because most of the thing that people know about them are either not true or partly true</a:t>
            </a:r>
            <a:endParaRPr lang="en-US"/>
          </a:p>
          <a:p>
            <a:endParaRPr lang="en-GB" dirty="0">
              <a:solidFill>
                <a:srgbClr val="FFFFFF"/>
              </a:solidFill>
              <a:latin typeface="Times New Roman"/>
              <a:cs typeface="Times New Roman"/>
            </a:endParaRPr>
          </a:p>
          <a:p>
            <a:pPr marL="285750" indent="-285750">
              <a:buFont typeface="Calibri"/>
              <a:buChar char="-"/>
            </a:pPr>
            <a:r>
              <a:rPr lang="en-GB" dirty="0">
                <a:solidFill>
                  <a:srgbClr val="FFFFFF"/>
                </a:solidFill>
                <a:latin typeface="Times New Roman"/>
                <a:cs typeface="Times New Roman"/>
              </a:rPr>
              <a:t>They are envious of others who have achieved something they have not. Wishing that it was them who everyone was congratulating</a:t>
            </a:r>
          </a:p>
          <a:p>
            <a:endParaRPr lang="en-GB" dirty="0">
              <a:solidFill>
                <a:srgbClr val="FFFFFF"/>
              </a:solidFill>
              <a:latin typeface="Times New Roman"/>
              <a:cs typeface="Times New Roman"/>
            </a:endParaRPr>
          </a:p>
          <a:p>
            <a:pPr marL="285750" indent="-285750">
              <a:buFont typeface="Calibri"/>
              <a:buChar char="-"/>
            </a:pPr>
            <a:r>
              <a:rPr lang="en-GB" dirty="0">
                <a:solidFill>
                  <a:srgbClr val="FFFFFF"/>
                </a:solidFill>
                <a:latin typeface="Times New Roman"/>
                <a:cs typeface="Times New Roman"/>
              </a:rPr>
              <a:t>Do not mistake this for them having any emotion other than hatred towards the achieving friend. They do envy them but that does not mean that they are happy for </a:t>
            </a:r>
            <a:r>
              <a:rPr lang="en-GB">
                <a:solidFill>
                  <a:srgbClr val="FFFFFF"/>
                </a:solidFill>
                <a:latin typeface="Times New Roman"/>
                <a:cs typeface="Times New Roman"/>
              </a:rPr>
              <a:t>them.</a:t>
            </a:r>
            <a:endParaRPr lang="en-GB" dirty="0">
              <a:solidFill>
                <a:srgbClr val="FFFFFF"/>
              </a:solidFill>
              <a:latin typeface="Times New Roman"/>
              <a:cs typeface="Times New Roman"/>
            </a:endParaRPr>
          </a:p>
        </p:txBody>
      </p:sp>
      <p:sp>
        <p:nvSpPr>
          <p:cNvPr id="3" name="TextBox 2">
            <a:extLst>
              <a:ext uri="{FF2B5EF4-FFF2-40B4-BE49-F238E27FC236}">
                <a16:creationId xmlns:a16="http://schemas.microsoft.com/office/drawing/2014/main" id="{95BBC123-E84D-83F6-629A-F79710C2DC1B}"/>
              </a:ext>
            </a:extLst>
          </p:cNvPr>
          <p:cNvSpPr txBox="1"/>
          <p:nvPr/>
        </p:nvSpPr>
        <p:spPr>
          <a:xfrm>
            <a:off x="301645" y="625751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imes New Roman"/>
                <a:cs typeface="Times New Roman"/>
              </a:rPr>
              <a:t>(Cleveland Clinic, 2023)</a:t>
            </a:r>
          </a:p>
        </p:txBody>
      </p:sp>
    </p:spTree>
    <p:extLst>
      <p:ext uri="{BB962C8B-B14F-4D97-AF65-F5344CB8AC3E}">
        <p14:creationId xmlns:p14="http://schemas.microsoft.com/office/powerpoint/2010/main" val="3050453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CE419-F2CA-3F17-9AE2-8EBD1314B6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91B690-EB51-2D79-790E-C77155531C33}"/>
              </a:ext>
            </a:extLst>
          </p:cNvPr>
          <p:cNvSpPr>
            <a:spLocks noGrp="1"/>
          </p:cNvSpPr>
          <p:nvPr>
            <p:ph type="title"/>
          </p:nvPr>
        </p:nvSpPr>
        <p:spPr/>
        <p:txBody>
          <a:bodyPr/>
          <a:lstStyle/>
          <a:p>
            <a:r>
              <a:rPr lang="en-GB" b="1">
                <a:solidFill>
                  <a:srgbClr val="FFFFFF"/>
                </a:solidFill>
                <a:latin typeface="Times New Roman"/>
                <a:cs typeface="Times New Roman"/>
              </a:rPr>
              <a:t>Summary</a:t>
            </a:r>
            <a:endParaRPr lang="en-GB" b="1" dirty="0">
              <a:solidFill>
                <a:srgbClr val="FFFFFF"/>
              </a:solidFill>
              <a:latin typeface="Times New Roman"/>
              <a:cs typeface="Times New Roman"/>
            </a:endParaRPr>
          </a:p>
        </p:txBody>
      </p:sp>
      <p:sp>
        <p:nvSpPr>
          <p:cNvPr id="4" name="TextBox 3">
            <a:extLst>
              <a:ext uri="{FF2B5EF4-FFF2-40B4-BE49-F238E27FC236}">
                <a16:creationId xmlns:a16="http://schemas.microsoft.com/office/drawing/2014/main" id="{05887CC7-E1BE-3170-8BE2-34828E668122}"/>
              </a:ext>
            </a:extLst>
          </p:cNvPr>
          <p:cNvSpPr txBox="1"/>
          <p:nvPr/>
        </p:nvSpPr>
        <p:spPr>
          <a:xfrm>
            <a:off x="926792" y="2112225"/>
            <a:ext cx="103455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solidFill>
                <a:srgbClr val="FFFFFF"/>
              </a:solidFill>
            </a:endParaRPr>
          </a:p>
        </p:txBody>
      </p:sp>
      <p:sp>
        <p:nvSpPr>
          <p:cNvPr id="5" name="TextBox 4">
            <a:extLst>
              <a:ext uri="{FF2B5EF4-FFF2-40B4-BE49-F238E27FC236}">
                <a16:creationId xmlns:a16="http://schemas.microsoft.com/office/drawing/2014/main" id="{237224F2-A19C-9CFD-5DA1-3CD6F7CFE2BA}"/>
              </a:ext>
            </a:extLst>
          </p:cNvPr>
          <p:cNvSpPr txBox="1"/>
          <p:nvPr/>
        </p:nvSpPr>
        <p:spPr>
          <a:xfrm>
            <a:off x="634440" y="2112300"/>
            <a:ext cx="1048345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solidFill>
                  <a:schemeClr val="bg1"/>
                </a:solidFill>
                <a:latin typeface="Times New Roman"/>
                <a:cs typeface="Times New Roman"/>
              </a:rPr>
              <a:t>Overall there are a lot of symptoms that come with narcissistic personality disorder, and these are not even half of them, there are still many more</a:t>
            </a: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The symptoms mentioned are just the main signs/symp</a:t>
            </a:r>
            <a:r>
              <a:rPr lang="en-GB">
                <a:solidFill>
                  <a:schemeClr val="bg1"/>
                </a:solidFill>
                <a:latin typeface="Times New Roman"/>
                <a:cs typeface="Times New Roman"/>
              </a:rPr>
              <a:t>toms of NPD</a:t>
            </a: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Most of the symptoms or traits are explaining how a person with NPD knows exactly what they are doing but they have absolutely no intention of changing or </a:t>
            </a:r>
            <a:r>
              <a:rPr lang="en-GB" dirty="0" err="1">
                <a:solidFill>
                  <a:schemeClr val="bg1"/>
                </a:solidFill>
                <a:latin typeface="Times New Roman"/>
                <a:cs typeface="Times New Roman"/>
              </a:rPr>
              <a:t>appologising</a:t>
            </a:r>
            <a:r>
              <a:rPr lang="en-GB" dirty="0">
                <a:solidFill>
                  <a:schemeClr val="bg1"/>
                </a:solidFill>
                <a:latin typeface="Times New Roman"/>
                <a:cs typeface="Times New Roman"/>
              </a:rPr>
              <a:t> for what they do or have done</a:t>
            </a: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They think that they deserve everything they want and they will go to high and even damaging measures to </a:t>
            </a:r>
            <a:r>
              <a:rPr lang="en-GB">
                <a:solidFill>
                  <a:schemeClr val="bg1"/>
                </a:solidFill>
                <a:latin typeface="Times New Roman"/>
                <a:cs typeface="Times New Roman"/>
              </a:rPr>
              <a:t>get what they want not matter the consequence </a:t>
            </a:r>
          </a:p>
        </p:txBody>
      </p:sp>
    </p:spTree>
    <p:extLst>
      <p:ext uri="{BB962C8B-B14F-4D97-AF65-F5344CB8AC3E}">
        <p14:creationId xmlns:p14="http://schemas.microsoft.com/office/powerpoint/2010/main" val="2108385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DE1EF-30D0-F45C-151B-07FFF29C49F8}"/>
              </a:ext>
            </a:extLst>
          </p:cNvPr>
          <p:cNvSpPr>
            <a:spLocks noGrp="1"/>
          </p:cNvSpPr>
          <p:nvPr>
            <p:ph type="title"/>
          </p:nvPr>
        </p:nvSpPr>
        <p:spPr>
          <a:xfrm>
            <a:off x="3257884" y="2103020"/>
            <a:ext cx="5676232" cy="1325563"/>
          </a:xfrm>
        </p:spPr>
        <p:txBody>
          <a:bodyPr/>
          <a:lstStyle/>
          <a:p>
            <a:r>
              <a:rPr lang="en-GB">
                <a:solidFill>
                  <a:srgbClr val="FFFFFF"/>
                </a:solidFill>
                <a:latin typeface="Times New Roman"/>
                <a:cs typeface="Times New Roman"/>
              </a:rPr>
              <a:t>Thank you for listening</a:t>
            </a:r>
          </a:p>
        </p:txBody>
      </p:sp>
      <p:cxnSp>
        <p:nvCxnSpPr>
          <p:cNvPr id="4" name="Straight Arrow Connector 3">
            <a:extLst>
              <a:ext uri="{FF2B5EF4-FFF2-40B4-BE49-F238E27FC236}">
                <a16:creationId xmlns:a16="http://schemas.microsoft.com/office/drawing/2014/main" id="{46775C30-A87C-9ACF-A108-7EB9BC39E631}"/>
              </a:ext>
            </a:extLst>
          </p:cNvPr>
          <p:cNvCxnSpPr/>
          <p:nvPr/>
        </p:nvCxnSpPr>
        <p:spPr>
          <a:xfrm>
            <a:off x="1330289" y="3394552"/>
            <a:ext cx="9530411" cy="57182"/>
          </a:xfrm>
          <a:prstGeom prst="straightConnector1">
            <a:avLst/>
          </a:prstGeom>
          <a:ln>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964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03351-A3BE-6F58-3DB0-F0F77B1F58C5}"/>
              </a:ext>
            </a:extLst>
          </p:cNvPr>
          <p:cNvSpPr>
            <a:spLocks noGrp="1"/>
          </p:cNvSpPr>
          <p:nvPr>
            <p:ph type="title"/>
          </p:nvPr>
        </p:nvSpPr>
        <p:spPr/>
        <p:txBody>
          <a:bodyPr/>
          <a:lstStyle/>
          <a:p>
            <a:r>
              <a:rPr lang="en-GB">
                <a:solidFill>
                  <a:srgbClr val="FFFFFF"/>
                </a:solidFill>
                <a:latin typeface="Times New Roman"/>
                <a:cs typeface="Times New Roman"/>
              </a:rPr>
              <a:t>References</a:t>
            </a:r>
          </a:p>
        </p:txBody>
      </p:sp>
      <p:sp>
        <p:nvSpPr>
          <p:cNvPr id="3" name="Content Placeholder 2">
            <a:extLst>
              <a:ext uri="{FF2B5EF4-FFF2-40B4-BE49-F238E27FC236}">
                <a16:creationId xmlns:a16="http://schemas.microsoft.com/office/drawing/2014/main" id="{C44C2AD1-7915-EFC0-04E7-08AB8892E70A}"/>
              </a:ext>
            </a:extLst>
          </p:cNvPr>
          <p:cNvSpPr>
            <a:spLocks noGrp="1"/>
          </p:cNvSpPr>
          <p:nvPr>
            <p:ph idx="1"/>
          </p:nvPr>
        </p:nvSpPr>
        <p:spPr>
          <a:xfrm>
            <a:off x="838200" y="1424572"/>
            <a:ext cx="10515600" cy="4351338"/>
          </a:xfrm>
        </p:spPr>
        <p:txBody>
          <a:bodyPr vert="horz" lIns="91440" tIns="45720" rIns="91440" bIns="45720" rtlCol="0" anchor="t">
            <a:normAutofit fontScale="47500" lnSpcReduction="20000"/>
          </a:bodyPr>
          <a:lstStyle/>
          <a:p>
            <a:pPr marL="0" indent="0">
              <a:buNone/>
            </a:pPr>
            <a:endParaRPr lang="en-GB" sz="3300" dirty="0">
              <a:solidFill>
                <a:srgbClr val="000000"/>
              </a:solidFill>
              <a:latin typeface="Times New Roman"/>
              <a:cs typeface="Times New Roman"/>
            </a:endParaRPr>
          </a:p>
          <a:p>
            <a:pPr marL="0" indent="0">
              <a:buNone/>
            </a:pPr>
            <a:r>
              <a:rPr lang="en-GB" sz="3300">
                <a:solidFill>
                  <a:srgbClr val="FFFFFF"/>
                </a:solidFill>
                <a:latin typeface="Times New Roman"/>
                <a:cs typeface="Times New Roman"/>
              </a:rPr>
              <a:t>Cambridge Dictionary. (n.d.). </a:t>
            </a:r>
            <a:r>
              <a:rPr lang="en-GB" sz="3300" i="1">
                <a:solidFill>
                  <a:srgbClr val="FFFFFF"/>
                </a:solidFill>
                <a:latin typeface="Times New Roman"/>
                <a:cs typeface="Times New Roman"/>
              </a:rPr>
              <a:t>Grandiose. </a:t>
            </a:r>
            <a:r>
              <a:rPr lang="en-GB" sz="3100" dirty="0">
                <a:solidFill>
                  <a:srgbClr val="FFFFFF"/>
                </a:solidFill>
                <a:latin typeface="Times New Roman"/>
                <a:cs typeface="Times New Roman"/>
                <a:hlinkClick r:id="rId2"/>
              </a:rPr>
              <a:t>https://dictionary.cambridge.org/dictionary/english/grandiose</a:t>
            </a:r>
            <a:r>
              <a:rPr lang="en-GB" sz="3100" dirty="0">
                <a:solidFill>
                  <a:srgbClr val="FFFFFF"/>
                </a:solidFill>
                <a:latin typeface="Times New Roman"/>
                <a:cs typeface="Times New Roman"/>
              </a:rPr>
              <a:t> </a:t>
            </a:r>
            <a:endParaRPr lang="en-GB" dirty="0"/>
          </a:p>
          <a:p>
            <a:pPr marL="0" indent="0">
              <a:buNone/>
            </a:pPr>
            <a:endParaRPr lang="en-GB" sz="3100" dirty="0">
              <a:solidFill>
                <a:srgbClr val="FFFFFF"/>
              </a:solidFill>
              <a:latin typeface="Times New Roman"/>
              <a:cs typeface="Times New Roman"/>
            </a:endParaRPr>
          </a:p>
          <a:p>
            <a:pPr marL="0" indent="0">
              <a:buNone/>
            </a:pPr>
            <a:r>
              <a:rPr lang="en-GB" sz="3100">
                <a:solidFill>
                  <a:srgbClr val="FFFFFF"/>
                </a:solidFill>
                <a:latin typeface="Times New Roman"/>
                <a:cs typeface="Times New Roman"/>
              </a:rPr>
              <a:t>Cambridge Dictionary. (n.d.). </a:t>
            </a:r>
            <a:r>
              <a:rPr lang="en-GB" sz="3100" i="1">
                <a:solidFill>
                  <a:srgbClr val="FFFFFF"/>
                </a:solidFill>
                <a:latin typeface="Times New Roman"/>
                <a:cs typeface="Times New Roman"/>
              </a:rPr>
              <a:t>Omnipotent. </a:t>
            </a:r>
            <a:r>
              <a:rPr lang="en-GB" sz="3100" dirty="0">
                <a:solidFill>
                  <a:srgbClr val="FFFFFF"/>
                </a:solidFill>
                <a:ea typeface="+mn-lt"/>
                <a:cs typeface="+mn-lt"/>
                <a:hlinkClick r:id="rId3"/>
              </a:rPr>
              <a:t>https://dictionary.cambridge.org/dictionary/english/omnipotent</a:t>
            </a:r>
            <a:r>
              <a:rPr lang="en-GB" sz="3100" dirty="0">
                <a:solidFill>
                  <a:srgbClr val="FFFFFF"/>
                </a:solidFill>
                <a:ea typeface="+mn-lt"/>
                <a:cs typeface="+mn-lt"/>
              </a:rPr>
              <a:t> </a:t>
            </a:r>
          </a:p>
          <a:p>
            <a:pPr marL="0" indent="0">
              <a:buNone/>
            </a:pPr>
            <a:endParaRPr lang="en-GB" dirty="0">
              <a:solidFill>
                <a:srgbClr val="FFFFFF"/>
              </a:solidFill>
              <a:latin typeface="Times New Roman"/>
              <a:cs typeface="Times New Roman"/>
            </a:endParaRPr>
          </a:p>
          <a:p>
            <a:pPr marL="0" indent="0">
              <a:buNone/>
            </a:pPr>
            <a:r>
              <a:rPr lang="en-GB">
                <a:solidFill>
                  <a:srgbClr val="FFFFFF"/>
                </a:solidFill>
                <a:latin typeface="Times New Roman"/>
                <a:cs typeface="Times New Roman"/>
              </a:rPr>
              <a:t>Cleveland Clinic. (2023). </a:t>
            </a:r>
            <a:r>
              <a:rPr lang="en-GB" i="1">
                <a:solidFill>
                  <a:srgbClr val="FFFFFF"/>
                </a:solidFill>
                <a:latin typeface="Times New Roman"/>
                <a:cs typeface="Times New Roman"/>
              </a:rPr>
              <a:t>Narcissistic Personality Disorder. Cleveland Clinic. </a:t>
            </a:r>
            <a:r>
              <a:rPr lang="en-GB" sz="3700" dirty="0">
                <a:solidFill>
                  <a:srgbClr val="FFFFFF"/>
                </a:solidFill>
                <a:latin typeface="Times New Roman"/>
                <a:cs typeface="Times New Roman"/>
                <a:hlinkClick r:id="rId4"/>
              </a:rPr>
              <a:t>https://my.clevelandclinic.org/health/diseases/9742-narcissistic-personality-disorder#symptoms-and-causes</a:t>
            </a:r>
            <a:r>
              <a:rPr lang="en-GB" sz="3700" dirty="0">
                <a:solidFill>
                  <a:srgbClr val="FFFFFF"/>
                </a:solidFill>
                <a:latin typeface="Times New Roman"/>
                <a:cs typeface="Times New Roman"/>
              </a:rPr>
              <a:t> </a:t>
            </a:r>
            <a:endParaRPr lang="en-US"/>
          </a:p>
          <a:p>
            <a:pPr marL="0" indent="0">
              <a:buNone/>
            </a:pPr>
            <a:endParaRPr lang="en-GB" sz="3700" dirty="0">
              <a:solidFill>
                <a:srgbClr val="FFFFFF"/>
              </a:solidFill>
              <a:latin typeface="Times New Roman"/>
              <a:cs typeface="Times New Roman"/>
            </a:endParaRPr>
          </a:p>
          <a:p>
            <a:pPr marL="0" indent="0">
              <a:buNone/>
            </a:pPr>
            <a:r>
              <a:rPr lang="en-GB" sz="3300">
                <a:solidFill>
                  <a:srgbClr val="FFFFFF"/>
                </a:solidFill>
                <a:latin typeface="Times New Roman"/>
                <a:cs typeface="Times New Roman"/>
              </a:rPr>
              <a:t>HelpGuide.org. (2026). </a:t>
            </a:r>
            <a:r>
              <a:rPr lang="en-GB" sz="3300" i="1">
                <a:solidFill>
                  <a:srgbClr val="FFFFFF"/>
                </a:solidFill>
                <a:latin typeface="Times New Roman"/>
                <a:cs typeface="Times New Roman"/>
              </a:rPr>
              <a:t>Narcissistic Personality Disorder (NPD). </a:t>
            </a:r>
            <a:r>
              <a:rPr lang="en-GB" sz="3300">
                <a:solidFill>
                  <a:srgbClr val="FFFFFF"/>
                </a:solidFill>
                <a:latin typeface="Times New Roman"/>
                <a:cs typeface="Times New Roman"/>
              </a:rPr>
              <a:t>HelpGuide.org. </a:t>
            </a:r>
            <a:r>
              <a:rPr lang="en-GB" sz="3300" i="1" dirty="0">
                <a:solidFill>
                  <a:srgbClr val="FFFFFF"/>
                </a:solidFill>
                <a:latin typeface="Times New Roman"/>
                <a:cs typeface="Times New Roman"/>
              </a:rPr>
              <a:t> </a:t>
            </a:r>
            <a:r>
              <a:rPr lang="en-GB" sz="3300" dirty="0">
                <a:solidFill>
                  <a:srgbClr val="FFFFFF"/>
                </a:solidFill>
                <a:latin typeface="Times New Roman"/>
                <a:cs typeface="Times New Roman"/>
                <a:hlinkClick r:id="rId5"/>
              </a:rPr>
              <a:t>https://www.helpguide.org/mental-health/personality-disorders/narcissistic-personality-disorder</a:t>
            </a:r>
            <a:r>
              <a:rPr lang="en-GB" sz="3300" dirty="0">
                <a:solidFill>
                  <a:srgbClr val="FFFFFF"/>
                </a:solidFill>
                <a:latin typeface="Times New Roman"/>
                <a:cs typeface="Times New Roman"/>
              </a:rPr>
              <a:t> </a:t>
            </a:r>
            <a:endParaRPr lang="en-GB" dirty="0"/>
          </a:p>
          <a:p>
            <a:pPr marL="0" indent="0">
              <a:buNone/>
            </a:pPr>
            <a:endParaRPr lang="en-GB" dirty="0">
              <a:solidFill>
                <a:srgbClr val="FFFFFF"/>
              </a:solidFill>
              <a:latin typeface="Times New Roman"/>
              <a:cs typeface="Times New Roman"/>
            </a:endParaRPr>
          </a:p>
          <a:p>
            <a:pPr marL="0" indent="0">
              <a:buNone/>
            </a:pPr>
            <a:endParaRPr lang="en-GB" dirty="0">
              <a:solidFill>
                <a:srgbClr val="FFFFFF"/>
              </a:solidFill>
              <a:latin typeface="Times New Roman"/>
              <a:cs typeface="Times New Roman"/>
            </a:endParaRPr>
          </a:p>
          <a:p>
            <a:pPr marL="0" indent="0">
              <a:buNone/>
            </a:pPr>
            <a:r>
              <a:rPr lang="en-GB">
                <a:solidFill>
                  <a:srgbClr val="FFFFFF"/>
                </a:solidFill>
                <a:latin typeface="Times New Roman"/>
                <a:cs typeface="Times New Roman"/>
              </a:rPr>
              <a:t>Mayo Clinic. (2023). </a:t>
            </a:r>
            <a:r>
              <a:rPr lang="en-GB" i="1" dirty="0">
                <a:solidFill>
                  <a:srgbClr val="FFFFFF"/>
                </a:solidFill>
                <a:latin typeface="Times New Roman"/>
                <a:cs typeface="Times New Roman"/>
              </a:rPr>
              <a:t>Narcissistic Personality Disorder. </a:t>
            </a:r>
            <a:r>
              <a:rPr lang="en-GB" dirty="0">
                <a:solidFill>
                  <a:srgbClr val="FFFFFF"/>
                </a:solidFill>
                <a:latin typeface="Times New Roman"/>
                <a:cs typeface="Times New Roman"/>
              </a:rPr>
              <a:t>Mayo </a:t>
            </a:r>
            <a:r>
              <a:rPr lang="en-GB">
                <a:solidFill>
                  <a:srgbClr val="FFFFFF"/>
                </a:solidFill>
                <a:latin typeface="Times New Roman"/>
                <a:cs typeface="Times New Roman"/>
              </a:rPr>
              <a:t>Clinic. </a:t>
            </a:r>
            <a:r>
              <a:rPr lang="en-GB" sz="2600" dirty="0">
                <a:solidFill>
                  <a:srgbClr val="FFFFFF"/>
                </a:solidFill>
                <a:latin typeface="Times New Roman"/>
                <a:cs typeface="Times New Roman"/>
                <a:hlinkClick r:id="rId6"/>
              </a:rPr>
              <a:t>https://www.mayoclinic.org/diseases-conditions/narcissistic-personality-disorder/symptoms-causes/syc-20366662</a:t>
            </a:r>
            <a:endParaRPr lang="en-GB" sz="2600">
              <a:solidFill>
                <a:srgbClr val="000000"/>
              </a:solidFill>
              <a:latin typeface="Times New Roman"/>
              <a:cs typeface="Times New Roman"/>
            </a:endParaRPr>
          </a:p>
          <a:p>
            <a:pPr marL="0" indent="0">
              <a:buNone/>
            </a:pPr>
            <a:endParaRPr lang="en-GB" dirty="0">
              <a:solidFill>
                <a:srgbClr val="FFFFFF"/>
              </a:solidFill>
              <a:latin typeface="Times New Roman"/>
              <a:cs typeface="Times New Roman"/>
            </a:endParaRPr>
          </a:p>
          <a:p>
            <a:pPr marL="0" indent="0">
              <a:buNone/>
            </a:pPr>
            <a:r>
              <a:rPr lang="en-GB" dirty="0" err="1">
                <a:solidFill>
                  <a:srgbClr val="FFFFFF"/>
                </a:solidFill>
                <a:latin typeface="Times New Roman"/>
                <a:ea typeface="+mn-lt"/>
                <a:cs typeface="Times New Roman"/>
              </a:rPr>
              <a:t>Materson</a:t>
            </a:r>
            <a:r>
              <a:rPr lang="en-GB" dirty="0">
                <a:solidFill>
                  <a:srgbClr val="FFFFFF"/>
                </a:solidFill>
                <a:latin typeface="Times New Roman"/>
                <a:ea typeface="+mn-lt"/>
                <a:cs typeface="Times New Roman"/>
              </a:rPr>
              <a:t>, J. F. et., Al. (2004). </a:t>
            </a:r>
            <a:r>
              <a:rPr lang="en-GB" i="1" dirty="0">
                <a:solidFill>
                  <a:srgbClr val="FFFFFF"/>
                </a:solidFill>
                <a:latin typeface="Times New Roman"/>
                <a:ea typeface="+mn-lt"/>
                <a:cs typeface="Times New Roman"/>
              </a:rPr>
              <a:t>A therapist's guide to the personality disorders. 44. Chapter 4.</a:t>
            </a:r>
          </a:p>
        </p:txBody>
      </p:sp>
    </p:spTree>
    <p:extLst>
      <p:ext uri="{BB962C8B-B14F-4D97-AF65-F5344CB8AC3E}">
        <p14:creationId xmlns:p14="http://schemas.microsoft.com/office/powerpoint/2010/main" val="879783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The Symptoms of  Narcissistic Personality Disorder</vt:lpstr>
      <vt:lpstr>Split object relations unit of the NPD</vt:lpstr>
      <vt:lpstr>The individual has an obscenely high opinion of themselves.</vt:lpstr>
      <vt:lpstr>Lack of empathy</vt:lpstr>
      <vt:lpstr>They take advantage of their peers or partner to get what they want</vt:lpstr>
      <vt:lpstr>Fantasising about what they think they deserve</vt:lpstr>
      <vt:lpstr>Bullying or belittling others</vt:lpstr>
      <vt:lpstr>Frequent Envy</vt:lpstr>
      <vt:lpstr>Summary</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789</cp:revision>
  <dcterms:created xsi:type="dcterms:W3CDTF">2026-04-04T11:47:00Z</dcterms:created>
  <dcterms:modified xsi:type="dcterms:W3CDTF">2026-04-29T20:47:13Z</dcterms:modified>
</cp:coreProperties>
</file>