
<file path=[Content_Types].xml><?xml version="1.0" encoding="utf-8"?>
<Types xmlns="http://schemas.openxmlformats.org/package/2006/content-types">
  <Override PartName="/ppt/slides/slide29.xml" ContentType="application/vnd.openxmlformats-officedocument.presentationml.slide+xml"/>
  <Override PartName="/ppt/notesSlides/notesSlide2.xml" ContentType="application/vnd.openxmlformats-officedocument.presentationml.notesSlide+xml"/>
  <Override PartName="/ppt/slides/slide4.xml" ContentType="application/vnd.openxmlformats-officedocument.presentationml.slide+xml"/>
  <Override PartName="/ppt/slides/slide18.xml" ContentType="application/vnd.openxmlformats-officedocument.presentationml.slide+xml"/>
  <Override PartName="/ppt/slides/slide36.xml" ContentType="application/vnd.openxmlformats-officedocument.presentationml.slide+xml"/>
  <Override PartName="/ppt/slideLayouts/slideLayout6.xml" ContentType="application/vnd.openxmlformats-officedocument.presentationml.slideLayout+xml"/>
  <Override PartName="/ppt/slides/slide2.xml" ContentType="application/vnd.openxmlformats-officedocument.presentationml.slide+xml"/>
  <Override PartName="/ppt/slides/slide16.xml" ContentType="application/vnd.openxmlformats-officedocument.presentationml.slide+xml"/>
  <Override PartName="/ppt/slides/slide25.xml" ContentType="application/vnd.openxmlformats-officedocument.presentationml.slide+xml"/>
  <Override PartName="/ppt/slides/slide34.xml" ContentType="application/vnd.openxmlformats-officedocument.presentationml.slide+xml"/>
  <Override PartName="/ppt/theme/theme1.xml" ContentType="application/vnd.openxmlformats-officedocument.theme+xml"/>
  <Override PartName="/ppt/slideLayouts/slideLayout2.xml" ContentType="application/vnd.openxmlformats-officedocument.presentationml.slideLayout+xml"/>
  <Override PartName="/ppt/notesSlides/notesSlide18.xml" ContentType="application/vnd.openxmlformats-officedocument.presentationml.notesSlide+xml"/>
  <Override PartName="/ppt/notesSlides/notesSlide27.xml" ContentType="application/vnd.openxmlformats-officedocument.presentationml.notesSlide+xml"/>
  <Override PartName="/ppt/notesSlides/notesSlide36.xml" ContentType="application/vnd.openxmlformats-officedocument.presentationml.notesSlide+xml"/>
  <Default Extension="rels" ContentType="application/vnd.openxmlformats-package.relationships+xml"/>
  <Default Extension="xml" ContentType="application/xml"/>
  <Override PartName="/ppt/slides/slide14.xml" ContentType="application/vnd.openxmlformats-officedocument.presentationml.slide+xml"/>
  <Override PartName="/ppt/slides/slide23.xml" ContentType="application/vnd.openxmlformats-officedocument.presentationml.slide+xml"/>
  <Override PartName="/ppt/slides/slide32.xml" ContentType="application/vnd.openxmlformats-officedocument.presentationml.slide+xml"/>
  <Override PartName="/ppt/notesMasters/notesMaster1.xml" ContentType="application/vnd.openxmlformats-officedocument.presentationml.notesMaster+xml"/>
  <Override PartName="/ppt/slideLayouts/slideLayout13.xml" ContentType="application/vnd.openxmlformats-officedocument.presentationml.slideLayout+xml"/>
  <Override PartName="/ppt/notesSlides/notesSlide16.xml" ContentType="application/vnd.openxmlformats-officedocument.presentationml.notesSlide+xml"/>
  <Override PartName="/ppt/notesSlides/notesSlide25.xml" ContentType="application/vnd.openxmlformats-officedocument.presentationml.notesSlide+xml"/>
  <Override PartName="/ppt/notesSlides/notesSlide34.xml" ContentType="application/vnd.openxmlformats-officedocument.presentationml.notesSlide+xml"/>
  <Override PartName="/ppt/slides/slide10.xml" ContentType="application/vnd.openxmlformats-officedocument.presentationml.slide+xml"/>
  <Override PartName="/ppt/slides/slide12.xml" ContentType="application/vnd.openxmlformats-officedocument.presentationml.slide+xml"/>
  <Override PartName="/ppt/slides/slide21.xml" ContentType="application/vnd.openxmlformats-officedocument.presentationml.slide+xml"/>
  <Override PartName="/ppt/slides/slide30.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notesSlides/notesSlide14.xml" ContentType="application/vnd.openxmlformats-officedocument.presentationml.notesSlide+xml"/>
  <Override PartName="/ppt/notesSlides/notesSlide23.xml" ContentType="application/vnd.openxmlformats-officedocument.presentationml.notesSlide+xml"/>
  <Override PartName="/ppt/notesSlides/notesSlide32.xml" ContentType="application/vnd.openxmlformats-officedocument.presentationml.notesSlide+xml"/>
  <Override PartName="/ppt/notesSlides/notesSlide9.xml" ContentType="application/vnd.openxmlformats-officedocument.presentationml.notesSlide+xml"/>
  <Override PartName="/ppt/notesSlides/notesSlide12.xml" ContentType="application/vnd.openxmlformats-officedocument.presentationml.notesSlide+xml"/>
  <Override PartName="/ppt/notesSlides/notesSlide21.xml" ContentType="application/vnd.openxmlformats-officedocument.presentationml.notesSlide+xml"/>
  <Override PartName="/ppt/notesSlides/notesSlide30.xml" ContentType="application/vnd.openxmlformats-officedocument.presentationml.notesSlide+xml"/>
  <Override PartName="/ppt/notesSlides/notesSlide7.xml" ContentType="application/vnd.openxmlformats-officedocument.presentationml.notesSlide+xml"/>
  <Override PartName="/ppt/notesSlides/notesSlide10.xml" ContentType="application/vnd.openxmlformats-officedocument.presentationml.notesSlide+xml"/>
  <Override PartName="/ppt/slides/slide7.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notesSlides/notesSlide5.xml" ContentType="application/vnd.openxmlformats-officedocument.presentationml.notesSlide+xml"/>
  <Override PartName="/ppt/slides/slide5.xml" ContentType="application/vnd.openxmlformats-officedocument.presentationml.slide+xml"/>
  <Override PartName="/ppt/slides/slide19.xml" ContentType="application/vnd.openxmlformats-officedocument.presentationml.slide+xml"/>
  <Override PartName="/ppt/slides/slide28.xml" ContentType="application/vnd.openxmlformats-officedocument.presentationml.slide+xml"/>
  <Override PartName="/ppt/slides/slide39.xml" ContentType="application/vnd.openxmlformats-officedocument.presentationml.slide+xml"/>
  <Override PartName="/ppt/slideLayouts/slideLayout7.xml" ContentType="application/vnd.openxmlformats-officedocument.presentationml.slideLayout+xml"/>
  <Default Extension="png" ContentType="image/png"/>
  <Override PartName="/ppt/notesSlides/notesSlide1.xml" ContentType="application/vnd.openxmlformats-officedocument.presentationml.notesSlide+xml"/>
  <Override PartName="/ppt/notesSlides/notesSlide3.xml" ContentType="application/vnd.openxmlformats-officedocument.presentationml.notesSlide+xml"/>
  <Override PartName="/ppt/slides/slide3.xml" ContentType="application/vnd.openxmlformats-officedocument.presentationml.slide+xml"/>
  <Override PartName="/ppt/slides/slide17.xml" ContentType="application/vnd.openxmlformats-officedocument.presentationml.slide+xml"/>
  <Override PartName="/ppt/slides/slide26.xml" ContentType="application/vnd.openxmlformats-officedocument.presentationml.slide+xml"/>
  <Override PartName="/ppt/slides/slide37.xml" ContentType="application/vnd.openxmlformats-officedocument.presentationml.slide+xml"/>
  <Override PartName="/ppt/presProps.xml" ContentType="application/vnd.openxmlformats-officedocument.presentationml.presProps+xml"/>
  <Override PartName="/ppt/slideLayouts/slideLayout5.xml" ContentType="application/vnd.openxmlformats-officedocument.presentationml.slideLayout+xml"/>
  <Override PartName="/ppt/theme/theme2.xml" ContentType="application/vnd.openxmlformats-officedocument.theme+xml"/>
  <Override PartName="/ppt/notesSlides/notesSlide19.xml" ContentType="application/vnd.openxmlformats-officedocument.presentationml.notesSlide+xml"/>
  <Override PartName="/ppt/slides/slide1.xml" ContentType="application/vnd.openxmlformats-officedocument.presentationml.slide+xml"/>
  <Override PartName="/ppt/slides/slide15.xml" ContentType="application/vnd.openxmlformats-officedocument.presentationml.slide+xml"/>
  <Override PartName="/ppt/slides/slide24.xml" ContentType="application/vnd.openxmlformats-officedocument.presentationml.slide+xml"/>
  <Override PartName="/ppt/slides/slide33.xml" ContentType="application/vnd.openxmlformats-officedocument.presentationml.slide+xml"/>
  <Override PartName="/ppt/slides/slide35.xml" ContentType="application/vnd.openxmlformats-officedocument.presentationml.slide+xml"/>
  <Override PartName="/ppt/slideLayouts/slideLayout3.xml" ContentType="application/vnd.openxmlformats-officedocument.presentationml.slideLayout+xml"/>
  <Default Extension="jpeg" ContentType="image/jpeg"/>
  <Override PartName="/ppt/notesSlides/notesSlide17.xml" ContentType="application/vnd.openxmlformats-officedocument.presentationml.notesSlide+xml"/>
  <Override PartName="/ppt/notesSlides/notesSlide28.xml" ContentType="application/vnd.openxmlformats-officedocument.presentationml.notesSlide+xml"/>
  <Override PartName="/ppt/notesSlides/notesSlide37.xml" ContentType="application/vnd.openxmlformats-officedocument.presentationml.notesSlide+xml"/>
  <Override PartName="/ppt/presentation.xml" ContentType="application/vnd.openxmlformats-officedocument.presentationml.presentation.main+xml"/>
  <Override PartName="/ppt/slides/slide13.xml" ContentType="application/vnd.openxmlformats-officedocument.presentationml.slide+xml"/>
  <Override PartName="/ppt/slides/slide22.xml" ContentType="application/vnd.openxmlformats-officedocument.presentationml.slide+xml"/>
  <Override PartName="/ppt/slides/slide31.xml" ContentType="application/vnd.openxmlformats-officedocument.presentationml.slide+xml"/>
  <Override PartName="/ppt/slideLayouts/slideLayout1.xml" ContentType="application/vnd.openxmlformats-officedocument.presentationml.slideLayout+xml"/>
  <Override PartName="/ppt/slideLayouts/slideLayout14.xml" ContentType="application/vnd.openxmlformats-officedocument.presentationml.slideLayout+xml"/>
  <Override PartName="/ppt/notesSlides/notesSlide15.xml" ContentType="application/vnd.openxmlformats-officedocument.presentationml.notesSlide+xml"/>
  <Override PartName="/ppt/notesSlides/notesSlide24.xml" ContentType="application/vnd.openxmlformats-officedocument.presentationml.notesSlide+xml"/>
  <Override PartName="/ppt/notesSlides/notesSlide26.xml" ContentType="application/vnd.openxmlformats-officedocument.presentationml.notesSlide+xml"/>
  <Override PartName="/ppt/notesSlides/notesSlide35.xml" ContentType="application/vnd.openxmlformats-officedocument.presentationml.notesSlide+xml"/>
  <Override PartName="/docProps/app.xml" ContentType="application/vnd.openxmlformats-officedocument.extended-properties+xml"/>
  <Override PartName="/ppt/slides/slide11.xml" ContentType="application/vnd.openxmlformats-officedocument.presentationml.slide+xml"/>
  <Override PartName="/ppt/slides/slide20.xml" ContentType="application/vnd.openxmlformats-officedocument.presentationml.slide+xml"/>
  <Override PartName="/ppt/slideLayouts/slideLayout12.xml" ContentType="application/vnd.openxmlformats-officedocument.presentationml.slideLayout+xml"/>
  <Override PartName="/ppt/notesSlides/notesSlide13.xml" ContentType="application/vnd.openxmlformats-officedocument.presentationml.notesSlide+xml"/>
  <Override PartName="/ppt/notesSlides/notesSlide22.xml" ContentType="application/vnd.openxmlformats-officedocument.presentationml.notesSlide+xml"/>
  <Override PartName="/ppt/notesSlides/notesSlide33.xml" ContentType="application/vnd.openxmlformats-officedocument.presentationml.notesSlide+xml"/>
  <Override PartName="/ppt/slideLayouts/slideLayout10.xml" ContentType="application/vnd.openxmlformats-officedocument.presentationml.slideLayout+xml"/>
  <Override PartName="/ppt/notesSlides/notesSlide8.xml" ContentType="application/vnd.openxmlformats-officedocument.presentationml.notesSlide+xml"/>
  <Override PartName="/ppt/notesSlides/notesSlide11.xml" ContentType="application/vnd.openxmlformats-officedocument.presentationml.notesSlide+xml"/>
  <Override PartName="/ppt/notesSlides/notesSlide20.xml" ContentType="application/vnd.openxmlformats-officedocument.presentationml.notesSlide+xml"/>
  <Override PartName="/ppt/notesSlides/notesSlide31.xml" ContentType="application/vnd.openxmlformats-officedocument.presentationml.notesSlide+xml"/>
  <Override PartName="/ppt/notesSlides/notesSlide6.xml" ContentType="application/vnd.openxmlformats-officedocument.presentationml.notesSlide+xml"/>
  <Override PartName="/ppt/slides/slide8.xml" ContentType="application/vnd.openxmlformats-officedocument.presentationml.slide+xml"/>
  <Override PartName="/ppt/handoutMasters/handoutMaster1.xml" ContentType="application/vnd.openxmlformats-officedocument.presentationml.handoutMaster+xml"/>
  <Override PartName="/ppt/notesSlides/notesSlide4.xml" ContentType="application/vnd.openxmlformats-officedocument.presentationml.notesSlide+xml"/>
  <Override PartName="/docProps/core.xml" ContentType="application/vnd.openxmlformats-package.core-properties+xml"/>
  <Override PartName="/ppt/slides/slide6.xml" ContentType="application/vnd.openxmlformats-officedocument.presentationml.slide+xml"/>
  <Override PartName="/ppt/slides/slide38.xml" ContentType="application/vnd.openxmlformats-officedocument.presentationml.slide+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27.xml" ContentType="application/vnd.openxmlformats-officedocument.presentationml.slide+xml"/>
  <Override PartName="/ppt/slideLayouts/slideLayout4.xml" ContentType="application/vnd.openxmlformats-officedocument.presentationml.slideLayout+xml"/>
  <Override PartName="/ppt/theme/theme3.xml" ContentType="application/vnd.openxmlformats-officedocument.theme+xml"/>
  <Override PartName="/ppt/notesSlides/notesSlide29.xml" ContentType="application/vnd.openxmlformats-officedocument.presentationml.notesSlide+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4" r:id="rId1"/>
  </p:sldMasterIdLst>
  <p:notesMasterIdLst>
    <p:notesMasterId r:id="rId41"/>
  </p:notesMasterIdLst>
  <p:handoutMasterIdLst>
    <p:handoutMasterId r:id="rId42"/>
  </p:handoutMasterIdLst>
  <p:sldIdLst>
    <p:sldId id="262" r:id="rId2"/>
    <p:sldId id="263" r:id="rId3"/>
    <p:sldId id="264" r:id="rId4"/>
    <p:sldId id="265" r:id="rId5"/>
    <p:sldId id="266" r:id="rId6"/>
    <p:sldId id="260" r:id="rId7"/>
    <p:sldId id="267" r:id="rId8"/>
    <p:sldId id="268" r:id="rId9"/>
    <p:sldId id="277" r:id="rId10"/>
    <p:sldId id="278" r:id="rId11"/>
    <p:sldId id="269" r:id="rId12"/>
    <p:sldId id="261" r:id="rId13"/>
    <p:sldId id="270" r:id="rId14"/>
    <p:sldId id="271" r:id="rId15"/>
    <p:sldId id="293" r:id="rId16"/>
    <p:sldId id="272" r:id="rId17"/>
    <p:sldId id="273" r:id="rId18"/>
    <p:sldId id="274" r:id="rId19"/>
    <p:sldId id="279" r:id="rId20"/>
    <p:sldId id="280" r:id="rId21"/>
    <p:sldId id="281" r:id="rId22"/>
    <p:sldId id="295" r:id="rId23"/>
    <p:sldId id="294" r:id="rId24"/>
    <p:sldId id="282" r:id="rId25"/>
    <p:sldId id="297" r:id="rId26"/>
    <p:sldId id="283" r:id="rId27"/>
    <p:sldId id="298" r:id="rId28"/>
    <p:sldId id="284" r:id="rId29"/>
    <p:sldId id="289" r:id="rId30"/>
    <p:sldId id="290" r:id="rId31"/>
    <p:sldId id="291" r:id="rId32"/>
    <p:sldId id="292" r:id="rId33"/>
    <p:sldId id="276" r:id="rId34"/>
    <p:sldId id="299" r:id="rId35"/>
    <p:sldId id="296" r:id="rId36"/>
    <p:sldId id="257" r:id="rId37"/>
    <p:sldId id="256" r:id="rId38"/>
    <p:sldId id="285" r:id="rId39"/>
    <p:sldId id="288" r:id="rId40"/>
  </p:sldIdLst>
  <p:sldSz cx="9144000" cy="6858000" type="screen4x3"/>
  <p:notesSz cx="6858000" cy="9737725"/>
  <p:defaultTextStyle>
    <a:defPPr>
      <a:defRPr lang="en-GB"/>
    </a:defPPr>
    <a:lvl1pPr algn="l" rtl="0" fontAlgn="base">
      <a:spcBef>
        <a:spcPct val="0"/>
      </a:spcBef>
      <a:spcAft>
        <a:spcPct val="0"/>
      </a:spcAft>
      <a:defRPr sz="2400" kern="1200">
        <a:solidFill>
          <a:schemeClr val="tx1"/>
        </a:solidFill>
        <a:latin typeface="Times New Roman" pitchFamily="18" charset="0"/>
        <a:ea typeface="+mn-ea"/>
        <a:cs typeface="+mn-cs"/>
      </a:defRPr>
    </a:lvl1pPr>
    <a:lvl2pPr marL="457200" algn="l" rtl="0" fontAlgn="base">
      <a:spcBef>
        <a:spcPct val="0"/>
      </a:spcBef>
      <a:spcAft>
        <a:spcPct val="0"/>
      </a:spcAft>
      <a:defRPr sz="2400" kern="1200">
        <a:solidFill>
          <a:schemeClr val="tx1"/>
        </a:solidFill>
        <a:latin typeface="Times New Roman" pitchFamily="18" charset="0"/>
        <a:ea typeface="+mn-ea"/>
        <a:cs typeface="+mn-cs"/>
      </a:defRPr>
    </a:lvl2pPr>
    <a:lvl3pPr marL="914400" algn="l" rtl="0" fontAlgn="base">
      <a:spcBef>
        <a:spcPct val="0"/>
      </a:spcBef>
      <a:spcAft>
        <a:spcPct val="0"/>
      </a:spcAft>
      <a:defRPr sz="2400" kern="1200">
        <a:solidFill>
          <a:schemeClr val="tx1"/>
        </a:solidFill>
        <a:latin typeface="Times New Roman" pitchFamily="18" charset="0"/>
        <a:ea typeface="+mn-ea"/>
        <a:cs typeface="+mn-cs"/>
      </a:defRPr>
    </a:lvl3pPr>
    <a:lvl4pPr marL="1371600" algn="l" rtl="0" fontAlgn="base">
      <a:spcBef>
        <a:spcPct val="0"/>
      </a:spcBef>
      <a:spcAft>
        <a:spcPct val="0"/>
      </a:spcAft>
      <a:defRPr sz="2400" kern="1200">
        <a:solidFill>
          <a:schemeClr val="tx1"/>
        </a:solidFill>
        <a:latin typeface="Times New Roman" pitchFamily="18" charset="0"/>
        <a:ea typeface="+mn-ea"/>
        <a:cs typeface="+mn-cs"/>
      </a:defRPr>
    </a:lvl4pPr>
    <a:lvl5pPr marL="1828800" algn="l" rtl="0" fontAlgn="base">
      <a:spcBef>
        <a:spcPct val="0"/>
      </a:spcBef>
      <a:spcAft>
        <a:spcPct val="0"/>
      </a:spcAft>
      <a:defRPr sz="2400" kern="1200">
        <a:solidFill>
          <a:schemeClr val="tx1"/>
        </a:solidFill>
        <a:latin typeface="Times New Roman" pitchFamily="18" charset="0"/>
        <a:ea typeface="+mn-ea"/>
        <a:cs typeface="+mn-cs"/>
      </a:defRPr>
    </a:lvl5pPr>
    <a:lvl6pPr marL="2286000" algn="l" defTabSz="914400" rtl="0" eaLnBrk="1" latinLnBrk="0" hangingPunct="1">
      <a:defRPr sz="2400" kern="1200">
        <a:solidFill>
          <a:schemeClr val="tx1"/>
        </a:solidFill>
        <a:latin typeface="Times New Roman" pitchFamily="18" charset="0"/>
        <a:ea typeface="+mn-ea"/>
        <a:cs typeface="+mn-cs"/>
      </a:defRPr>
    </a:lvl6pPr>
    <a:lvl7pPr marL="2743200" algn="l" defTabSz="914400" rtl="0" eaLnBrk="1" latinLnBrk="0" hangingPunct="1">
      <a:defRPr sz="2400" kern="1200">
        <a:solidFill>
          <a:schemeClr val="tx1"/>
        </a:solidFill>
        <a:latin typeface="Times New Roman" pitchFamily="18" charset="0"/>
        <a:ea typeface="+mn-ea"/>
        <a:cs typeface="+mn-cs"/>
      </a:defRPr>
    </a:lvl7pPr>
    <a:lvl8pPr marL="3200400" algn="l" defTabSz="914400" rtl="0" eaLnBrk="1" latinLnBrk="0" hangingPunct="1">
      <a:defRPr sz="2400" kern="1200">
        <a:solidFill>
          <a:schemeClr val="tx1"/>
        </a:solidFill>
        <a:latin typeface="Times New Roman" pitchFamily="18" charset="0"/>
        <a:ea typeface="+mn-ea"/>
        <a:cs typeface="+mn-cs"/>
      </a:defRPr>
    </a:lvl8pPr>
    <a:lvl9pPr marL="3657600" algn="l" defTabSz="914400" rtl="0" eaLnBrk="1" latinLnBrk="0" hangingPunct="1">
      <a:defRPr sz="2400" kern="1200">
        <a:solidFill>
          <a:schemeClr val="tx1"/>
        </a:solidFill>
        <a:latin typeface="Times New Roman" pitchFamily="18"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333300"/>
    <a:srgbClr val="000000"/>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SorterView">
  <p:normalViewPr>
    <p:restoredLeft sz="32787"/>
    <p:restoredTop sz="79835" autoAdjust="0"/>
  </p:normalViewPr>
  <p:slideViewPr>
    <p:cSldViewPr>
      <p:cViewPr>
        <p:scale>
          <a:sx n="100" d="100"/>
          <a:sy n="100" d="100"/>
        </p:scale>
        <p:origin x="-1944" y="22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100" d="100"/>
        <a:sy n="100" d="100"/>
      </p:scale>
      <p:origin x="0" y="1440"/>
    </p:cViewPr>
  </p:sorterViewPr>
  <p:notesViewPr>
    <p:cSldViewPr>
      <p:cViewPr varScale="1">
        <p:scale>
          <a:sx n="82" d="100"/>
          <a:sy n="82" d="100"/>
        </p:scale>
        <p:origin x="-3936" y="-108"/>
      </p:cViewPr>
      <p:guideLst>
        <p:guide orient="horz" pos="3067"/>
        <p:guide pos="2160"/>
      </p:guideLst>
    </p:cSldViewPr>
  </p:notes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9874" name="Rectangle 2"/>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79875" name="Rectangle 3"/>
          <p:cNvSpPr>
            <a:spLocks noGrp="1" noChangeArrowheads="1"/>
          </p:cNvSpPr>
          <p:nvPr>
            <p:ph type="dt" sz="quarter" idx="1"/>
          </p:nvPr>
        </p:nvSpPr>
        <p:spPr bwMode="auto">
          <a:xfrm>
            <a:off x="388620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79876" name="Rectangle 4"/>
          <p:cNvSpPr>
            <a:spLocks noGrp="1" noChangeArrowheads="1"/>
          </p:cNvSpPr>
          <p:nvPr>
            <p:ph type="ftr" sz="quarter" idx="2"/>
          </p:nvPr>
        </p:nvSpPr>
        <p:spPr bwMode="auto">
          <a:xfrm>
            <a:off x="0" y="92503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79877" name="Rectangle 5"/>
          <p:cNvSpPr>
            <a:spLocks noGrp="1" noChangeArrowheads="1"/>
          </p:cNvSpPr>
          <p:nvPr>
            <p:ph type="sldNum" sz="quarter" idx="3"/>
          </p:nvPr>
        </p:nvSpPr>
        <p:spPr bwMode="auto">
          <a:xfrm>
            <a:off x="3886200" y="92503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4E013F08-3D9C-4CDB-8996-45EB8C4E8AB4}" type="slidenum">
              <a:rPr lang="en-GB"/>
              <a:pPr>
                <a:defRPr/>
              </a:pPr>
              <a:t>‹#›</a:t>
            </a:fld>
            <a:endParaRPr lang="en-GB"/>
          </a:p>
        </p:txBody>
      </p:sp>
    </p:spTree>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194" name="Rectangle 2"/>
          <p:cNvSpPr>
            <a:spLocks noGrp="1" noChangeArrowheads="1"/>
          </p:cNvSpPr>
          <p:nvPr>
            <p:ph type="hdr" sz="quarter"/>
          </p:nvPr>
        </p:nvSpPr>
        <p:spPr bwMode="auto">
          <a:xfrm>
            <a:off x="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smtClean="0"/>
            </a:lvl1pPr>
          </a:lstStyle>
          <a:p>
            <a:pPr>
              <a:defRPr/>
            </a:pPr>
            <a:endParaRPr lang="en-GB"/>
          </a:p>
        </p:txBody>
      </p:sp>
      <p:sp>
        <p:nvSpPr>
          <p:cNvPr id="8195" name="Rectangle 3"/>
          <p:cNvSpPr>
            <a:spLocks noGrp="1" noChangeArrowheads="1"/>
          </p:cNvSpPr>
          <p:nvPr>
            <p:ph type="dt" idx="1"/>
          </p:nvPr>
        </p:nvSpPr>
        <p:spPr bwMode="auto">
          <a:xfrm>
            <a:off x="3886200" y="0"/>
            <a:ext cx="2971800" cy="487363"/>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smtClean="0"/>
            </a:lvl1pPr>
          </a:lstStyle>
          <a:p>
            <a:pPr>
              <a:defRPr/>
            </a:pPr>
            <a:endParaRPr lang="en-GB"/>
          </a:p>
        </p:txBody>
      </p:sp>
      <p:sp>
        <p:nvSpPr>
          <p:cNvPr id="45060" name="Rectangle 4"/>
          <p:cNvSpPr>
            <a:spLocks noChangeArrowheads="1" noTextEdit="1"/>
          </p:cNvSpPr>
          <p:nvPr>
            <p:ph type="sldImg" idx="2"/>
          </p:nvPr>
        </p:nvSpPr>
        <p:spPr bwMode="auto">
          <a:xfrm>
            <a:off x="995363" y="730250"/>
            <a:ext cx="4867275" cy="3651250"/>
          </a:xfrm>
          <a:prstGeom prst="rect">
            <a:avLst/>
          </a:prstGeom>
          <a:noFill/>
          <a:ln w="9525">
            <a:solidFill>
              <a:srgbClr val="000000"/>
            </a:solidFill>
            <a:miter lim="800000"/>
            <a:headEnd/>
            <a:tailEnd/>
          </a:ln>
        </p:spPr>
      </p:sp>
      <p:sp>
        <p:nvSpPr>
          <p:cNvPr id="8197" name="Rectangle 5"/>
          <p:cNvSpPr>
            <a:spLocks noGrp="1" noChangeArrowheads="1"/>
          </p:cNvSpPr>
          <p:nvPr>
            <p:ph type="body" sz="quarter" idx="3"/>
          </p:nvPr>
        </p:nvSpPr>
        <p:spPr bwMode="auto">
          <a:xfrm>
            <a:off x="914400" y="4625975"/>
            <a:ext cx="5029200" cy="43815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smtClean="0"/>
              <a:t>Click to edit Master text styles</a:t>
            </a:r>
          </a:p>
          <a:p>
            <a:pPr lvl="1"/>
            <a:r>
              <a:rPr lang="en-GB" noProof="0" smtClean="0"/>
              <a:t>Second level</a:t>
            </a:r>
          </a:p>
          <a:p>
            <a:pPr lvl="2"/>
            <a:r>
              <a:rPr lang="en-GB" noProof="0" smtClean="0"/>
              <a:t>Third level</a:t>
            </a:r>
          </a:p>
          <a:p>
            <a:pPr lvl="3"/>
            <a:r>
              <a:rPr lang="en-GB" noProof="0" smtClean="0"/>
              <a:t>Fourth level</a:t>
            </a:r>
          </a:p>
          <a:p>
            <a:pPr lvl="4"/>
            <a:r>
              <a:rPr lang="en-GB" noProof="0" smtClean="0"/>
              <a:t>Fifth level</a:t>
            </a:r>
          </a:p>
        </p:txBody>
      </p:sp>
      <p:sp>
        <p:nvSpPr>
          <p:cNvPr id="8198" name="Rectangle 6"/>
          <p:cNvSpPr>
            <a:spLocks noGrp="1" noChangeArrowheads="1"/>
          </p:cNvSpPr>
          <p:nvPr>
            <p:ph type="ftr" sz="quarter" idx="4"/>
          </p:nvPr>
        </p:nvSpPr>
        <p:spPr bwMode="auto">
          <a:xfrm>
            <a:off x="0" y="92503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smtClean="0"/>
            </a:lvl1pPr>
          </a:lstStyle>
          <a:p>
            <a:pPr>
              <a:defRPr/>
            </a:pPr>
            <a:endParaRPr lang="en-GB"/>
          </a:p>
        </p:txBody>
      </p:sp>
      <p:sp>
        <p:nvSpPr>
          <p:cNvPr id="8199" name="Rectangle 7"/>
          <p:cNvSpPr>
            <a:spLocks noGrp="1" noChangeArrowheads="1"/>
          </p:cNvSpPr>
          <p:nvPr>
            <p:ph type="sldNum" sz="quarter" idx="5"/>
          </p:nvPr>
        </p:nvSpPr>
        <p:spPr bwMode="auto">
          <a:xfrm>
            <a:off x="3886200" y="9250363"/>
            <a:ext cx="2971800" cy="487362"/>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smtClean="0"/>
            </a:lvl1pPr>
          </a:lstStyle>
          <a:p>
            <a:pPr>
              <a:defRPr/>
            </a:pPr>
            <a:fld id="{A6D3F5BB-234E-4604-B2EB-FA34CF87CD23}" type="slidenum">
              <a:rPr lang="en-GB"/>
              <a:pPr>
                <a:defRPr/>
              </a:pPr>
              <a:t>‹#›</a:t>
            </a:fld>
            <a:endParaRPr lang="en-GB"/>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Times New Roman" pitchFamily="18" charset="0"/>
        <a:ea typeface="+mn-ea"/>
        <a:cs typeface="+mn-cs"/>
      </a:defRPr>
    </a:lvl1pPr>
    <a:lvl2pPr marL="457200" algn="l" rtl="0" eaLnBrk="0" fontAlgn="base" hangingPunct="0">
      <a:spcBef>
        <a:spcPct val="30000"/>
      </a:spcBef>
      <a:spcAft>
        <a:spcPct val="0"/>
      </a:spcAft>
      <a:defRPr sz="1200" kern="1200">
        <a:solidFill>
          <a:schemeClr val="tx1"/>
        </a:solidFill>
        <a:latin typeface="Times New Roman" pitchFamily="18" charset="0"/>
        <a:ea typeface="+mn-ea"/>
        <a:cs typeface="+mn-cs"/>
      </a:defRPr>
    </a:lvl2pPr>
    <a:lvl3pPr marL="914400" algn="l" rtl="0" eaLnBrk="0" fontAlgn="base" hangingPunct="0">
      <a:spcBef>
        <a:spcPct val="30000"/>
      </a:spcBef>
      <a:spcAft>
        <a:spcPct val="0"/>
      </a:spcAft>
      <a:defRPr sz="1200" kern="1200">
        <a:solidFill>
          <a:schemeClr val="tx1"/>
        </a:solidFill>
        <a:latin typeface="Times New Roman" pitchFamily="18" charset="0"/>
        <a:ea typeface="+mn-ea"/>
        <a:cs typeface="+mn-cs"/>
      </a:defRPr>
    </a:lvl3pPr>
    <a:lvl4pPr marL="1371600" algn="l" rtl="0" eaLnBrk="0" fontAlgn="base" hangingPunct="0">
      <a:spcBef>
        <a:spcPct val="30000"/>
      </a:spcBef>
      <a:spcAft>
        <a:spcPct val="0"/>
      </a:spcAft>
      <a:defRPr sz="1200" kern="1200">
        <a:solidFill>
          <a:schemeClr val="tx1"/>
        </a:solidFill>
        <a:latin typeface="Times New Roman" pitchFamily="18" charset="0"/>
        <a:ea typeface="+mn-ea"/>
        <a:cs typeface="+mn-cs"/>
      </a:defRPr>
    </a:lvl4pPr>
    <a:lvl5pPr marL="1828800" algn="l" rtl="0" eaLnBrk="0" fontAlgn="base" hangingPunct="0">
      <a:spcBef>
        <a:spcPct val="30000"/>
      </a:spcBef>
      <a:spcAft>
        <a:spcPct val="0"/>
      </a:spcAft>
      <a:defRPr sz="1200" kern="1200">
        <a:solidFill>
          <a:schemeClr val="tx1"/>
        </a:solidFill>
        <a:latin typeface="Times New Roman" pitchFamily="18"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p:cNvSpPr>
            <a:spLocks noGrp="1" noChangeArrowheads="1"/>
          </p:cNvSpPr>
          <p:nvPr>
            <p:ph type="sldNum" sz="quarter" idx="5"/>
          </p:nvPr>
        </p:nvSpPr>
        <p:spPr>
          <a:noFill/>
        </p:spPr>
        <p:txBody>
          <a:bodyPr/>
          <a:lstStyle/>
          <a:p>
            <a:fld id="{DF4771F0-B14C-49F2-9E91-AB10CF796A49}" type="slidenum">
              <a:rPr lang="en-GB"/>
              <a:pPr/>
              <a:t>2</a:t>
            </a:fld>
            <a:endParaRPr lang="en-GB"/>
          </a:p>
        </p:txBody>
      </p:sp>
      <p:sp>
        <p:nvSpPr>
          <p:cNvPr id="46083" name="Rectangle 2"/>
          <p:cNvSpPr>
            <a:spLocks noChangeArrowheads="1" noTextEdit="1"/>
          </p:cNvSpPr>
          <p:nvPr>
            <p:ph type="sldImg"/>
          </p:nvPr>
        </p:nvSpPr>
        <p:spPr>
          <a:xfrm>
            <a:off x="993775" y="323850"/>
            <a:ext cx="4870450" cy="3652838"/>
          </a:xfrm>
          <a:ln/>
        </p:spPr>
      </p:sp>
      <p:sp>
        <p:nvSpPr>
          <p:cNvPr id="46084" name="Rectangle 3"/>
          <p:cNvSpPr>
            <a:spLocks noGrp="1" noChangeArrowheads="1"/>
          </p:cNvSpPr>
          <p:nvPr>
            <p:ph type="body" idx="1"/>
          </p:nvPr>
        </p:nvSpPr>
        <p:spPr>
          <a:xfrm>
            <a:off x="381000" y="3976688"/>
            <a:ext cx="6096000" cy="5030787"/>
          </a:xfrm>
          <a:noFill/>
          <a:ln/>
        </p:spPr>
        <p:txBody>
          <a:bodyPr/>
          <a:lstStyle/>
          <a:p>
            <a:pPr eaLnBrk="1" hangingPunct="1"/>
            <a:r>
              <a:rPr lang="en-GB" sz="1600" smtClean="0"/>
              <a:t>The construction industry consumes large amounts of materials. The EI of the extraction, gathering and production of these materials is huge and continues to grow. Moreover, when buildings and engineering works are constructed large amounts of materials are wasted and most of these end up in landfill.</a:t>
            </a:r>
          </a:p>
          <a:p>
            <a:pPr eaLnBrk="1" hangingPunct="1"/>
            <a:r>
              <a:rPr lang="en-GB" sz="1600" smtClean="0">
                <a:latin typeface="BaskervilleBT" charset="0"/>
              </a:rPr>
              <a:t>When buildings are partially or wholly demolished the materials of which they were constructed are released and, unless uses are found for them, they have to be sent to landfill as “waste”. Accurate figures for the quantities of materials produced from building demolition are not available as they are usually included within total figures for all construction waste. Estimates vary from 15 m tonnes to 30 m tonnes within a total of about 70 m tonnes of construction waste per annum in the UK.</a:t>
            </a:r>
          </a:p>
          <a:p>
            <a:pPr eaLnBrk="1" hangingPunct="1"/>
            <a:endParaRPr lang="en-GB" sz="1600" smtClean="0"/>
          </a:p>
          <a:p>
            <a:pPr eaLnBrk="1" hangingPunct="1"/>
            <a:endParaRPr lang="en-GB" sz="160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7"/>
          <p:cNvSpPr>
            <a:spLocks noGrp="1" noChangeArrowheads="1"/>
          </p:cNvSpPr>
          <p:nvPr>
            <p:ph type="sldNum" sz="quarter" idx="5"/>
          </p:nvPr>
        </p:nvSpPr>
        <p:spPr>
          <a:noFill/>
        </p:spPr>
        <p:txBody>
          <a:bodyPr/>
          <a:lstStyle/>
          <a:p>
            <a:fld id="{27AF92CC-611A-4621-8B97-D9DD73DE1374}" type="slidenum">
              <a:rPr lang="en-GB"/>
              <a:pPr/>
              <a:t>3</a:t>
            </a:fld>
            <a:endParaRPr lang="en-GB"/>
          </a:p>
        </p:txBody>
      </p:sp>
      <p:sp>
        <p:nvSpPr>
          <p:cNvPr id="47107" name="Rectangle 2"/>
          <p:cNvSpPr>
            <a:spLocks noChangeArrowheads="1" noTextEdit="1"/>
          </p:cNvSpPr>
          <p:nvPr>
            <p:ph type="sldImg"/>
          </p:nvPr>
        </p:nvSpPr>
        <p:spPr>
          <a:ln/>
        </p:spPr>
      </p:sp>
      <p:sp>
        <p:nvSpPr>
          <p:cNvPr id="47108" name="Rectangle 3"/>
          <p:cNvSpPr>
            <a:spLocks noGrp="1" noChangeArrowheads="1"/>
          </p:cNvSpPr>
          <p:nvPr>
            <p:ph type="body" idx="1"/>
          </p:nvPr>
        </p:nvSpPr>
        <p:spPr>
          <a:noFill/>
          <a:ln/>
        </p:spPr>
        <p:txBody>
          <a:bodyPr/>
          <a:lstStyle/>
          <a:p>
            <a:pPr eaLnBrk="1" hangingPunct="1"/>
            <a:r>
              <a:rPr lang="en-GB" sz="1800" dirty="0" smtClean="0">
                <a:latin typeface="+mn-lt"/>
              </a:rPr>
              <a:t>The construction industry consumes large amounts of materials. The EI of the extraction, gathering and production of these materials is huge and continues to grow. Moreover, when buildings and engineering works are constructed large amounts of materials are wasted and most of these end up in </a:t>
            </a:r>
            <a:r>
              <a:rPr lang="en-GB" sz="1800" dirty="0" smtClean="0">
                <a:latin typeface="+mn-lt"/>
              </a:rPr>
              <a:t>landfill.</a:t>
            </a:r>
          </a:p>
          <a:p>
            <a:pPr eaLnBrk="1" hangingPunct="1"/>
            <a:r>
              <a:rPr lang="en-GB" sz="1800" dirty="0" smtClean="0">
                <a:latin typeface="+mn-lt"/>
              </a:rPr>
              <a:t>Currently, with low construction output , figure are likely to be much lower overall!</a:t>
            </a:r>
            <a:endParaRPr lang="en-GB" sz="1800" dirty="0" smtClean="0">
              <a:latin typeface="+mn-lt"/>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7"/>
          <p:cNvSpPr>
            <a:spLocks noGrp="1" noChangeArrowheads="1"/>
          </p:cNvSpPr>
          <p:nvPr>
            <p:ph type="sldNum" sz="quarter" idx="5"/>
          </p:nvPr>
        </p:nvSpPr>
        <p:spPr>
          <a:noFill/>
        </p:spPr>
        <p:txBody>
          <a:bodyPr/>
          <a:lstStyle/>
          <a:p>
            <a:fld id="{D74B0AE4-D146-4160-90A6-99325093E930}" type="slidenum">
              <a:rPr lang="en-GB"/>
              <a:pPr/>
              <a:t>4</a:t>
            </a:fld>
            <a:endParaRPr lang="en-GB"/>
          </a:p>
        </p:txBody>
      </p:sp>
      <p:sp>
        <p:nvSpPr>
          <p:cNvPr id="48131" name="Rectangle 2"/>
          <p:cNvSpPr>
            <a:spLocks noChangeArrowheads="1" noTextEdit="1"/>
          </p:cNvSpPr>
          <p:nvPr>
            <p:ph type="sldImg"/>
          </p:nvPr>
        </p:nvSpPr>
        <p:spPr>
          <a:ln/>
        </p:spPr>
      </p:sp>
      <p:sp>
        <p:nvSpPr>
          <p:cNvPr id="48132" name="Rectangle 3"/>
          <p:cNvSpPr>
            <a:spLocks noGrp="1" noChangeArrowheads="1"/>
          </p:cNvSpPr>
          <p:nvPr>
            <p:ph type="body" idx="1"/>
          </p:nvPr>
        </p:nvSpPr>
        <p:spPr>
          <a:noFill/>
          <a:ln/>
        </p:spPr>
        <p:txBody>
          <a:bodyPr/>
          <a:lstStyle/>
          <a:p>
            <a:pPr eaLnBrk="1" hangingPunct="1"/>
            <a:r>
              <a:rPr lang="en-GB" sz="1600" smtClean="0">
                <a:latin typeface="BaskervilleBT" charset="0"/>
              </a:rPr>
              <a:t>While data may be imprecise, it is widely agreed that, whatever the figures, we cannot continue indefinitely, as a society, to send such potentially-valuable materials to ever-diminishing landfill sites. It is </a:t>
            </a:r>
            <a:r>
              <a:rPr lang="en-GB" sz="1600" b="1" smtClean="0">
                <a:latin typeface="BaskervilleBT" charset="0"/>
              </a:rPr>
              <a:t>unsustainable, unethical, uneconomic and environmentally damaging</a:t>
            </a:r>
            <a:r>
              <a:rPr lang="en-GB" sz="1600" smtClean="0">
                <a:latin typeface="BaskervilleBT" charset="0"/>
              </a:rPr>
              <a:t>. Nor does it make long-term business sense – there are potentially large markets for reused components and recycled materials.</a:t>
            </a:r>
          </a:p>
          <a:p>
            <a:pPr eaLnBrk="1" hangingPunct="1"/>
            <a:r>
              <a:rPr lang="en-GB" sz="1600" smtClean="0"/>
              <a:t>Source: </a:t>
            </a:r>
            <a:r>
              <a:rPr lang="en-GB" sz="1600" smtClean="0">
                <a:latin typeface="BaskervilleBT" charset="0"/>
              </a:rPr>
              <a:t>McGrath, C., Fletcher, S.L. and Bowes, H.M., UK Deconstruction Report, CIB Publication 252: </a:t>
            </a:r>
            <a:r>
              <a:rPr lang="en-GB" sz="1600" i="1" smtClean="0">
                <a:latin typeface="BaskervilleBT,Italic" charset="0"/>
              </a:rPr>
              <a:t>Overview of Deconstruction in Selected Countries, </a:t>
            </a:r>
            <a:r>
              <a:rPr lang="en-GB" sz="1600" smtClean="0">
                <a:latin typeface="BaskervilleBT" charset="0"/>
              </a:rPr>
              <a:t>Proceedings of CIB Task Group 39, Florida, 2000, pp.158-180.</a:t>
            </a:r>
          </a:p>
          <a:p>
            <a:pPr eaLnBrk="1" hangingPunct="1"/>
            <a:endParaRPr lang="en-GB" sz="1600" smtClean="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7"/>
          <p:cNvSpPr>
            <a:spLocks noGrp="1" noChangeArrowheads="1"/>
          </p:cNvSpPr>
          <p:nvPr>
            <p:ph type="sldNum" sz="quarter" idx="5"/>
          </p:nvPr>
        </p:nvSpPr>
        <p:spPr>
          <a:noFill/>
        </p:spPr>
        <p:txBody>
          <a:bodyPr/>
          <a:lstStyle/>
          <a:p>
            <a:fld id="{5F5E2DB4-8F1C-4D7B-A329-2959D41CCE76}" type="slidenum">
              <a:rPr lang="en-GB"/>
              <a:pPr/>
              <a:t>5</a:t>
            </a:fld>
            <a:endParaRPr lang="en-GB" dirty="0"/>
          </a:p>
        </p:txBody>
      </p:sp>
      <p:sp>
        <p:nvSpPr>
          <p:cNvPr id="49155" name="Rectangle 2"/>
          <p:cNvSpPr>
            <a:spLocks noChangeArrowheads="1" noTextEdit="1"/>
          </p:cNvSpPr>
          <p:nvPr>
            <p:ph type="sldImg"/>
          </p:nvPr>
        </p:nvSpPr>
        <p:spPr>
          <a:ln/>
        </p:spPr>
      </p:sp>
      <p:sp>
        <p:nvSpPr>
          <p:cNvPr id="49156" name="Rectangle 3"/>
          <p:cNvSpPr>
            <a:spLocks noGrp="1" noChangeArrowheads="1"/>
          </p:cNvSpPr>
          <p:nvPr>
            <p:ph type="body" idx="1"/>
          </p:nvPr>
        </p:nvSpPr>
        <p:spPr>
          <a:xfrm>
            <a:off x="457200" y="4625975"/>
            <a:ext cx="6096000" cy="4381500"/>
          </a:xfrm>
          <a:noFill/>
          <a:ln/>
        </p:spPr>
        <p:txBody>
          <a:bodyPr/>
          <a:lstStyle/>
          <a:p>
            <a:pPr eaLnBrk="1" hangingPunct="1"/>
            <a:r>
              <a:rPr lang="en-GB" sz="1600" dirty="0" smtClean="0">
                <a:latin typeface="BaskervilleBT" charset="0"/>
              </a:rPr>
              <a:t>In Holland, for example, some 15 million tonnes of demolition and construction waste are produced every year – a volume of material sufficient to make the foundation for a six-lane motorway 250 kilometres long. In Britain, the figures are many times larger. Such facts alone are a key driver for seeking the most economic, efficient and environmentally sound manner for dealing with the problem.</a:t>
            </a:r>
          </a:p>
          <a:p>
            <a:pPr eaLnBrk="1" hangingPunct="1"/>
            <a:r>
              <a:rPr lang="en-GB" sz="1600" dirty="0" smtClean="0">
                <a:latin typeface="BaskervilleBT" charset="0"/>
              </a:rPr>
              <a:t>While Britain has sufficient landfill sites for the immediate future, most of the buildings being constructed today will be finally demolished between 30 and 70 years from now, by which time there will probably be a shortage of landfill sites, and the cost of disposal will be very high.</a:t>
            </a:r>
          </a:p>
          <a:p>
            <a:pPr eaLnBrk="1" hangingPunct="1"/>
            <a:r>
              <a:rPr lang="en-GB" sz="1600" dirty="0" smtClean="0">
                <a:latin typeface="BaskervilleBT" charset="0"/>
              </a:rPr>
              <a:t>The largest quantities (by weight) of the materials liberated in building demolition are usually steel, concrete and brickwork. Virtually all the steel is already reused or recycled </a:t>
            </a:r>
            <a:r>
              <a:rPr lang="en-GB" sz="1600" dirty="0" smtClean="0">
                <a:latin typeface="BaskervilleBT" charset="0"/>
              </a:rPr>
              <a:t>and </a:t>
            </a:r>
            <a:r>
              <a:rPr lang="en-GB" sz="1600" dirty="0" smtClean="0">
                <a:latin typeface="BaskervilleBT" charset="0"/>
              </a:rPr>
              <a:t>many demolition firms now find uses for much of the crushed or uncrushed hardcore that is produced in the demolition process</a:t>
            </a:r>
          </a:p>
          <a:p>
            <a:pPr eaLnBrk="1" hangingPunct="1"/>
            <a:endParaRPr lang="en-GB" sz="1600" dirty="0" smtClean="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Rectangle 7"/>
          <p:cNvSpPr>
            <a:spLocks noGrp="1" noChangeArrowheads="1"/>
          </p:cNvSpPr>
          <p:nvPr>
            <p:ph type="sldNum" sz="quarter" idx="5"/>
          </p:nvPr>
        </p:nvSpPr>
        <p:spPr>
          <a:noFill/>
        </p:spPr>
        <p:txBody>
          <a:bodyPr/>
          <a:lstStyle/>
          <a:p>
            <a:fld id="{FDC6A50A-C390-446B-9EC1-91B97B7F2ECC}" type="slidenum">
              <a:rPr lang="en-GB"/>
              <a:pPr/>
              <a:t>6</a:t>
            </a:fld>
            <a:endParaRPr lang="en-GB"/>
          </a:p>
        </p:txBody>
      </p:sp>
      <p:sp>
        <p:nvSpPr>
          <p:cNvPr id="50179" name="Rectangle 2"/>
          <p:cNvSpPr>
            <a:spLocks noChangeArrowheads="1" noTextEdit="1"/>
          </p:cNvSpPr>
          <p:nvPr>
            <p:ph type="sldImg"/>
          </p:nvPr>
        </p:nvSpPr>
        <p:spPr>
          <a:xfrm>
            <a:off x="917575" y="323850"/>
            <a:ext cx="4870450" cy="3652838"/>
          </a:xfrm>
          <a:ln/>
        </p:spPr>
      </p:sp>
      <p:sp>
        <p:nvSpPr>
          <p:cNvPr id="50180" name="Rectangle 3"/>
          <p:cNvSpPr>
            <a:spLocks noGrp="1" noChangeArrowheads="1"/>
          </p:cNvSpPr>
          <p:nvPr>
            <p:ph type="body" idx="1"/>
          </p:nvPr>
        </p:nvSpPr>
        <p:spPr>
          <a:xfrm>
            <a:off x="381000" y="4138613"/>
            <a:ext cx="6172200" cy="5356225"/>
          </a:xfrm>
          <a:noFill/>
          <a:ln/>
        </p:spPr>
        <p:txBody>
          <a:bodyPr/>
          <a:lstStyle/>
          <a:p>
            <a:pPr eaLnBrk="1" hangingPunct="1"/>
            <a:r>
              <a:rPr lang="en-GB" sz="1600" dirty="0" smtClean="0">
                <a:latin typeface="FranklinGothicBook" charset="0"/>
              </a:rPr>
              <a:t>Aspiring to a zero-waste </a:t>
            </a:r>
            <a:r>
              <a:rPr lang="en-GB" sz="1600" dirty="0" smtClean="0">
                <a:latin typeface="FranklinGothicBook" charset="0"/>
              </a:rPr>
              <a:t>economy (Welsh Gov. towards zero waste by 2050!)</a:t>
            </a:r>
            <a:endParaRPr lang="en-GB" sz="1600" dirty="0" smtClean="0">
              <a:latin typeface="FranklinGothicBook" charset="0"/>
            </a:endParaRPr>
          </a:p>
          <a:p>
            <a:pPr eaLnBrk="1" hangingPunct="1"/>
            <a:r>
              <a:rPr lang="en-GB" sz="1600" dirty="0" smtClean="0">
                <a:latin typeface="BaskervilleBT" charset="0"/>
              </a:rPr>
              <a:t>The aim of achieving “zero-energy” buildings – buildings that consume no non-renewable sources of energy – is already familiar, though still hard to achieve. The analogous goal of using only renewable materials in building is not realistic – metals, for example, are no longer being created on our planet and so are finite resources. The only solution for materials will be to learn how to use them again and again once they have been taken from the earth. To achieve this will require a fundamental change to how we create our built environment and the artefacts we use in it. We will have to change from thinking of manufacture of all man-made objects as a linear process to thinking of it as a closed-loop.</a:t>
            </a:r>
          </a:p>
          <a:p>
            <a:pPr eaLnBrk="1" hangingPunct="1"/>
            <a:r>
              <a:rPr lang="en-GB" sz="1600" dirty="0" smtClean="0">
                <a:latin typeface="BaskervilleBT" charset="0"/>
              </a:rPr>
              <a:t>An important contribution that the building industry can make to this change is to design buildings differently. They could be designed in ways to make it easier to reuse components and recycle the materials from which they are made when buildings are stripped and partially or fully deconstructed.</a:t>
            </a:r>
          </a:p>
          <a:p>
            <a:pPr eaLnBrk="1" hangingPunct="1"/>
            <a:endParaRPr lang="en-GB" sz="1600" dirty="0" smtClean="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7"/>
          <p:cNvSpPr>
            <a:spLocks noGrp="1" noChangeArrowheads="1"/>
          </p:cNvSpPr>
          <p:nvPr>
            <p:ph type="sldNum" sz="quarter" idx="5"/>
          </p:nvPr>
        </p:nvSpPr>
        <p:spPr>
          <a:noFill/>
        </p:spPr>
        <p:txBody>
          <a:bodyPr/>
          <a:lstStyle/>
          <a:p>
            <a:fld id="{1CD4EFE6-A04B-4397-A8FD-29EAD4A873FE}" type="slidenum">
              <a:rPr lang="en-GB"/>
              <a:pPr/>
              <a:t>7</a:t>
            </a:fld>
            <a:endParaRPr lang="en-GB"/>
          </a:p>
        </p:txBody>
      </p:sp>
      <p:sp>
        <p:nvSpPr>
          <p:cNvPr id="51203" name="Rectangle 2"/>
          <p:cNvSpPr>
            <a:spLocks noChangeArrowheads="1" noTextEdit="1"/>
          </p:cNvSpPr>
          <p:nvPr>
            <p:ph type="sldImg"/>
          </p:nvPr>
        </p:nvSpPr>
        <p:spPr>
          <a:xfrm>
            <a:off x="1065213" y="242888"/>
            <a:ext cx="4651375" cy="3489325"/>
          </a:xfrm>
          <a:ln/>
        </p:spPr>
      </p:sp>
      <p:sp>
        <p:nvSpPr>
          <p:cNvPr id="51204" name="Rectangle 3"/>
          <p:cNvSpPr>
            <a:spLocks noGrp="1" noChangeArrowheads="1"/>
          </p:cNvSpPr>
          <p:nvPr>
            <p:ph type="body" idx="1"/>
          </p:nvPr>
        </p:nvSpPr>
        <p:spPr>
          <a:xfrm>
            <a:off x="304800" y="3813175"/>
            <a:ext cx="6553200" cy="5924550"/>
          </a:xfrm>
          <a:noFill/>
          <a:ln/>
        </p:spPr>
        <p:txBody>
          <a:bodyPr/>
          <a:lstStyle/>
          <a:p>
            <a:pPr eaLnBrk="1" hangingPunct="1"/>
            <a:r>
              <a:rPr lang="en-GB" sz="1400" smtClean="0">
                <a:latin typeface="BaskervilleBT" charset="0"/>
              </a:rPr>
              <a:t>The objective is to contribute to the sustainability agenda by stimulating and providing guidance for designers, specifiers and their clients on the principles and strategies of design and specification for new construction work to enable their eventual efficient, safe and economic deconstruction, so that reuse and recycling of materials can be optimised.</a:t>
            </a:r>
          </a:p>
          <a:p>
            <a:pPr eaLnBrk="1" hangingPunct="1"/>
            <a:r>
              <a:rPr lang="en-GB" sz="1400" smtClean="0">
                <a:latin typeface="BaskervilleBT" charset="0"/>
              </a:rPr>
              <a:t>While the emphasis is aimed mainly at those engaged in the design stage of building projects, it will also inform those engaged in other stages which are influenced by the work of designers, including:</a:t>
            </a:r>
          </a:p>
          <a:p>
            <a:pPr eaLnBrk="1" hangingPunct="1"/>
            <a:r>
              <a:rPr lang="en-GB" sz="1400" smtClean="0">
                <a:latin typeface="Wingdings" pitchFamily="2" charset="2"/>
              </a:rPr>
              <a:t>􀂄 </a:t>
            </a:r>
            <a:r>
              <a:rPr lang="en-GB" sz="1400" smtClean="0">
                <a:latin typeface="BaskervilleBT" charset="0"/>
              </a:rPr>
              <a:t>detail design on and off site</a:t>
            </a:r>
          </a:p>
          <a:p>
            <a:pPr eaLnBrk="1" hangingPunct="1"/>
            <a:r>
              <a:rPr lang="en-GB" sz="1400" smtClean="0">
                <a:latin typeface="Wingdings" pitchFamily="2" charset="2"/>
              </a:rPr>
              <a:t>􀂄 </a:t>
            </a:r>
            <a:r>
              <a:rPr lang="en-GB" sz="1400" smtClean="0">
                <a:latin typeface="BaskervilleBT" charset="0"/>
              </a:rPr>
              <a:t>specification of materials at tender stage of building projects</a:t>
            </a:r>
          </a:p>
          <a:p>
            <a:pPr eaLnBrk="1" hangingPunct="1"/>
            <a:r>
              <a:rPr lang="en-GB" sz="1400" smtClean="0">
                <a:latin typeface="Wingdings" pitchFamily="2" charset="2"/>
              </a:rPr>
              <a:t>􀂄 </a:t>
            </a:r>
            <a:r>
              <a:rPr lang="en-GB" sz="1400" smtClean="0">
                <a:latin typeface="BaskervilleBT" charset="0"/>
              </a:rPr>
              <a:t>selection and appointment of specialist contractors and suppliers of materials and components</a:t>
            </a:r>
          </a:p>
          <a:p>
            <a:pPr eaLnBrk="1" hangingPunct="1"/>
            <a:r>
              <a:rPr lang="en-GB" sz="1400" smtClean="0">
                <a:latin typeface="Wingdings" pitchFamily="2" charset="2"/>
              </a:rPr>
              <a:t>􀂄 </a:t>
            </a:r>
            <a:r>
              <a:rPr lang="en-GB" sz="1400" smtClean="0">
                <a:latin typeface="BaskervilleBT" charset="0"/>
              </a:rPr>
              <a:t>preparation of contracts</a:t>
            </a:r>
          </a:p>
          <a:p>
            <a:pPr eaLnBrk="1" hangingPunct="1"/>
            <a:r>
              <a:rPr lang="en-GB" sz="1400" smtClean="0">
                <a:latin typeface="Wingdings" pitchFamily="2" charset="2"/>
              </a:rPr>
              <a:t>􀂄 </a:t>
            </a:r>
            <a:r>
              <a:rPr lang="en-GB" sz="1400" smtClean="0">
                <a:latin typeface="BaskervilleBT" charset="0"/>
              </a:rPr>
              <a:t>appraisal of environmental impact of construction</a:t>
            </a:r>
          </a:p>
          <a:p>
            <a:pPr eaLnBrk="1" hangingPunct="1"/>
            <a:r>
              <a:rPr lang="en-GB" sz="1400" smtClean="0">
                <a:latin typeface="Wingdings" pitchFamily="2" charset="2"/>
              </a:rPr>
              <a:t>􀂄 </a:t>
            </a:r>
            <a:r>
              <a:rPr lang="en-GB" sz="1400" smtClean="0">
                <a:latin typeface="BaskervilleBT" charset="0"/>
              </a:rPr>
              <a:t>project and design management</a:t>
            </a:r>
          </a:p>
          <a:p>
            <a:pPr eaLnBrk="1" hangingPunct="1"/>
            <a:r>
              <a:rPr lang="en-GB" sz="1400" smtClean="0">
                <a:latin typeface="Wingdings" pitchFamily="2" charset="2"/>
              </a:rPr>
              <a:t>􀂄 </a:t>
            </a:r>
            <a:r>
              <a:rPr lang="en-GB" sz="1400" smtClean="0">
                <a:latin typeface="BaskervilleBT" charset="0"/>
              </a:rPr>
              <a:t>environmental management of building projects</a:t>
            </a:r>
          </a:p>
          <a:p>
            <a:pPr eaLnBrk="1" hangingPunct="1"/>
            <a:r>
              <a:rPr lang="en-GB" sz="1400" smtClean="0">
                <a:latin typeface="Wingdings" pitchFamily="2" charset="2"/>
              </a:rPr>
              <a:t>􀂄 </a:t>
            </a:r>
            <a:r>
              <a:rPr lang="en-GB" sz="1400" smtClean="0">
                <a:latin typeface="BaskervilleBT" charset="0"/>
              </a:rPr>
              <a:t>developing more effective supply chain management, including protocols used in specification</a:t>
            </a:r>
          </a:p>
          <a:p>
            <a:pPr eaLnBrk="1" hangingPunct="1"/>
            <a:r>
              <a:rPr lang="en-GB" sz="1400" smtClean="0">
                <a:latin typeface="Wingdings" pitchFamily="2" charset="2"/>
              </a:rPr>
              <a:t>􀂄 </a:t>
            </a:r>
            <a:r>
              <a:rPr lang="en-GB" sz="1400" smtClean="0">
                <a:latin typeface="BaskervilleBT" charset="0"/>
              </a:rPr>
              <a:t>consideration of health and safety issues for deconstruction as well as construction</a:t>
            </a:r>
          </a:p>
          <a:p>
            <a:pPr eaLnBrk="1" hangingPunct="1"/>
            <a:r>
              <a:rPr lang="en-GB" sz="1400" smtClean="0">
                <a:latin typeface="Wingdings" pitchFamily="2" charset="2"/>
              </a:rPr>
              <a:t>􀂄 </a:t>
            </a:r>
            <a:r>
              <a:rPr lang="en-GB" sz="1400" smtClean="0">
                <a:latin typeface="BaskervilleBT" charset="0"/>
              </a:rPr>
              <a:t>feasibility studies</a:t>
            </a:r>
          </a:p>
          <a:p>
            <a:pPr eaLnBrk="1" hangingPunct="1"/>
            <a:r>
              <a:rPr lang="en-GB" sz="1400" smtClean="0">
                <a:latin typeface="Wingdings" pitchFamily="2" charset="2"/>
              </a:rPr>
              <a:t>􀂄 </a:t>
            </a:r>
            <a:r>
              <a:rPr lang="en-GB" sz="1400" smtClean="0">
                <a:latin typeface="BaskervilleBT" charset="0"/>
              </a:rPr>
              <a:t>education and training of design professionals.</a:t>
            </a:r>
          </a:p>
          <a:p>
            <a:pPr eaLnBrk="1" hangingPunct="1"/>
            <a:endParaRPr lang="en-GB" sz="1400" smtClean="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a:noFill/>
        </p:spPr>
        <p:txBody>
          <a:bodyPr/>
          <a:lstStyle/>
          <a:p>
            <a:fld id="{8A1A530F-B9C4-4853-AE2B-CEB1C8B28CD3}" type="slidenum">
              <a:rPr lang="en-GB"/>
              <a:pPr/>
              <a:t>8</a:t>
            </a:fld>
            <a:endParaRPr lang="en-GB"/>
          </a:p>
        </p:txBody>
      </p:sp>
      <p:sp>
        <p:nvSpPr>
          <p:cNvPr id="52227" name="Rectangle 2"/>
          <p:cNvSpPr>
            <a:spLocks noChangeArrowheads="1" noTextEdit="1"/>
          </p:cNvSpPr>
          <p:nvPr>
            <p:ph type="sldImg"/>
          </p:nvPr>
        </p:nvSpPr>
        <p:spPr>
          <a:xfrm>
            <a:off x="995363" y="487363"/>
            <a:ext cx="4867275" cy="3651250"/>
          </a:xfrm>
          <a:ln/>
        </p:spPr>
      </p:sp>
      <p:sp>
        <p:nvSpPr>
          <p:cNvPr id="52228" name="Rectangle 3"/>
          <p:cNvSpPr>
            <a:spLocks noGrp="1" noChangeArrowheads="1"/>
          </p:cNvSpPr>
          <p:nvPr>
            <p:ph type="body" idx="1"/>
          </p:nvPr>
        </p:nvSpPr>
        <p:spPr>
          <a:xfrm>
            <a:off x="914400" y="4219575"/>
            <a:ext cx="5638800" cy="4787900"/>
          </a:xfrm>
          <a:noFill/>
          <a:ln/>
        </p:spPr>
        <p:txBody>
          <a:bodyPr/>
          <a:lstStyle/>
          <a:p>
            <a:pPr eaLnBrk="1" hangingPunct="1"/>
            <a:r>
              <a:rPr lang="en-GB" sz="1800" smtClean="0">
                <a:latin typeface="BaskervilleBT" charset="0"/>
              </a:rPr>
              <a:t>Setting out the thought processes appropriate when designing to facilitate deconstruction</a:t>
            </a:r>
          </a:p>
          <a:p>
            <a:pPr eaLnBrk="1" hangingPunct="1"/>
            <a:endParaRPr lang="en-GB" sz="1800" smtClean="0">
              <a:latin typeface="BaskervilleBT" charset="0"/>
            </a:endParaRPr>
          </a:p>
          <a:p>
            <a:pPr eaLnBrk="1" hangingPunct="1"/>
            <a:r>
              <a:rPr lang="en-GB" sz="1800" smtClean="0">
                <a:latin typeface="BaskervilleBT" charset="0"/>
              </a:rPr>
              <a:t>Indicating how to consider the life-cycle of elements, components and equipment in buildings</a:t>
            </a:r>
          </a:p>
          <a:p>
            <a:pPr eaLnBrk="1" hangingPunct="1"/>
            <a:endParaRPr lang="en-GB" sz="1800" smtClean="0">
              <a:latin typeface="BaskervilleBT" charset="0"/>
            </a:endParaRPr>
          </a:p>
          <a:p>
            <a:pPr eaLnBrk="1" hangingPunct="1"/>
            <a:r>
              <a:rPr lang="en-GB" sz="1800" smtClean="0">
                <a:latin typeface="BaskervilleBT" charset="0"/>
              </a:rPr>
              <a:t>Looking at drivers in other industries and countries, to help readers consider the changes to the UK construction industry that are likely to impact on deconstruction, whenever this may happen</a:t>
            </a:r>
          </a:p>
          <a:p>
            <a:pPr eaLnBrk="1" hangingPunct="1"/>
            <a:endParaRPr lang="en-GB" sz="1800" smtClean="0">
              <a:latin typeface="BaskervilleBT" charset="0"/>
            </a:endParaRPr>
          </a:p>
          <a:p>
            <a:pPr eaLnBrk="1" hangingPunct="1"/>
            <a:r>
              <a:rPr lang="en-GB" sz="1800" smtClean="0">
                <a:latin typeface="BaskervilleBT" charset="0"/>
              </a:rPr>
              <a:t>Explaining how to ensure that building elements, components and equipment are more likely to be reused or recycled at the end of their first life.</a:t>
            </a:r>
          </a:p>
          <a:p>
            <a:pPr eaLnBrk="1" hangingPunct="1"/>
            <a:r>
              <a:rPr lang="en-GB" sz="1800" b="1" smtClean="0">
                <a:latin typeface="BaskervilleBT" charset="0"/>
              </a:rPr>
              <a:t>So what is deconstruction?</a:t>
            </a:r>
          </a:p>
          <a:p>
            <a:pPr eaLnBrk="1" hangingPunct="1"/>
            <a:endParaRPr lang="en-GB" sz="1800" smtClean="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9</a:t>
            </a:fld>
            <a:endParaRPr lang="en-GB"/>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10</a:t>
            </a:fld>
            <a:endParaRPr lang="en-GB"/>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a:noFill/>
        </p:spPr>
        <p:txBody>
          <a:bodyPr/>
          <a:lstStyle/>
          <a:p>
            <a:fld id="{29075814-6F1F-4F19-A38D-AC22854BB52E}" type="slidenum">
              <a:rPr lang="en-GB"/>
              <a:pPr/>
              <a:t>11</a:t>
            </a:fld>
            <a:endParaRPr lang="en-GB"/>
          </a:p>
        </p:txBody>
      </p:sp>
      <p:sp>
        <p:nvSpPr>
          <p:cNvPr id="53251" name="Rectangle 2"/>
          <p:cNvSpPr>
            <a:spLocks noChangeArrowheads="1" noTextEdit="1"/>
          </p:cNvSpPr>
          <p:nvPr>
            <p:ph type="sldImg"/>
          </p:nvPr>
        </p:nvSpPr>
        <p:spPr>
          <a:xfrm>
            <a:off x="1052736" y="188342"/>
            <a:ext cx="4867275" cy="3651250"/>
          </a:xfrm>
          <a:ln/>
        </p:spPr>
      </p:sp>
      <p:sp>
        <p:nvSpPr>
          <p:cNvPr id="53252" name="Rectangle 3"/>
          <p:cNvSpPr>
            <a:spLocks noGrp="1" noChangeArrowheads="1"/>
          </p:cNvSpPr>
          <p:nvPr>
            <p:ph type="body" idx="1"/>
          </p:nvPr>
        </p:nvSpPr>
        <p:spPr>
          <a:xfrm>
            <a:off x="381000" y="3932758"/>
            <a:ext cx="6477000" cy="4787900"/>
          </a:xfrm>
          <a:noFill/>
          <a:ln/>
        </p:spPr>
        <p:txBody>
          <a:bodyPr/>
          <a:lstStyle/>
          <a:p>
            <a:pPr eaLnBrk="1" hangingPunct="1"/>
            <a:r>
              <a:rPr lang="en-GB" sz="1600" i="1" dirty="0" smtClean="0">
                <a:latin typeface="BaskervilleBT,Italic" charset="0"/>
              </a:rPr>
              <a:t>(</a:t>
            </a:r>
            <a:r>
              <a:rPr lang="en-GB" sz="1600" i="1" dirty="0" err="1" smtClean="0">
                <a:latin typeface="BaskervilleBT,Italic" charset="0"/>
              </a:rPr>
              <a:t>i</a:t>
            </a:r>
            <a:r>
              <a:rPr lang="en-GB" sz="1600" i="1" dirty="0" smtClean="0">
                <a:latin typeface="BaskervilleBT,Italic" charset="0"/>
              </a:rPr>
              <a:t>) Consider the whole life of a product or material</a:t>
            </a:r>
          </a:p>
          <a:p>
            <a:pPr eaLnBrk="1" hangingPunct="1"/>
            <a:r>
              <a:rPr lang="en-GB" sz="1600" dirty="0" smtClean="0">
                <a:latin typeface="BaskervilleBT" charset="0"/>
              </a:rPr>
              <a:t>This will help identify actions that can be taken at different stages of a material’s life to prevent it becoming “waste”</a:t>
            </a:r>
          </a:p>
          <a:p>
            <a:pPr eaLnBrk="1" hangingPunct="1"/>
            <a:endParaRPr lang="en-GB" sz="1600" dirty="0" smtClean="0">
              <a:latin typeface="BaskervilleBT" charset="0"/>
            </a:endParaRPr>
          </a:p>
          <a:p>
            <a:pPr eaLnBrk="1" hangingPunct="1"/>
            <a:r>
              <a:rPr lang="en-GB" sz="1600" i="1" dirty="0" smtClean="0">
                <a:latin typeface="BaskervilleBT,Italic" charset="0"/>
              </a:rPr>
              <a:t>(ii) Consider the potential of components for reuse</a:t>
            </a:r>
          </a:p>
          <a:p>
            <a:pPr eaLnBrk="1" hangingPunct="1"/>
            <a:r>
              <a:rPr lang="en-GB" sz="1600" dirty="0" smtClean="0">
                <a:latin typeface="BaskervilleBT" charset="0"/>
              </a:rPr>
              <a:t>This will help identify those components which are most likely able to be reused at the end of their first life</a:t>
            </a:r>
          </a:p>
          <a:p>
            <a:pPr eaLnBrk="1" hangingPunct="1"/>
            <a:endParaRPr lang="en-GB" sz="1600" dirty="0" smtClean="0">
              <a:latin typeface="BaskervilleBT" charset="0"/>
            </a:endParaRPr>
          </a:p>
          <a:p>
            <a:pPr eaLnBrk="1" hangingPunct="1"/>
            <a:r>
              <a:rPr lang="en-GB" sz="1600" i="1" dirty="0" smtClean="0">
                <a:latin typeface="BaskervilleBT,Italic" charset="0"/>
              </a:rPr>
              <a:t>(iii) Consider the processes of deconstruction when designing components and buildings</a:t>
            </a:r>
          </a:p>
          <a:p>
            <a:pPr eaLnBrk="1" hangingPunct="1"/>
            <a:r>
              <a:rPr lang="en-GB" sz="1600" dirty="0" smtClean="0">
                <a:latin typeface="BaskervilleBT" charset="0"/>
              </a:rPr>
              <a:t>This will enable the designer to devise or to specify methods of manufacturing and assembly processes which facilitate deconstruction. Deconstruction can also be facilitated by retaining information about the materials and assembly methods for use by those undertaking deconstruction</a:t>
            </a:r>
          </a:p>
          <a:p>
            <a:pPr eaLnBrk="1" hangingPunct="1"/>
            <a:endParaRPr lang="en-GB" sz="1600" dirty="0" smtClean="0">
              <a:latin typeface="BaskervilleBT" charset="0"/>
            </a:endParaRPr>
          </a:p>
          <a:p>
            <a:pPr eaLnBrk="1" hangingPunct="1"/>
            <a:r>
              <a:rPr lang="en-GB" sz="1600" i="1" dirty="0" smtClean="0">
                <a:latin typeface="BaskervilleBT,Italic" charset="0"/>
              </a:rPr>
              <a:t>(iv) Consider the ownership of buildings and their components</a:t>
            </a:r>
          </a:p>
          <a:p>
            <a:pPr eaLnBrk="1" hangingPunct="1"/>
            <a:r>
              <a:rPr lang="en-GB" sz="1600" dirty="0" smtClean="0">
                <a:latin typeface="BaskervilleBT" charset="0"/>
              </a:rPr>
              <a:t>This will help in assigning responsibility for the materials and components of buildings, and the potential for exploiting their residual value </a:t>
            </a:r>
            <a:endParaRPr lang="en-GB" sz="1600" dirty="0" smtClean="0">
              <a:latin typeface="BaskervilleBT,Italic" charset="0"/>
            </a:endParaRPr>
          </a:p>
          <a:p>
            <a:pPr eaLnBrk="1" hangingPunct="1"/>
            <a:endParaRPr lang="en-GB" sz="1600" dirty="0" smtClean="0"/>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a:noFill/>
        </p:spPr>
        <p:txBody>
          <a:bodyPr/>
          <a:lstStyle/>
          <a:p>
            <a:fld id="{C06997EE-7166-468F-ACBB-AD987260D028}" type="slidenum">
              <a:rPr lang="en-GB"/>
              <a:pPr/>
              <a:t>12</a:t>
            </a:fld>
            <a:endParaRPr lang="en-GB"/>
          </a:p>
        </p:txBody>
      </p:sp>
      <p:sp>
        <p:nvSpPr>
          <p:cNvPr id="54275" name="Rectangle 2"/>
          <p:cNvSpPr>
            <a:spLocks noChangeArrowheads="1" noTextEdit="1"/>
          </p:cNvSpPr>
          <p:nvPr>
            <p:ph type="sldImg"/>
          </p:nvPr>
        </p:nvSpPr>
        <p:spPr>
          <a:ln/>
        </p:spPr>
      </p:sp>
      <p:sp>
        <p:nvSpPr>
          <p:cNvPr id="54276" name="Rectangle 3"/>
          <p:cNvSpPr>
            <a:spLocks noGrp="1" noChangeArrowheads="1"/>
          </p:cNvSpPr>
          <p:nvPr>
            <p:ph type="body" idx="1"/>
          </p:nvPr>
        </p:nvSpPr>
        <p:spPr>
          <a:noFill/>
          <a:ln/>
        </p:spPr>
        <p:txBody>
          <a:bodyPr/>
          <a:lstStyle/>
          <a:p>
            <a:pPr eaLnBrk="1" hangingPunct="1"/>
            <a:r>
              <a:rPr lang="en-GB" sz="1800" dirty="0" smtClean="0">
                <a:latin typeface="BaskervilleBT" charset="0"/>
              </a:rPr>
              <a:t>Whole life – the UK approach</a:t>
            </a:r>
          </a:p>
          <a:p>
            <a:pPr eaLnBrk="1" hangingPunct="1"/>
            <a:endParaRPr lang="en-GB" sz="1800" dirty="0" smtClean="0">
              <a:latin typeface="BaskervilleBT" charset="0"/>
            </a:endParaRPr>
          </a:p>
          <a:p>
            <a:pPr eaLnBrk="1" hangingPunct="1"/>
            <a:r>
              <a:rPr lang="en-GB" sz="1800" dirty="0" smtClean="0">
                <a:latin typeface="BaskervilleBT" charset="0"/>
              </a:rPr>
              <a:t>The idea of the waste hierarchy was developed to aid thinking about the management of waste. In order to make both waste production and waste management practices more sustainable, the different waste management options are ranked into a hierarchy</a:t>
            </a:r>
          </a:p>
          <a:p>
            <a:pPr eaLnBrk="1" hangingPunct="1"/>
            <a:endParaRPr lang="en-GB" sz="1800" dirty="0" smtClean="0"/>
          </a:p>
          <a:p>
            <a:pPr eaLnBrk="1" hangingPunct="1"/>
            <a:r>
              <a:rPr lang="en-GB" sz="1800" dirty="0" smtClean="0">
                <a:latin typeface="+mn-lt"/>
              </a:rPr>
              <a:t>In Holland, a rather more sophisticated ‘</a:t>
            </a:r>
            <a:r>
              <a:rPr lang="en-GB" sz="1800" dirty="0" err="1" smtClean="0">
                <a:latin typeface="+mn-lt"/>
              </a:rPr>
              <a:t>Delf</a:t>
            </a:r>
            <a:r>
              <a:rPr lang="en-GB" sz="1800" dirty="0" smtClean="0">
                <a:latin typeface="+mn-lt"/>
              </a:rPr>
              <a:t> Ladder’ approach has been introduced (named after the university where it was developed)</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a:noFill/>
        </p:spPr>
        <p:txBody>
          <a:bodyPr/>
          <a:lstStyle/>
          <a:p>
            <a:fld id="{FCC9702A-DB8A-4F8F-938D-17C4697A1857}" type="slidenum">
              <a:rPr lang="en-GB"/>
              <a:pPr/>
              <a:t>13</a:t>
            </a:fld>
            <a:endParaRPr lang="en-GB"/>
          </a:p>
        </p:txBody>
      </p:sp>
      <p:sp>
        <p:nvSpPr>
          <p:cNvPr id="55299" name="Rectangle 2"/>
          <p:cNvSpPr>
            <a:spLocks noChangeArrowheads="1" noTextEdit="1"/>
          </p:cNvSpPr>
          <p:nvPr>
            <p:ph type="sldImg"/>
          </p:nvPr>
        </p:nvSpPr>
        <p:spPr>
          <a:xfrm>
            <a:off x="1196975" y="188913"/>
            <a:ext cx="4437063" cy="3327400"/>
          </a:xfrm>
          <a:ln/>
        </p:spPr>
      </p:sp>
      <p:sp>
        <p:nvSpPr>
          <p:cNvPr id="55300" name="Rectangle 3"/>
          <p:cNvSpPr>
            <a:spLocks noGrp="1" noChangeArrowheads="1"/>
          </p:cNvSpPr>
          <p:nvPr>
            <p:ph type="body" idx="1"/>
          </p:nvPr>
        </p:nvSpPr>
        <p:spPr>
          <a:xfrm>
            <a:off x="228600" y="3732213"/>
            <a:ext cx="6400800" cy="5681662"/>
          </a:xfrm>
          <a:noFill/>
          <a:ln/>
        </p:spPr>
        <p:txBody>
          <a:bodyPr/>
          <a:lstStyle/>
          <a:p>
            <a:pPr eaLnBrk="1" hangingPunct="1"/>
            <a:r>
              <a:rPr lang="en-GB" smtClean="0">
                <a:latin typeface="BaskervilleBT" charset="0"/>
              </a:rPr>
              <a:t>The Delft Ladder (Fig 2.1) describes, in diagrammatic form, the life cycle of materials from their extraction, through their use, reuse or recycling and, finally, their end-of-life by incineration or as landfill. There are 10 separate processes in the life cycle of materials which are identified both when they are used in buildings and during their subsequent life after removal from buildings.</a:t>
            </a:r>
          </a:p>
          <a:p>
            <a:pPr eaLnBrk="1" hangingPunct="1"/>
            <a:r>
              <a:rPr lang="en-GB" smtClean="0">
                <a:latin typeface="BaskervilleBT" charset="0"/>
              </a:rPr>
              <a:t>1. Prevention – waste can be avoided by devising a building system that allows dismantling and reassembly or designing a component that allows the materials to be fully recycled.</a:t>
            </a:r>
          </a:p>
          <a:p>
            <a:pPr eaLnBrk="1" hangingPunct="1"/>
            <a:r>
              <a:rPr lang="en-GB" smtClean="0">
                <a:latin typeface="BaskervilleBT" charset="0"/>
              </a:rPr>
              <a:t>2. Object renovation – avoiding demolition by renovating a building and its components to keep them in continued use.</a:t>
            </a:r>
          </a:p>
          <a:p>
            <a:pPr eaLnBrk="1" hangingPunct="1"/>
            <a:r>
              <a:rPr lang="en-GB" smtClean="0">
                <a:latin typeface="BaskervilleBT" charset="0"/>
              </a:rPr>
              <a:t>3. Element reuse – elements removed from a building can be improved by maintenance, refurbishment or reconditioning and reused for their original purpose in a new situation.</a:t>
            </a:r>
          </a:p>
          <a:p>
            <a:pPr eaLnBrk="1" hangingPunct="1"/>
            <a:r>
              <a:rPr lang="en-GB" smtClean="0">
                <a:latin typeface="BaskervilleBT" charset="0"/>
              </a:rPr>
              <a:t>4. Material reuse (recycling) – waste materials from production processes can be collected and improved (for example by cleaning) to make them suitable for returning to the production process.</a:t>
            </a:r>
          </a:p>
          <a:p>
            <a:pPr eaLnBrk="1" hangingPunct="1"/>
            <a:r>
              <a:rPr lang="en-GB" smtClean="0">
                <a:latin typeface="BaskervilleBT" charset="0"/>
              </a:rPr>
              <a:t>Following processes 3 or 4, if the materials or elements cannot be reused for their original purposes they can be improved to enable their use in a new application.</a:t>
            </a:r>
          </a:p>
          <a:p>
            <a:pPr eaLnBrk="1" hangingPunct="1"/>
            <a:r>
              <a:rPr lang="en-GB" smtClean="0">
                <a:latin typeface="BaskervilleBT" charset="0"/>
              </a:rPr>
              <a:t>5. Useful new application – a material, element or component can be used in a different situation, perhaps with a lower performance specification (“down-cycling”).</a:t>
            </a:r>
          </a:p>
          <a:p>
            <a:pPr eaLnBrk="1" hangingPunct="1"/>
            <a:r>
              <a:rPr lang="en-GB" smtClean="0">
                <a:latin typeface="BaskervilleBT" charset="0"/>
              </a:rPr>
              <a:t>6. Immobilisation with useful application – a potentially harmful material can be rendered harmless when used as a raw material for a new component (eg the use of pulverised fuel ash in concrete).</a:t>
            </a:r>
          </a:p>
          <a:p>
            <a:pPr eaLnBrk="1" hangingPunct="1"/>
            <a:r>
              <a:rPr lang="en-GB" smtClean="0">
                <a:latin typeface="BaskervilleBT" charset="0"/>
              </a:rPr>
              <a:t>7. Immobilisation – a potentially harmful material can be rendered harmless before sending to landfill.</a:t>
            </a:r>
          </a:p>
          <a:p>
            <a:pPr eaLnBrk="1" hangingPunct="1"/>
            <a:r>
              <a:rPr lang="en-GB" smtClean="0">
                <a:latin typeface="BaskervilleBT" charset="0"/>
              </a:rPr>
              <a:t>8. Incineration with energy recovery – combustible materials are burned and the energy liberated collected for use.</a:t>
            </a:r>
          </a:p>
          <a:p>
            <a:pPr eaLnBrk="1" hangingPunct="1"/>
            <a:r>
              <a:rPr lang="en-GB" smtClean="0">
                <a:latin typeface="BaskervilleBT" charset="0"/>
              </a:rPr>
              <a:t>9. Incineration – combustible materials are burned and, though not providing useful energy, are not sent to landfill.</a:t>
            </a:r>
          </a:p>
          <a:p>
            <a:pPr eaLnBrk="1" hangingPunct="1"/>
            <a:r>
              <a:rPr lang="en-GB" smtClean="0">
                <a:latin typeface="BaskervilleBT" charset="0"/>
              </a:rPr>
              <a:t>10. Landfill – the final destination of materials if no alternative use can be found.</a:t>
            </a:r>
          </a:p>
          <a:p>
            <a:pPr eaLnBrk="1" hangingPunct="1"/>
            <a:endParaRPr lang="en-GB" smtClean="0"/>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a:noFill/>
        </p:spPr>
        <p:txBody>
          <a:bodyPr/>
          <a:lstStyle/>
          <a:p>
            <a:fld id="{88129C6E-7E51-40D9-9F28-BFA8B5AAF6A4}" type="slidenum">
              <a:rPr lang="en-GB"/>
              <a:pPr/>
              <a:t>14</a:t>
            </a:fld>
            <a:endParaRPr lang="en-GB"/>
          </a:p>
        </p:txBody>
      </p:sp>
      <p:sp>
        <p:nvSpPr>
          <p:cNvPr id="56323" name="Rectangle 2"/>
          <p:cNvSpPr>
            <a:spLocks noChangeArrowheads="1" noTextEdit="1"/>
          </p:cNvSpPr>
          <p:nvPr>
            <p:ph type="sldImg"/>
          </p:nvPr>
        </p:nvSpPr>
        <p:spPr>
          <a:xfrm>
            <a:off x="908720" y="116334"/>
            <a:ext cx="4867275" cy="3651250"/>
          </a:xfrm>
          <a:ln/>
        </p:spPr>
      </p:sp>
      <p:sp>
        <p:nvSpPr>
          <p:cNvPr id="56324" name="Rectangle 3"/>
          <p:cNvSpPr>
            <a:spLocks noGrp="1" noChangeArrowheads="1"/>
          </p:cNvSpPr>
          <p:nvPr>
            <p:ph type="body" idx="1"/>
          </p:nvPr>
        </p:nvSpPr>
        <p:spPr>
          <a:xfrm>
            <a:off x="188640" y="3716734"/>
            <a:ext cx="6324600" cy="4868862"/>
          </a:xfrm>
          <a:noFill/>
          <a:ln/>
        </p:spPr>
        <p:txBody>
          <a:bodyPr/>
          <a:lstStyle/>
          <a:p>
            <a:pPr eaLnBrk="1" hangingPunct="1"/>
            <a:r>
              <a:rPr lang="en-GB" sz="1300" dirty="0" smtClean="0">
                <a:latin typeface="BaskervilleBT" charset="0"/>
              </a:rPr>
              <a:t>Decisions about how and why to choose reuse or recycling, and how best to minimise the quantities of materials sent to landfill, will be influenced by the criteria used to evaluate the environmental impact of the alternatives. It will be important to ensure that the criteria for assessment and evaluation are agreed among the members of the project team, and with the client, early in the project.</a:t>
            </a:r>
          </a:p>
          <a:p>
            <a:pPr eaLnBrk="1" hangingPunct="1"/>
            <a:r>
              <a:rPr lang="en-GB" sz="1300" dirty="0" smtClean="0">
                <a:latin typeface="BaskervilleBT" charset="0"/>
              </a:rPr>
              <a:t>If the </a:t>
            </a:r>
            <a:r>
              <a:rPr lang="en-GB" sz="1300" i="1" dirty="0" smtClean="0">
                <a:latin typeface="BaskervilleBT,Italic" charset="0"/>
              </a:rPr>
              <a:t>mass </a:t>
            </a:r>
            <a:r>
              <a:rPr lang="en-GB" sz="1300" dirty="0" smtClean="0">
                <a:latin typeface="BaskervilleBT" charset="0"/>
              </a:rPr>
              <a:t>of materials sent to landfill is used as the decision criterion, efforts to reduce environmental impact will favour increased recycling of high-density materials and sending low-density materials to landfill. (This is the situation at present with the UK Landfill Tax which is assessed according to the weight of material deposited).</a:t>
            </a:r>
          </a:p>
          <a:p>
            <a:pPr eaLnBrk="1" hangingPunct="1"/>
            <a:r>
              <a:rPr lang="en-GB" sz="1300" dirty="0" smtClean="0">
                <a:latin typeface="BaskervilleBT" charset="0"/>
              </a:rPr>
              <a:t>If the </a:t>
            </a:r>
            <a:r>
              <a:rPr lang="en-GB" sz="1300" i="1" dirty="0" smtClean="0">
                <a:latin typeface="BaskervilleBT,Italic" charset="0"/>
              </a:rPr>
              <a:t>volume </a:t>
            </a:r>
            <a:r>
              <a:rPr lang="en-GB" sz="1300" dirty="0" smtClean="0">
                <a:latin typeface="BaskervilleBT" charset="0"/>
              </a:rPr>
              <a:t>of materials sent to landfill is used as the decision criterion, efforts to reduce environmental impact will favour increased recycling of low-density materials (</a:t>
            </a:r>
            <a:r>
              <a:rPr lang="en-GB" sz="1300" dirty="0" err="1" smtClean="0">
                <a:latin typeface="BaskervilleBT" charset="0"/>
              </a:rPr>
              <a:t>eg</a:t>
            </a:r>
            <a:r>
              <a:rPr lang="en-GB" sz="1300" dirty="0" smtClean="0">
                <a:latin typeface="BaskervilleBT" charset="0"/>
              </a:rPr>
              <a:t> timber, expanded polystyrene, insulation) and sending high-density materials to landfill (</a:t>
            </a:r>
            <a:r>
              <a:rPr lang="en-GB" sz="1300" dirty="0" err="1" smtClean="0">
                <a:latin typeface="BaskervilleBT" charset="0"/>
              </a:rPr>
              <a:t>eg</a:t>
            </a:r>
            <a:r>
              <a:rPr lang="en-GB" sz="1300" dirty="0" smtClean="0">
                <a:latin typeface="BaskervilleBT" charset="0"/>
              </a:rPr>
              <a:t> concrete). As the number of landfill sites available decreases, future pressure will be to reduce landfill volume, and taxes are likely to reflect this.</a:t>
            </a:r>
          </a:p>
          <a:p>
            <a:pPr eaLnBrk="1" hangingPunct="1"/>
            <a:r>
              <a:rPr lang="en-GB" sz="1300" dirty="0" smtClean="0">
                <a:latin typeface="BaskervilleBT" charset="0"/>
              </a:rPr>
              <a:t>If </a:t>
            </a:r>
            <a:r>
              <a:rPr lang="en-GB" sz="1300" i="1" dirty="0" smtClean="0">
                <a:latin typeface="BaskervilleBT,Italic" charset="0"/>
              </a:rPr>
              <a:t>embodied energy </a:t>
            </a:r>
            <a:r>
              <a:rPr lang="en-GB" sz="1300" dirty="0" smtClean="0">
                <a:latin typeface="BaskervilleBT" charset="0"/>
              </a:rPr>
              <a:t>were the criterion, this would encourage the reuse and recycling of high-embodied energy materials such as steel and aluminium.</a:t>
            </a:r>
          </a:p>
          <a:p>
            <a:pPr eaLnBrk="1" hangingPunct="1"/>
            <a:r>
              <a:rPr lang="en-GB" sz="1300" dirty="0" smtClean="0">
                <a:latin typeface="BaskervilleBT" charset="0"/>
              </a:rPr>
              <a:t>If </a:t>
            </a:r>
            <a:r>
              <a:rPr lang="en-GB" sz="1300" i="1" dirty="0" smtClean="0">
                <a:latin typeface="BaskervilleBT,Italic" charset="0"/>
              </a:rPr>
              <a:t>market value </a:t>
            </a:r>
            <a:r>
              <a:rPr lang="en-GB" sz="1300" dirty="0" smtClean="0">
                <a:latin typeface="BaskervilleBT" charset="0"/>
              </a:rPr>
              <a:t>were the criterion, this would encourage the reuse and recycling of high-value materials (</a:t>
            </a:r>
            <a:r>
              <a:rPr lang="en-GB" sz="1300" dirty="0" err="1" smtClean="0">
                <a:latin typeface="BaskervilleBT" charset="0"/>
              </a:rPr>
              <a:t>eg</a:t>
            </a:r>
            <a:r>
              <a:rPr lang="en-GB" sz="1300" dirty="0" smtClean="0">
                <a:latin typeface="BaskervilleBT" charset="0"/>
              </a:rPr>
              <a:t> metals) and sending low-value materials to landfill (</a:t>
            </a:r>
            <a:r>
              <a:rPr lang="en-GB" sz="1300" dirty="0" err="1" smtClean="0">
                <a:latin typeface="BaskervilleBT" charset="0"/>
              </a:rPr>
              <a:t>eg</a:t>
            </a:r>
            <a:r>
              <a:rPr lang="en-GB" sz="1300" dirty="0" smtClean="0">
                <a:latin typeface="BaskervilleBT" charset="0"/>
              </a:rPr>
              <a:t> rubble).</a:t>
            </a:r>
          </a:p>
          <a:p>
            <a:pPr eaLnBrk="1" hangingPunct="1"/>
            <a:r>
              <a:rPr lang="en-GB" sz="1300" dirty="0" smtClean="0">
                <a:latin typeface="BaskervilleBT" charset="0"/>
              </a:rPr>
              <a:t>If </a:t>
            </a:r>
            <a:r>
              <a:rPr lang="en-GB" sz="1300" i="1" dirty="0" smtClean="0">
                <a:latin typeface="BaskervilleBT,Italic" charset="0"/>
              </a:rPr>
              <a:t>toxicity </a:t>
            </a:r>
            <a:r>
              <a:rPr lang="en-GB" sz="1300" dirty="0" smtClean="0">
                <a:latin typeface="BaskervilleBT" charset="0"/>
              </a:rPr>
              <a:t>were the criterion, this would encourage the reclaiming of materials known to pollute the ground, air or water. Many such materials are already legally banned and more are likely to join this list in future.</a:t>
            </a:r>
          </a:p>
          <a:p>
            <a:pPr eaLnBrk="1" hangingPunct="1"/>
            <a:r>
              <a:rPr lang="en-GB" sz="1300" dirty="0" smtClean="0">
                <a:latin typeface="BaskervilleBT" charset="0"/>
              </a:rPr>
              <a:t>If </a:t>
            </a:r>
            <a:r>
              <a:rPr lang="en-GB" sz="1300" i="1" dirty="0" smtClean="0">
                <a:latin typeface="BaskervilleBT,Italic" charset="0"/>
              </a:rPr>
              <a:t>ability to biodegrade </a:t>
            </a:r>
            <a:r>
              <a:rPr lang="en-GB" sz="1300" dirty="0" smtClean="0">
                <a:latin typeface="BaskervilleBT" charset="0"/>
              </a:rPr>
              <a:t>were the criterion, this would encourage organic products to be sent to landfill (</a:t>
            </a:r>
            <a:r>
              <a:rPr lang="en-GB" sz="1300" dirty="0" err="1" smtClean="0">
                <a:latin typeface="BaskervilleBT" charset="0"/>
              </a:rPr>
              <a:t>eg</a:t>
            </a:r>
            <a:r>
              <a:rPr lang="en-GB" sz="1300" dirty="0" smtClean="0">
                <a:latin typeface="BaskervilleBT" charset="0"/>
              </a:rPr>
              <a:t> timber) and non-degradable materials would need to be eliminated or fully reclaimed (</a:t>
            </a:r>
            <a:r>
              <a:rPr lang="en-GB" sz="1300" dirty="0" err="1" smtClean="0">
                <a:latin typeface="BaskervilleBT" charset="0"/>
              </a:rPr>
              <a:t>eg</a:t>
            </a:r>
            <a:r>
              <a:rPr lang="en-GB" sz="1300" dirty="0" smtClean="0">
                <a:latin typeface="BaskervilleBT" charset="0"/>
              </a:rPr>
              <a:t> many polymers).</a:t>
            </a:r>
          </a:p>
          <a:p>
            <a:pPr eaLnBrk="1" hangingPunct="1"/>
            <a:endParaRPr lang="en-GB" sz="1300" dirty="0" smtClean="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a:ln/>
        </p:spPr>
      </p:sp>
      <p:sp>
        <p:nvSpPr>
          <p:cNvPr id="57347" name="Notes Placeholder 2"/>
          <p:cNvSpPr>
            <a:spLocks noGrp="1"/>
          </p:cNvSpPr>
          <p:nvPr>
            <p:ph type="body" idx="1"/>
          </p:nvPr>
        </p:nvSpPr>
        <p:spPr>
          <a:noFill/>
          <a:ln/>
        </p:spPr>
        <p:txBody>
          <a:bodyPr/>
          <a:lstStyle/>
          <a:p>
            <a:pPr eaLnBrk="1" hangingPunct="1"/>
            <a:r>
              <a:rPr lang="en-GB" sz="1800" dirty="0" smtClean="0"/>
              <a:t>If the structural design is to be informed by the need to reduce embodied carbon, it is important that some consideration is given very early in the design process to exploring potential reductions. During the initial design phases there is therefore a need to establish a quick estimate based on general information with little detail. In the context of structural design, the engineer’s experience enables structural concepts to be developed to define form, layout, and the principal materials which will be used. Without the same experience of doing this for carbon emissions, structural engineers need quick and easy tools to perform relatively crude comparisons of ideas. Over time benchmark data will help establish rules of thumb for concept design.</a:t>
            </a:r>
            <a:endParaRPr lang="en-GB" sz="1600" dirty="0" smtClean="0"/>
          </a:p>
        </p:txBody>
      </p:sp>
      <p:sp>
        <p:nvSpPr>
          <p:cNvPr id="57348" name="Slide Number Placeholder 3"/>
          <p:cNvSpPr>
            <a:spLocks noGrp="1"/>
          </p:cNvSpPr>
          <p:nvPr>
            <p:ph type="sldNum" sz="quarter" idx="5"/>
          </p:nvPr>
        </p:nvSpPr>
        <p:spPr>
          <a:noFill/>
        </p:spPr>
        <p:txBody>
          <a:bodyPr/>
          <a:lstStyle/>
          <a:p>
            <a:fld id="{884F0936-6D36-4502-8ECE-E526B2BC5A32}" type="slidenum">
              <a:rPr lang="en-GB"/>
              <a:pPr/>
              <a:t>15</a:t>
            </a:fld>
            <a:endParaRPr lang="en-GB"/>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a:noFill/>
        </p:spPr>
        <p:txBody>
          <a:bodyPr/>
          <a:lstStyle/>
          <a:p>
            <a:fld id="{CB705DAD-A491-4D0B-90A6-95D6C0B84F73}" type="slidenum">
              <a:rPr lang="en-GB"/>
              <a:pPr/>
              <a:t>16</a:t>
            </a:fld>
            <a:endParaRPr lang="en-GB"/>
          </a:p>
        </p:txBody>
      </p:sp>
      <p:sp>
        <p:nvSpPr>
          <p:cNvPr id="58371" name="Rectangle 2"/>
          <p:cNvSpPr>
            <a:spLocks noChangeArrowheads="1" noTextEdit="1"/>
          </p:cNvSpPr>
          <p:nvPr>
            <p:ph type="sldImg"/>
          </p:nvPr>
        </p:nvSpPr>
        <p:spPr>
          <a:xfrm>
            <a:off x="980729" y="0"/>
            <a:ext cx="4680520" cy="3428702"/>
          </a:xfrm>
          <a:ln/>
        </p:spPr>
      </p:sp>
      <p:sp>
        <p:nvSpPr>
          <p:cNvPr id="58372" name="Rectangle 3"/>
          <p:cNvSpPr>
            <a:spLocks noGrp="1" noChangeArrowheads="1"/>
          </p:cNvSpPr>
          <p:nvPr>
            <p:ph type="body" idx="1"/>
          </p:nvPr>
        </p:nvSpPr>
        <p:spPr>
          <a:xfrm>
            <a:off x="0" y="3572718"/>
            <a:ext cx="6696744" cy="4381500"/>
          </a:xfrm>
          <a:noFill/>
          <a:ln>
            <a:noFill/>
          </a:ln>
        </p:spPr>
        <p:txBody>
          <a:bodyPr/>
          <a:lstStyle/>
          <a:p>
            <a:pPr eaLnBrk="1" hangingPunct="1"/>
            <a:r>
              <a:rPr lang="en-GB" sz="1800" i="1" dirty="0" smtClean="0">
                <a:latin typeface="+mn-lt"/>
              </a:rPr>
              <a:t>Histogram indicating a rating of suitability for </a:t>
            </a:r>
            <a:r>
              <a:rPr lang="en-GB" sz="1800" i="1" dirty="0" err="1" smtClean="0">
                <a:latin typeface="+mn-lt"/>
              </a:rPr>
              <a:t>euse</a:t>
            </a:r>
            <a:r>
              <a:rPr lang="en-GB" sz="1800" i="1" dirty="0" smtClean="0">
                <a:latin typeface="+mn-lt"/>
              </a:rPr>
              <a:t>/recycling </a:t>
            </a:r>
            <a:r>
              <a:rPr lang="en-GB" sz="1800" i="1" dirty="0" smtClean="0">
                <a:latin typeface="+mn-lt"/>
              </a:rPr>
              <a:t>for selected floor finishes </a:t>
            </a:r>
            <a:r>
              <a:rPr lang="en-GB" sz="1800" dirty="0" smtClean="0">
                <a:latin typeface="+mn-lt"/>
              </a:rPr>
              <a:t>[based on </a:t>
            </a:r>
            <a:r>
              <a:rPr lang="en-GB" sz="1800" dirty="0" err="1" smtClean="0">
                <a:latin typeface="+mn-lt"/>
              </a:rPr>
              <a:t>Sassi’s</a:t>
            </a:r>
            <a:r>
              <a:rPr lang="en-GB" sz="1800" dirty="0" smtClean="0">
                <a:latin typeface="+mn-lt"/>
              </a:rPr>
              <a:t> methodology</a:t>
            </a:r>
            <a:r>
              <a:rPr lang="en-GB" sz="1800" dirty="0" smtClean="0">
                <a:latin typeface="+mn-lt"/>
              </a:rPr>
              <a:t>]. Each </a:t>
            </a:r>
            <a:r>
              <a:rPr lang="en-GB" sz="1800" dirty="0" smtClean="0">
                <a:latin typeface="+mn-lt"/>
              </a:rPr>
              <a:t>rating is normalised, indicating the proportion (between 0 and 1) of the maximum available score it achieves</a:t>
            </a:r>
            <a:r>
              <a:rPr lang="en-GB" sz="1800" dirty="0" smtClean="0">
                <a:latin typeface="+mn-lt"/>
              </a:rPr>
              <a:t>. It </a:t>
            </a:r>
            <a:r>
              <a:rPr lang="en-GB" sz="1800" dirty="0" smtClean="0">
                <a:latin typeface="+mn-lt"/>
              </a:rPr>
              <a:t>should be emphasised that </a:t>
            </a:r>
            <a:r>
              <a:rPr lang="en-GB" sz="1800" dirty="0" err="1" smtClean="0">
                <a:latin typeface="+mn-lt"/>
              </a:rPr>
              <a:t>Sassi's</a:t>
            </a:r>
            <a:r>
              <a:rPr lang="en-GB" sz="1800" dirty="0" smtClean="0">
                <a:latin typeface="+mn-lt"/>
              </a:rPr>
              <a:t> criteria and analysis have not been adopted as a standard methodology. </a:t>
            </a:r>
            <a:r>
              <a:rPr lang="en-GB" sz="1800" dirty="0" smtClean="0">
                <a:latin typeface="+mn-lt"/>
              </a:rPr>
              <a:t>The detail here is </a:t>
            </a:r>
            <a:r>
              <a:rPr lang="en-GB" sz="1800" dirty="0" smtClean="0">
                <a:latin typeface="+mn-lt"/>
              </a:rPr>
              <a:t>included </a:t>
            </a:r>
            <a:r>
              <a:rPr lang="en-GB" sz="1800" dirty="0" smtClean="0">
                <a:latin typeface="+mn-lt"/>
              </a:rPr>
              <a:t>to </a:t>
            </a:r>
            <a:r>
              <a:rPr lang="en-GB" sz="1800" dirty="0" smtClean="0">
                <a:latin typeface="+mn-lt"/>
              </a:rPr>
              <a:t>indicate the type of approach that needs to be taken to assess the relative potentials for deconstruction of alternative methods of </a:t>
            </a:r>
            <a:r>
              <a:rPr lang="en-GB" sz="1800" dirty="0" smtClean="0">
                <a:latin typeface="+mn-lt"/>
              </a:rPr>
              <a:t>construction. Consider </a:t>
            </a:r>
            <a:r>
              <a:rPr lang="en-GB" sz="1800" dirty="0" smtClean="0">
                <a:latin typeface="+mn-lt"/>
              </a:rPr>
              <a:t>using a similar methodology to establish </a:t>
            </a:r>
            <a:r>
              <a:rPr lang="en-GB" sz="1800" dirty="0" smtClean="0">
                <a:latin typeface="+mn-lt"/>
              </a:rPr>
              <a:t>ratings for designs </a:t>
            </a:r>
            <a:r>
              <a:rPr lang="en-GB" sz="1800" dirty="0" smtClean="0">
                <a:latin typeface="+mn-lt"/>
              </a:rPr>
              <a:t>and construction </a:t>
            </a:r>
            <a:r>
              <a:rPr lang="en-GB" sz="1800" dirty="0" smtClean="0">
                <a:latin typeface="+mn-lt"/>
              </a:rPr>
              <a:t>alternatives for a range of buildings. High-density </a:t>
            </a:r>
            <a:r>
              <a:rPr lang="en-GB" sz="1800" dirty="0" smtClean="0">
                <a:latin typeface="+mn-lt"/>
              </a:rPr>
              <a:t>fibreboard (HDF), not to be confused with hardwood, is a type of fibreboard, which is an engineered wood product. It is similar to particle board and medium density fibreboard, but is denser and much stronger and harder because it is made out of exploded wood fibres that have been highly compressed. Consequently, the density of hardboard is 500 kg/m³, usually about 800-1040 kg/m³. It differs from particle board in that the bonding of the wood fibres requires no additional materials, although resin is often added. Unlike particle board, it will not split or crack. It is used in construction and furniture. Hardboard is produced in either a wet or dry process. The wet process leaves only one smooth side while the dry processed hardboard is smooth on both sides.</a:t>
            </a:r>
          </a:p>
          <a:p>
            <a:endParaRPr lang="en-GB" sz="1800" dirty="0" smtClean="0"/>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a:noFill/>
        </p:spPr>
        <p:txBody>
          <a:bodyPr/>
          <a:lstStyle/>
          <a:p>
            <a:fld id="{3C073BDA-D9BB-41B4-AA05-398360F77FAF}" type="slidenum">
              <a:rPr lang="en-GB"/>
              <a:pPr/>
              <a:t>17</a:t>
            </a:fld>
            <a:endParaRPr lang="en-GB"/>
          </a:p>
        </p:txBody>
      </p:sp>
      <p:sp>
        <p:nvSpPr>
          <p:cNvPr id="59395" name="Rectangle 2"/>
          <p:cNvSpPr>
            <a:spLocks noChangeArrowheads="1" noTextEdit="1"/>
          </p:cNvSpPr>
          <p:nvPr>
            <p:ph type="sldImg"/>
          </p:nvPr>
        </p:nvSpPr>
        <p:spPr>
          <a:ln/>
        </p:spPr>
      </p:sp>
      <p:sp>
        <p:nvSpPr>
          <p:cNvPr id="59396" name="Rectangle 3"/>
          <p:cNvSpPr>
            <a:spLocks noGrp="1" noChangeArrowheads="1"/>
          </p:cNvSpPr>
          <p:nvPr>
            <p:ph type="body" idx="1"/>
          </p:nvPr>
        </p:nvSpPr>
        <p:spPr>
          <a:xfrm>
            <a:off x="914400" y="4625975"/>
            <a:ext cx="5715000" cy="4381500"/>
          </a:xfrm>
          <a:noFill/>
          <a:ln/>
        </p:spPr>
        <p:txBody>
          <a:bodyPr/>
          <a:lstStyle/>
          <a:p>
            <a:pPr eaLnBrk="1" hangingPunct="1"/>
            <a:r>
              <a:rPr lang="en-GB" sz="1800" smtClean="0">
                <a:latin typeface="BaskervilleBT" charset="0"/>
              </a:rPr>
              <a:t>A designer cannot design just in isolation. There need to be goals agreed with other stakeholders to which are linked some sort of “performance specification” that must be achieved – in this case, related to the nature of the reuse and recycling that is anticipated. Only when the goals are defined and agreed will it be possible to evaluate the benefits (or otherwise) of different alternatives that the designer may propose. Before beginning to design, the designer first needs to address these three questions:</a:t>
            </a:r>
          </a:p>
          <a:p>
            <a:pPr eaLnBrk="1" hangingPunct="1"/>
            <a:r>
              <a:rPr lang="en-GB" sz="1800" i="1" smtClean="0">
                <a:latin typeface="BaskervilleBT,Italic" charset="0"/>
              </a:rPr>
              <a:t>(i) Why are you designing for reuse or recycling at the end of the product’s first life? </a:t>
            </a:r>
          </a:p>
          <a:p>
            <a:pPr eaLnBrk="1" hangingPunct="1"/>
            <a:r>
              <a:rPr lang="en-GB" sz="1800" i="1" smtClean="0">
                <a:latin typeface="BaskervilleBT,Italic" charset="0"/>
              </a:rPr>
              <a:t>(ii) Are you designing for component reuse, or for material recycling? </a:t>
            </a:r>
          </a:p>
          <a:p>
            <a:pPr eaLnBrk="1" hangingPunct="1"/>
            <a:r>
              <a:rPr lang="en-GB" sz="1800" i="1" smtClean="0">
                <a:latin typeface="BaskervilleBT,Italic" charset="0"/>
              </a:rPr>
              <a:t>(iii) When you are designing for reuse or recycling, what type of reuse or recycling are you designing for?</a:t>
            </a:r>
            <a:endParaRPr lang="en-GB" sz="1800" smtClean="0">
              <a:latin typeface="BaskervilleBT" charset="0"/>
            </a:endParaRPr>
          </a:p>
          <a:p>
            <a:pPr eaLnBrk="1" hangingPunct="1"/>
            <a:endParaRPr lang="en-GB" sz="1800" smtClean="0"/>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a:noFill/>
        </p:spPr>
        <p:txBody>
          <a:bodyPr/>
          <a:lstStyle/>
          <a:p>
            <a:fld id="{793A74AC-7D1A-4BAC-BF3A-D4F4963DE09D}" type="slidenum">
              <a:rPr lang="en-GB"/>
              <a:pPr/>
              <a:t>18</a:t>
            </a:fld>
            <a:endParaRPr lang="en-GB"/>
          </a:p>
        </p:txBody>
      </p:sp>
      <p:sp>
        <p:nvSpPr>
          <p:cNvPr id="60419" name="Rectangle 2"/>
          <p:cNvSpPr>
            <a:spLocks noChangeArrowheads="1" noTextEdit="1"/>
          </p:cNvSpPr>
          <p:nvPr>
            <p:ph type="sldImg"/>
          </p:nvPr>
        </p:nvSpPr>
        <p:spPr>
          <a:ln/>
        </p:spPr>
      </p:sp>
      <p:sp>
        <p:nvSpPr>
          <p:cNvPr id="60420" name="Rectangle 3"/>
          <p:cNvSpPr>
            <a:spLocks noGrp="1" noChangeArrowheads="1"/>
          </p:cNvSpPr>
          <p:nvPr>
            <p:ph type="body" idx="1"/>
          </p:nvPr>
        </p:nvSpPr>
        <p:spPr>
          <a:noFill/>
          <a:ln/>
        </p:spPr>
        <p:txBody>
          <a:bodyPr/>
          <a:lstStyle/>
          <a:p>
            <a:pPr eaLnBrk="1" hangingPunct="1"/>
            <a:r>
              <a:rPr lang="en-GB" sz="1800" smtClean="0">
                <a:latin typeface="FranklinGothicBook" charset="0"/>
              </a:rPr>
              <a:t>Swiss Expo 2002</a:t>
            </a:r>
          </a:p>
          <a:p>
            <a:pPr eaLnBrk="1" hangingPunct="1"/>
            <a:r>
              <a:rPr lang="en-GB" sz="1800" smtClean="0">
                <a:latin typeface="FranklinGothicBook" charset="0"/>
              </a:rPr>
              <a:t>The steel piles used for the exhibition pavilion built over the lake of Neuchatel were rented from the steel supplier and returned, undamaged, after their use for six months. The only constraint on the construction was the need to avoid drilling holes in the steel. Bolted clamps were used instead.</a:t>
            </a:r>
          </a:p>
          <a:p>
            <a:pPr eaLnBrk="1" hangingPunct="1"/>
            <a:endParaRPr lang="en-GB" sz="180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a:noFill/>
        </p:spPr>
        <p:txBody>
          <a:bodyPr/>
          <a:lstStyle/>
          <a:p>
            <a:fld id="{BF5BA4A4-95DB-4A5F-86E0-7F381C4498E4}" type="slidenum">
              <a:rPr lang="en-GB"/>
              <a:pPr/>
              <a:t>19</a:t>
            </a:fld>
            <a:endParaRPr lang="en-GB"/>
          </a:p>
        </p:txBody>
      </p:sp>
      <p:sp>
        <p:nvSpPr>
          <p:cNvPr id="61443" name="Rectangle 2"/>
          <p:cNvSpPr>
            <a:spLocks noChangeArrowheads="1" noTextEdit="1"/>
          </p:cNvSpPr>
          <p:nvPr>
            <p:ph type="sldImg"/>
          </p:nvPr>
        </p:nvSpPr>
        <p:spPr>
          <a:ln/>
        </p:spPr>
      </p:sp>
      <p:sp>
        <p:nvSpPr>
          <p:cNvPr id="61444" name="Rectangle 3"/>
          <p:cNvSpPr>
            <a:spLocks noGrp="1" noChangeArrowheads="1"/>
          </p:cNvSpPr>
          <p:nvPr>
            <p:ph type="body" idx="1"/>
          </p:nvPr>
        </p:nvSpPr>
        <p:spPr>
          <a:noFill/>
          <a:ln/>
        </p:spPr>
        <p:txBody>
          <a:bodyPr/>
          <a:lstStyle/>
          <a:p>
            <a:pPr eaLnBrk="1" hangingPunct="1"/>
            <a:r>
              <a:rPr lang="en-GB" sz="1800" smtClean="0">
                <a:latin typeface="BaskervilleBT" charset="0"/>
              </a:rPr>
              <a:t>Nearly all buildings are already designed to allow most of the M&amp;E equipment to be maintained and replaced. Servicing and maintaining plant and equipment during the life of a building also raises its value. Many buildings also need to allow the removal of plant to allow its performance to be upgraded and to allow for changes in the owner’s or user’s needs. This can be especially important when ultra-high-quality internal environment is needed, such as scientific laboratories or manufacturing facilities for electronic equipment.</a:t>
            </a:r>
          </a:p>
          <a:p>
            <a:pPr eaLnBrk="1" hangingPunct="1"/>
            <a:endParaRPr lang="en-GB" sz="1800" smtClean="0"/>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a:noFill/>
        </p:spPr>
        <p:txBody>
          <a:bodyPr/>
          <a:lstStyle/>
          <a:p>
            <a:fld id="{8FC78C53-ACC7-4876-8301-6F85BE32300A}" type="slidenum">
              <a:rPr lang="en-GB"/>
              <a:pPr/>
              <a:t>20</a:t>
            </a:fld>
            <a:endParaRPr lang="en-GB"/>
          </a:p>
        </p:txBody>
      </p:sp>
      <p:sp>
        <p:nvSpPr>
          <p:cNvPr id="62467" name="Rectangle 2"/>
          <p:cNvSpPr>
            <a:spLocks noChangeArrowheads="1" noTextEdit="1"/>
          </p:cNvSpPr>
          <p:nvPr>
            <p:ph type="sldImg"/>
          </p:nvPr>
        </p:nvSpPr>
        <p:spPr>
          <a:ln/>
        </p:spPr>
      </p:sp>
      <p:sp>
        <p:nvSpPr>
          <p:cNvPr id="62468" name="Rectangle 3"/>
          <p:cNvSpPr>
            <a:spLocks noGrp="1" noChangeArrowheads="1"/>
          </p:cNvSpPr>
          <p:nvPr>
            <p:ph type="body" idx="1"/>
          </p:nvPr>
        </p:nvSpPr>
        <p:spPr>
          <a:xfrm>
            <a:off x="304800" y="4625975"/>
            <a:ext cx="6019800" cy="4381500"/>
          </a:xfrm>
          <a:noFill/>
          <a:ln/>
        </p:spPr>
        <p:txBody>
          <a:bodyPr/>
          <a:lstStyle/>
          <a:p>
            <a:pPr eaLnBrk="1" hangingPunct="1"/>
            <a:r>
              <a:rPr lang="en-GB" sz="1800" smtClean="0">
                <a:latin typeface="FranklinGothicBook" charset="0"/>
              </a:rPr>
              <a:t>The Dutch INFRA+ Space floor system is a prefabricated flooring system which allows building services to be integrated into the structure beneath a raised floor. It was developed with both rapid construction and deconstructability in mind, as well as potential reuse. Hot water heating elements can be also integrated into the underside of the panels to provide radiant heating from the ceilings.</a:t>
            </a:r>
          </a:p>
          <a:p>
            <a:pPr eaLnBrk="1" hangingPunct="1"/>
            <a:endParaRPr lang="en-GB" sz="1800" smtClean="0">
              <a:latin typeface="FranklinGothicBook" charset="0"/>
            </a:endParaRPr>
          </a:p>
          <a:p>
            <a:pPr eaLnBrk="1" hangingPunct="1"/>
            <a:endParaRPr lang="en-GB" sz="1800"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a:noFill/>
        </p:spPr>
        <p:txBody>
          <a:bodyPr/>
          <a:lstStyle/>
          <a:p>
            <a:fld id="{810493D6-F931-4CE6-816E-6E1DC620DCC9}" type="slidenum">
              <a:rPr lang="en-GB"/>
              <a:pPr/>
              <a:t>21</a:t>
            </a:fld>
            <a:endParaRPr lang="en-GB"/>
          </a:p>
        </p:txBody>
      </p:sp>
      <p:sp>
        <p:nvSpPr>
          <p:cNvPr id="63491" name="Rectangle 2"/>
          <p:cNvSpPr>
            <a:spLocks noChangeArrowheads="1" noTextEdit="1"/>
          </p:cNvSpPr>
          <p:nvPr>
            <p:ph type="sldImg"/>
          </p:nvPr>
        </p:nvSpPr>
        <p:spPr>
          <a:ln/>
        </p:spPr>
      </p:sp>
      <p:sp>
        <p:nvSpPr>
          <p:cNvPr id="63492" name="Rectangle 3"/>
          <p:cNvSpPr>
            <a:spLocks noGrp="1" noChangeArrowheads="1"/>
          </p:cNvSpPr>
          <p:nvPr>
            <p:ph type="body" idx="1"/>
          </p:nvPr>
        </p:nvSpPr>
        <p:spPr>
          <a:noFill/>
          <a:ln/>
        </p:spPr>
        <p:txBody>
          <a:bodyPr/>
          <a:lstStyle/>
          <a:p>
            <a:pPr eaLnBrk="1" hangingPunct="1"/>
            <a:r>
              <a:rPr lang="en-GB" sz="1800" dirty="0" smtClean="0"/>
              <a:t>The Dutch INFRA+ Space system</a:t>
            </a:r>
          </a:p>
          <a:p>
            <a:pPr eaLnBrk="1" hangingPunct="1"/>
            <a:r>
              <a:rPr lang="en-GB" sz="1800" dirty="0" smtClean="0">
                <a:latin typeface="FranklinGothicBook" charset="0"/>
              </a:rPr>
              <a:t>The INFRA+ floor system can be used as part of a </a:t>
            </a:r>
            <a:r>
              <a:rPr lang="en-GB" sz="1800" dirty="0" smtClean="0">
                <a:latin typeface="FranklinGothicBook" charset="0"/>
              </a:rPr>
              <a:t>fully prefabricated </a:t>
            </a:r>
            <a:r>
              <a:rPr lang="en-GB" sz="1800" dirty="0" smtClean="0">
                <a:latin typeface="FranklinGothicBook" charset="0"/>
              </a:rPr>
              <a:t>building system incorporating structural </a:t>
            </a:r>
            <a:r>
              <a:rPr lang="en-GB" sz="1800" dirty="0" smtClean="0">
                <a:latin typeface="FranklinGothicBook" charset="0"/>
              </a:rPr>
              <a:t>frame and </a:t>
            </a:r>
            <a:r>
              <a:rPr lang="en-GB" sz="1800" dirty="0" smtClean="0">
                <a:latin typeface="FranklinGothicBook" charset="0"/>
              </a:rPr>
              <a:t>masonry wall panels to produce buildings that are up </a:t>
            </a:r>
            <a:r>
              <a:rPr lang="en-GB" sz="1800" dirty="0" smtClean="0">
                <a:latin typeface="FranklinGothicBook" charset="0"/>
              </a:rPr>
              <a:t>to half </a:t>
            </a:r>
            <a:r>
              <a:rPr lang="en-GB" sz="1800" dirty="0" smtClean="0">
                <a:latin typeface="FranklinGothicBook" charset="0"/>
              </a:rPr>
              <a:t>the weight of a similar building constructed </a:t>
            </a:r>
            <a:r>
              <a:rPr lang="en-GB" sz="1800" dirty="0" smtClean="0">
                <a:latin typeface="FranklinGothicBook" charset="0"/>
              </a:rPr>
              <a:t>using conventional </a:t>
            </a:r>
            <a:r>
              <a:rPr lang="en-GB" sz="1800" dirty="0" smtClean="0">
                <a:latin typeface="FranklinGothicBook" charset="0"/>
              </a:rPr>
              <a:t>construction systems.</a:t>
            </a:r>
          </a:p>
          <a:p>
            <a:pPr eaLnBrk="1" hangingPunct="1"/>
            <a:endParaRPr lang="en-GB" dirty="0"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22</a:t>
            </a:fld>
            <a:endParaRPr lang="en-GB"/>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a:ln/>
        </p:spPr>
      </p:sp>
      <p:sp>
        <p:nvSpPr>
          <p:cNvPr id="64515" name="Notes Placeholder 2"/>
          <p:cNvSpPr>
            <a:spLocks noGrp="1"/>
          </p:cNvSpPr>
          <p:nvPr>
            <p:ph type="body" idx="1"/>
          </p:nvPr>
        </p:nvSpPr>
        <p:spPr>
          <a:noFill/>
          <a:ln/>
        </p:spPr>
        <p:txBody>
          <a:bodyPr/>
          <a:lstStyle/>
          <a:p>
            <a:pPr eaLnBrk="1" hangingPunct="1"/>
            <a:r>
              <a:rPr lang="en-GB" sz="1800" dirty="0" smtClean="0">
                <a:latin typeface="+mn-lt"/>
              </a:rPr>
              <a:t>Amazingly, these seven stunning houses use just recycled shipping crates and old beer or milk crates as their raw materials! Who would have thought that humble objects like wooden shipping pallets and beer crates could be turned into green energy and cost-effective building materials?</a:t>
            </a:r>
          </a:p>
          <a:p>
            <a:pPr eaLnBrk="1" hangingPunct="1"/>
            <a:endParaRPr lang="en-GB" sz="1800" dirty="0" smtClean="0">
              <a:latin typeface="+mn-lt"/>
            </a:endParaRPr>
          </a:p>
          <a:p>
            <a:pPr eaLnBrk="1" hangingPunct="1"/>
            <a:r>
              <a:rPr lang="en-GB" sz="1800" dirty="0" smtClean="0">
                <a:latin typeface="+mn-lt"/>
              </a:rPr>
              <a:t>This crate house was built in Castleford, U.K., by German artists Wolfgang Winter and Berthold </a:t>
            </a:r>
            <a:r>
              <a:rPr lang="en-GB" sz="1800" dirty="0" err="1" smtClean="0">
                <a:latin typeface="+mn-lt"/>
              </a:rPr>
              <a:t>Hörbelt</a:t>
            </a:r>
            <a:r>
              <a:rPr lang="en-GB" sz="1800" dirty="0" smtClean="0">
                <a:latin typeface="+mn-lt"/>
              </a:rPr>
              <a:t> as a light-filled artistic sculpture. It was made solely from bottle crates and hoisted on top of shipping containers. It can be found at the bottom of </a:t>
            </a:r>
            <a:r>
              <a:rPr lang="en-GB" sz="1800" dirty="0" err="1" smtClean="0">
                <a:latin typeface="+mn-lt"/>
              </a:rPr>
              <a:t>Sagar</a:t>
            </a:r>
            <a:r>
              <a:rPr lang="en-GB" sz="1800" dirty="0" smtClean="0">
                <a:latin typeface="+mn-lt"/>
              </a:rPr>
              <a:t> Street in Castleford’s city </a:t>
            </a:r>
            <a:r>
              <a:rPr lang="en-GB" sz="1800" dirty="0" err="1" smtClean="0">
                <a:latin typeface="+mn-lt"/>
              </a:rPr>
              <a:t>center</a:t>
            </a:r>
            <a:r>
              <a:rPr lang="en-GB" sz="1800" dirty="0" smtClean="0">
                <a:latin typeface="+mn-lt"/>
              </a:rPr>
              <a:t>. From the containers on the ground floor, a spiral staircase leads up to the crate floor.</a:t>
            </a:r>
          </a:p>
        </p:txBody>
      </p:sp>
      <p:sp>
        <p:nvSpPr>
          <p:cNvPr id="64516" name="Slide Number Placeholder 3"/>
          <p:cNvSpPr>
            <a:spLocks noGrp="1"/>
          </p:cNvSpPr>
          <p:nvPr>
            <p:ph type="sldNum" sz="quarter" idx="5"/>
          </p:nvPr>
        </p:nvSpPr>
        <p:spPr>
          <a:noFill/>
        </p:spPr>
        <p:txBody>
          <a:bodyPr/>
          <a:lstStyle/>
          <a:p>
            <a:fld id="{F9A027A4-45E1-4803-A9F9-F626143B2CF1}" type="slidenum">
              <a:rPr lang="en-GB"/>
              <a:pPr/>
              <a:t>23</a:t>
            </a:fld>
            <a:endParaRPr lang="en-GB"/>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a:noFill/>
        </p:spPr>
        <p:txBody>
          <a:bodyPr/>
          <a:lstStyle/>
          <a:p>
            <a:fld id="{D040AD20-3315-446F-9C29-3DD6343EC325}" type="slidenum">
              <a:rPr lang="en-GB"/>
              <a:pPr/>
              <a:t>24</a:t>
            </a:fld>
            <a:endParaRPr lang="en-GB"/>
          </a:p>
        </p:txBody>
      </p:sp>
      <p:sp>
        <p:nvSpPr>
          <p:cNvPr id="65539" name="Rectangle 2"/>
          <p:cNvSpPr>
            <a:spLocks noChangeArrowheads="1" noTextEdit="1"/>
          </p:cNvSpPr>
          <p:nvPr>
            <p:ph type="sldImg"/>
          </p:nvPr>
        </p:nvSpPr>
        <p:spPr>
          <a:ln/>
        </p:spPr>
      </p:sp>
      <p:sp>
        <p:nvSpPr>
          <p:cNvPr id="65540" name="Rectangle 3"/>
          <p:cNvSpPr>
            <a:spLocks noGrp="1" noChangeArrowheads="1"/>
          </p:cNvSpPr>
          <p:nvPr>
            <p:ph type="body" idx="1"/>
          </p:nvPr>
        </p:nvSpPr>
        <p:spPr>
          <a:noFill/>
          <a:ln/>
        </p:spPr>
        <p:txBody>
          <a:bodyPr/>
          <a:lstStyle/>
          <a:p>
            <a:pPr eaLnBrk="1" hangingPunct="1"/>
            <a:r>
              <a:rPr lang="en-GB" sz="1800" smtClean="0">
                <a:latin typeface="FranklinGothicBook" charset="0"/>
              </a:rPr>
              <a:t>The QuiconTM system has been developed to</a:t>
            </a:r>
          </a:p>
          <a:p>
            <a:pPr eaLnBrk="1" hangingPunct="1"/>
            <a:r>
              <a:rPr lang="en-GB" sz="1800" smtClean="0">
                <a:latin typeface="FranklinGothicBook" charset="0"/>
              </a:rPr>
              <a:t>allow rapid assembly of steel frame structures</a:t>
            </a:r>
          </a:p>
          <a:p>
            <a:pPr eaLnBrk="1" hangingPunct="1"/>
            <a:r>
              <a:rPr lang="en-GB" sz="1800" smtClean="0">
                <a:latin typeface="FranklinGothicBook" charset="0"/>
              </a:rPr>
              <a:t>and, equally, their rapid disassembly. Based on</a:t>
            </a:r>
          </a:p>
          <a:p>
            <a:pPr eaLnBrk="1" hangingPunct="1"/>
            <a:r>
              <a:rPr lang="en-GB" sz="1800" smtClean="0">
                <a:latin typeface="FranklinGothicBook" charset="0"/>
              </a:rPr>
              <a:t>standard fixings and dimensions, the system</a:t>
            </a:r>
          </a:p>
          <a:p>
            <a:pPr eaLnBrk="1" hangingPunct="1"/>
            <a:r>
              <a:rPr lang="en-GB" sz="1800" smtClean="0">
                <a:latin typeface="FranklinGothicBook" charset="0"/>
              </a:rPr>
              <a:t>lends itself to reuse after deconstruction with a</a:t>
            </a:r>
          </a:p>
          <a:p>
            <a:pPr eaLnBrk="1" hangingPunct="1"/>
            <a:r>
              <a:rPr lang="en-GB" sz="1800" smtClean="0">
                <a:latin typeface="FranklinGothicBook" charset="0"/>
              </a:rPr>
              <a:t>minimum of refurbishment and re-engineering.</a:t>
            </a:r>
          </a:p>
          <a:p>
            <a:pPr eaLnBrk="1" hangingPunct="1"/>
            <a:r>
              <a:rPr lang="en-GB" sz="1800" smtClean="0">
                <a:latin typeface="FranklinGothicBook" charset="0"/>
              </a:rPr>
              <a:t>&lt;www.steel-sci.org&gt;</a:t>
            </a:r>
          </a:p>
          <a:p>
            <a:pPr eaLnBrk="1" hangingPunct="1"/>
            <a:endParaRPr lang="en-GB" sz="1800" smtClean="0"/>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25</a:t>
            </a:fld>
            <a:endParaRPr lang="en-GB"/>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a:noFill/>
        </p:spPr>
        <p:txBody>
          <a:bodyPr/>
          <a:lstStyle/>
          <a:p>
            <a:fld id="{E4E946DD-16ED-45B9-8163-DB20B7B2DFF0}" type="slidenum">
              <a:rPr lang="en-GB"/>
              <a:pPr/>
              <a:t>26</a:t>
            </a:fld>
            <a:endParaRPr lang="en-GB"/>
          </a:p>
        </p:txBody>
      </p:sp>
      <p:sp>
        <p:nvSpPr>
          <p:cNvPr id="66563" name="Rectangle 2"/>
          <p:cNvSpPr>
            <a:spLocks noChangeArrowheads="1" noTextEdit="1"/>
          </p:cNvSpPr>
          <p:nvPr>
            <p:ph type="sldImg"/>
          </p:nvPr>
        </p:nvSpPr>
        <p:spPr>
          <a:ln/>
        </p:spPr>
      </p:sp>
      <p:sp>
        <p:nvSpPr>
          <p:cNvPr id="66564" name="Rectangle 3"/>
          <p:cNvSpPr>
            <a:spLocks noGrp="1" noChangeArrowheads="1"/>
          </p:cNvSpPr>
          <p:nvPr>
            <p:ph type="body" idx="1"/>
          </p:nvPr>
        </p:nvSpPr>
        <p:spPr>
          <a:noFill/>
          <a:ln/>
        </p:spPr>
        <p:txBody>
          <a:bodyPr/>
          <a:lstStyle/>
          <a:p>
            <a:pPr eaLnBrk="1" hangingPunct="1"/>
            <a:r>
              <a:rPr lang="en-GB" sz="1800" smtClean="0">
                <a:latin typeface="FranklinGothicBook" charset="0"/>
              </a:rPr>
              <a:t>The SMT system is one of five demountable precast concrete systems currently available in the Dutch construction market [see Vambersky, 1994]. It comprises a series of standard columns and floor slabs which are bolted in place after assembly to form movement-resisting connections which provide the frame with stability. Overall stability is provided by a range of standard façade/internal wall panels.</a:t>
            </a:r>
          </a:p>
          <a:p>
            <a:pPr eaLnBrk="1" hangingPunct="1"/>
            <a:r>
              <a:rPr lang="en-GB" sz="1800" smtClean="0">
                <a:latin typeface="FranklinGothicBook" charset="0"/>
              </a:rPr>
              <a:t>The system was developed with both speedy construction and demountability in mind. [for SMTBOUW, see &lt;www.smtbouw.nl&gt;; for the CD20</a:t>
            </a:r>
          </a:p>
          <a:p>
            <a:pPr eaLnBrk="1" hangingPunct="1"/>
            <a:r>
              <a:rPr lang="en-GB" sz="1800" smtClean="0">
                <a:latin typeface="FranklinGothicBook" charset="0"/>
              </a:rPr>
              <a:t>System, see Corsmit Consulting Engineering at &lt;www.corsmit.nl&gt;</a:t>
            </a:r>
          </a:p>
          <a:p>
            <a:pPr eaLnBrk="1" hangingPunct="1"/>
            <a:endParaRPr lang="en-GB" sz="1800"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sz="1800" dirty="0" smtClean="0">
                <a:latin typeface="+mn-lt"/>
              </a:rPr>
              <a:t>Even here there is a need to capitalise on reusing materials. The UK is facing challenges with maintaining its coastline – is it possible to protect, should we allow nature to take its course. Perhaps in the short term at least there is a need to protect!</a:t>
            </a:r>
            <a:endParaRPr lang="en-GB" sz="1800" dirty="0">
              <a:latin typeface="+mn-lt"/>
            </a:endParaRPr>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27</a:t>
            </a:fld>
            <a:endParaRPr lang="en-GB"/>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a:noFill/>
        </p:spPr>
        <p:txBody>
          <a:bodyPr/>
          <a:lstStyle/>
          <a:p>
            <a:fld id="{B6575480-ECD8-4234-A76D-9C705EA40AB4}" type="slidenum">
              <a:rPr lang="en-GB"/>
              <a:pPr/>
              <a:t>28</a:t>
            </a:fld>
            <a:endParaRPr lang="en-GB"/>
          </a:p>
        </p:txBody>
      </p:sp>
      <p:sp>
        <p:nvSpPr>
          <p:cNvPr id="67587" name="Rectangle 2"/>
          <p:cNvSpPr>
            <a:spLocks noChangeArrowheads="1" noTextEdit="1"/>
          </p:cNvSpPr>
          <p:nvPr>
            <p:ph type="sldImg"/>
          </p:nvPr>
        </p:nvSpPr>
        <p:spPr>
          <a:xfrm>
            <a:off x="993775" y="242888"/>
            <a:ext cx="4870450" cy="3652837"/>
          </a:xfrm>
          <a:ln/>
        </p:spPr>
      </p:sp>
      <p:sp>
        <p:nvSpPr>
          <p:cNvPr id="67588" name="Rectangle 3"/>
          <p:cNvSpPr>
            <a:spLocks noGrp="1" noChangeArrowheads="1"/>
          </p:cNvSpPr>
          <p:nvPr>
            <p:ph type="body" idx="1"/>
          </p:nvPr>
        </p:nvSpPr>
        <p:spPr>
          <a:xfrm>
            <a:off x="228600" y="3976688"/>
            <a:ext cx="6629400" cy="5030787"/>
          </a:xfrm>
          <a:noFill/>
          <a:ln/>
        </p:spPr>
        <p:txBody>
          <a:bodyPr/>
          <a:lstStyle/>
          <a:p>
            <a:pPr eaLnBrk="1" hangingPunct="1"/>
            <a:r>
              <a:rPr lang="en-GB" sz="1600" smtClean="0">
                <a:latin typeface="BaskervilleBT" charset="0"/>
              </a:rPr>
              <a:t>Constructing buildings in ways that will allow them to be easily dismantled or deconstructed is already feasible from a technical point of view. However, the main drivers that will bring about the widespread reuse of building components and recycling of building materials are likely to be non-technical – environmental, socio-economic, commercial, political and risk management.</a:t>
            </a:r>
          </a:p>
          <a:p>
            <a:pPr eaLnBrk="1" hangingPunct="1"/>
            <a:r>
              <a:rPr lang="en-GB" sz="1600" smtClean="0">
                <a:latin typeface="BaskervilleBT" charset="0"/>
              </a:rPr>
              <a:t>Few of the following principal drivers are yet strong enough to motivate clients and construction teams to implement design for deconstruction. However, their potential influence during the life of buildings now being designed is already apparent.</a:t>
            </a:r>
          </a:p>
          <a:p>
            <a:pPr eaLnBrk="1" hangingPunct="1"/>
            <a:r>
              <a:rPr lang="en-GB" sz="1600" smtClean="0">
                <a:latin typeface="BaskervilleBT" charset="0"/>
              </a:rPr>
              <a:t>E – reduce extraction of new materials</a:t>
            </a:r>
          </a:p>
          <a:p>
            <a:pPr eaLnBrk="1" hangingPunct="1"/>
            <a:r>
              <a:rPr lang="en-GB" sz="1600" smtClean="0">
                <a:latin typeface="BaskervilleBT" charset="0"/>
              </a:rPr>
              <a:t>      Reduce materials sent to landfill</a:t>
            </a:r>
          </a:p>
          <a:p>
            <a:pPr eaLnBrk="1" hangingPunct="1"/>
            <a:r>
              <a:rPr lang="en-GB" sz="1600" smtClean="0">
                <a:latin typeface="BaskervilleBT" charset="0"/>
              </a:rPr>
              <a:t>S – employment and social benefit from reduced loss of land</a:t>
            </a:r>
          </a:p>
          <a:p>
            <a:pPr eaLnBrk="1" hangingPunct="1"/>
            <a:r>
              <a:rPr lang="en-GB" sz="1600" smtClean="0">
                <a:latin typeface="BaskervilleBT" charset="0"/>
              </a:rPr>
              <a:t>C – landfill tax – reflect the need to reduce materials sent to landfill</a:t>
            </a:r>
          </a:p>
          <a:p>
            <a:pPr eaLnBrk="1" hangingPunct="1"/>
            <a:r>
              <a:rPr lang="en-GB" sz="1600" smtClean="0">
                <a:latin typeface="BaskervilleBT" charset="0"/>
              </a:rPr>
              <a:t>       aggregate levy – since 2002 £1.60 help meet target to replace 20% of     </a:t>
            </a:r>
          </a:p>
          <a:p>
            <a:pPr eaLnBrk="1" hangingPunct="1"/>
            <a:r>
              <a:rPr lang="en-GB" sz="1600" smtClean="0">
                <a:latin typeface="BaskervilleBT" charset="0"/>
              </a:rPr>
              <a:t>       primary agg by reclaimed and recycled materials</a:t>
            </a:r>
          </a:p>
          <a:p>
            <a:pPr eaLnBrk="1" hangingPunct="1"/>
            <a:r>
              <a:rPr lang="en-GB" sz="1600" smtClean="0">
                <a:latin typeface="BaskervilleBT" charset="0"/>
              </a:rPr>
              <a:t>P – government policy on sust const</a:t>
            </a:r>
          </a:p>
          <a:p>
            <a:pPr eaLnBrk="1" hangingPunct="1"/>
            <a:r>
              <a:rPr lang="en-GB" sz="1600" smtClean="0">
                <a:latin typeface="BaskervilleBT" charset="0"/>
              </a:rPr>
              <a:t>      planning permission</a:t>
            </a:r>
          </a:p>
          <a:p>
            <a:pPr eaLnBrk="1" hangingPunct="1"/>
            <a:endParaRPr lang="en-GB" sz="1600"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a:noFill/>
        </p:spPr>
        <p:txBody>
          <a:bodyPr/>
          <a:lstStyle/>
          <a:p>
            <a:fld id="{875AD227-674A-4A27-836A-D85CAC1B8244}" type="slidenum">
              <a:rPr lang="en-GB"/>
              <a:pPr/>
              <a:t>29</a:t>
            </a:fld>
            <a:endParaRPr lang="en-GB"/>
          </a:p>
        </p:txBody>
      </p:sp>
      <p:sp>
        <p:nvSpPr>
          <p:cNvPr id="68611" name="Rectangle 2"/>
          <p:cNvSpPr>
            <a:spLocks noChangeArrowheads="1" noTextEdit="1"/>
          </p:cNvSpPr>
          <p:nvPr>
            <p:ph type="sldImg"/>
          </p:nvPr>
        </p:nvSpPr>
        <p:spPr>
          <a:xfrm>
            <a:off x="884238" y="242888"/>
            <a:ext cx="4327525" cy="3246437"/>
          </a:xfrm>
          <a:ln/>
        </p:spPr>
      </p:sp>
      <p:sp>
        <p:nvSpPr>
          <p:cNvPr id="68612" name="Rectangle 3"/>
          <p:cNvSpPr>
            <a:spLocks noGrp="1" noChangeArrowheads="1"/>
          </p:cNvSpPr>
          <p:nvPr>
            <p:ph type="body" idx="1"/>
          </p:nvPr>
        </p:nvSpPr>
        <p:spPr>
          <a:xfrm>
            <a:off x="228600" y="3570288"/>
            <a:ext cx="6172200" cy="4949825"/>
          </a:xfrm>
          <a:noFill/>
          <a:ln/>
        </p:spPr>
        <p:txBody>
          <a:bodyPr/>
          <a:lstStyle/>
          <a:p>
            <a:pPr eaLnBrk="1" hangingPunct="1"/>
            <a:r>
              <a:rPr lang="en-GB" sz="1400" smtClean="0">
                <a:latin typeface="FranklinGothicBook" charset="0"/>
              </a:rPr>
              <a:t>Lack of legislation</a:t>
            </a:r>
          </a:p>
          <a:p>
            <a:pPr eaLnBrk="1" hangingPunct="1"/>
            <a:r>
              <a:rPr lang="en-GB" sz="1400" smtClean="0">
                <a:latin typeface="BaskervilleBT" charset="0"/>
              </a:rPr>
              <a:t>There is currently no legislation in the UK that requires clients or contractors to consider deconstruction at the design stage of a building project.</a:t>
            </a:r>
          </a:p>
          <a:p>
            <a:pPr eaLnBrk="1" hangingPunct="1"/>
            <a:r>
              <a:rPr lang="en-GB" sz="1400" smtClean="0">
                <a:latin typeface="FranklinGothicBook" charset="0"/>
              </a:rPr>
              <a:t>Human barriers</a:t>
            </a:r>
          </a:p>
          <a:p>
            <a:pPr eaLnBrk="1" hangingPunct="1"/>
            <a:r>
              <a:rPr lang="en-GB" sz="1400" smtClean="0">
                <a:latin typeface="BaskervilleBT" charset="0"/>
              </a:rPr>
              <a:t>It is often easier for people to continue to do what they have previously done – design without thinking about reuse or recycling. What is more, most people in all cultures, like new things in preference to “second hand”. Protagonists for reuse and recycling require considerable dedication and determination against reluctance or sometimes even strong opposition to take the ideas through to reality.</a:t>
            </a:r>
          </a:p>
          <a:p>
            <a:pPr eaLnBrk="1" hangingPunct="1"/>
            <a:r>
              <a:rPr lang="en-GB" sz="1400" smtClean="0">
                <a:latin typeface="FranklinGothicBook" charset="0"/>
              </a:rPr>
              <a:t>Additional design costs</a:t>
            </a:r>
          </a:p>
          <a:p>
            <a:pPr eaLnBrk="1" hangingPunct="1"/>
            <a:r>
              <a:rPr lang="en-GB" sz="1400" smtClean="0">
                <a:latin typeface="BaskervilleBT" charset="0"/>
              </a:rPr>
              <a:t>For deconstruction to be considered at the design stage, time will need to be devoted to the issue and this will add to the design costs, both directly and in the additional effort needed to evaluate the benefits of deconstruction against any additional costs.</a:t>
            </a:r>
          </a:p>
          <a:p>
            <a:pPr eaLnBrk="1" hangingPunct="1"/>
            <a:r>
              <a:rPr lang="en-GB" sz="1400" smtClean="0">
                <a:latin typeface="FranklinGothicBook" charset="0"/>
              </a:rPr>
              <a:t>Procurement and contractual responsibilities</a:t>
            </a:r>
          </a:p>
          <a:p>
            <a:pPr eaLnBrk="1" hangingPunct="1"/>
            <a:r>
              <a:rPr lang="en-GB" sz="1400" smtClean="0">
                <a:latin typeface="BaskervilleBT" charset="0"/>
              </a:rPr>
              <a:t>As design of a building progresses beyond Scheme Design stage (RIBA Stage C), responsibility for detail design is often transferred to specialist contractors. Beyond Detail Design stage (RIBA Stage D) the essence of the design becomes embodied in the technical specification of materials, components and equipment, often in the form of a “performance specification”. When tenders are invited, contractors need to satisfy various “employers’ requirements”. If a building has been designed to be easy to deconstruct, it will be important to ensure that the idea of “deconstructability” is somehow conveyed from one stage of the procurement process to the next, perhaps in some form of “deconstructability performance”.</a:t>
            </a:r>
            <a:endParaRPr lang="en-GB" sz="1400" smtClean="0">
              <a:latin typeface="FranklinGothicBook" charset="0"/>
            </a:endParaRPr>
          </a:p>
          <a:p>
            <a:pPr eaLnBrk="1" hangingPunct="1"/>
            <a:endParaRPr lang="en-GB" sz="1400"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a:noFill/>
        </p:spPr>
        <p:txBody>
          <a:bodyPr/>
          <a:lstStyle/>
          <a:p>
            <a:fld id="{6CC15520-C5F5-4525-BB20-04E902BF7741}" type="slidenum">
              <a:rPr lang="en-GB"/>
              <a:pPr/>
              <a:t>30</a:t>
            </a:fld>
            <a:endParaRPr lang="en-GB"/>
          </a:p>
        </p:txBody>
      </p:sp>
      <p:sp>
        <p:nvSpPr>
          <p:cNvPr id="69635" name="Rectangle 2"/>
          <p:cNvSpPr>
            <a:spLocks noChangeArrowheads="1" noTextEdit="1"/>
          </p:cNvSpPr>
          <p:nvPr>
            <p:ph type="sldImg"/>
          </p:nvPr>
        </p:nvSpPr>
        <p:spPr>
          <a:xfrm>
            <a:off x="993775" y="242888"/>
            <a:ext cx="4870450" cy="3652837"/>
          </a:xfrm>
          <a:ln/>
        </p:spPr>
      </p:sp>
      <p:sp>
        <p:nvSpPr>
          <p:cNvPr id="69636" name="Rectangle 3"/>
          <p:cNvSpPr>
            <a:spLocks noGrp="1" noChangeArrowheads="1"/>
          </p:cNvSpPr>
          <p:nvPr>
            <p:ph type="body" idx="1"/>
          </p:nvPr>
        </p:nvSpPr>
        <p:spPr>
          <a:xfrm>
            <a:off x="457200" y="3895725"/>
            <a:ext cx="6400800" cy="5111750"/>
          </a:xfrm>
          <a:noFill/>
          <a:ln/>
        </p:spPr>
        <p:txBody>
          <a:bodyPr/>
          <a:lstStyle/>
          <a:p>
            <a:pPr eaLnBrk="1" hangingPunct="1"/>
            <a:r>
              <a:rPr lang="en-GB" smtClean="0">
                <a:latin typeface="FranklinGothicBook" charset="0"/>
              </a:rPr>
              <a:t>Lack of legislation</a:t>
            </a:r>
          </a:p>
          <a:p>
            <a:pPr eaLnBrk="1" hangingPunct="1"/>
            <a:r>
              <a:rPr lang="en-GB" smtClean="0">
                <a:latin typeface="BaskervilleBT" charset="0"/>
              </a:rPr>
              <a:t>There is currently no legislation in the UK that requires clients or contractors to recycle waste materials or to use reclaimed materials in new construction.</a:t>
            </a:r>
            <a:endParaRPr lang="en-GB" smtClean="0">
              <a:latin typeface="FranklinGothicBook" charset="0"/>
            </a:endParaRPr>
          </a:p>
          <a:p>
            <a:pPr eaLnBrk="1" hangingPunct="1"/>
            <a:r>
              <a:rPr lang="en-GB" smtClean="0">
                <a:latin typeface="FranklinGothicBook" charset="0"/>
              </a:rPr>
              <a:t>Insurance constraints</a:t>
            </a:r>
          </a:p>
          <a:p>
            <a:pPr eaLnBrk="1" hangingPunct="1"/>
            <a:r>
              <a:rPr lang="en-GB" smtClean="0">
                <a:latin typeface="BaskervilleBT" charset="0"/>
              </a:rPr>
              <a:t>Insurance policies generally make it financially unfavourable to use reclaimed materials. It will help encourage more reuse and recycling if insurance companies are brought into discussions with specifiers and educated about the nature of the risks involved, and how they can be managed.</a:t>
            </a:r>
          </a:p>
          <a:p>
            <a:pPr eaLnBrk="1" hangingPunct="1"/>
            <a:r>
              <a:rPr lang="en-GB" smtClean="0">
                <a:latin typeface="FranklinGothicBook" charset="0"/>
              </a:rPr>
              <a:t>Legal constraints</a:t>
            </a:r>
          </a:p>
          <a:p>
            <a:pPr eaLnBrk="1" hangingPunct="1"/>
            <a:r>
              <a:rPr lang="en-GB" smtClean="0">
                <a:latin typeface="BaskervilleBT" charset="0"/>
              </a:rPr>
              <a:t>Standard contracts often require the specification of new materials, products or equipment and care is needed to obtain appropriate warranties of used or recycled materials or components.</a:t>
            </a:r>
          </a:p>
          <a:p>
            <a:pPr eaLnBrk="1" hangingPunct="1"/>
            <a:r>
              <a:rPr lang="en-GB" smtClean="0">
                <a:latin typeface="BaskervilleBT" charset="0"/>
              </a:rPr>
              <a:t>Designers and specifiers are also subject to various common law liabilities, such as negligence. A specifier has a duty to exercise the reasonable skill and care to be expected of an ordinarily competent member of his profession. Whilst it would not of itself be negligent to specify a recycled or second-hand material or product, the onus on the specifier to justify such a specification is likely to be higher than for new materials or products. Manufacturers’ guarantees or warranties will be required.</a:t>
            </a:r>
          </a:p>
          <a:p>
            <a:pPr eaLnBrk="1" hangingPunct="1"/>
            <a:r>
              <a:rPr lang="en-GB" smtClean="0">
                <a:latin typeface="FranklinGothicBook" charset="0"/>
              </a:rPr>
              <a:t>Commercial and programme constraints</a:t>
            </a:r>
          </a:p>
          <a:p>
            <a:pPr eaLnBrk="1" hangingPunct="1"/>
            <a:r>
              <a:rPr lang="en-GB" smtClean="0">
                <a:latin typeface="BaskervilleBT" charset="0"/>
              </a:rPr>
              <a:t>There are often many financial barriers that inhibit the reuse of building elements and the use of recycled materials. The processes of cleaning, reconditioning and re-certification can be labour-intensive and this can often raise the price of reclaimed products and materials above their value. The testing and control of quality is also expensive. New and less costly processes will be developed as the demand for them rises. The cost of storing reclaimed products and transporting them to where they are needed should also be accounted for.</a:t>
            </a:r>
          </a:p>
          <a:p>
            <a:pPr eaLnBrk="1" hangingPunct="1"/>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a:noFill/>
        </p:spPr>
        <p:txBody>
          <a:bodyPr/>
          <a:lstStyle/>
          <a:p>
            <a:fld id="{D85D6D9C-5131-4BAF-AE86-37B2AEDB5861}" type="slidenum">
              <a:rPr lang="en-GB"/>
              <a:pPr/>
              <a:t>31</a:t>
            </a:fld>
            <a:endParaRPr lang="en-GB"/>
          </a:p>
        </p:txBody>
      </p:sp>
      <p:sp>
        <p:nvSpPr>
          <p:cNvPr id="70659" name="Rectangle 2"/>
          <p:cNvSpPr>
            <a:spLocks noChangeArrowheads="1" noTextEdit="1"/>
          </p:cNvSpPr>
          <p:nvPr>
            <p:ph type="sldImg"/>
          </p:nvPr>
        </p:nvSpPr>
        <p:spPr>
          <a:ln/>
        </p:spPr>
      </p:sp>
      <p:sp>
        <p:nvSpPr>
          <p:cNvPr id="70660" name="Rectangle 3"/>
          <p:cNvSpPr>
            <a:spLocks noGrp="1" noChangeArrowheads="1"/>
          </p:cNvSpPr>
          <p:nvPr>
            <p:ph type="body" idx="1"/>
          </p:nvPr>
        </p:nvSpPr>
        <p:spPr>
          <a:xfrm>
            <a:off x="304800" y="4625975"/>
            <a:ext cx="6324600" cy="4381500"/>
          </a:xfrm>
          <a:noFill/>
          <a:ln/>
        </p:spPr>
        <p:txBody>
          <a:bodyPr/>
          <a:lstStyle/>
          <a:p>
            <a:pPr eaLnBrk="1" hangingPunct="1"/>
            <a:r>
              <a:rPr lang="en-GB" sz="1400" smtClean="0">
                <a:latin typeface="FranklinGothicBook" charset="0"/>
              </a:rPr>
              <a:t>Relative environmental impact</a:t>
            </a:r>
          </a:p>
          <a:p>
            <a:pPr eaLnBrk="1" hangingPunct="1"/>
            <a:r>
              <a:rPr lang="en-GB" sz="1400" smtClean="0">
                <a:latin typeface="BaskervilleBT" charset="0"/>
              </a:rPr>
              <a:t>The main driver for reuse and recycling is to reduce man’s impact on the environment. However, it can be that recycling used materials may have a larger impact on the environment than using new ones. Glass is a case in point, with many environmentalists arguing that, at a domestic level, the impact of the transport involved in recycling glass vessels is greater than the benefits gained from reducing the manufacture of new glass. Similarly with the reconditioning of materials or equipment  </a:t>
            </a:r>
          </a:p>
          <a:p>
            <a:pPr eaLnBrk="1" hangingPunct="1"/>
            <a:r>
              <a:rPr lang="en-GB" sz="1400" smtClean="0">
                <a:latin typeface="BaskervilleBT" charset="0"/>
              </a:rPr>
              <a:t>since this is usually carried out on small quantities, the environmental benefits of large-scale  industrial processes are lost.</a:t>
            </a:r>
          </a:p>
          <a:p>
            <a:pPr eaLnBrk="1" hangingPunct="1"/>
            <a:r>
              <a:rPr lang="en-GB" sz="1400" smtClean="0">
                <a:latin typeface="FranklinGothicBook" charset="0"/>
              </a:rPr>
              <a:t>Design codes of practice</a:t>
            </a:r>
          </a:p>
          <a:p>
            <a:pPr eaLnBrk="1" hangingPunct="1"/>
            <a:r>
              <a:rPr lang="en-GB" sz="1400" smtClean="0">
                <a:latin typeface="BaskervilleBT" charset="0"/>
              </a:rPr>
              <a:t>Using reclaimed products and materials is often perceived to increase the risk of failure to meet the required performance or durability of a building element. While such risks can be eliminated by testing and re-certification, prejudices may still remain.</a:t>
            </a:r>
          </a:p>
          <a:p>
            <a:pPr eaLnBrk="1" hangingPunct="1"/>
            <a:r>
              <a:rPr lang="en-GB" sz="1400" smtClean="0">
                <a:latin typeface="BaskervilleBT" charset="0"/>
              </a:rPr>
              <a:t>One hurdle is that design codes are believed to encourage designers to use new materials and products in preference to reclaimed ones. While most design codes assume that new materials are normal practice, most also include the opportunity to apply the code to reclaimed and recycled products, for example through the use of test data.</a:t>
            </a:r>
            <a:endParaRPr lang="en-GB" sz="1400" smtClean="0">
              <a:latin typeface="FranklinGothicBook" charset="0"/>
            </a:endParaRPr>
          </a:p>
          <a:p>
            <a:pPr eaLnBrk="1" hangingPunct="1"/>
            <a:endParaRPr lang="en-GB" sz="1400"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a:noFill/>
        </p:spPr>
        <p:txBody>
          <a:bodyPr/>
          <a:lstStyle/>
          <a:p>
            <a:fld id="{F9D0E684-5980-4FC3-AE05-7516AC34744F}" type="slidenum">
              <a:rPr lang="en-GB"/>
              <a:pPr/>
              <a:t>32</a:t>
            </a:fld>
            <a:endParaRPr lang="en-GB"/>
          </a:p>
        </p:txBody>
      </p:sp>
      <p:sp>
        <p:nvSpPr>
          <p:cNvPr id="71683" name="Rectangle 2"/>
          <p:cNvSpPr>
            <a:spLocks noChangeArrowheads="1" noTextEdit="1"/>
          </p:cNvSpPr>
          <p:nvPr>
            <p:ph type="sldImg"/>
          </p:nvPr>
        </p:nvSpPr>
        <p:spPr>
          <a:xfrm>
            <a:off x="1124745" y="188343"/>
            <a:ext cx="4032448" cy="2808312"/>
          </a:xfrm>
          <a:ln/>
        </p:spPr>
      </p:sp>
      <p:sp>
        <p:nvSpPr>
          <p:cNvPr id="71684" name="Rectangle 3"/>
          <p:cNvSpPr>
            <a:spLocks noGrp="1" noChangeArrowheads="1"/>
          </p:cNvSpPr>
          <p:nvPr>
            <p:ph type="body" idx="1"/>
          </p:nvPr>
        </p:nvSpPr>
        <p:spPr>
          <a:xfrm>
            <a:off x="188640" y="2996654"/>
            <a:ext cx="6400800" cy="5680075"/>
          </a:xfrm>
          <a:noFill/>
          <a:ln/>
        </p:spPr>
        <p:txBody>
          <a:bodyPr/>
          <a:lstStyle/>
          <a:p>
            <a:pPr eaLnBrk="1" hangingPunct="1"/>
            <a:r>
              <a:rPr lang="en-GB" dirty="0" smtClean="0">
                <a:latin typeface="FranklinGothicBook" charset="0"/>
              </a:rPr>
              <a:t>Recycling</a:t>
            </a:r>
          </a:p>
          <a:p>
            <a:pPr eaLnBrk="1" hangingPunct="1"/>
            <a:r>
              <a:rPr lang="en-GB" dirty="0" smtClean="0">
                <a:latin typeface="BaskervilleBT" charset="0"/>
              </a:rPr>
              <a:t>Many materials cannot be easily recycled, or the processes are costly or require considerable amounts of energy.</a:t>
            </a:r>
            <a:endParaRPr lang="en-GB" dirty="0" smtClean="0">
              <a:latin typeface="FranklinGothicBook" charset="0"/>
            </a:endParaRPr>
          </a:p>
          <a:p>
            <a:pPr eaLnBrk="1" hangingPunct="1"/>
            <a:r>
              <a:rPr lang="en-GB" dirty="0" smtClean="0">
                <a:latin typeface="FranklinGothicBook" charset="0"/>
              </a:rPr>
              <a:t>Improving performance</a:t>
            </a:r>
          </a:p>
          <a:p>
            <a:pPr eaLnBrk="1" hangingPunct="1"/>
            <a:r>
              <a:rPr lang="en-GB" dirty="0" smtClean="0">
                <a:latin typeface="BaskervilleBT" charset="0"/>
              </a:rPr>
              <a:t>The performance of many building elements is improving all the time – for instance windows, boilers, chillers and electric motors. It is therefore likely that when such elements are removed from a building during deconstruction they will not meet current standards or may simply be more expensive to run. </a:t>
            </a:r>
          </a:p>
          <a:p>
            <a:pPr eaLnBrk="1" hangingPunct="1"/>
            <a:r>
              <a:rPr lang="en-GB" dirty="0" smtClean="0">
                <a:latin typeface="FranklinGothicBook" charset="0"/>
              </a:rPr>
              <a:t>Performance guarantees</a:t>
            </a:r>
          </a:p>
          <a:p>
            <a:pPr eaLnBrk="1" hangingPunct="1"/>
            <a:r>
              <a:rPr lang="en-GB" dirty="0" smtClean="0">
                <a:latin typeface="BaskervilleBT" charset="0"/>
              </a:rPr>
              <a:t>A great deal of equipment in buildings, especially the mechanical and electrical building services equipment, generally have a defined and relatively short life. In an increasingly litigious world there are also many safety issues to consider – electrical safety and contamination of air or water passing through a used device. Before reusing such equipment after removal from a building, it will be necessary to establish the life remaining, possibly to recondition and test the component, and finally to certify it for a period of subsequent use. This all takes time and money.</a:t>
            </a:r>
          </a:p>
          <a:p>
            <a:pPr eaLnBrk="1" hangingPunct="1"/>
            <a:r>
              <a:rPr lang="en-GB" dirty="0" smtClean="0">
                <a:latin typeface="FranklinGothicBook" charset="0"/>
              </a:rPr>
              <a:t>Robustness</a:t>
            </a:r>
          </a:p>
          <a:p>
            <a:pPr eaLnBrk="1" hangingPunct="1"/>
            <a:r>
              <a:rPr lang="en-GB" dirty="0" smtClean="0">
                <a:latin typeface="BaskervilleBT" charset="0"/>
              </a:rPr>
              <a:t>It is a requirement that all building structures are designed to be robust. This requires that components such as floor planks are well-connected to the beams which support them. Achieving robustness can reduce the ease with which a structure can be dismantled and elements reused.</a:t>
            </a:r>
          </a:p>
          <a:p>
            <a:pPr eaLnBrk="1" hangingPunct="1"/>
            <a:r>
              <a:rPr lang="en-GB" dirty="0" smtClean="0">
                <a:latin typeface="FranklinGothicBook" charset="0"/>
              </a:rPr>
              <a:t>Composite construction</a:t>
            </a:r>
          </a:p>
          <a:p>
            <a:pPr eaLnBrk="1" hangingPunct="1"/>
            <a:r>
              <a:rPr lang="en-GB" dirty="0" smtClean="0">
                <a:latin typeface="BaskervilleBT" charset="0"/>
              </a:rPr>
              <a:t>The structure of all major buildings is, nowadays, constructed in ways that exploit the considerable benefits of “composite construction” in which different materials or components are bonded together so that they can work together. At deconstruction, the components or elements used in composite construction need to be separated if they are to be reused. This can be difficult to achieve without damage to the components. Examples of composite construction are:</a:t>
            </a:r>
          </a:p>
          <a:p>
            <a:pPr eaLnBrk="1" hangingPunct="1"/>
            <a:r>
              <a:rPr lang="en-GB" dirty="0" smtClean="0">
                <a:latin typeface="BaskervilleBT" charset="0"/>
              </a:rPr>
              <a:t>the use of shear studs to link steel beams to floors made using profiled metal decking (</a:t>
            </a:r>
            <a:r>
              <a:rPr lang="en-GB" dirty="0" err="1" smtClean="0">
                <a:latin typeface="BaskervilleBT" charset="0"/>
              </a:rPr>
              <a:t>eg</a:t>
            </a:r>
            <a:r>
              <a:rPr lang="en-GB" dirty="0" smtClean="0">
                <a:latin typeface="BaskervilleBT" charset="0"/>
              </a:rPr>
              <a:t> </a:t>
            </a:r>
            <a:r>
              <a:rPr lang="en-GB" dirty="0" err="1" smtClean="0">
                <a:latin typeface="BaskervilleBT" charset="0"/>
              </a:rPr>
              <a:t>Holorib</a:t>
            </a:r>
            <a:r>
              <a:rPr lang="en-GB" dirty="0" smtClean="0">
                <a:latin typeface="BaskervilleBT" charset="0"/>
              </a:rPr>
              <a:t>) or precast concrete floors</a:t>
            </a:r>
            <a:r>
              <a:rPr lang="en-GB" dirty="0" smtClean="0">
                <a:latin typeface="Wingdings" pitchFamily="2" charset="2"/>
              </a:rPr>
              <a:t> </a:t>
            </a:r>
            <a:r>
              <a:rPr lang="en-GB" dirty="0" smtClean="0">
                <a:latin typeface="BaskervilleBT" charset="0"/>
              </a:rPr>
              <a:t>post-tensioned concrete elements and structures.</a:t>
            </a:r>
          </a:p>
          <a:p>
            <a:pPr eaLnBrk="1" hangingPunct="1"/>
            <a:r>
              <a:rPr lang="en-GB" dirty="0" smtClean="0">
                <a:latin typeface="BaskervilleBT" charset="0"/>
              </a:rPr>
              <a:t>At deconstruction composite materials are difficult to separate and segregate which is essential for effective recycling.</a:t>
            </a:r>
            <a:endParaRPr lang="en-GB" dirty="0" smtClean="0">
              <a:latin typeface="FranklinGothicBook" charset="0"/>
            </a:endParaRPr>
          </a:p>
          <a:p>
            <a:pPr eaLnBrk="1" hangingPunct="1"/>
            <a:endParaRPr lang="en-GB" dirty="0" smtClean="0"/>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33</a:t>
            </a:fld>
            <a:endParaRPr lang="en-GB"/>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34</a:t>
            </a:fld>
            <a:endParaRPr lang="en-GB"/>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a:p>
        </p:txBody>
      </p:sp>
      <p:sp>
        <p:nvSpPr>
          <p:cNvPr id="4" name="Slide Number Placeholder 3"/>
          <p:cNvSpPr>
            <a:spLocks noGrp="1"/>
          </p:cNvSpPr>
          <p:nvPr>
            <p:ph type="sldNum" sz="quarter" idx="10"/>
          </p:nvPr>
        </p:nvSpPr>
        <p:spPr/>
        <p:txBody>
          <a:bodyPr/>
          <a:lstStyle/>
          <a:p>
            <a:pPr>
              <a:defRPr/>
            </a:pPr>
            <a:fld id="{A6D3F5BB-234E-4604-B2EB-FA34CF87CD23}" type="slidenum">
              <a:rPr lang="en-GB" smtClean="0"/>
              <a:pPr>
                <a:defRPr/>
              </a:pPr>
              <a:t>35</a:t>
            </a:fld>
            <a:endParaRPr lang="en-GB"/>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a:noFill/>
        </p:spPr>
        <p:txBody>
          <a:bodyPr/>
          <a:lstStyle/>
          <a:p>
            <a:fld id="{C3B7C694-5328-4FF4-B87F-FC0AD4E818F5}" type="slidenum">
              <a:rPr lang="en-GB"/>
              <a:pPr/>
              <a:t>36</a:t>
            </a:fld>
            <a:endParaRPr lang="en-GB"/>
          </a:p>
        </p:txBody>
      </p:sp>
      <p:sp>
        <p:nvSpPr>
          <p:cNvPr id="72707" name="Rectangle 2"/>
          <p:cNvSpPr>
            <a:spLocks noChangeArrowheads="1" noTextEdit="1"/>
          </p:cNvSpPr>
          <p:nvPr>
            <p:ph type="sldImg"/>
          </p:nvPr>
        </p:nvSpPr>
        <p:spPr>
          <a:ln/>
        </p:spPr>
      </p:sp>
      <p:sp>
        <p:nvSpPr>
          <p:cNvPr id="72708" name="Rectangle 3"/>
          <p:cNvSpPr>
            <a:spLocks noGrp="1" noChangeArrowheads="1"/>
          </p:cNvSpPr>
          <p:nvPr>
            <p:ph type="body" idx="1"/>
          </p:nvPr>
        </p:nvSpPr>
        <p:spPr>
          <a:noFill/>
          <a:ln/>
        </p:spPr>
        <p:txBody>
          <a:bodyPr/>
          <a:lstStyle/>
          <a:p>
            <a:pPr eaLnBrk="1" hangingPunct="1"/>
            <a:endParaRPr lang="en-US" smtClean="0"/>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a:noFill/>
        </p:spPr>
        <p:txBody>
          <a:bodyPr/>
          <a:lstStyle/>
          <a:p>
            <a:fld id="{6DEBA9E5-4CF8-4603-A89F-687E995FB7AE}" type="slidenum">
              <a:rPr lang="en-GB"/>
              <a:pPr/>
              <a:t>38</a:t>
            </a:fld>
            <a:endParaRPr lang="en-GB"/>
          </a:p>
        </p:txBody>
      </p:sp>
      <p:sp>
        <p:nvSpPr>
          <p:cNvPr id="73731" name="Rectangle 2"/>
          <p:cNvSpPr>
            <a:spLocks noChangeArrowheads="1" noTextEdit="1"/>
          </p:cNvSpPr>
          <p:nvPr>
            <p:ph type="sldImg"/>
          </p:nvPr>
        </p:nvSpPr>
        <p:spPr>
          <a:ln/>
        </p:spPr>
      </p:sp>
      <p:sp>
        <p:nvSpPr>
          <p:cNvPr id="73732" name="Rectangle 3"/>
          <p:cNvSpPr>
            <a:spLocks noGrp="1" noChangeArrowheads="1"/>
          </p:cNvSpPr>
          <p:nvPr>
            <p:ph type="body" idx="1"/>
          </p:nvPr>
        </p:nvSpPr>
        <p:spPr>
          <a:xfrm>
            <a:off x="609600" y="4625975"/>
            <a:ext cx="6019800" cy="4381500"/>
          </a:xfrm>
          <a:noFill/>
          <a:ln/>
        </p:spPr>
        <p:txBody>
          <a:bodyPr/>
          <a:lstStyle/>
          <a:p>
            <a:pPr eaLnBrk="1" hangingPunct="1"/>
            <a:r>
              <a:rPr lang="en-GB" sz="1800" smtClean="0">
                <a:latin typeface="FranklinGothicBook" charset="0"/>
              </a:rPr>
              <a:t>Yorkon and Terrapin make modular buildings that can be leased then removed when no longer needed. Entire buildings up to four storeys high are available either as standard products or designed to suit the client’s precise needs. All the building systems were developed specifically for this purpose and, when dismantled, the components are reconditioned and returned to the warehouse for use in the next required building. These buildings have been devised to incorporate all building services using a similar modular approach to construction as the wall and roof elements. Every part of the building can be reused when dismantled and can, of course, be erected in a large variety of forms.</a:t>
            </a:r>
          </a:p>
          <a:p>
            <a:pPr eaLnBrk="1" hangingPunct="1"/>
            <a:endParaRPr lang="en-GB" sz="1800" smtClean="0"/>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a:noFill/>
        </p:spPr>
        <p:txBody>
          <a:bodyPr/>
          <a:lstStyle/>
          <a:p>
            <a:fld id="{8C4D7979-BD81-47EE-8339-9CFA3B490673}" type="slidenum">
              <a:rPr lang="en-GB"/>
              <a:pPr/>
              <a:t>39</a:t>
            </a:fld>
            <a:endParaRPr lang="en-GB"/>
          </a:p>
        </p:txBody>
      </p:sp>
      <p:sp>
        <p:nvSpPr>
          <p:cNvPr id="74755" name="Rectangle 2"/>
          <p:cNvSpPr>
            <a:spLocks noChangeArrowheads="1" noTextEdit="1"/>
          </p:cNvSpPr>
          <p:nvPr>
            <p:ph type="sldImg"/>
          </p:nvPr>
        </p:nvSpPr>
        <p:spPr>
          <a:solidFill>
            <a:srgbClr val="FFFFFF"/>
          </a:solidFill>
          <a:ln/>
        </p:spPr>
      </p:sp>
      <p:sp>
        <p:nvSpPr>
          <p:cNvPr id="74756" name="Rectangle 3"/>
          <p:cNvSpPr>
            <a:spLocks noChangeArrowheads="1"/>
          </p:cNvSpPr>
          <p:nvPr>
            <p:ph type="body" idx="1"/>
          </p:nvPr>
        </p:nvSpPr>
        <p:spPr>
          <a:solidFill>
            <a:srgbClr val="FFFFFF"/>
          </a:solidFill>
          <a:ln>
            <a:solidFill>
              <a:srgbClr val="000000"/>
            </a:solidFill>
          </a:ln>
        </p:spPr>
        <p:txBody>
          <a:bodyPr/>
          <a:lstStyle/>
          <a:p>
            <a:pPr eaLnBrk="1" hangingPunct="1"/>
            <a:r>
              <a:rPr lang="en-GB" sz="1800" b="1" smtClean="0"/>
              <a:t>Modular buildings</a:t>
            </a:r>
          </a:p>
          <a:p>
            <a:pPr eaLnBrk="1" hangingPunct="1"/>
            <a:r>
              <a:rPr lang="en-GB" sz="1800" b="1" smtClean="0"/>
              <a:t>Space use guidelines: </a:t>
            </a:r>
            <a:r>
              <a:rPr lang="en-GB" sz="1800" smtClean="0"/>
              <a:t>space standards; space per person; planning standards. The development of standards for the use of space. These guidelines will help the planning of enclosed and open areas and will also encompass ancillary and support areas. Guidelines are not rigid standards, they provide a framework for developing solutions in many circumstances. When a solution is agreed for a given building and organisational functions these can be termed the standards or the rules for managing the space in that particular building.</a:t>
            </a:r>
          </a:p>
          <a:p>
            <a:pPr eaLnBrk="1" hangingPunct="1"/>
            <a:r>
              <a:rPr lang="en-GB" sz="1800" b="1" smtClean="0"/>
              <a:t>Developing the space budget: see next slide.</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5C3F65A-1BDE-49E5-AAA5-BC615D792B83}" type="slidenum">
              <a:rPr lang="en-GB"/>
              <a:pPr>
                <a:defRPr/>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C8F574E5-899D-4373-A38D-6FDD34E6410B}" type="slidenum">
              <a:rPr lang="en-GB"/>
              <a:pPr>
                <a:defRPr/>
              </a:pPr>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BE7BCB0B-7642-44FC-A1B2-B2C2E41D2975}" type="slidenum">
              <a:rPr lang="en-GB"/>
              <a:pPr>
                <a:defRPr/>
              </a:pPr>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DCD1C824-7C18-496A-A974-76E267289CA8}" type="slidenum">
              <a:rPr lang="en-GB"/>
              <a:pPr>
                <a:defRPr/>
              </a:pPr>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3"/>
          <p:cNvSpPr>
            <a:spLocks noGrp="1"/>
          </p:cNvSpPr>
          <p:nvPr>
            <p:ph type="dt" sz="half" idx="10"/>
          </p:nvPr>
        </p:nvSpPr>
        <p:spPr/>
        <p:txBody>
          <a:bodyPr/>
          <a:lstStyle>
            <a:lvl1pPr>
              <a:defRPr/>
            </a:lvl1pPr>
          </a:lstStyle>
          <a:p>
            <a:pPr>
              <a:defRPr/>
            </a:pPr>
            <a:endParaRPr lang="en-GB"/>
          </a:p>
        </p:txBody>
      </p:sp>
      <p:sp>
        <p:nvSpPr>
          <p:cNvPr id="8" name="Footer Placeholder 4"/>
          <p:cNvSpPr>
            <a:spLocks noGrp="1"/>
          </p:cNvSpPr>
          <p:nvPr>
            <p:ph type="ftr" sz="quarter" idx="11"/>
          </p:nvPr>
        </p:nvSpPr>
        <p:spPr/>
        <p:txBody>
          <a:bodyPr/>
          <a:lstStyle>
            <a:lvl1pPr>
              <a:defRPr/>
            </a:lvl1pPr>
          </a:lstStyle>
          <a:p>
            <a:pPr>
              <a:defRPr/>
            </a:pPr>
            <a:endParaRPr lang="en-GB"/>
          </a:p>
        </p:txBody>
      </p:sp>
      <p:sp>
        <p:nvSpPr>
          <p:cNvPr id="9" name="Slide Number Placeholder 5"/>
          <p:cNvSpPr>
            <a:spLocks noGrp="1"/>
          </p:cNvSpPr>
          <p:nvPr>
            <p:ph type="sldNum" sz="quarter" idx="12"/>
          </p:nvPr>
        </p:nvSpPr>
        <p:spPr/>
        <p:txBody>
          <a:bodyPr/>
          <a:lstStyle>
            <a:lvl1pPr>
              <a:defRPr/>
            </a:lvl1pPr>
          </a:lstStyle>
          <a:p>
            <a:pPr>
              <a:defRPr/>
            </a:pPr>
            <a:fld id="{D23FFCE2-D9B9-451F-99D7-F68B7F932520}" type="slidenum">
              <a:rPr lang="en-GB"/>
              <a:pPr>
                <a:defRPr/>
              </a:pPr>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endParaRPr lang="en-GB"/>
          </a:p>
        </p:txBody>
      </p:sp>
      <p:sp>
        <p:nvSpPr>
          <p:cNvPr id="4" name="Footer Placeholder 4"/>
          <p:cNvSpPr>
            <a:spLocks noGrp="1"/>
          </p:cNvSpPr>
          <p:nvPr>
            <p:ph type="ftr" sz="quarter" idx="11"/>
          </p:nvPr>
        </p:nvSpPr>
        <p:spPr/>
        <p:txBody>
          <a:bodyPr/>
          <a:lstStyle>
            <a:lvl1pPr>
              <a:defRPr/>
            </a:lvl1pPr>
          </a:lstStyle>
          <a:p>
            <a:pPr>
              <a:defRPr/>
            </a:pPr>
            <a:endParaRPr lang="en-GB"/>
          </a:p>
        </p:txBody>
      </p:sp>
      <p:sp>
        <p:nvSpPr>
          <p:cNvPr id="5" name="Slide Number Placeholder 5"/>
          <p:cNvSpPr>
            <a:spLocks noGrp="1"/>
          </p:cNvSpPr>
          <p:nvPr>
            <p:ph type="sldNum" sz="quarter" idx="12"/>
          </p:nvPr>
        </p:nvSpPr>
        <p:spPr/>
        <p:txBody>
          <a:bodyPr/>
          <a:lstStyle>
            <a:lvl1pPr>
              <a:defRPr/>
            </a:lvl1pPr>
          </a:lstStyle>
          <a:p>
            <a:pPr>
              <a:defRPr/>
            </a:pPr>
            <a:fld id="{994B966D-6085-4A22-BB90-4E6F9C067BE4}" type="slidenum">
              <a:rPr lang="en-GB"/>
              <a:pPr>
                <a:defRPr/>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endParaRPr lang="en-GB"/>
          </a:p>
        </p:txBody>
      </p:sp>
      <p:sp>
        <p:nvSpPr>
          <p:cNvPr id="3" name="Footer Placeholder 4"/>
          <p:cNvSpPr>
            <a:spLocks noGrp="1"/>
          </p:cNvSpPr>
          <p:nvPr>
            <p:ph type="ftr" sz="quarter" idx="11"/>
          </p:nvPr>
        </p:nvSpPr>
        <p:spPr/>
        <p:txBody>
          <a:bodyPr/>
          <a:lstStyle>
            <a:lvl1pPr>
              <a:defRPr/>
            </a:lvl1pPr>
          </a:lstStyle>
          <a:p>
            <a:pPr>
              <a:defRPr/>
            </a:pPr>
            <a:endParaRPr lang="en-GB"/>
          </a:p>
        </p:txBody>
      </p:sp>
      <p:sp>
        <p:nvSpPr>
          <p:cNvPr id="4" name="Slide Number Placeholder 5"/>
          <p:cNvSpPr>
            <a:spLocks noGrp="1"/>
          </p:cNvSpPr>
          <p:nvPr>
            <p:ph type="sldNum" sz="quarter" idx="12"/>
          </p:nvPr>
        </p:nvSpPr>
        <p:spPr/>
        <p:txBody>
          <a:bodyPr/>
          <a:lstStyle>
            <a:lvl1pPr>
              <a:defRPr/>
            </a:lvl1pPr>
          </a:lstStyle>
          <a:p>
            <a:pPr>
              <a:defRPr/>
            </a:pPr>
            <a:fld id="{5072E565-571B-459D-8D93-020D11B50B70}" type="slidenum">
              <a:rPr lang="en-GB"/>
              <a:pPr>
                <a:defRPr/>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3D336BB5-3EF1-4250-8DDD-A6F223082F4F}" type="slidenum">
              <a:rPr lang="en-GB"/>
              <a:pPr>
                <a:defRPr/>
              </a:pPr>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3"/>
          <p:cNvSpPr>
            <a:spLocks noGrp="1"/>
          </p:cNvSpPr>
          <p:nvPr>
            <p:ph type="dt" sz="half" idx="10"/>
          </p:nvPr>
        </p:nvSpPr>
        <p:spPr/>
        <p:txBody>
          <a:bodyPr/>
          <a:lstStyle>
            <a:lvl1pPr>
              <a:defRPr/>
            </a:lvl1pPr>
          </a:lstStyle>
          <a:p>
            <a:pPr>
              <a:defRPr/>
            </a:pPr>
            <a:endParaRPr lang="en-GB"/>
          </a:p>
        </p:txBody>
      </p:sp>
      <p:sp>
        <p:nvSpPr>
          <p:cNvPr id="6" name="Footer Placeholder 4"/>
          <p:cNvSpPr>
            <a:spLocks noGrp="1"/>
          </p:cNvSpPr>
          <p:nvPr>
            <p:ph type="ftr" sz="quarter" idx="11"/>
          </p:nvPr>
        </p:nvSpPr>
        <p:spPr/>
        <p:txBody>
          <a:bodyPr/>
          <a:lstStyle>
            <a:lvl1pPr>
              <a:defRPr/>
            </a:lvl1pPr>
          </a:lstStyle>
          <a:p>
            <a:pPr>
              <a:defRPr/>
            </a:pPr>
            <a:endParaRPr lang="en-GB"/>
          </a:p>
        </p:txBody>
      </p:sp>
      <p:sp>
        <p:nvSpPr>
          <p:cNvPr id="7" name="Slide Number Placeholder 5"/>
          <p:cNvSpPr>
            <a:spLocks noGrp="1"/>
          </p:cNvSpPr>
          <p:nvPr>
            <p:ph type="sldNum" sz="quarter" idx="12"/>
          </p:nvPr>
        </p:nvSpPr>
        <p:spPr/>
        <p:txBody>
          <a:bodyPr/>
          <a:lstStyle>
            <a:lvl1pPr>
              <a:defRPr/>
            </a:lvl1pPr>
          </a:lstStyle>
          <a:p>
            <a:pPr>
              <a:defRPr/>
            </a:pPr>
            <a:fld id="{94DBCDBC-6BA5-4155-AFE8-596066223C94}" type="slidenum">
              <a:rPr lang="en-GB"/>
              <a:pPr>
                <a:defRPr/>
              </a:pPr>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5D4AE715-485D-420F-A799-0895282C52A2}" type="slidenum">
              <a:rPr lang="en-GB"/>
              <a:pPr>
                <a:defRPr/>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lvl1pPr>
              <a:defRPr/>
            </a:lvl1pPr>
          </a:lstStyle>
          <a:p>
            <a:pPr>
              <a:defRPr/>
            </a:pPr>
            <a:endParaRPr lang="en-GB"/>
          </a:p>
        </p:txBody>
      </p:sp>
      <p:sp>
        <p:nvSpPr>
          <p:cNvPr id="5" name="Footer Placeholder 4"/>
          <p:cNvSpPr>
            <a:spLocks noGrp="1"/>
          </p:cNvSpPr>
          <p:nvPr>
            <p:ph type="ftr" sz="quarter" idx="11"/>
          </p:nvPr>
        </p:nvSpPr>
        <p:spPr/>
        <p:txBody>
          <a:bodyPr/>
          <a:lstStyle>
            <a:lvl1pPr>
              <a:defRPr/>
            </a:lvl1pPr>
          </a:lstStyle>
          <a:p>
            <a:pPr>
              <a:defRPr/>
            </a:pPr>
            <a:endParaRPr lang="en-GB"/>
          </a:p>
        </p:txBody>
      </p:sp>
      <p:sp>
        <p:nvSpPr>
          <p:cNvPr id="6" name="Slide Number Placeholder 5"/>
          <p:cNvSpPr>
            <a:spLocks noGrp="1"/>
          </p:cNvSpPr>
          <p:nvPr>
            <p:ph type="sldNum" sz="quarter" idx="12"/>
          </p:nvPr>
        </p:nvSpPr>
        <p:spPr/>
        <p:txBody>
          <a:bodyPr/>
          <a:lstStyle>
            <a:lvl1pPr>
              <a:defRPr/>
            </a:lvl1pPr>
          </a:lstStyle>
          <a:p>
            <a:pPr>
              <a:defRPr/>
            </a:pPr>
            <a:fld id="{016CA6D1-6CAA-4300-9EA0-72889B193C82}" type="slidenum">
              <a:rPr lang="en-GB"/>
              <a:pPr>
                <a:defRPr/>
              </a:pPr>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ClipArt">
  <p:cSld name="Title, Text and Clip Ar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6858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lipArt Placeholder 3"/>
          <p:cNvSpPr>
            <a:spLocks noGrp="1"/>
          </p:cNvSpPr>
          <p:nvPr>
            <p:ph type="clipArt" sz="half" idx="2"/>
          </p:nvPr>
        </p:nvSpPr>
        <p:spPr>
          <a:xfrm>
            <a:off x="4648200" y="1981200"/>
            <a:ext cx="3810000" cy="4114800"/>
          </a:xfrm>
        </p:spPr>
        <p:txBody>
          <a:bodyPr rtlCol="0">
            <a:normAutofit/>
          </a:bodyPr>
          <a:lstStyle/>
          <a:p>
            <a:pPr lvl="0"/>
            <a:endParaRPr lang="en-GB" noProof="0" smtClean="0"/>
          </a:p>
        </p:txBody>
      </p:sp>
      <p:sp>
        <p:nvSpPr>
          <p:cNvPr id="5" name="Date Placeholder 4"/>
          <p:cNvSpPr>
            <a:spLocks noGrp="1"/>
          </p:cNvSpPr>
          <p:nvPr>
            <p:ph type="dt" sz="half" idx="10"/>
          </p:nvPr>
        </p:nvSpPr>
        <p:spPr>
          <a:xfrm>
            <a:off x="685800" y="6324600"/>
            <a:ext cx="1905000" cy="457200"/>
          </a:xfrm>
        </p:spPr>
        <p:txBody>
          <a:bodyPr/>
          <a:lstStyle>
            <a:lvl1pPr>
              <a:defRPr smtClean="0"/>
            </a:lvl1pPr>
          </a:lstStyle>
          <a:p>
            <a:pPr>
              <a:defRPr/>
            </a:pPr>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smtClean="0"/>
            </a:lvl1pPr>
          </a:lstStyle>
          <a:p>
            <a:pPr>
              <a:defRPr/>
            </a:pPr>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smtClean="0"/>
            </a:lvl1pPr>
          </a:lstStyle>
          <a:p>
            <a:pPr>
              <a:defRPr/>
            </a:pPr>
            <a:fld id="{398023C8-3EF0-484D-A616-AB7890EEC1FC}" type="slidenum">
              <a:rPr lang="en-GB"/>
              <a:pPr>
                <a:defRPr/>
              </a:pPr>
              <a:t>‹#›</a:t>
            </a:fld>
            <a:endParaRPr lang="en-GB"/>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Table Placeholder 2"/>
          <p:cNvSpPr>
            <a:spLocks noGrp="1"/>
          </p:cNvSpPr>
          <p:nvPr>
            <p:ph type="tbl" idx="1"/>
          </p:nvPr>
        </p:nvSpPr>
        <p:spPr>
          <a:xfrm>
            <a:off x="685800" y="1981200"/>
            <a:ext cx="7772400" cy="4114800"/>
          </a:xfrm>
        </p:spPr>
        <p:txBody>
          <a:bodyPr rtlCol="0">
            <a:normAutofit/>
          </a:bodyPr>
          <a:lstStyle/>
          <a:p>
            <a:pPr lvl="0"/>
            <a:endParaRPr lang="en-GB" noProof="0" smtClean="0"/>
          </a:p>
        </p:txBody>
      </p:sp>
      <p:sp>
        <p:nvSpPr>
          <p:cNvPr id="4" name="Date Placeholder 3"/>
          <p:cNvSpPr>
            <a:spLocks noGrp="1"/>
          </p:cNvSpPr>
          <p:nvPr>
            <p:ph type="dt" sz="half" idx="10"/>
          </p:nvPr>
        </p:nvSpPr>
        <p:spPr>
          <a:xfrm>
            <a:off x="685800" y="6324600"/>
            <a:ext cx="1905000" cy="457200"/>
          </a:xfrm>
        </p:spPr>
        <p:txBody>
          <a:bodyPr/>
          <a:lstStyle>
            <a:lvl1pPr>
              <a:defRPr smtClean="0"/>
            </a:lvl1pPr>
          </a:lstStyle>
          <a:p>
            <a:pPr>
              <a:defRPr/>
            </a:pPr>
            <a:endParaRPr lang="en-GB"/>
          </a:p>
        </p:txBody>
      </p:sp>
      <p:sp>
        <p:nvSpPr>
          <p:cNvPr id="5" name="Footer Placeholder 4"/>
          <p:cNvSpPr>
            <a:spLocks noGrp="1"/>
          </p:cNvSpPr>
          <p:nvPr>
            <p:ph type="ftr" sz="quarter" idx="11"/>
          </p:nvPr>
        </p:nvSpPr>
        <p:spPr>
          <a:xfrm>
            <a:off x="3124200" y="6324600"/>
            <a:ext cx="2895600" cy="457200"/>
          </a:xfrm>
        </p:spPr>
        <p:txBody>
          <a:bodyPr/>
          <a:lstStyle>
            <a:lvl1pPr>
              <a:defRPr smtClean="0"/>
            </a:lvl1pPr>
          </a:lstStyle>
          <a:p>
            <a:pPr>
              <a:defRPr/>
            </a:pPr>
            <a:endParaRPr lang="en-GB"/>
          </a:p>
        </p:txBody>
      </p:sp>
      <p:sp>
        <p:nvSpPr>
          <p:cNvPr id="6" name="Slide Number Placeholder 5"/>
          <p:cNvSpPr>
            <a:spLocks noGrp="1"/>
          </p:cNvSpPr>
          <p:nvPr>
            <p:ph type="sldNum" sz="quarter" idx="12"/>
          </p:nvPr>
        </p:nvSpPr>
        <p:spPr>
          <a:xfrm>
            <a:off x="6553200" y="6324600"/>
            <a:ext cx="1905000" cy="457200"/>
          </a:xfrm>
        </p:spPr>
        <p:txBody>
          <a:bodyPr/>
          <a:lstStyle>
            <a:lvl1pPr>
              <a:defRPr smtClean="0"/>
            </a:lvl1pPr>
          </a:lstStyle>
          <a:p>
            <a:pPr>
              <a:defRPr/>
            </a:pPr>
            <a:fld id="{441204CB-4304-4F4D-9F2F-86CE7021F97A}" type="slidenum">
              <a:rPr lang="en-GB"/>
              <a:pPr>
                <a:defRPr/>
              </a:pPr>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clipArtAndTx">
  <p:cSld name="Title, Clip Art and Text">
    <p:spTree>
      <p:nvGrpSpPr>
        <p:cNvPr id="1" name=""/>
        <p:cNvGrpSpPr/>
        <p:nvPr/>
      </p:nvGrpSpPr>
      <p:grpSpPr>
        <a:xfrm>
          <a:off x="0" y="0"/>
          <a:ext cx="0" cy="0"/>
          <a:chOff x="0" y="0"/>
          <a:chExt cx="0" cy="0"/>
        </a:xfrm>
      </p:grpSpPr>
      <p:sp>
        <p:nvSpPr>
          <p:cNvPr id="2" name="Title 1"/>
          <p:cNvSpPr>
            <a:spLocks noGrp="1"/>
          </p:cNvSpPr>
          <p:nvPr>
            <p:ph type="title"/>
          </p:nvPr>
        </p:nvSpPr>
        <p:spPr>
          <a:xfrm>
            <a:off x="685800" y="533400"/>
            <a:ext cx="7772400" cy="1143000"/>
          </a:xfrm>
        </p:spPr>
        <p:txBody>
          <a:bodyPr/>
          <a:lstStyle/>
          <a:p>
            <a:r>
              <a:rPr lang="en-US" smtClean="0"/>
              <a:t>Click to edit Master title style</a:t>
            </a:r>
            <a:endParaRPr lang="en-GB"/>
          </a:p>
        </p:txBody>
      </p:sp>
      <p:sp>
        <p:nvSpPr>
          <p:cNvPr id="3" name="ClipArt Placeholder 2"/>
          <p:cNvSpPr>
            <a:spLocks noGrp="1"/>
          </p:cNvSpPr>
          <p:nvPr>
            <p:ph type="clipArt" sz="half" idx="1"/>
          </p:nvPr>
        </p:nvSpPr>
        <p:spPr>
          <a:xfrm>
            <a:off x="685800" y="1981200"/>
            <a:ext cx="3810000" cy="4114800"/>
          </a:xfrm>
        </p:spPr>
        <p:txBody>
          <a:bodyPr rtlCol="0">
            <a:normAutofit/>
          </a:bodyPr>
          <a:lstStyle/>
          <a:p>
            <a:pPr lvl="0"/>
            <a:endParaRPr lang="en-GB" noProof="0" smtClean="0"/>
          </a:p>
        </p:txBody>
      </p:sp>
      <p:sp>
        <p:nvSpPr>
          <p:cNvPr id="4" name="Text Placeholder 3"/>
          <p:cNvSpPr>
            <a:spLocks noGrp="1"/>
          </p:cNvSpPr>
          <p:nvPr>
            <p:ph type="body" sz="half" idx="2"/>
          </p:nvPr>
        </p:nvSpPr>
        <p:spPr>
          <a:xfrm>
            <a:off x="4648200" y="1981200"/>
            <a:ext cx="3810000" cy="4114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a:xfrm>
            <a:off x="685800" y="6324600"/>
            <a:ext cx="1905000" cy="457200"/>
          </a:xfrm>
        </p:spPr>
        <p:txBody>
          <a:bodyPr/>
          <a:lstStyle>
            <a:lvl1pPr>
              <a:defRPr smtClean="0"/>
            </a:lvl1pPr>
          </a:lstStyle>
          <a:p>
            <a:pPr>
              <a:defRPr/>
            </a:pPr>
            <a:endParaRPr lang="en-GB"/>
          </a:p>
        </p:txBody>
      </p:sp>
      <p:sp>
        <p:nvSpPr>
          <p:cNvPr id="6" name="Footer Placeholder 5"/>
          <p:cNvSpPr>
            <a:spLocks noGrp="1"/>
          </p:cNvSpPr>
          <p:nvPr>
            <p:ph type="ftr" sz="quarter" idx="11"/>
          </p:nvPr>
        </p:nvSpPr>
        <p:spPr>
          <a:xfrm>
            <a:off x="3124200" y="6324600"/>
            <a:ext cx="2895600" cy="457200"/>
          </a:xfrm>
        </p:spPr>
        <p:txBody>
          <a:bodyPr/>
          <a:lstStyle>
            <a:lvl1pPr>
              <a:defRPr smtClean="0"/>
            </a:lvl1pPr>
          </a:lstStyle>
          <a:p>
            <a:pPr>
              <a:defRPr/>
            </a:pPr>
            <a:endParaRPr lang="en-GB"/>
          </a:p>
        </p:txBody>
      </p:sp>
      <p:sp>
        <p:nvSpPr>
          <p:cNvPr id="7" name="Slide Number Placeholder 6"/>
          <p:cNvSpPr>
            <a:spLocks noGrp="1"/>
          </p:cNvSpPr>
          <p:nvPr>
            <p:ph type="sldNum" sz="quarter" idx="12"/>
          </p:nvPr>
        </p:nvSpPr>
        <p:spPr>
          <a:xfrm>
            <a:off x="6553200" y="6324600"/>
            <a:ext cx="1905000" cy="457200"/>
          </a:xfrm>
        </p:spPr>
        <p:txBody>
          <a:bodyPr/>
          <a:lstStyle>
            <a:lvl1pPr>
              <a:defRPr smtClean="0"/>
            </a:lvl1pPr>
          </a:lstStyle>
          <a:p>
            <a:pPr>
              <a:defRPr/>
            </a:pPr>
            <a:fld id="{86FC6E5F-BF9C-465A-954C-057B40DB64CB}" type="slidenum">
              <a:rPr lang="en-GB"/>
              <a:pPr>
                <a:defRPr/>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endParaRPr lang="en-GB" smtClean="0"/>
          </a:p>
        </p:txBody>
      </p:sp>
      <p:sp>
        <p:nvSpPr>
          <p:cNvPr id="1027" name="Text Placeholder 2"/>
          <p:cNvSpPr>
            <a:spLocks noGrp="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smtClean="0"/>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smtClean="0">
                <a:solidFill>
                  <a:schemeClr val="tx1">
                    <a:tint val="75000"/>
                  </a:schemeClr>
                </a:solidFill>
              </a:defRPr>
            </a:lvl1pPr>
          </a:lstStyle>
          <a:p>
            <a:pPr>
              <a:defRPr/>
            </a:pPr>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smtClean="0">
                <a:solidFill>
                  <a:schemeClr val="tx1">
                    <a:tint val="75000"/>
                  </a:schemeClr>
                </a:solidFill>
              </a:defRPr>
            </a:lvl1pPr>
          </a:lstStyle>
          <a:p>
            <a:pPr>
              <a:defRPr/>
            </a:pPr>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smtClean="0">
                <a:solidFill>
                  <a:schemeClr val="tx1">
                    <a:tint val="75000"/>
                  </a:schemeClr>
                </a:solidFill>
              </a:defRPr>
            </a:lvl1pPr>
          </a:lstStyle>
          <a:p>
            <a:pPr>
              <a:defRPr/>
            </a:pPr>
            <a:fld id="{3E7F4256-865A-438F-B62E-35C46AD0A6C7}" type="slidenum">
              <a:rPr lang="en-GB"/>
              <a:pPr>
                <a:defRPr/>
              </a:pPr>
              <a:t>‹#›</a:t>
            </a:fld>
            <a:endParaRPr lang="en-GB"/>
          </a:p>
        </p:txBody>
      </p:sp>
    </p:spTree>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86" r:id="rId5"/>
    <p:sldLayoutId id="2147483687" r:id="rId6"/>
    <p:sldLayoutId id="2147483688" r:id="rId7"/>
    <p:sldLayoutId id="2147483689" r:id="rId8"/>
    <p:sldLayoutId id="2147483690" r:id="rId9"/>
    <p:sldLayoutId id="2147483691" r:id="rId10"/>
    <p:sldLayoutId id="2147483692" r:id="rId11"/>
    <p:sldLayoutId id="2147483693" r:id="rId12"/>
    <p:sldLayoutId id="2147483694" r:id="rId13"/>
    <p:sldLayoutId id="2147483695" r:id="rId14"/>
  </p:sldLayoutIdLst>
  <p:txStyles>
    <p:titleStyle>
      <a:lvl1pPr algn="ctr" rtl="0" fontAlgn="base">
        <a:spcBef>
          <a:spcPct val="0"/>
        </a:spcBef>
        <a:spcAft>
          <a:spcPct val="0"/>
        </a:spcAft>
        <a:defRPr sz="4400" kern="1200">
          <a:solidFill>
            <a:schemeClr val="tx1"/>
          </a:solidFill>
          <a:latin typeface="+mj-lt"/>
          <a:ea typeface="+mj-ea"/>
          <a:cs typeface="+mj-cs"/>
        </a:defRPr>
      </a:lvl1pPr>
      <a:lvl2pPr algn="ctr" rtl="0" fontAlgn="base">
        <a:spcBef>
          <a:spcPct val="0"/>
        </a:spcBef>
        <a:spcAft>
          <a:spcPct val="0"/>
        </a:spcAft>
        <a:defRPr sz="4400">
          <a:solidFill>
            <a:schemeClr val="tx1"/>
          </a:solidFill>
          <a:latin typeface="Calibri" pitchFamily="34" charset="0"/>
        </a:defRPr>
      </a:lvl2pPr>
      <a:lvl3pPr algn="ctr" rtl="0" fontAlgn="base">
        <a:spcBef>
          <a:spcPct val="0"/>
        </a:spcBef>
        <a:spcAft>
          <a:spcPct val="0"/>
        </a:spcAft>
        <a:defRPr sz="4400">
          <a:solidFill>
            <a:schemeClr val="tx1"/>
          </a:solidFill>
          <a:latin typeface="Calibri" pitchFamily="34" charset="0"/>
        </a:defRPr>
      </a:lvl3pPr>
      <a:lvl4pPr algn="ctr" rtl="0" fontAlgn="base">
        <a:spcBef>
          <a:spcPct val="0"/>
        </a:spcBef>
        <a:spcAft>
          <a:spcPct val="0"/>
        </a:spcAft>
        <a:defRPr sz="4400">
          <a:solidFill>
            <a:schemeClr val="tx1"/>
          </a:solidFill>
          <a:latin typeface="Calibri" pitchFamily="34" charset="0"/>
        </a:defRPr>
      </a:lvl4pPr>
      <a:lvl5pPr algn="ctr" rtl="0" fontAlgn="base">
        <a:spcBef>
          <a:spcPct val="0"/>
        </a:spcBef>
        <a:spcAft>
          <a:spcPct val="0"/>
        </a:spcAft>
        <a:defRPr sz="4400">
          <a:solidFill>
            <a:schemeClr val="tx1"/>
          </a:solidFill>
          <a:latin typeface="Calibri" pitchFamily="34" charset="0"/>
        </a:defRPr>
      </a:lvl5pPr>
      <a:lvl6pPr marL="457200" algn="ctr" rtl="0" fontAlgn="base">
        <a:spcBef>
          <a:spcPct val="0"/>
        </a:spcBef>
        <a:spcAft>
          <a:spcPct val="0"/>
        </a:spcAft>
        <a:defRPr sz="4400">
          <a:solidFill>
            <a:schemeClr val="tx1"/>
          </a:solidFill>
          <a:latin typeface="Calibri" pitchFamily="34" charset="0"/>
        </a:defRPr>
      </a:lvl6pPr>
      <a:lvl7pPr marL="914400" algn="ctr" rtl="0" fontAlgn="base">
        <a:spcBef>
          <a:spcPct val="0"/>
        </a:spcBef>
        <a:spcAft>
          <a:spcPct val="0"/>
        </a:spcAft>
        <a:defRPr sz="4400">
          <a:solidFill>
            <a:schemeClr val="tx1"/>
          </a:solidFill>
          <a:latin typeface="Calibri" pitchFamily="34" charset="0"/>
        </a:defRPr>
      </a:lvl7pPr>
      <a:lvl8pPr marL="1371600" algn="ctr" rtl="0" fontAlgn="base">
        <a:spcBef>
          <a:spcPct val="0"/>
        </a:spcBef>
        <a:spcAft>
          <a:spcPct val="0"/>
        </a:spcAft>
        <a:defRPr sz="4400">
          <a:solidFill>
            <a:schemeClr val="tx1"/>
          </a:solidFill>
          <a:latin typeface="Calibri" pitchFamily="34" charset="0"/>
        </a:defRPr>
      </a:lvl8pPr>
      <a:lvl9pPr marL="1828800" algn="ctr" rtl="0" fontAlgn="base">
        <a:spcBef>
          <a:spcPct val="0"/>
        </a:spcBef>
        <a:spcAft>
          <a:spcPct val="0"/>
        </a:spcAft>
        <a:defRPr sz="4400">
          <a:solidFill>
            <a:schemeClr val="tx1"/>
          </a:solidFill>
          <a:latin typeface="Calibri" pitchFamily="34" charset="0"/>
        </a:defRPr>
      </a:lvl9pPr>
    </p:titleStyle>
    <p:bodyStyle>
      <a:lvl1pPr marL="342900" indent="-342900" algn="l" rtl="0" fontAlgn="base">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fontAlgn="base">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fontAlgn="base">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fontAlgn="base">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7.jpeg"/></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2.xml"/><Relationship Id="rId4" Type="http://schemas.openxmlformats.org/officeDocument/2006/relationships/image" Target="../media/image9.jpeg"/></Relationships>
</file>

<file path=ppt/slides/_rels/slide11.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4.xml"/><Relationship Id="rId1" Type="http://schemas.openxmlformats.org/officeDocument/2006/relationships/slideLayout" Target="../slideLayouts/slideLayout7.xml"/><Relationship Id="rId4" Type="http://schemas.openxmlformats.org/officeDocument/2006/relationships/image" Target="../media/image14.png"/></Relationships>
</file>

<file path=ppt/slides/_rels/slide16.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5.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12.xml"/><Relationship Id="rId4" Type="http://schemas.openxmlformats.org/officeDocument/2006/relationships/image" Target="../media/image19.jpeg"/></Relationships>
</file>

<file path=ppt/slides/_rels/slide19.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18.xml"/><Relationship Id="rId1" Type="http://schemas.openxmlformats.org/officeDocument/2006/relationships/slideLayout" Target="../slideLayouts/slideLayout14.xml"/><Relationship Id="rId4" Type="http://schemas.openxmlformats.org/officeDocument/2006/relationships/image" Target="../media/image21.jpeg"/></Relationships>
</file>

<file path=ppt/slides/_rels/slide20.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9.xml"/><Relationship Id="rId1" Type="http://schemas.openxmlformats.org/officeDocument/2006/relationships/slideLayout" Target="../slideLayouts/slideLayout12.xml"/><Relationship Id="rId4" Type="http://schemas.openxmlformats.org/officeDocument/2006/relationships/image" Target="../media/image23.jpeg"/></Relationships>
</file>

<file path=ppt/slides/_rels/slide2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0.xm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21.xml"/><Relationship Id="rId1" Type="http://schemas.openxmlformats.org/officeDocument/2006/relationships/slideLayout" Target="../slideLayouts/slideLayout7.xml"/><Relationship Id="rId4" Type="http://schemas.openxmlformats.org/officeDocument/2006/relationships/image" Target="../media/image26.jpeg"/></Relationships>
</file>

<file path=ppt/slides/_rels/slide23.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22.xml"/><Relationship Id="rId1" Type="http://schemas.openxmlformats.org/officeDocument/2006/relationships/slideLayout" Target="../slideLayouts/slideLayout7.xml"/><Relationship Id="rId4" Type="http://schemas.openxmlformats.org/officeDocument/2006/relationships/image" Target="../media/image28.jpeg"/></Relationships>
</file>

<file path=ppt/slides/_rels/slide2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23.xml"/><Relationship Id="rId1" Type="http://schemas.openxmlformats.org/officeDocument/2006/relationships/slideLayout" Target="../slideLayouts/slideLayout7.xml"/><Relationship Id="rId4" Type="http://schemas.openxmlformats.org/officeDocument/2006/relationships/image" Target="../media/image30.png"/></Relationships>
</file>

<file path=ppt/slides/_rels/slide25.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notesSlide" Target="../notesSlides/notesSlide24.xml"/><Relationship Id="rId1" Type="http://schemas.openxmlformats.org/officeDocument/2006/relationships/slideLayout" Target="../slideLayouts/slideLayout7.xml"/><Relationship Id="rId4" Type="http://schemas.openxmlformats.org/officeDocument/2006/relationships/image" Target="../media/image32.jpeg"/></Relationships>
</file>

<file path=ppt/slides/_rels/slide26.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25.xml"/><Relationship Id="rId1" Type="http://schemas.openxmlformats.org/officeDocument/2006/relationships/slideLayout" Target="../slideLayouts/slideLayout7.xml"/><Relationship Id="rId4" Type="http://schemas.openxmlformats.org/officeDocument/2006/relationships/image" Target="../media/image34.png"/></Relationships>
</file>

<file path=ppt/slides/_rels/slide27.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26.xml"/><Relationship Id="rId1" Type="http://schemas.openxmlformats.org/officeDocument/2006/relationships/slideLayout" Target="../slideLayouts/slideLayout7.xml"/><Relationship Id="rId4" Type="http://schemas.openxmlformats.org/officeDocument/2006/relationships/image" Target="../media/image36.jpeg"/></Relationships>
</file>

<file path=ppt/slides/_rels/slide28.xml.rels><?xml version="1.0" encoding="UTF-8" standalone="yes"?>
<Relationships xmlns="http://schemas.openxmlformats.org/package/2006/relationships"><Relationship Id="rId3" Type="http://schemas.openxmlformats.org/officeDocument/2006/relationships/image" Target="../media/image37.jpeg"/><Relationship Id="rId2" Type="http://schemas.openxmlformats.org/officeDocument/2006/relationships/notesSlide" Target="../notesSlides/notesSlide27.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3" Type="http://schemas.openxmlformats.org/officeDocument/2006/relationships/image" Target="../media/image38.png"/><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30.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9.xml"/><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30.xml"/><Relationship Id="rId1" Type="http://schemas.openxmlformats.org/officeDocument/2006/relationships/slideLayout" Target="../slideLayouts/slideLayout14.xml"/><Relationship Id="rId5" Type="http://schemas.openxmlformats.org/officeDocument/2006/relationships/image" Target="../media/image42.jpeg"/><Relationship Id="rId4" Type="http://schemas.openxmlformats.org/officeDocument/2006/relationships/image" Target="../media/image41.jpeg"/></Relationships>
</file>

<file path=ppt/slides/_rels/slide32.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notesSlide" Target="../notesSlides/notesSlide31.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notesSlide" Target="../notesSlides/notesSlide32.xml"/><Relationship Id="rId1" Type="http://schemas.openxmlformats.org/officeDocument/2006/relationships/slideLayout" Target="../slideLayouts/slideLayout14.xml"/><Relationship Id="rId4" Type="http://schemas.openxmlformats.org/officeDocument/2006/relationships/image" Target="../media/image45.jpeg"/></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3" Type="http://schemas.openxmlformats.org/officeDocument/2006/relationships/image" Target="../media/image46.jpeg"/><Relationship Id="rId2" Type="http://schemas.openxmlformats.org/officeDocument/2006/relationships/notesSlide" Target="../notesSlides/notesSlide34.xml"/><Relationship Id="rId1" Type="http://schemas.openxmlformats.org/officeDocument/2006/relationships/slideLayout" Target="../slideLayouts/slideLayout7.xml"/><Relationship Id="rId6" Type="http://schemas.openxmlformats.org/officeDocument/2006/relationships/image" Target="../media/image6.png"/><Relationship Id="rId5" Type="http://schemas.openxmlformats.org/officeDocument/2006/relationships/image" Target="../media/image48.jpeg"/><Relationship Id="rId4" Type="http://schemas.openxmlformats.org/officeDocument/2006/relationships/image" Target="../media/image47.jpeg"/></Relationships>
</file>

<file path=ppt/slides/_rels/slide36.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35.xml"/><Relationship Id="rId1" Type="http://schemas.openxmlformats.org/officeDocument/2006/relationships/slideLayout" Target="../slideLayouts/slideLayout7.xml"/><Relationship Id="rId6" Type="http://schemas.openxmlformats.org/officeDocument/2006/relationships/image" Target="../media/image50.jpeg"/><Relationship Id="rId5" Type="http://schemas.openxmlformats.org/officeDocument/2006/relationships/image" Target="../media/image10.png"/><Relationship Id="rId4" Type="http://schemas.openxmlformats.org/officeDocument/2006/relationships/image" Target="../media/image49.png"/></Relationships>
</file>

<file path=ppt/slides/_rels/slide37.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52.png"/><Relationship Id="rId2" Type="http://schemas.openxmlformats.org/officeDocument/2006/relationships/image" Target="../media/image51.png"/><Relationship Id="rId1" Type="http://schemas.openxmlformats.org/officeDocument/2006/relationships/slideLayout" Target="../slideLayouts/slideLayout7.xml"/><Relationship Id="rId6" Type="http://schemas.openxmlformats.org/officeDocument/2006/relationships/image" Target="../media/image12.png"/><Relationship Id="rId5" Type="http://schemas.openxmlformats.org/officeDocument/2006/relationships/image" Target="../media/image1.png"/><Relationship Id="rId4" Type="http://schemas.openxmlformats.org/officeDocument/2006/relationships/image" Target="../media/image5.png"/></Relationships>
</file>

<file path=ppt/slides/_rels/slide38.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36.xml"/><Relationship Id="rId1" Type="http://schemas.openxmlformats.org/officeDocument/2006/relationships/slideLayout" Target="../slideLayouts/slideLayout7.xml"/><Relationship Id="rId6" Type="http://schemas.openxmlformats.org/officeDocument/2006/relationships/image" Target="../media/image56.jpeg"/><Relationship Id="rId5" Type="http://schemas.openxmlformats.org/officeDocument/2006/relationships/image" Target="../media/image55.jpeg"/><Relationship Id="rId4" Type="http://schemas.openxmlformats.org/officeDocument/2006/relationships/image" Target="../media/image54.png"/></Relationships>
</file>

<file path=ppt/slides/_rels/slide39.xml.rels><?xml version="1.0" encoding="UTF-8" standalone="yes"?>
<Relationships xmlns="http://schemas.openxmlformats.org/package/2006/relationships"><Relationship Id="rId3" Type="http://schemas.openxmlformats.org/officeDocument/2006/relationships/image" Target="../media/image57.jpeg"/><Relationship Id="rId2" Type="http://schemas.openxmlformats.org/officeDocument/2006/relationships/notesSlide" Target="../notesSlides/notesSlide37.xml"/><Relationship Id="rId1" Type="http://schemas.openxmlformats.org/officeDocument/2006/relationships/slideLayout" Target="../slideLayouts/slideLayout7.xml"/><Relationship Id="rId4" Type="http://schemas.openxmlformats.org/officeDocument/2006/relationships/image" Target="../media/image58.jpe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ctrTitle"/>
          </p:nvPr>
        </p:nvSpPr>
        <p:spPr>
          <a:xfrm>
            <a:off x="468313" y="260350"/>
            <a:ext cx="8229600" cy="1143000"/>
          </a:xfrm>
        </p:spPr>
        <p:txBody>
          <a:bodyPr rtlCol="0">
            <a:noAutofit/>
          </a:bodyPr>
          <a:lstStyle/>
          <a:p>
            <a:pPr fontAlgn="auto">
              <a:spcAft>
                <a:spcPts val="0"/>
              </a:spcAft>
              <a:defRPr/>
            </a:pPr>
            <a:r>
              <a:rPr lang="en-GB" sz="3600" dirty="0" smtClean="0">
                <a:latin typeface="+mn-lt"/>
              </a:rPr>
              <a:t>Built Environment Portfolio</a:t>
            </a:r>
            <a:br>
              <a:rPr lang="en-GB" sz="3600" dirty="0" smtClean="0">
                <a:latin typeface="+mn-lt"/>
              </a:rPr>
            </a:br>
            <a:r>
              <a:rPr lang="en-GB" sz="3600" dirty="0" smtClean="0">
                <a:latin typeface="+mn-lt"/>
              </a:rPr>
              <a:t>Technology III</a:t>
            </a:r>
          </a:p>
        </p:txBody>
      </p:sp>
      <p:sp>
        <p:nvSpPr>
          <p:cNvPr id="5123" name="Rectangle 3"/>
          <p:cNvSpPr>
            <a:spLocks noGrp="1" noChangeArrowheads="1"/>
          </p:cNvSpPr>
          <p:nvPr>
            <p:ph type="subTitle" idx="1"/>
          </p:nvPr>
        </p:nvSpPr>
        <p:spPr>
          <a:xfrm>
            <a:off x="539750" y="6021388"/>
            <a:ext cx="7993063" cy="1463675"/>
          </a:xfrm>
        </p:spPr>
        <p:txBody>
          <a:bodyPr/>
          <a:lstStyle/>
          <a:p>
            <a:r>
              <a:rPr lang="en-GB" sz="3600" smtClean="0">
                <a:solidFill>
                  <a:schemeClr val="tx1"/>
                </a:solidFill>
              </a:rPr>
              <a:t>Recycling &amp; Reuse </a:t>
            </a:r>
          </a:p>
        </p:txBody>
      </p:sp>
      <p:pic>
        <p:nvPicPr>
          <p:cNvPr id="5124" name="Picture 4"/>
          <p:cNvPicPr>
            <a:picLocks noChangeAspect="1" noChangeArrowheads="1"/>
          </p:cNvPicPr>
          <p:nvPr/>
        </p:nvPicPr>
        <p:blipFill>
          <a:blip r:embed="rId2" cstate="print"/>
          <a:srcRect/>
          <a:stretch>
            <a:fillRect/>
          </a:stretch>
        </p:blipFill>
        <p:spPr bwMode="auto">
          <a:xfrm>
            <a:off x="1547813" y="1700213"/>
            <a:ext cx="5903912" cy="4094162"/>
          </a:xfrm>
          <a:prstGeom prst="rect">
            <a:avLst/>
          </a:prstGeom>
          <a:noFill/>
          <a:ln w="9525">
            <a:noFill/>
            <a:miter lim="800000"/>
            <a:headEnd/>
            <a:tailEnd/>
          </a:ln>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a:xfrm>
            <a:off x="304800" y="381000"/>
            <a:ext cx="7772400" cy="1143000"/>
          </a:xfrm>
        </p:spPr>
        <p:txBody>
          <a:bodyPr rtlCol="0">
            <a:normAutofit/>
          </a:bodyPr>
          <a:lstStyle/>
          <a:p>
            <a:pPr fontAlgn="auto">
              <a:spcAft>
                <a:spcPts val="0"/>
              </a:spcAft>
              <a:defRPr/>
            </a:pPr>
            <a:r>
              <a:rPr lang="en-GB" sz="4000" dirty="0" smtClean="0">
                <a:latin typeface="+mn-lt"/>
              </a:rPr>
              <a:t>Why reuse and recycle?</a:t>
            </a:r>
          </a:p>
        </p:txBody>
      </p:sp>
      <p:sp>
        <p:nvSpPr>
          <p:cNvPr id="6147" name="Rectangle 3"/>
          <p:cNvSpPr>
            <a:spLocks noGrp="1" noChangeArrowheads="1"/>
          </p:cNvSpPr>
          <p:nvPr>
            <p:ph type="body" sz="half" idx="1"/>
          </p:nvPr>
        </p:nvSpPr>
        <p:spPr>
          <a:xfrm>
            <a:off x="228600" y="1981200"/>
            <a:ext cx="4267200" cy="4114800"/>
          </a:xfrm>
        </p:spPr>
        <p:txBody>
          <a:bodyPr/>
          <a:lstStyle/>
          <a:p>
            <a:pPr>
              <a:lnSpc>
                <a:spcPct val="90000"/>
              </a:lnSpc>
            </a:pPr>
            <a:r>
              <a:rPr lang="en-GB" sz="2800" smtClean="0"/>
              <a:t>Construction’s consumption of large amounts of resources</a:t>
            </a:r>
          </a:p>
          <a:p>
            <a:pPr>
              <a:lnSpc>
                <a:spcPct val="90000"/>
              </a:lnSpc>
            </a:pPr>
            <a:endParaRPr lang="en-GB" sz="2800" smtClean="0"/>
          </a:p>
          <a:p>
            <a:pPr>
              <a:lnSpc>
                <a:spcPct val="90000"/>
              </a:lnSpc>
            </a:pPr>
            <a:r>
              <a:rPr lang="en-GB" sz="2800" smtClean="0"/>
              <a:t>Environmental impact</a:t>
            </a:r>
          </a:p>
          <a:p>
            <a:pPr>
              <a:lnSpc>
                <a:spcPct val="90000"/>
              </a:lnSpc>
            </a:pPr>
            <a:endParaRPr lang="en-GB" sz="2800" smtClean="0"/>
          </a:p>
          <a:p>
            <a:pPr>
              <a:lnSpc>
                <a:spcPct val="90000"/>
              </a:lnSpc>
            </a:pPr>
            <a:r>
              <a:rPr lang="en-GB" sz="2800" smtClean="0"/>
              <a:t>Capacity and waste</a:t>
            </a:r>
          </a:p>
        </p:txBody>
      </p:sp>
      <p:pic>
        <p:nvPicPr>
          <p:cNvPr id="6148" name="Picture 6" descr="C:\Documents and Settings\default\My Documents\My Pictures\Holiday 2003\TRONDHEIM TO GEIRANGER\DSCF0089.JPG"/>
          <p:cNvPicPr>
            <a:picLocks noGrp="1" noChangeAspect="1" noChangeArrowheads="1"/>
          </p:cNvPicPr>
          <p:nvPr>
            <p:ph type="clipArt" sz="half" idx="2"/>
          </p:nvPr>
        </p:nvPicPr>
        <p:blipFill>
          <a:blip r:embed="rId3" cstate="print"/>
          <a:srcRect/>
          <a:stretch>
            <a:fillRect/>
          </a:stretch>
        </p:blipFill>
        <p:spPr>
          <a:xfrm>
            <a:off x="4114800" y="1981200"/>
            <a:ext cx="4724400" cy="3543300"/>
          </a:xfrm>
          <a:noFill/>
        </p:spPr>
      </p:pic>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304800" y="0"/>
            <a:ext cx="8610600" cy="1143000"/>
          </a:xfrm>
        </p:spPr>
        <p:txBody>
          <a:bodyPr/>
          <a:lstStyle/>
          <a:p>
            <a:r>
              <a:rPr lang="en-GB" sz="2800" smtClean="0">
                <a:latin typeface="Verdana" pitchFamily="34" charset="0"/>
              </a:rPr>
              <a:t>Quantities of materials used in construction (UK)</a:t>
            </a:r>
          </a:p>
        </p:txBody>
      </p:sp>
      <p:graphicFrame>
        <p:nvGraphicFramePr>
          <p:cNvPr id="15391" name="Group 31"/>
          <p:cNvGraphicFramePr>
            <a:graphicFrameLocks noGrp="1"/>
          </p:cNvGraphicFramePr>
          <p:nvPr>
            <p:ph type="tbl" idx="1"/>
          </p:nvPr>
        </p:nvGraphicFramePr>
        <p:xfrm>
          <a:off x="304800" y="1371600"/>
          <a:ext cx="8534400" cy="4892040"/>
        </p:xfrm>
        <a:graphic>
          <a:graphicData uri="http://schemas.openxmlformats.org/drawingml/2006/table">
            <a:tbl>
              <a:tblPr/>
              <a:tblGrid>
                <a:gridCol w="4267200"/>
                <a:gridCol w="4267200"/>
              </a:tblGrid>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Material type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Annual consumption</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Minerals (crushed rock and gravel)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254 million tonnes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Metals (steel, copper, brass, aluminium and alloys)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3.35 million tonnes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Timber products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3.85 million cubic metres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Polymers (PVC, polyurethane, polystyrene, polyethylene)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c. 0.5 million tonnes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68580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Paints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Arial Narrow" pitchFamily="34" charset="0"/>
                        </a:rPr>
                        <a:t>c. 0.4 million tonnes</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5392" name="Text Box 32"/>
          <p:cNvSpPr txBox="1">
            <a:spLocks noChangeArrowheads="1"/>
          </p:cNvSpPr>
          <p:nvPr/>
        </p:nvSpPr>
        <p:spPr bwMode="auto">
          <a:xfrm>
            <a:off x="7440613" y="6453188"/>
            <a:ext cx="1703387" cy="307975"/>
          </a:xfrm>
          <a:prstGeom prst="rect">
            <a:avLst/>
          </a:prstGeom>
          <a:noFill/>
          <a:ln w="9525">
            <a:noFill/>
            <a:miter lim="800000"/>
            <a:headEnd/>
            <a:tailEnd/>
          </a:ln>
          <a:effectLst/>
        </p:spPr>
        <p:txBody>
          <a:bodyPr wrap="none">
            <a:spAutoFit/>
          </a:bodyPr>
          <a:lstStyle/>
          <a:p>
            <a:pPr>
              <a:defRPr/>
            </a:pPr>
            <a:r>
              <a:rPr lang="en-GB" sz="1400" b="1" i="1" dirty="0">
                <a:latin typeface="+mn-lt"/>
              </a:rPr>
              <a:t>Source: CIRIA  SP116</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304800" y="228600"/>
            <a:ext cx="8534400" cy="1143000"/>
          </a:xfrm>
        </p:spPr>
        <p:txBody>
          <a:bodyPr rtlCol="0">
            <a:normAutofit/>
          </a:bodyPr>
          <a:lstStyle/>
          <a:p>
            <a:pPr fontAlgn="auto">
              <a:spcAft>
                <a:spcPts val="0"/>
              </a:spcAft>
              <a:defRPr/>
            </a:pPr>
            <a:r>
              <a:rPr lang="en-GB" sz="2800" dirty="0" smtClean="0">
                <a:latin typeface="+mn-lt"/>
              </a:rPr>
              <a:t>Estimate of annual quantities of materials arising from demolition in the UK</a:t>
            </a:r>
          </a:p>
        </p:txBody>
      </p:sp>
      <p:graphicFrame>
        <p:nvGraphicFramePr>
          <p:cNvPr id="17447" name="Group 39"/>
          <p:cNvGraphicFramePr>
            <a:graphicFrameLocks noGrp="1"/>
          </p:cNvGraphicFramePr>
          <p:nvPr>
            <p:ph type="tbl" idx="1"/>
          </p:nvPr>
        </p:nvGraphicFramePr>
        <p:xfrm>
          <a:off x="609600" y="1447800"/>
          <a:ext cx="8153400" cy="5101590"/>
        </p:xfrm>
        <a:graphic>
          <a:graphicData uri="http://schemas.openxmlformats.org/drawingml/2006/table">
            <a:tbl>
              <a:tblPr/>
              <a:tblGrid>
                <a:gridCol w="4800600"/>
                <a:gridCol w="3352800"/>
              </a:tblGrid>
              <a:tr h="1047750">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Material type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Annual quantity (MT)</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Concrete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12.0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Masonry</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7.2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Paper, plastic, cardboard and other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5.1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Asphalt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4.5</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Wood-based</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1.0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Other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0.2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514350">
                <a:tc>
                  <a:txBody>
                    <a:bodyPr/>
                    <a:lstStyle/>
                    <a:p>
                      <a:pPr marL="0" marR="0" lvl="0" indent="0" algn="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smtClean="0">
                          <a:ln>
                            <a:noFill/>
                          </a:ln>
                          <a:solidFill>
                            <a:schemeClr val="tx1"/>
                          </a:solidFill>
                          <a:effectLst/>
                          <a:latin typeface="+mn-lt"/>
                        </a:rPr>
                        <a:t>Total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800" b="0" i="0" u="none" strike="noStrike" cap="none" normalizeH="0" baseline="0" dirty="0" smtClean="0">
                          <a:ln>
                            <a:noFill/>
                          </a:ln>
                          <a:solidFill>
                            <a:schemeClr val="tx1"/>
                          </a:solidFill>
                          <a:effectLst/>
                          <a:latin typeface="+mn-lt"/>
                        </a:rPr>
                        <a:t>30.0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
        <p:nvSpPr>
          <p:cNvPr id="17445" name="Text Box 37"/>
          <p:cNvSpPr txBox="1">
            <a:spLocks noChangeArrowheads="1"/>
          </p:cNvSpPr>
          <p:nvPr/>
        </p:nvSpPr>
        <p:spPr bwMode="auto">
          <a:xfrm>
            <a:off x="6478588" y="6581775"/>
            <a:ext cx="2665412" cy="276225"/>
          </a:xfrm>
          <a:prstGeom prst="rect">
            <a:avLst/>
          </a:prstGeom>
          <a:noFill/>
          <a:ln w="9525">
            <a:noFill/>
            <a:miter lim="800000"/>
            <a:headEnd/>
            <a:tailEnd/>
          </a:ln>
          <a:effectLst/>
        </p:spPr>
        <p:txBody>
          <a:bodyPr wrap="none">
            <a:spAutoFit/>
          </a:bodyPr>
          <a:lstStyle/>
          <a:p>
            <a:pPr>
              <a:defRPr/>
            </a:pPr>
            <a:r>
              <a:rPr lang="en-GB" sz="1200" dirty="0">
                <a:latin typeface="+mn-lt"/>
              </a:rPr>
              <a:t>Source: UK Deconstruction Report 2000</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0" y="0"/>
            <a:ext cx="9144000" cy="1143000"/>
          </a:xfrm>
        </p:spPr>
        <p:txBody>
          <a:bodyPr/>
          <a:lstStyle/>
          <a:p>
            <a:r>
              <a:rPr lang="en-GB" sz="2800" smtClean="0">
                <a:latin typeface="Verdana" pitchFamily="34" charset="0"/>
              </a:rPr>
              <a:t>Average end-of-life scenario data for steel in EU</a:t>
            </a:r>
          </a:p>
        </p:txBody>
      </p:sp>
      <p:graphicFrame>
        <p:nvGraphicFramePr>
          <p:cNvPr id="19555" name="Group 99"/>
          <p:cNvGraphicFramePr>
            <a:graphicFrameLocks noGrp="1"/>
          </p:cNvGraphicFramePr>
          <p:nvPr>
            <p:ph type="tbl" idx="1"/>
          </p:nvPr>
        </p:nvGraphicFramePr>
        <p:xfrm>
          <a:off x="0" y="1143000"/>
          <a:ext cx="8915400" cy="5597208"/>
        </p:xfrm>
        <a:graphic>
          <a:graphicData uri="http://schemas.openxmlformats.org/drawingml/2006/table">
            <a:tbl>
              <a:tblPr/>
              <a:tblGrid>
                <a:gridCol w="4611688"/>
                <a:gridCol w="1700212"/>
                <a:gridCol w="1262063"/>
                <a:gridCol w="1341437"/>
              </a:tblGrid>
              <a:tr h="7302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dirty="0" smtClean="0">
                          <a:ln>
                            <a:noFill/>
                          </a:ln>
                          <a:solidFill>
                            <a:schemeClr val="bg2"/>
                          </a:solidFill>
                          <a:effectLst/>
                          <a:latin typeface="Verdana" pitchFamily="34" charset="0"/>
                        </a:rPr>
                        <a:t>Product %</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1" i="0" u="none" strike="noStrike" cap="none" normalizeH="0" baseline="0" dirty="0" smtClean="0">
                          <a:ln>
                            <a:noFill/>
                          </a:ln>
                          <a:solidFill>
                            <a:schemeClr val="bg2"/>
                          </a:solidFill>
                          <a:effectLst/>
                          <a:latin typeface="Verdana" pitchFamily="34" charset="0"/>
                        </a:rPr>
                        <a:t>Recycled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1" i="0" u="none" strike="noStrike" cap="none" normalizeH="0" baseline="0" dirty="0" smtClean="0">
                          <a:ln>
                            <a:noFill/>
                          </a:ln>
                          <a:solidFill>
                            <a:schemeClr val="bg2"/>
                          </a:solidFill>
                          <a:effectLst/>
                          <a:latin typeface="Verdana" pitchFamily="34" charset="0"/>
                        </a:rPr>
                        <a:t>Reused %</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folHlink"/>
                    </a:solid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000" b="1" i="0" u="none" strike="noStrike" cap="none" normalizeH="0" baseline="0" smtClean="0">
                          <a:ln>
                            <a:noFill/>
                          </a:ln>
                          <a:solidFill>
                            <a:schemeClr val="bg2"/>
                          </a:solidFill>
                          <a:effectLst/>
                          <a:latin typeface="Verdana" pitchFamily="34" charset="0"/>
                        </a:rPr>
                        <a:t>Landfill %</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chemeClr val="folHlink"/>
                    </a:solid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Girder</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27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Lintel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88</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77838">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Doorframe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90</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9</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M&amp;E services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Purlins &amp; rails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Composite cladding sandwich panels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53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37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10</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2750">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Profiled cladding / roofing sections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Heavy structural sections</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87</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noFill/>
                  </a:tcPr>
                </a:tc>
              </a:tr>
              <a:tr h="411163">
                <a:tc>
                  <a:txBody>
                    <a:bodyPr/>
                    <a:lstStyle/>
                    <a:p>
                      <a:pPr marL="0" marR="0" lvl="0" indent="0" algn="l"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Composite floor decking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81</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15</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ctr" defTabSz="914400" rtl="0" eaLnBrk="1" fontAlgn="base" latinLnBrk="0" hangingPunct="1">
                        <a:lnSpc>
                          <a:spcPct val="100000"/>
                        </a:lnSpc>
                        <a:spcBef>
                          <a:spcPct val="20000"/>
                        </a:spcBef>
                        <a:spcAft>
                          <a:spcPct val="0"/>
                        </a:spcAft>
                        <a:buClr>
                          <a:schemeClr val="accent1"/>
                        </a:buClr>
                        <a:buSzPct val="80000"/>
                        <a:buFont typeface="Wingdings" pitchFamily="2" charset="2"/>
                        <a:buNone/>
                        <a:tabLst/>
                      </a:pPr>
                      <a:r>
                        <a:rPr kumimoji="0" lang="en-GB" sz="2400" b="0" i="0" u="none" strike="noStrike" cap="none" normalizeH="0" baseline="0" smtClean="0">
                          <a:ln>
                            <a:noFill/>
                          </a:ln>
                          <a:solidFill>
                            <a:schemeClr val="tx1"/>
                          </a:solidFill>
                          <a:effectLst/>
                          <a:latin typeface="Verdana" pitchFamily="34" charset="0"/>
                        </a:rPr>
                        <a:t>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r>
            </a:tbl>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1026"/>
          <p:cNvPicPr>
            <a:picLocks noChangeAspect="1" noChangeArrowheads="1"/>
          </p:cNvPicPr>
          <p:nvPr/>
        </p:nvPicPr>
        <p:blipFill>
          <a:blip r:embed="rId3" cstate="print"/>
          <a:srcRect/>
          <a:stretch>
            <a:fillRect/>
          </a:stretch>
        </p:blipFill>
        <p:spPr bwMode="auto">
          <a:xfrm>
            <a:off x="1066800" y="990600"/>
            <a:ext cx="6781800" cy="5608638"/>
          </a:xfrm>
          <a:prstGeom prst="rect">
            <a:avLst/>
          </a:prstGeom>
          <a:noFill/>
          <a:ln w="9525">
            <a:noFill/>
            <a:miter lim="800000"/>
            <a:headEnd/>
            <a:tailEnd/>
          </a:ln>
        </p:spPr>
      </p:pic>
      <p:sp>
        <p:nvSpPr>
          <p:cNvPr id="10243" name="Text Box 1027"/>
          <p:cNvSpPr txBox="1">
            <a:spLocks noChangeArrowheads="1"/>
          </p:cNvSpPr>
          <p:nvPr/>
        </p:nvSpPr>
        <p:spPr bwMode="auto">
          <a:xfrm>
            <a:off x="288925" y="346075"/>
            <a:ext cx="184150" cy="457200"/>
          </a:xfrm>
          <a:prstGeom prst="rect">
            <a:avLst/>
          </a:prstGeom>
          <a:noFill/>
          <a:ln w="9525">
            <a:noFill/>
            <a:miter lim="800000"/>
            <a:headEnd/>
            <a:tailEnd/>
          </a:ln>
        </p:spPr>
        <p:txBody>
          <a:bodyPr wrap="none">
            <a:spAutoFit/>
          </a:bodyPr>
          <a:lstStyle/>
          <a:p>
            <a:endParaRPr lang="en-US"/>
          </a:p>
        </p:txBody>
      </p:sp>
      <p:sp>
        <p:nvSpPr>
          <p:cNvPr id="10244" name="Text Box 1028"/>
          <p:cNvSpPr txBox="1">
            <a:spLocks noChangeArrowheads="1"/>
          </p:cNvSpPr>
          <p:nvPr/>
        </p:nvSpPr>
        <p:spPr bwMode="auto">
          <a:xfrm>
            <a:off x="304800" y="381000"/>
            <a:ext cx="5414963" cy="457200"/>
          </a:xfrm>
          <a:prstGeom prst="rect">
            <a:avLst/>
          </a:prstGeom>
          <a:noFill/>
          <a:ln w="9525">
            <a:noFill/>
            <a:miter lim="800000"/>
            <a:headEnd/>
            <a:tailEnd/>
          </a:ln>
        </p:spPr>
        <p:txBody>
          <a:bodyPr wrap="none">
            <a:spAutoFit/>
          </a:bodyPr>
          <a:lstStyle/>
          <a:p>
            <a:r>
              <a:rPr lang="en-GB">
                <a:latin typeface="Verdana" pitchFamily="34" charset="0"/>
              </a:rPr>
              <a:t>Aspiring to a zero-waste economy</a:t>
            </a:r>
          </a:p>
        </p:txBody>
      </p:sp>
    </p:spTree>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0" y="0"/>
            <a:ext cx="7772400" cy="1143000"/>
          </a:xfrm>
        </p:spPr>
        <p:txBody>
          <a:bodyPr rtlCol="0">
            <a:normAutofit/>
          </a:bodyPr>
          <a:lstStyle/>
          <a:p>
            <a:pPr fontAlgn="auto">
              <a:spcAft>
                <a:spcPts val="0"/>
              </a:spcAft>
              <a:defRPr/>
            </a:pPr>
            <a:r>
              <a:rPr lang="en-GB" sz="3600" dirty="0" smtClean="0">
                <a:latin typeface="+mn-lt"/>
              </a:rPr>
              <a:t>Influencing construction design</a:t>
            </a:r>
          </a:p>
        </p:txBody>
      </p:sp>
      <p:pic>
        <p:nvPicPr>
          <p:cNvPr id="11267" name="Picture 3"/>
          <p:cNvPicPr>
            <a:picLocks noGrp="1" noChangeAspect="1" noChangeArrowheads="1"/>
          </p:cNvPicPr>
          <p:nvPr>
            <p:ph type="clipArt" sz="half" idx="1"/>
          </p:nvPr>
        </p:nvPicPr>
        <p:blipFill>
          <a:blip r:embed="rId3" cstate="print"/>
          <a:srcRect/>
          <a:stretch>
            <a:fillRect/>
          </a:stretch>
        </p:blipFill>
        <p:spPr>
          <a:xfrm>
            <a:off x="333375" y="1600200"/>
            <a:ext cx="4162425" cy="4495800"/>
          </a:xfrm>
        </p:spPr>
      </p:pic>
      <p:sp>
        <p:nvSpPr>
          <p:cNvPr id="11268" name="Rectangle 4"/>
          <p:cNvSpPr>
            <a:spLocks noGrp="1" noChangeArrowheads="1"/>
          </p:cNvSpPr>
          <p:nvPr>
            <p:ph type="body" sz="half" idx="2"/>
          </p:nvPr>
        </p:nvSpPr>
        <p:spPr>
          <a:xfrm>
            <a:off x="4876800" y="1524000"/>
            <a:ext cx="4038600" cy="4724400"/>
          </a:xfrm>
        </p:spPr>
        <p:txBody>
          <a:bodyPr/>
          <a:lstStyle/>
          <a:p>
            <a:r>
              <a:rPr lang="en-GB" sz="2400" smtClean="0"/>
              <a:t>Detail design </a:t>
            </a:r>
          </a:p>
          <a:p>
            <a:r>
              <a:rPr lang="en-GB" sz="2400" smtClean="0"/>
              <a:t>Specifications</a:t>
            </a:r>
          </a:p>
          <a:p>
            <a:r>
              <a:rPr lang="en-GB" sz="2400" smtClean="0"/>
              <a:t>Specialist contractors</a:t>
            </a:r>
          </a:p>
          <a:p>
            <a:r>
              <a:rPr lang="en-GB" sz="2400" smtClean="0"/>
              <a:t>Contracts</a:t>
            </a:r>
          </a:p>
          <a:p>
            <a:r>
              <a:rPr lang="en-GB" sz="2400" smtClean="0"/>
              <a:t>EI</a:t>
            </a:r>
          </a:p>
          <a:p>
            <a:r>
              <a:rPr lang="en-GB" sz="2400" smtClean="0"/>
              <a:t>Management</a:t>
            </a:r>
          </a:p>
          <a:p>
            <a:r>
              <a:rPr lang="en-GB" sz="2400" smtClean="0"/>
              <a:t>Effectiveness</a:t>
            </a:r>
          </a:p>
          <a:p>
            <a:r>
              <a:rPr lang="en-GB" sz="2400" smtClean="0"/>
              <a:t>H&amp;S</a:t>
            </a:r>
          </a:p>
          <a:p>
            <a:r>
              <a:rPr lang="en-GB" sz="2400" smtClean="0"/>
              <a:t>Feasibility studies</a:t>
            </a:r>
          </a:p>
          <a:p>
            <a:r>
              <a:rPr lang="en-GB" sz="2400" smtClean="0"/>
              <a:t>Education and training</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533400" y="304800"/>
            <a:ext cx="8077200" cy="1143000"/>
          </a:xfrm>
        </p:spPr>
        <p:txBody>
          <a:bodyPr rtlCol="0">
            <a:normAutofit/>
          </a:bodyPr>
          <a:lstStyle/>
          <a:p>
            <a:pPr fontAlgn="auto">
              <a:spcAft>
                <a:spcPts val="0"/>
              </a:spcAft>
              <a:defRPr/>
            </a:pPr>
            <a:r>
              <a:rPr lang="en-GB" sz="3600" dirty="0" smtClean="0">
                <a:latin typeface="+mn-lt"/>
              </a:rPr>
              <a:t>Key  design principles achieved via…</a:t>
            </a:r>
          </a:p>
        </p:txBody>
      </p:sp>
      <p:sp>
        <p:nvSpPr>
          <p:cNvPr id="12291" name="Rectangle 3"/>
          <p:cNvSpPr>
            <a:spLocks noGrp="1" noChangeArrowheads="1"/>
          </p:cNvSpPr>
          <p:nvPr>
            <p:ph type="body" sz="half" idx="1"/>
          </p:nvPr>
        </p:nvSpPr>
        <p:spPr/>
        <p:txBody>
          <a:bodyPr/>
          <a:lstStyle/>
          <a:p>
            <a:r>
              <a:rPr lang="en-GB" sz="2800" smtClean="0"/>
              <a:t>Mind set</a:t>
            </a:r>
          </a:p>
          <a:p>
            <a:endParaRPr lang="en-GB" sz="2800" smtClean="0"/>
          </a:p>
          <a:p>
            <a:r>
              <a:rPr lang="en-GB" sz="2800" smtClean="0"/>
              <a:t>Life-cycle</a:t>
            </a:r>
          </a:p>
          <a:p>
            <a:endParaRPr lang="en-GB" sz="2800" smtClean="0"/>
          </a:p>
          <a:p>
            <a:r>
              <a:rPr lang="en-GB" sz="2800" smtClean="0"/>
              <a:t>Drivers</a:t>
            </a:r>
          </a:p>
          <a:p>
            <a:endParaRPr lang="en-GB" sz="2800" smtClean="0"/>
          </a:p>
          <a:p>
            <a:r>
              <a:rPr lang="en-GB" sz="2800" smtClean="0"/>
              <a:t>Education </a:t>
            </a:r>
          </a:p>
        </p:txBody>
      </p:sp>
      <p:pic>
        <p:nvPicPr>
          <p:cNvPr id="12292" name="Picture 5"/>
          <p:cNvPicPr>
            <a:picLocks noGrp="1" noChangeAspect="1" noChangeArrowheads="1"/>
          </p:cNvPicPr>
          <p:nvPr>
            <p:ph type="clipArt" sz="half" idx="2"/>
          </p:nvPr>
        </p:nvPicPr>
        <p:blipFill>
          <a:blip r:embed="rId3" cstate="print"/>
          <a:srcRect/>
          <a:stretch>
            <a:fillRect/>
          </a:stretch>
        </p:blipFill>
        <p:spPr>
          <a:xfrm>
            <a:off x="3733800" y="2057400"/>
            <a:ext cx="4800600" cy="3508375"/>
          </a:xfrm>
          <a:noFill/>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304800" y="0"/>
            <a:ext cx="7772400" cy="1143000"/>
          </a:xfrm>
        </p:spPr>
        <p:txBody>
          <a:bodyPr rtlCol="0">
            <a:normAutofit/>
          </a:bodyPr>
          <a:lstStyle/>
          <a:p>
            <a:pPr fontAlgn="auto">
              <a:spcAft>
                <a:spcPts val="0"/>
              </a:spcAft>
              <a:defRPr/>
            </a:pPr>
            <a:r>
              <a:rPr lang="en-GB" sz="3200" dirty="0" smtClean="0">
                <a:latin typeface="+mn-lt"/>
              </a:rPr>
              <a:t>Design for Deconstruction</a:t>
            </a:r>
          </a:p>
        </p:txBody>
      </p:sp>
      <p:pic>
        <p:nvPicPr>
          <p:cNvPr id="13315" name="Picture 5"/>
          <p:cNvPicPr>
            <a:picLocks noGrp="1" noChangeAspect="1" noChangeArrowheads="1"/>
          </p:cNvPicPr>
          <p:nvPr>
            <p:ph type="clipArt" sz="half" idx="1"/>
          </p:nvPr>
        </p:nvPicPr>
        <p:blipFill>
          <a:blip r:embed="rId3" cstate="print"/>
          <a:srcRect/>
          <a:stretch>
            <a:fillRect/>
          </a:stretch>
        </p:blipFill>
        <p:spPr>
          <a:xfrm>
            <a:off x="4787900" y="3371850"/>
            <a:ext cx="4203700" cy="3081338"/>
          </a:xfrm>
          <a:noFill/>
        </p:spPr>
      </p:pic>
      <p:sp>
        <p:nvSpPr>
          <p:cNvPr id="13316" name="Rectangle 4"/>
          <p:cNvSpPr>
            <a:spLocks noGrp="1" noChangeArrowheads="1"/>
          </p:cNvSpPr>
          <p:nvPr>
            <p:ph type="body" sz="half" idx="2"/>
          </p:nvPr>
        </p:nvSpPr>
        <p:spPr>
          <a:xfrm>
            <a:off x="4500563" y="0"/>
            <a:ext cx="4643437" cy="3644900"/>
          </a:xfrm>
        </p:spPr>
        <p:txBody>
          <a:bodyPr/>
          <a:lstStyle/>
          <a:p>
            <a:pPr>
              <a:lnSpc>
                <a:spcPct val="90000"/>
              </a:lnSpc>
              <a:spcBef>
                <a:spcPct val="50000"/>
              </a:spcBef>
              <a:buFontTx/>
              <a:buNone/>
            </a:pPr>
            <a:endParaRPr lang="en-GB" sz="2000" b="1" smtClean="0">
              <a:latin typeface="BaskervilleBT,Bold" charset="0"/>
            </a:endParaRPr>
          </a:p>
          <a:p>
            <a:pPr>
              <a:lnSpc>
                <a:spcPct val="90000"/>
              </a:lnSpc>
              <a:spcBef>
                <a:spcPct val="50000"/>
              </a:spcBef>
              <a:buFontTx/>
              <a:buNone/>
            </a:pPr>
            <a:endParaRPr lang="en-GB" sz="2000" b="1" smtClean="0">
              <a:latin typeface="BaskervilleBT,Bold" charset="0"/>
            </a:endParaRPr>
          </a:p>
          <a:p>
            <a:pPr>
              <a:lnSpc>
                <a:spcPct val="90000"/>
              </a:lnSpc>
              <a:spcBef>
                <a:spcPct val="50000"/>
              </a:spcBef>
              <a:buFontTx/>
              <a:buNone/>
            </a:pPr>
            <a:r>
              <a:rPr lang="en-GB" sz="2400" smtClean="0">
                <a:latin typeface="Verdana" pitchFamily="34" charset="0"/>
              </a:rPr>
              <a:t>   </a:t>
            </a:r>
            <a:r>
              <a:rPr lang="en-GB" sz="2400" smtClean="0"/>
              <a:t>The phrase widely used in the construction and other industries to refer to the process of designing structures to facilitate their deconstruction or disassembly.</a:t>
            </a:r>
          </a:p>
          <a:p>
            <a:pPr>
              <a:lnSpc>
                <a:spcPct val="90000"/>
              </a:lnSpc>
              <a:spcBef>
                <a:spcPct val="50000"/>
              </a:spcBef>
              <a:buFontTx/>
              <a:buNone/>
            </a:pPr>
            <a:r>
              <a:rPr lang="en-GB" sz="2400" smtClean="0"/>
              <a:t> 	</a:t>
            </a:r>
          </a:p>
        </p:txBody>
      </p:sp>
      <p:sp>
        <p:nvSpPr>
          <p:cNvPr id="7" name="Rectangle 6"/>
          <p:cNvSpPr/>
          <p:nvPr/>
        </p:nvSpPr>
        <p:spPr>
          <a:xfrm>
            <a:off x="107950" y="4149725"/>
            <a:ext cx="4464050" cy="1568450"/>
          </a:xfrm>
          <a:prstGeom prst="rect">
            <a:avLst/>
          </a:prstGeom>
        </p:spPr>
        <p:txBody>
          <a:bodyPr>
            <a:spAutoFit/>
          </a:bodyPr>
          <a:lstStyle/>
          <a:p>
            <a:pPr>
              <a:defRPr/>
            </a:pPr>
            <a:r>
              <a:rPr lang="en-GB" dirty="0">
                <a:latin typeface="+mn-lt"/>
              </a:rPr>
              <a:t>The same idea is sometimes conveyed as “design for disassembly”, and both are widely abbreviated as </a:t>
            </a:r>
            <a:r>
              <a:rPr lang="en-GB" dirty="0" err="1">
                <a:latin typeface="+mn-lt"/>
              </a:rPr>
              <a:t>DfD</a:t>
            </a:r>
            <a:r>
              <a:rPr lang="en-GB" dirty="0">
                <a:latin typeface="+mn-lt"/>
              </a:rPr>
              <a:t>.</a:t>
            </a:r>
          </a:p>
        </p:txBody>
      </p:sp>
      <p:pic>
        <p:nvPicPr>
          <p:cNvPr id="13318" name="Picture 7" descr="http://www.urbanhabitatchicago.org/blog/images/decon-general-links.jpg"/>
          <p:cNvPicPr>
            <a:picLocks noChangeAspect="1" noChangeArrowheads="1"/>
          </p:cNvPicPr>
          <p:nvPr/>
        </p:nvPicPr>
        <p:blipFill>
          <a:blip r:embed="rId4" cstate="print"/>
          <a:srcRect/>
          <a:stretch>
            <a:fillRect/>
          </a:stretch>
        </p:blipFill>
        <p:spPr bwMode="auto">
          <a:xfrm>
            <a:off x="323850" y="908050"/>
            <a:ext cx="4176713" cy="2819400"/>
          </a:xfrm>
          <a:prstGeom prst="rect">
            <a:avLst/>
          </a:prstGeom>
          <a:noFill/>
          <a:ln w="9525">
            <a:noFill/>
            <a:miter lim="800000"/>
            <a:headEnd/>
            <a:tailEnd/>
          </a:ln>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a:xfrm>
            <a:off x="0" y="0"/>
            <a:ext cx="7772400" cy="1143000"/>
          </a:xfrm>
        </p:spPr>
        <p:txBody>
          <a:bodyPr rtlCol="0">
            <a:normAutofit/>
          </a:bodyPr>
          <a:lstStyle/>
          <a:p>
            <a:pPr fontAlgn="auto">
              <a:spcAft>
                <a:spcPts val="0"/>
              </a:spcAft>
              <a:defRPr/>
            </a:pPr>
            <a:r>
              <a:rPr lang="en-GB" sz="3200" dirty="0" smtClean="0">
                <a:latin typeface="+mn-lt"/>
              </a:rPr>
              <a:t>Deconstruction</a:t>
            </a:r>
          </a:p>
        </p:txBody>
      </p:sp>
      <p:sp>
        <p:nvSpPr>
          <p:cNvPr id="14339" name="Rectangle 3"/>
          <p:cNvSpPr>
            <a:spLocks noGrp="1" noChangeArrowheads="1"/>
          </p:cNvSpPr>
          <p:nvPr>
            <p:ph type="body" sz="half" idx="1"/>
          </p:nvPr>
        </p:nvSpPr>
        <p:spPr>
          <a:xfrm>
            <a:off x="179388" y="1125538"/>
            <a:ext cx="4679950" cy="4876800"/>
          </a:xfrm>
        </p:spPr>
        <p:txBody>
          <a:bodyPr/>
          <a:lstStyle/>
          <a:p>
            <a:pPr>
              <a:lnSpc>
                <a:spcPct val="90000"/>
              </a:lnSpc>
              <a:spcBef>
                <a:spcPct val="50000"/>
              </a:spcBef>
              <a:buFontTx/>
              <a:buNone/>
            </a:pPr>
            <a:r>
              <a:rPr lang="en-GB" sz="2400" smtClean="0">
                <a:latin typeface="Verdana" pitchFamily="34" charset="0"/>
              </a:rPr>
              <a:t>   </a:t>
            </a:r>
            <a:r>
              <a:rPr lang="en-GB" sz="2400" smtClean="0"/>
              <a:t>A process of carefully taking apart components of a structure, possibly with some damage, with the intention of either reusing some of the components after refurbishment or reconditioning, or recycling the materials. </a:t>
            </a:r>
          </a:p>
          <a:p>
            <a:pPr>
              <a:lnSpc>
                <a:spcPct val="90000"/>
              </a:lnSpc>
              <a:spcBef>
                <a:spcPct val="50000"/>
              </a:spcBef>
              <a:buFontTx/>
              <a:buNone/>
            </a:pPr>
            <a:r>
              <a:rPr lang="en-GB" sz="2400" smtClean="0"/>
              <a:t>	</a:t>
            </a:r>
          </a:p>
          <a:p>
            <a:pPr>
              <a:lnSpc>
                <a:spcPct val="90000"/>
              </a:lnSpc>
            </a:pPr>
            <a:endParaRPr lang="en-GB" sz="2800" smtClean="0"/>
          </a:p>
        </p:txBody>
      </p:sp>
      <p:pic>
        <p:nvPicPr>
          <p:cNvPr id="14340" name="Picture 5"/>
          <p:cNvPicPr>
            <a:picLocks noGrp="1" noChangeAspect="1" noChangeArrowheads="1"/>
          </p:cNvPicPr>
          <p:nvPr>
            <p:ph type="clipArt" sz="half" idx="2"/>
          </p:nvPr>
        </p:nvPicPr>
        <p:blipFill>
          <a:blip r:embed="rId3" cstate="print"/>
          <a:srcRect/>
          <a:stretch>
            <a:fillRect/>
          </a:stretch>
        </p:blipFill>
        <p:spPr>
          <a:xfrm>
            <a:off x="5219700" y="836613"/>
            <a:ext cx="3698875" cy="2741612"/>
          </a:xfrm>
          <a:noFill/>
        </p:spPr>
      </p:pic>
      <p:sp>
        <p:nvSpPr>
          <p:cNvPr id="7" name="Rectangle 6"/>
          <p:cNvSpPr/>
          <p:nvPr/>
        </p:nvSpPr>
        <p:spPr>
          <a:xfrm>
            <a:off x="4572000" y="4365625"/>
            <a:ext cx="4572000" cy="1568450"/>
          </a:xfrm>
          <a:prstGeom prst="rect">
            <a:avLst/>
          </a:prstGeom>
        </p:spPr>
        <p:txBody>
          <a:bodyPr>
            <a:spAutoFit/>
          </a:bodyPr>
          <a:lstStyle/>
          <a:p>
            <a:pPr>
              <a:defRPr/>
            </a:pPr>
            <a:r>
              <a:rPr lang="en-GB" dirty="0">
                <a:latin typeface="+mn-lt"/>
              </a:rPr>
              <a:t>It may be undertaken during refurbishment, when adapting a structure for new use, or at the end of its life.</a:t>
            </a:r>
          </a:p>
        </p:txBody>
      </p:sp>
      <p:pic>
        <p:nvPicPr>
          <p:cNvPr id="14342" name="Picture 7" descr="http://www.windmillgroup.uk.com/wp-content/themes/Windmill/thumb.php?src=wp-content/uploads/2011/05/thumb19.jpg&amp;w=595&amp;h=320&amp;zc=1&amp;q=90"/>
          <p:cNvPicPr>
            <a:picLocks noChangeAspect="1" noChangeArrowheads="1"/>
          </p:cNvPicPr>
          <p:nvPr/>
        </p:nvPicPr>
        <p:blipFill>
          <a:blip r:embed="rId4" cstate="print"/>
          <a:srcRect/>
          <a:stretch>
            <a:fillRect/>
          </a:stretch>
        </p:blipFill>
        <p:spPr bwMode="auto">
          <a:xfrm>
            <a:off x="684213" y="4076700"/>
            <a:ext cx="3671887" cy="197485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a:xfrm>
            <a:off x="304800" y="228600"/>
            <a:ext cx="7772400" cy="1143000"/>
          </a:xfrm>
        </p:spPr>
        <p:txBody>
          <a:bodyPr rtlCol="0">
            <a:normAutofit/>
          </a:bodyPr>
          <a:lstStyle/>
          <a:p>
            <a:pPr fontAlgn="auto">
              <a:spcAft>
                <a:spcPts val="0"/>
              </a:spcAft>
              <a:defRPr/>
            </a:pPr>
            <a:r>
              <a:rPr lang="en-GB" sz="4000" dirty="0" smtClean="0">
                <a:latin typeface="+mn-lt"/>
              </a:rPr>
              <a:t>The challenges…</a:t>
            </a:r>
          </a:p>
        </p:txBody>
      </p:sp>
      <p:pic>
        <p:nvPicPr>
          <p:cNvPr id="15363" name="Picture 5"/>
          <p:cNvPicPr>
            <a:picLocks noGrp="1" noChangeAspect="1" noChangeArrowheads="1"/>
          </p:cNvPicPr>
          <p:nvPr>
            <p:ph type="clipArt" sz="half" idx="1"/>
          </p:nvPr>
        </p:nvPicPr>
        <p:blipFill>
          <a:blip r:embed="rId3" cstate="print"/>
          <a:srcRect/>
          <a:stretch>
            <a:fillRect/>
          </a:stretch>
        </p:blipFill>
        <p:spPr>
          <a:xfrm>
            <a:off x="304800" y="2209800"/>
            <a:ext cx="4648200" cy="3616325"/>
          </a:xfrm>
          <a:noFill/>
        </p:spPr>
      </p:pic>
      <p:sp>
        <p:nvSpPr>
          <p:cNvPr id="15364" name="Rectangle 4"/>
          <p:cNvSpPr>
            <a:spLocks noGrp="1" noChangeArrowheads="1"/>
          </p:cNvSpPr>
          <p:nvPr>
            <p:ph type="body" sz="half" idx="2"/>
          </p:nvPr>
        </p:nvSpPr>
        <p:spPr>
          <a:xfrm>
            <a:off x="4953000" y="1371600"/>
            <a:ext cx="4191000" cy="5181600"/>
          </a:xfrm>
        </p:spPr>
        <p:txBody>
          <a:bodyPr/>
          <a:lstStyle/>
          <a:p>
            <a:pPr>
              <a:lnSpc>
                <a:spcPct val="90000"/>
              </a:lnSpc>
              <a:buFont typeface="Wingdings" pitchFamily="2" charset="2"/>
              <a:buNone/>
            </a:pPr>
            <a:r>
              <a:rPr lang="en-GB" sz="2400" smtClean="0"/>
              <a:t>Consider</a:t>
            </a:r>
          </a:p>
          <a:p>
            <a:pPr lvl="1">
              <a:lnSpc>
                <a:spcPct val="90000"/>
              </a:lnSpc>
            </a:pPr>
            <a:r>
              <a:rPr lang="en-GB" sz="2400" smtClean="0"/>
              <a:t>Whole life</a:t>
            </a:r>
          </a:p>
          <a:p>
            <a:pPr lvl="1">
              <a:lnSpc>
                <a:spcPct val="90000"/>
              </a:lnSpc>
            </a:pPr>
            <a:endParaRPr lang="en-GB" sz="2400" smtClean="0"/>
          </a:p>
          <a:p>
            <a:pPr lvl="1">
              <a:lnSpc>
                <a:spcPct val="90000"/>
              </a:lnSpc>
            </a:pPr>
            <a:r>
              <a:rPr lang="en-GB" sz="2400" smtClean="0"/>
              <a:t>The potential of components for reuse</a:t>
            </a:r>
          </a:p>
          <a:p>
            <a:pPr lvl="1">
              <a:lnSpc>
                <a:spcPct val="90000"/>
              </a:lnSpc>
            </a:pPr>
            <a:endParaRPr lang="en-GB" sz="2400" smtClean="0"/>
          </a:p>
          <a:p>
            <a:pPr lvl="1">
              <a:lnSpc>
                <a:spcPct val="90000"/>
              </a:lnSpc>
            </a:pPr>
            <a:r>
              <a:rPr lang="en-GB" sz="2400" smtClean="0"/>
              <a:t>The process of deconstruction in the design</a:t>
            </a:r>
          </a:p>
          <a:p>
            <a:pPr lvl="1">
              <a:lnSpc>
                <a:spcPct val="90000"/>
              </a:lnSpc>
            </a:pPr>
            <a:endParaRPr lang="en-GB" sz="2400" smtClean="0"/>
          </a:p>
          <a:p>
            <a:pPr lvl="1">
              <a:lnSpc>
                <a:spcPct val="90000"/>
              </a:lnSpc>
            </a:pPr>
            <a:r>
              <a:rPr lang="en-GB" sz="2400" smtClean="0"/>
              <a:t>The ownership of structures and their components</a:t>
            </a:r>
          </a:p>
          <a:p>
            <a:pPr>
              <a:lnSpc>
                <a:spcPct val="90000"/>
              </a:lnSpc>
            </a:pPr>
            <a:endParaRPr lang="en-GB" sz="2800" smtClean="0">
              <a:latin typeface="Verdana" pitchFamily="34" charset="0"/>
            </a:endParaRPr>
          </a:p>
        </p:txBody>
      </p:sp>
    </p:spTree>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ChangeArrowheads="1"/>
          </p:cNvSpPr>
          <p:nvPr/>
        </p:nvSpPr>
        <p:spPr bwMode="auto">
          <a:xfrm>
            <a:off x="381000" y="260350"/>
            <a:ext cx="8382000" cy="6753225"/>
          </a:xfrm>
          <a:prstGeom prst="rect">
            <a:avLst/>
          </a:prstGeom>
          <a:noFill/>
          <a:ln w="9525">
            <a:noFill/>
            <a:miter lim="800000"/>
            <a:headEnd/>
            <a:tailEnd/>
          </a:ln>
          <a:effectLst/>
        </p:spPr>
        <p:txBody>
          <a:bodyPr>
            <a:spAutoFit/>
          </a:bodyPr>
          <a:lstStyle/>
          <a:p>
            <a:pPr>
              <a:spcBef>
                <a:spcPct val="50000"/>
              </a:spcBef>
              <a:defRPr/>
            </a:pPr>
            <a:r>
              <a:rPr lang="en-GB" sz="2000" b="1" dirty="0">
                <a:latin typeface="+mn-lt"/>
              </a:rPr>
              <a:t>Reduction</a:t>
            </a:r>
          </a:p>
          <a:p>
            <a:pPr>
              <a:spcBef>
                <a:spcPct val="50000"/>
              </a:spcBef>
              <a:defRPr/>
            </a:pPr>
            <a:r>
              <a:rPr lang="en-GB" sz="2000" dirty="0">
                <a:latin typeface="+mn-lt"/>
              </a:rPr>
              <a:t>Waste reduction has two components:</a:t>
            </a:r>
          </a:p>
          <a:p>
            <a:pPr>
              <a:spcBef>
                <a:spcPct val="50000"/>
              </a:spcBef>
              <a:buFontTx/>
              <a:buChar char="•"/>
              <a:defRPr/>
            </a:pPr>
            <a:r>
              <a:rPr lang="en-GB" sz="2000" dirty="0">
                <a:latin typeface="+mn-lt"/>
              </a:rPr>
              <a:t>reducing the amount of waste produced</a:t>
            </a:r>
          </a:p>
          <a:p>
            <a:pPr>
              <a:spcBef>
                <a:spcPct val="50000"/>
              </a:spcBef>
              <a:buFontTx/>
              <a:buChar char="•"/>
              <a:defRPr/>
            </a:pPr>
            <a:r>
              <a:rPr lang="en-GB" sz="2000" dirty="0">
                <a:latin typeface="+mn-lt"/>
              </a:rPr>
              <a:t>reducing the hazard of the waste produced.</a:t>
            </a:r>
          </a:p>
          <a:p>
            <a:pPr>
              <a:spcBef>
                <a:spcPct val="50000"/>
              </a:spcBef>
              <a:defRPr/>
            </a:pPr>
            <a:r>
              <a:rPr lang="en-GB" sz="2000" b="1" dirty="0">
                <a:latin typeface="+mn-lt"/>
              </a:rPr>
              <a:t>Reuse</a:t>
            </a:r>
          </a:p>
          <a:p>
            <a:pPr>
              <a:spcBef>
                <a:spcPct val="50000"/>
              </a:spcBef>
              <a:defRPr/>
            </a:pPr>
            <a:r>
              <a:rPr lang="en-GB" sz="2000" dirty="0">
                <a:latin typeface="+mn-lt"/>
              </a:rPr>
              <a:t>Putting objects back into use so that they do not enter the waste stream.</a:t>
            </a:r>
          </a:p>
          <a:p>
            <a:pPr>
              <a:spcBef>
                <a:spcPct val="50000"/>
              </a:spcBef>
              <a:defRPr/>
            </a:pPr>
            <a:r>
              <a:rPr lang="en-GB" sz="2000" b="1" dirty="0">
                <a:latin typeface="+mn-lt"/>
              </a:rPr>
              <a:t>Recovery</a:t>
            </a:r>
          </a:p>
          <a:p>
            <a:pPr>
              <a:spcBef>
                <a:spcPct val="50000"/>
              </a:spcBef>
              <a:defRPr/>
            </a:pPr>
            <a:r>
              <a:rPr lang="en-GB" sz="2000" dirty="0">
                <a:latin typeface="+mn-lt"/>
              </a:rPr>
              <a:t>Waste recovery has three components:</a:t>
            </a:r>
          </a:p>
          <a:p>
            <a:pPr>
              <a:spcBef>
                <a:spcPct val="50000"/>
              </a:spcBef>
              <a:buFontTx/>
              <a:buChar char="•"/>
              <a:defRPr/>
            </a:pPr>
            <a:r>
              <a:rPr lang="en-GB" sz="2000" dirty="0">
                <a:latin typeface="+mn-lt"/>
              </a:rPr>
              <a:t>recycling – collecting and separating materials from waste and reprocessing them to produce marketable products</a:t>
            </a:r>
          </a:p>
          <a:p>
            <a:pPr>
              <a:spcBef>
                <a:spcPct val="50000"/>
              </a:spcBef>
              <a:buFontTx/>
              <a:buChar char="•"/>
              <a:defRPr/>
            </a:pPr>
            <a:r>
              <a:rPr lang="en-GB" sz="2000" dirty="0">
                <a:latin typeface="+mn-lt"/>
              </a:rPr>
              <a:t>composting – processing biologically degradable organic waste aerobically to produce a reasonably stable, granular material</a:t>
            </a:r>
          </a:p>
          <a:p>
            <a:pPr>
              <a:spcBef>
                <a:spcPct val="50000"/>
              </a:spcBef>
              <a:buFontTx/>
              <a:buChar char="•"/>
              <a:defRPr/>
            </a:pPr>
            <a:r>
              <a:rPr lang="en-GB" sz="2000" dirty="0">
                <a:latin typeface="+mn-lt"/>
              </a:rPr>
              <a:t>energy – incinerating waste to generate energy.</a:t>
            </a:r>
          </a:p>
          <a:p>
            <a:pPr>
              <a:spcBef>
                <a:spcPct val="50000"/>
              </a:spcBef>
              <a:defRPr/>
            </a:pPr>
            <a:r>
              <a:rPr lang="en-GB" sz="2000" b="1" dirty="0">
                <a:latin typeface="+mn-lt"/>
              </a:rPr>
              <a:t>Disposal</a:t>
            </a:r>
          </a:p>
          <a:p>
            <a:pPr>
              <a:spcBef>
                <a:spcPct val="50000"/>
              </a:spcBef>
              <a:defRPr/>
            </a:pPr>
            <a:r>
              <a:rPr lang="en-GB" sz="2000" dirty="0">
                <a:latin typeface="+mn-lt"/>
              </a:rPr>
              <a:t>Disposal of waste to a landfill site or land raised site.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7410" name="Picture 2"/>
          <p:cNvPicPr>
            <a:picLocks noChangeAspect="1" noChangeArrowheads="1"/>
          </p:cNvPicPr>
          <p:nvPr/>
        </p:nvPicPr>
        <p:blipFill>
          <a:blip r:embed="rId3" cstate="print"/>
          <a:srcRect/>
          <a:stretch>
            <a:fillRect/>
          </a:stretch>
        </p:blipFill>
        <p:spPr bwMode="auto">
          <a:xfrm>
            <a:off x="685800" y="1066800"/>
            <a:ext cx="7543800" cy="5543550"/>
          </a:xfrm>
          <a:prstGeom prst="rect">
            <a:avLst/>
          </a:prstGeom>
          <a:noFill/>
          <a:ln w="9525">
            <a:noFill/>
            <a:miter lim="800000"/>
            <a:headEnd/>
            <a:tailEnd/>
          </a:ln>
        </p:spPr>
      </p:pic>
      <p:sp>
        <p:nvSpPr>
          <p:cNvPr id="17411" name="Text Box 3"/>
          <p:cNvSpPr txBox="1">
            <a:spLocks noChangeArrowheads="1"/>
          </p:cNvSpPr>
          <p:nvPr/>
        </p:nvSpPr>
        <p:spPr bwMode="auto">
          <a:xfrm>
            <a:off x="288925" y="412750"/>
            <a:ext cx="3025775" cy="457200"/>
          </a:xfrm>
          <a:prstGeom prst="rect">
            <a:avLst/>
          </a:prstGeom>
          <a:noFill/>
          <a:ln w="9525">
            <a:noFill/>
            <a:miter lim="800000"/>
            <a:headEnd/>
            <a:tailEnd/>
          </a:ln>
        </p:spPr>
        <p:txBody>
          <a:bodyPr wrap="none">
            <a:spAutoFit/>
          </a:bodyPr>
          <a:lstStyle/>
          <a:p>
            <a:r>
              <a:rPr lang="en-GB" b="1">
                <a:latin typeface="Verdana" pitchFamily="34" charset="0"/>
              </a:rPr>
              <a:t>The Delft Ladder</a:t>
            </a:r>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a:xfrm>
            <a:off x="0" y="260350"/>
            <a:ext cx="8915400" cy="1143000"/>
          </a:xfrm>
        </p:spPr>
        <p:txBody>
          <a:bodyPr rtlCol="0">
            <a:normAutofit/>
          </a:bodyPr>
          <a:lstStyle/>
          <a:p>
            <a:pPr fontAlgn="auto">
              <a:spcAft>
                <a:spcPts val="0"/>
              </a:spcAft>
              <a:defRPr/>
            </a:pPr>
            <a:r>
              <a:rPr lang="en-GB" sz="3600" dirty="0" smtClean="0">
                <a:latin typeface="+mn-lt"/>
              </a:rPr>
              <a:t>Reuse and recycling – challenges…</a:t>
            </a:r>
          </a:p>
        </p:txBody>
      </p:sp>
      <p:pic>
        <p:nvPicPr>
          <p:cNvPr id="18435" name="Picture 5"/>
          <p:cNvPicPr>
            <a:picLocks noGrp="1" noChangeAspect="1" noChangeArrowheads="1"/>
          </p:cNvPicPr>
          <p:nvPr>
            <p:ph type="clipArt" sz="half" idx="1"/>
          </p:nvPr>
        </p:nvPicPr>
        <p:blipFill>
          <a:blip r:embed="rId3" cstate="print"/>
          <a:srcRect/>
          <a:stretch>
            <a:fillRect/>
          </a:stretch>
        </p:blipFill>
        <p:spPr>
          <a:xfrm>
            <a:off x="228600" y="1981200"/>
            <a:ext cx="4267200" cy="3376613"/>
          </a:xfrm>
          <a:noFill/>
        </p:spPr>
      </p:pic>
      <p:sp>
        <p:nvSpPr>
          <p:cNvPr id="32772" name="Rectangle 4"/>
          <p:cNvSpPr>
            <a:spLocks noGrp="1" noChangeArrowheads="1"/>
          </p:cNvSpPr>
          <p:nvPr>
            <p:ph type="body" sz="half" idx="2"/>
          </p:nvPr>
        </p:nvSpPr>
        <p:spPr>
          <a:xfrm>
            <a:off x="4648200" y="1484313"/>
            <a:ext cx="3810000" cy="4968875"/>
          </a:xfrm>
        </p:spPr>
        <p:txBody>
          <a:bodyPr rtlCol="0">
            <a:normAutofit fontScale="92500" lnSpcReduction="10000"/>
          </a:bodyPr>
          <a:lstStyle/>
          <a:p>
            <a:pPr fontAlgn="auto">
              <a:spcAft>
                <a:spcPts val="0"/>
              </a:spcAft>
              <a:defRPr/>
            </a:pPr>
            <a:r>
              <a:rPr lang="en-GB" sz="2800" dirty="0" smtClean="0"/>
              <a:t>Material mass</a:t>
            </a:r>
          </a:p>
          <a:p>
            <a:pPr fontAlgn="auto">
              <a:spcAft>
                <a:spcPts val="0"/>
              </a:spcAft>
              <a:defRPr/>
            </a:pPr>
            <a:endParaRPr lang="en-GB" sz="2800" dirty="0" smtClean="0"/>
          </a:p>
          <a:p>
            <a:pPr fontAlgn="auto">
              <a:spcAft>
                <a:spcPts val="0"/>
              </a:spcAft>
              <a:defRPr/>
            </a:pPr>
            <a:r>
              <a:rPr lang="en-GB" sz="2800" dirty="0" smtClean="0"/>
              <a:t>Material volume</a:t>
            </a:r>
          </a:p>
          <a:p>
            <a:pPr fontAlgn="auto">
              <a:spcAft>
                <a:spcPts val="0"/>
              </a:spcAft>
              <a:defRPr/>
            </a:pPr>
            <a:endParaRPr lang="en-GB" sz="2800" dirty="0" smtClean="0"/>
          </a:p>
          <a:p>
            <a:pPr fontAlgn="auto">
              <a:spcAft>
                <a:spcPts val="0"/>
              </a:spcAft>
              <a:defRPr/>
            </a:pPr>
            <a:r>
              <a:rPr lang="en-GB" sz="2800" dirty="0" smtClean="0"/>
              <a:t>Embodied energy</a:t>
            </a:r>
          </a:p>
          <a:p>
            <a:pPr fontAlgn="auto">
              <a:spcAft>
                <a:spcPts val="0"/>
              </a:spcAft>
              <a:defRPr/>
            </a:pPr>
            <a:endParaRPr lang="en-GB" sz="2800" dirty="0" smtClean="0"/>
          </a:p>
          <a:p>
            <a:pPr fontAlgn="auto">
              <a:spcAft>
                <a:spcPts val="0"/>
              </a:spcAft>
              <a:defRPr/>
            </a:pPr>
            <a:r>
              <a:rPr lang="en-GB" sz="2800" dirty="0" smtClean="0"/>
              <a:t>Market value</a:t>
            </a:r>
          </a:p>
          <a:p>
            <a:pPr fontAlgn="auto">
              <a:spcAft>
                <a:spcPts val="0"/>
              </a:spcAft>
              <a:defRPr/>
            </a:pPr>
            <a:endParaRPr lang="en-GB" sz="2800" dirty="0" smtClean="0"/>
          </a:p>
          <a:p>
            <a:pPr fontAlgn="auto">
              <a:spcAft>
                <a:spcPts val="0"/>
              </a:spcAft>
              <a:defRPr/>
            </a:pPr>
            <a:r>
              <a:rPr lang="en-GB" sz="2800" dirty="0" smtClean="0"/>
              <a:t>Toxicity</a:t>
            </a:r>
          </a:p>
          <a:p>
            <a:pPr fontAlgn="auto">
              <a:spcAft>
                <a:spcPts val="0"/>
              </a:spcAft>
              <a:defRPr/>
            </a:pPr>
            <a:endParaRPr lang="en-GB" sz="2800" dirty="0" smtClean="0"/>
          </a:p>
          <a:p>
            <a:pPr fontAlgn="auto">
              <a:spcAft>
                <a:spcPts val="0"/>
              </a:spcAft>
              <a:defRPr/>
            </a:pPr>
            <a:r>
              <a:rPr lang="en-GB" sz="2800" dirty="0" smtClean="0"/>
              <a:t>Biodegradability</a:t>
            </a:r>
          </a:p>
          <a:p>
            <a:pPr fontAlgn="auto">
              <a:spcAft>
                <a:spcPts val="0"/>
              </a:spcAft>
              <a:defRPr/>
            </a:pPr>
            <a:endParaRPr lang="en-GB" sz="2800" dirty="0" smtClean="0"/>
          </a:p>
          <a:p>
            <a:pPr fontAlgn="auto">
              <a:spcAft>
                <a:spcPts val="0"/>
              </a:spcAft>
              <a:defRPr/>
            </a:pPr>
            <a:endParaRPr lang="en-GB" sz="2800" dirty="0" smtClean="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9458" name="Picture 2"/>
          <p:cNvPicPr>
            <a:picLocks noChangeAspect="1" noChangeArrowheads="1"/>
          </p:cNvPicPr>
          <p:nvPr/>
        </p:nvPicPr>
        <p:blipFill>
          <a:blip r:embed="rId3" cstate="print"/>
          <a:srcRect/>
          <a:stretch>
            <a:fillRect/>
          </a:stretch>
        </p:blipFill>
        <p:spPr bwMode="auto">
          <a:xfrm>
            <a:off x="684213" y="981075"/>
            <a:ext cx="3862387" cy="4824413"/>
          </a:xfrm>
          <a:prstGeom prst="rect">
            <a:avLst/>
          </a:prstGeom>
          <a:noFill/>
          <a:ln w="9525">
            <a:noFill/>
            <a:miter lim="800000"/>
            <a:headEnd/>
            <a:tailEnd/>
          </a:ln>
        </p:spPr>
      </p:pic>
      <p:sp>
        <p:nvSpPr>
          <p:cNvPr id="3" name="TextBox 2"/>
          <p:cNvSpPr txBox="1"/>
          <p:nvPr/>
        </p:nvSpPr>
        <p:spPr>
          <a:xfrm>
            <a:off x="684213" y="6021388"/>
            <a:ext cx="3500437" cy="400050"/>
          </a:xfrm>
          <a:prstGeom prst="rect">
            <a:avLst/>
          </a:prstGeom>
          <a:noFill/>
        </p:spPr>
        <p:txBody>
          <a:bodyPr wrap="none">
            <a:spAutoFit/>
          </a:bodyPr>
          <a:lstStyle/>
          <a:p>
            <a:pPr>
              <a:defRPr/>
            </a:pPr>
            <a:r>
              <a:rPr lang="en-GB" sz="2000" dirty="0">
                <a:latin typeface="+mn-lt"/>
              </a:rPr>
              <a:t>Embodied carbon consideration</a:t>
            </a:r>
          </a:p>
        </p:txBody>
      </p:sp>
      <p:pic>
        <p:nvPicPr>
          <p:cNvPr id="19460" name="Picture 4"/>
          <p:cNvPicPr>
            <a:picLocks noChangeAspect="1" noChangeArrowheads="1"/>
          </p:cNvPicPr>
          <p:nvPr/>
        </p:nvPicPr>
        <p:blipFill>
          <a:blip r:embed="rId4" cstate="print"/>
          <a:srcRect/>
          <a:stretch>
            <a:fillRect/>
          </a:stretch>
        </p:blipFill>
        <p:spPr bwMode="auto">
          <a:xfrm>
            <a:off x="4284663" y="1052513"/>
            <a:ext cx="4540250" cy="1223962"/>
          </a:xfrm>
          <a:prstGeom prst="rect">
            <a:avLst/>
          </a:prstGeom>
          <a:noFill/>
          <a:ln w="9525">
            <a:noFill/>
            <a:miter lim="800000"/>
            <a:headEnd/>
            <a:tailEnd/>
          </a:ln>
        </p:spPr>
      </p:pic>
      <p:sp>
        <p:nvSpPr>
          <p:cNvPr id="6" name="TextBox 5"/>
          <p:cNvSpPr txBox="1"/>
          <p:nvPr/>
        </p:nvSpPr>
        <p:spPr>
          <a:xfrm>
            <a:off x="4716463" y="2420938"/>
            <a:ext cx="3479800" cy="369887"/>
          </a:xfrm>
          <a:prstGeom prst="rect">
            <a:avLst/>
          </a:prstGeom>
          <a:noFill/>
        </p:spPr>
        <p:txBody>
          <a:bodyPr wrap="none">
            <a:spAutoFit/>
          </a:bodyPr>
          <a:lstStyle/>
          <a:p>
            <a:pPr>
              <a:defRPr/>
            </a:pPr>
            <a:r>
              <a:rPr lang="en-GB" sz="1800" dirty="0">
                <a:latin typeface="+mn-lt"/>
              </a:rPr>
              <a:t>Carbon dioxide emissions by sector</a:t>
            </a:r>
          </a:p>
        </p:txBody>
      </p:sp>
      <p:sp>
        <p:nvSpPr>
          <p:cNvPr id="7" name="TextBox 6"/>
          <p:cNvSpPr txBox="1"/>
          <p:nvPr/>
        </p:nvSpPr>
        <p:spPr>
          <a:xfrm>
            <a:off x="4500563" y="3284538"/>
            <a:ext cx="4319587" cy="2247900"/>
          </a:xfrm>
          <a:prstGeom prst="rect">
            <a:avLst/>
          </a:prstGeom>
          <a:noFill/>
        </p:spPr>
        <p:txBody>
          <a:bodyPr>
            <a:spAutoFit/>
          </a:bodyPr>
          <a:lstStyle/>
          <a:p>
            <a:pPr>
              <a:defRPr/>
            </a:pPr>
            <a:r>
              <a:rPr lang="en-GB" sz="2000" dirty="0">
                <a:latin typeface="+mn-lt"/>
              </a:rPr>
              <a:t>A building’s carbon footprint</a:t>
            </a:r>
          </a:p>
          <a:p>
            <a:pPr>
              <a:defRPr/>
            </a:pPr>
            <a:r>
              <a:rPr lang="en-GB" sz="2000" dirty="0">
                <a:latin typeface="+mn-lt"/>
              </a:rPr>
              <a:t>describes its impact in terms of CO</a:t>
            </a:r>
            <a:r>
              <a:rPr lang="en-GB" sz="2000" baseline="-25000" dirty="0">
                <a:latin typeface="+mn-lt"/>
              </a:rPr>
              <a:t>2 </a:t>
            </a:r>
            <a:r>
              <a:rPr lang="en-GB" sz="2000" dirty="0">
                <a:latin typeface="+mn-lt"/>
              </a:rPr>
              <a:t>emissions...</a:t>
            </a:r>
          </a:p>
          <a:p>
            <a:pPr>
              <a:defRPr/>
            </a:pPr>
            <a:endParaRPr lang="en-GB" sz="2000" dirty="0">
              <a:latin typeface="+mn-lt"/>
            </a:endParaRPr>
          </a:p>
          <a:p>
            <a:pPr>
              <a:defRPr/>
            </a:pPr>
            <a:r>
              <a:rPr lang="en-GB" sz="2000" dirty="0">
                <a:latin typeface="+mn-lt"/>
              </a:rPr>
              <a:t>Embodied carbon</a:t>
            </a:r>
          </a:p>
          <a:p>
            <a:pPr>
              <a:defRPr/>
            </a:pPr>
            <a:endParaRPr lang="en-GB" sz="2000" dirty="0">
              <a:latin typeface="+mn-lt"/>
            </a:endParaRPr>
          </a:p>
          <a:p>
            <a:pPr>
              <a:defRPr/>
            </a:pPr>
            <a:r>
              <a:rPr lang="en-GB" sz="2000" dirty="0">
                <a:latin typeface="+mn-lt"/>
              </a:rPr>
              <a:t>Operational carbon</a:t>
            </a:r>
          </a:p>
        </p:txBody>
      </p:sp>
      <p:sp>
        <p:nvSpPr>
          <p:cNvPr id="9" name="TextBox 8"/>
          <p:cNvSpPr txBox="1"/>
          <p:nvPr/>
        </p:nvSpPr>
        <p:spPr>
          <a:xfrm>
            <a:off x="5724525" y="6453188"/>
            <a:ext cx="3133725" cy="277812"/>
          </a:xfrm>
          <a:prstGeom prst="rect">
            <a:avLst/>
          </a:prstGeom>
          <a:noFill/>
        </p:spPr>
        <p:txBody>
          <a:bodyPr wrap="none">
            <a:spAutoFit/>
          </a:bodyPr>
          <a:lstStyle/>
          <a:p>
            <a:pPr>
              <a:defRPr/>
            </a:pPr>
            <a:r>
              <a:rPr lang="en-GB" sz="1200" dirty="0">
                <a:latin typeface="+mn-lt"/>
              </a:rPr>
              <a:t>Source: Institution of Structural Engineers 2011</a:t>
            </a:r>
          </a:p>
        </p:txBody>
      </p:sp>
      <p:sp>
        <p:nvSpPr>
          <p:cNvPr id="10" name="TextBox 9"/>
          <p:cNvSpPr txBox="1"/>
          <p:nvPr/>
        </p:nvSpPr>
        <p:spPr>
          <a:xfrm>
            <a:off x="323850" y="260350"/>
            <a:ext cx="4895850" cy="523875"/>
          </a:xfrm>
          <a:prstGeom prst="rect">
            <a:avLst/>
          </a:prstGeom>
          <a:noFill/>
        </p:spPr>
        <p:txBody>
          <a:bodyPr wrap="none">
            <a:spAutoFit/>
          </a:bodyPr>
          <a:lstStyle/>
          <a:p>
            <a:pPr>
              <a:defRPr/>
            </a:pPr>
            <a:r>
              <a:rPr lang="en-GB" sz="2800" dirty="0">
                <a:latin typeface="+mn-lt"/>
              </a:rPr>
              <a:t>Life cycle inventory of structures</a:t>
            </a:r>
          </a:p>
        </p:txBody>
      </p:sp>
    </p:spTree>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482" name="Picture 2"/>
          <p:cNvPicPr>
            <a:picLocks noChangeAspect="1" noChangeArrowheads="1"/>
          </p:cNvPicPr>
          <p:nvPr/>
        </p:nvPicPr>
        <p:blipFill>
          <a:blip r:embed="rId3" cstate="print"/>
          <a:srcRect/>
          <a:stretch>
            <a:fillRect/>
          </a:stretch>
        </p:blipFill>
        <p:spPr bwMode="auto">
          <a:xfrm>
            <a:off x="971600" y="404664"/>
            <a:ext cx="7488063" cy="4628358"/>
          </a:xfrm>
          <a:prstGeom prst="rect">
            <a:avLst/>
          </a:prstGeom>
          <a:noFill/>
          <a:ln w="9525">
            <a:noFill/>
            <a:miter lim="800000"/>
            <a:headEnd/>
            <a:tailEnd/>
          </a:ln>
        </p:spPr>
      </p:pic>
      <p:pic>
        <p:nvPicPr>
          <p:cNvPr id="20483" name="Picture 3"/>
          <p:cNvPicPr>
            <a:picLocks noChangeAspect="1" noChangeArrowheads="1"/>
          </p:cNvPicPr>
          <p:nvPr/>
        </p:nvPicPr>
        <p:blipFill>
          <a:blip r:embed="rId4" cstate="print"/>
          <a:srcRect/>
          <a:stretch>
            <a:fillRect/>
          </a:stretch>
        </p:blipFill>
        <p:spPr bwMode="auto">
          <a:xfrm>
            <a:off x="1143000" y="5334000"/>
            <a:ext cx="2419350" cy="904875"/>
          </a:xfrm>
          <a:prstGeom prst="rect">
            <a:avLst/>
          </a:prstGeom>
          <a:noFill/>
          <a:ln w="9525">
            <a:noFill/>
            <a:miter lim="800000"/>
            <a:headEnd/>
            <a:tailEnd/>
          </a:ln>
        </p:spPr>
      </p:pic>
      <p:sp>
        <p:nvSpPr>
          <p:cNvPr id="34820" name="Text Box 4"/>
          <p:cNvSpPr txBox="1">
            <a:spLocks noChangeArrowheads="1"/>
          </p:cNvSpPr>
          <p:nvPr/>
        </p:nvSpPr>
        <p:spPr bwMode="auto">
          <a:xfrm>
            <a:off x="3635375" y="5384800"/>
            <a:ext cx="5508625" cy="769938"/>
          </a:xfrm>
          <a:prstGeom prst="rect">
            <a:avLst/>
          </a:prstGeom>
          <a:noFill/>
          <a:ln w="9525">
            <a:noFill/>
            <a:miter lim="800000"/>
            <a:headEnd/>
            <a:tailEnd/>
          </a:ln>
          <a:effectLst/>
        </p:spPr>
        <p:txBody>
          <a:bodyPr>
            <a:spAutoFit/>
          </a:bodyPr>
          <a:lstStyle/>
          <a:p>
            <a:pPr>
              <a:defRPr/>
            </a:pPr>
            <a:r>
              <a:rPr lang="en-GB" sz="2200" dirty="0">
                <a:latin typeface="+mn-lt"/>
              </a:rPr>
              <a:t>Floor finishes: Rating for Suitability for Reuse and Recycling </a:t>
            </a:r>
          </a:p>
        </p:txBody>
      </p:sp>
      <p:sp>
        <p:nvSpPr>
          <p:cNvPr id="34821" name="Text Box 5"/>
          <p:cNvSpPr txBox="1">
            <a:spLocks noChangeArrowheads="1"/>
          </p:cNvSpPr>
          <p:nvPr/>
        </p:nvSpPr>
        <p:spPr bwMode="auto">
          <a:xfrm>
            <a:off x="2555875" y="6524625"/>
            <a:ext cx="6435725" cy="447675"/>
          </a:xfrm>
          <a:prstGeom prst="rect">
            <a:avLst/>
          </a:prstGeom>
          <a:noFill/>
          <a:ln w="9525">
            <a:noFill/>
            <a:miter lim="800000"/>
            <a:headEnd/>
            <a:tailEnd/>
          </a:ln>
          <a:effectLst/>
        </p:spPr>
        <p:txBody>
          <a:bodyPr>
            <a:spAutoFit/>
          </a:bodyPr>
          <a:lstStyle/>
          <a:p>
            <a:pPr>
              <a:defRPr/>
            </a:pPr>
            <a:r>
              <a:rPr lang="en-GB" sz="1100" i="1" dirty="0" err="1">
                <a:latin typeface="+mn-lt"/>
              </a:rPr>
              <a:t>Sassi</a:t>
            </a:r>
            <a:r>
              <a:rPr lang="en-GB" sz="1100" i="1" dirty="0">
                <a:latin typeface="+mn-lt"/>
              </a:rPr>
              <a:t>, P. Thompson, M. Building a New Century, 5th Conference on Solar Architecture and Design, </a:t>
            </a:r>
            <a:r>
              <a:rPr lang="en-GB" sz="1100" dirty="0">
                <a:latin typeface="+mn-lt"/>
              </a:rPr>
              <a:t>Bonn, 1998.</a:t>
            </a:r>
            <a:endParaRPr lang="en-GB" sz="1200" dirty="0">
              <a:latin typeface="+mn-lt"/>
            </a:endParaRPr>
          </a:p>
          <a:p>
            <a:pPr>
              <a:defRPr/>
            </a:pPr>
            <a:endParaRPr lang="en-GB" sz="1200" dirty="0"/>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a:xfrm>
            <a:off x="0" y="0"/>
            <a:ext cx="7772400" cy="1143000"/>
          </a:xfrm>
        </p:spPr>
        <p:txBody>
          <a:bodyPr rtlCol="0">
            <a:normAutofit/>
          </a:bodyPr>
          <a:lstStyle/>
          <a:p>
            <a:pPr fontAlgn="auto">
              <a:spcAft>
                <a:spcPts val="0"/>
              </a:spcAft>
              <a:defRPr/>
            </a:pPr>
            <a:r>
              <a:rPr lang="en-GB" sz="3600" dirty="0" smtClean="0">
                <a:latin typeface="+mn-lt"/>
              </a:rPr>
              <a:t>Design for Deconstruction</a:t>
            </a:r>
          </a:p>
        </p:txBody>
      </p:sp>
      <p:sp>
        <p:nvSpPr>
          <p:cNvPr id="36867" name="Rectangle 3"/>
          <p:cNvSpPr>
            <a:spLocks noGrp="1" noChangeArrowheads="1"/>
          </p:cNvSpPr>
          <p:nvPr>
            <p:ph type="body" sz="half" idx="1"/>
          </p:nvPr>
        </p:nvSpPr>
        <p:spPr>
          <a:xfrm>
            <a:off x="228600" y="1052513"/>
            <a:ext cx="4267200" cy="5424487"/>
          </a:xfrm>
        </p:spPr>
        <p:txBody>
          <a:bodyPr rtlCol="0">
            <a:normAutofit lnSpcReduction="10000"/>
          </a:bodyPr>
          <a:lstStyle/>
          <a:p>
            <a:pPr fontAlgn="auto">
              <a:spcAft>
                <a:spcPts val="0"/>
              </a:spcAft>
              <a:defRPr/>
            </a:pPr>
            <a:r>
              <a:rPr lang="en-GB" sz="2400" dirty="0" smtClean="0"/>
              <a:t>Some questions…</a:t>
            </a:r>
          </a:p>
          <a:p>
            <a:pPr lvl="1" fontAlgn="auto">
              <a:spcAft>
                <a:spcPts val="0"/>
              </a:spcAft>
              <a:defRPr/>
            </a:pPr>
            <a:r>
              <a:rPr lang="en-GB" sz="2000" dirty="0" smtClean="0"/>
              <a:t>Why design for reuse or recycling?</a:t>
            </a:r>
          </a:p>
          <a:p>
            <a:pPr lvl="1" fontAlgn="auto">
              <a:spcAft>
                <a:spcPts val="0"/>
              </a:spcAft>
              <a:defRPr/>
            </a:pPr>
            <a:endParaRPr lang="en-GB" sz="2000" dirty="0" smtClean="0"/>
          </a:p>
          <a:p>
            <a:pPr lvl="1" fontAlgn="auto">
              <a:spcAft>
                <a:spcPts val="0"/>
              </a:spcAft>
              <a:defRPr/>
            </a:pPr>
            <a:r>
              <a:rPr lang="en-GB" sz="2000" dirty="0" smtClean="0"/>
              <a:t>Is design for component reuse, or for material recycling?</a:t>
            </a:r>
          </a:p>
          <a:p>
            <a:pPr lvl="1" fontAlgn="auto">
              <a:spcAft>
                <a:spcPts val="0"/>
              </a:spcAft>
              <a:defRPr/>
            </a:pPr>
            <a:endParaRPr lang="en-GB" sz="2000" dirty="0" smtClean="0"/>
          </a:p>
          <a:p>
            <a:pPr lvl="1" fontAlgn="auto">
              <a:spcAft>
                <a:spcPts val="0"/>
              </a:spcAft>
              <a:defRPr/>
            </a:pPr>
            <a:r>
              <a:rPr lang="en-GB" sz="2000" dirty="0" smtClean="0"/>
              <a:t>What type of reuse or recycling is being designed?</a:t>
            </a:r>
          </a:p>
          <a:p>
            <a:pPr lvl="1" fontAlgn="auto">
              <a:spcAft>
                <a:spcPts val="0"/>
              </a:spcAft>
              <a:defRPr/>
            </a:pPr>
            <a:endParaRPr lang="en-GB" sz="2000" dirty="0" smtClean="0"/>
          </a:p>
          <a:p>
            <a:pPr lvl="1" fontAlgn="auto">
              <a:spcAft>
                <a:spcPts val="0"/>
              </a:spcAft>
              <a:defRPr/>
            </a:pPr>
            <a:r>
              <a:rPr lang="en-GB" sz="2000" dirty="0" smtClean="0"/>
              <a:t>Does the design for reuse / recycling apply to every component / element?</a:t>
            </a:r>
          </a:p>
          <a:p>
            <a:pPr lvl="1" fontAlgn="auto">
              <a:spcAft>
                <a:spcPts val="0"/>
              </a:spcAft>
              <a:defRPr/>
            </a:pPr>
            <a:endParaRPr lang="en-GB" sz="2000" dirty="0" smtClean="0"/>
          </a:p>
          <a:p>
            <a:pPr lvl="1" fontAlgn="auto">
              <a:spcAft>
                <a:spcPts val="0"/>
              </a:spcAft>
              <a:defRPr/>
            </a:pPr>
            <a:r>
              <a:rPr lang="en-GB" sz="2000" dirty="0" smtClean="0"/>
              <a:t>What information needs to be provided?</a:t>
            </a:r>
          </a:p>
        </p:txBody>
      </p:sp>
      <p:pic>
        <p:nvPicPr>
          <p:cNvPr id="21508" name="Picture 5"/>
          <p:cNvPicPr>
            <a:picLocks noGrp="1" noChangeAspect="1" noChangeArrowheads="1"/>
          </p:cNvPicPr>
          <p:nvPr>
            <p:ph type="clipArt" sz="half" idx="2"/>
          </p:nvPr>
        </p:nvPicPr>
        <p:blipFill>
          <a:blip r:embed="rId3" cstate="print"/>
          <a:srcRect/>
          <a:stretch>
            <a:fillRect/>
          </a:stretch>
        </p:blipFill>
        <p:spPr>
          <a:xfrm>
            <a:off x="4495800" y="1981200"/>
            <a:ext cx="4267200" cy="3284538"/>
          </a:xfrm>
          <a:noFill/>
        </p:spPr>
      </p:pic>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539750" y="0"/>
            <a:ext cx="7772400" cy="1143000"/>
          </a:xfrm>
        </p:spPr>
        <p:txBody>
          <a:bodyPr rtlCol="0">
            <a:normAutofit/>
          </a:bodyPr>
          <a:lstStyle/>
          <a:p>
            <a:pPr fontAlgn="auto">
              <a:spcAft>
                <a:spcPts val="0"/>
              </a:spcAft>
              <a:defRPr/>
            </a:pPr>
            <a:r>
              <a:rPr lang="en-GB" sz="3600" dirty="0" smtClean="0">
                <a:latin typeface="+mn-lt"/>
              </a:rPr>
              <a:t>Ownership</a:t>
            </a:r>
          </a:p>
        </p:txBody>
      </p:sp>
      <p:sp>
        <p:nvSpPr>
          <p:cNvPr id="22531" name="Rectangle 3"/>
          <p:cNvSpPr>
            <a:spLocks noGrp="1" noChangeArrowheads="1"/>
          </p:cNvSpPr>
          <p:nvPr>
            <p:ph type="body" sz="half" idx="1"/>
          </p:nvPr>
        </p:nvSpPr>
        <p:spPr>
          <a:xfrm>
            <a:off x="468313" y="1052513"/>
            <a:ext cx="3810000" cy="2736850"/>
          </a:xfrm>
        </p:spPr>
        <p:txBody>
          <a:bodyPr/>
          <a:lstStyle/>
          <a:p>
            <a:pPr>
              <a:buFont typeface="Arial" pitchFamily="34" charset="0"/>
              <a:buNone/>
            </a:pPr>
            <a:r>
              <a:rPr lang="en-GB" sz="2400" smtClean="0"/>
              <a:t>Private / public?</a:t>
            </a:r>
          </a:p>
          <a:p>
            <a:pPr>
              <a:buFont typeface="Arial" pitchFamily="34" charset="0"/>
              <a:buNone/>
            </a:pPr>
            <a:endParaRPr lang="en-GB" sz="2400" smtClean="0"/>
          </a:p>
          <a:p>
            <a:pPr>
              <a:buFont typeface="Arial" pitchFamily="34" charset="0"/>
              <a:buNone/>
            </a:pPr>
            <a:r>
              <a:rPr lang="en-GB" sz="2400" smtClean="0"/>
              <a:t>Type of development</a:t>
            </a:r>
          </a:p>
          <a:p>
            <a:pPr>
              <a:buFont typeface="Arial" pitchFamily="34" charset="0"/>
              <a:buNone/>
            </a:pPr>
            <a:endParaRPr lang="en-GB" sz="2400" smtClean="0"/>
          </a:p>
          <a:p>
            <a:pPr>
              <a:buFont typeface="Arial" pitchFamily="34" charset="0"/>
              <a:buNone/>
            </a:pPr>
            <a:r>
              <a:rPr lang="en-GB" sz="2400" smtClean="0"/>
              <a:t>Levels of maintenance</a:t>
            </a:r>
          </a:p>
          <a:p>
            <a:pPr>
              <a:buFont typeface="Arial" pitchFamily="34" charset="0"/>
              <a:buNone/>
            </a:pPr>
            <a:endParaRPr lang="en-GB" sz="2800" smtClean="0"/>
          </a:p>
          <a:p>
            <a:pPr>
              <a:buFont typeface="Arial" pitchFamily="34" charset="0"/>
              <a:buNone/>
            </a:pPr>
            <a:endParaRPr lang="en-GB" sz="2800" smtClean="0"/>
          </a:p>
        </p:txBody>
      </p:sp>
      <p:pic>
        <p:nvPicPr>
          <p:cNvPr id="22532" name="Picture 4"/>
          <p:cNvPicPr>
            <a:picLocks noGrp="1" noChangeAspect="1" noChangeArrowheads="1"/>
          </p:cNvPicPr>
          <p:nvPr>
            <p:ph type="clipArt" sz="half" idx="2"/>
          </p:nvPr>
        </p:nvPicPr>
        <p:blipFill>
          <a:blip r:embed="rId3" cstate="print"/>
          <a:srcRect/>
          <a:stretch>
            <a:fillRect/>
          </a:stretch>
        </p:blipFill>
        <p:spPr>
          <a:xfrm>
            <a:off x="4500563" y="981075"/>
            <a:ext cx="4470400" cy="3086100"/>
          </a:xfrm>
        </p:spPr>
      </p:pic>
      <p:pic>
        <p:nvPicPr>
          <p:cNvPr id="22533" name="Picture 8" descr="http://yourdevelopment.org/public/uploads/image/recycled%20timber.jpg"/>
          <p:cNvPicPr>
            <a:picLocks noChangeAspect="1" noChangeArrowheads="1"/>
          </p:cNvPicPr>
          <p:nvPr/>
        </p:nvPicPr>
        <p:blipFill>
          <a:blip r:embed="rId4" cstate="print"/>
          <a:srcRect/>
          <a:stretch>
            <a:fillRect/>
          </a:stretch>
        </p:blipFill>
        <p:spPr bwMode="auto">
          <a:xfrm>
            <a:off x="250825" y="3357563"/>
            <a:ext cx="4243388" cy="3181350"/>
          </a:xfrm>
          <a:prstGeom prst="rect">
            <a:avLst/>
          </a:prstGeom>
          <a:noFill/>
          <a:ln w="9525">
            <a:noFill/>
            <a:miter lim="800000"/>
            <a:headEnd/>
            <a:tailEnd/>
          </a:ln>
        </p:spPr>
      </p:pic>
      <p:sp>
        <p:nvSpPr>
          <p:cNvPr id="9" name="Rectangle 8"/>
          <p:cNvSpPr/>
          <p:nvPr/>
        </p:nvSpPr>
        <p:spPr>
          <a:xfrm>
            <a:off x="5003800" y="4508500"/>
            <a:ext cx="3924300" cy="1939925"/>
          </a:xfrm>
          <a:prstGeom prst="rect">
            <a:avLst/>
          </a:prstGeom>
        </p:spPr>
        <p:txBody>
          <a:bodyPr>
            <a:spAutoFit/>
          </a:bodyPr>
          <a:lstStyle/>
          <a:p>
            <a:pPr>
              <a:defRPr/>
            </a:pPr>
            <a:r>
              <a:rPr lang="en-GB" dirty="0">
                <a:latin typeface="+mn-lt"/>
              </a:rPr>
              <a:t>Changes of use</a:t>
            </a:r>
          </a:p>
          <a:p>
            <a:pPr>
              <a:defRPr/>
            </a:pPr>
            <a:endParaRPr lang="en-GB" dirty="0">
              <a:latin typeface="+mn-lt"/>
            </a:endParaRPr>
          </a:p>
          <a:p>
            <a:pPr>
              <a:defRPr/>
            </a:pPr>
            <a:r>
              <a:rPr lang="en-GB" dirty="0">
                <a:latin typeface="+mn-lt"/>
              </a:rPr>
              <a:t>Attitude</a:t>
            </a:r>
          </a:p>
          <a:p>
            <a:pPr>
              <a:defRPr/>
            </a:pPr>
            <a:endParaRPr lang="en-GB" dirty="0">
              <a:latin typeface="+mn-lt"/>
            </a:endParaRPr>
          </a:p>
          <a:p>
            <a:pPr>
              <a:defRPr/>
            </a:pPr>
            <a:r>
              <a:rPr lang="en-GB" dirty="0">
                <a:latin typeface="+mn-lt"/>
              </a:rPr>
              <a:t>Producer responsibility</a:t>
            </a:r>
            <a:endParaRPr lang="en-GB" dirty="0">
              <a:latin typeface="+mn-lt"/>
            </a:endParaRP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a:xfrm>
            <a:off x="228600" y="228600"/>
            <a:ext cx="7772400" cy="1143000"/>
          </a:xfrm>
        </p:spPr>
        <p:txBody>
          <a:bodyPr rtlCol="0">
            <a:normAutofit/>
          </a:bodyPr>
          <a:lstStyle/>
          <a:p>
            <a:pPr fontAlgn="auto">
              <a:spcAft>
                <a:spcPts val="0"/>
              </a:spcAft>
              <a:defRPr/>
            </a:pPr>
            <a:r>
              <a:rPr lang="en-GB" sz="4000" dirty="0" smtClean="0">
                <a:latin typeface="+mn-lt"/>
              </a:rPr>
              <a:t>Case studies</a:t>
            </a:r>
          </a:p>
        </p:txBody>
      </p:sp>
      <p:pic>
        <p:nvPicPr>
          <p:cNvPr id="23555" name="Picture 5"/>
          <p:cNvPicPr>
            <a:picLocks noGrp="1" noChangeAspect="1" noChangeArrowheads="1"/>
          </p:cNvPicPr>
          <p:nvPr>
            <p:ph type="clipArt" sz="half" idx="1"/>
          </p:nvPr>
        </p:nvPicPr>
        <p:blipFill>
          <a:blip r:embed="rId3" cstate="print"/>
          <a:srcRect/>
          <a:stretch>
            <a:fillRect/>
          </a:stretch>
        </p:blipFill>
        <p:spPr>
          <a:xfrm>
            <a:off x="251520" y="2204864"/>
            <a:ext cx="3124200" cy="4114800"/>
          </a:xfrm>
        </p:spPr>
      </p:pic>
      <p:sp>
        <p:nvSpPr>
          <p:cNvPr id="23556" name="Rectangle 4"/>
          <p:cNvSpPr>
            <a:spLocks noGrp="1" noChangeArrowheads="1"/>
          </p:cNvSpPr>
          <p:nvPr>
            <p:ph type="body" sz="half" idx="2"/>
          </p:nvPr>
        </p:nvSpPr>
        <p:spPr>
          <a:xfrm>
            <a:off x="3923928" y="4221088"/>
            <a:ext cx="3456384" cy="2234952"/>
          </a:xfrm>
        </p:spPr>
        <p:txBody>
          <a:bodyPr/>
          <a:lstStyle/>
          <a:p>
            <a:pPr>
              <a:buFont typeface="Wingdings" pitchFamily="2" charset="2"/>
              <a:buNone/>
            </a:pPr>
            <a:endParaRPr lang="en-GB" sz="2400" dirty="0" smtClean="0"/>
          </a:p>
          <a:p>
            <a:pPr>
              <a:buFont typeface="Wingdings" pitchFamily="2" charset="2"/>
              <a:buNone/>
            </a:pPr>
            <a:r>
              <a:rPr lang="en-GB" sz="2400" dirty="0" smtClean="0"/>
              <a:t>S</a:t>
            </a:r>
            <a:r>
              <a:rPr lang="en-GB" sz="2400" dirty="0" smtClean="0"/>
              <a:t>ervices </a:t>
            </a:r>
            <a:r>
              <a:rPr lang="en-GB" sz="2400" dirty="0" smtClean="0"/>
              <a:t>located on the outside of the building enables easy replacement.</a:t>
            </a:r>
          </a:p>
        </p:txBody>
      </p:sp>
      <p:pic>
        <p:nvPicPr>
          <p:cNvPr id="23558" name="Picture 6" descr="http://hseall.com/images/Greenbuilding01.jpg"/>
          <p:cNvPicPr>
            <a:picLocks noChangeAspect="1" noChangeArrowheads="1"/>
          </p:cNvPicPr>
          <p:nvPr/>
        </p:nvPicPr>
        <p:blipFill>
          <a:blip r:embed="rId4" cstate="print"/>
          <a:srcRect/>
          <a:stretch>
            <a:fillRect/>
          </a:stretch>
        </p:blipFill>
        <p:spPr bwMode="auto">
          <a:xfrm>
            <a:off x="5568048" y="1412776"/>
            <a:ext cx="3301056" cy="3168352"/>
          </a:xfrm>
          <a:prstGeom prst="rect">
            <a:avLst/>
          </a:prstGeom>
          <a:noFill/>
        </p:spPr>
      </p:pic>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1908175" y="188913"/>
            <a:ext cx="7772400" cy="1143000"/>
          </a:xfrm>
        </p:spPr>
        <p:txBody>
          <a:bodyPr rtlCol="0">
            <a:normAutofit/>
          </a:bodyPr>
          <a:lstStyle/>
          <a:p>
            <a:pPr fontAlgn="auto">
              <a:spcAft>
                <a:spcPts val="0"/>
              </a:spcAft>
              <a:defRPr/>
            </a:pPr>
            <a:r>
              <a:rPr lang="en-GB" sz="4000" dirty="0" smtClean="0">
                <a:latin typeface="+mn-lt"/>
              </a:rPr>
              <a:t>Case studies</a:t>
            </a:r>
          </a:p>
        </p:txBody>
      </p:sp>
      <p:pic>
        <p:nvPicPr>
          <p:cNvPr id="24579" name="Picture 3"/>
          <p:cNvPicPr>
            <a:picLocks noGrp="1" noChangeAspect="1" noChangeArrowheads="1"/>
          </p:cNvPicPr>
          <p:nvPr>
            <p:ph type="body" sz="half" idx="1"/>
          </p:nvPr>
        </p:nvPicPr>
        <p:blipFill>
          <a:blip r:embed="rId3" cstate="print"/>
          <a:srcRect/>
          <a:stretch>
            <a:fillRect/>
          </a:stretch>
        </p:blipFill>
        <p:spPr>
          <a:xfrm>
            <a:off x="323850" y="3789363"/>
            <a:ext cx="4176713" cy="2871787"/>
          </a:xfrm>
        </p:spPr>
      </p:pic>
      <p:sp>
        <p:nvSpPr>
          <p:cNvPr id="48133" name="Text Box 5"/>
          <p:cNvSpPr txBox="1">
            <a:spLocks noChangeArrowheads="1"/>
          </p:cNvSpPr>
          <p:nvPr/>
        </p:nvSpPr>
        <p:spPr bwMode="auto">
          <a:xfrm>
            <a:off x="468313" y="2276475"/>
            <a:ext cx="2901950" cy="831850"/>
          </a:xfrm>
          <a:prstGeom prst="rect">
            <a:avLst/>
          </a:prstGeom>
          <a:noFill/>
          <a:ln w="9525">
            <a:noFill/>
            <a:miter lim="800000"/>
            <a:headEnd/>
            <a:tailEnd/>
          </a:ln>
          <a:effectLst/>
        </p:spPr>
        <p:txBody>
          <a:bodyPr wrap="none">
            <a:spAutoFit/>
          </a:bodyPr>
          <a:lstStyle/>
          <a:p>
            <a:pPr>
              <a:defRPr/>
            </a:pPr>
            <a:r>
              <a:rPr lang="en-GB" dirty="0">
                <a:latin typeface="+mn-lt"/>
              </a:rPr>
              <a:t>Prefabricated flooring</a:t>
            </a:r>
          </a:p>
          <a:p>
            <a:pPr>
              <a:defRPr/>
            </a:pPr>
            <a:r>
              <a:rPr lang="en-GB" dirty="0">
                <a:latin typeface="+mn-lt"/>
              </a:rPr>
              <a:t>system</a:t>
            </a:r>
          </a:p>
        </p:txBody>
      </p:sp>
      <p:pic>
        <p:nvPicPr>
          <p:cNvPr id="24581" name="Picture 7" descr="http://img.homedit.com/2011/02/home_earthship.jpg"/>
          <p:cNvPicPr>
            <a:picLocks noChangeAspect="1" noChangeArrowheads="1"/>
          </p:cNvPicPr>
          <p:nvPr/>
        </p:nvPicPr>
        <p:blipFill>
          <a:blip r:embed="rId4" cstate="print"/>
          <a:srcRect/>
          <a:stretch>
            <a:fillRect/>
          </a:stretch>
        </p:blipFill>
        <p:spPr bwMode="auto">
          <a:xfrm>
            <a:off x="3779838" y="549275"/>
            <a:ext cx="5143500" cy="3867150"/>
          </a:xfrm>
          <a:prstGeom prst="rect">
            <a:avLst/>
          </a:prstGeom>
          <a:noFill/>
          <a:ln w="9525">
            <a:noFill/>
            <a:miter lim="800000"/>
            <a:headEnd/>
            <a:tailEnd/>
          </a:ln>
        </p:spPr>
      </p:pic>
      <p:sp>
        <p:nvSpPr>
          <p:cNvPr id="10" name="TextBox 9"/>
          <p:cNvSpPr txBox="1"/>
          <p:nvPr/>
        </p:nvSpPr>
        <p:spPr>
          <a:xfrm>
            <a:off x="4859338" y="5013325"/>
            <a:ext cx="3992562" cy="461963"/>
          </a:xfrm>
          <a:prstGeom prst="rect">
            <a:avLst/>
          </a:prstGeom>
          <a:noFill/>
        </p:spPr>
        <p:txBody>
          <a:bodyPr wrap="none">
            <a:spAutoFit/>
          </a:bodyPr>
          <a:lstStyle/>
          <a:p>
            <a:pPr>
              <a:defRPr/>
            </a:pPr>
            <a:r>
              <a:rPr lang="en-GB" dirty="0">
                <a:latin typeface="+mn-lt"/>
              </a:rPr>
              <a:t>Reusing construction materials</a:t>
            </a:r>
          </a:p>
        </p:txBody>
      </p:sp>
    </p:spTree>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5602" name="Picture 2"/>
          <p:cNvPicPr>
            <a:picLocks noChangeAspect="1" noChangeArrowheads="1"/>
          </p:cNvPicPr>
          <p:nvPr/>
        </p:nvPicPr>
        <p:blipFill>
          <a:blip r:embed="rId3" cstate="print"/>
          <a:srcRect/>
          <a:stretch>
            <a:fillRect/>
          </a:stretch>
        </p:blipFill>
        <p:spPr bwMode="auto">
          <a:xfrm>
            <a:off x="1371600" y="1257300"/>
            <a:ext cx="6934200" cy="4705350"/>
          </a:xfrm>
          <a:prstGeom prst="rect">
            <a:avLst/>
          </a:prstGeom>
          <a:noFill/>
          <a:ln w="9525">
            <a:noFill/>
            <a:miter lim="800000"/>
            <a:headEnd/>
            <a:tailEnd/>
          </a:ln>
        </p:spPr>
      </p:pic>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6626" name="Picture 2" descr="http://image.made-in-china.com/2f0j00PvmauUWsAqkj/Prefab-Building-201001-.jpg"/>
          <p:cNvPicPr>
            <a:picLocks noChangeAspect="1" noChangeArrowheads="1"/>
          </p:cNvPicPr>
          <p:nvPr/>
        </p:nvPicPr>
        <p:blipFill>
          <a:blip r:embed="rId3" cstate="print"/>
          <a:srcRect/>
          <a:stretch>
            <a:fillRect/>
          </a:stretch>
        </p:blipFill>
        <p:spPr bwMode="auto">
          <a:xfrm>
            <a:off x="4716463" y="1341438"/>
            <a:ext cx="4295775" cy="3000375"/>
          </a:xfrm>
          <a:prstGeom prst="rect">
            <a:avLst/>
          </a:prstGeom>
          <a:noFill/>
          <a:ln w="9525">
            <a:noFill/>
            <a:miter lim="800000"/>
            <a:headEnd/>
            <a:tailEnd/>
          </a:ln>
        </p:spPr>
      </p:pic>
      <p:sp>
        <p:nvSpPr>
          <p:cNvPr id="3" name="TextBox 2"/>
          <p:cNvSpPr txBox="1"/>
          <p:nvPr/>
        </p:nvSpPr>
        <p:spPr>
          <a:xfrm>
            <a:off x="5148263" y="4868863"/>
            <a:ext cx="3189287" cy="461962"/>
          </a:xfrm>
          <a:prstGeom prst="rect">
            <a:avLst/>
          </a:prstGeom>
          <a:noFill/>
        </p:spPr>
        <p:txBody>
          <a:bodyPr wrap="none">
            <a:spAutoFit/>
          </a:bodyPr>
          <a:lstStyle/>
          <a:p>
            <a:pPr>
              <a:defRPr/>
            </a:pPr>
            <a:r>
              <a:rPr lang="en-GB" dirty="0">
                <a:latin typeface="+mn-lt"/>
              </a:rPr>
              <a:t>Prefabricated structures</a:t>
            </a:r>
          </a:p>
        </p:txBody>
      </p:sp>
      <p:pic>
        <p:nvPicPr>
          <p:cNvPr id="26628" name="Picture 4" descr="http://www.youngcrossrail.co.uk/assets/library/image/r/medium/rubble_reuse.jpg"/>
          <p:cNvPicPr>
            <a:picLocks noChangeAspect="1" noChangeArrowheads="1"/>
          </p:cNvPicPr>
          <p:nvPr/>
        </p:nvPicPr>
        <p:blipFill>
          <a:blip r:embed="rId4" cstate="print"/>
          <a:srcRect/>
          <a:stretch>
            <a:fillRect/>
          </a:stretch>
        </p:blipFill>
        <p:spPr bwMode="auto">
          <a:xfrm>
            <a:off x="684213" y="1412875"/>
            <a:ext cx="3557587" cy="4752975"/>
          </a:xfrm>
          <a:prstGeom prst="rect">
            <a:avLst/>
          </a:prstGeom>
          <a:noFill/>
          <a:ln w="9525">
            <a:noFill/>
            <a:miter lim="800000"/>
            <a:headEnd/>
            <a:tailEnd/>
          </a:ln>
        </p:spPr>
      </p:pic>
      <p:sp>
        <p:nvSpPr>
          <p:cNvPr id="5" name="TextBox 4"/>
          <p:cNvSpPr txBox="1"/>
          <p:nvPr/>
        </p:nvSpPr>
        <p:spPr>
          <a:xfrm>
            <a:off x="539750" y="765175"/>
            <a:ext cx="2273300" cy="461963"/>
          </a:xfrm>
          <a:prstGeom prst="rect">
            <a:avLst/>
          </a:prstGeom>
          <a:noFill/>
        </p:spPr>
        <p:txBody>
          <a:bodyPr wrap="none">
            <a:spAutoFit/>
          </a:bodyPr>
          <a:lstStyle/>
          <a:p>
            <a:pPr>
              <a:defRPr/>
            </a:pPr>
            <a:r>
              <a:rPr lang="en-GB" dirty="0">
                <a:latin typeface="+mn-lt"/>
              </a:rPr>
              <a:t>Temporary roads</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7650" name="Picture 2" descr="casa m night Seven Buildings Made of Recycled Crates"/>
          <p:cNvPicPr>
            <a:picLocks noChangeAspect="1" noChangeArrowheads="1"/>
          </p:cNvPicPr>
          <p:nvPr/>
        </p:nvPicPr>
        <p:blipFill>
          <a:blip r:embed="rId3" cstate="print"/>
          <a:srcRect/>
          <a:stretch>
            <a:fillRect/>
          </a:stretch>
        </p:blipFill>
        <p:spPr bwMode="auto">
          <a:xfrm>
            <a:off x="395288" y="1125538"/>
            <a:ext cx="4230687" cy="2879725"/>
          </a:xfrm>
          <a:prstGeom prst="rect">
            <a:avLst/>
          </a:prstGeom>
          <a:noFill/>
          <a:ln w="9525">
            <a:noFill/>
            <a:miter lim="800000"/>
            <a:headEnd/>
            <a:tailEnd/>
          </a:ln>
        </p:spPr>
      </p:pic>
      <p:sp>
        <p:nvSpPr>
          <p:cNvPr id="4" name="TextBox 3"/>
          <p:cNvSpPr txBox="1"/>
          <p:nvPr/>
        </p:nvSpPr>
        <p:spPr>
          <a:xfrm>
            <a:off x="395288" y="476250"/>
            <a:ext cx="2303462" cy="523875"/>
          </a:xfrm>
          <a:prstGeom prst="rect">
            <a:avLst/>
          </a:prstGeom>
          <a:noFill/>
        </p:spPr>
        <p:txBody>
          <a:bodyPr wrap="none">
            <a:spAutoFit/>
          </a:bodyPr>
          <a:lstStyle/>
          <a:p>
            <a:pPr>
              <a:defRPr/>
            </a:pPr>
            <a:r>
              <a:rPr lang="en-GB" sz="2800" dirty="0">
                <a:latin typeface="+mn-lt"/>
              </a:rPr>
              <a:t>Material reuse</a:t>
            </a:r>
          </a:p>
        </p:txBody>
      </p:sp>
      <p:pic>
        <p:nvPicPr>
          <p:cNvPr id="27652" name="Picture 4" descr="Cratehouse for Castleford Seven Buildings Made of Recycled Crates"/>
          <p:cNvPicPr>
            <a:picLocks noChangeAspect="1" noChangeArrowheads="1"/>
          </p:cNvPicPr>
          <p:nvPr/>
        </p:nvPicPr>
        <p:blipFill>
          <a:blip r:embed="rId4" cstate="print"/>
          <a:srcRect/>
          <a:stretch>
            <a:fillRect/>
          </a:stretch>
        </p:blipFill>
        <p:spPr bwMode="auto">
          <a:xfrm>
            <a:off x="4356100" y="3263900"/>
            <a:ext cx="4337050" cy="3144838"/>
          </a:xfrm>
          <a:prstGeom prst="rect">
            <a:avLst/>
          </a:prstGeom>
          <a:noFill/>
          <a:ln w="9525">
            <a:noFill/>
            <a:miter lim="800000"/>
            <a:headEnd/>
            <a:tailEnd/>
          </a:ln>
        </p:spPr>
      </p:pic>
      <p:sp>
        <p:nvSpPr>
          <p:cNvPr id="6" name="TextBox 5"/>
          <p:cNvSpPr txBox="1"/>
          <p:nvPr/>
        </p:nvSpPr>
        <p:spPr>
          <a:xfrm>
            <a:off x="7308850" y="6581775"/>
            <a:ext cx="1552575" cy="276225"/>
          </a:xfrm>
          <a:prstGeom prst="rect">
            <a:avLst/>
          </a:prstGeom>
          <a:noFill/>
        </p:spPr>
        <p:txBody>
          <a:bodyPr wrap="none">
            <a:spAutoFit/>
          </a:bodyPr>
          <a:lstStyle/>
          <a:p>
            <a:pPr>
              <a:defRPr/>
            </a:pPr>
            <a:r>
              <a:rPr lang="en-GB" sz="1200" dirty="0">
                <a:latin typeface="+mn-lt"/>
              </a:rPr>
              <a:t>Source: </a:t>
            </a:r>
            <a:r>
              <a:rPr lang="en-GB" sz="1200" dirty="0" err="1">
                <a:latin typeface="+mn-lt"/>
              </a:rPr>
              <a:t>infiniski</a:t>
            </a:r>
            <a:r>
              <a:rPr lang="en-GB" sz="1200" dirty="0">
                <a:latin typeface="+mn-lt"/>
              </a:rPr>
              <a:t>. 2012</a:t>
            </a:r>
          </a:p>
        </p:txBody>
      </p:sp>
      <p:sp>
        <p:nvSpPr>
          <p:cNvPr id="8" name="TextBox 7"/>
          <p:cNvSpPr txBox="1"/>
          <p:nvPr/>
        </p:nvSpPr>
        <p:spPr>
          <a:xfrm>
            <a:off x="755650" y="5157788"/>
            <a:ext cx="2184400" cy="522287"/>
          </a:xfrm>
          <a:prstGeom prst="rect">
            <a:avLst/>
          </a:prstGeom>
          <a:noFill/>
        </p:spPr>
        <p:txBody>
          <a:bodyPr wrap="none">
            <a:spAutoFit/>
          </a:bodyPr>
          <a:lstStyle/>
          <a:p>
            <a:pPr>
              <a:defRPr/>
            </a:pPr>
            <a:r>
              <a:rPr lang="en-GB" sz="2800" dirty="0">
                <a:latin typeface="+mn-lt"/>
              </a:rPr>
              <a:t>Crate housing</a:t>
            </a: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381000" y="684213"/>
            <a:ext cx="3402013" cy="701675"/>
          </a:xfrm>
          <a:prstGeom prst="rect">
            <a:avLst/>
          </a:prstGeom>
          <a:noFill/>
          <a:ln w="9525">
            <a:noFill/>
            <a:miter lim="800000"/>
            <a:headEnd/>
            <a:tailEnd/>
          </a:ln>
        </p:spPr>
        <p:txBody>
          <a:bodyPr wrap="none">
            <a:spAutoFit/>
          </a:bodyPr>
          <a:lstStyle/>
          <a:p>
            <a:r>
              <a:rPr lang="en-GB" sz="4000">
                <a:solidFill>
                  <a:schemeClr val="tx2"/>
                </a:solidFill>
                <a:latin typeface="Verdana" pitchFamily="34" charset="0"/>
              </a:rPr>
              <a:t>Case studies</a:t>
            </a:r>
          </a:p>
        </p:txBody>
      </p:sp>
      <p:pic>
        <p:nvPicPr>
          <p:cNvPr id="28675" name="Picture 3"/>
          <p:cNvPicPr>
            <a:picLocks noChangeAspect="1" noChangeArrowheads="1"/>
          </p:cNvPicPr>
          <p:nvPr/>
        </p:nvPicPr>
        <p:blipFill>
          <a:blip r:embed="rId3" cstate="print"/>
          <a:srcRect/>
          <a:stretch>
            <a:fillRect/>
          </a:stretch>
        </p:blipFill>
        <p:spPr bwMode="auto">
          <a:xfrm>
            <a:off x="609600" y="1600200"/>
            <a:ext cx="3733800" cy="2755900"/>
          </a:xfrm>
          <a:prstGeom prst="rect">
            <a:avLst/>
          </a:prstGeom>
          <a:noFill/>
          <a:ln w="9525">
            <a:noFill/>
            <a:miter lim="800000"/>
            <a:headEnd/>
            <a:tailEnd/>
          </a:ln>
        </p:spPr>
      </p:pic>
      <p:pic>
        <p:nvPicPr>
          <p:cNvPr id="28676" name="Picture 4"/>
          <p:cNvPicPr>
            <a:picLocks noChangeAspect="1" noChangeArrowheads="1"/>
          </p:cNvPicPr>
          <p:nvPr/>
        </p:nvPicPr>
        <p:blipFill>
          <a:blip r:embed="rId4" cstate="print"/>
          <a:srcRect/>
          <a:stretch>
            <a:fillRect/>
          </a:stretch>
        </p:blipFill>
        <p:spPr bwMode="auto">
          <a:xfrm>
            <a:off x="5029200" y="3581400"/>
            <a:ext cx="3657600" cy="2730500"/>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2" descr="http://www.bgs.ac.uk/mineralsuk/images/mineralsYou/swimmingPool.jpg"/>
          <p:cNvPicPr>
            <a:picLocks noChangeAspect="1" noChangeArrowheads="1"/>
          </p:cNvPicPr>
          <p:nvPr/>
        </p:nvPicPr>
        <p:blipFill>
          <a:blip r:embed="rId3" cstate="print"/>
          <a:srcRect/>
          <a:stretch>
            <a:fillRect/>
          </a:stretch>
        </p:blipFill>
        <p:spPr bwMode="auto">
          <a:xfrm>
            <a:off x="4716463" y="333375"/>
            <a:ext cx="4176712" cy="3340100"/>
          </a:xfrm>
          <a:prstGeom prst="rect">
            <a:avLst/>
          </a:prstGeom>
          <a:noFill/>
          <a:ln w="9525">
            <a:noFill/>
            <a:miter lim="800000"/>
            <a:headEnd/>
            <a:tailEnd/>
          </a:ln>
        </p:spPr>
      </p:pic>
      <p:sp>
        <p:nvSpPr>
          <p:cNvPr id="3" name="TextBox 2"/>
          <p:cNvSpPr txBox="1"/>
          <p:nvPr/>
        </p:nvSpPr>
        <p:spPr>
          <a:xfrm>
            <a:off x="1692275" y="981075"/>
            <a:ext cx="2717800" cy="461963"/>
          </a:xfrm>
          <a:prstGeom prst="rect">
            <a:avLst/>
          </a:prstGeom>
          <a:noFill/>
        </p:spPr>
        <p:txBody>
          <a:bodyPr wrap="none">
            <a:spAutoFit/>
          </a:bodyPr>
          <a:lstStyle/>
          <a:p>
            <a:pPr>
              <a:defRPr/>
            </a:pPr>
            <a:r>
              <a:rPr lang="en-GB" dirty="0">
                <a:latin typeface="+mn-lt"/>
              </a:rPr>
              <a:t>Recycled aggregates</a:t>
            </a:r>
          </a:p>
        </p:txBody>
      </p:sp>
      <p:pic>
        <p:nvPicPr>
          <p:cNvPr id="29700" name="Picture 4" descr="http://www.greenroads.org/images/medium/156.jpg"/>
          <p:cNvPicPr>
            <a:picLocks noChangeAspect="1" noChangeArrowheads="1"/>
          </p:cNvPicPr>
          <p:nvPr/>
        </p:nvPicPr>
        <p:blipFill>
          <a:blip r:embed="rId4" cstate="print"/>
          <a:srcRect/>
          <a:stretch>
            <a:fillRect/>
          </a:stretch>
        </p:blipFill>
        <p:spPr bwMode="auto">
          <a:xfrm>
            <a:off x="395288" y="3284538"/>
            <a:ext cx="4470400" cy="3384550"/>
          </a:xfrm>
          <a:prstGeom prst="rect">
            <a:avLst/>
          </a:prstGeom>
          <a:noFill/>
          <a:ln w="9525">
            <a:noFill/>
            <a:miter lim="800000"/>
            <a:headEnd/>
            <a:tailEnd/>
          </a:ln>
        </p:spPr>
      </p:pic>
      <p:sp>
        <p:nvSpPr>
          <p:cNvPr id="5" name="TextBox 4"/>
          <p:cNvSpPr txBox="1"/>
          <p:nvPr/>
        </p:nvSpPr>
        <p:spPr>
          <a:xfrm>
            <a:off x="4860925" y="5013325"/>
            <a:ext cx="4283075" cy="461963"/>
          </a:xfrm>
          <a:prstGeom prst="rect">
            <a:avLst/>
          </a:prstGeom>
          <a:noFill/>
        </p:spPr>
        <p:txBody>
          <a:bodyPr wrap="none">
            <a:spAutoFit/>
          </a:bodyPr>
          <a:lstStyle/>
          <a:p>
            <a:pPr>
              <a:defRPr/>
            </a:pPr>
            <a:r>
              <a:rPr lang="en-GB" dirty="0">
                <a:latin typeface="+mn-lt"/>
              </a:rPr>
              <a:t>Rock reuse for slope stabilisation</a:t>
            </a: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304800" y="762000"/>
            <a:ext cx="3402013" cy="701675"/>
          </a:xfrm>
          <a:prstGeom prst="rect">
            <a:avLst/>
          </a:prstGeom>
          <a:noFill/>
          <a:ln w="9525">
            <a:noFill/>
            <a:miter lim="800000"/>
            <a:headEnd/>
            <a:tailEnd/>
          </a:ln>
        </p:spPr>
        <p:txBody>
          <a:bodyPr wrap="none">
            <a:spAutoFit/>
          </a:bodyPr>
          <a:lstStyle/>
          <a:p>
            <a:r>
              <a:rPr lang="en-GB" sz="4000">
                <a:solidFill>
                  <a:schemeClr val="tx2"/>
                </a:solidFill>
                <a:latin typeface="Verdana" pitchFamily="34" charset="0"/>
              </a:rPr>
              <a:t>Case studies</a:t>
            </a:r>
          </a:p>
        </p:txBody>
      </p:sp>
      <p:pic>
        <p:nvPicPr>
          <p:cNvPr id="30723" name="Picture 3"/>
          <p:cNvPicPr>
            <a:picLocks noChangeAspect="1" noChangeArrowheads="1"/>
          </p:cNvPicPr>
          <p:nvPr/>
        </p:nvPicPr>
        <p:blipFill>
          <a:blip r:embed="rId3" cstate="print"/>
          <a:srcRect/>
          <a:stretch>
            <a:fillRect/>
          </a:stretch>
        </p:blipFill>
        <p:spPr bwMode="auto">
          <a:xfrm>
            <a:off x="5181600" y="914400"/>
            <a:ext cx="3657600" cy="2603500"/>
          </a:xfrm>
          <a:prstGeom prst="rect">
            <a:avLst/>
          </a:prstGeom>
          <a:noFill/>
          <a:ln w="9525">
            <a:noFill/>
            <a:miter lim="800000"/>
            <a:headEnd/>
            <a:tailEnd/>
          </a:ln>
        </p:spPr>
      </p:pic>
      <p:pic>
        <p:nvPicPr>
          <p:cNvPr id="30724" name="Picture 4"/>
          <p:cNvPicPr>
            <a:picLocks noChangeAspect="1" noChangeArrowheads="1"/>
          </p:cNvPicPr>
          <p:nvPr/>
        </p:nvPicPr>
        <p:blipFill>
          <a:blip r:embed="rId4" cstate="print"/>
          <a:srcRect/>
          <a:stretch>
            <a:fillRect/>
          </a:stretch>
        </p:blipFill>
        <p:spPr bwMode="auto">
          <a:xfrm>
            <a:off x="533400" y="2971800"/>
            <a:ext cx="4114800" cy="3348038"/>
          </a:xfrm>
          <a:prstGeom prst="rect">
            <a:avLst/>
          </a:prstGeom>
          <a:noFill/>
          <a:ln w="9525">
            <a:noFill/>
            <a:miter lim="800000"/>
            <a:headEnd/>
            <a:tailEnd/>
          </a:ln>
        </p:spPr>
      </p:pic>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2" descr="C:\Users\Mike\Desktop\Coastal Defence 2011\S1370021.JPG"/>
          <p:cNvPicPr>
            <a:picLocks noChangeAspect="1" noChangeArrowheads="1"/>
          </p:cNvPicPr>
          <p:nvPr/>
        </p:nvPicPr>
        <p:blipFill>
          <a:blip r:embed="rId3" cstate="print"/>
          <a:srcRect/>
          <a:stretch>
            <a:fillRect/>
          </a:stretch>
        </p:blipFill>
        <p:spPr bwMode="auto">
          <a:xfrm>
            <a:off x="323850" y="333375"/>
            <a:ext cx="4895850" cy="3671888"/>
          </a:xfrm>
          <a:prstGeom prst="rect">
            <a:avLst/>
          </a:prstGeom>
          <a:noFill/>
          <a:ln w="9525">
            <a:noFill/>
            <a:miter lim="800000"/>
            <a:headEnd/>
            <a:tailEnd/>
          </a:ln>
        </p:spPr>
      </p:pic>
      <p:pic>
        <p:nvPicPr>
          <p:cNvPr id="31747" name="Picture 3" descr="C:\Users\Mike\Desktop\Coastal Defence 2011\S1370010.JPG"/>
          <p:cNvPicPr>
            <a:picLocks noChangeAspect="1" noChangeArrowheads="1"/>
          </p:cNvPicPr>
          <p:nvPr/>
        </p:nvPicPr>
        <p:blipFill>
          <a:blip r:embed="rId4" cstate="print"/>
          <a:srcRect/>
          <a:stretch>
            <a:fillRect/>
          </a:stretch>
        </p:blipFill>
        <p:spPr bwMode="auto">
          <a:xfrm>
            <a:off x="3851275" y="2924175"/>
            <a:ext cx="5041900" cy="3781425"/>
          </a:xfrm>
          <a:prstGeom prst="rect">
            <a:avLst/>
          </a:prstGeom>
          <a:noFill/>
          <a:ln w="9525">
            <a:noFill/>
            <a:miter lim="800000"/>
            <a:headEnd/>
            <a:tailEnd/>
          </a:ln>
        </p:spPr>
      </p:pic>
      <p:sp>
        <p:nvSpPr>
          <p:cNvPr id="5" name="TextBox 4"/>
          <p:cNvSpPr txBox="1"/>
          <p:nvPr/>
        </p:nvSpPr>
        <p:spPr>
          <a:xfrm>
            <a:off x="5795963" y="908050"/>
            <a:ext cx="2486025" cy="893763"/>
          </a:xfrm>
          <a:prstGeom prst="rect">
            <a:avLst/>
          </a:prstGeom>
          <a:noFill/>
        </p:spPr>
        <p:txBody>
          <a:bodyPr wrap="none">
            <a:spAutoFit/>
          </a:bodyPr>
          <a:lstStyle/>
          <a:p>
            <a:pPr>
              <a:defRPr/>
            </a:pPr>
            <a:r>
              <a:rPr lang="en-GB" sz="2800" dirty="0">
                <a:latin typeface="+mn-lt"/>
              </a:rPr>
              <a:t>Coastal defence</a:t>
            </a:r>
          </a:p>
          <a:p>
            <a:pPr>
              <a:defRPr/>
            </a:pPr>
            <a:endParaRPr lang="en-GB" dirty="0"/>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0" y="304800"/>
            <a:ext cx="8839200" cy="1143000"/>
          </a:xfrm>
        </p:spPr>
        <p:txBody>
          <a:bodyPr rtlCol="0">
            <a:normAutofit/>
          </a:bodyPr>
          <a:lstStyle/>
          <a:p>
            <a:pPr fontAlgn="auto">
              <a:spcAft>
                <a:spcPts val="0"/>
              </a:spcAft>
              <a:defRPr/>
            </a:pPr>
            <a:r>
              <a:rPr lang="en-GB" sz="2800" dirty="0" smtClean="0">
                <a:latin typeface="+mn-lt"/>
              </a:rPr>
              <a:t>Key drivers to encourage deconstruction for reuse and recycling</a:t>
            </a:r>
          </a:p>
        </p:txBody>
      </p:sp>
      <p:pic>
        <p:nvPicPr>
          <p:cNvPr id="32771" name="Picture 6" descr="C:\Documents and Settings\default\My Documents\My Pictures\basements.jpg"/>
          <p:cNvPicPr>
            <a:picLocks noGrp="1" noChangeAspect="1" noChangeArrowheads="1"/>
          </p:cNvPicPr>
          <p:nvPr>
            <p:ph type="clipArt" sz="half" idx="1"/>
          </p:nvPr>
        </p:nvPicPr>
        <p:blipFill>
          <a:blip r:embed="rId3" cstate="print"/>
          <a:srcRect/>
          <a:stretch>
            <a:fillRect/>
          </a:stretch>
        </p:blipFill>
        <p:spPr>
          <a:xfrm>
            <a:off x="304800" y="2133600"/>
            <a:ext cx="4724400" cy="3757613"/>
          </a:xfrm>
          <a:noFill/>
        </p:spPr>
      </p:pic>
      <p:sp>
        <p:nvSpPr>
          <p:cNvPr id="32772" name="Rectangle 4"/>
          <p:cNvSpPr>
            <a:spLocks noGrp="1" noChangeArrowheads="1"/>
          </p:cNvSpPr>
          <p:nvPr>
            <p:ph type="body" sz="half" idx="2"/>
          </p:nvPr>
        </p:nvSpPr>
        <p:spPr>
          <a:xfrm>
            <a:off x="5334000" y="1752600"/>
            <a:ext cx="3810000" cy="4114800"/>
          </a:xfrm>
        </p:spPr>
        <p:txBody>
          <a:bodyPr/>
          <a:lstStyle/>
          <a:p>
            <a:r>
              <a:rPr lang="en-GB" smtClean="0"/>
              <a:t>Environmental</a:t>
            </a:r>
          </a:p>
          <a:p>
            <a:endParaRPr lang="en-GB" smtClean="0"/>
          </a:p>
          <a:p>
            <a:r>
              <a:rPr lang="en-GB" smtClean="0"/>
              <a:t>Socio-economic</a:t>
            </a:r>
          </a:p>
          <a:p>
            <a:endParaRPr lang="en-GB" smtClean="0"/>
          </a:p>
          <a:p>
            <a:r>
              <a:rPr lang="en-GB" smtClean="0"/>
              <a:t>Commercial</a:t>
            </a:r>
          </a:p>
          <a:p>
            <a:endParaRPr lang="en-GB" smtClean="0"/>
          </a:p>
          <a:p>
            <a:r>
              <a:rPr lang="en-GB" smtClean="0"/>
              <a:t>Political</a:t>
            </a:r>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2"/>
          <p:cNvSpPr>
            <a:spLocks noGrp="1" noChangeArrowheads="1"/>
          </p:cNvSpPr>
          <p:nvPr>
            <p:ph type="title"/>
          </p:nvPr>
        </p:nvSpPr>
        <p:spPr>
          <a:xfrm>
            <a:off x="304800" y="533400"/>
            <a:ext cx="8839200" cy="1143000"/>
          </a:xfrm>
        </p:spPr>
        <p:txBody>
          <a:bodyPr rtlCol="0">
            <a:normAutofit/>
          </a:bodyPr>
          <a:lstStyle/>
          <a:p>
            <a:pPr fontAlgn="auto">
              <a:spcAft>
                <a:spcPts val="0"/>
              </a:spcAft>
              <a:defRPr/>
            </a:pPr>
            <a:r>
              <a:rPr lang="en-GB" sz="2800" dirty="0" smtClean="0">
                <a:latin typeface="+mn-lt"/>
              </a:rPr>
              <a:t>Perceived challenges to designing for deconstruction, reuse and recycling</a:t>
            </a:r>
          </a:p>
        </p:txBody>
      </p:sp>
      <p:sp>
        <p:nvSpPr>
          <p:cNvPr id="33795" name="Rectangle 3"/>
          <p:cNvSpPr>
            <a:spLocks noGrp="1" noChangeArrowheads="1"/>
          </p:cNvSpPr>
          <p:nvPr>
            <p:ph type="body" sz="half" idx="1"/>
          </p:nvPr>
        </p:nvSpPr>
        <p:spPr>
          <a:xfrm>
            <a:off x="228600" y="2209800"/>
            <a:ext cx="4038600" cy="4114800"/>
          </a:xfrm>
        </p:spPr>
        <p:txBody>
          <a:bodyPr/>
          <a:lstStyle/>
          <a:p>
            <a:r>
              <a:rPr lang="en-GB" sz="2800" smtClean="0"/>
              <a:t>Design side</a:t>
            </a:r>
          </a:p>
          <a:p>
            <a:endParaRPr lang="en-GB" sz="2800" smtClean="0"/>
          </a:p>
          <a:p>
            <a:pPr lvl="1"/>
            <a:r>
              <a:rPr lang="en-GB" smtClean="0"/>
              <a:t>Lack of legislation</a:t>
            </a:r>
          </a:p>
          <a:p>
            <a:pPr lvl="1"/>
            <a:r>
              <a:rPr lang="en-GB" smtClean="0"/>
              <a:t>Human barriers</a:t>
            </a:r>
          </a:p>
          <a:p>
            <a:pPr lvl="1"/>
            <a:r>
              <a:rPr lang="en-GB" smtClean="0"/>
              <a:t>Additional design costs</a:t>
            </a:r>
          </a:p>
          <a:p>
            <a:pPr lvl="1"/>
            <a:r>
              <a:rPr lang="en-GB" smtClean="0"/>
              <a:t>Procurement / contractual</a:t>
            </a:r>
          </a:p>
          <a:p>
            <a:endParaRPr lang="en-GB" sz="2800" smtClean="0"/>
          </a:p>
        </p:txBody>
      </p:sp>
      <p:pic>
        <p:nvPicPr>
          <p:cNvPr id="33796" name="Picture 4"/>
          <p:cNvPicPr>
            <a:picLocks noGrp="1" noChangeAspect="1" noChangeArrowheads="1"/>
          </p:cNvPicPr>
          <p:nvPr>
            <p:ph type="clipArt" sz="half" idx="2"/>
          </p:nvPr>
        </p:nvPicPr>
        <p:blipFill>
          <a:blip r:embed="rId3" cstate="print"/>
          <a:srcRect/>
          <a:stretch>
            <a:fillRect/>
          </a:stretch>
        </p:blipFill>
        <p:spPr>
          <a:xfrm>
            <a:off x="4267200" y="1981200"/>
            <a:ext cx="4648200" cy="3429000"/>
          </a:xfrm>
        </p:spPr>
      </p:pic>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a:xfrm>
            <a:off x="457200" y="381000"/>
            <a:ext cx="8305800" cy="1143000"/>
          </a:xfrm>
        </p:spPr>
        <p:txBody>
          <a:bodyPr rtlCol="0">
            <a:normAutofit/>
          </a:bodyPr>
          <a:lstStyle/>
          <a:p>
            <a:pPr fontAlgn="auto">
              <a:spcAft>
                <a:spcPts val="0"/>
              </a:spcAft>
              <a:defRPr/>
            </a:pPr>
            <a:r>
              <a:rPr lang="en-GB" sz="2800" dirty="0" smtClean="0">
                <a:latin typeface="+mn-lt"/>
              </a:rPr>
              <a:t>Perceived challenges to designing for deconstruction, reuse and recycling</a:t>
            </a:r>
          </a:p>
        </p:txBody>
      </p:sp>
      <p:pic>
        <p:nvPicPr>
          <p:cNvPr id="34819" name="Picture 3"/>
          <p:cNvPicPr>
            <a:picLocks noGrp="1" noChangeAspect="1" noChangeArrowheads="1"/>
          </p:cNvPicPr>
          <p:nvPr>
            <p:ph type="clipArt" sz="half" idx="1"/>
          </p:nvPr>
        </p:nvPicPr>
        <p:blipFill>
          <a:blip r:embed="rId3" cstate="print"/>
          <a:srcRect/>
          <a:stretch>
            <a:fillRect/>
          </a:stretch>
        </p:blipFill>
        <p:spPr>
          <a:xfrm>
            <a:off x="304800" y="1981200"/>
            <a:ext cx="3951288" cy="4267200"/>
          </a:xfrm>
        </p:spPr>
      </p:pic>
      <p:sp>
        <p:nvSpPr>
          <p:cNvPr id="34820" name="Rectangle 4"/>
          <p:cNvSpPr>
            <a:spLocks noGrp="1" noChangeArrowheads="1"/>
          </p:cNvSpPr>
          <p:nvPr>
            <p:ph type="body" sz="half" idx="2"/>
          </p:nvPr>
        </p:nvSpPr>
        <p:spPr>
          <a:xfrm>
            <a:off x="4427538" y="1916113"/>
            <a:ext cx="4953000" cy="4114800"/>
          </a:xfrm>
        </p:spPr>
        <p:txBody>
          <a:bodyPr/>
          <a:lstStyle/>
          <a:p>
            <a:r>
              <a:rPr lang="en-GB" sz="2400" smtClean="0"/>
              <a:t>Constraints to reuse and recycling </a:t>
            </a:r>
          </a:p>
          <a:p>
            <a:endParaRPr lang="en-GB" sz="2400" smtClean="0"/>
          </a:p>
          <a:p>
            <a:pPr lvl="1"/>
            <a:r>
              <a:rPr lang="en-GB" sz="2400" smtClean="0"/>
              <a:t>Lack of legislation</a:t>
            </a:r>
          </a:p>
          <a:p>
            <a:pPr lvl="1"/>
            <a:r>
              <a:rPr lang="en-GB" sz="2400" smtClean="0"/>
              <a:t>Insurance</a:t>
            </a:r>
          </a:p>
          <a:p>
            <a:pPr lvl="1"/>
            <a:r>
              <a:rPr lang="en-GB" sz="2400" smtClean="0"/>
              <a:t>Legal issues</a:t>
            </a:r>
          </a:p>
          <a:p>
            <a:pPr lvl="1"/>
            <a:r>
              <a:rPr lang="en-GB" sz="2400" smtClean="0"/>
              <a:t>Construction programme</a:t>
            </a:r>
          </a:p>
          <a:p>
            <a:pPr lvl="1"/>
            <a:r>
              <a:rPr lang="en-GB" sz="2400" smtClean="0"/>
              <a:t>Environmental</a:t>
            </a:r>
          </a:p>
          <a:p>
            <a:pPr lvl="1"/>
            <a:r>
              <a:rPr lang="en-GB" sz="2400" smtClean="0"/>
              <a:t>Codes of practice</a:t>
            </a:r>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533400" y="381000"/>
            <a:ext cx="8458200" cy="1143000"/>
          </a:xfrm>
        </p:spPr>
        <p:txBody>
          <a:bodyPr rtlCol="0">
            <a:normAutofit/>
          </a:bodyPr>
          <a:lstStyle/>
          <a:p>
            <a:pPr fontAlgn="auto">
              <a:spcAft>
                <a:spcPts val="0"/>
              </a:spcAft>
              <a:defRPr/>
            </a:pPr>
            <a:r>
              <a:rPr lang="en-GB" sz="2800" dirty="0" smtClean="0">
                <a:latin typeface="+mn-lt"/>
              </a:rPr>
              <a:t>Perceived challenges to designing for deconstruction, reuse and recycling</a:t>
            </a:r>
          </a:p>
        </p:txBody>
      </p:sp>
      <p:pic>
        <p:nvPicPr>
          <p:cNvPr id="35843" name="Picture 6" descr="C:\Documents and Settings\default\My Documents\My Pictures\carbon waste.jpg"/>
          <p:cNvPicPr>
            <a:picLocks noGrp="1" noChangeAspect="1" noChangeArrowheads="1"/>
          </p:cNvPicPr>
          <p:nvPr>
            <p:ph type="clipArt" sz="half" idx="1"/>
          </p:nvPr>
        </p:nvPicPr>
        <p:blipFill>
          <a:blip r:embed="rId3" cstate="print"/>
          <a:srcRect/>
          <a:stretch>
            <a:fillRect/>
          </a:stretch>
        </p:blipFill>
        <p:spPr>
          <a:xfrm>
            <a:off x="762000" y="1752600"/>
            <a:ext cx="2895600" cy="4343400"/>
          </a:xfrm>
          <a:noFill/>
        </p:spPr>
      </p:pic>
      <p:pic>
        <p:nvPicPr>
          <p:cNvPr id="35844" name="Picture 7" descr="C:\Documents and Settings\default\My Documents\My Pictures\congestion what a waste.jpg"/>
          <p:cNvPicPr>
            <a:picLocks noChangeAspect="1" noChangeArrowheads="1"/>
          </p:cNvPicPr>
          <p:nvPr/>
        </p:nvPicPr>
        <p:blipFill>
          <a:blip r:embed="rId4" cstate="print"/>
          <a:srcRect/>
          <a:stretch>
            <a:fillRect/>
          </a:stretch>
        </p:blipFill>
        <p:spPr bwMode="auto">
          <a:xfrm>
            <a:off x="4876800" y="1752600"/>
            <a:ext cx="3733800" cy="2733675"/>
          </a:xfrm>
          <a:prstGeom prst="rect">
            <a:avLst/>
          </a:prstGeom>
          <a:noFill/>
          <a:ln w="9525">
            <a:noFill/>
            <a:miter lim="800000"/>
            <a:headEnd/>
            <a:tailEnd/>
          </a:ln>
        </p:spPr>
      </p:pic>
      <p:pic>
        <p:nvPicPr>
          <p:cNvPr id="35845" name="Picture 8" descr="C:\Documents and Settings\default\My Documents\My Pictures\incinerator plant.jpg"/>
          <p:cNvPicPr>
            <a:picLocks noChangeAspect="1" noChangeArrowheads="1"/>
          </p:cNvPicPr>
          <p:nvPr/>
        </p:nvPicPr>
        <p:blipFill>
          <a:blip r:embed="rId5" cstate="print"/>
          <a:srcRect/>
          <a:stretch>
            <a:fillRect/>
          </a:stretch>
        </p:blipFill>
        <p:spPr bwMode="auto">
          <a:xfrm>
            <a:off x="4038600" y="3962400"/>
            <a:ext cx="2971800" cy="2317750"/>
          </a:xfrm>
          <a:prstGeom prst="rect">
            <a:avLst/>
          </a:prstGeom>
          <a:noFill/>
          <a:ln w="9525">
            <a:noFill/>
            <a:miter lim="800000"/>
            <a:headEnd/>
            <a:tailEnd/>
          </a:ln>
        </p:spPr>
      </p:pic>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ChangeArrowheads="1"/>
          </p:cNvSpPr>
          <p:nvPr>
            <p:ph type="title"/>
          </p:nvPr>
        </p:nvSpPr>
        <p:spPr>
          <a:xfrm>
            <a:off x="228600" y="381000"/>
            <a:ext cx="8153400" cy="1143000"/>
          </a:xfrm>
        </p:spPr>
        <p:txBody>
          <a:bodyPr rtlCol="0">
            <a:normAutofit/>
          </a:bodyPr>
          <a:lstStyle/>
          <a:p>
            <a:pPr fontAlgn="auto">
              <a:spcAft>
                <a:spcPts val="0"/>
              </a:spcAft>
              <a:defRPr/>
            </a:pPr>
            <a:r>
              <a:rPr lang="en-GB" sz="2800" dirty="0" smtClean="0">
                <a:latin typeface="+mn-lt"/>
              </a:rPr>
              <a:t>Perceived challenges to designing for deconstruction, reuse and recycling</a:t>
            </a:r>
          </a:p>
        </p:txBody>
      </p:sp>
      <p:sp>
        <p:nvSpPr>
          <p:cNvPr id="75779" name="Rectangle 3"/>
          <p:cNvSpPr>
            <a:spLocks noGrp="1" noChangeArrowheads="1"/>
          </p:cNvSpPr>
          <p:nvPr>
            <p:ph type="body" sz="half" idx="1"/>
          </p:nvPr>
        </p:nvSpPr>
        <p:spPr>
          <a:xfrm>
            <a:off x="0" y="1989138"/>
            <a:ext cx="4537075" cy="4114800"/>
          </a:xfrm>
        </p:spPr>
        <p:txBody>
          <a:bodyPr rtlCol="0">
            <a:normAutofit fontScale="92500" lnSpcReduction="20000"/>
          </a:bodyPr>
          <a:lstStyle/>
          <a:p>
            <a:pPr fontAlgn="auto">
              <a:spcAft>
                <a:spcPts val="0"/>
              </a:spcAft>
              <a:defRPr/>
            </a:pPr>
            <a:r>
              <a:rPr lang="en-GB" sz="2800" dirty="0" smtClean="0"/>
              <a:t>Technical side</a:t>
            </a:r>
          </a:p>
          <a:p>
            <a:pPr fontAlgn="auto">
              <a:spcAft>
                <a:spcPts val="0"/>
              </a:spcAft>
              <a:defRPr/>
            </a:pPr>
            <a:endParaRPr lang="en-GB" sz="2800" dirty="0" smtClean="0"/>
          </a:p>
          <a:p>
            <a:pPr lvl="1" fontAlgn="auto">
              <a:spcAft>
                <a:spcPts val="0"/>
              </a:spcAft>
              <a:defRPr/>
            </a:pPr>
            <a:r>
              <a:rPr lang="en-GB" sz="2400" dirty="0" smtClean="0"/>
              <a:t> </a:t>
            </a:r>
            <a:r>
              <a:rPr lang="en-GB" sz="2400" dirty="0" smtClean="0">
                <a:latin typeface="Verdana" pitchFamily="34" charset="0"/>
              </a:rPr>
              <a:t>Recycling</a:t>
            </a:r>
          </a:p>
          <a:p>
            <a:pPr lvl="1" fontAlgn="auto">
              <a:spcAft>
                <a:spcPts val="0"/>
              </a:spcAft>
              <a:defRPr/>
            </a:pPr>
            <a:endParaRPr lang="en-GB" sz="2400" dirty="0" smtClean="0">
              <a:latin typeface="Verdana" pitchFamily="34" charset="0"/>
            </a:endParaRPr>
          </a:p>
          <a:p>
            <a:pPr lvl="1" fontAlgn="auto">
              <a:spcAft>
                <a:spcPts val="0"/>
              </a:spcAft>
              <a:defRPr/>
            </a:pPr>
            <a:r>
              <a:rPr lang="en-GB" sz="2400" dirty="0" smtClean="0">
                <a:latin typeface="Verdana" pitchFamily="34" charset="0"/>
              </a:rPr>
              <a:t>Performance</a:t>
            </a:r>
          </a:p>
          <a:p>
            <a:pPr lvl="1" fontAlgn="auto">
              <a:spcAft>
                <a:spcPts val="0"/>
              </a:spcAft>
              <a:defRPr/>
            </a:pPr>
            <a:endParaRPr lang="en-GB" sz="2400" dirty="0" smtClean="0">
              <a:latin typeface="Verdana" pitchFamily="34" charset="0"/>
            </a:endParaRPr>
          </a:p>
          <a:p>
            <a:pPr lvl="1" fontAlgn="auto">
              <a:spcAft>
                <a:spcPts val="0"/>
              </a:spcAft>
              <a:defRPr/>
            </a:pPr>
            <a:r>
              <a:rPr lang="en-GB" sz="2400" dirty="0" smtClean="0">
                <a:latin typeface="Verdana" pitchFamily="34" charset="0"/>
              </a:rPr>
              <a:t>Guarantees</a:t>
            </a:r>
          </a:p>
          <a:p>
            <a:pPr lvl="1" fontAlgn="auto">
              <a:spcAft>
                <a:spcPts val="0"/>
              </a:spcAft>
              <a:defRPr/>
            </a:pPr>
            <a:endParaRPr lang="en-GB" sz="2400" dirty="0" smtClean="0">
              <a:latin typeface="Verdana" pitchFamily="34" charset="0"/>
            </a:endParaRPr>
          </a:p>
          <a:p>
            <a:pPr lvl="1" fontAlgn="auto">
              <a:spcAft>
                <a:spcPts val="0"/>
              </a:spcAft>
              <a:defRPr/>
            </a:pPr>
            <a:r>
              <a:rPr lang="en-GB" sz="2400" dirty="0" smtClean="0">
                <a:latin typeface="Verdana" pitchFamily="34" charset="0"/>
              </a:rPr>
              <a:t>Robustness</a:t>
            </a:r>
          </a:p>
          <a:p>
            <a:pPr lvl="1" fontAlgn="auto">
              <a:spcAft>
                <a:spcPts val="0"/>
              </a:spcAft>
              <a:defRPr/>
            </a:pPr>
            <a:endParaRPr lang="en-GB" sz="2400" dirty="0" smtClean="0">
              <a:latin typeface="Verdana" pitchFamily="34" charset="0"/>
            </a:endParaRPr>
          </a:p>
          <a:p>
            <a:pPr lvl="1" fontAlgn="auto">
              <a:spcAft>
                <a:spcPts val="0"/>
              </a:spcAft>
              <a:defRPr/>
            </a:pPr>
            <a:r>
              <a:rPr lang="en-GB" sz="2400" dirty="0" smtClean="0">
                <a:latin typeface="Verdana" pitchFamily="34" charset="0"/>
              </a:rPr>
              <a:t>Composite construction</a:t>
            </a:r>
          </a:p>
          <a:p>
            <a:pPr lvl="1" fontAlgn="auto">
              <a:spcAft>
                <a:spcPts val="0"/>
              </a:spcAft>
              <a:defRPr/>
            </a:pPr>
            <a:endParaRPr lang="en-GB" sz="2400" dirty="0" smtClean="0">
              <a:latin typeface="Verdana" pitchFamily="34" charset="0"/>
            </a:endParaRPr>
          </a:p>
        </p:txBody>
      </p:sp>
      <p:pic>
        <p:nvPicPr>
          <p:cNvPr id="36868" name="Picture 5"/>
          <p:cNvPicPr>
            <a:picLocks noGrp="1" noChangeAspect="1" noChangeArrowheads="1"/>
          </p:cNvPicPr>
          <p:nvPr>
            <p:ph type="clipArt" sz="half" idx="2"/>
          </p:nvPr>
        </p:nvPicPr>
        <p:blipFill>
          <a:blip r:embed="rId3" cstate="print"/>
          <a:srcRect/>
          <a:stretch>
            <a:fillRect/>
          </a:stretch>
        </p:blipFill>
        <p:spPr>
          <a:xfrm>
            <a:off x="4427538" y="1557338"/>
            <a:ext cx="4495800" cy="4800600"/>
          </a:xfrm>
          <a:noFill/>
        </p:spPr>
      </p:pic>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396552" y="332656"/>
            <a:ext cx="3767336" cy="1143000"/>
          </a:xfrm>
        </p:spPr>
        <p:txBody>
          <a:bodyPr rtlCol="0">
            <a:normAutofit/>
          </a:bodyPr>
          <a:lstStyle/>
          <a:p>
            <a:pPr fontAlgn="auto">
              <a:spcAft>
                <a:spcPts val="0"/>
              </a:spcAft>
              <a:defRPr/>
            </a:pPr>
            <a:r>
              <a:rPr lang="en-GB" sz="3200" dirty="0" smtClean="0">
                <a:latin typeface="+mn-lt"/>
              </a:rPr>
              <a:t>Workshop</a:t>
            </a:r>
          </a:p>
        </p:txBody>
      </p:sp>
      <p:pic>
        <p:nvPicPr>
          <p:cNvPr id="37891" name="Picture 3"/>
          <p:cNvPicPr>
            <a:picLocks noGrp="1" noChangeAspect="1" noChangeArrowheads="1"/>
          </p:cNvPicPr>
          <p:nvPr>
            <p:ph type="clipArt" sz="half" idx="1"/>
          </p:nvPr>
        </p:nvPicPr>
        <p:blipFill>
          <a:blip r:embed="rId3" cstate="print"/>
          <a:srcRect/>
          <a:stretch>
            <a:fillRect/>
          </a:stretch>
        </p:blipFill>
        <p:spPr>
          <a:xfrm>
            <a:off x="251520" y="2060848"/>
            <a:ext cx="3042463" cy="4104581"/>
          </a:xfrm>
        </p:spPr>
      </p:pic>
      <p:sp>
        <p:nvSpPr>
          <p:cNvPr id="37892" name="Rectangle 4"/>
          <p:cNvSpPr>
            <a:spLocks noGrp="1" noChangeArrowheads="1"/>
          </p:cNvSpPr>
          <p:nvPr>
            <p:ph type="body" sz="half" idx="2"/>
          </p:nvPr>
        </p:nvSpPr>
        <p:spPr>
          <a:xfrm>
            <a:off x="3635896" y="4437112"/>
            <a:ext cx="4703762" cy="3891607"/>
          </a:xfrm>
        </p:spPr>
        <p:txBody>
          <a:bodyPr/>
          <a:lstStyle/>
          <a:p>
            <a:pPr algn="ctr">
              <a:spcBef>
                <a:spcPct val="0"/>
              </a:spcBef>
              <a:buFontTx/>
              <a:buNone/>
            </a:pPr>
            <a:r>
              <a:rPr lang="en-GB" sz="2400" dirty="0" smtClean="0"/>
              <a:t>Evaluate the different structural materials available for </a:t>
            </a:r>
          </a:p>
          <a:p>
            <a:pPr algn="ctr">
              <a:spcBef>
                <a:spcPct val="0"/>
              </a:spcBef>
              <a:buFontTx/>
              <a:buNone/>
            </a:pPr>
            <a:r>
              <a:rPr lang="en-GB" sz="2400" dirty="0" smtClean="0"/>
              <a:t>construction and civil engineering projects emphasising </a:t>
            </a:r>
            <a:r>
              <a:rPr lang="en-GB" sz="2400" dirty="0" smtClean="0"/>
              <a:t>their ability for reuse and or recycling</a:t>
            </a:r>
            <a:endParaRPr lang="en-GB" sz="2800" dirty="0" smtClean="0"/>
          </a:p>
          <a:p>
            <a:pPr algn="ctr"/>
            <a:endParaRPr lang="en-GB" sz="2800" dirty="0" smtClean="0">
              <a:latin typeface="Verdana" pitchFamily="34" charset="0"/>
            </a:endParaRPr>
          </a:p>
        </p:txBody>
      </p:sp>
      <p:pic>
        <p:nvPicPr>
          <p:cNvPr id="37894" name="Picture 6" descr="http://www.wonderfulinfo.com/amazing/unbelv/mmmbt/pic01.jpg"/>
          <p:cNvPicPr>
            <a:picLocks noChangeAspect="1" noChangeArrowheads="1"/>
          </p:cNvPicPr>
          <p:nvPr/>
        </p:nvPicPr>
        <p:blipFill>
          <a:blip r:embed="rId4" cstate="print"/>
          <a:srcRect/>
          <a:stretch>
            <a:fillRect/>
          </a:stretch>
        </p:blipFill>
        <p:spPr bwMode="auto">
          <a:xfrm>
            <a:off x="5868144" y="548680"/>
            <a:ext cx="2831657" cy="3796995"/>
          </a:xfrm>
          <a:prstGeom prst="rect">
            <a:avLst/>
          </a:prstGeom>
          <a:noFill/>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68313" y="1196975"/>
            <a:ext cx="8207375" cy="6740525"/>
          </a:xfrm>
          <a:prstGeom prst="rect">
            <a:avLst/>
          </a:prstGeom>
          <a:noFill/>
        </p:spPr>
        <p:txBody>
          <a:bodyPr>
            <a:spAutoFit/>
          </a:bodyPr>
          <a:lstStyle/>
          <a:p>
            <a:pPr>
              <a:defRPr/>
            </a:pPr>
            <a:r>
              <a:rPr lang="en-GB" dirty="0">
                <a:latin typeface="+mn-lt"/>
              </a:rPr>
              <a:t>Comment on the key factors that are likely to affect the quality  and value of data used to produce a life cycle inventory for structures.</a:t>
            </a:r>
          </a:p>
          <a:p>
            <a:pPr>
              <a:defRPr/>
            </a:pPr>
            <a:endParaRPr lang="en-GB" dirty="0">
              <a:latin typeface="+mn-lt"/>
            </a:endParaRPr>
          </a:p>
          <a:p>
            <a:pPr>
              <a:defRPr/>
            </a:pPr>
            <a:r>
              <a:rPr lang="en-GB" dirty="0">
                <a:latin typeface="+mn-lt"/>
              </a:rPr>
              <a:t>Transparency</a:t>
            </a:r>
          </a:p>
          <a:p>
            <a:pPr>
              <a:defRPr/>
            </a:pPr>
            <a:r>
              <a:rPr lang="en-GB" dirty="0">
                <a:latin typeface="+mn-lt"/>
              </a:rPr>
              <a:t>Differentiation</a:t>
            </a:r>
          </a:p>
          <a:p>
            <a:pPr>
              <a:defRPr/>
            </a:pPr>
            <a:r>
              <a:rPr lang="en-GB" dirty="0">
                <a:latin typeface="+mn-lt"/>
              </a:rPr>
              <a:t>Currency</a:t>
            </a:r>
          </a:p>
          <a:p>
            <a:pPr>
              <a:defRPr/>
            </a:pPr>
            <a:r>
              <a:rPr lang="en-GB" dirty="0">
                <a:latin typeface="+mn-lt"/>
              </a:rPr>
              <a:t>Variability</a:t>
            </a:r>
          </a:p>
          <a:p>
            <a:pPr>
              <a:defRPr/>
            </a:pPr>
            <a:r>
              <a:rPr lang="en-GB" dirty="0">
                <a:latin typeface="+mn-lt"/>
              </a:rPr>
              <a:t>Energy sources</a:t>
            </a:r>
          </a:p>
          <a:p>
            <a:pPr>
              <a:defRPr/>
            </a:pPr>
            <a:r>
              <a:rPr lang="en-GB" dirty="0">
                <a:latin typeface="+mn-lt"/>
              </a:rPr>
              <a:t>Transport and site work</a:t>
            </a:r>
          </a:p>
          <a:p>
            <a:pPr>
              <a:defRPr/>
            </a:pPr>
            <a:r>
              <a:rPr lang="en-GB" dirty="0">
                <a:latin typeface="+mn-lt"/>
              </a:rPr>
              <a:t>Allowance for recycling</a:t>
            </a:r>
          </a:p>
          <a:p>
            <a:pPr>
              <a:defRPr/>
            </a:pPr>
            <a:r>
              <a:rPr lang="en-GB" dirty="0">
                <a:latin typeface="+mn-lt"/>
              </a:rPr>
              <a:t>Allowance for the use of waste materials and by-products</a:t>
            </a:r>
          </a:p>
          <a:p>
            <a:pPr>
              <a:defRPr/>
            </a:pPr>
            <a:r>
              <a:rPr lang="en-GB" dirty="0">
                <a:latin typeface="+mn-lt"/>
              </a:rPr>
              <a:t>Allowance for materials wasted on site</a:t>
            </a:r>
          </a:p>
          <a:p>
            <a:pPr>
              <a:defRPr/>
            </a:pPr>
            <a:r>
              <a:rPr lang="en-GB" dirty="0">
                <a:latin typeface="+mn-lt"/>
              </a:rPr>
              <a:t>Treatment of sequestered carbon</a:t>
            </a:r>
          </a:p>
          <a:p>
            <a:pPr>
              <a:defRPr/>
            </a:pPr>
            <a:r>
              <a:rPr lang="en-GB" dirty="0">
                <a:latin typeface="+mn-lt"/>
              </a:rPr>
              <a:t>Carbonation</a:t>
            </a:r>
          </a:p>
          <a:p>
            <a:pPr>
              <a:defRPr/>
            </a:pPr>
            <a:endParaRPr lang="en-GB" dirty="0"/>
          </a:p>
          <a:p>
            <a:pPr>
              <a:defRPr/>
            </a:pPr>
            <a:endParaRPr lang="en-GB" dirty="0"/>
          </a:p>
          <a:p>
            <a:pPr>
              <a:defRPr/>
            </a:pPr>
            <a:endParaRPr lang="en-GB" dirty="0"/>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9938" name="Picture 2" descr="http://bioregional-reclaimed.com/images/BioRegional%20Reclaimed%20Steel%20Joists%20for%20Croydon%20Woodchip%20Facility%20Image%20Quart.jpg"/>
          <p:cNvPicPr>
            <a:picLocks noChangeAspect="1" noChangeArrowheads="1"/>
          </p:cNvPicPr>
          <p:nvPr/>
        </p:nvPicPr>
        <p:blipFill>
          <a:blip r:embed="rId3" cstate="print"/>
          <a:srcRect/>
          <a:stretch>
            <a:fillRect/>
          </a:stretch>
        </p:blipFill>
        <p:spPr bwMode="auto">
          <a:xfrm>
            <a:off x="468313" y="620713"/>
            <a:ext cx="3048000" cy="2286000"/>
          </a:xfrm>
          <a:prstGeom prst="rect">
            <a:avLst/>
          </a:prstGeom>
          <a:noFill/>
          <a:ln w="9525">
            <a:noFill/>
            <a:miter lim="800000"/>
            <a:headEnd/>
            <a:tailEnd/>
          </a:ln>
        </p:spPr>
      </p:pic>
      <p:pic>
        <p:nvPicPr>
          <p:cNvPr id="39939" name="Picture 4" descr="http://scm-l3.technorati.com/10/07/22/15239/ReUse.jpg"/>
          <p:cNvPicPr>
            <a:picLocks noChangeAspect="1" noChangeArrowheads="1"/>
          </p:cNvPicPr>
          <p:nvPr/>
        </p:nvPicPr>
        <p:blipFill>
          <a:blip r:embed="rId4" cstate="print"/>
          <a:srcRect/>
          <a:stretch>
            <a:fillRect/>
          </a:stretch>
        </p:blipFill>
        <p:spPr bwMode="auto">
          <a:xfrm>
            <a:off x="4611688" y="1125538"/>
            <a:ext cx="3309937" cy="2447925"/>
          </a:xfrm>
          <a:prstGeom prst="rect">
            <a:avLst/>
          </a:prstGeom>
          <a:noFill/>
          <a:ln w="9525">
            <a:noFill/>
            <a:miter lim="800000"/>
            <a:headEnd/>
            <a:tailEnd/>
          </a:ln>
        </p:spPr>
      </p:pic>
      <p:pic>
        <p:nvPicPr>
          <p:cNvPr id="39940" name="Picture 6" descr="http://www.dfo-mpo.gc.ca/regions/central/pub/fact-fait-mb/img/Working%20Around%20Water%20FS3%20Materials_2_0003.jpg"/>
          <p:cNvPicPr>
            <a:picLocks noChangeAspect="1" noChangeArrowheads="1"/>
          </p:cNvPicPr>
          <p:nvPr/>
        </p:nvPicPr>
        <p:blipFill>
          <a:blip r:embed="rId5" cstate="print"/>
          <a:srcRect/>
          <a:stretch>
            <a:fillRect/>
          </a:stretch>
        </p:blipFill>
        <p:spPr bwMode="auto">
          <a:xfrm>
            <a:off x="684213" y="3141663"/>
            <a:ext cx="2695575" cy="3152775"/>
          </a:xfrm>
          <a:prstGeom prst="rect">
            <a:avLst/>
          </a:prstGeom>
          <a:noFill/>
          <a:ln w="9525">
            <a:noFill/>
            <a:miter lim="800000"/>
            <a:headEnd/>
            <a:tailEnd/>
          </a:ln>
        </p:spPr>
      </p:pic>
      <p:pic>
        <p:nvPicPr>
          <p:cNvPr id="39941" name="Picture 5"/>
          <p:cNvPicPr>
            <a:picLocks noChangeAspect="1" noChangeArrowheads="1"/>
          </p:cNvPicPr>
          <p:nvPr/>
        </p:nvPicPr>
        <p:blipFill>
          <a:blip r:embed="rId6" cstate="print"/>
          <a:srcRect/>
          <a:stretch>
            <a:fillRect/>
          </a:stretch>
        </p:blipFill>
        <p:spPr bwMode="auto">
          <a:xfrm>
            <a:off x="4067175" y="3954463"/>
            <a:ext cx="3960813" cy="2903537"/>
          </a:xfrm>
          <a:prstGeom prst="rect">
            <a:avLst/>
          </a:prstGeom>
          <a:noFill/>
          <a:ln w="9525">
            <a:noFill/>
            <a:miter lim="800000"/>
            <a:headEnd/>
            <a:tailEnd/>
          </a:ln>
        </p:spPr>
      </p:pic>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62" name="Picture 2"/>
          <p:cNvPicPr>
            <a:picLocks noChangeAspect="1" noChangeArrowheads="1"/>
          </p:cNvPicPr>
          <p:nvPr/>
        </p:nvPicPr>
        <p:blipFill>
          <a:blip r:embed="rId3" cstate="print"/>
          <a:srcRect/>
          <a:stretch>
            <a:fillRect/>
          </a:stretch>
        </p:blipFill>
        <p:spPr bwMode="auto">
          <a:xfrm>
            <a:off x="914400" y="914400"/>
            <a:ext cx="2847975" cy="1990725"/>
          </a:xfrm>
          <a:prstGeom prst="rect">
            <a:avLst/>
          </a:prstGeom>
          <a:noFill/>
          <a:ln w="9525">
            <a:noFill/>
            <a:miter lim="800000"/>
            <a:headEnd/>
            <a:tailEnd/>
          </a:ln>
        </p:spPr>
      </p:pic>
      <p:pic>
        <p:nvPicPr>
          <p:cNvPr id="40963" name="Picture 3"/>
          <p:cNvPicPr>
            <a:picLocks noChangeAspect="1" noChangeArrowheads="1"/>
          </p:cNvPicPr>
          <p:nvPr/>
        </p:nvPicPr>
        <p:blipFill>
          <a:blip r:embed="rId4" cstate="print"/>
          <a:srcRect/>
          <a:stretch>
            <a:fillRect/>
          </a:stretch>
        </p:blipFill>
        <p:spPr bwMode="auto">
          <a:xfrm>
            <a:off x="1981200" y="3352800"/>
            <a:ext cx="2828925" cy="2038350"/>
          </a:xfrm>
          <a:prstGeom prst="rect">
            <a:avLst/>
          </a:prstGeom>
          <a:noFill/>
          <a:ln w="9525">
            <a:noFill/>
            <a:miter lim="800000"/>
            <a:headEnd/>
            <a:tailEnd/>
          </a:ln>
        </p:spPr>
      </p:pic>
      <p:pic>
        <p:nvPicPr>
          <p:cNvPr id="40964" name="Picture 4"/>
          <p:cNvPicPr>
            <a:picLocks noChangeAspect="1" noChangeArrowheads="1"/>
          </p:cNvPicPr>
          <p:nvPr/>
        </p:nvPicPr>
        <p:blipFill>
          <a:blip r:embed="rId5" cstate="print"/>
          <a:srcRect/>
          <a:stretch>
            <a:fillRect/>
          </a:stretch>
        </p:blipFill>
        <p:spPr bwMode="auto">
          <a:xfrm>
            <a:off x="4724400" y="1143000"/>
            <a:ext cx="2828925" cy="2200275"/>
          </a:xfrm>
          <a:prstGeom prst="rect">
            <a:avLst/>
          </a:prstGeom>
          <a:noFill/>
          <a:ln w="9525">
            <a:noFill/>
            <a:miter lim="800000"/>
            <a:headEnd/>
            <a:tailEnd/>
          </a:ln>
        </p:spPr>
      </p:pic>
      <p:pic>
        <p:nvPicPr>
          <p:cNvPr id="40965" name="Picture 2" descr="helios"/>
          <p:cNvPicPr>
            <a:picLocks noChangeAspect="1" noChangeArrowheads="1"/>
          </p:cNvPicPr>
          <p:nvPr/>
        </p:nvPicPr>
        <p:blipFill>
          <a:blip r:embed="rId6" cstate="print"/>
          <a:srcRect/>
          <a:stretch>
            <a:fillRect/>
          </a:stretch>
        </p:blipFill>
        <p:spPr bwMode="auto">
          <a:xfrm>
            <a:off x="4284663" y="2636838"/>
            <a:ext cx="4162425" cy="3857625"/>
          </a:xfrm>
          <a:prstGeom prst="rect">
            <a:avLst/>
          </a:prstGeom>
          <a:noFill/>
          <a:ln w="9525">
            <a:noFill/>
            <a:miter lim="800000"/>
            <a:headEnd/>
            <a:tailEnd/>
          </a:ln>
        </p:spPr>
      </p:pic>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986" name="Picture 4"/>
          <p:cNvPicPr>
            <a:picLocks noChangeAspect="1" noChangeArrowheads="1"/>
          </p:cNvPicPr>
          <p:nvPr/>
        </p:nvPicPr>
        <p:blipFill>
          <a:blip r:embed="rId2" cstate="print"/>
          <a:srcRect/>
          <a:stretch>
            <a:fillRect/>
          </a:stretch>
        </p:blipFill>
        <p:spPr bwMode="auto">
          <a:xfrm>
            <a:off x="914400" y="914400"/>
            <a:ext cx="3414713" cy="2212975"/>
          </a:xfrm>
          <a:prstGeom prst="rect">
            <a:avLst/>
          </a:prstGeom>
          <a:noFill/>
          <a:ln w="9525">
            <a:noFill/>
            <a:miter lim="800000"/>
            <a:headEnd/>
            <a:tailEnd/>
          </a:ln>
        </p:spPr>
      </p:pic>
      <p:pic>
        <p:nvPicPr>
          <p:cNvPr id="41987" name="Picture 6"/>
          <p:cNvPicPr>
            <a:picLocks noChangeAspect="1" noChangeArrowheads="1"/>
          </p:cNvPicPr>
          <p:nvPr/>
        </p:nvPicPr>
        <p:blipFill>
          <a:blip r:embed="rId3" cstate="print"/>
          <a:srcRect/>
          <a:stretch>
            <a:fillRect/>
          </a:stretch>
        </p:blipFill>
        <p:spPr bwMode="auto">
          <a:xfrm>
            <a:off x="609600" y="3810000"/>
            <a:ext cx="2838450" cy="2105025"/>
          </a:xfrm>
          <a:prstGeom prst="rect">
            <a:avLst/>
          </a:prstGeom>
          <a:noFill/>
          <a:ln w="9525">
            <a:noFill/>
            <a:miter lim="800000"/>
            <a:headEnd/>
            <a:tailEnd/>
          </a:ln>
        </p:spPr>
      </p:pic>
      <p:pic>
        <p:nvPicPr>
          <p:cNvPr id="41988" name="Picture 7"/>
          <p:cNvPicPr>
            <a:picLocks noChangeAspect="1" noChangeArrowheads="1"/>
          </p:cNvPicPr>
          <p:nvPr/>
        </p:nvPicPr>
        <p:blipFill>
          <a:blip r:embed="rId4" cstate="print"/>
          <a:srcRect/>
          <a:stretch>
            <a:fillRect/>
          </a:stretch>
        </p:blipFill>
        <p:spPr bwMode="auto">
          <a:xfrm>
            <a:off x="5181600" y="3581400"/>
            <a:ext cx="2828925" cy="2066925"/>
          </a:xfrm>
          <a:prstGeom prst="rect">
            <a:avLst/>
          </a:prstGeom>
          <a:noFill/>
          <a:ln w="9525">
            <a:noFill/>
            <a:miter lim="800000"/>
            <a:headEnd/>
            <a:tailEnd/>
          </a:ln>
        </p:spPr>
      </p:pic>
      <p:pic>
        <p:nvPicPr>
          <p:cNvPr id="41989" name="Picture 8"/>
          <p:cNvPicPr>
            <a:picLocks noChangeAspect="1" noChangeArrowheads="1"/>
          </p:cNvPicPr>
          <p:nvPr/>
        </p:nvPicPr>
        <p:blipFill>
          <a:blip r:embed="rId5" cstate="print"/>
          <a:srcRect/>
          <a:stretch>
            <a:fillRect/>
          </a:stretch>
        </p:blipFill>
        <p:spPr bwMode="auto">
          <a:xfrm>
            <a:off x="3276600" y="4419600"/>
            <a:ext cx="2857500" cy="1981200"/>
          </a:xfrm>
          <a:prstGeom prst="rect">
            <a:avLst/>
          </a:prstGeom>
          <a:noFill/>
          <a:ln w="9525">
            <a:noFill/>
            <a:miter lim="800000"/>
            <a:headEnd/>
            <a:tailEnd/>
          </a:ln>
        </p:spPr>
      </p:pic>
      <p:pic>
        <p:nvPicPr>
          <p:cNvPr id="41990" name="Picture 9"/>
          <p:cNvPicPr>
            <a:picLocks noChangeAspect="1" noChangeArrowheads="1"/>
          </p:cNvPicPr>
          <p:nvPr/>
        </p:nvPicPr>
        <p:blipFill>
          <a:blip r:embed="rId6" cstate="print"/>
          <a:srcRect/>
          <a:stretch>
            <a:fillRect/>
          </a:stretch>
        </p:blipFill>
        <p:spPr bwMode="auto">
          <a:xfrm>
            <a:off x="4114800" y="2286000"/>
            <a:ext cx="2857500" cy="2057400"/>
          </a:xfrm>
          <a:prstGeom prst="rect">
            <a:avLst/>
          </a:prstGeom>
          <a:noFill/>
          <a:ln w="9525">
            <a:noFill/>
            <a:miter lim="800000"/>
            <a:headEnd/>
            <a:tailEnd/>
          </a:ln>
        </p:spPr>
      </p:pic>
      <p:pic>
        <p:nvPicPr>
          <p:cNvPr id="41991" name="Picture 4"/>
          <p:cNvPicPr>
            <a:picLocks noChangeAspect="1" noChangeArrowheads="1"/>
          </p:cNvPicPr>
          <p:nvPr/>
        </p:nvPicPr>
        <p:blipFill>
          <a:blip r:embed="rId7" cstate="print"/>
          <a:srcRect/>
          <a:stretch>
            <a:fillRect/>
          </a:stretch>
        </p:blipFill>
        <p:spPr bwMode="auto">
          <a:xfrm>
            <a:off x="5508625" y="404813"/>
            <a:ext cx="3001963" cy="2251075"/>
          </a:xfrm>
          <a:prstGeom prst="rect">
            <a:avLst/>
          </a:prstGeom>
          <a:noFill/>
          <a:ln w="9525">
            <a:noFill/>
            <a:miter lim="800000"/>
            <a:headEnd/>
            <a:tailEnd/>
          </a:ln>
        </p:spPr>
      </p:pic>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ChangeArrowheads="1"/>
          </p:cNvSpPr>
          <p:nvPr/>
        </p:nvSpPr>
        <p:spPr bwMode="auto">
          <a:xfrm>
            <a:off x="228600" y="685800"/>
            <a:ext cx="3402013" cy="701675"/>
          </a:xfrm>
          <a:prstGeom prst="rect">
            <a:avLst/>
          </a:prstGeom>
          <a:noFill/>
          <a:ln w="9525">
            <a:noFill/>
            <a:miter lim="800000"/>
            <a:headEnd/>
            <a:tailEnd/>
          </a:ln>
        </p:spPr>
        <p:txBody>
          <a:bodyPr wrap="none">
            <a:spAutoFit/>
          </a:bodyPr>
          <a:lstStyle/>
          <a:p>
            <a:r>
              <a:rPr lang="en-GB" sz="4000">
                <a:solidFill>
                  <a:schemeClr val="tx2"/>
                </a:solidFill>
                <a:latin typeface="Verdana" pitchFamily="34" charset="0"/>
              </a:rPr>
              <a:t>Case studies</a:t>
            </a:r>
          </a:p>
        </p:txBody>
      </p:sp>
      <p:pic>
        <p:nvPicPr>
          <p:cNvPr id="43011" name="Picture 3"/>
          <p:cNvPicPr>
            <a:picLocks noChangeAspect="1" noChangeArrowheads="1"/>
          </p:cNvPicPr>
          <p:nvPr/>
        </p:nvPicPr>
        <p:blipFill>
          <a:blip r:embed="rId3" cstate="print"/>
          <a:srcRect/>
          <a:stretch>
            <a:fillRect/>
          </a:stretch>
        </p:blipFill>
        <p:spPr bwMode="auto">
          <a:xfrm>
            <a:off x="838200" y="3962400"/>
            <a:ext cx="3733800" cy="2587625"/>
          </a:xfrm>
          <a:prstGeom prst="rect">
            <a:avLst/>
          </a:prstGeom>
          <a:noFill/>
          <a:ln w="9525">
            <a:noFill/>
            <a:miter lim="800000"/>
            <a:headEnd/>
            <a:tailEnd/>
          </a:ln>
        </p:spPr>
      </p:pic>
      <p:pic>
        <p:nvPicPr>
          <p:cNvPr id="43012" name="Picture 4"/>
          <p:cNvPicPr>
            <a:picLocks noChangeAspect="1" noChangeArrowheads="1"/>
          </p:cNvPicPr>
          <p:nvPr/>
        </p:nvPicPr>
        <p:blipFill>
          <a:blip r:embed="rId4" cstate="print"/>
          <a:srcRect/>
          <a:stretch>
            <a:fillRect/>
          </a:stretch>
        </p:blipFill>
        <p:spPr bwMode="auto">
          <a:xfrm>
            <a:off x="5638800" y="685800"/>
            <a:ext cx="2509838" cy="3276600"/>
          </a:xfrm>
          <a:prstGeom prst="rect">
            <a:avLst/>
          </a:prstGeom>
          <a:noFill/>
          <a:ln w="9525">
            <a:noFill/>
            <a:miter lim="800000"/>
            <a:headEnd/>
            <a:tailEnd/>
          </a:ln>
        </p:spPr>
      </p:pic>
      <p:pic>
        <p:nvPicPr>
          <p:cNvPr id="43013" name="Picture 5" descr="http://www.rollalong.co.uk/images/hires/pr0504_1c.jpg"/>
          <p:cNvPicPr>
            <a:picLocks noChangeAspect="1" noChangeArrowheads="1"/>
          </p:cNvPicPr>
          <p:nvPr/>
        </p:nvPicPr>
        <p:blipFill>
          <a:blip r:embed="rId5" cstate="print"/>
          <a:srcRect/>
          <a:stretch>
            <a:fillRect/>
          </a:stretch>
        </p:blipFill>
        <p:spPr bwMode="auto">
          <a:xfrm>
            <a:off x="304800" y="381000"/>
            <a:ext cx="4800600" cy="3198813"/>
          </a:xfrm>
          <a:prstGeom prst="rect">
            <a:avLst/>
          </a:prstGeom>
          <a:noFill/>
          <a:ln w="9525">
            <a:noFill/>
            <a:miter lim="800000"/>
            <a:headEnd/>
            <a:tailEnd/>
          </a:ln>
        </p:spPr>
      </p:pic>
      <p:pic>
        <p:nvPicPr>
          <p:cNvPr id="43014" name="Picture 6" descr="http://www.rollalong.co.uk/images/hires/pr0504_1d.jpg"/>
          <p:cNvPicPr>
            <a:picLocks noChangeAspect="1" noChangeArrowheads="1"/>
          </p:cNvPicPr>
          <p:nvPr/>
        </p:nvPicPr>
        <p:blipFill>
          <a:blip r:embed="rId6" cstate="print"/>
          <a:srcRect/>
          <a:stretch>
            <a:fillRect/>
          </a:stretch>
        </p:blipFill>
        <p:spPr bwMode="auto">
          <a:xfrm>
            <a:off x="4953000" y="3849688"/>
            <a:ext cx="3810000" cy="2495550"/>
          </a:xfrm>
          <a:prstGeom prst="rect">
            <a:avLst/>
          </a:prstGeom>
          <a:noFill/>
          <a:ln w="9525">
            <a:noFill/>
            <a:miter lim="800000"/>
            <a:headEnd/>
            <a:tailEnd/>
          </a:ln>
        </p:spPr>
      </p:pic>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4034" name="Picture 2" descr="http://www.rollalong.co.uk/images/hires/pr0403_3a.jpg"/>
          <p:cNvPicPr>
            <a:picLocks noChangeAspect="1" noChangeArrowheads="1"/>
          </p:cNvPicPr>
          <p:nvPr/>
        </p:nvPicPr>
        <p:blipFill>
          <a:blip r:embed="rId3" cstate="print"/>
          <a:srcRect/>
          <a:stretch>
            <a:fillRect/>
          </a:stretch>
        </p:blipFill>
        <p:spPr bwMode="auto">
          <a:xfrm>
            <a:off x="457200" y="838200"/>
            <a:ext cx="5334000" cy="3681413"/>
          </a:xfrm>
          <a:prstGeom prst="rect">
            <a:avLst/>
          </a:prstGeom>
          <a:noFill/>
          <a:ln w="9525">
            <a:noFill/>
            <a:miter lim="800000"/>
            <a:headEnd/>
            <a:tailEnd/>
          </a:ln>
        </p:spPr>
      </p:pic>
      <p:pic>
        <p:nvPicPr>
          <p:cNvPr id="44035" name="Picture 3" descr="http://www.rollalong.co.uk/images/hires/58785855.jpg"/>
          <p:cNvPicPr>
            <a:picLocks noChangeAspect="1" noChangeArrowheads="1"/>
          </p:cNvPicPr>
          <p:nvPr/>
        </p:nvPicPr>
        <p:blipFill>
          <a:blip r:embed="rId4" cstate="print"/>
          <a:srcRect/>
          <a:stretch>
            <a:fillRect/>
          </a:stretch>
        </p:blipFill>
        <p:spPr bwMode="auto">
          <a:xfrm>
            <a:off x="4572000" y="2514600"/>
            <a:ext cx="3810000" cy="3884613"/>
          </a:xfrm>
          <a:prstGeom prst="rect">
            <a:avLst/>
          </a:prstGeom>
          <a:noFill/>
          <a:ln w="9525">
            <a:noFill/>
            <a:miter lim="800000"/>
            <a:headEnd/>
            <a:tailEnd/>
          </a:ln>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642</TotalTime>
  <Words>5428</Words>
  <Application>Microsoft Office PowerPoint</Application>
  <PresentationFormat>On-screen Show (4:3)</PresentationFormat>
  <Paragraphs>432</Paragraphs>
  <Slides>39</Slides>
  <Notes>37</Notes>
  <HiddenSlides>0</HiddenSlides>
  <MMClips>0</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39</vt:i4>
      </vt:variant>
    </vt:vector>
  </HeadingPairs>
  <TitlesOfParts>
    <vt:vector size="51" baseType="lpstr">
      <vt:lpstr>Times New Roman</vt:lpstr>
      <vt:lpstr>Arial</vt:lpstr>
      <vt:lpstr>Calibri</vt:lpstr>
      <vt:lpstr>Verdana</vt:lpstr>
      <vt:lpstr>Arial Narrow</vt:lpstr>
      <vt:lpstr>Wingdings</vt:lpstr>
      <vt:lpstr>BaskervilleBT,Bold</vt:lpstr>
      <vt:lpstr>BaskervilleBT</vt:lpstr>
      <vt:lpstr>BaskervilleBT,Italic</vt:lpstr>
      <vt:lpstr>FranklinGothicBook</vt:lpstr>
      <vt:lpstr>FranklinGothicBook,Italic</vt:lpstr>
      <vt:lpstr>Office Theme</vt:lpstr>
      <vt:lpstr>Built Environment Portfolio Technology III</vt:lpstr>
      <vt:lpstr>Why reuse and recycle?</vt:lpstr>
      <vt:lpstr>Quantities of materials used in construction (UK)</vt:lpstr>
      <vt:lpstr>Estimate of annual quantities of materials arising from demolition in the UK</vt:lpstr>
      <vt:lpstr>Average end-of-life scenario data for steel in EU</vt:lpstr>
      <vt:lpstr>Slide 6</vt:lpstr>
      <vt:lpstr>Influencing construction design</vt:lpstr>
      <vt:lpstr>Key  design principles achieved via…</vt:lpstr>
      <vt:lpstr>Design for Deconstruction</vt:lpstr>
      <vt:lpstr>Deconstruction</vt:lpstr>
      <vt:lpstr>The challenges…</vt:lpstr>
      <vt:lpstr>Slide 12</vt:lpstr>
      <vt:lpstr>Slide 13</vt:lpstr>
      <vt:lpstr>Reuse and recycling – challenges…</vt:lpstr>
      <vt:lpstr>Slide 15</vt:lpstr>
      <vt:lpstr>Slide 16</vt:lpstr>
      <vt:lpstr>Design for Deconstruction</vt:lpstr>
      <vt:lpstr>Ownership</vt:lpstr>
      <vt:lpstr>Case studies</vt:lpstr>
      <vt:lpstr>Case studies</vt:lpstr>
      <vt:lpstr>Slide 21</vt:lpstr>
      <vt:lpstr>Slide 22</vt:lpstr>
      <vt:lpstr>Slide 23</vt:lpstr>
      <vt:lpstr>Slide 24</vt:lpstr>
      <vt:lpstr>Slide 25</vt:lpstr>
      <vt:lpstr>Slide 26</vt:lpstr>
      <vt:lpstr>Slide 27</vt:lpstr>
      <vt:lpstr>Key drivers to encourage deconstruction for reuse and recycling</vt:lpstr>
      <vt:lpstr>Perceived challenges to designing for deconstruction, reuse and recycling</vt:lpstr>
      <vt:lpstr>Perceived challenges to designing for deconstruction, reuse and recycling</vt:lpstr>
      <vt:lpstr>Perceived challenges to designing for deconstruction, reuse and recycling</vt:lpstr>
      <vt:lpstr>Perceived challenges to designing for deconstruction, reuse and recycling</vt:lpstr>
      <vt:lpstr>Workshop</vt:lpstr>
      <vt:lpstr>Slide 34</vt:lpstr>
      <vt:lpstr>Slide 35</vt:lpstr>
      <vt:lpstr>Slide 36</vt:lpstr>
      <vt:lpstr>Slide 37</vt:lpstr>
      <vt:lpstr>Slide 38</vt:lpstr>
      <vt:lpstr>Slide 39</vt:lpstr>
    </vt:vector>
  </TitlesOfParts>
  <Company>Swansea Institute of Higher Education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Mike Cullis</dc:creator>
  <cp:lastModifiedBy>Mike</cp:lastModifiedBy>
  <cp:revision>33</cp:revision>
  <dcterms:created xsi:type="dcterms:W3CDTF">2005-05-06T14:40:31Z</dcterms:created>
  <dcterms:modified xsi:type="dcterms:W3CDTF">2013-03-03T20:38:29Z</dcterms:modified>
</cp:coreProperties>
</file>